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9" r:id="rId3"/>
    <p:sldId id="280" r:id="rId4"/>
    <p:sldId id="286" r:id="rId5"/>
    <p:sldId id="261" r:id="rId6"/>
    <p:sldId id="262" r:id="rId7"/>
    <p:sldId id="284" r:id="rId8"/>
    <p:sldId id="279" r:id="rId9"/>
    <p:sldId id="285" r:id="rId10"/>
    <p:sldId id="287" r:id="rId11"/>
    <p:sldId id="288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0FF"/>
    <a:srgbClr val="FFC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86"/>
    <p:restoredTop sz="96208"/>
  </p:normalViewPr>
  <p:slideViewPr>
    <p:cSldViewPr snapToGrid="0" snapToObjects="1" showGuides="1">
      <p:cViewPr varScale="1">
        <p:scale>
          <a:sx n="85" d="100"/>
          <a:sy n="85" d="100"/>
        </p:scale>
        <p:origin x="200" y="101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CC424-E3C3-FA46-AED5-25319993369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2C0DE-F8EF-DC41-AAF9-EC12669E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2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40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FB93-DB95-3B4D-9F95-E581CE195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4F017-B19F-CA45-B3C8-8EC56A674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0A049-1F98-5C49-983F-71048602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66BD4-3A44-5F4A-9143-760A9BF0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DAF82-4DEC-264B-8667-A41547B6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8BF2-0E00-614E-83E0-E842E3EA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D8397-BE49-2140-83E2-75620BA5D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C319-2687-F242-BBB4-E26E8EE1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DF3A-0190-4949-B6AA-F7980B73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80F0-0D20-6749-919F-1B35AF31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0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B7A8F-8C9F-F940-98C6-080D7B152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A9571-71E5-D749-8D40-9594FC826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8638-E6EB-284B-B365-C913A834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6785D-43F4-4948-875C-C80A1D37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E084-9E6B-4245-B58F-83651359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BA6B-9687-9447-9ED3-1D553B50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2BE6-EF50-724E-8837-2E5107D2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6DB2-2F86-5046-AF1B-15E90CC6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049F-52EF-3D40-83FD-F79BE7C0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7AC0-319D-0F49-934C-DB68C274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27E3-CE1F-C74A-8964-68EEC512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76B79-7AFC-E543-959F-090D695D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DA092-349A-D143-A933-8A11078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0038-95D9-3F4A-AE6C-3A581E8E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4183-B0CC-0C41-8938-D9FC37B2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0CA7-F647-3F4F-9887-A1A94939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AACF-8809-6B42-BC89-E8CFB5941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8429A-053A-FE40-A3E2-F4320D250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BED51-3526-A347-9CC0-FC6DA4C7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253E3-1D6F-7E46-B928-7669277E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645A0-6DA2-2A43-91D3-6AD5D5FC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1B92-1287-0842-8F9D-D6680B65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3F3DD-B378-0A4E-8E85-2F92717B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48819-590A-0645-A750-968B45A22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9B00E-9827-E14F-95F7-AF34CEB71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A84CC-6659-6745-BE55-FBE448D20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211FB-D1B7-FE46-85F0-F6C787F0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BA0F6-E4E1-0E42-B01C-2A06C83E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81A84-E355-924A-B71B-D09787A4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7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9775-9E31-9644-8E5C-E3F2ABD1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2F7C4-5D74-9F4A-A014-0B54C06E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FB47-A625-6F44-8A7A-05C46EE0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4E39A-828D-DF47-A8F5-F0CAD745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75F62-685E-FE46-9208-EC0A2EB5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EC2B7-EA98-9F49-9192-C6411C41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CE1B-792E-F24A-845F-F1581D73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3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BAE1-7C6D-F84A-8AEF-16A6B894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D21D-0A93-AF4E-904F-BBD5817B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89932-BF81-E14E-8431-A29027CE2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6E91-4628-C148-9EB2-6DED2DE7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95501-5DDA-D746-A53F-63EFAAE7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53EA5-7A6E-C44D-9072-BEF7ED7A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2C06-FBD5-984C-9D35-B620EF1C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148CD-C8F4-6347-8916-7D9F4D852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C1348-277F-E84A-83FB-1934621F5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74B17-4ADE-7745-834D-C1EFE77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35E33-5D5E-794E-A316-776AECB3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2FCDA-F407-A340-B4D6-9FB793A0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9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3A835-715F-7D4F-A76F-D0514E63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F0BDE-09EC-6546-A4DF-0F3F18F1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BA002-3A21-1E4E-9CE7-719D93FDC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6ADA-E29F-7B4C-A684-89CA94A7F93C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4A65-5D5B-3F42-93E2-CEF12BDA7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2625-CDF4-8B46-ACD1-F048854B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9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AC8418-1242-5349-B9FE-1A55671C1E1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147504-4486-E842-B91F-084C92698327}"/>
                </a:ext>
              </a:extLst>
            </p:cNvPr>
            <p:cNvSpPr/>
            <p:nvPr/>
          </p:nvSpPr>
          <p:spPr>
            <a:xfrm>
              <a:off x="-1" y="0"/>
              <a:ext cx="37229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E86152-1F10-3E48-AB1A-AB123ADB7811}"/>
                </a:ext>
              </a:extLst>
            </p:cNvPr>
            <p:cNvSpPr/>
            <p:nvPr/>
          </p:nvSpPr>
          <p:spPr>
            <a:xfrm>
              <a:off x="3722914" y="0"/>
              <a:ext cx="846908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7DE74F-5E9F-314F-B0F1-5BF8485A784B}"/>
              </a:ext>
            </a:extLst>
          </p:cNvPr>
          <p:cNvSpPr txBox="1"/>
          <p:nvPr/>
        </p:nvSpPr>
        <p:spPr>
          <a:xfrm>
            <a:off x="195941" y="239486"/>
            <a:ext cx="11738085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 to   Quantum Physics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(F3241)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Dr Lily Asquith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6D28905-FACD-8449-B700-64001833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57" y="1093852"/>
            <a:ext cx="7576458" cy="5715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AF98DB8-A160-8E4A-AC7B-6A5D706F8556}"/>
              </a:ext>
            </a:extLst>
          </p:cNvPr>
          <p:cNvSpPr/>
          <p:nvPr/>
        </p:nvSpPr>
        <p:spPr>
          <a:xfrm>
            <a:off x="1431471" y="3494152"/>
            <a:ext cx="914400" cy="914400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640086-DF37-FF4E-B319-300C5AF6AAC2}"/>
              </a:ext>
            </a:extLst>
          </p:cNvPr>
          <p:cNvSpPr txBox="1"/>
          <p:nvPr/>
        </p:nvSpPr>
        <p:spPr>
          <a:xfrm>
            <a:off x="9982691" y="256358"/>
            <a:ext cx="1740861" cy="646331"/>
          </a:xfrm>
          <a:prstGeom prst="rect">
            <a:avLst/>
          </a:prstGeom>
          <a:solidFill>
            <a:srgbClr val="FFC00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400461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767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is this </a:t>
            </a:r>
            <a:r>
              <a:rPr lang="en-US" sz="3600" dirty="0">
                <a:solidFill>
                  <a:srgbClr val="1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modes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thing?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636C9-1CE1-1A45-A77E-EDD230971202}"/>
              </a:ext>
            </a:extLst>
          </p:cNvPr>
          <p:cNvSpPr txBox="1"/>
          <p:nvPr/>
        </p:nvSpPr>
        <p:spPr>
          <a:xfrm>
            <a:off x="1608463" y="1454227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FFB0050B-16D3-6D4C-8CCC-E291EE22A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322" y="1022808"/>
            <a:ext cx="2683983" cy="5455109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99EFCB4B-F39B-C944-AD5F-395F548F9C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93" b="42359"/>
          <a:stretch/>
        </p:blipFill>
        <p:spPr>
          <a:xfrm>
            <a:off x="958466" y="896034"/>
            <a:ext cx="7201889" cy="49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0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767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is this </a:t>
            </a:r>
            <a:r>
              <a:rPr lang="en-US" sz="3600" dirty="0">
                <a:solidFill>
                  <a:srgbClr val="1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modes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thing?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636C9-1CE1-1A45-A77E-EDD230971202}"/>
              </a:ext>
            </a:extLst>
          </p:cNvPr>
          <p:cNvSpPr txBox="1"/>
          <p:nvPr/>
        </p:nvSpPr>
        <p:spPr>
          <a:xfrm>
            <a:off x="1608463" y="1454227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FFB0050B-16D3-6D4C-8CCC-E291EE22A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322" y="1022808"/>
            <a:ext cx="2683983" cy="5455109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99EFCB4B-F39B-C944-AD5F-395F548F9C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56"/>
          <a:stretch/>
        </p:blipFill>
        <p:spPr>
          <a:xfrm>
            <a:off x="1063398" y="1652845"/>
            <a:ext cx="8015087" cy="425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7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931194" y="90492"/>
            <a:ext cx="3930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Planck’s “solution”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1A6E239-BBC6-2E4F-A0E8-420EB250D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633" b="90363"/>
          <a:stretch/>
        </p:blipFill>
        <p:spPr>
          <a:xfrm>
            <a:off x="1082862" y="1236497"/>
            <a:ext cx="5863756" cy="81484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FEBCB5B6-9682-C341-A840-5310B9132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501" y="2051337"/>
            <a:ext cx="5189040" cy="4087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232064-262C-FF41-8D92-F7483056D105}"/>
              </a:ext>
            </a:extLst>
          </p:cNvPr>
          <p:cNvSpPr txBox="1"/>
          <p:nvPr/>
        </p:nvSpPr>
        <p:spPr>
          <a:xfrm>
            <a:off x="1090511" y="2288425"/>
            <a:ext cx="55899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modify this somehow, such that we obtain the </a:t>
            </a:r>
          </a:p>
          <a:p>
            <a:r>
              <a:rPr lang="en-US" dirty="0"/>
              <a:t>drop in probability of emission at small wavelength.</a:t>
            </a:r>
          </a:p>
          <a:p>
            <a:endParaRPr lang="en-US" dirty="0"/>
          </a:p>
          <a:p>
            <a:r>
              <a:rPr lang="en-US" dirty="0"/>
              <a:t>Planck found that if he insisted that the </a:t>
            </a:r>
            <a:r>
              <a:rPr lang="en-US" b="1" dirty="0"/>
              <a:t>energy could only</a:t>
            </a:r>
          </a:p>
          <a:p>
            <a:r>
              <a:rPr lang="en-US" b="1" dirty="0"/>
              <a:t>take discrete values</a:t>
            </a:r>
            <a:r>
              <a:rPr lang="en-US" dirty="0"/>
              <a:t>, this resulted in exactly such a </a:t>
            </a:r>
          </a:p>
          <a:p>
            <a:r>
              <a:rPr lang="en-US" dirty="0"/>
              <a:t>modification.</a:t>
            </a:r>
          </a:p>
          <a:p>
            <a:endParaRPr lang="en-US" dirty="0"/>
          </a:p>
        </p:txBody>
      </p:sp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5C7138C2-829C-2D4B-A7E8-700C656E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511" y="4995082"/>
            <a:ext cx="4219619" cy="840528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09BEEA14-0F24-634C-8AE7-3F5A1F67A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546" y="4209580"/>
            <a:ext cx="3316236" cy="70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7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6896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Significance of Planck’s constant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1E9712-5ACE-5E46-9C80-5555A9FDF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94" y="1434309"/>
            <a:ext cx="9056843" cy="503741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7EE01B17-775E-9D45-8F42-3B3D9C8A7A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700"/>
          <a:stretch/>
        </p:blipFill>
        <p:spPr>
          <a:xfrm>
            <a:off x="1166794" y="2358486"/>
            <a:ext cx="10820152" cy="2138564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AA70B659-95BA-0D41-9ACC-89F539B29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693"/>
          <a:stretch/>
        </p:blipFill>
        <p:spPr>
          <a:xfrm>
            <a:off x="1166794" y="4917486"/>
            <a:ext cx="10820152" cy="150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9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Where we are</a:t>
            </a:r>
          </a:p>
        </p:txBody>
      </p:sp>
    </p:spTree>
    <p:extLst>
      <p:ext uri="{BB962C8B-B14F-4D97-AF65-F5344CB8AC3E}">
        <p14:creationId xmlns:p14="http://schemas.microsoft.com/office/powerpoint/2010/main" val="45516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498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This week &amp; Next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5FBCA7-1F1B-9143-927F-95E8A81EB712}"/>
              </a:ext>
            </a:extLst>
          </p:cNvPr>
          <p:cNvSpPr txBox="1"/>
          <p:nvPr/>
        </p:nvSpPr>
        <p:spPr>
          <a:xfrm>
            <a:off x="1438103" y="1349829"/>
            <a:ext cx="103727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Tomorrow 3pm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have our zoom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seminar with Dr Kate Shaw :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Promoting Particle Physics Worldwide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Tomorrow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4pm office hour with Lily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(optional).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Monday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will have my lecture on the photoelectric effect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Tuesday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will do some problems!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picture containing accessory, person, indoor, umbrella&#10;&#10;Description automatically generated">
            <a:extLst>
              <a:ext uri="{FF2B5EF4-FFF2-40B4-BE49-F238E27FC236}">
                <a16:creationId xmlns:a16="http://schemas.microsoft.com/office/drawing/2014/main" id="{A992A173-8260-BB49-A3B3-61FE8D8B6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81" y="1226231"/>
            <a:ext cx="3666947" cy="223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8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Recap: radiation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CA10B66-07FD-8349-BB3B-B13296CF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413" y="1544461"/>
            <a:ext cx="6791816" cy="4420437"/>
          </a:xfrm>
          <a:prstGeom prst="rect">
            <a:avLst/>
          </a:prstGeom>
        </p:spPr>
      </p:pic>
      <p:pic>
        <p:nvPicPr>
          <p:cNvPr id="18" name="Picture 17" descr="A picture containing indoor, knife, bird, table&#10;&#10;Description automatically generated">
            <a:extLst>
              <a:ext uri="{FF2B5EF4-FFF2-40B4-BE49-F238E27FC236}">
                <a16:creationId xmlns:a16="http://schemas.microsoft.com/office/drawing/2014/main" id="{835D271D-9A76-634A-910B-AEAADDEA1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92" y="1315357"/>
            <a:ext cx="4248969" cy="1592363"/>
          </a:xfrm>
          <a:prstGeom prst="rect">
            <a:avLst/>
          </a:prstGeom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4192DFFC-521C-8346-8FC3-ED2C034E5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718" y="4099454"/>
            <a:ext cx="4248969" cy="7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9802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Recap: Energy density and the UV catastrophe</a:t>
            </a:r>
          </a:p>
        </p:txBody>
      </p:sp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865D8FE-FC82-214A-9472-DDCD2F5C6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47" b="12705"/>
          <a:stretch/>
        </p:blipFill>
        <p:spPr>
          <a:xfrm>
            <a:off x="1969272" y="5196891"/>
            <a:ext cx="8453792" cy="1570617"/>
          </a:xfrm>
          <a:prstGeom prst="rect">
            <a:avLst/>
          </a:prstGeo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4D80BB5-D0DF-B148-8664-C94716FCB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633" b="90363"/>
          <a:stretch/>
        </p:blipFill>
        <p:spPr>
          <a:xfrm>
            <a:off x="1193031" y="4497491"/>
            <a:ext cx="5863756" cy="81484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8B0996B9-67F1-3C47-AA95-38276A3AC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745" y="2400923"/>
            <a:ext cx="3431690" cy="2703044"/>
          </a:xfrm>
          <a:prstGeom prst="rect">
            <a:avLst/>
          </a:prstGeom>
        </p:spPr>
      </p:pic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3FAB52E-1DC7-974A-B710-851687CB06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676" b="74517"/>
          <a:stretch/>
        </p:blipFill>
        <p:spPr>
          <a:xfrm>
            <a:off x="1193031" y="940305"/>
            <a:ext cx="3972057" cy="450729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579F79E-D730-E642-9B8A-E791B79CB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031" y="1466064"/>
            <a:ext cx="7005714" cy="1152839"/>
          </a:xfrm>
          <a:prstGeom prst="rect">
            <a:avLst/>
          </a:prstGeom>
        </p:spPr>
      </p:pic>
      <p:pic>
        <p:nvPicPr>
          <p:cNvPr id="16" name="Picture 15" descr="Timeline&#10;&#10;Description automatically generated">
            <a:extLst>
              <a:ext uri="{FF2B5EF4-FFF2-40B4-BE49-F238E27FC236}">
                <a16:creationId xmlns:a16="http://schemas.microsoft.com/office/drawing/2014/main" id="{5214796A-F63B-B045-93AA-60DEEEE08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031" y="2618903"/>
            <a:ext cx="5642745" cy="190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6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Lecture 3     Planck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B3232797-DBDA-744A-A08C-8B4101A82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950" y="1653261"/>
            <a:ext cx="7998661" cy="2378912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8B924BB7-B413-A649-AD93-2B6545A0E6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24"/>
          <a:stretch/>
        </p:blipFill>
        <p:spPr>
          <a:xfrm>
            <a:off x="1501047" y="4549966"/>
            <a:ext cx="10219427" cy="1326003"/>
          </a:xfrm>
          <a:prstGeom prst="rect">
            <a:avLst/>
          </a:prstGeom>
        </p:spPr>
      </p:pic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43E1F01-C893-9B4A-89C4-4878E9EA6F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8633" b="90363"/>
          <a:stretch/>
        </p:blipFill>
        <p:spPr>
          <a:xfrm>
            <a:off x="6096000" y="915988"/>
            <a:ext cx="5863756" cy="8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9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9075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Relationship: frequency, wavelength, speed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2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7622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3.1 Investigating the UV catastrophe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9FB6280-AD2C-B948-A677-AC1E28F0E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73" y="1349829"/>
            <a:ext cx="7578839" cy="4482426"/>
          </a:xfrm>
          <a:prstGeom prst="rect">
            <a:avLst/>
          </a:prstGeom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57CD0E3-D8FB-2149-B8D3-71216B64C7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633" b="90363"/>
          <a:stretch/>
        </p:blipFill>
        <p:spPr>
          <a:xfrm>
            <a:off x="5676896" y="1853442"/>
            <a:ext cx="5863756" cy="8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728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is this 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energy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thing?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636C9-1CE1-1A45-A77E-EDD230971202}"/>
              </a:ext>
            </a:extLst>
          </p:cNvPr>
          <p:cNvSpPr txBox="1"/>
          <p:nvPr/>
        </p:nvSpPr>
        <p:spPr>
          <a:xfrm>
            <a:off x="1203728" y="1244365"/>
            <a:ext cx="9478877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Maxwell and Boltzmann studied gases experimentally.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They found that the average KE of molecules in a gas was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directly proportional to 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A218D32B-E33A-2B43-A79E-9D1DA99A4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749" y="2591169"/>
            <a:ext cx="3870520" cy="417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9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767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is this </a:t>
            </a:r>
            <a:r>
              <a:rPr lang="en-US" sz="3600" dirty="0">
                <a:solidFill>
                  <a:srgbClr val="1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modes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thing?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636C9-1CE1-1A45-A77E-EDD230971202}"/>
              </a:ext>
            </a:extLst>
          </p:cNvPr>
          <p:cNvSpPr txBox="1"/>
          <p:nvPr/>
        </p:nvSpPr>
        <p:spPr>
          <a:xfrm>
            <a:off x="1608463" y="1454227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FFB0050B-16D3-6D4C-8CCC-E291EE22A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322" y="1022808"/>
            <a:ext cx="2683983" cy="5455109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99EFCB4B-F39B-C944-AD5F-395F548F9C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319"/>
          <a:stretch/>
        </p:blipFill>
        <p:spPr>
          <a:xfrm>
            <a:off x="1063397" y="1022807"/>
            <a:ext cx="8195496" cy="24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8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203</Words>
  <Application>Microsoft Macintosh PowerPoint</Application>
  <PresentationFormat>Widescreen</PresentationFormat>
  <Paragraphs>55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Asquith</dc:creator>
  <cp:lastModifiedBy>Lily Asquith</cp:lastModifiedBy>
  <cp:revision>32</cp:revision>
  <dcterms:created xsi:type="dcterms:W3CDTF">2020-09-27T16:19:54Z</dcterms:created>
  <dcterms:modified xsi:type="dcterms:W3CDTF">2020-10-12T13:35:02Z</dcterms:modified>
</cp:coreProperties>
</file>