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1" r:id="rId11"/>
    <p:sldId id="268" r:id="rId12"/>
    <p:sldId id="269" r:id="rId13"/>
    <p:sldId id="270" r:id="rId14"/>
    <p:sldId id="271" r:id="rId15"/>
    <p:sldId id="272" r:id="rId16"/>
    <p:sldId id="280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  <a:srgbClr val="1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3"/>
    <p:restoredTop sz="96208"/>
  </p:normalViewPr>
  <p:slideViewPr>
    <p:cSldViewPr snapToGrid="0" snapToObjects="1" showGuides="1">
      <p:cViewPr varScale="1">
        <p:scale>
          <a:sx n="119" d="100"/>
          <a:sy n="119" d="100"/>
        </p:scale>
        <p:origin x="232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424-E3C3-FA46-AED5-253199933694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C0DE-F8EF-DC41-AAF9-EC12669E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5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1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C0DE-F8EF-DC41-AAF9-EC12669EFA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3-DB95-3B4D-9F95-E581CE195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F017-B19F-CA45-B3C8-8EC56A67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A049-1F98-5C49-983F-7104860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6BD4-3A44-5F4A-9143-760A9BF0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AF82-4DEC-264B-8667-A41547B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BF2-0E00-614E-83E0-E842E3E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D8397-BE49-2140-83E2-75620BA5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319-2687-F242-BBB4-E26E8EE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DF3A-0190-4949-B6AA-F7980B73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80F0-0D20-6749-919F-1B35AF31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7A8F-8C9F-F940-98C6-080D7B15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A9571-71E5-D749-8D40-9594FC82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8638-E6EB-284B-B365-C913A83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785D-43F4-4948-875C-C80A1D3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E084-9E6B-4245-B58F-83651359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A6B-9687-9447-9ED3-1D553B5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2BE6-EF50-724E-8837-2E5107D2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DB2-2F86-5046-AF1B-15E90CC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049F-52EF-3D40-83FD-F79BE7C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7AC0-319D-0F49-934C-DB68C27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27E3-CE1F-C74A-8964-68EEC51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6B79-7AFC-E543-959F-090D695D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A092-349A-D143-A933-8A11078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0038-95D9-3F4A-AE6C-3A581E8E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183-B0CC-0C41-8938-D9FC37B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CA7-F647-3F4F-9887-A1A9493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AACF-8809-6B42-BC89-E8CFB594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429A-053A-FE40-A3E2-F4320D25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ED51-3526-A347-9CC0-FC6DA4C7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53E3-1D6F-7E46-B928-7669277E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45A0-6DA2-2A43-91D3-6AD5D5FC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B92-1287-0842-8F9D-D6680B6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F3DD-B378-0A4E-8E85-2F92717B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8819-590A-0645-A750-968B45A22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9B00E-9827-E14F-95F7-AF34CEB71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84CC-6659-6745-BE55-FBE448D2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211FB-D1B7-FE46-85F0-F6C787F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A0F6-E4E1-0E42-B01C-2A06C83E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81A84-E355-924A-B71B-D09787A4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775-9E31-9644-8E5C-E3F2ABD1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F7C4-5D74-9F4A-A014-0B54C06E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AFB47-A625-6F44-8A7A-05C46EE0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4E39A-828D-DF47-A8F5-F0CAD74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75F62-685E-FE46-9208-EC0A2EB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C2B7-EA98-9F49-9192-C6411C41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CE1B-792E-F24A-845F-F1581D73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AE1-7C6D-F84A-8AEF-16A6B89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D21D-0A93-AF4E-904F-BBD5817B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89932-BF81-E14E-8431-A29027CE2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6E91-4628-C148-9EB2-6DED2D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95501-5DDA-D746-A53F-63EFAAE7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3EA5-7A6E-C44D-9072-BEF7ED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C06-FBD5-984C-9D35-B620EF1C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148CD-C8F4-6347-8916-7D9F4D85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C1348-277F-E84A-83FB-1934621F5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4B17-4ADE-7745-834D-C1EFE77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35E33-5D5E-794E-A316-776AECB3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FCDA-F407-A340-B4D6-9FB793A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3A835-715F-7D4F-A76F-D0514E6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BDE-09EC-6546-A4DF-0F3F18F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A002-3A21-1E4E-9CE7-719D93FD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6ADA-E29F-7B4C-A684-89CA94A7F93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4A65-5D5B-3F42-93E2-CEF12BDA7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2625-CDF4-8B46-ACD1-F048854B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F38-B41E-3141-B568-A0DF5FFC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AC8418-1242-5349-B9FE-1A55671C1E1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147504-4486-E842-B91F-084C92698327}"/>
                </a:ext>
              </a:extLst>
            </p:cNvPr>
            <p:cNvSpPr/>
            <p:nvPr/>
          </p:nvSpPr>
          <p:spPr>
            <a:xfrm>
              <a:off x="-1" y="0"/>
              <a:ext cx="37229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E86152-1F10-3E48-AB1A-AB123ADB7811}"/>
                </a:ext>
              </a:extLst>
            </p:cNvPr>
            <p:cNvSpPr/>
            <p:nvPr/>
          </p:nvSpPr>
          <p:spPr>
            <a:xfrm>
              <a:off x="3722914" y="0"/>
              <a:ext cx="846908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7DE74F-5E9F-314F-B0F1-5BF8485A784B}"/>
              </a:ext>
            </a:extLst>
          </p:cNvPr>
          <p:cNvSpPr txBox="1"/>
          <p:nvPr/>
        </p:nvSpPr>
        <p:spPr>
          <a:xfrm>
            <a:off x="195941" y="239486"/>
            <a:ext cx="11738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 to   Quantum Physics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(F3241)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Dr Lily Asquith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6D28905-FACD-8449-B700-64001833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7" y="1093852"/>
            <a:ext cx="7576458" cy="5715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AF98DB8-A160-8E4A-AC7B-6A5D706F8556}"/>
              </a:ext>
            </a:extLst>
          </p:cNvPr>
          <p:cNvSpPr/>
          <p:nvPr/>
        </p:nvSpPr>
        <p:spPr>
          <a:xfrm>
            <a:off x="1431471" y="3494152"/>
            <a:ext cx="914400" cy="914400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40086-DF37-FF4E-B319-300C5AF6AAC2}"/>
              </a:ext>
            </a:extLst>
          </p:cNvPr>
          <p:cNvSpPr txBox="1"/>
          <p:nvPr/>
        </p:nvSpPr>
        <p:spPr>
          <a:xfrm>
            <a:off x="9982691" y="256358"/>
            <a:ext cx="1740861" cy="646331"/>
          </a:xfrm>
          <a:prstGeom prst="rect">
            <a:avLst/>
          </a:prstGeom>
          <a:solidFill>
            <a:srgbClr val="FFC00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400461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766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2.4 Tyndall 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and temperature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2D260D1E-6CDB-9A41-B7BD-11645F141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15" y="1996160"/>
            <a:ext cx="7223080" cy="41382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C3D43F-478F-0241-88E7-440894413945}"/>
              </a:ext>
            </a:extLst>
          </p:cNvPr>
          <p:cNvSpPr txBox="1"/>
          <p:nvPr/>
        </p:nvSpPr>
        <p:spPr>
          <a:xfrm>
            <a:off x="1398494" y="1075765"/>
            <a:ext cx="616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“On Luminous and obscure radiation”, Nov 1864 : no pictures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7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640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2.4 Temperature: observations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311AA99-C7AA-A843-8EA9-4AB98308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98" y="1231494"/>
            <a:ext cx="8461292" cy="538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6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947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2.5 Temperature and wavelength : Wien’s law</a:t>
            </a:r>
          </a:p>
        </p:txBody>
      </p:sp>
      <p:pic>
        <p:nvPicPr>
          <p:cNvPr id="8" name="Picture 7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5E14919B-F622-4149-800B-C6FBA41D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99" y="1279225"/>
            <a:ext cx="9642813" cy="42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5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1056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2.6 Temperature and power: Stefan-Boltzmann law</a:t>
            </a: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8A2C9E71-7D7D-864C-9E4B-201F5E9C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79" y="1710466"/>
            <a:ext cx="10174693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898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2.7 Energy density and the UV catastrophe</a:t>
            </a:r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65D8FE-FC82-214A-9472-DDCD2F5C6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73"/>
          <a:stretch/>
        </p:blipFill>
        <p:spPr>
          <a:xfrm>
            <a:off x="1784931" y="1267535"/>
            <a:ext cx="8453792" cy="2895674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0406C2-9BDC-C241-826B-5EE5ED9CF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296"/>
          <a:stretch/>
        </p:blipFill>
        <p:spPr>
          <a:xfrm>
            <a:off x="1784931" y="5669280"/>
            <a:ext cx="8453792" cy="64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8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Argh!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5E9C40C-AEE8-6940-9279-8C5800FBE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08" y="1249008"/>
            <a:ext cx="6700669" cy="52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898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2.7 Energy density and the UV catastrophe</a:t>
            </a:r>
          </a:p>
        </p:txBody>
      </p:sp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65D8FE-FC82-214A-9472-DDCD2F5C6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47" b="12705"/>
          <a:stretch/>
        </p:blipFill>
        <p:spPr>
          <a:xfrm>
            <a:off x="1969272" y="5196891"/>
            <a:ext cx="8453792" cy="1570617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D80BB5-D0DF-B148-8664-C94716FCB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33" b="90363"/>
          <a:stretch/>
        </p:blipFill>
        <p:spPr>
          <a:xfrm>
            <a:off x="1193031" y="4497491"/>
            <a:ext cx="5863756" cy="81484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8B0996B9-67F1-3C47-AA95-38276A3A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745" y="2400923"/>
            <a:ext cx="3431690" cy="2703044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3FAB52E-1DC7-974A-B710-851687CB0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676" b="74517"/>
          <a:stretch/>
        </p:blipFill>
        <p:spPr>
          <a:xfrm>
            <a:off x="1193031" y="940305"/>
            <a:ext cx="3972057" cy="450729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579F79E-D730-E642-9B8A-E791B79CB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031" y="1466064"/>
            <a:ext cx="7005714" cy="1152839"/>
          </a:xfrm>
          <a:prstGeom prst="rect">
            <a:avLst/>
          </a:prstGeom>
        </p:spPr>
      </p:pic>
      <p:pic>
        <p:nvPicPr>
          <p:cNvPr id="16" name="Picture 15" descr="Timeline&#10;&#10;Description automatically generated">
            <a:extLst>
              <a:ext uri="{FF2B5EF4-FFF2-40B4-BE49-F238E27FC236}">
                <a16:creationId xmlns:a16="http://schemas.microsoft.com/office/drawing/2014/main" id="{5214796A-F63B-B045-93AA-60DEEEE08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031" y="2618903"/>
            <a:ext cx="5642745" cy="19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Where we are</a:t>
            </a:r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BF279F1-A39E-8448-887B-71C65844C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" t="84896" r="2532" b="4039"/>
          <a:stretch/>
        </p:blipFill>
        <p:spPr>
          <a:xfrm>
            <a:off x="1486375" y="4542702"/>
            <a:ext cx="9778701" cy="805542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0428D3-FB8A-4245-B3AF-A3EFBAE98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" t="78312" r="2532" b="14743"/>
          <a:stretch/>
        </p:blipFill>
        <p:spPr>
          <a:xfrm>
            <a:off x="1434352" y="2456664"/>
            <a:ext cx="9778701" cy="50561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B83225-C791-864D-9CB2-230023D01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" t="73019" r="2532" b="21300"/>
          <a:stretch/>
        </p:blipFill>
        <p:spPr>
          <a:xfrm>
            <a:off x="1434352" y="1114023"/>
            <a:ext cx="9778701" cy="413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47272-3B8A-DA4E-A584-552E9B1C5D24}"/>
              </a:ext>
            </a:extLst>
          </p:cNvPr>
          <p:cNvSpPr txBox="1"/>
          <p:nvPr/>
        </p:nvSpPr>
        <p:spPr>
          <a:xfrm>
            <a:off x="1990165" y="1721224"/>
            <a:ext cx="609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my peak wavelength? How much power am I emitting?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E7597-0926-9940-8041-4B02374CE527}"/>
              </a:ext>
            </a:extLst>
          </p:cNvPr>
          <p:cNvSpPr txBox="1"/>
          <p:nvPr/>
        </p:nvSpPr>
        <p:spPr>
          <a:xfrm>
            <a:off x="1990165" y="3108014"/>
            <a:ext cx="9274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we get an estimate of our Sun’s temperature?</a:t>
            </a:r>
          </a:p>
          <a:p>
            <a:endParaRPr lang="en-US" dirty="0"/>
          </a:p>
          <a:p>
            <a:r>
              <a:rPr lang="en-US" dirty="0"/>
              <a:t>Sirius has a temperature of 9940K. What range of wavelengths might be visible to us if our planet</a:t>
            </a:r>
          </a:p>
          <a:p>
            <a:r>
              <a:rPr lang="en-US" dirty="0"/>
              <a:t> belonged in Sirius’s solar system?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8C3ED-9060-5244-A5A8-ACDC1FB932EB}"/>
              </a:ext>
            </a:extLst>
          </p:cNvPr>
          <p:cNvSpPr txBox="1"/>
          <p:nvPr/>
        </p:nvSpPr>
        <p:spPr>
          <a:xfrm>
            <a:off x="1990165" y="5704105"/>
            <a:ext cx="323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theory needs revisiting!</a:t>
            </a:r>
          </a:p>
        </p:txBody>
      </p:sp>
    </p:spTree>
    <p:extLst>
      <p:ext uri="{BB962C8B-B14F-4D97-AF65-F5344CB8AC3E}">
        <p14:creationId xmlns:p14="http://schemas.microsoft.com/office/powerpoint/2010/main" val="166199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week &amp; Next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FBCA7-1F1B-9143-927F-95E8A81EB712}"/>
              </a:ext>
            </a:extLst>
          </p:cNvPr>
          <p:cNvSpPr txBox="1"/>
          <p:nvPr/>
        </p:nvSpPr>
        <p:spPr>
          <a:xfrm>
            <a:off x="1468083" y="986463"/>
            <a:ext cx="1037272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3pm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have our zoom seminar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Dr Steven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Calvez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on neutrinos.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Tomorrow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4pm office hour with Lily (optional).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Monday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will have my lecture on Max Planck’s contributions to the birth of QM.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Next Tuesday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have a zoom seminar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Dr Kate Shaw, an LHC physicist,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who works at Sussex on the ATLAS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experiment and is the founder of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Physics Without Frontiers.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F14326F1-8CB7-AA47-AC33-139F6908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307" y="938309"/>
            <a:ext cx="2914986" cy="1936232"/>
          </a:xfrm>
          <a:prstGeom prst="rect">
            <a:avLst/>
          </a:prstGeom>
        </p:spPr>
      </p:pic>
      <p:pic>
        <p:nvPicPr>
          <p:cNvPr id="12" name="Picture 11" descr="A picture containing accessory, person, indoor, umbrella&#10;&#10;Description automatically generated">
            <a:extLst>
              <a:ext uri="{FF2B5EF4-FFF2-40B4-BE49-F238E27FC236}">
                <a16:creationId xmlns:a16="http://schemas.microsoft.com/office/drawing/2014/main" id="{A992A173-8260-BB49-A3B3-61FE8D8B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346" y="3983460"/>
            <a:ext cx="3666947" cy="223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4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Lecture 2     Radiation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21AAD2-167B-A343-90E1-36A196FC3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" t="73019" r="2532" b="4039"/>
          <a:stretch/>
        </p:blipFill>
        <p:spPr>
          <a:xfrm>
            <a:off x="1516827" y="4752081"/>
            <a:ext cx="9778701" cy="1670231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9EE829-96B0-CA4A-9E10-376C46F7A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2" t="15533" r="22530" b="52505"/>
          <a:stretch/>
        </p:blipFill>
        <p:spPr>
          <a:xfrm>
            <a:off x="1423610" y="1256670"/>
            <a:ext cx="9344779" cy="2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7135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brief history of humans and light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F11575ED-FF53-4E4E-AA0F-99871B4B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39" y="1172358"/>
            <a:ext cx="9892852" cy="50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766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2.1     The electromagnetic spectrum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5E17433E-754E-0144-9C03-0F87974EC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37" y="1349829"/>
            <a:ext cx="10003352" cy="33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4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1B84AE-BC97-A94A-BA7B-F761CB1A68E4}"/>
              </a:ext>
            </a:extLst>
          </p:cNvPr>
          <p:cNvSpPr txBox="1"/>
          <p:nvPr/>
        </p:nvSpPr>
        <p:spPr>
          <a:xfrm>
            <a:off x="1063398" y="9049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 Blackness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photo, sitting, set, person&#10;&#10;Description automatically generated">
            <a:extLst>
              <a:ext uri="{FF2B5EF4-FFF2-40B4-BE49-F238E27FC236}">
                <a16:creationId xmlns:a16="http://schemas.microsoft.com/office/drawing/2014/main" id="{34925324-3A04-3740-A4D9-90271E0F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31" y="1066179"/>
            <a:ext cx="7715848" cy="55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32D96-37FF-DE45-A080-A4D9D2A5D760}"/>
              </a:ext>
            </a:extLst>
          </p:cNvPr>
          <p:cNvSpPr txBox="1"/>
          <p:nvPr/>
        </p:nvSpPr>
        <p:spPr>
          <a:xfrm>
            <a:off x="1063398" y="9049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2.3     Good absorbers are good emitters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388E271-6434-F74F-B5D0-64DC3B44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98" y="2850776"/>
            <a:ext cx="10590491" cy="17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6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32D96-37FF-DE45-A080-A4D9D2A5D760}"/>
              </a:ext>
            </a:extLst>
          </p:cNvPr>
          <p:cNvSpPr txBox="1"/>
          <p:nvPr/>
        </p:nvSpPr>
        <p:spPr>
          <a:xfrm>
            <a:off x="1063398" y="90492"/>
            <a:ext cx="394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2.3 The blackbody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0E733E-9DFD-0941-BFD0-450B69DE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17" y="1731981"/>
            <a:ext cx="8750384" cy="31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1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98F3F1-6426-6843-BDD7-BFD07D876868}"/>
              </a:ext>
            </a:extLst>
          </p:cNvPr>
          <p:cNvGrpSpPr/>
          <p:nvPr/>
        </p:nvGrpSpPr>
        <p:grpSpPr>
          <a:xfrm>
            <a:off x="-1" y="10886"/>
            <a:ext cx="12192001" cy="6858000"/>
            <a:chOff x="-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CF98A2-81DE-7140-A5B2-94FAB8A07564}"/>
                </a:ext>
              </a:extLst>
            </p:cNvPr>
            <p:cNvSpPr/>
            <p:nvPr/>
          </p:nvSpPr>
          <p:spPr>
            <a:xfrm>
              <a:off x="-1" y="0"/>
              <a:ext cx="827315" cy="6858000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94464-FD22-6B47-AA9E-FA0C53DAD682}"/>
                </a:ext>
              </a:extLst>
            </p:cNvPr>
            <p:cNvSpPr/>
            <p:nvPr/>
          </p:nvSpPr>
          <p:spPr>
            <a:xfrm>
              <a:off x="827314" y="0"/>
              <a:ext cx="11364686" cy="8055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36D481F-A824-F846-9C89-BA8EF9B0C44D}"/>
              </a:ext>
            </a:extLst>
          </p:cNvPr>
          <p:cNvSpPr>
            <a:spLocks noChangeAspect="1"/>
          </p:cNvSpPr>
          <p:nvPr/>
        </p:nvSpPr>
        <p:spPr>
          <a:xfrm>
            <a:off x="136070" y="163283"/>
            <a:ext cx="555171" cy="555171"/>
          </a:xfrm>
          <a:prstGeom prst="ellipse">
            <a:avLst/>
          </a:prstGeom>
          <a:solidFill>
            <a:srgbClr val="1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086C-8983-3E46-9234-070AF6FD7645}"/>
              </a:ext>
            </a:extLst>
          </p:cNvPr>
          <p:cNvCxnSpPr>
            <a:cxnSpLocks/>
          </p:cNvCxnSpPr>
          <p:nvPr/>
        </p:nvCxnSpPr>
        <p:spPr>
          <a:xfrm>
            <a:off x="0" y="816428"/>
            <a:ext cx="8273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1658CB-D1F8-5447-988C-D5B215ACF320}"/>
              </a:ext>
            </a:extLst>
          </p:cNvPr>
          <p:cNvSpPr txBox="1"/>
          <p:nvPr/>
        </p:nvSpPr>
        <p:spPr>
          <a:xfrm>
            <a:off x="1600200" y="134982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06C09-08EA-5C42-9799-481E049B3DF8}"/>
              </a:ext>
            </a:extLst>
          </p:cNvPr>
          <p:cNvSpPr txBox="1"/>
          <p:nvPr/>
        </p:nvSpPr>
        <p:spPr>
          <a:xfrm>
            <a:off x="1063398" y="9049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Recap Power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53AAA-1D5E-1C44-A697-35D362F9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41" y="1349829"/>
            <a:ext cx="10125852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5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239</Words>
  <Application>Microsoft Macintosh PowerPoint</Application>
  <PresentationFormat>Widescreen</PresentationFormat>
  <Paragraphs>57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22</cp:revision>
  <dcterms:created xsi:type="dcterms:W3CDTF">2020-09-27T16:19:54Z</dcterms:created>
  <dcterms:modified xsi:type="dcterms:W3CDTF">2020-10-05T13:03:41Z</dcterms:modified>
</cp:coreProperties>
</file>