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BDBDB"/>
    <a:srgbClr val="161529"/>
    <a:srgbClr val="1600FF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39"/>
    <p:restoredTop sz="96208"/>
  </p:normalViewPr>
  <p:slideViewPr>
    <p:cSldViewPr snapToGrid="0" snapToObjects="1" showGuides="1">
      <p:cViewPr varScale="1">
        <p:scale>
          <a:sx n="101" d="100"/>
          <a:sy n="101" d="100"/>
        </p:scale>
        <p:origin x="232" y="5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C424-E3C3-FA46-AED5-25319993369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C0DE-F8EF-DC41-AAF9-EC12669E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7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3-DB95-3B4D-9F95-E581CE19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F017-B19F-CA45-B3C8-8EC56A6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A049-1F98-5C49-983F-710486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6BD4-3A44-5F4A-9143-760A9BF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F82-4DEC-264B-8667-A41547B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BF2-0E00-614E-83E0-E842E3E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8397-BE49-2140-83E2-75620BA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319-2687-F242-BBB4-E26E8EE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F3A-0190-4949-B6AA-F7980B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0F0-0D20-6749-919F-1B35AF3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7A8F-8C9F-F940-98C6-080D7B15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9571-71E5-D749-8D40-9594FC82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8638-E6EB-284B-B365-C913A83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785D-43F4-4948-875C-C80A1D3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E084-9E6B-4245-B58F-8365135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A6B-9687-9447-9ED3-1D553B5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2BE6-EF50-724E-8837-2E5107D2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DB2-2F86-5046-AF1B-15E90CC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049F-52EF-3D40-83FD-F79BE7C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7AC0-319D-0F49-934C-DB68C27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7E3-CE1F-C74A-8964-68EEC51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6B79-7AFC-E543-959F-090D695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A092-349A-D143-A933-8A11078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038-95D9-3F4A-AE6C-3A581E8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183-B0CC-0C41-8938-D9FC37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CA7-F647-3F4F-9887-A1A949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ACF-8809-6B42-BC89-E8CFB594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429A-053A-FE40-A3E2-F4320D2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ED51-3526-A347-9CC0-FC6DA4C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53E3-1D6F-7E46-B928-7669277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45A0-6DA2-2A43-91D3-6AD5D5FC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B92-1287-0842-8F9D-D6680B6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F3DD-B378-0A4E-8E85-2F92717B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8819-590A-0645-A750-968B45A2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B00E-9827-E14F-95F7-AF34CEB7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84CC-6659-6745-BE55-FBE448D2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11FB-D1B7-FE46-85F0-F6C787F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A0F6-E4E1-0E42-B01C-2A06C83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1A84-E355-924A-B71B-D09787A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775-9E31-9644-8E5C-E3F2ABD1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F7C4-5D74-9F4A-A014-0B54C06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FB47-A625-6F44-8A7A-05C46EE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E39A-828D-DF47-A8F5-F0CAD7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5F62-685E-FE46-9208-EC0A2EB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C2B7-EA98-9F49-9192-C6411C4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CE1B-792E-F24A-845F-F1581D7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E1-7C6D-F84A-8AEF-16A6B89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21D-0A93-AF4E-904F-BBD5817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9932-BF81-E14E-8431-A29027CE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6E91-4628-C148-9EB2-6DED2D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5501-5DDA-D746-A53F-63EFAAE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3EA5-7A6E-C44D-9072-BEF7ED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C06-FBD5-984C-9D35-B620EF1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148CD-C8F4-6347-8916-7D9F4D85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348-277F-E84A-83FB-1934621F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B17-4ADE-7745-834D-C1EFE7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5E33-5D5E-794E-A316-776AECB3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DA-F407-A340-B4D6-9FB793A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A835-715F-7D4F-A76F-D0514E6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BDE-09EC-6546-A4DF-0F3F18F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A002-3A21-1E4E-9CE7-719D93FD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ADA-E29F-7B4C-A684-89CA94A7F93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4A65-5D5B-3F42-93E2-CEF12BDA7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2625-CDF4-8B46-ACD1-F048854B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C8418-1242-5349-B9FE-1A55671C1E1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47504-4486-E842-B91F-084C92698327}"/>
                </a:ext>
              </a:extLst>
            </p:cNvPr>
            <p:cNvSpPr/>
            <p:nvPr/>
          </p:nvSpPr>
          <p:spPr>
            <a:xfrm>
              <a:off x="-1" y="0"/>
              <a:ext cx="37229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E86152-1F10-3E48-AB1A-AB123ADB7811}"/>
                </a:ext>
              </a:extLst>
            </p:cNvPr>
            <p:cNvSpPr/>
            <p:nvPr/>
          </p:nvSpPr>
          <p:spPr>
            <a:xfrm>
              <a:off x="3722914" y="0"/>
              <a:ext cx="846908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7DE74F-5E9F-314F-B0F1-5BF8485A784B}"/>
              </a:ext>
            </a:extLst>
          </p:cNvPr>
          <p:cNvSpPr txBox="1"/>
          <p:nvPr/>
        </p:nvSpPr>
        <p:spPr>
          <a:xfrm>
            <a:off x="195941" y="239486"/>
            <a:ext cx="117380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  Quantum Physics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(F3241)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Dr Lily Asquith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D28905-FACD-8449-B700-64001833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093852"/>
            <a:ext cx="7576458" cy="5715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F98DB8-A160-8E4A-AC7B-6A5D706F8556}"/>
              </a:ext>
            </a:extLst>
          </p:cNvPr>
          <p:cNvSpPr/>
          <p:nvPr/>
        </p:nvSpPr>
        <p:spPr>
          <a:xfrm>
            <a:off x="1431471" y="3494152"/>
            <a:ext cx="914400" cy="914400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40086-DF37-FF4E-B319-300C5AF6AAC2}"/>
              </a:ext>
            </a:extLst>
          </p:cNvPr>
          <p:cNvSpPr txBox="1"/>
          <p:nvPr/>
        </p:nvSpPr>
        <p:spPr>
          <a:xfrm>
            <a:off x="9982691" y="256358"/>
            <a:ext cx="1740861" cy="646331"/>
          </a:xfrm>
          <a:prstGeom prst="rect">
            <a:avLst/>
          </a:prstGeom>
          <a:solidFill>
            <a:srgbClr val="FFC00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400461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358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Thomson’s atom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46CD186-6CA3-3347-AACF-3846EF0C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9" y="1996160"/>
            <a:ext cx="4813710" cy="2984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00F501-5C31-E448-A97E-3EC780263D60}"/>
              </a:ext>
            </a:extLst>
          </p:cNvPr>
          <p:cNvSpPr txBox="1"/>
          <p:nvPr/>
        </p:nvSpPr>
        <p:spPr>
          <a:xfrm>
            <a:off x="2399890" y="5514060"/>
            <a:ext cx="763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this model by smashing charged particles into an atom!</a:t>
            </a:r>
          </a:p>
        </p:txBody>
      </p:sp>
    </p:spTree>
    <p:extLst>
      <p:ext uri="{BB962C8B-B14F-4D97-AF65-F5344CB8AC3E}">
        <p14:creationId xmlns:p14="http://schemas.microsoft.com/office/powerpoint/2010/main" val="369639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5100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Rutherford’s experiment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41C6A95-B772-EA42-8425-36148CA4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044244"/>
            <a:ext cx="10767240" cy="4797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700135-DE39-EF40-9BE3-E51E9206C642}"/>
              </a:ext>
            </a:extLst>
          </p:cNvPr>
          <p:cNvSpPr txBox="1"/>
          <p:nvPr/>
        </p:nvSpPr>
        <p:spPr>
          <a:xfrm>
            <a:off x="1498600" y="6235700"/>
            <a:ext cx="729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Rutherford observed some alphas being back-scattered...</a:t>
            </a:r>
          </a:p>
        </p:txBody>
      </p:sp>
    </p:spTree>
    <p:extLst>
      <p:ext uri="{BB962C8B-B14F-4D97-AF65-F5344CB8AC3E}">
        <p14:creationId xmlns:p14="http://schemas.microsoft.com/office/powerpoint/2010/main" val="408792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Conservation of KE and momentum</a:t>
            </a:r>
          </a:p>
        </p:txBody>
      </p:sp>
    </p:spTree>
    <p:extLst>
      <p:ext uri="{BB962C8B-B14F-4D97-AF65-F5344CB8AC3E}">
        <p14:creationId xmlns:p14="http://schemas.microsoft.com/office/powerpoint/2010/main" val="406752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Conservation of total Energy</a:t>
            </a:r>
          </a:p>
        </p:txBody>
      </p:sp>
    </p:spTree>
    <p:extLst>
      <p:ext uri="{BB962C8B-B14F-4D97-AF65-F5344CB8AC3E}">
        <p14:creationId xmlns:p14="http://schemas.microsoft.com/office/powerpoint/2010/main" val="246996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435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Rutherford’s formula</a:t>
            </a: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987CC6EC-72DF-454F-9A99-9940B9B74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7" t="12927" r="21704" b="14502"/>
          <a:stretch/>
        </p:blipFill>
        <p:spPr>
          <a:xfrm>
            <a:off x="1063398" y="2244271"/>
            <a:ext cx="6980685" cy="3263900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F781C382-E9E6-0046-969C-1C5FD4220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541"/>
          <a:stretch/>
        </p:blipFill>
        <p:spPr>
          <a:xfrm>
            <a:off x="1063398" y="982339"/>
            <a:ext cx="10001250" cy="617049"/>
          </a:xfrm>
          <a:prstGeom prst="rect">
            <a:avLst/>
          </a:prstGeom>
        </p:spPr>
      </p:pic>
      <p:pic>
        <p:nvPicPr>
          <p:cNvPr id="14" name="Picture 13" descr="A picture containing air, line&#10;&#10;Description automatically generated">
            <a:extLst>
              <a:ext uri="{FF2B5EF4-FFF2-40B4-BE49-F238E27FC236}">
                <a16:creationId xmlns:a16="http://schemas.microsoft.com/office/drawing/2014/main" id="{7803FAE7-ACF0-A24A-9F93-5B342714E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887" y="1948542"/>
            <a:ext cx="3282769" cy="35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7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892300" y="181972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Higher energy reveals deeper 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FCE30-F611-774F-9E7B-55D0F5E0C3B7}"/>
              </a:ext>
            </a:extLst>
          </p:cNvPr>
          <p:cNvSpPr txBox="1"/>
          <p:nvPr/>
        </p:nvSpPr>
        <p:spPr>
          <a:xfrm>
            <a:off x="1236932" y="1633249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 MeV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B568F-8613-0841-B0E8-A1F3F7AAC8D3}"/>
              </a:ext>
            </a:extLst>
          </p:cNvPr>
          <p:cNvSpPr txBox="1"/>
          <p:nvPr/>
        </p:nvSpPr>
        <p:spPr>
          <a:xfrm>
            <a:off x="1291325" y="249366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GeV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48899-4E39-4D46-A00D-959A30C1107F}"/>
              </a:ext>
            </a:extLst>
          </p:cNvPr>
          <p:cNvSpPr txBox="1"/>
          <p:nvPr/>
        </p:nvSpPr>
        <p:spPr>
          <a:xfrm>
            <a:off x="1254565" y="348026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 GeV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B8A37-52BF-8948-8579-61421DE8648A}"/>
              </a:ext>
            </a:extLst>
          </p:cNvPr>
          <p:cNvSpPr txBox="1"/>
          <p:nvPr/>
        </p:nvSpPr>
        <p:spPr>
          <a:xfrm>
            <a:off x="3020887" y="1615906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atom contains a nucleus!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1464AA-81BE-5143-B060-2FD6A46B6D10}"/>
              </a:ext>
            </a:extLst>
          </p:cNvPr>
          <p:cNvSpPr txBox="1"/>
          <p:nvPr/>
        </p:nvSpPr>
        <p:spPr>
          <a:xfrm>
            <a:off x="3020887" y="2493664"/>
            <a:ext cx="415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nucleus contains nucleons!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5C80A8-1E48-6A47-BEA0-BFF1CCBD250A}"/>
              </a:ext>
            </a:extLst>
          </p:cNvPr>
          <p:cNvSpPr txBox="1"/>
          <p:nvPr/>
        </p:nvSpPr>
        <p:spPr>
          <a:xfrm>
            <a:off x="3020887" y="3480260"/>
            <a:ext cx="396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nucleon contains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partons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998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2903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conundrum</a:t>
            </a:r>
          </a:p>
        </p:txBody>
      </p:sp>
    </p:spTree>
    <p:extLst>
      <p:ext uri="{BB962C8B-B14F-4D97-AF65-F5344CB8AC3E}">
        <p14:creationId xmlns:p14="http://schemas.microsoft.com/office/powerpoint/2010/main" val="422128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week &amp; Next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FBCA7-1F1B-9143-927F-95E8A81EB712}"/>
              </a:ext>
            </a:extLst>
          </p:cNvPr>
          <p:cNvSpPr txBox="1"/>
          <p:nvPr/>
        </p:nvSpPr>
        <p:spPr>
          <a:xfrm>
            <a:off x="1438103" y="1349829"/>
            <a:ext cx="103727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Tomorrow 3pm </a:t>
            </a:r>
            <a:r>
              <a:rPr 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Exam-type practice questions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Tomorrow 4pm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office hour with Lily (poll at end to see if anyone wants this).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Monday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will have my lecture on Bohr / de Broglie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Tuesday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Matthias Keller: atoms and molecules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Your first assignment is on canvas. It is very gentle and shouldn’t take much time or effort. Due by 19 November.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next one, due 10 Dec, will be harder (to assist revision).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Attendance: can you sign in with “the app”?</a:t>
            </a:r>
          </a:p>
        </p:txBody>
      </p:sp>
    </p:spTree>
    <p:extLst>
      <p:ext uri="{BB962C8B-B14F-4D97-AF65-F5344CB8AC3E}">
        <p14:creationId xmlns:p14="http://schemas.microsoft.com/office/powerpoint/2010/main" val="57568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4750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Recap Atomic Spectra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1606E41-16DA-354D-AC50-CC0E31F8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62"/>
          <a:stretch/>
        </p:blipFill>
        <p:spPr>
          <a:xfrm>
            <a:off x="1318775" y="1413162"/>
            <a:ext cx="10381763" cy="50019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9492E48-E1D1-604D-AF07-C43A9A59C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96" b="21175"/>
          <a:stretch/>
        </p:blipFill>
        <p:spPr>
          <a:xfrm>
            <a:off x="1318774" y="2107316"/>
            <a:ext cx="10381763" cy="805542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1DD080E-ED1F-CA4B-B6A5-C8460DB3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4" y="3106821"/>
            <a:ext cx="9093823" cy="21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Rydberg formula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1877CA6-8E1F-6F42-9EBC-56412E2A2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50"/>
          <a:stretch/>
        </p:blipFill>
        <p:spPr>
          <a:xfrm>
            <a:off x="1063398" y="3020897"/>
            <a:ext cx="4414056" cy="22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49C4FB-4B40-5D44-AE1E-F92C0F70A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77"/>
          <a:stretch/>
        </p:blipFill>
        <p:spPr>
          <a:xfrm>
            <a:off x="1212850" y="1349828"/>
            <a:ext cx="10456288" cy="402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C5B42F-50CB-F240-A6C5-E643576DFF35}"/>
              </a:ext>
            </a:extLst>
          </p:cNvPr>
          <p:cNvSpPr txBox="1"/>
          <p:nvPr/>
        </p:nvSpPr>
        <p:spPr>
          <a:xfrm>
            <a:off x="5916738" y="3384514"/>
            <a:ext cx="59244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is inversely proportional to wavelength.</a:t>
            </a:r>
          </a:p>
          <a:p>
            <a:endParaRPr lang="en-US" sz="2400" dirty="0"/>
          </a:p>
          <a:p>
            <a:r>
              <a:rPr lang="en-US" sz="2400" dirty="0"/>
              <a:t>Second term must be smaller than first term : </a:t>
            </a:r>
          </a:p>
          <a:p>
            <a:r>
              <a:rPr lang="en-US" sz="2400" dirty="0"/>
              <a:t>so second n must be larger than first 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2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Collisions / scattering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FCDBF4-B1B6-FF4B-9827-44925A9B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69" y="1571394"/>
            <a:ext cx="10388976" cy="10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813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Everything not forbidden is compulsory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62A2EF9-E2D6-F147-97C0-CB7D447F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99" y="1349828"/>
            <a:ext cx="10499119" cy="15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Rutherford Scattering</a:t>
            </a: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829ACF4F-0CA2-1A47-8A07-F70E9A26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257300"/>
            <a:ext cx="8318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Whirlwind Intro to Electrodynamics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B3F08E-ACE3-A042-82B1-E76D480A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65" y="3094496"/>
            <a:ext cx="5891742" cy="965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58C3B2-3812-F04B-AEE8-D730C4237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64"/>
          <a:stretch/>
        </p:blipFill>
        <p:spPr>
          <a:xfrm>
            <a:off x="1732443" y="5093953"/>
            <a:ext cx="8953500" cy="335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121B6C-C164-5544-B4B2-2BE90A773907}"/>
              </a:ext>
            </a:extLst>
          </p:cNvPr>
          <p:cNvSpPr txBox="1"/>
          <p:nvPr/>
        </p:nvSpPr>
        <p:spPr>
          <a:xfrm>
            <a:off x="1784931" y="1447800"/>
            <a:ext cx="70705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Opposites attract.</a:t>
            </a:r>
          </a:p>
          <a:p>
            <a:endParaRPr lang="en-US" dirty="0"/>
          </a:p>
          <a:p>
            <a:r>
              <a:rPr lang="en-US" dirty="0"/>
              <a:t>The force follows the inverse square law.</a:t>
            </a:r>
          </a:p>
          <a:p>
            <a:endParaRPr lang="en-US" dirty="0"/>
          </a:p>
          <a:p>
            <a:r>
              <a:rPr lang="en-US" dirty="0"/>
              <a:t>The force is different depending on the medium in which the charges are.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736256-86C5-304E-99CC-90D54FA9BFC5}"/>
              </a:ext>
            </a:extLst>
          </p:cNvPr>
          <p:cNvSpPr txBox="1"/>
          <p:nvPr/>
        </p:nvSpPr>
        <p:spPr>
          <a:xfrm>
            <a:off x="8024610" y="5614379"/>
            <a:ext cx="252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55.26 e</a:t>
            </a:r>
            <a:r>
              <a:rPr lang="en-US" sz="2400" baseline="30000" dirty="0"/>
              <a:t>2</a:t>
            </a:r>
            <a:r>
              <a:rPr lang="en-US" sz="2400" dirty="0"/>
              <a:t> GeV</a:t>
            </a:r>
            <a:r>
              <a:rPr lang="en-US" sz="2400" baseline="30000" dirty="0"/>
              <a:t>-1</a:t>
            </a:r>
            <a:r>
              <a:rPr lang="en-US" sz="2400" dirty="0"/>
              <a:t> fm</a:t>
            </a:r>
            <a:r>
              <a:rPr lang="en-US" sz="2400" baseline="30000" dirty="0"/>
              <a:t>-1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06A89A-CDBB-CD4E-AE50-573E3AB20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443" y="4246041"/>
            <a:ext cx="71755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9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Whirlwind Intro to Electrodynamics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B3F08E-ACE3-A042-82B1-E76D480A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91" y="1030960"/>
            <a:ext cx="5891742" cy="96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089D61-296E-204B-B199-6A09F1921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315029"/>
            <a:ext cx="10331526" cy="6313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4A948E-3C04-7B42-A1E0-06FDEF6A0B8C}"/>
              </a:ext>
            </a:extLst>
          </p:cNvPr>
          <p:cNvSpPr txBox="1"/>
          <p:nvPr/>
        </p:nvSpPr>
        <p:spPr>
          <a:xfrm>
            <a:off x="1480091" y="3034436"/>
            <a:ext cx="711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potential energy associated with this force?</a:t>
            </a:r>
          </a:p>
        </p:txBody>
      </p:sp>
    </p:spTree>
    <p:extLst>
      <p:ext uri="{BB962C8B-B14F-4D97-AF65-F5344CB8AC3E}">
        <p14:creationId xmlns:p14="http://schemas.microsoft.com/office/powerpoint/2010/main" val="414367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262</Words>
  <Application>Microsoft Macintosh PowerPoint</Application>
  <PresentationFormat>Widescreen</PresentationFormat>
  <Paragraphs>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78</cp:revision>
  <dcterms:created xsi:type="dcterms:W3CDTF">2020-09-27T16:19:54Z</dcterms:created>
  <dcterms:modified xsi:type="dcterms:W3CDTF">2020-11-09T14:48:35Z</dcterms:modified>
</cp:coreProperties>
</file>