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4"/>
  </p:sldMasterIdLst>
  <p:notesMasterIdLst>
    <p:notesMasterId r:id="rId15"/>
  </p:notesMasterIdLst>
  <p:sldIdLst>
    <p:sldId id="256" r:id="rId5"/>
    <p:sldId id="268" r:id="rId6"/>
    <p:sldId id="258" r:id="rId7"/>
    <p:sldId id="257" r:id="rId8"/>
    <p:sldId id="260" r:id="rId9"/>
    <p:sldId id="270" r:id="rId10"/>
    <p:sldId id="269" r:id="rId11"/>
    <p:sldId id="265" r:id="rId12"/>
    <p:sldId id="264" r:id="rId13"/>
    <p:sldId id="271" r:id="rId14"/>
  </p:sldIdLst>
  <p:sldSz cx="9144000" cy="6858000" type="screen4x3"/>
  <p:notesSz cx="6789738" cy="9929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13" autoAdjust="0"/>
    <p:restoredTop sz="97257" autoAdjust="0"/>
  </p:normalViewPr>
  <p:slideViewPr>
    <p:cSldViewPr>
      <p:cViewPr varScale="1">
        <p:scale>
          <a:sx n="111" d="100"/>
          <a:sy n="111" d="100"/>
        </p:scale>
        <p:origin x="12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8.xml"/><Relationship Id="rId3" Type="http://schemas.openxmlformats.org/officeDocument/2006/relationships/slide" Target="../slides/slide5.xml"/><Relationship Id="rId7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Relationship Id="rId6" Type="http://schemas.openxmlformats.org/officeDocument/2006/relationships/slide" Target="../slides/slide7.xml"/><Relationship Id="rId5" Type="http://schemas.openxmlformats.org/officeDocument/2006/relationships/slide" Target="../slides/slide6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8D85A-E163-44F5-B767-DB0186A12661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5C7-6F1D-4174-9A0F-AB48E21BAF94}">
      <dgm:prSet phldrT="[Text]" custT="1"/>
      <dgm:spPr/>
      <dgm:t>
        <a:bodyPr/>
        <a:lstStyle/>
        <a:p>
          <a:r>
            <a:rPr lang="he-IL" sz="620" dirty="0" smtClean="0"/>
            <a:t>מייל אוניברסיטאי</a:t>
          </a:r>
          <a:endParaRPr lang="en-US" sz="62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B2A2B6E-73D1-4275-AB8B-33CDF7A78302}" type="parTrans" cxnId="{2DD435BD-440D-4DBC-82EB-FB7CDD59726A}">
      <dgm:prSet/>
      <dgm:spPr/>
      <dgm:t>
        <a:bodyPr/>
        <a:lstStyle/>
        <a:p>
          <a:endParaRPr lang="en-US"/>
        </a:p>
      </dgm:t>
    </dgm:pt>
    <dgm:pt modelId="{753A899B-7CA9-426F-B97D-D302650B1C69}" type="sibTrans" cxnId="{2DD435BD-440D-4DBC-82EB-FB7CDD59726A}">
      <dgm:prSet custT="1"/>
      <dgm:spPr/>
      <dgm:t>
        <a:bodyPr/>
        <a:lstStyle/>
        <a:p>
          <a:r>
            <a:rPr lang="he-IL" sz="1000" dirty="0" smtClean="0"/>
            <a:t>קוד אישי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B1DA62D-88CA-4986-AFA9-3256AE96FF05}">
      <dgm:prSet phldrT="[Text]" custT="1"/>
      <dgm:spPr/>
      <dgm:t>
        <a:bodyPr/>
        <a:lstStyle/>
        <a:p>
          <a:r>
            <a:rPr lang="he-IL" sz="1000" dirty="0" smtClean="0"/>
            <a:t>סמבה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21D2323-E88A-45FA-8429-A2EB255CEDB5}" type="parTrans" cxnId="{D676AFC2-F61F-4653-930C-E0FDF309041F}">
      <dgm:prSet/>
      <dgm:spPr/>
      <dgm:t>
        <a:bodyPr/>
        <a:lstStyle/>
        <a:p>
          <a:endParaRPr lang="en-US"/>
        </a:p>
      </dgm:t>
    </dgm:pt>
    <dgm:pt modelId="{0367038F-0279-486E-A39D-763B9851887F}" type="sibTrans" cxnId="{D676AFC2-F61F-4653-930C-E0FDF309041F}">
      <dgm:prSet custT="1"/>
      <dgm:spPr/>
      <dgm:t>
        <a:bodyPr/>
        <a:lstStyle/>
        <a:p>
          <a:r>
            <a:rPr lang="he-IL" sz="1000" dirty="0" smtClean="0"/>
            <a:t>משתמש למחשב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9D007B-FDC9-4135-964A-F724641327EC}">
      <dgm:prSet phldrT="[Text]" custT="1"/>
      <dgm:spPr/>
      <dgm:t>
        <a:bodyPr/>
        <a:lstStyle/>
        <a:p>
          <a:endParaRPr lang="en-US" sz="800" dirty="0"/>
        </a:p>
      </dgm:t>
    </dgm:pt>
    <dgm:pt modelId="{DE8C4417-C40D-47C6-BF36-D57868D97EE0}" type="parTrans" cxnId="{2EE12E4F-DBC3-45C9-A982-BB9AED921787}">
      <dgm:prSet/>
      <dgm:spPr/>
      <dgm:t>
        <a:bodyPr/>
        <a:lstStyle/>
        <a:p>
          <a:endParaRPr lang="en-US"/>
        </a:p>
      </dgm:t>
    </dgm:pt>
    <dgm:pt modelId="{EC4340F5-C4DD-424F-B204-3168C57468EF}" type="sibTrans" cxnId="{2EE12E4F-DBC3-45C9-A982-BB9AED921787}">
      <dgm:prSet/>
      <dgm:spPr/>
      <dgm:t>
        <a:bodyPr/>
        <a:lstStyle/>
        <a:p>
          <a:endParaRPr lang="en-US"/>
        </a:p>
      </dgm:t>
    </dgm:pt>
    <dgm:pt modelId="{0910F4D2-0BE7-49E4-BC8E-B6831CE90CC7}">
      <dgm:prSet phldrT="[Text]" custT="1"/>
      <dgm:spPr/>
      <dgm:t>
        <a:bodyPr/>
        <a:lstStyle/>
        <a:p>
          <a:r>
            <a:rPr lang="he-IL" sz="800" dirty="0" smtClean="0"/>
            <a:t>חשבונות משתמש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E2EA4FC-46E7-45A4-8453-18ABC22B17C6}" type="parTrans" cxnId="{E0B3198A-D65D-47B6-8892-5C6BC281BF51}">
      <dgm:prSet/>
      <dgm:spPr/>
      <dgm:t>
        <a:bodyPr/>
        <a:lstStyle/>
        <a:p>
          <a:endParaRPr lang="en-US"/>
        </a:p>
      </dgm:t>
    </dgm:pt>
    <dgm:pt modelId="{EEFCE0DD-B8AB-4F47-A9C9-FB71070B3B56}" type="sibTrans" cxnId="{E0B3198A-D65D-47B6-8892-5C6BC281BF51}">
      <dgm:prSet custT="1"/>
      <dgm:spPr/>
      <dgm:t>
        <a:bodyPr/>
        <a:lstStyle/>
        <a:p>
          <a:r>
            <a:rPr lang="he-IL" sz="800" dirty="0" smtClean="0"/>
            <a:t>עבודה </a:t>
          </a:r>
          <a:r>
            <a:rPr lang="he-IL" sz="800" dirty="0" smtClean="0"/>
            <a:t>בחוות המחשבים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114C7A0-4893-4BDF-82F0-90AAAC4670F4}">
      <dgm:prSet phldrT="[Text]" custT="1"/>
      <dgm:spPr/>
      <dgm:t>
        <a:bodyPr/>
        <a:lstStyle/>
        <a:p>
          <a:r>
            <a:rPr lang="he-IL" sz="800" dirty="0" smtClean="0"/>
            <a:t>תשובות לשאלות נפוצות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F34BF0D0-31D0-4F6C-9751-89BC965B9233}" type="parTrans" cxnId="{A675B988-5173-403E-B3A5-2DD4ABD89BA5}">
      <dgm:prSet/>
      <dgm:spPr/>
      <dgm:t>
        <a:bodyPr/>
        <a:lstStyle/>
        <a:p>
          <a:endParaRPr lang="en-US"/>
        </a:p>
      </dgm:t>
    </dgm:pt>
    <dgm:pt modelId="{3D84AEF5-2CC6-46E8-9E37-C5B01A8A7DEE}" type="sibTrans" cxnId="{A675B988-5173-403E-B3A5-2DD4ABD89BA5}">
      <dgm:prSet custT="1"/>
      <dgm:spPr/>
      <dgm:t>
        <a:bodyPr/>
        <a:lstStyle/>
        <a:p>
          <a:r>
            <a:rPr lang="he-IL" sz="800" dirty="0" smtClean="0"/>
            <a:t>התחברות מרחוק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15C73E1C-87DD-4188-BC73-99B4328029E8}" type="pres">
      <dgm:prSet presAssocID="{9528D85A-E163-44F5-B767-DB0186A1266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2486D44-272B-47C3-8035-39BF1EF29519}" type="pres">
      <dgm:prSet presAssocID="{A52455C7-6F1D-4174-9A0F-AB48E21BAF94}" presName="composite" presStyleCnt="0"/>
      <dgm:spPr/>
    </dgm:pt>
    <dgm:pt modelId="{94618F2D-660E-4E79-B22D-9E04CF1FE94F}" type="pres">
      <dgm:prSet presAssocID="{A52455C7-6F1D-4174-9A0F-AB48E21BAF9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A2FE7-0586-418C-AC50-78B3EC56D374}" type="pres">
      <dgm:prSet presAssocID="{A52455C7-6F1D-4174-9A0F-AB48E21BAF9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B5CFB-2045-4A77-ADEE-842DC37AC5FC}" type="pres">
      <dgm:prSet presAssocID="{A52455C7-6F1D-4174-9A0F-AB48E21BAF94}" presName="BalanceSpacing" presStyleCnt="0"/>
      <dgm:spPr/>
    </dgm:pt>
    <dgm:pt modelId="{F5E3C6F2-9B96-412E-9B28-A823AD7B8E1D}" type="pres">
      <dgm:prSet presAssocID="{A52455C7-6F1D-4174-9A0F-AB48E21BAF94}" presName="BalanceSpacing1" presStyleCnt="0"/>
      <dgm:spPr/>
    </dgm:pt>
    <dgm:pt modelId="{2BAD7579-BF00-4DD2-ACB1-094AF8429C5F}" type="pres">
      <dgm:prSet presAssocID="{753A899B-7CA9-426F-B97D-D302650B1C69}" presName="Accent1Text" presStyleLbl="node1" presStyleIdx="1" presStyleCnt="8"/>
      <dgm:spPr/>
      <dgm:t>
        <a:bodyPr/>
        <a:lstStyle/>
        <a:p>
          <a:endParaRPr lang="en-US"/>
        </a:p>
      </dgm:t>
    </dgm:pt>
    <dgm:pt modelId="{0A33C980-7EDA-4E8F-9296-9CDCF3EC2802}" type="pres">
      <dgm:prSet presAssocID="{753A899B-7CA9-426F-B97D-D302650B1C69}" presName="spaceBetweenRectangles" presStyleCnt="0"/>
      <dgm:spPr/>
    </dgm:pt>
    <dgm:pt modelId="{2D529F41-CEF9-4C6D-9BAA-45E400C2E19C}" type="pres">
      <dgm:prSet presAssocID="{1B1DA62D-88CA-4986-AFA9-3256AE96FF05}" presName="composite" presStyleCnt="0"/>
      <dgm:spPr/>
    </dgm:pt>
    <dgm:pt modelId="{D956E645-F450-4552-A64D-FC0285490C58}" type="pres">
      <dgm:prSet presAssocID="{1B1DA62D-88CA-4986-AFA9-3256AE96FF05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6BABF-E4D8-4D26-A54F-D2EEEB52A663}" type="pres">
      <dgm:prSet presAssocID="{1B1DA62D-88CA-4986-AFA9-3256AE96FF0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D118D-224F-455E-9927-A601478C8940}" type="pres">
      <dgm:prSet presAssocID="{1B1DA62D-88CA-4986-AFA9-3256AE96FF05}" presName="BalanceSpacing" presStyleCnt="0"/>
      <dgm:spPr/>
    </dgm:pt>
    <dgm:pt modelId="{1A05537A-5161-4117-BE68-E696E4AA439B}" type="pres">
      <dgm:prSet presAssocID="{1B1DA62D-88CA-4986-AFA9-3256AE96FF05}" presName="BalanceSpacing1" presStyleCnt="0"/>
      <dgm:spPr/>
    </dgm:pt>
    <dgm:pt modelId="{859D1D78-AE18-4B10-8CED-B122BFCDFFA4}" type="pres">
      <dgm:prSet presAssocID="{0367038F-0279-486E-A39D-763B9851887F}" presName="Accent1Text" presStyleLbl="node1" presStyleIdx="3" presStyleCnt="8"/>
      <dgm:spPr/>
      <dgm:t>
        <a:bodyPr/>
        <a:lstStyle/>
        <a:p>
          <a:endParaRPr lang="en-US"/>
        </a:p>
      </dgm:t>
    </dgm:pt>
    <dgm:pt modelId="{55AF4B1C-92E9-42BB-A2EB-0B9DF5769AF7}" type="pres">
      <dgm:prSet presAssocID="{0367038F-0279-486E-A39D-763B9851887F}" presName="spaceBetweenRectangles" presStyleCnt="0"/>
      <dgm:spPr/>
    </dgm:pt>
    <dgm:pt modelId="{3B23E4A3-3A3E-4507-97D6-4F41BB5CB782}" type="pres">
      <dgm:prSet presAssocID="{0910F4D2-0BE7-49E4-BC8E-B6831CE90CC7}" presName="composite" presStyleCnt="0"/>
      <dgm:spPr/>
    </dgm:pt>
    <dgm:pt modelId="{2AEF60D0-B5C0-460A-94AB-3F38BB73B8F9}" type="pres">
      <dgm:prSet presAssocID="{0910F4D2-0BE7-49E4-BC8E-B6831CE90CC7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CF14B-1B22-4C64-A42C-7908DC46BDDF}" type="pres">
      <dgm:prSet presAssocID="{0910F4D2-0BE7-49E4-BC8E-B6831CE90CC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AF0BC8A-C1D6-49AF-9E29-91C7909AD42C}" type="pres">
      <dgm:prSet presAssocID="{0910F4D2-0BE7-49E4-BC8E-B6831CE90CC7}" presName="BalanceSpacing" presStyleCnt="0"/>
      <dgm:spPr/>
    </dgm:pt>
    <dgm:pt modelId="{BC035DDF-40B9-4EC2-8440-6FC6F411D210}" type="pres">
      <dgm:prSet presAssocID="{0910F4D2-0BE7-49E4-BC8E-B6831CE90CC7}" presName="BalanceSpacing1" presStyleCnt="0"/>
      <dgm:spPr/>
    </dgm:pt>
    <dgm:pt modelId="{26786011-036C-4DBE-8A2D-2345A1417E2F}" type="pres">
      <dgm:prSet presAssocID="{EEFCE0DD-B8AB-4F47-A9C9-FB71070B3B56}" presName="Accent1Text" presStyleLbl="node1" presStyleIdx="5" presStyleCnt="8"/>
      <dgm:spPr/>
      <dgm:t>
        <a:bodyPr/>
        <a:lstStyle/>
        <a:p>
          <a:endParaRPr lang="en-US"/>
        </a:p>
      </dgm:t>
    </dgm:pt>
    <dgm:pt modelId="{6285B4B3-22D9-4E56-9CA5-CEF0A100B1DA}" type="pres">
      <dgm:prSet presAssocID="{EEFCE0DD-B8AB-4F47-A9C9-FB71070B3B56}" presName="spaceBetweenRectangles" presStyleCnt="0"/>
      <dgm:spPr/>
    </dgm:pt>
    <dgm:pt modelId="{5AA53A49-EDD9-4FE2-9314-E06B89ED5EB4}" type="pres">
      <dgm:prSet presAssocID="{D114C7A0-4893-4BDF-82F0-90AAAC4670F4}" presName="composite" presStyleCnt="0"/>
      <dgm:spPr/>
    </dgm:pt>
    <dgm:pt modelId="{585867C2-7790-468F-AB24-9FB776DCDC98}" type="pres">
      <dgm:prSet presAssocID="{D114C7A0-4893-4BDF-82F0-90AAAC4670F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AA1C7-4C2D-406C-9E8D-55532D133AF7}" type="pres">
      <dgm:prSet presAssocID="{D114C7A0-4893-4BDF-82F0-90AAAC4670F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9977D60-B88E-41AD-8E41-497D65C8D4D2}" type="pres">
      <dgm:prSet presAssocID="{D114C7A0-4893-4BDF-82F0-90AAAC4670F4}" presName="BalanceSpacing" presStyleCnt="0"/>
      <dgm:spPr/>
    </dgm:pt>
    <dgm:pt modelId="{B1436EC7-7625-42CD-A4CA-BD1E0BB15CE0}" type="pres">
      <dgm:prSet presAssocID="{D114C7A0-4893-4BDF-82F0-90AAAC4670F4}" presName="BalanceSpacing1" presStyleCnt="0"/>
      <dgm:spPr/>
    </dgm:pt>
    <dgm:pt modelId="{A189D087-FE1F-46F0-9BC0-420049CB4549}" type="pres">
      <dgm:prSet presAssocID="{3D84AEF5-2CC6-46E8-9E37-C5B01A8A7DEE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E0B3198A-D65D-47B6-8892-5C6BC281BF51}" srcId="{9528D85A-E163-44F5-B767-DB0186A12661}" destId="{0910F4D2-0BE7-49E4-BC8E-B6831CE90CC7}" srcOrd="2" destOrd="0" parTransId="{9E2EA4FC-46E7-45A4-8453-18ABC22B17C6}" sibTransId="{EEFCE0DD-B8AB-4F47-A9C9-FB71070B3B56}"/>
    <dgm:cxn modelId="{2EE12E4F-DBC3-45C9-A982-BB9AED921787}" srcId="{1B1DA62D-88CA-4986-AFA9-3256AE96FF05}" destId="{119D007B-FDC9-4135-964A-F724641327EC}" srcOrd="0" destOrd="0" parTransId="{DE8C4417-C40D-47C6-BF36-D57868D97EE0}" sibTransId="{EC4340F5-C4DD-424F-B204-3168C57468EF}"/>
    <dgm:cxn modelId="{A6C27510-9947-4EE1-A18C-8E5068C7B7A0}" type="presOf" srcId="{D114C7A0-4893-4BDF-82F0-90AAAC4670F4}" destId="{585867C2-7790-468F-AB24-9FB776DCDC98}" srcOrd="0" destOrd="0" presId="urn:microsoft.com/office/officeart/2008/layout/AlternatingHexagons"/>
    <dgm:cxn modelId="{5EAF6E3F-45D1-45D7-AB8A-74A0AB5A3CC7}" type="presOf" srcId="{1B1DA62D-88CA-4986-AFA9-3256AE96FF05}" destId="{D956E645-F450-4552-A64D-FC0285490C58}" srcOrd="0" destOrd="0" presId="urn:microsoft.com/office/officeart/2008/layout/AlternatingHexagons"/>
    <dgm:cxn modelId="{2DD435BD-440D-4DBC-82EB-FB7CDD59726A}" srcId="{9528D85A-E163-44F5-B767-DB0186A12661}" destId="{A52455C7-6F1D-4174-9A0F-AB48E21BAF94}" srcOrd="0" destOrd="0" parTransId="{EB2A2B6E-73D1-4275-AB8B-33CDF7A78302}" sibTransId="{753A899B-7CA9-426F-B97D-D302650B1C69}"/>
    <dgm:cxn modelId="{660216B0-239B-4843-AD38-274FFF4F0F19}" type="presOf" srcId="{0910F4D2-0BE7-49E4-BC8E-B6831CE90CC7}" destId="{2AEF60D0-B5C0-460A-94AB-3F38BB73B8F9}" srcOrd="0" destOrd="0" presId="urn:microsoft.com/office/officeart/2008/layout/AlternatingHexagons"/>
    <dgm:cxn modelId="{0BD31574-8A0D-42D5-88FD-FBFDF0D24B56}" type="presOf" srcId="{0367038F-0279-486E-A39D-763B9851887F}" destId="{859D1D78-AE18-4B10-8CED-B122BFCDFFA4}" srcOrd="0" destOrd="0" presId="urn:microsoft.com/office/officeart/2008/layout/AlternatingHexagons"/>
    <dgm:cxn modelId="{5F51FCE4-416C-482F-9613-951F56956682}" type="presOf" srcId="{EEFCE0DD-B8AB-4F47-A9C9-FB71070B3B56}" destId="{26786011-036C-4DBE-8A2D-2345A1417E2F}" srcOrd="0" destOrd="0" presId="urn:microsoft.com/office/officeart/2008/layout/AlternatingHexagons"/>
    <dgm:cxn modelId="{D676AFC2-F61F-4653-930C-E0FDF309041F}" srcId="{9528D85A-E163-44F5-B767-DB0186A12661}" destId="{1B1DA62D-88CA-4986-AFA9-3256AE96FF05}" srcOrd="1" destOrd="0" parTransId="{F21D2323-E88A-45FA-8429-A2EB255CEDB5}" sibTransId="{0367038F-0279-486E-A39D-763B9851887F}"/>
    <dgm:cxn modelId="{A675B988-5173-403E-B3A5-2DD4ABD89BA5}" srcId="{9528D85A-E163-44F5-B767-DB0186A12661}" destId="{D114C7A0-4893-4BDF-82F0-90AAAC4670F4}" srcOrd="3" destOrd="0" parTransId="{F34BF0D0-31D0-4F6C-9751-89BC965B9233}" sibTransId="{3D84AEF5-2CC6-46E8-9E37-C5B01A8A7DEE}"/>
    <dgm:cxn modelId="{923D1C90-98D8-4F8C-8E59-EFD1BC9FDDD7}" type="presOf" srcId="{119D007B-FDC9-4135-964A-F724641327EC}" destId="{A1C6BABF-E4D8-4D26-A54F-D2EEEB52A663}" srcOrd="0" destOrd="0" presId="urn:microsoft.com/office/officeart/2008/layout/AlternatingHexagons"/>
    <dgm:cxn modelId="{12993032-DD2D-47D3-B878-736176583D65}" type="presOf" srcId="{9528D85A-E163-44F5-B767-DB0186A12661}" destId="{15C73E1C-87DD-4188-BC73-99B4328029E8}" srcOrd="0" destOrd="0" presId="urn:microsoft.com/office/officeart/2008/layout/AlternatingHexagons"/>
    <dgm:cxn modelId="{F101FB37-76BD-4D11-821D-DF4A72F3F954}" type="presOf" srcId="{A52455C7-6F1D-4174-9A0F-AB48E21BAF94}" destId="{94618F2D-660E-4E79-B22D-9E04CF1FE94F}" srcOrd="0" destOrd="0" presId="urn:microsoft.com/office/officeart/2008/layout/AlternatingHexagons"/>
    <dgm:cxn modelId="{FB3BF060-BB08-4841-B877-41AAF53D3E18}" type="presOf" srcId="{3D84AEF5-2CC6-46E8-9E37-C5B01A8A7DEE}" destId="{A189D087-FE1F-46F0-9BC0-420049CB4549}" srcOrd="0" destOrd="0" presId="urn:microsoft.com/office/officeart/2008/layout/AlternatingHexagons"/>
    <dgm:cxn modelId="{95CD67E6-A03C-44BC-A1A3-DE48C2A4888D}" type="presOf" srcId="{753A899B-7CA9-426F-B97D-D302650B1C69}" destId="{2BAD7579-BF00-4DD2-ACB1-094AF8429C5F}" srcOrd="0" destOrd="0" presId="urn:microsoft.com/office/officeart/2008/layout/AlternatingHexagons"/>
    <dgm:cxn modelId="{4F6358EB-40B2-400E-B404-EF922696C400}" type="presParOf" srcId="{15C73E1C-87DD-4188-BC73-99B4328029E8}" destId="{62486D44-272B-47C3-8035-39BF1EF29519}" srcOrd="0" destOrd="0" presId="urn:microsoft.com/office/officeart/2008/layout/AlternatingHexagons"/>
    <dgm:cxn modelId="{CEAF988B-D5D7-4946-9751-F90DDFD8492E}" type="presParOf" srcId="{62486D44-272B-47C3-8035-39BF1EF29519}" destId="{94618F2D-660E-4E79-B22D-9E04CF1FE94F}" srcOrd="0" destOrd="0" presId="urn:microsoft.com/office/officeart/2008/layout/AlternatingHexagons"/>
    <dgm:cxn modelId="{630D305C-4A01-4E54-9A38-6EAAEA7CE3CE}" type="presParOf" srcId="{62486D44-272B-47C3-8035-39BF1EF29519}" destId="{8F8A2FE7-0586-418C-AC50-78B3EC56D374}" srcOrd="1" destOrd="0" presId="urn:microsoft.com/office/officeart/2008/layout/AlternatingHexagons"/>
    <dgm:cxn modelId="{9DCA09D7-E235-4C4C-9DE9-A919DB9D39D1}" type="presParOf" srcId="{62486D44-272B-47C3-8035-39BF1EF29519}" destId="{871B5CFB-2045-4A77-ADEE-842DC37AC5FC}" srcOrd="2" destOrd="0" presId="urn:microsoft.com/office/officeart/2008/layout/AlternatingHexagons"/>
    <dgm:cxn modelId="{FB10256B-107F-4697-8581-9BC039AB51C0}" type="presParOf" srcId="{62486D44-272B-47C3-8035-39BF1EF29519}" destId="{F5E3C6F2-9B96-412E-9B28-A823AD7B8E1D}" srcOrd="3" destOrd="0" presId="urn:microsoft.com/office/officeart/2008/layout/AlternatingHexagons"/>
    <dgm:cxn modelId="{ADF44282-D307-4748-AF31-15CCDE3B82D7}" type="presParOf" srcId="{62486D44-272B-47C3-8035-39BF1EF29519}" destId="{2BAD7579-BF00-4DD2-ACB1-094AF8429C5F}" srcOrd="4" destOrd="0" presId="urn:microsoft.com/office/officeart/2008/layout/AlternatingHexagons"/>
    <dgm:cxn modelId="{F12F5B00-BF6A-42C8-8EEA-5361A7C64C9B}" type="presParOf" srcId="{15C73E1C-87DD-4188-BC73-99B4328029E8}" destId="{0A33C980-7EDA-4E8F-9296-9CDCF3EC2802}" srcOrd="1" destOrd="0" presId="urn:microsoft.com/office/officeart/2008/layout/AlternatingHexagons"/>
    <dgm:cxn modelId="{37538BD3-4098-49C2-9BF2-76F8AFA798F7}" type="presParOf" srcId="{15C73E1C-87DD-4188-BC73-99B4328029E8}" destId="{2D529F41-CEF9-4C6D-9BAA-45E400C2E19C}" srcOrd="2" destOrd="0" presId="urn:microsoft.com/office/officeart/2008/layout/AlternatingHexagons"/>
    <dgm:cxn modelId="{EA3A5998-C564-4199-A238-C82C4F75502A}" type="presParOf" srcId="{2D529F41-CEF9-4C6D-9BAA-45E400C2E19C}" destId="{D956E645-F450-4552-A64D-FC0285490C58}" srcOrd="0" destOrd="0" presId="urn:microsoft.com/office/officeart/2008/layout/AlternatingHexagons"/>
    <dgm:cxn modelId="{DD7A4580-3B47-47FB-9E18-D07C9BFA711B}" type="presParOf" srcId="{2D529F41-CEF9-4C6D-9BAA-45E400C2E19C}" destId="{A1C6BABF-E4D8-4D26-A54F-D2EEEB52A663}" srcOrd="1" destOrd="0" presId="urn:microsoft.com/office/officeart/2008/layout/AlternatingHexagons"/>
    <dgm:cxn modelId="{6DF29BDE-6B67-4A4A-9C86-2FF84256F065}" type="presParOf" srcId="{2D529F41-CEF9-4C6D-9BAA-45E400C2E19C}" destId="{215D118D-224F-455E-9927-A601478C8940}" srcOrd="2" destOrd="0" presId="urn:microsoft.com/office/officeart/2008/layout/AlternatingHexagons"/>
    <dgm:cxn modelId="{19667895-D77D-46B6-9E7D-730F73AECBFB}" type="presParOf" srcId="{2D529F41-CEF9-4C6D-9BAA-45E400C2E19C}" destId="{1A05537A-5161-4117-BE68-E696E4AA439B}" srcOrd="3" destOrd="0" presId="urn:microsoft.com/office/officeart/2008/layout/AlternatingHexagons"/>
    <dgm:cxn modelId="{6EB1C358-3D36-4AE9-A71A-DB46BF7117CE}" type="presParOf" srcId="{2D529F41-CEF9-4C6D-9BAA-45E400C2E19C}" destId="{859D1D78-AE18-4B10-8CED-B122BFCDFFA4}" srcOrd="4" destOrd="0" presId="urn:microsoft.com/office/officeart/2008/layout/AlternatingHexagons"/>
    <dgm:cxn modelId="{56F053F4-C8DA-436E-BABC-C26D5DA47B9F}" type="presParOf" srcId="{15C73E1C-87DD-4188-BC73-99B4328029E8}" destId="{55AF4B1C-92E9-42BB-A2EB-0B9DF5769AF7}" srcOrd="3" destOrd="0" presId="urn:microsoft.com/office/officeart/2008/layout/AlternatingHexagons"/>
    <dgm:cxn modelId="{AEAA9020-6AE7-49C2-8647-71232550EAA2}" type="presParOf" srcId="{15C73E1C-87DD-4188-BC73-99B4328029E8}" destId="{3B23E4A3-3A3E-4507-97D6-4F41BB5CB782}" srcOrd="4" destOrd="0" presId="urn:microsoft.com/office/officeart/2008/layout/AlternatingHexagons"/>
    <dgm:cxn modelId="{CC4E541D-E5DC-4FDD-9C8A-271648F893F8}" type="presParOf" srcId="{3B23E4A3-3A3E-4507-97D6-4F41BB5CB782}" destId="{2AEF60D0-B5C0-460A-94AB-3F38BB73B8F9}" srcOrd="0" destOrd="0" presId="urn:microsoft.com/office/officeart/2008/layout/AlternatingHexagons"/>
    <dgm:cxn modelId="{8C084320-4656-4E00-AF93-B16E30F29729}" type="presParOf" srcId="{3B23E4A3-3A3E-4507-97D6-4F41BB5CB782}" destId="{0CDCF14B-1B22-4C64-A42C-7908DC46BDDF}" srcOrd="1" destOrd="0" presId="urn:microsoft.com/office/officeart/2008/layout/AlternatingHexagons"/>
    <dgm:cxn modelId="{9B3F875C-24B3-44F7-AC69-603EFD5BA1A3}" type="presParOf" srcId="{3B23E4A3-3A3E-4507-97D6-4F41BB5CB782}" destId="{EAF0BC8A-C1D6-49AF-9E29-91C7909AD42C}" srcOrd="2" destOrd="0" presId="urn:microsoft.com/office/officeart/2008/layout/AlternatingHexagons"/>
    <dgm:cxn modelId="{4154EEA1-237D-4593-A300-08504D2E1413}" type="presParOf" srcId="{3B23E4A3-3A3E-4507-97D6-4F41BB5CB782}" destId="{BC035DDF-40B9-4EC2-8440-6FC6F411D210}" srcOrd="3" destOrd="0" presId="urn:microsoft.com/office/officeart/2008/layout/AlternatingHexagons"/>
    <dgm:cxn modelId="{8FD21C46-49E5-47BA-9527-EF87D912F040}" type="presParOf" srcId="{3B23E4A3-3A3E-4507-97D6-4F41BB5CB782}" destId="{26786011-036C-4DBE-8A2D-2345A1417E2F}" srcOrd="4" destOrd="0" presId="urn:microsoft.com/office/officeart/2008/layout/AlternatingHexagons"/>
    <dgm:cxn modelId="{03F12B7D-F2B1-4F63-8754-49A13E583E24}" type="presParOf" srcId="{15C73E1C-87DD-4188-BC73-99B4328029E8}" destId="{6285B4B3-22D9-4E56-9CA5-CEF0A100B1DA}" srcOrd="5" destOrd="0" presId="urn:microsoft.com/office/officeart/2008/layout/AlternatingHexagons"/>
    <dgm:cxn modelId="{2354440F-8255-4B56-85D7-D99B116A334B}" type="presParOf" srcId="{15C73E1C-87DD-4188-BC73-99B4328029E8}" destId="{5AA53A49-EDD9-4FE2-9314-E06B89ED5EB4}" srcOrd="6" destOrd="0" presId="urn:microsoft.com/office/officeart/2008/layout/AlternatingHexagons"/>
    <dgm:cxn modelId="{4C8AA1F3-5A90-4E6C-8E5A-DDB9999BE942}" type="presParOf" srcId="{5AA53A49-EDD9-4FE2-9314-E06B89ED5EB4}" destId="{585867C2-7790-468F-AB24-9FB776DCDC98}" srcOrd="0" destOrd="0" presId="urn:microsoft.com/office/officeart/2008/layout/AlternatingHexagons"/>
    <dgm:cxn modelId="{97B47263-3B22-4AF3-9064-08B597D059ED}" type="presParOf" srcId="{5AA53A49-EDD9-4FE2-9314-E06B89ED5EB4}" destId="{91FAA1C7-4C2D-406C-9E8D-55532D133AF7}" srcOrd="1" destOrd="0" presId="urn:microsoft.com/office/officeart/2008/layout/AlternatingHexagons"/>
    <dgm:cxn modelId="{BF2C5046-279C-4480-A27A-898925194F49}" type="presParOf" srcId="{5AA53A49-EDD9-4FE2-9314-E06B89ED5EB4}" destId="{19977D60-B88E-41AD-8E41-497D65C8D4D2}" srcOrd="2" destOrd="0" presId="urn:microsoft.com/office/officeart/2008/layout/AlternatingHexagons"/>
    <dgm:cxn modelId="{15FC921B-BFE3-4A31-BF98-CA5F18265982}" type="presParOf" srcId="{5AA53A49-EDD9-4FE2-9314-E06B89ED5EB4}" destId="{B1436EC7-7625-42CD-A4CA-BD1E0BB15CE0}" srcOrd="3" destOrd="0" presId="urn:microsoft.com/office/officeart/2008/layout/AlternatingHexagons"/>
    <dgm:cxn modelId="{41C4D604-6032-49E6-ACD5-7C1627F3A3CD}" type="presParOf" srcId="{5AA53A49-EDD9-4FE2-9314-E06B89ED5EB4}" destId="{A189D087-FE1F-46F0-9BC0-420049CB45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8F2D-660E-4E79-B22D-9E04CF1FE94F}">
      <dsp:nvSpPr>
        <dsp:cNvPr id="0" name=""/>
        <dsp:cNvSpPr/>
      </dsp:nvSpPr>
      <dsp:spPr>
        <a:xfrm rot="5400000">
          <a:off x="1511423" y="46034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7559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20" kern="1200" dirty="0" smtClean="0"/>
            <a:t>מייל אוניברסיטאי</a:t>
          </a:r>
          <a:endParaRPr lang="en-US" sz="620" kern="1200" dirty="0"/>
        </a:p>
      </dsp:txBody>
      <dsp:txXfrm rot="-5400000">
        <a:off x="1650681" y="109099"/>
        <a:ext cx="415776" cy="477904"/>
      </dsp:txXfrm>
    </dsp:sp>
    <dsp:sp modelId="{8F8A2FE7-0586-418C-AC50-78B3EC56D374}">
      <dsp:nvSpPr>
        <dsp:cNvPr id="0" name=""/>
        <dsp:cNvSpPr/>
      </dsp:nvSpPr>
      <dsp:spPr>
        <a:xfrm>
          <a:off x="2178915" y="139763"/>
          <a:ext cx="774829" cy="41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D7579-BF00-4DD2-ACB1-094AF8429C5F}">
      <dsp:nvSpPr>
        <dsp:cNvPr id="0" name=""/>
        <dsp:cNvSpPr/>
      </dsp:nvSpPr>
      <dsp:spPr>
        <a:xfrm rot="5400000">
          <a:off x="859066" y="46034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קוד אישי</a:t>
          </a:r>
          <a:endParaRPr lang="en-US" sz="1000" kern="1200" dirty="0"/>
        </a:p>
      </dsp:txBody>
      <dsp:txXfrm rot="-5400000">
        <a:off x="998324" y="109099"/>
        <a:ext cx="415776" cy="477904"/>
      </dsp:txXfrm>
    </dsp:sp>
    <dsp:sp modelId="{D956E645-F450-4552-A64D-FC0285490C58}">
      <dsp:nvSpPr>
        <dsp:cNvPr id="0" name=""/>
        <dsp:cNvSpPr/>
      </dsp:nvSpPr>
      <dsp:spPr>
        <a:xfrm rot="5400000">
          <a:off x="1183995" y="635349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סמבה</a:t>
          </a:r>
          <a:endParaRPr lang="en-US" sz="1000" kern="1200" dirty="0"/>
        </a:p>
      </dsp:txBody>
      <dsp:txXfrm rot="-5400000">
        <a:off x="1323253" y="698414"/>
        <a:ext cx="415776" cy="477904"/>
      </dsp:txXfrm>
    </dsp:sp>
    <dsp:sp modelId="{A1C6BABF-E4D8-4D26-A54F-D2EEEB52A663}">
      <dsp:nvSpPr>
        <dsp:cNvPr id="0" name=""/>
        <dsp:cNvSpPr/>
      </dsp:nvSpPr>
      <dsp:spPr>
        <a:xfrm>
          <a:off x="454294" y="729078"/>
          <a:ext cx="749835" cy="41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454294" y="729078"/>
        <a:ext cx="749835" cy="416575"/>
      </dsp:txXfrm>
    </dsp:sp>
    <dsp:sp modelId="{859D1D78-AE18-4B10-8CED-B122BFCDFFA4}">
      <dsp:nvSpPr>
        <dsp:cNvPr id="0" name=""/>
        <dsp:cNvSpPr/>
      </dsp:nvSpPr>
      <dsp:spPr>
        <a:xfrm rot="5400000">
          <a:off x="1836352" y="635349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משתמש למחשב</a:t>
          </a:r>
          <a:endParaRPr lang="en-US" sz="1000" kern="1200" dirty="0"/>
        </a:p>
      </dsp:txBody>
      <dsp:txXfrm rot="-5400000">
        <a:off x="1975610" y="698414"/>
        <a:ext cx="415776" cy="477904"/>
      </dsp:txXfrm>
    </dsp:sp>
    <dsp:sp modelId="{2AEF60D0-B5C0-460A-94AB-3F38BB73B8F9}">
      <dsp:nvSpPr>
        <dsp:cNvPr id="0" name=""/>
        <dsp:cNvSpPr/>
      </dsp:nvSpPr>
      <dsp:spPr>
        <a:xfrm rot="5400000">
          <a:off x="1511423" y="1224664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חשבונות משתמש</a:t>
          </a:r>
          <a:endParaRPr lang="en-US" sz="800" kern="1200" dirty="0"/>
        </a:p>
      </dsp:txBody>
      <dsp:txXfrm rot="-5400000">
        <a:off x="1650681" y="1287729"/>
        <a:ext cx="415776" cy="477904"/>
      </dsp:txXfrm>
    </dsp:sp>
    <dsp:sp modelId="{0CDCF14B-1B22-4C64-A42C-7908DC46BDDF}">
      <dsp:nvSpPr>
        <dsp:cNvPr id="0" name=""/>
        <dsp:cNvSpPr/>
      </dsp:nvSpPr>
      <dsp:spPr>
        <a:xfrm>
          <a:off x="2178915" y="1318393"/>
          <a:ext cx="774829" cy="41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86011-036C-4DBE-8A2D-2345A1417E2F}">
      <dsp:nvSpPr>
        <dsp:cNvPr id="0" name=""/>
        <dsp:cNvSpPr/>
      </dsp:nvSpPr>
      <dsp:spPr>
        <a:xfrm rot="5400000">
          <a:off x="859066" y="1224664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עבודה </a:t>
          </a:r>
          <a:r>
            <a:rPr lang="he-IL" sz="800" kern="1200" dirty="0" smtClean="0"/>
            <a:t>בחוות המחשבים</a:t>
          </a:r>
          <a:endParaRPr lang="en-US" sz="800" kern="1200" dirty="0"/>
        </a:p>
      </dsp:txBody>
      <dsp:txXfrm rot="-5400000">
        <a:off x="998324" y="1287729"/>
        <a:ext cx="415776" cy="477904"/>
      </dsp:txXfrm>
    </dsp:sp>
    <dsp:sp modelId="{585867C2-7790-468F-AB24-9FB776DCDC98}">
      <dsp:nvSpPr>
        <dsp:cNvPr id="0" name=""/>
        <dsp:cNvSpPr/>
      </dsp:nvSpPr>
      <dsp:spPr>
        <a:xfrm rot="5400000">
          <a:off x="1183995" y="1813979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תשובות לשאלות נפוצות</a:t>
          </a:r>
          <a:endParaRPr lang="en-US" sz="800" kern="1200" dirty="0"/>
        </a:p>
      </dsp:txBody>
      <dsp:txXfrm rot="-5400000">
        <a:off x="1323253" y="1877044"/>
        <a:ext cx="415776" cy="477904"/>
      </dsp:txXfrm>
    </dsp:sp>
    <dsp:sp modelId="{91FAA1C7-4C2D-406C-9E8D-55532D133AF7}">
      <dsp:nvSpPr>
        <dsp:cNvPr id="0" name=""/>
        <dsp:cNvSpPr/>
      </dsp:nvSpPr>
      <dsp:spPr>
        <a:xfrm>
          <a:off x="454294" y="1907708"/>
          <a:ext cx="749835" cy="41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9D087-FE1F-46F0-9BC0-420049CB4549}">
      <dsp:nvSpPr>
        <dsp:cNvPr id="0" name=""/>
        <dsp:cNvSpPr/>
      </dsp:nvSpPr>
      <dsp:spPr>
        <a:xfrm rot="5400000">
          <a:off x="1836352" y="1813979"/>
          <a:ext cx="694292" cy="60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התחברות מרחוק</a:t>
          </a:r>
          <a:endParaRPr lang="en-US" sz="800" kern="1200" dirty="0"/>
        </a:p>
      </dsp:txBody>
      <dsp:txXfrm rot="-5400000">
        <a:off x="1975610" y="1877044"/>
        <a:ext cx="415776" cy="477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7518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2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F68373-02C7-4FED-83E9-E84FA81C8E81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47518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2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02EB61-5BE3-4F7C-BC8A-86AE2C41B6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34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2EB61-5BE3-4F7C-BC8A-86AE2C41B65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69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2EB61-5BE3-4F7C-BC8A-86AE2C41B65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3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8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27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7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89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3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7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19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07ED-CC4F-4740-A083-83B5FEA99650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AEA4-D9A7-4FE1-8377-EF8609B91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1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sfarms.huji.ac.il/lochava.html" TargetMode="External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diagramQuickStyle" Target="../diagrams/quickStyle1.xml"/><Relationship Id="rId2" Type="http://schemas.openxmlformats.org/officeDocument/2006/relationships/hyperlink" Target="https://www.youtube.com/watch?v=QydO7JGnYz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Es2H-SSosU" TargetMode="External"/><Relationship Id="rId11" Type="http://schemas.openxmlformats.org/officeDocument/2006/relationships/diagramLayout" Target="../diagrams/layout1.xml"/><Relationship Id="rId5" Type="http://schemas.openxmlformats.org/officeDocument/2006/relationships/image" Target="../media/image2.png"/><Relationship Id="rId10" Type="http://schemas.openxmlformats.org/officeDocument/2006/relationships/diagramData" Target="../diagrams/data1.xml"/><Relationship Id="rId4" Type="http://schemas.openxmlformats.org/officeDocument/2006/relationships/hyperlink" Target="https://www.youtube.com/watch?v=duqphB-7xuI&amp;t=1s" TargetMode="External"/><Relationship Id="rId9" Type="http://schemas.openxmlformats.org/officeDocument/2006/relationships/image" Target="../media/image4.jpe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hyperlink" Target="https://www.youtube.com/watch?v=JYx8349nzbE" TargetMode="External"/><Relationship Id="rId7" Type="http://schemas.openxmlformats.org/officeDocument/2006/relationships/hyperlink" Target="https://www.facebook.com/HUMSfarms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76.png"/><Relationship Id="rId5" Type="http://schemas.openxmlformats.org/officeDocument/2006/relationships/hyperlink" Target="http://msfarms.huji.ac.il/lochava.html" TargetMode="External"/><Relationship Id="rId10" Type="http://schemas.openxmlformats.org/officeDocument/2006/relationships/hyperlink" Target="http://mslib.huji.ac.il/%D7%9B%D7%AA%D7%95%D7%91%D7%AA" TargetMode="External"/><Relationship Id="rId4" Type="http://schemas.openxmlformats.org/officeDocument/2006/relationships/image" Target="../media/image74.jpeg"/><Relationship Id="rId9" Type="http://schemas.openxmlformats.org/officeDocument/2006/relationships/hyperlink" Target="https://www.youtube.com/watch?v=NpoxYpNKOq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" TargetMode="External"/><Relationship Id="rId13" Type="http://schemas.openxmlformats.org/officeDocument/2006/relationships/image" Target="../media/image11.gif"/><Relationship Id="rId18" Type="http://schemas.openxmlformats.org/officeDocument/2006/relationships/hyperlink" Target="http://msfarms.huji.ac.il/lochava.html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17" Type="http://schemas.openxmlformats.org/officeDocument/2006/relationships/image" Target="../media/image13.png"/><Relationship Id="rId2" Type="http://schemas.openxmlformats.org/officeDocument/2006/relationships/slide" Target="slide3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il.huji.ac.il/" TargetMode="External"/><Relationship Id="rId11" Type="http://schemas.openxmlformats.org/officeDocument/2006/relationships/hyperlink" Target="https://www.youtube.com/watch?v=fx2zLgdkJpk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19" Type="http://schemas.openxmlformats.org/officeDocument/2006/relationships/image" Target="../media/image4.jpeg"/><Relationship Id="rId4" Type="http://schemas.openxmlformats.org/officeDocument/2006/relationships/hyperlink" Target="http://ca.huji.ac.il/services/internet/mail/gmail/forward.shtml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www.youtube.com/watch?v=vXcpbKFkoXQ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4.jpeg"/><Relationship Id="rId3" Type="http://schemas.openxmlformats.org/officeDocument/2006/relationships/hyperlink" Target="https://www.huji.ac.il/dataj/controller/stu/?" TargetMode="External"/><Relationship Id="rId7" Type="http://schemas.openxmlformats.org/officeDocument/2006/relationships/hyperlink" Target="https://so.cc.huji.ac.il/changecode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://msfarms.huji.ac.il/lochava.html" TargetMode="External"/><Relationship Id="rId2" Type="http://schemas.openxmlformats.org/officeDocument/2006/relationships/image" Target="../media/image14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.cc.huji.ac.il/editcode/" TargetMode="External"/><Relationship Id="rId11" Type="http://schemas.openxmlformats.org/officeDocument/2006/relationships/hyperlink" Target="http://mail.huji.ac.il/" TargetMode="External"/><Relationship Id="rId5" Type="http://schemas.openxmlformats.org/officeDocument/2006/relationships/hyperlink" Target="https://so.cc.huji.ac.il/gmail_forgot_password/" TargetMode="External"/><Relationship Id="rId15" Type="http://schemas.openxmlformats.org/officeDocument/2006/relationships/slide" Target="slide6.xml"/><Relationship Id="rId10" Type="http://schemas.openxmlformats.org/officeDocument/2006/relationships/image" Target="../media/image16.png"/><Relationship Id="rId4" Type="http://schemas.openxmlformats.org/officeDocument/2006/relationships/hyperlink" Target="http://moodle2.cs.huji.ac.il/" TargetMode="External"/><Relationship Id="rId9" Type="http://schemas.openxmlformats.org/officeDocument/2006/relationships/hyperlink" Target="https://moodle2.cs.huji.ac.il/" TargetMode="Externa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msfarms.huji.ac.il/softwares.html" TargetMode="External"/><Relationship Id="rId13" Type="http://schemas.openxmlformats.org/officeDocument/2006/relationships/hyperlink" Target="http://msfarms.huji.ac.il/support_files/idisk_h.asp.htm" TargetMode="External"/><Relationship Id="rId18" Type="http://schemas.openxmlformats.org/officeDocument/2006/relationships/image" Target="../media/image24.png"/><Relationship Id="rId26" Type="http://schemas.openxmlformats.org/officeDocument/2006/relationships/slide" Target="slide6.xml"/><Relationship Id="rId3" Type="http://schemas.openxmlformats.org/officeDocument/2006/relationships/hyperlink" Target="http://msfarms.huji.ac.il/lochava.html" TargetMode="External"/><Relationship Id="rId21" Type="http://schemas.openxmlformats.org/officeDocument/2006/relationships/image" Target="../media/image26.gif"/><Relationship Id="rId7" Type="http://schemas.openxmlformats.org/officeDocument/2006/relationships/hyperlink" Target="http://msfarms.huji.ac.il/pclocation.html" TargetMode="External"/><Relationship Id="rId12" Type="http://schemas.openxmlformats.org/officeDocument/2006/relationships/hyperlink" Target="http://msfarms.huji.ac.il/begins.html" TargetMode="External"/><Relationship Id="rId17" Type="http://schemas.openxmlformats.org/officeDocument/2006/relationships/image" Target="../media/image23.png"/><Relationship Id="rId25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jpeg"/><Relationship Id="rId20" Type="http://schemas.openxmlformats.org/officeDocument/2006/relationships/hyperlink" Target="http://mslib.huji.ac.il/links/computer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hyperlink" Target="https://scholar.google.co.il/" TargetMode="External"/><Relationship Id="rId24" Type="http://schemas.openxmlformats.org/officeDocument/2006/relationships/hyperlink" Target="file:///C:\Program%20Files\Internet%20Explorer\iexplore.exe" TargetMode="External"/><Relationship Id="rId5" Type="http://schemas.openxmlformats.org/officeDocument/2006/relationships/hyperlink" Target="https://pm.cc.huji.ac.il/pwm/public/ActivateUser" TargetMode="Externa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hyperlink" Target="http://mslib.huji.ac.il/links?page=1" TargetMode="External"/><Relationship Id="rId19" Type="http://schemas.openxmlformats.org/officeDocument/2006/relationships/image" Target="../media/image25.jpeg"/><Relationship Id="rId4" Type="http://schemas.openxmlformats.org/officeDocument/2006/relationships/image" Target="../media/image4.jpeg"/><Relationship Id="rId9" Type="http://schemas.openxmlformats.org/officeDocument/2006/relationships/hyperlink" Target="http://msfarms.huji.ac.il/printing.html" TargetMode="External"/><Relationship Id="rId14" Type="http://schemas.openxmlformats.org/officeDocument/2006/relationships/hyperlink" Target="https://pm.cc.huji.ac.il/" TargetMode="External"/><Relationship Id="rId22" Type="http://schemas.openxmlformats.org/officeDocument/2006/relationships/image" Target="../media/image27.png"/><Relationship Id="rId27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.il/" TargetMode="External"/><Relationship Id="rId13" Type="http://schemas.openxmlformats.org/officeDocument/2006/relationships/hyperlink" Target="https://samba.huji.ac.il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4.jpeg"/><Relationship Id="rId3" Type="http://schemas.openxmlformats.org/officeDocument/2006/relationships/image" Target="../media/image30.png"/><Relationship Id="rId21" Type="http://schemas.openxmlformats.org/officeDocument/2006/relationships/image" Target="../media/image36.jpeg"/><Relationship Id="rId7" Type="http://schemas.openxmlformats.org/officeDocument/2006/relationships/hyperlink" Target="http://msfarms.huji.ac.il/softwares.html" TargetMode="External"/><Relationship Id="rId12" Type="http://schemas.openxmlformats.org/officeDocument/2006/relationships/hyperlink" Target="http://ca.huji.ac.il/services/internet/connect/wireless/win7-eduroam.shtml" TargetMode="External"/><Relationship Id="rId17" Type="http://schemas.openxmlformats.org/officeDocument/2006/relationships/image" Target="../media/image33.png"/><Relationship Id="rId25" Type="http://schemas.openxmlformats.org/officeDocument/2006/relationships/hyperlink" Target="http://msfarms.huji.ac.il/lochava.html" TargetMode="External"/><Relationship Id="rId2" Type="http://schemas.openxmlformats.org/officeDocument/2006/relationships/hyperlink" Target="https://www.youtube.com/watch?v=Yhl1eYxcuBM" TargetMode="External"/><Relationship Id="rId16" Type="http://schemas.openxmlformats.org/officeDocument/2006/relationships/image" Target="../media/image32.png"/><Relationship Id="rId20" Type="http://schemas.openxmlformats.org/officeDocument/2006/relationships/hyperlink" Target="https://www.youtube.com/watch?v=xu0GXp4RGR4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hyperlink" Target="http://ca.huji.ac.il/services/telephony/guides/netx-lumia.shtml" TargetMode="External"/><Relationship Id="rId24" Type="http://schemas.openxmlformats.org/officeDocument/2006/relationships/image" Target="../media/image13.png"/><Relationship Id="rId5" Type="http://schemas.openxmlformats.org/officeDocument/2006/relationships/image" Target="../media/image31.png"/><Relationship Id="rId15" Type="http://schemas.openxmlformats.org/officeDocument/2006/relationships/hyperlink" Target="https://samba.huji.ac.il/webvpn" TargetMode="External"/><Relationship Id="rId23" Type="http://schemas.openxmlformats.org/officeDocument/2006/relationships/slide" Target="slide6.xml"/><Relationship Id="rId10" Type="http://schemas.openxmlformats.org/officeDocument/2006/relationships/hyperlink" Target="https://so.cc.huji.ac.il/rap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youtube.com/watch?v=COrqhqIcEuI" TargetMode="External"/><Relationship Id="rId9" Type="http://schemas.openxmlformats.org/officeDocument/2006/relationships/hyperlink" Target="http://mslib.huji.ac.il/links/computer-database" TargetMode="External"/><Relationship Id="rId14" Type="http://schemas.openxmlformats.org/officeDocument/2006/relationships/hyperlink" Target="http://ca.huji.ac.il/services/internet/connect/SambaVPN/" TargetMode="External"/><Relationship Id="rId22" Type="http://schemas.openxmlformats.org/officeDocument/2006/relationships/image" Target="../media/image27.png"/><Relationship Id="rId27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1.png"/><Relationship Id="rId18" Type="http://schemas.openxmlformats.org/officeDocument/2006/relationships/hyperlink" Target="https://pm.cc.huji.ac.il/" TargetMode="External"/><Relationship Id="rId3" Type="http://schemas.openxmlformats.org/officeDocument/2006/relationships/image" Target="../media/image38.png"/><Relationship Id="rId21" Type="http://schemas.openxmlformats.org/officeDocument/2006/relationships/hyperlink" Target="http://msfarms.huji.ac.il/lochava.html" TargetMode="External"/><Relationship Id="rId7" Type="http://schemas.openxmlformats.org/officeDocument/2006/relationships/slide" Target="slide3.xml"/><Relationship Id="rId12" Type="http://schemas.openxmlformats.org/officeDocument/2006/relationships/hyperlink" Target="https://www.huji.ac.il/dataj/controller/stu/?" TargetMode="External"/><Relationship Id="rId17" Type="http://schemas.openxmlformats.org/officeDocument/2006/relationships/image" Target="../media/image43.png"/><Relationship Id="rId2" Type="http://schemas.openxmlformats.org/officeDocument/2006/relationships/hyperlink" Target="https://www.youtube.com/watch?v=EHRc-QMoUE4" TargetMode="External"/><Relationship Id="rId16" Type="http://schemas.openxmlformats.org/officeDocument/2006/relationships/hyperlink" Target="http://ca.huji.ac.il/services/internet/connect/SambaVPN/" TargetMode="External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40.png"/><Relationship Id="rId5" Type="http://schemas.openxmlformats.org/officeDocument/2006/relationships/image" Target="../media/image39.jpeg"/><Relationship Id="rId15" Type="http://schemas.openxmlformats.org/officeDocument/2006/relationships/image" Target="../media/image42.png"/><Relationship Id="rId10" Type="http://schemas.openxmlformats.org/officeDocument/2006/relationships/hyperlink" Target="https://www.eduroam.org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youtube.com/watch?v=jhFqSlvbKAM" TargetMode="External"/><Relationship Id="rId9" Type="http://schemas.openxmlformats.org/officeDocument/2006/relationships/slide" Target="slide5.xml"/><Relationship Id="rId14" Type="http://schemas.openxmlformats.org/officeDocument/2006/relationships/hyperlink" Target="https://moodle2.cs.huji.ac.il/" TargetMode="External"/><Relationship Id="rId2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fil.co.il/img/cms/harhzofim.pdf" TargetMode="External"/><Relationship Id="rId13" Type="http://schemas.openxmlformats.org/officeDocument/2006/relationships/hyperlink" Target="https://www.youtube.com/watch?v=u9Dg-g7t2l4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4.jpeg"/><Relationship Id="rId3" Type="http://schemas.openxmlformats.org/officeDocument/2006/relationships/hyperlink" Target="http://msfarms.huji.ac.il/lochava.html" TargetMode="External"/><Relationship Id="rId21" Type="http://schemas.openxmlformats.org/officeDocument/2006/relationships/image" Target="../media/image55.png"/><Relationship Id="rId7" Type="http://schemas.openxmlformats.org/officeDocument/2006/relationships/hyperlink" Target="http://msfarms.huji.ac.il/printing.html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image" Target="../media/image46.jpe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farms.huji.ac.il/saving.html" TargetMode="External"/><Relationship Id="rId11" Type="http://schemas.openxmlformats.org/officeDocument/2006/relationships/hyperlink" Target="https://drive.google.com/" TargetMode="External"/><Relationship Id="rId24" Type="http://schemas.openxmlformats.org/officeDocument/2006/relationships/hyperlink" Target="https://www.youtube.com/watch?v=duqphB-7xuI" TargetMode="External"/><Relationship Id="rId5" Type="http://schemas.openxmlformats.org/officeDocument/2006/relationships/hyperlink" Target="https://www.facebook.com/HUMSfarms/" TargetMode="External"/><Relationship Id="rId15" Type="http://schemas.openxmlformats.org/officeDocument/2006/relationships/hyperlink" Target="http://gcc.agri.huji.ac.il/du.html" TargetMode="External"/><Relationship Id="rId23" Type="http://schemas.openxmlformats.org/officeDocument/2006/relationships/image" Target="../media/image56.png"/><Relationship Id="rId28" Type="http://schemas.openxmlformats.org/officeDocument/2006/relationships/image" Target="../media/image13.png"/><Relationship Id="rId10" Type="http://schemas.openxmlformats.org/officeDocument/2006/relationships/image" Target="../media/image47.png"/><Relationship Id="rId19" Type="http://schemas.openxmlformats.org/officeDocument/2006/relationships/image" Target="../media/image53.png"/><Relationship Id="rId4" Type="http://schemas.openxmlformats.org/officeDocument/2006/relationships/hyperlink" Target="http://msfarms.huji.ac.il/ocphava.html" TargetMode="External"/><Relationship Id="rId9" Type="http://schemas.openxmlformats.org/officeDocument/2006/relationships/hyperlink" Target="http://msfarms.huji.ac.il/advance.html" TargetMode="External"/><Relationship Id="rId14" Type="http://schemas.openxmlformats.org/officeDocument/2006/relationships/image" Target="../media/image49.jpeg"/><Relationship Id="rId22" Type="http://schemas.openxmlformats.org/officeDocument/2006/relationships/hyperlink" Target="https://www.youtube.com/watch?v=JOBOAXUP4wU" TargetMode="External"/><Relationship Id="rId27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jpeg"/><Relationship Id="rId18" Type="http://schemas.openxmlformats.org/officeDocument/2006/relationships/hyperlink" Target="http://msfarms.huji.ac.il/lochava.html" TargetMode="External"/><Relationship Id="rId3" Type="http://schemas.openxmlformats.org/officeDocument/2006/relationships/hyperlink" Target="https://www.youtube.com/watch?v=17pgGRieprI" TargetMode="External"/><Relationship Id="rId7" Type="http://schemas.openxmlformats.org/officeDocument/2006/relationships/hyperlink" Target="https://mydesktop.huji.ac.il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66.png"/><Relationship Id="rId2" Type="http://schemas.openxmlformats.org/officeDocument/2006/relationships/image" Target="../media/image58.jpeg"/><Relationship Id="rId16" Type="http://schemas.openxmlformats.org/officeDocument/2006/relationships/image" Target="../media/image6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farms.huji.ac.il/mydesktop/" TargetMode="External"/><Relationship Id="rId11" Type="http://schemas.openxmlformats.org/officeDocument/2006/relationships/image" Target="../media/image63.png"/><Relationship Id="rId5" Type="http://schemas.openxmlformats.org/officeDocument/2006/relationships/slide" Target="slide4.xml"/><Relationship Id="rId15" Type="http://schemas.openxmlformats.org/officeDocument/2006/relationships/slide" Target="slide6.xml"/><Relationship Id="rId10" Type="http://schemas.openxmlformats.org/officeDocument/2006/relationships/image" Target="../media/image62.png"/><Relationship Id="rId19" Type="http://schemas.openxmlformats.org/officeDocument/2006/relationships/image" Target="../media/image4.jpeg"/><Relationship Id="rId4" Type="http://schemas.openxmlformats.org/officeDocument/2006/relationships/image" Target="../media/image59.png"/><Relationship Id="rId9" Type="http://schemas.openxmlformats.org/officeDocument/2006/relationships/image" Target="../media/image61.png"/><Relationship Id="rId14" Type="http://schemas.openxmlformats.org/officeDocument/2006/relationships/hyperlink" Target="https://mydesktop.huji.ac.il/portal/webclient/index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13" Type="http://schemas.openxmlformats.org/officeDocument/2006/relationships/hyperlink" Target="http://msfarms.huji.ac.il/lochava.html" TargetMode="External"/><Relationship Id="rId3" Type="http://schemas.openxmlformats.org/officeDocument/2006/relationships/hyperlink" Target="https://www.youtube.com/watch?v=RDJIO-Ckx1E" TargetMode="External"/><Relationship Id="rId7" Type="http://schemas.openxmlformats.org/officeDocument/2006/relationships/hyperlink" Target="https://www.youtube.com/watch?v=JkhX5W7JoWI" TargetMode="External"/><Relationship Id="rId12" Type="http://schemas.openxmlformats.org/officeDocument/2006/relationships/image" Target="../media/image73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11" Type="http://schemas.openxmlformats.org/officeDocument/2006/relationships/hyperlink" Target="https://www.youtube.com/watch?v=yzGzB-yYKcc" TargetMode="External"/><Relationship Id="rId5" Type="http://schemas.openxmlformats.org/officeDocument/2006/relationships/image" Target="../media/image69.png"/><Relationship Id="rId10" Type="http://schemas.openxmlformats.org/officeDocument/2006/relationships/image" Target="../media/image72.jpeg"/><Relationship Id="rId4" Type="http://schemas.openxmlformats.org/officeDocument/2006/relationships/image" Target="../media/image68.jpeg"/><Relationship Id="rId9" Type="http://schemas.openxmlformats.org/officeDocument/2006/relationships/hyperlink" Target="https://www.youtube.com/watch?v=Rgo_wNeBypA" TargetMode="External"/><Relationship Id="rId1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תוצאת תמונה עבור ‪emoji confused‬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6" y="3573016"/>
            <a:ext cx="2675374" cy="16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846640" cy="1586607"/>
          </a:xfrm>
        </p:spPr>
        <p:txBody>
          <a:bodyPr>
            <a:noAutofit/>
          </a:bodyPr>
          <a:lstStyle/>
          <a:p>
            <a:r>
              <a:rPr lang="he-IL" sz="6000" b="1" u="sng" dirty="0" smtClean="0"/>
              <a:t>חוות המחשבים </a:t>
            </a:r>
            <a:br>
              <a:rPr lang="he-IL" sz="6000" b="1" u="sng" dirty="0" smtClean="0"/>
            </a:br>
            <a:r>
              <a:rPr lang="he-IL" sz="6000" dirty="0" smtClean="0"/>
              <a:t/>
            </a:r>
            <a:br>
              <a:rPr lang="he-IL" sz="6000" dirty="0" smtClean="0"/>
            </a:br>
            <a:r>
              <a:rPr lang="he-IL" sz="6000" dirty="0" smtClean="0"/>
              <a:t>המדריך הקל</a:t>
            </a:r>
            <a:br>
              <a:rPr lang="he-IL" sz="6000" dirty="0" smtClean="0"/>
            </a:br>
            <a:r>
              <a:rPr lang="he-IL" sz="6000" dirty="0" smtClean="0"/>
              <a:t>לסטודנט המבולבל</a:t>
            </a:r>
            <a:endParaRPr lang="he-IL" sz="6000" dirty="0"/>
          </a:p>
        </p:txBody>
      </p:sp>
      <p:pic>
        <p:nvPicPr>
          <p:cNvPr id="2050" name="Picture 2" descr="תוצאת תמונה עבור ‪emoji computer‬‏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" r="9838"/>
          <a:stretch/>
        </p:blipFill>
        <p:spPr bwMode="auto">
          <a:xfrm>
            <a:off x="822895" y="870303"/>
            <a:ext cx="1374067" cy="14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תוצאת תמונה עבור ‪emoji strong arm‬‏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2807"/>
            <a:ext cx="122413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.xx.fbcdn.net/v/t1.0-9/581040_452993791381829_1696654250_n.jpg?oh=290e3c81b6bd3d976276b1cf8511dee3&amp;oe=583D5881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608077"/>
              </p:ext>
            </p:extLst>
          </p:nvPr>
        </p:nvGraphicFramePr>
        <p:xfrm>
          <a:off x="6468380" y="4293096"/>
          <a:ext cx="3408040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8811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ולסיום...</a:t>
            </a:r>
            <a:endParaRPr lang="he-IL" b="1" dirty="0"/>
          </a:p>
        </p:txBody>
      </p:sp>
      <p:pic>
        <p:nvPicPr>
          <p:cNvPr id="3074" name="Picture 2" descr="תוצאת תמונה עבור ‪emoji hug‬‏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4"/>
          <a:stretch/>
        </p:blipFill>
        <p:spPr bwMode="auto">
          <a:xfrm>
            <a:off x="2167322" y="1268760"/>
            <a:ext cx="492495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scontent.xx.fbcdn.net/v/t1.0-9/581040_452993791381829_1696654250_n.jpg?oh=290e3c81b6bd3d976276b1cf8511dee3&amp;oe=583D588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fbcdn-sphotos-e-a.akamaihd.net/hphotos-ak-prn2/v/t1.0-9/10888784_1002640053083864_2284731753354654443_n.jpg?oh=e59302defb5f0dda1a6935217704481a&amp;oe=5874F7AB&amp;__gda__=1480316603_bd05d7a38e72630e41b4ff0590d327df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" y="4437112"/>
            <a:ext cx="2282385" cy="15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4000" dirty="0" smtClean="0"/>
          </a:p>
          <a:p>
            <a:pPr marL="0" indent="0">
              <a:buNone/>
            </a:pPr>
            <a:endParaRPr lang="he-IL" sz="4000" dirty="0" smtClean="0"/>
          </a:p>
          <a:p>
            <a:pPr marL="0" indent="0">
              <a:buNone/>
            </a:pPr>
            <a:endParaRPr lang="he-IL" sz="4000" dirty="0" smtClean="0"/>
          </a:p>
          <a:p>
            <a:pPr marL="0" indent="0" algn="ctr">
              <a:buNone/>
            </a:pPr>
            <a:r>
              <a:rPr lang="he-IL" sz="4000" dirty="0" smtClean="0"/>
              <a:t>צוות חוות המחשבים כאן כדי לעזור לכם בכל שאלה ובעיה, </a:t>
            </a:r>
          </a:p>
          <a:p>
            <a:pPr marL="0" indent="0" algn="ctr">
              <a:buNone/>
            </a:pPr>
            <a:r>
              <a:rPr lang="he-IL" sz="4000" b="1" u="sng" dirty="0" smtClean="0">
                <a:hlinkClick r:id="rId9"/>
              </a:rPr>
              <a:t>אל תהססו לפנות!</a:t>
            </a:r>
            <a:endParaRPr lang="he-IL" sz="4000" b="1" u="sng" dirty="0" smtClean="0"/>
          </a:p>
          <a:p>
            <a:pPr marL="0" indent="0">
              <a:buNone/>
            </a:pPr>
            <a:endParaRPr lang="he-IL" sz="2000" dirty="0" smtClean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1800" dirty="0" smtClean="0"/>
              <a:t>אבל אם זה קשור לספרייה - </a:t>
            </a:r>
            <a:r>
              <a:rPr lang="he-IL" sz="1800" dirty="0" smtClean="0">
                <a:hlinkClick r:id="rId10"/>
              </a:rPr>
              <a:t>דברו איתם...</a:t>
            </a:r>
            <a:endParaRPr lang="he-IL" sz="1800" dirty="0" smtClean="0"/>
          </a:p>
        </p:txBody>
      </p:sp>
      <p:pic>
        <p:nvPicPr>
          <p:cNvPr id="3080" name="Picture 8" descr="תוצאת תמונה עבור ‪scanner emoticon‬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86742"/>
            <a:ext cx="358482" cy="3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תוצאת תמונה עבור ‪scanner emoticon‬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13176"/>
            <a:ext cx="358482" cy="3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תוצאת תמונה עבור ‪scanner emoticon‬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5168"/>
            <a:ext cx="358482" cy="3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‪emoji tongue‬‏">
            <a:hlinkClick r:id="rId10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494482"/>
            <a:ext cx="727035" cy="3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תוצאת תמונה עבור ‪password‬‏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52" y="1647964"/>
            <a:ext cx="844932" cy="8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1. </a:t>
            </a:r>
            <a:r>
              <a:rPr lang="en-US" b="1" dirty="0" err="1" smtClean="0"/>
              <a:t>Huji</a:t>
            </a:r>
            <a:r>
              <a:rPr lang="en-US" b="1" dirty="0" smtClean="0"/>
              <a:t> mail</a:t>
            </a:r>
            <a:r>
              <a:rPr lang="he-IL" b="1" dirty="0" smtClean="0"/>
              <a:t> - מייל אוניברסיטאי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556792"/>
            <a:ext cx="8928992" cy="5083140"/>
          </a:xfrm>
        </p:spPr>
        <p:txBody>
          <a:bodyPr>
            <a:normAutofit fontScale="92500" lnSpcReduction="10000"/>
          </a:bodyPr>
          <a:lstStyle/>
          <a:p>
            <a:r>
              <a:rPr lang="he-IL" b="1" dirty="0" smtClean="0"/>
              <a:t>מה זה נותן לי:</a:t>
            </a:r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he-IL" u="sng" dirty="0" smtClean="0"/>
              <a:t>שחזור הקוד האישי </a:t>
            </a:r>
            <a:r>
              <a:rPr lang="he-IL" dirty="0" smtClean="0"/>
              <a:t>(ראו דף הבא)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/>
              <a:t>הודעות מקורסים ומהאוניברסיטה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/>
              <a:t>דרייב בלתי מוגבל במקום </a:t>
            </a:r>
            <a:r>
              <a:rPr lang="he-IL" dirty="0" smtClean="0"/>
              <a:t>בחינם </a:t>
            </a:r>
            <a:r>
              <a:rPr lang="he-IL" dirty="0"/>
              <a:t>לכל </a:t>
            </a:r>
            <a:r>
              <a:rPr lang="he-IL" dirty="0" smtClean="0"/>
              <a:t>החיים!</a:t>
            </a:r>
          </a:p>
          <a:p>
            <a:r>
              <a:rPr lang="he-IL" b="1" dirty="0" smtClean="0"/>
              <a:t>איך משתמשים: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לאחר ההרשמה מקבלים מייל עם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שם המשתמש והסיסמה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ניתן לשחזר ולשנות את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הסיסמה מהמסך הראשי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dirty="0" smtClean="0">
                <a:hlinkClick r:id="rId4"/>
              </a:rPr>
              <a:t>ניתן להעביר אוטומטית </a:t>
            </a:r>
            <a:r>
              <a:rPr lang="he-IL" dirty="0" smtClean="0"/>
              <a:t>את המיילים גם למייל אחר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" y="3645024"/>
            <a:ext cx="2354988" cy="2210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3" name="Picture 1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2656"/>
            <a:ext cx="1199905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2627784" y="4869160"/>
            <a:ext cx="1538523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85368" y="1124744"/>
            <a:ext cx="3254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6"/>
              </a:rPr>
              <a:t>http://mail.huji.ac.il</a:t>
            </a:r>
            <a:r>
              <a:rPr lang="en-US" sz="2800" dirty="0" smtClean="0"/>
              <a:t> </a:t>
            </a:r>
            <a:endParaRPr lang="he-IL" sz="2800" dirty="0"/>
          </a:p>
        </p:txBody>
      </p:sp>
      <p:pic>
        <p:nvPicPr>
          <p:cNvPr id="3085" name="Picture 1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" y="2535317"/>
            <a:ext cx="2608638" cy="512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7" name="Picture 15">
            <a:hlinkClick r:id="rId6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5004522"/>
            <a:ext cx="1085602" cy="1160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H="1">
            <a:off x="3779913" y="5927704"/>
            <a:ext cx="432047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תוצאת תמונה עבור ‪lecturer emoticon‬‏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"/>
          <a:stretch/>
        </p:blipFill>
        <p:spPr bwMode="auto">
          <a:xfrm>
            <a:off x="7884367" y="2348879"/>
            <a:ext cx="1167609" cy="8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תוצאת תמונה עבור ‪mail transfer‬‏">
            <a:hlinkClick r:id="rId4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94744"/>
            <a:ext cx="1167609" cy="46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תוצאת תמונה עבור ‪excoted emoticon‬‏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4"/>
          <a:stretch/>
        </p:blipFill>
        <p:spPr bwMode="auto">
          <a:xfrm>
            <a:off x="341358" y="3006829"/>
            <a:ext cx="588180" cy="5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ent-Up Arrow 8"/>
          <p:cNvSpPr/>
          <p:nvPr/>
        </p:nvSpPr>
        <p:spPr>
          <a:xfrm flipH="1">
            <a:off x="934125" y="3006829"/>
            <a:ext cx="253499" cy="5040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30568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s://scontent.xx.fbcdn.net/v/t1.0-9/581040_452993791381829_1696654250_n.jpg?oh=290e3c81b6bd3d976276b1cf8511dee3&amp;oe=583D5881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Custom 4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069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 descr="תוצאת תמונה עבור ‪password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147"/>
            <a:ext cx="1456824" cy="14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2. קוד אישי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Autofit/>
          </a:bodyPr>
          <a:lstStyle/>
          <a:p>
            <a:r>
              <a:rPr lang="he-IL" b="1" dirty="0" smtClean="0"/>
              <a:t>מה זה נותן לי: </a:t>
            </a:r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he-IL" u="sng" dirty="0" smtClean="0">
                <a:hlinkClick r:id="rId3"/>
              </a:rPr>
              <a:t>אתר המידע האישי</a:t>
            </a:r>
            <a:endParaRPr lang="he-IL" u="sng" dirty="0" smtClean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en-US" u="sng" dirty="0" smtClean="0">
                <a:hlinkClick r:id="rId4"/>
              </a:rPr>
              <a:t>Moodle</a:t>
            </a:r>
            <a:r>
              <a:rPr lang="he-IL" u="sng" dirty="0" smtClean="0">
                <a:hlinkClick r:id="rId4"/>
              </a:rPr>
              <a:t> </a:t>
            </a:r>
            <a:endParaRPr lang="he-IL" u="sng" dirty="0" smtClean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>
                <a:hlinkClick r:id="rId5"/>
              </a:rPr>
              <a:t>יצירת ושחזור סיסמאות</a:t>
            </a:r>
            <a:endParaRPr lang="he-IL" u="sng" dirty="0" smtClean="0"/>
          </a:p>
          <a:p>
            <a:r>
              <a:rPr lang="he-IL" b="1" dirty="0" smtClean="0"/>
              <a:t>איך משתמשים:</a:t>
            </a:r>
          </a:p>
          <a:p>
            <a:pPr marL="0" indent="0">
              <a:buNone/>
            </a:pPr>
            <a:r>
              <a:rPr lang="he-IL" dirty="0" smtClean="0"/>
              <a:t>	- הקוד במייל אישור הרשמה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החלפת הקוד:</a:t>
            </a:r>
          </a:p>
          <a:p>
            <a:pPr marL="0" indent="0">
              <a:buNone/>
            </a:pPr>
            <a:r>
              <a:rPr lang="en-US" sz="2500" dirty="0" smtClean="0">
                <a:hlinkClick r:id="rId6"/>
              </a:rPr>
              <a:t>https://so.cc.huji.ac.il/editcode/</a:t>
            </a:r>
            <a:endParaRPr lang="he-IL" sz="2500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he-IL" dirty="0" smtClean="0"/>
              <a:t> שיחזור הקוד:</a:t>
            </a:r>
          </a:p>
          <a:p>
            <a:pPr marL="0" indent="0">
              <a:buNone/>
            </a:pPr>
            <a:r>
              <a:rPr lang="en-US" sz="2500" dirty="0" smtClean="0">
                <a:hlinkClick r:id="rId7"/>
              </a:rPr>
              <a:t>https://so.cc.huji.ac.il/changecode/</a:t>
            </a:r>
            <a:r>
              <a:rPr lang="he-IL" sz="2500" dirty="0" smtClean="0"/>
              <a:t>  </a:t>
            </a:r>
          </a:p>
          <a:p>
            <a:pPr marL="0" indent="0">
              <a:buNone/>
            </a:pPr>
            <a:r>
              <a:rPr lang="he-IL" dirty="0" smtClean="0"/>
              <a:t> </a:t>
            </a:r>
          </a:p>
          <a:p>
            <a:endParaRPr lang="he-IL" dirty="0"/>
          </a:p>
        </p:txBody>
      </p:sp>
      <p:pic>
        <p:nvPicPr>
          <p:cNvPr id="4097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836712"/>
            <a:ext cx="2034248" cy="959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3335"/>
            <a:ext cx="2232248" cy="1191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425508" y="1628800"/>
            <a:ext cx="1786452" cy="34031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91882" y="2642767"/>
            <a:ext cx="2088230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2950"/>
            <a:ext cx="2514923" cy="1518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203848" y="3448389"/>
            <a:ext cx="779249" cy="253767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37940" y="4581128"/>
            <a:ext cx="966108" cy="476006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06370"/>
            <a:ext cx="3204356" cy="1796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AutoShape 2" descr="תוצאת תמונה עבור ‪code‬‏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148" name="Picture 4" descr="תוצאת תמונה עבור ‪secret emoticon‬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103172"/>
            <a:ext cx="1309048" cy="9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39147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s://scontent.xx.fbcdn.net/v/t1.0-9/581040_452993791381829_1696654250_n.jpg?oh=290e3c81b6bd3d976276b1cf8511dee3&amp;oe=583D5881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ction Button: Custom 21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9419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https://scontent.xx.fbcdn.net/v/t1.0-9/581040_452993791381829_1696654250_n.jpg?oh=290e3c81b6bd3d976276b1cf8511dee3&amp;oe=583D588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תוצאת תמונה עבור ‪funny password rules‬‏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3926" r="3878" b="16075"/>
          <a:stretch/>
        </p:blipFill>
        <p:spPr bwMode="auto">
          <a:xfrm rot="21047891">
            <a:off x="7921059" y="5281057"/>
            <a:ext cx="1451436" cy="8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0"/>
            <a:ext cx="8229600" cy="1143000"/>
          </a:xfrm>
        </p:spPr>
        <p:txBody>
          <a:bodyPr>
            <a:normAutofit/>
          </a:bodyPr>
          <a:lstStyle/>
          <a:p>
            <a:r>
              <a:rPr lang="he-IL" b="1" dirty="0" smtClean="0"/>
              <a:t>3. משתמש למחשב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424936" cy="6564591"/>
          </a:xfrm>
        </p:spPr>
        <p:txBody>
          <a:bodyPr>
            <a:normAutofit fontScale="77500" lnSpcReduction="20000"/>
          </a:bodyPr>
          <a:lstStyle/>
          <a:p>
            <a:r>
              <a:rPr lang="he-IL" b="1" dirty="0" smtClean="0"/>
              <a:t>מה זה נותן לי:</a:t>
            </a:r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he-IL" u="sng" dirty="0" smtClean="0">
                <a:hlinkClick r:id="rId7"/>
              </a:rPr>
              <a:t>כניסה לכל מחשבי </a:t>
            </a:r>
            <a:r>
              <a:rPr lang="he-IL" u="sng" dirty="0">
                <a:hlinkClick r:id="rId7"/>
              </a:rPr>
              <a:t>ה</a:t>
            </a:r>
            <a:r>
              <a:rPr lang="he-IL" u="sng" dirty="0" smtClean="0">
                <a:hlinkClick r:id="rId7"/>
              </a:rPr>
              <a:t>אוניברסיטה</a:t>
            </a:r>
            <a:r>
              <a:rPr lang="he-IL" dirty="0" smtClean="0"/>
              <a:t>: </a:t>
            </a:r>
          </a:p>
          <a:p>
            <a:pPr marL="0" indent="0">
              <a:buNone/>
            </a:pPr>
            <a:r>
              <a:rPr lang="he-IL" dirty="0" smtClean="0"/>
              <a:t>	בחוות המחשבים, בגושים, בגבעת רם ובעין כרם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dirty="0" smtClean="0">
                <a:hlinkClick r:id="rId8"/>
              </a:rPr>
              <a:t>תוכנות </a:t>
            </a:r>
            <a:endParaRPr lang="he-IL" dirty="0" smtClean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>
                <a:hlinkClick r:id="rId9"/>
              </a:rPr>
              <a:t>הדפסה</a:t>
            </a:r>
            <a:r>
              <a:rPr lang="he-IL" dirty="0" smtClean="0">
                <a:hlinkClick r:id="rId9"/>
              </a:rPr>
              <a:t> מהמדפסות ליד המחשבים</a:t>
            </a:r>
            <a:endParaRPr lang="he-IL" dirty="0" smtClean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>
                <a:hlinkClick r:id="rId8"/>
              </a:rPr>
              <a:t>מאגרי מידע</a:t>
            </a:r>
            <a:r>
              <a:rPr lang="he-IL" dirty="0" smtClean="0"/>
              <a:t>, </a:t>
            </a:r>
            <a:r>
              <a:rPr lang="he-IL" dirty="0" smtClean="0">
                <a:hlinkClick r:id="rId10"/>
              </a:rPr>
              <a:t>מאגרי הספרייה</a:t>
            </a:r>
            <a:r>
              <a:rPr lang="he-IL" dirty="0" smtClean="0"/>
              <a:t>, </a:t>
            </a:r>
            <a:r>
              <a:rPr lang="en-US" b="1" dirty="0" smtClean="0">
                <a:hlinkClick r:id="rId11"/>
              </a:rPr>
              <a:t>Google Scholar</a:t>
            </a:r>
            <a:endParaRPr lang="he-IL" b="1" dirty="0" smtClean="0"/>
          </a:p>
          <a:p>
            <a:pPr marL="0" indent="0">
              <a:buNone/>
            </a:pPr>
            <a:r>
              <a:rPr lang="he-IL" dirty="0">
                <a:hlinkClick r:id="rId12"/>
              </a:rPr>
              <a:t>	</a:t>
            </a:r>
            <a:r>
              <a:rPr lang="he-IL" dirty="0" smtClean="0">
                <a:hlinkClick r:id="rId12"/>
              </a:rPr>
              <a:t>- </a:t>
            </a:r>
            <a:r>
              <a:rPr lang="he-IL" u="sng" dirty="0" smtClean="0">
                <a:hlinkClick r:id="rId12"/>
              </a:rPr>
              <a:t>כונן אישי</a:t>
            </a:r>
            <a:r>
              <a:rPr lang="he-IL" dirty="0" smtClean="0">
                <a:hlinkClick r:id="rId12"/>
              </a:rPr>
              <a:t> </a:t>
            </a:r>
            <a:r>
              <a:rPr lang="en-US" dirty="0" smtClean="0">
                <a:hlinkClick r:id="rId12"/>
              </a:rPr>
              <a:t>K</a:t>
            </a:r>
            <a:r>
              <a:rPr lang="he-IL" dirty="0" smtClean="0">
                <a:hlinkClick r:id="rId12"/>
              </a:rPr>
              <a:t> (500 מגה) וכונן קורס </a:t>
            </a:r>
            <a:r>
              <a:rPr lang="en-US" dirty="0" smtClean="0">
                <a:hlinkClick r:id="rId12"/>
              </a:rPr>
              <a:t>J</a:t>
            </a:r>
            <a:endParaRPr lang="he-IL" dirty="0" smtClean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(גם ב </a:t>
            </a:r>
            <a:r>
              <a:rPr lang="en-US" dirty="0" smtClean="0">
                <a:hlinkClick r:id="rId13"/>
              </a:rPr>
              <a:t>myfiles.huji.ac.il</a:t>
            </a:r>
            <a:r>
              <a:rPr lang="he-IL" dirty="0" smtClean="0">
                <a:hlinkClick r:id="rId13"/>
              </a:rPr>
              <a:t> </a:t>
            </a:r>
            <a:r>
              <a:rPr lang="he-IL" dirty="0" smtClean="0"/>
              <a:t>מ-   )  )</a:t>
            </a:r>
          </a:p>
          <a:p>
            <a:r>
              <a:rPr lang="he-IL" b="1" dirty="0" smtClean="0"/>
              <a:t>איך משתמשים: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נכנסים ל </a:t>
            </a:r>
            <a:r>
              <a:rPr lang="en-US" dirty="0" smtClean="0">
                <a:hlinkClick r:id="rId14"/>
              </a:rPr>
              <a:t>pm.cc.huji.ac.il</a:t>
            </a:r>
            <a:r>
              <a:rPr lang="he-IL" dirty="0" smtClean="0"/>
              <a:t> </a:t>
            </a:r>
          </a:p>
          <a:p>
            <a:pPr marL="0" indent="0">
              <a:buNone/>
            </a:pPr>
            <a:r>
              <a:rPr lang="he-IL" dirty="0" smtClean="0"/>
              <a:t>	או לוחצים </a:t>
            </a:r>
            <a:r>
              <a:rPr lang="en-US" dirty="0" smtClean="0"/>
              <a:t>Recovery</a:t>
            </a:r>
            <a:r>
              <a:rPr lang="he-IL" dirty="0" smtClean="0"/>
              <a:t> מכל מחשב</a:t>
            </a:r>
          </a:p>
          <a:p>
            <a:pPr marL="0" indent="0">
              <a:buNone/>
            </a:pPr>
            <a:r>
              <a:rPr lang="he-IL" dirty="0" smtClean="0"/>
              <a:t>	- בוחרים בפתיחת חשבון</a:t>
            </a:r>
          </a:p>
          <a:p>
            <a:pPr marL="0" indent="0">
              <a:buNone/>
            </a:pPr>
            <a:r>
              <a:rPr lang="he-IL" dirty="0" smtClean="0"/>
              <a:t>	- מכניסים ת.ז. וקוד אישי </a:t>
            </a:r>
          </a:p>
          <a:p>
            <a:pPr marL="0" indent="0">
              <a:buNone/>
            </a:pPr>
            <a:r>
              <a:rPr lang="he-IL" dirty="0" smtClean="0"/>
              <a:t>	- מקבלים </a:t>
            </a:r>
            <a:r>
              <a:rPr lang="he-IL" b="1" dirty="0" smtClean="0">
                <a:solidFill>
                  <a:srgbClr val="FF0000"/>
                </a:solidFill>
              </a:rPr>
              <a:t>באדום </a:t>
            </a:r>
            <a:r>
              <a:rPr lang="he-IL" dirty="0" smtClean="0"/>
              <a:t>את שם המשתמש </a:t>
            </a:r>
          </a:p>
          <a:p>
            <a:pPr marL="0" indent="0">
              <a:buNone/>
            </a:pPr>
            <a:r>
              <a:rPr lang="he-IL" dirty="0" smtClean="0"/>
              <a:t>	- קובעים סיסמה לפי הכללים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- שחזור הסיסמה באותו המקום</a:t>
            </a:r>
          </a:p>
          <a:p>
            <a:pPr marL="0" indent="0">
              <a:buNone/>
            </a:pPr>
            <a:r>
              <a:rPr lang="he-IL" dirty="0"/>
              <a:t>	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1026" name="Picture 2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407809"/>
            <a:ext cx="2833419" cy="1388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419872" y="4738806"/>
            <a:ext cx="543207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49036"/>
            <a:ext cx="1343046" cy="139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450550" y="3068960"/>
            <a:ext cx="1897314" cy="144016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47864" y="5239270"/>
            <a:ext cx="1512168" cy="277962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142144" y="6488054"/>
            <a:ext cx="948320" cy="213452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>
            <a:hlinkClick r:id="rId13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" y="3289387"/>
            <a:ext cx="1732312" cy="552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7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" y="2578356"/>
            <a:ext cx="1093390" cy="560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 flipH="1">
            <a:off x="1907704" y="3574140"/>
            <a:ext cx="1321250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vice.CC\Downloads\20160919_122715.jpg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7" b="28472"/>
          <a:stretch/>
        </p:blipFill>
        <p:spPr bwMode="auto">
          <a:xfrm>
            <a:off x="521208" y="44624"/>
            <a:ext cx="1977663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תוצאת תמונה עבור ‪library emoticon‬‏">
            <a:hlinkClick r:id="rId20"/>
          </p:cNvPr>
          <p:cNvPicPr>
            <a:picLocks noChangeAspect="1" noChangeArrowheads="1" noCrop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06" y="2361715"/>
            <a:ext cx="1139293" cy="11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1932766" y="2556558"/>
            <a:ext cx="183158" cy="152988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36"/>
          <a:stretch/>
        </p:blipFill>
        <p:spPr bwMode="auto">
          <a:xfrm>
            <a:off x="79028" y="2121417"/>
            <a:ext cx="1811340" cy="328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5580112" y="2088374"/>
            <a:ext cx="250605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23" y="1908394"/>
            <a:ext cx="4602709" cy="359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6732240" y="2106669"/>
            <a:ext cx="232058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תמונה קשורה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7" name="Picture 3">
            <a:hlinkClick r:id="rId24" action="ppaction://hlinkfile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90781"/>
            <a:ext cx="455954" cy="39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hlinkClick r:id="rId26" action="ppaction://hlinksldjump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44624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ction Button: Custom 28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57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00" y="44624"/>
            <a:ext cx="174108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תוצאת תמונה עבור ‪surf emoticon‬‏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14284"/>
            <a:ext cx="1133796" cy="8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4. </a:t>
            </a:r>
            <a:r>
              <a:rPr lang="en-US" b="1" dirty="0" smtClean="0"/>
              <a:t>Samba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34576"/>
            <a:ext cx="8712968" cy="5623424"/>
          </a:xfrm>
        </p:spPr>
        <p:txBody>
          <a:bodyPr>
            <a:normAutofit fontScale="92500" lnSpcReduction="20000"/>
          </a:bodyPr>
          <a:lstStyle/>
          <a:p>
            <a:r>
              <a:rPr lang="he-IL" b="1" dirty="0" smtClean="0"/>
              <a:t>מה זה נותן לי: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התחברות מהבית ל:</a:t>
            </a:r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he-IL" u="sng" dirty="0" smtClean="0">
                <a:hlinkClick r:id="rId6" action="ppaction://hlinksldjump"/>
              </a:rPr>
              <a:t>מחשבי האוניברסיטה </a:t>
            </a:r>
            <a:r>
              <a:rPr lang="he-IL" dirty="0" smtClean="0"/>
              <a:t>(כוננים, אופיס </a:t>
            </a:r>
            <a:r>
              <a:rPr lang="he-IL" dirty="0" smtClean="0">
                <a:hlinkClick r:id="rId7"/>
              </a:rPr>
              <a:t>ומגוון תוכנות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en-US" dirty="0" smtClean="0">
                <a:hlinkClick r:id="rId8"/>
              </a:rPr>
              <a:t>Google </a:t>
            </a:r>
            <a:r>
              <a:rPr lang="en-US" dirty="0">
                <a:hlinkClick r:id="rId8"/>
              </a:rPr>
              <a:t>Scholar </a:t>
            </a:r>
            <a:r>
              <a:rPr lang="he-IL" dirty="0" smtClean="0"/>
              <a:t>, </a:t>
            </a:r>
            <a:r>
              <a:rPr lang="he-IL" dirty="0" smtClean="0">
                <a:hlinkClick r:id="rId9"/>
              </a:rPr>
              <a:t>מאגרי הספרייה</a:t>
            </a:r>
            <a:endParaRPr lang="he-IL" dirty="0" smtClean="0"/>
          </a:p>
          <a:p>
            <a:r>
              <a:rPr lang="he-IL" b="1" dirty="0" smtClean="0"/>
              <a:t>איך משתמשים:</a:t>
            </a:r>
          </a:p>
          <a:p>
            <a:pPr marL="0" indent="0">
              <a:buNone/>
            </a:pPr>
            <a:r>
              <a:rPr lang="he-IL" dirty="0" smtClean="0"/>
              <a:t>	- קובעים משתמש </a:t>
            </a:r>
            <a:r>
              <a:rPr lang="en-US" dirty="0" smtClean="0"/>
              <a:t>Samba</a:t>
            </a:r>
            <a:r>
              <a:rPr lang="he-IL" dirty="0" smtClean="0"/>
              <a:t> ב </a:t>
            </a:r>
            <a:r>
              <a:rPr lang="en-US" dirty="0" smtClean="0">
                <a:hlinkClick r:id="rId10"/>
              </a:rPr>
              <a:t>rap.huji.ac.il</a:t>
            </a:r>
            <a:r>
              <a:rPr lang="he-IL" dirty="0" smtClean="0"/>
              <a:t> </a:t>
            </a:r>
          </a:p>
          <a:p>
            <a:pPr marL="0" indent="0">
              <a:buNone/>
            </a:pPr>
            <a:r>
              <a:rPr lang="he-IL" b="1" dirty="0" smtClean="0"/>
              <a:t>(</a:t>
            </a:r>
            <a:r>
              <a:rPr lang="he-IL" dirty="0" smtClean="0"/>
              <a:t>נגמר ב - </a:t>
            </a:r>
            <a:r>
              <a:rPr lang="en-US" b="1" dirty="0" smtClean="0"/>
              <a:t>%</a:t>
            </a:r>
            <a:r>
              <a:rPr lang="en-US" b="1" dirty="0" err="1" smtClean="0"/>
              <a:t>ra</a:t>
            </a:r>
            <a:r>
              <a:rPr lang="he-IL" b="1" dirty="0" smtClean="0"/>
              <a:t> </a:t>
            </a:r>
            <a:r>
              <a:rPr lang="he-IL" dirty="0" smtClean="0"/>
              <a:t>ומשמש גם ל </a:t>
            </a:r>
            <a:r>
              <a:rPr lang="en-US" dirty="0" err="1" smtClean="0"/>
              <a:t>wifi</a:t>
            </a:r>
            <a:r>
              <a:rPr lang="he-IL" dirty="0"/>
              <a:t> </a:t>
            </a:r>
            <a:r>
              <a:rPr lang="en-US" b="1" dirty="0" smtClean="0">
                <a:hlinkClick r:id="rId11"/>
              </a:rPr>
              <a:t>HUJI-</a:t>
            </a:r>
            <a:r>
              <a:rPr lang="en-US" b="1" dirty="0" err="1" smtClean="0">
                <a:hlinkClick r:id="rId11"/>
              </a:rPr>
              <a:t>netX</a:t>
            </a:r>
            <a:r>
              <a:rPr lang="he-IL" dirty="0" smtClean="0"/>
              <a:t> ו- </a:t>
            </a:r>
            <a:r>
              <a:rPr lang="en-US" b="1" dirty="0">
                <a:hlinkClick r:id="rId12"/>
              </a:rPr>
              <a:t>eduroam</a:t>
            </a:r>
            <a:r>
              <a:rPr lang="en-US" b="1" dirty="0"/>
              <a:t> </a:t>
            </a:r>
            <a:r>
              <a:rPr lang="he-IL" b="1" dirty="0" smtClean="0"/>
              <a:t>)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	- שתי אופציות לשימוש (</a:t>
            </a:r>
            <a:r>
              <a:rPr lang="en-US" dirty="0" smtClean="0">
                <a:hlinkClick r:id="rId13"/>
              </a:rPr>
              <a:t>samba.huji.ac.il</a:t>
            </a:r>
            <a:r>
              <a:rPr lang="he-IL" dirty="0" smtClean="0"/>
              <a:t>):</a:t>
            </a:r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b="1" dirty="0" smtClean="0">
                <a:solidFill>
                  <a:srgbClr val="FF0000"/>
                </a:solidFill>
              </a:rPr>
              <a:t>1</a:t>
            </a:r>
            <a:r>
              <a:rPr lang="he-IL" dirty="0" smtClean="0"/>
              <a:t>. התקנת</a:t>
            </a:r>
            <a:r>
              <a:rPr lang="en-US" dirty="0" smtClean="0"/>
              <a:t> </a:t>
            </a:r>
            <a:r>
              <a:rPr lang="he-IL" dirty="0" smtClean="0"/>
              <a:t>תוכנה בלפטופ (מומלץ)</a:t>
            </a:r>
          </a:p>
          <a:p>
            <a:pPr marL="0" indent="0">
              <a:buNone/>
            </a:pPr>
            <a:r>
              <a:rPr lang="he-IL" dirty="0" smtClean="0"/>
              <a:t>		-</a:t>
            </a:r>
            <a:r>
              <a:rPr lang="he-IL" dirty="0" smtClean="0">
                <a:hlinkClick r:id="rId14"/>
              </a:rPr>
              <a:t>מדריכי התקנה ושימוש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b="1" dirty="0" smtClean="0">
                <a:solidFill>
                  <a:srgbClr val="FF0000"/>
                </a:solidFill>
              </a:rPr>
              <a:t>2</a:t>
            </a:r>
            <a:r>
              <a:rPr lang="he-IL" dirty="0" smtClean="0"/>
              <a:t>. גלישה מהדפדפן</a:t>
            </a:r>
          </a:p>
          <a:p>
            <a:pPr marL="0" indent="0">
              <a:buNone/>
            </a:pPr>
            <a:r>
              <a:rPr lang="he-IL" dirty="0" smtClean="0"/>
              <a:t>		- </a:t>
            </a:r>
            <a:r>
              <a:rPr lang="en-US" dirty="0" smtClean="0">
                <a:hlinkClick r:id="rId15"/>
              </a:rPr>
              <a:t>Samba Web VPN</a:t>
            </a:r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5124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0" y="1155040"/>
            <a:ext cx="1762125" cy="926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58592" y="1930763"/>
            <a:ext cx="522326" cy="216022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>
            <a:hlinkClick r:id="rId13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" y="5013176"/>
            <a:ext cx="2364622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1" name="Picture 11">
            <a:hlinkClick r:id="rId14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05264"/>
            <a:ext cx="1427179" cy="64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 flipV="1">
            <a:off x="2483768" y="4861225"/>
            <a:ext cx="270948" cy="223959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79365" y="5301208"/>
            <a:ext cx="96491" cy="432048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hlinkClick r:id="rId15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49" y="6211931"/>
            <a:ext cx="903967" cy="579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1879226" y="2943419"/>
            <a:ext cx="614519" cy="124051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9" descr="תוצאת תמונה עבור ‪suitcaseemoticon‬‏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83768"/>
            <a:ext cx="873759" cy="9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19581"/>
            <a:ext cx="2545312" cy="328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220072" y="3036283"/>
            <a:ext cx="247512" cy="124051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44624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 descr="https://scontent.xx.fbcdn.net/v/t1.0-9/581040_452993791381829_1696654250_n.jpg?oh=290e3c81b6bd3d976276b1cf8511dee3&amp;oe=583D5881">
            <a:hlinkClick r:id="rId25"/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5" y="2620782"/>
            <a:ext cx="1503385" cy="132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Action Button: Custom 25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7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תוצאת תמונה עבור ‪emoticon diskette‬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1205025" cy="12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תוצאת תמונה עבור ‪camera emoticon‬‏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1126436" cy="10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u="sng" dirty="0" smtClean="0"/>
              <a:t>חשבונות משתמש </a:t>
            </a:r>
            <a:r>
              <a:rPr lang="he-IL" u="sng" dirty="0" smtClean="0"/>
              <a:t>– צלם     ושמור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42031"/>
              </p:ext>
            </p:extLst>
          </p:nvPr>
        </p:nvGraphicFramePr>
        <p:xfrm>
          <a:off x="107504" y="1213589"/>
          <a:ext cx="8712968" cy="52397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4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612"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שם משתמש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סיסמה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050">
                <a:tc>
                  <a:txBody>
                    <a:bodyPr/>
                    <a:lstStyle/>
                    <a:p>
                      <a:pPr rtl="1"/>
                      <a:r>
                        <a:rPr lang="he-IL" sz="2400" b="0" dirty="0" smtClean="0">
                          <a:hlinkClick r:id="rId6" action="ppaction://hlinksldjump"/>
                        </a:rPr>
                        <a:t>1.מייל </a:t>
                      </a:r>
                    </a:p>
                    <a:p>
                      <a:pPr rtl="1"/>
                      <a:r>
                        <a:rPr lang="he-IL" sz="2400" b="0" dirty="0" smtClean="0">
                          <a:hlinkClick r:id="rId6" action="ppaction://hlinksldjump"/>
                        </a:rPr>
                        <a:t>אוניברסיטאי</a:t>
                      </a:r>
                      <a:endParaRPr lang="he-I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800" b="0" dirty="0" smtClean="0"/>
                    </a:p>
                    <a:p>
                      <a:pPr algn="ctr" rtl="0"/>
                      <a:r>
                        <a:rPr lang="en-US" sz="2000" b="1" dirty="0" smtClean="0"/>
                        <a:t>@mail.huji.ac.il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800" b="1" dirty="0" smtClean="0"/>
                    </a:p>
                    <a:p>
                      <a:pPr algn="ctr" rtl="0"/>
                      <a:r>
                        <a:rPr lang="en-US" sz="2000" b="1" dirty="0" smtClean="0"/>
                        <a:t>____________</a:t>
                      </a:r>
                      <a:endParaRPr lang="he-IL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502">
                <a:tc>
                  <a:txBody>
                    <a:bodyPr/>
                    <a:lstStyle/>
                    <a:p>
                      <a:pPr rtl="1"/>
                      <a:r>
                        <a:rPr lang="he-IL" sz="2400" b="0" dirty="0" smtClean="0">
                          <a:hlinkClick r:id="rId7" action="ppaction://hlinksldjump"/>
                        </a:rPr>
                        <a:t>2. קוד אישי </a:t>
                      </a:r>
                      <a:endParaRPr lang="he-IL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2400" b="1" dirty="0" smtClean="0"/>
                    </a:p>
                    <a:p>
                      <a:pPr algn="ctr" rtl="1"/>
                      <a:r>
                        <a:rPr lang="he-IL" sz="2000" b="1" dirty="0" smtClean="0"/>
                        <a:t>&lt;תעודת</a:t>
                      </a:r>
                      <a:r>
                        <a:rPr lang="he-IL" sz="2000" b="1" baseline="0" dirty="0" smtClean="0"/>
                        <a:t> זהות&gt;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000" b="0" dirty="0" smtClean="0"/>
                    </a:p>
                    <a:p>
                      <a:pPr algn="ctr" rtl="0"/>
                      <a:r>
                        <a:rPr lang="en-US" sz="2000" b="1" dirty="0" smtClean="0"/>
                        <a:t>_____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864">
                <a:tc>
                  <a:txBody>
                    <a:bodyPr/>
                    <a:lstStyle/>
                    <a:p>
                      <a:pPr rtl="1"/>
                      <a:r>
                        <a:rPr lang="he-IL" sz="2400" b="0" dirty="0" smtClean="0">
                          <a:hlinkClick r:id="rId8" action="ppaction://hlinksldjump"/>
                        </a:rPr>
                        <a:t>3. משתמש </a:t>
                      </a:r>
                    </a:p>
                    <a:p>
                      <a:pPr rtl="1"/>
                      <a:r>
                        <a:rPr lang="he-IL" sz="2400" b="0" dirty="0" smtClean="0">
                          <a:hlinkClick r:id="rId8" action="ppaction://hlinksldjump"/>
                        </a:rPr>
                        <a:t>למחשב</a:t>
                      </a:r>
                      <a:endParaRPr lang="he-I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000" b="1" dirty="0" smtClean="0"/>
                    </a:p>
                    <a:p>
                      <a:pPr algn="ctr" rtl="0"/>
                      <a:r>
                        <a:rPr lang="en-US" sz="2000" b="1" dirty="0" smtClean="0"/>
                        <a:t>_____________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000" b="1" dirty="0" smtClean="0"/>
                    </a:p>
                    <a:p>
                      <a:pPr algn="ctr" rtl="0"/>
                      <a:r>
                        <a:rPr lang="en-US" sz="2000" b="1" dirty="0" smtClean="0"/>
                        <a:t>____________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554">
                <a:tc>
                  <a:txBody>
                    <a:bodyPr/>
                    <a:lstStyle/>
                    <a:p>
                      <a:pPr rtl="1"/>
                      <a:r>
                        <a:rPr lang="he-IL" sz="2400" b="0" dirty="0" smtClean="0"/>
                        <a:t>4. </a:t>
                      </a:r>
                      <a:r>
                        <a:rPr lang="en-US" sz="2400" b="0" dirty="0" smtClean="0">
                          <a:hlinkClick r:id="rId9" action="ppaction://hlinksldjump"/>
                        </a:rPr>
                        <a:t>Samba</a:t>
                      </a:r>
                      <a:r>
                        <a:rPr lang="he-IL" sz="2400" b="0" dirty="0" smtClean="0">
                          <a:hlinkClick r:id="rId9" action="ppaction://hlinksldjump"/>
                        </a:rPr>
                        <a:t> </a:t>
                      </a:r>
                    </a:p>
                    <a:p>
                      <a:pPr rtl="1"/>
                      <a:r>
                        <a:rPr lang="en-US" sz="2400" b="0" dirty="0" smtClean="0">
                          <a:hlinkClick r:id="rId9" action="ppaction://hlinksldjump"/>
                        </a:rPr>
                        <a:t>HUJI-</a:t>
                      </a:r>
                      <a:r>
                        <a:rPr lang="en-US" sz="2400" b="0" dirty="0" err="1" smtClean="0">
                          <a:hlinkClick r:id="rId9" action="ppaction://hlinksldjump"/>
                        </a:rPr>
                        <a:t>netX</a:t>
                      </a:r>
                      <a:endParaRPr lang="he-IL" sz="2400" b="0" dirty="0" smtClean="0"/>
                    </a:p>
                    <a:p>
                      <a:pPr rtl="1"/>
                      <a:r>
                        <a:rPr lang="en-US" sz="2400" b="0" baseline="0" dirty="0" smtClean="0">
                          <a:hlinkClick r:id="rId10"/>
                        </a:rPr>
                        <a:t>eduroam</a:t>
                      </a:r>
                      <a:endParaRPr lang="he-I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000" b="1" dirty="0" smtClean="0"/>
                    </a:p>
                    <a:p>
                      <a:pPr algn="ctr" rtl="0"/>
                      <a:r>
                        <a:rPr lang="en-US" sz="2000" b="1" smtClean="0"/>
                        <a:t>_____________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2000" b="1" dirty="0" smtClean="0"/>
                    </a:p>
                    <a:p>
                      <a:pPr algn="ctr" rtl="0"/>
                      <a:r>
                        <a:rPr lang="en-US" sz="2000" b="1" dirty="0" smtClean="0"/>
                        <a:t>___________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72" y="2230712"/>
            <a:ext cx="523036" cy="91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664637"/>
            <a:ext cx="998696" cy="47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16" y="3302264"/>
            <a:ext cx="801192" cy="427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46" y="5301208"/>
            <a:ext cx="1153544" cy="52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dvice.CC\Downloads\20160919_122715.jpg">
            <a:hlinkClick r:id="rId18"/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7" b="28472"/>
          <a:stretch/>
        </p:blipFill>
        <p:spPr bwMode="auto">
          <a:xfrm>
            <a:off x="6143264" y="4293096"/>
            <a:ext cx="1021023" cy="78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46" y="5949279"/>
            <a:ext cx="1191018" cy="44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https://scontent.xx.fbcdn.net/v/t1.0-9/581040_452993791381829_1696654250_n.jpg?oh=290e3c81b6bd3d976276b1cf8511dee3&amp;oe=583D5881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ction Button: Custom 15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28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תוצאת תמונה עבור ‪disk on key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8" y="2148490"/>
            <a:ext cx="745489" cy="7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58" y="46038"/>
            <a:ext cx="8229600" cy="1143000"/>
          </a:xfrm>
        </p:spPr>
        <p:txBody>
          <a:bodyPr/>
          <a:lstStyle/>
          <a:p>
            <a:r>
              <a:rPr lang="he-IL" b="1" dirty="0" smtClean="0"/>
              <a:t>עבודה בחוות המחשבים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9132" y="1181345"/>
            <a:ext cx="9868173" cy="6064079"/>
          </a:xfrm>
        </p:spPr>
        <p:txBody>
          <a:bodyPr>
            <a:normAutofit fontScale="77500" lnSpcReduction="20000"/>
          </a:bodyPr>
          <a:lstStyle/>
          <a:p>
            <a:r>
              <a:rPr lang="he-IL" b="1" dirty="0" smtClean="0">
                <a:hlinkClick r:id="rId3"/>
              </a:rPr>
              <a:t>לשעות הפתיחה</a:t>
            </a:r>
            <a:r>
              <a:rPr lang="he-IL" b="1" dirty="0" smtClean="0"/>
              <a:t>, </a:t>
            </a:r>
            <a:r>
              <a:rPr lang="he-IL" b="1" dirty="0" smtClean="0">
                <a:hlinkClick r:id="rId4"/>
              </a:rPr>
              <a:t>זמינות כיתות הלימוד</a:t>
            </a:r>
            <a:r>
              <a:rPr lang="he-IL" b="1" dirty="0" smtClean="0"/>
              <a:t> </a:t>
            </a:r>
            <a:r>
              <a:rPr lang="he-IL" dirty="0" smtClean="0"/>
              <a:t>ומידע נוסף: </a:t>
            </a:r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en-US" dirty="0" smtClean="0"/>
              <a:t>-</a:t>
            </a:r>
            <a:r>
              <a:rPr lang="he-IL" dirty="0" smtClean="0"/>
              <a:t> </a:t>
            </a:r>
            <a:r>
              <a:rPr lang="en-US" dirty="0" smtClean="0">
                <a:hlinkClick r:id="rId3"/>
              </a:rPr>
              <a:t>msfarms.huji.ac.il</a:t>
            </a:r>
            <a:r>
              <a:rPr lang="he-IL" dirty="0" smtClean="0">
                <a:hlinkClick r:id="rId3"/>
              </a:rPr>
              <a:t> </a:t>
            </a:r>
            <a:r>
              <a:rPr lang="he-IL" dirty="0" smtClean="0"/>
              <a:t>וגם </a:t>
            </a:r>
            <a:r>
              <a:rPr lang="he-IL" dirty="0" err="1" smtClean="0"/>
              <a:t>בפייסבוק</a:t>
            </a:r>
            <a:r>
              <a:rPr lang="he-IL" dirty="0" smtClean="0"/>
              <a:t> </a:t>
            </a:r>
            <a:r>
              <a:rPr lang="en-US" dirty="0" smtClean="0">
                <a:hlinkClick r:id="rId5"/>
              </a:rPr>
              <a:t>HUMSfarm</a:t>
            </a:r>
            <a:r>
              <a:rPr lang="he-IL" dirty="0" smtClean="0"/>
              <a:t> </a:t>
            </a:r>
            <a:endParaRPr lang="en-US" dirty="0" smtClean="0"/>
          </a:p>
          <a:p>
            <a:r>
              <a:rPr lang="he-IL" b="1" dirty="0" smtClean="0"/>
              <a:t>אזורים שקטים לעבודה: </a:t>
            </a:r>
            <a:r>
              <a:rPr lang="he-IL" dirty="0" smtClean="0"/>
              <a:t>כיתות 2, 3 ו- 8     אין לאכול או לשתות בחוות</a:t>
            </a:r>
          </a:p>
          <a:p>
            <a:r>
              <a:rPr lang="he-IL" b="1" dirty="0" smtClean="0">
                <a:hlinkClick r:id="rId6"/>
              </a:rPr>
              <a:t>שמירה</a:t>
            </a:r>
            <a:r>
              <a:rPr lang="he-IL" b="1" dirty="0" smtClean="0"/>
              <a:t>: </a:t>
            </a:r>
            <a:r>
              <a:rPr lang="he-IL" dirty="0" smtClean="0"/>
              <a:t>רק בכונן האישי </a:t>
            </a:r>
            <a:r>
              <a:rPr lang="en-US" dirty="0" smtClean="0"/>
              <a:t>K</a:t>
            </a:r>
            <a:r>
              <a:rPr lang="he-IL" dirty="0" smtClean="0"/>
              <a:t> או העלאה לענן      או דיסק-און-קי </a:t>
            </a:r>
          </a:p>
          <a:p>
            <a:pPr marL="0" indent="0">
              <a:buNone/>
            </a:pPr>
            <a:r>
              <a:rPr lang="he-IL" dirty="0" smtClean="0"/>
              <a:t>	- למעט דיסק </a:t>
            </a:r>
            <a:r>
              <a:rPr lang="en-US" dirty="0" smtClean="0"/>
              <a:t>D</a:t>
            </a:r>
            <a:r>
              <a:rPr lang="he-IL" dirty="0" smtClean="0"/>
              <a:t>, </a:t>
            </a:r>
            <a:r>
              <a:rPr lang="he-IL" b="1" u="sng" dirty="0" smtClean="0"/>
              <a:t>כל המידע נמחק ביציאה מהמחשב!</a:t>
            </a:r>
          </a:p>
          <a:p>
            <a:r>
              <a:rPr lang="he-IL" b="1" dirty="0" smtClean="0">
                <a:hlinkClick r:id="rId7"/>
              </a:rPr>
              <a:t>הדפסה</a:t>
            </a:r>
            <a:r>
              <a:rPr lang="he-IL" b="1" dirty="0" smtClean="0"/>
              <a:t>: </a:t>
            </a:r>
          </a:p>
          <a:p>
            <a:pPr marL="0" indent="0">
              <a:buNone/>
            </a:pPr>
            <a:r>
              <a:rPr lang="he-IL" b="1" dirty="0" smtClean="0"/>
              <a:t>	- </a:t>
            </a:r>
            <a:r>
              <a:rPr lang="he-IL" u="sng" dirty="0" smtClean="0"/>
              <a:t>שחור לבן</a:t>
            </a:r>
            <a:r>
              <a:rPr lang="he-IL" dirty="0" smtClean="0"/>
              <a:t>: שליחה רגילה להדפסה, ברירת המחדל דו-צדדי</a:t>
            </a:r>
            <a:endParaRPr lang="he-IL" b="1" dirty="0" smtClean="0"/>
          </a:p>
          <a:p>
            <a:pPr marL="0" indent="0">
              <a:buNone/>
            </a:pPr>
            <a:r>
              <a:rPr lang="he-IL" dirty="0" smtClean="0"/>
              <a:t>	- </a:t>
            </a:r>
            <a:r>
              <a:rPr lang="he-IL" u="sng" dirty="0" smtClean="0"/>
              <a:t>צבעוני</a:t>
            </a:r>
            <a:r>
              <a:rPr lang="he-IL" dirty="0" smtClean="0"/>
              <a:t>: לשנות למדפסת </a:t>
            </a:r>
            <a:r>
              <a:rPr lang="en-US" b="1" dirty="0" err="1" smtClean="0"/>
              <a:t>Color_Printers</a:t>
            </a:r>
            <a:r>
              <a:rPr lang="he-IL" dirty="0" smtClean="0"/>
              <a:t> </a:t>
            </a:r>
          </a:p>
          <a:p>
            <a:r>
              <a:rPr lang="he-IL" b="1" dirty="0" smtClean="0">
                <a:hlinkClick r:id="rId8"/>
              </a:rPr>
              <a:t>הדפסת ענן</a:t>
            </a:r>
            <a:r>
              <a:rPr lang="he-IL" b="1" dirty="0" smtClean="0"/>
              <a:t>: </a:t>
            </a:r>
          </a:p>
          <a:p>
            <a:pPr marL="0" indent="0" algn="r">
              <a:buNone/>
            </a:pPr>
            <a:r>
              <a:rPr lang="he-IL" b="1" dirty="0" smtClean="0"/>
              <a:t>	- </a:t>
            </a:r>
            <a:r>
              <a:rPr lang="he-IL" u="sng" dirty="0" smtClean="0"/>
              <a:t>הדפסה דרך המייל </a:t>
            </a:r>
            <a:r>
              <a:rPr lang="he-IL" dirty="0" smtClean="0"/>
              <a:t>מכל מדפסת בקמפוס באמצעות אשראי </a:t>
            </a:r>
          </a:p>
          <a:p>
            <a:pPr marL="0" indent="0" algn="r">
              <a:buNone/>
            </a:pPr>
            <a:r>
              <a:rPr lang="he-IL" dirty="0" smtClean="0"/>
              <a:t>	או כרטיס הדפסה</a:t>
            </a:r>
          </a:p>
          <a:p>
            <a:pPr marL="0" indent="0" algn="r">
              <a:buNone/>
            </a:pPr>
            <a:r>
              <a:rPr lang="he-IL" dirty="0"/>
              <a:t>	</a:t>
            </a:r>
            <a:r>
              <a:rPr lang="he-IL" dirty="0" smtClean="0"/>
              <a:t>- </a:t>
            </a:r>
            <a:r>
              <a:rPr lang="he-IL" u="sng" dirty="0" smtClean="0"/>
              <a:t>עמדות מכירת כרטיסי הדפסה </a:t>
            </a:r>
            <a:r>
              <a:rPr lang="he-IL" dirty="0" smtClean="0"/>
              <a:t>בחווה המרכזית (לפני המדרגות </a:t>
            </a:r>
          </a:p>
          <a:p>
            <a:pPr marL="0" indent="0" algn="r">
              <a:buNone/>
            </a:pPr>
            <a:r>
              <a:rPr lang="he-IL" dirty="0"/>
              <a:t>	</a:t>
            </a:r>
            <a:r>
              <a:rPr lang="he-IL" dirty="0" smtClean="0"/>
              <a:t>ליד עמדת השומר) ובחוות חברה (ליד המדפסות)</a:t>
            </a:r>
          </a:p>
          <a:p>
            <a:r>
              <a:rPr lang="he-IL" b="1" dirty="0" smtClean="0">
                <a:hlinkClick r:id="rId9"/>
              </a:rPr>
              <a:t>מולטימדיה</a:t>
            </a:r>
            <a:r>
              <a:rPr lang="he-IL" b="1" dirty="0" smtClean="0"/>
              <a:t>: </a:t>
            </a:r>
          </a:p>
          <a:p>
            <a:pPr marL="0" indent="0">
              <a:buNone/>
            </a:pPr>
            <a:r>
              <a:rPr lang="he-IL" b="1" dirty="0" smtClean="0"/>
              <a:t>	</a:t>
            </a:r>
            <a:r>
              <a:rPr lang="he-IL" dirty="0" smtClean="0"/>
              <a:t>- </a:t>
            </a:r>
            <a:r>
              <a:rPr lang="he-IL" u="sng" dirty="0" smtClean="0"/>
              <a:t>סריקה רגילה ומהירה </a:t>
            </a:r>
            <a:r>
              <a:rPr lang="he-IL" dirty="0" smtClean="0"/>
              <a:t>בעמדות המולטימדיה </a:t>
            </a:r>
            <a:r>
              <a:rPr lang="he-IL" u="sng" dirty="0" smtClean="0"/>
              <a:t>וצריבה מכל מחשב</a:t>
            </a:r>
            <a:endParaRPr lang="he-IL" b="1" u="sng" dirty="0" smtClean="0"/>
          </a:p>
          <a:p>
            <a:pPr marL="0" indent="0" algn="r">
              <a:buNone/>
            </a:pPr>
            <a:endParaRPr lang="he-IL" b="1" dirty="0"/>
          </a:p>
        </p:txBody>
      </p:sp>
      <p:sp>
        <p:nvSpPr>
          <p:cNvPr id="4" name="Rectangle 3"/>
          <p:cNvSpPr/>
          <p:nvPr/>
        </p:nvSpPr>
        <p:spPr>
          <a:xfrm>
            <a:off x="2627784" y="1158656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sz="2800" dirty="0"/>
          </a:p>
        </p:txBody>
      </p:sp>
      <p:pic>
        <p:nvPicPr>
          <p:cNvPr id="3080" name="Picture 8" descr="תוצאת תמונה עבור ‪time emoticons‬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0360"/>
            <a:ext cx="504056" cy="5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תוצאת תמונה עבור ‪google drive‬‏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11" y="2276872"/>
            <a:ext cx="473056" cy="4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3" descr="תוצאת תמונה עבור ‪mail‬‏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82" name="Picture 10" descr="תוצאת תמונה עבור ‪quiet emoticons‬‏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50" y="1889956"/>
            <a:ext cx="403853" cy="4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" y="2708920"/>
            <a:ext cx="1028655" cy="751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2079879" cy="513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02" y="1545600"/>
            <a:ext cx="424780" cy="38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20945"/>
            <a:ext cx="670173" cy="352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9" name="Picture 10" descr="תוצאת תמונה עבור ‪scanner emoticon‬‏">
            <a:hlinkClick r:id="rId9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74" y="6058608"/>
            <a:ext cx="734650" cy="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תוצאת תמונה עבור ‪cdrom emoticon‬‏">
            <a:hlinkClick r:id="rId9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0" y="5943962"/>
            <a:ext cx="626498" cy="62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תוצאת תמונה עבור ‪no food allowed‬‏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5" name="Picture 3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8" y="1318024"/>
            <a:ext cx="685986" cy="68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1187624" y="3318199"/>
            <a:ext cx="720080" cy="182809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60894" y="4149080"/>
            <a:ext cx="598938" cy="40549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2" y="254319"/>
            <a:ext cx="1742544" cy="101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6" descr="תוצאת תמונה עבור ‪disk on key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6" name="Picture 4" descr="https://scontent.xx.fbcdn.net/v/t1.0-9/581040_452993791381829_1696654250_n.jpg?oh=290e3c81b6bd3d976276b1cf8511dee3&amp;oe=583D5881">
            <a:hlinkClick r:id="rId3"/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44624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ction Button: Custom 28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380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תוצאת תמונה עבור ‪remote access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47" y="1628799"/>
            <a:ext cx="1669483" cy="1112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3" name="Picture 2" descr="תוצאת תמונה עבור ‪emoticon work‬‏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790756" cy="195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התחברות מרחוק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4409"/>
            <a:ext cx="8318476" cy="4525963"/>
          </a:xfrm>
        </p:spPr>
        <p:txBody>
          <a:bodyPr>
            <a:normAutofit lnSpcReduction="10000"/>
          </a:bodyPr>
          <a:lstStyle/>
          <a:p>
            <a:r>
              <a:rPr lang="he-IL" b="1" dirty="0"/>
              <a:t>מה זה נותן לי: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he-IL" dirty="0" smtClean="0"/>
              <a:t>- התחברות מהבית </a:t>
            </a:r>
            <a:r>
              <a:rPr lang="he-IL" dirty="0" smtClean="0">
                <a:hlinkClick r:id="rId5" action="ppaction://hlinksldjump"/>
              </a:rPr>
              <a:t>למחשבי החוות</a:t>
            </a:r>
            <a:endParaRPr lang="he-IL" dirty="0" smtClean="0"/>
          </a:p>
          <a:p>
            <a:r>
              <a:rPr lang="he-IL" b="1" dirty="0"/>
              <a:t>איך משתמשים</a:t>
            </a:r>
            <a:r>
              <a:rPr lang="he-IL" b="1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	- יש צורך ב-			ו- </a:t>
            </a:r>
          </a:p>
          <a:p>
            <a:pPr marL="0" indent="0">
              <a:buNone/>
            </a:pPr>
            <a:r>
              <a:rPr lang="he-IL" dirty="0" smtClean="0"/>
              <a:t>	-שתי </a:t>
            </a:r>
            <a:r>
              <a:rPr lang="he-IL" dirty="0"/>
              <a:t>אופציות </a:t>
            </a:r>
            <a:r>
              <a:rPr lang="he-IL" dirty="0" smtClean="0"/>
              <a:t>לשימוש: </a:t>
            </a:r>
          </a:p>
          <a:p>
            <a:pPr marL="0" indent="0">
              <a:buNone/>
            </a:pPr>
            <a:r>
              <a:rPr lang="he-IL" dirty="0" smtClean="0"/>
              <a:t>	1. </a:t>
            </a:r>
            <a:r>
              <a:rPr lang="en-US" dirty="0" smtClean="0">
                <a:hlinkClick r:id="rId6"/>
              </a:rPr>
              <a:t>Msfarms</a:t>
            </a:r>
            <a:r>
              <a:rPr lang="he-IL" dirty="0" smtClean="0"/>
              <a:t>- עבודה ב 5:30-22:00 מתוכנה 	בלפטופ </a:t>
            </a:r>
          </a:p>
          <a:p>
            <a:pPr marL="0" indent="0">
              <a:buNone/>
            </a:pPr>
            <a:r>
              <a:rPr lang="he-IL" dirty="0" smtClean="0"/>
              <a:t>	2. </a:t>
            </a:r>
            <a:r>
              <a:rPr lang="en-US" dirty="0" err="1" smtClean="0">
                <a:hlinkClick r:id="rId7"/>
              </a:rPr>
              <a:t>Mydesktop</a:t>
            </a:r>
            <a:r>
              <a:rPr lang="he-IL" dirty="0" smtClean="0"/>
              <a:t>- עבודה כל היום מתוך הדפדפן:</a:t>
            </a:r>
            <a:endParaRPr lang="he-IL" dirty="0"/>
          </a:p>
        </p:txBody>
      </p:sp>
      <p:sp>
        <p:nvSpPr>
          <p:cNvPr id="4" name="AutoShape 2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8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10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532938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utoShape 12" descr="תוצאת תמונה עבור ‪cd rom emoticon‬‏"/>
          <p:cNvSpPr>
            <a:spLocks noChangeAspect="1" noChangeArrowheads="1"/>
          </p:cNvSpPr>
          <p:nvPr/>
        </p:nvSpPr>
        <p:spPr bwMode="auto">
          <a:xfrm>
            <a:off x="9685338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4113" name="Picture 17">
            <a:hlinkClick r:id="rId6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79" y="4221088"/>
            <a:ext cx="807305" cy="1031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7711631" y="4739429"/>
            <a:ext cx="342996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961522"/>
            <a:ext cx="1872208" cy="85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02" y="5733256"/>
            <a:ext cx="955551" cy="1028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139952" y="6277532"/>
            <a:ext cx="792088" cy="5195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5" y="5704850"/>
            <a:ext cx="930269" cy="1056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30" y="5877272"/>
            <a:ext cx="1929070" cy="877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093296"/>
            <a:ext cx="1238827" cy="625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28792" y="5543007"/>
            <a:ext cx="2051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התחברות ל</a:t>
            </a:r>
            <a:r>
              <a:rPr lang="en-US" b="1" dirty="0" smtClean="0"/>
              <a:t>samba</a:t>
            </a:r>
            <a:endParaRPr lang="he-IL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010977" y="5390282"/>
            <a:ext cx="369336" cy="42153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91974" y="5390282"/>
            <a:ext cx="259124" cy="376351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75856" y="5627145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HTML </a:t>
            </a:r>
            <a:r>
              <a:rPr lang="en-US" b="1" dirty="0"/>
              <a:t>Access</a:t>
            </a:r>
            <a:endParaRPr lang="en-US" b="1" dirty="0">
              <a:hlinkClick r:id="rId14" tooltip="VMware Horizon HTML Acces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99194" y="5390282"/>
            <a:ext cx="20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1" dirty="0" smtClean="0">
                <a:hlinkClick r:id="rId5" action="ppaction://hlinksldjump"/>
              </a:rPr>
              <a:t>3. משתמש למחשב</a:t>
            </a:r>
            <a:endParaRPr lang="he-IL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483768" y="6245105"/>
            <a:ext cx="655746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252679" y="6329514"/>
            <a:ext cx="401198" cy="0"/>
          </a:xfrm>
          <a:prstGeom prst="straightConnector1">
            <a:avLst/>
          </a:prstGeom>
          <a:ln w="31750" cmpd="sng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505881" y="5733256"/>
            <a:ext cx="20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b="1" dirty="0" smtClean="0"/>
              <a:t>    ואתם בפנים!</a:t>
            </a:r>
            <a:endParaRPr lang="he-IL" b="1" dirty="0"/>
          </a:p>
        </p:txBody>
      </p:sp>
      <p:sp>
        <p:nvSpPr>
          <p:cNvPr id="35" name="Rectangle 34"/>
          <p:cNvSpPr/>
          <p:nvPr/>
        </p:nvSpPr>
        <p:spPr>
          <a:xfrm>
            <a:off x="1672453" y="5373216"/>
            <a:ext cx="66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Farm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15684" y="5390282"/>
            <a:ext cx="7648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chemeClr val="accent1"/>
                </a:solidFill>
              </a:rPr>
              <a:t>1  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92280" y="5229200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chemeClr val="accent1"/>
                </a:solidFill>
              </a:rPr>
              <a:t>2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8144" y="5301529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chemeClr val="accent1"/>
                </a:solidFill>
              </a:rPr>
              <a:t>3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3968" y="5826820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chemeClr val="accent1"/>
                </a:solidFill>
              </a:rPr>
              <a:t>4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5617" y="5786100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chemeClr val="accent1"/>
                </a:solidFill>
              </a:rPr>
              <a:t>5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3478" y="5824749"/>
            <a:ext cx="432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chemeClr val="accent1"/>
                </a:solidFill>
              </a:rPr>
              <a:t>6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pic>
        <p:nvPicPr>
          <p:cNvPr id="4102" name="Picture 6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61" y="2686416"/>
            <a:ext cx="2190943" cy="75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8" y="2686414"/>
            <a:ext cx="2259416" cy="753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4" descr="https://scontent.xx.fbcdn.net/v/t1.0-9/581040_452993791381829_1696654250_n.jpg?oh=290e3c81b6bd3d976276b1cf8511dee3&amp;oe=583D5881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3" y="44624"/>
            <a:ext cx="1690027" cy="2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Action Button: Custom 44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361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תוצאת תמונה עבור ‪pink diskonkey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75" y="6136972"/>
            <a:ext cx="1188669" cy="55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תשובות לשאלות נפוצות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"לא, אין לנו שדכן גדול יותר. יש בספרייה"</a:t>
            </a:r>
          </a:p>
          <a:p>
            <a:r>
              <a:rPr lang="he-IL" dirty="0" smtClean="0"/>
              <a:t>"לא, אין לנו מטענים. יש בספרייה"</a:t>
            </a:r>
          </a:p>
          <a:p>
            <a:r>
              <a:rPr lang="he-IL" dirty="0" smtClean="0"/>
              <a:t>"צריך מספרים, אות קטנה, אות גדולה או סימן"</a:t>
            </a:r>
          </a:p>
          <a:p>
            <a:r>
              <a:rPr lang="he-IL" dirty="0" smtClean="0"/>
              <a:t>"תנסה פשוט </a:t>
            </a:r>
            <a:r>
              <a:rPr lang="en-US" dirty="0" smtClean="0"/>
              <a:t>Aa123456</a:t>
            </a:r>
            <a:r>
              <a:rPr lang="he-IL" dirty="0" smtClean="0"/>
              <a:t>"</a:t>
            </a:r>
          </a:p>
          <a:p>
            <a:r>
              <a:rPr lang="he-IL" dirty="0" smtClean="0"/>
              <a:t>"האוניברסיטה עובדת אוטומטית עם כסף,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אז לא שילמת מקדמה – אין משתמש למחשב..."</a:t>
            </a:r>
          </a:p>
          <a:p>
            <a:r>
              <a:rPr lang="he-IL" dirty="0" smtClean="0"/>
              <a:t>"אפשר לכבות את המזגן אבל תוך כמה דקות יהיה פה ממש חם אז אדליק שוב..."</a:t>
            </a:r>
          </a:p>
          <a:p>
            <a:r>
              <a:rPr lang="he-IL" dirty="0" smtClean="0"/>
              <a:t>"באיזה צבע הדיסק-און-קי?"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1026" name="Picture 2" descr="תוצאת תמונה עבור ‪question emoticon‬‏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" y="312415"/>
            <a:ext cx="1740529" cy="19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stapler emoticon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תוצאת תמונה עבור ‪charger android‬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42" y="2060848"/>
            <a:ext cx="576064" cy="6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תוצאת תמונה עבור ‪money emoticon‬‏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9"/>
            <a:ext cx="1836203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תוצאת תמונה עבור ‪cold emoticon‬‏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10" y="5360608"/>
            <a:ext cx="965358" cy="1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תוצאת תמונה עבור ‪password‬‏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9"/>
            <a:ext cx="1311373" cy="7129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content.xx.fbcdn.net/v/t1.0-9/581040_452993791381829_1696654250_n.jpg?oh=290e3c81b6bd3d976276b1cf8511dee3&amp;oe=583D5881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-3919"/>
            <a:ext cx="948755" cy="10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ction Button: Custom 12">
            <a:hlinkClick r:id="" action="ppaction://hlinkshowjump?jump=lastslideviewed" highlightClick="1"/>
          </p:cNvPr>
          <p:cNvSpPr/>
          <p:nvPr/>
        </p:nvSpPr>
        <p:spPr>
          <a:xfrm>
            <a:off x="0" y="2922"/>
            <a:ext cx="635448" cy="270112"/>
          </a:xfrm>
          <a:prstGeom prst="actionButtonBlan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לחזרה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6926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CC69E77B0404F74CBFC26B19B879703F" ma:contentTypeVersion="0" ma:contentTypeDescription="צור מסמך חדש." ma:contentTypeScope="" ma:versionID="5e1acdbfe247512cc86e926df6e6df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9e330b17b26747b49104fe0872e0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840980-73DB-41C0-B812-66B9886CD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AF7CE7-5CCF-4A2C-AB05-FFB7B24287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01459-55F5-46BA-A0BC-5ED815E95A1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1538</TotalTime>
  <Words>256</Words>
  <Application>Microsoft Office PowerPoint</Application>
  <PresentationFormat>On-screen Show (4:3)</PresentationFormat>
  <Paragraphs>162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חוות המחשבים   המדריך הקל לסטודנט המבולבל</vt:lpstr>
      <vt:lpstr>1. Huji mail - מייל אוניברסיטאי</vt:lpstr>
      <vt:lpstr>2. קוד אישי</vt:lpstr>
      <vt:lpstr>3. משתמש למחשב</vt:lpstr>
      <vt:lpstr>4. Samba</vt:lpstr>
      <vt:lpstr>חשבונות משתמש – צלם     ושמור</vt:lpstr>
      <vt:lpstr>עבודה בחוות המחשבים</vt:lpstr>
      <vt:lpstr>התחברות מרחוק</vt:lpstr>
      <vt:lpstr>תשובות לשאלות נפוצות</vt:lpstr>
      <vt:lpstr>ולסיום...</vt:lpstr>
    </vt:vector>
  </TitlesOfParts>
  <Company>HUJI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</dc:title>
  <dc:creator>Administrator</dc:creator>
  <cp:lastModifiedBy>Administrator</cp:lastModifiedBy>
  <cp:revision>238</cp:revision>
  <dcterms:created xsi:type="dcterms:W3CDTF">2016-09-13T09:46:09Z</dcterms:created>
  <dcterms:modified xsi:type="dcterms:W3CDTF">2017-10-18T18:04:34Z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0x010100CC69E77B0404F74CBFC26B19B879703F</vt:lpwstr>
  </property>
</Properties>
</file>