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3"/>
  </p:notesMasterIdLst>
  <p:sldIdLst>
    <p:sldId id="256" r:id="rId2"/>
    <p:sldId id="271" r:id="rId3"/>
    <p:sldId id="258" r:id="rId4"/>
    <p:sldId id="259" r:id="rId5"/>
    <p:sldId id="261" r:id="rId6"/>
    <p:sldId id="281" r:id="rId7"/>
    <p:sldId id="263" r:id="rId8"/>
    <p:sldId id="282" r:id="rId9"/>
    <p:sldId id="283" r:id="rId10"/>
    <p:sldId id="284" r:id="rId11"/>
    <p:sldId id="285" r:id="rId12"/>
    <p:sldId id="286" r:id="rId13"/>
    <p:sldId id="287" r:id="rId14"/>
    <p:sldId id="288" r:id="rId15"/>
    <p:sldId id="289" r:id="rId16"/>
    <p:sldId id="264" r:id="rId17"/>
    <p:sldId id="265" r:id="rId18"/>
    <p:sldId id="266" r:id="rId19"/>
    <p:sldId id="267" r:id="rId20"/>
    <p:sldId id="268" r:id="rId21"/>
    <p:sldId id="269" r:id="rId22"/>
    <p:sldId id="270" r:id="rId23"/>
    <p:sldId id="272" r:id="rId24"/>
    <p:sldId id="273" r:id="rId25"/>
    <p:sldId id="274" r:id="rId26"/>
    <p:sldId id="275" r:id="rId27"/>
    <p:sldId id="276" r:id="rId28"/>
    <p:sldId id="277" r:id="rId29"/>
    <p:sldId id="278" r:id="rId30"/>
    <p:sldId id="279" r:id="rId31"/>
    <p:sldId id="280"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ata5.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7.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ata8.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5.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8.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B9483E-4FD9-4D17-B767-11214A919C8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8D03BE6-5C51-4DD6-B40F-814BE479F231}">
      <dgm:prSet/>
      <dgm:spPr/>
      <dgm:t>
        <a:bodyPr/>
        <a:lstStyle/>
        <a:p>
          <a:pPr>
            <a:lnSpc>
              <a:spcPct val="100000"/>
            </a:lnSpc>
          </a:pPr>
          <a:r>
            <a:rPr lang="en-US" dirty="0"/>
            <a:t>Success Criteria</a:t>
          </a:r>
        </a:p>
      </dgm:t>
    </dgm:pt>
    <dgm:pt modelId="{496D5BCA-295C-46F3-AF27-97FCB77E1060}" type="parTrans" cxnId="{671F6F2F-EA27-4658-837F-1C10B8E5E56F}">
      <dgm:prSet/>
      <dgm:spPr/>
      <dgm:t>
        <a:bodyPr/>
        <a:lstStyle/>
        <a:p>
          <a:endParaRPr lang="en-US"/>
        </a:p>
      </dgm:t>
    </dgm:pt>
    <dgm:pt modelId="{0A71D53A-2B1C-4A96-A342-F25049C20730}" type="sibTrans" cxnId="{671F6F2F-EA27-4658-837F-1C10B8E5E56F}">
      <dgm:prSet/>
      <dgm:spPr/>
      <dgm:t>
        <a:bodyPr/>
        <a:lstStyle/>
        <a:p>
          <a:pPr>
            <a:lnSpc>
              <a:spcPct val="100000"/>
            </a:lnSpc>
          </a:pPr>
          <a:endParaRPr lang="en-US"/>
        </a:p>
      </dgm:t>
    </dgm:pt>
    <dgm:pt modelId="{04ABE225-6205-45C4-BC41-ADF844FB9669}">
      <dgm:prSet/>
      <dgm:spPr/>
      <dgm:t>
        <a:bodyPr/>
        <a:lstStyle/>
        <a:p>
          <a:pPr>
            <a:lnSpc>
              <a:spcPct val="100000"/>
            </a:lnSpc>
          </a:pPr>
          <a:r>
            <a:rPr lang="en-US" dirty="0"/>
            <a:t>Demonstrable Revenue Uplift</a:t>
          </a:r>
        </a:p>
      </dgm:t>
    </dgm:pt>
    <dgm:pt modelId="{A6141F7C-89BC-432C-8F32-0F5DFB255429}" type="parTrans" cxnId="{B8D116AA-C1FF-4F0B-B01C-919D03E1E98B}">
      <dgm:prSet/>
      <dgm:spPr/>
      <dgm:t>
        <a:bodyPr/>
        <a:lstStyle/>
        <a:p>
          <a:endParaRPr lang="en-US"/>
        </a:p>
      </dgm:t>
    </dgm:pt>
    <dgm:pt modelId="{094DD75C-3410-483D-B250-E45F08815C89}" type="sibTrans" cxnId="{B8D116AA-C1FF-4F0B-B01C-919D03E1E98B}">
      <dgm:prSet/>
      <dgm:spPr/>
      <dgm:t>
        <a:bodyPr/>
        <a:lstStyle/>
        <a:p>
          <a:pPr>
            <a:lnSpc>
              <a:spcPct val="100000"/>
            </a:lnSpc>
          </a:pPr>
          <a:endParaRPr lang="en-US"/>
        </a:p>
      </dgm:t>
    </dgm:pt>
    <dgm:pt modelId="{773B9B95-4ED7-4C09-898C-AAECC4533C32}">
      <dgm:prSet/>
      <dgm:spPr/>
      <dgm:t>
        <a:bodyPr/>
        <a:lstStyle/>
        <a:p>
          <a:pPr>
            <a:lnSpc>
              <a:spcPct val="100000"/>
            </a:lnSpc>
          </a:pPr>
          <a:r>
            <a:rPr lang="en-US" dirty="0"/>
            <a:t>Higher ROI</a:t>
          </a:r>
        </a:p>
      </dgm:t>
    </dgm:pt>
    <dgm:pt modelId="{26AE46F0-630C-46EA-82FD-CBE922D65399}" type="parTrans" cxnId="{53ECB290-1BBB-4EB2-B3B4-D7750D3C1C97}">
      <dgm:prSet/>
      <dgm:spPr/>
      <dgm:t>
        <a:bodyPr/>
        <a:lstStyle/>
        <a:p>
          <a:endParaRPr lang="en-US"/>
        </a:p>
      </dgm:t>
    </dgm:pt>
    <dgm:pt modelId="{B99EC43D-95F3-4F12-9B3D-788728C139E0}" type="sibTrans" cxnId="{53ECB290-1BBB-4EB2-B3B4-D7750D3C1C97}">
      <dgm:prSet/>
      <dgm:spPr/>
      <dgm:t>
        <a:bodyPr/>
        <a:lstStyle/>
        <a:p>
          <a:pPr>
            <a:lnSpc>
              <a:spcPct val="100000"/>
            </a:lnSpc>
          </a:pPr>
          <a:endParaRPr lang="en-US"/>
        </a:p>
      </dgm:t>
    </dgm:pt>
    <dgm:pt modelId="{97F763FC-EB38-47F3-9CE5-A22BD2474235}">
      <dgm:prSet/>
      <dgm:spPr/>
      <dgm:t>
        <a:bodyPr/>
        <a:lstStyle/>
        <a:p>
          <a:pPr>
            <a:lnSpc>
              <a:spcPct val="100000"/>
            </a:lnSpc>
          </a:pPr>
          <a:r>
            <a:rPr lang="en-US" dirty="0"/>
            <a:t>Maintain Campaign Delivery and Performance</a:t>
          </a:r>
        </a:p>
      </dgm:t>
    </dgm:pt>
    <dgm:pt modelId="{4AA62C04-A8B4-48B7-AD38-AC69DD8E7D50}" type="parTrans" cxnId="{55B71A66-D5E6-4806-8C59-1F7EC75C562E}">
      <dgm:prSet/>
      <dgm:spPr/>
      <dgm:t>
        <a:bodyPr/>
        <a:lstStyle/>
        <a:p>
          <a:endParaRPr lang="en-US"/>
        </a:p>
      </dgm:t>
    </dgm:pt>
    <dgm:pt modelId="{EFB32033-29A1-4A2F-9F15-1D4421B769FF}" type="sibTrans" cxnId="{55B71A66-D5E6-4806-8C59-1F7EC75C562E}">
      <dgm:prSet/>
      <dgm:spPr/>
      <dgm:t>
        <a:bodyPr/>
        <a:lstStyle/>
        <a:p>
          <a:pPr>
            <a:lnSpc>
              <a:spcPct val="100000"/>
            </a:lnSpc>
          </a:pPr>
          <a:endParaRPr lang="en-US"/>
        </a:p>
      </dgm:t>
    </dgm:pt>
    <dgm:pt modelId="{B4427BBA-A64E-4B66-AEE6-8D66E22DA461}">
      <dgm:prSet/>
      <dgm:spPr/>
      <dgm:t>
        <a:bodyPr/>
        <a:lstStyle/>
        <a:p>
          <a:pPr>
            <a:lnSpc>
              <a:spcPct val="100000"/>
            </a:lnSpc>
          </a:pPr>
          <a:r>
            <a:rPr lang="en-US" dirty="0"/>
            <a:t>Business Interpretability</a:t>
          </a:r>
        </a:p>
      </dgm:t>
    </dgm:pt>
    <dgm:pt modelId="{188911E1-7C0C-4571-8F02-6EF2345BD27F}" type="parTrans" cxnId="{C472B1D3-E548-4859-8737-732E2E515D89}">
      <dgm:prSet/>
      <dgm:spPr/>
      <dgm:t>
        <a:bodyPr/>
        <a:lstStyle/>
        <a:p>
          <a:endParaRPr lang="en-US"/>
        </a:p>
      </dgm:t>
    </dgm:pt>
    <dgm:pt modelId="{72C265C3-9CB2-49AB-B6AE-9701C50FD94D}" type="sibTrans" cxnId="{C472B1D3-E548-4859-8737-732E2E515D89}">
      <dgm:prSet/>
      <dgm:spPr/>
      <dgm:t>
        <a:bodyPr/>
        <a:lstStyle/>
        <a:p>
          <a:endParaRPr lang="en-US"/>
        </a:p>
      </dgm:t>
    </dgm:pt>
    <dgm:pt modelId="{A2A6B07C-C225-451C-A65F-2C58580FDED3}" type="pres">
      <dgm:prSet presAssocID="{C7B9483E-4FD9-4D17-B767-11214A919C8A}" presName="root" presStyleCnt="0">
        <dgm:presLayoutVars>
          <dgm:dir/>
          <dgm:resizeHandles val="exact"/>
        </dgm:presLayoutVars>
      </dgm:prSet>
      <dgm:spPr/>
    </dgm:pt>
    <dgm:pt modelId="{132A33E8-7B0C-490A-8C1A-B4B8EF006140}" type="pres">
      <dgm:prSet presAssocID="{18D03BE6-5C51-4DD6-B40F-814BE479F231}" presName="compNode" presStyleCnt="0"/>
      <dgm:spPr/>
    </dgm:pt>
    <dgm:pt modelId="{510B37AD-2347-4FE1-92EA-1E45BA955282}" type="pres">
      <dgm:prSet presAssocID="{18D03BE6-5C51-4DD6-B40F-814BE479F231}" presName="bgRect" presStyleLbl="bgShp" presStyleIdx="0" presStyleCnt="5"/>
      <dgm:spPr/>
    </dgm:pt>
    <dgm:pt modelId="{2D642D37-1A3B-4C5A-A75F-D0BB8081F98D}" type="pres">
      <dgm:prSet presAssocID="{18D03BE6-5C51-4DD6-B40F-814BE479F23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2786685-32D1-4C0B-9E02-20ADB6528F9C}" type="pres">
      <dgm:prSet presAssocID="{18D03BE6-5C51-4DD6-B40F-814BE479F231}" presName="spaceRect" presStyleCnt="0"/>
      <dgm:spPr/>
    </dgm:pt>
    <dgm:pt modelId="{0A73D35C-0801-46D0-BF99-3AA976048B0D}" type="pres">
      <dgm:prSet presAssocID="{18D03BE6-5C51-4DD6-B40F-814BE479F231}" presName="parTx" presStyleLbl="revTx" presStyleIdx="0" presStyleCnt="5">
        <dgm:presLayoutVars>
          <dgm:chMax val="0"/>
          <dgm:chPref val="0"/>
        </dgm:presLayoutVars>
      </dgm:prSet>
      <dgm:spPr/>
    </dgm:pt>
    <dgm:pt modelId="{AD3E49A5-500D-4F6E-AE41-9DF3828098F4}" type="pres">
      <dgm:prSet presAssocID="{0A71D53A-2B1C-4A96-A342-F25049C20730}" presName="sibTrans" presStyleCnt="0"/>
      <dgm:spPr/>
    </dgm:pt>
    <dgm:pt modelId="{D361D81A-9677-4343-9858-0A461237E30F}" type="pres">
      <dgm:prSet presAssocID="{04ABE225-6205-45C4-BC41-ADF844FB9669}" presName="compNode" presStyleCnt="0"/>
      <dgm:spPr/>
    </dgm:pt>
    <dgm:pt modelId="{848F0ECF-D582-43B8-AB3B-188EF51218FF}" type="pres">
      <dgm:prSet presAssocID="{04ABE225-6205-45C4-BC41-ADF844FB9669}" presName="bgRect" presStyleLbl="bgShp" presStyleIdx="1" presStyleCnt="5"/>
      <dgm:spPr/>
    </dgm:pt>
    <dgm:pt modelId="{168B6816-4002-4B46-9DE8-3782CCECAA9F}" type="pres">
      <dgm:prSet presAssocID="{04ABE225-6205-45C4-BC41-ADF844FB966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ins"/>
        </a:ext>
      </dgm:extLst>
    </dgm:pt>
    <dgm:pt modelId="{A98FF8F0-8149-4EBD-A6F6-F6555AB8A83D}" type="pres">
      <dgm:prSet presAssocID="{04ABE225-6205-45C4-BC41-ADF844FB9669}" presName="spaceRect" presStyleCnt="0"/>
      <dgm:spPr/>
    </dgm:pt>
    <dgm:pt modelId="{4F9DAA27-9077-48F3-985A-3C2B41093C44}" type="pres">
      <dgm:prSet presAssocID="{04ABE225-6205-45C4-BC41-ADF844FB9669}" presName="parTx" presStyleLbl="revTx" presStyleIdx="1" presStyleCnt="5">
        <dgm:presLayoutVars>
          <dgm:chMax val="0"/>
          <dgm:chPref val="0"/>
        </dgm:presLayoutVars>
      </dgm:prSet>
      <dgm:spPr/>
    </dgm:pt>
    <dgm:pt modelId="{A0CCC998-2D47-439D-99D6-FECA1044DD84}" type="pres">
      <dgm:prSet presAssocID="{094DD75C-3410-483D-B250-E45F08815C89}" presName="sibTrans" presStyleCnt="0"/>
      <dgm:spPr/>
    </dgm:pt>
    <dgm:pt modelId="{DDC5065D-3207-44D0-9D83-076CCDD4F766}" type="pres">
      <dgm:prSet presAssocID="{773B9B95-4ED7-4C09-898C-AAECC4533C32}" presName="compNode" presStyleCnt="0"/>
      <dgm:spPr/>
    </dgm:pt>
    <dgm:pt modelId="{48B9DFC2-F11A-42D1-B583-605B7A05EDAD}" type="pres">
      <dgm:prSet presAssocID="{773B9B95-4ED7-4C09-898C-AAECC4533C32}" presName="bgRect" presStyleLbl="bgShp" presStyleIdx="2" presStyleCnt="5"/>
      <dgm:spPr/>
    </dgm:pt>
    <dgm:pt modelId="{C6F6CDF5-CFA0-409B-8567-9847885F4F3B}" type="pres">
      <dgm:prSet presAssocID="{773B9B95-4ED7-4C09-898C-AAECC4533C3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5B7C3648-AC97-4E38-A373-88D4598BB679}" type="pres">
      <dgm:prSet presAssocID="{773B9B95-4ED7-4C09-898C-AAECC4533C32}" presName="spaceRect" presStyleCnt="0"/>
      <dgm:spPr/>
    </dgm:pt>
    <dgm:pt modelId="{3A247E55-0DD2-4097-AA74-1F0780C5B2EA}" type="pres">
      <dgm:prSet presAssocID="{773B9B95-4ED7-4C09-898C-AAECC4533C32}" presName="parTx" presStyleLbl="revTx" presStyleIdx="2" presStyleCnt="5">
        <dgm:presLayoutVars>
          <dgm:chMax val="0"/>
          <dgm:chPref val="0"/>
        </dgm:presLayoutVars>
      </dgm:prSet>
      <dgm:spPr/>
    </dgm:pt>
    <dgm:pt modelId="{92F88B5E-4A41-43BC-B028-012C700253AD}" type="pres">
      <dgm:prSet presAssocID="{B99EC43D-95F3-4F12-9B3D-788728C139E0}" presName="sibTrans" presStyleCnt="0"/>
      <dgm:spPr/>
    </dgm:pt>
    <dgm:pt modelId="{4397C104-FD38-47D5-9EBC-56A83168BD3D}" type="pres">
      <dgm:prSet presAssocID="{97F763FC-EB38-47F3-9CE5-A22BD2474235}" presName="compNode" presStyleCnt="0"/>
      <dgm:spPr/>
    </dgm:pt>
    <dgm:pt modelId="{E36AED06-03B4-4B65-8492-D707255193E8}" type="pres">
      <dgm:prSet presAssocID="{97F763FC-EB38-47F3-9CE5-A22BD2474235}" presName="bgRect" presStyleLbl="bgShp" presStyleIdx="3" presStyleCnt="5"/>
      <dgm:spPr/>
    </dgm:pt>
    <dgm:pt modelId="{AD1D449A-2E86-43CB-8F02-0CA3EBCFD8D1}" type="pres">
      <dgm:prSet presAssocID="{97F763FC-EB38-47F3-9CE5-A22BD247423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uge"/>
        </a:ext>
      </dgm:extLst>
    </dgm:pt>
    <dgm:pt modelId="{ADDC95D7-DACA-49C6-A4BC-9F69A00061CA}" type="pres">
      <dgm:prSet presAssocID="{97F763FC-EB38-47F3-9CE5-A22BD2474235}" presName="spaceRect" presStyleCnt="0"/>
      <dgm:spPr/>
    </dgm:pt>
    <dgm:pt modelId="{BE54B95F-CCDE-421B-9039-A0DD05F8CEAC}" type="pres">
      <dgm:prSet presAssocID="{97F763FC-EB38-47F3-9CE5-A22BD2474235}" presName="parTx" presStyleLbl="revTx" presStyleIdx="3" presStyleCnt="5">
        <dgm:presLayoutVars>
          <dgm:chMax val="0"/>
          <dgm:chPref val="0"/>
        </dgm:presLayoutVars>
      </dgm:prSet>
      <dgm:spPr/>
    </dgm:pt>
    <dgm:pt modelId="{D3771C81-557D-468A-883A-D5FE38901F56}" type="pres">
      <dgm:prSet presAssocID="{EFB32033-29A1-4A2F-9F15-1D4421B769FF}" presName="sibTrans" presStyleCnt="0"/>
      <dgm:spPr/>
    </dgm:pt>
    <dgm:pt modelId="{7F845867-B40B-45C0-A077-AF0EFDFE9026}" type="pres">
      <dgm:prSet presAssocID="{B4427BBA-A64E-4B66-AEE6-8D66E22DA461}" presName="compNode" presStyleCnt="0"/>
      <dgm:spPr/>
    </dgm:pt>
    <dgm:pt modelId="{AA24FCD4-09EA-48DC-9F8A-33E86D43E86B}" type="pres">
      <dgm:prSet presAssocID="{B4427BBA-A64E-4B66-AEE6-8D66E22DA461}" presName="bgRect" presStyleLbl="bgShp" presStyleIdx="4" presStyleCnt="5"/>
      <dgm:spPr/>
    </dgm:pt>
    <dgm:pt modelId="{1073DA59-4885-4F95-B698-7DADFA1B69BC}" type="pres">
      <dgm:prSet presAssocID="{B4427BBA-A64E-4B66-AEE6-8D66E22DA46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ffice Worker"/>
        </a:ext>
      </dgm:extLst>
    </dgm:pt>
    <dgm:pt modelId="{84DBCD36-F71D-4A55-8AD9-024DA7C30F02}" type="pres">
      <dgm:prSet presAssocID="{B4427BBA-A64E-4B66-AEE6-8D66E22DA461}" presName="spaceRect" presStyleCnt="0"/>
      <dgm:spPr/>
    </dgm:pt>
    <dgm:pt modelId="{781913BB-3678-4D7D-9409-0835618220AC}" type="pres">
      <dgm:prSet presAssocID="{B4427BBA-A64E-4B66-AEE6-8D66E22DA461}" presName="parTx" presStyleLbl="revTx" presStyleIdx="4" presStyleCnt="5">
        <dgm:presLayoutVars>
          <dgm:chMax val="0"/>
          <dgm:chPref val="0"/>
        </dgm:presLayoutVars>
      </dgm:prSet>
      <dgm:spPr/>
    </dgm:pt>
  </dgm:ptLst>
  <dgm:cxnLst>
    <dgm:cxn modelId="{B7488315-ACD3-4F4E-A46D-15CE39F6D6B8}" type="presOf" srcId="{773B9B95-4ED7-4C09-898C-AAECC4533C32}" destId="{3A247E55-0DD2-4097-AA74-1F0780C5B2EA}" srcOrd="0" destOrd="0" presId="urn:microsoft.com/office/officeart/2018/2/layout/IconVerticalSolidList"/>
    <dgm:cxn modelId="{671F6F2F-EA27-4658-837F-1C10B8E5E56F}" srcId="{C7B9483E-4FD9-4D17-B767-11214A919C8A}" destId="{18D03BE6-5C51-4DD6-B40F-814BE479F231}" srcOrd="0" destOrd="0" parTransId="{496D5BCA-295C-46F3-AF27-97FCB77E1060}" sibTransId="{0A71D53A-2B1C-4A96-A342-F25049C20730}"/>
    <dgm:cxn modelId="{84254760-A84C-4D23-ACC4-309A07DC4513}" type="presOf" srcId="{C7B9483E-4FD9-4D17-B767-11214A919C8A}" destId="{A2A6B07C-C225-451C-A65F-2C58580FDED3}" srcOrd="0" destOrd="0" presId="urn:microsoft.com/office/officeart/2018/2/layout/IconVerticalSolidList"/>
    <dgm:cxn modelId="{55B71A66-D5E6-4806-8C59-1F7EC75C562E}" srcId="{C7B9483E-4FD9-4D17-B767-11214A919C8A}" destId="{97F763FC-EB38-47F3-9CE5-A22BD2474235}" srcOrd="3" destOrd="0" parTransId="{4AA62C04-A8B4-48B7-AD38-AC69DD8E7D50}" sibTransId="{EFB32033-29A1-4A2F-9F15-1D4421B769FF}"/>
    <dgm:cxn modelId="{38039A67-F4CB-48FC-8D92-C5155E4E64A2}" type="presOf" srcId="{04ABE225-6205-45C4-BC41-ADF844FB9669}" destId="{4F9DAA27-9077-48F3-985A-3C2B41093C44}" srcOrd="0" destOrd="0" presId="urn:microsoft.com/office/officeart/2018/2/layout/IconVerticalSolidList"/>
    <dgm:cxn modelId="{53ECB290-1BBB-4EB2-B3B4-D7750D3C1C97}" srcId="{C7B9483E-4FD9-4D17-B767-11214A919C8A}" destId="{773B9B95-4ED7-4C09-898C-AAECC4533C32}" srcOrd="2" destOrd="0" parTransId="{26AE46F0-630C-46EA-82FD-CBE922D65399}" sibTransId="{B99EC43D-95F3-4F12-9B3D-788728C139E0}"/>
    <dgm:cxn modelId="{B8D116AA-C1FF-4F0B-B01C-919D03E1E98B}" srcId="{C7B9483E-4FD9-4D17-B767-11214A919C8A}" destId="{04ABE225-6205-45C4-BC41-ADF844FB9669}" srcOrd="1" destOrd="0" parTransId="{A6141F7C-89BC-432C-8F32-0F5DFB255429}" sibTransId="{094DD75C-3410-483D-B250-E45F08815C89}"/>
    <dgm:cxn modelId="{6AEF0EB2-EA6B-43F9-ACA1-05B2FC7F0FA9}" type="presOf" srcId="{18D03BE6-5C51-4DD6-B40F-814BE479F231}" destId="{0A73D35C-0801-46D0-BF99-3AA976048B0D}" srcOrd="0" destOrd="0" presId="urn:microsoft.com/office/officeart/2018/2/layout/IconVerticalSolidList"/>
    <dgm:cxn modelId="{C472B1D3-E548-4859-8737-732E2E515D89}" srcId="{C7B9483E-4FD9-4D17-B767-11214A919C8A}" destId="{B4427BBA-A64E-4B66-AEE6-8D66E22DA461}" srcOrd="4" destOrd="0" parTransId="{188911E1-7C0C-4571-8F02-6EF2345BD27F}" sibTransId="{72C265C3-9CB2-49AB-B6AE-9701C50FD94D}"/>
    <dgm:cxn modelId="{D03081E2-1972-432A-ABE0-5BB7372C9FD2}" type="presOf" srcId="{B4427BBA-A64E-4B66-AEE6-8D66E22DA461}" destId="{781913BB-3678-4D7D-9409-0835618220AC}" srcOrd="0" destOrd="0" presId="urn:microsoft.com/office/officeart/2018/2/layout/IconVerticalSolidList"/>
    <dgm:cxn modelId="{9ABDFCEE-1373-41CB-AD1E-ED2557855618}" type="presOf" srcId="{97F763FC-EB38-47F3-9CE5-A22BD2474235}" destId="{BE54B95F-CCDE-421B-9039-A0DD05F8CEAC}" srcOrd="0" destOrd="0" presId="urn:microsoft.com/office/officeart/2018/2/layout/IconVerticalSolidList"/>
    <dgm:cxn modelId="{78E1C3D3-177C-4160-99A1-EA18EACF7DF6}" type="presParOf" srcId="{A2A6B07C-C225-451C-A65F-2C58580FDED3}" destId="{132A33E8-7B0C-490A-8C1A-B4B8EF006140}" srcOrd="0" destOrd="0" presId="urn:microsoft.com/office/officeart/2018/2/layout/IconVerticalSolidList"/>
    <dgm:cxn modelId="{E980EC6F-C84D-4E9C-8FA1-E569674247DF}" type="presParOf" srcId="{132A33E8-7B0C-490A-8C1A-B4B8EF006140}" destId="{510B37AD-2347-4FE1-92EA-1E45BA955282}" srcOrd="0" destOrd="0" presId="urn:microsoft.com/office/officeart/2018/2/layout/IconVerticalSolidList"/>
    <dgm:cxn modelId="{E0013092-B687-4532-A358-7F681D5B1135}" type="presParOf" srcId="{132A33E8-7B0C-490A-8C1A-B4B8EF006140}" destId="{2D642D37-1A3B-4C5A-A75F-D0BB8081F98D}" srcOrd="1" destOrd="0" presId="urn:microsoft.com/office/officeart/2018/2/layout/IconVerticalSolidList"/>
    <dgm:cxn modelId="{B29AC23D-1D4D-4E84-9DDD-F1A1DD77A26C}" type="presParOf" srcId="{132A33E8-7B0C-490A-8C1A-B4B8EF006140}" destId="{42786685-32D1-4C0B-9E02-20ADB6528F9C}" srcOrd="2" destOrd="0" presId="urn:microsoft.com/office/officeart/2018/2/layout/IconVerticalSolidList"/>
    <dgm:cxn modelId="{46111642-686F-4603-874E-9FD97784B75C}" type="presParOf" srcId="{132A33E8-7B0C-490A-8C1A-B4B8EF006140}" destId="{0A73D35C-0801-46D0-BF99-3AA976048B0D}" srcOrd="3" destOrd="0" presId="urn:microsoft.com/office/officeart/2018/2/layout/IconVerticalSolidList"/>
    <dgm:cxn modelId="{D54299E3-D682-4F45-A884-ED2C4C13FDF2}" type="presParOf" srcId="{A2A6B07C-C225-451C-A65F-2C58580FDED3}" destId="{AD3E49A5-500D-4F6E-AE41-9DF3828098F4}" srcOrd="1" destOrd="0" presId="urn:microsoft.com/office/officeart/2018/2/layout/IconVerticalSolidList"/>
    <dgm:cxn modelId="{9E8B8B67-9691-47FB-B336-C896F50FC432}" type="presParOf" srcId="{A2A6B07C-C225-451C-A65F-2C58580FDED3}" destId="{D361D81A-9677-4343-9858-0A461237E30F}" srcOrd="2" destOrd="0" presId="urn:microsoft.com/office/officeart/2018/2/layout/IconVerticalSolidList"/>
    <dgm:cxn modelId="{4E0F38AF-2143-4943-98D1-66EA7B8FCEC5}" type="presParOf" srcId="{D361D81A-9677-4343-9858-0A461237E30F}" destId="{848F0ECF-D582-43B8-AB3B-188EF51218FF}" srcOrd="0" destOrd="0" presId="urn:microsoft.com/office/officeart/2018/2/layout/IconVerticalSolidList"/>
    <dgm:cxn modelId="{A99708F0-0711-4F84-98B2-ACB053F7D640}" type="presParOf" srcId="{D361D81A-9677-4343-9858-0A461237E30F}" destId="{168B6816-4002-4B46-9DE8-3782CCECAA9F}" srcOrd="1" destOrd="0" presId="urn:microsoft.com/office/officeart/2018/2/layout/IconVerticalSolidList"/>
    <dgm:cxn modelId="{401C00F0-4952-4583-8046-BCADDDBADD20}" type="presParOf" srcId="{D361D81A-9677-4343-9858-0A461237E30F}" destId="{A98FF8F0-8149-4EBD-A6F6-F6555AB8A83D}" srcOrd="2" destOrd="0" presId="urn:microsoft.com/office/officeart/2018/2/layout/IconVerticalSolidList"/>
    <dgm:cxn modelId="{DD83E7AE-F813-4180-939C-3918F7BABF56}" type="presParOf" srcId="{D361D81A-9677-4343-9858-0A461237E30F}" destId="{4F9DAA27-9077-48F3-985A-3C2B41093C44}" srcOrd="3" destOrd="0" presId="urn:microsoft.com/office/officeart/2018/2/layout/IconVerticalSolidList"/>
    <dgm:cxn modelId="{6B674AF8-53C5-496F-A7F1-8EA9C83F8D4E}" type="presParOf" srcId="{A2A6B07C-C225-451C-A65F-2C58580FDED3}" destId="{A0CCC998-2D47-439D-99D6-FECA1044DD84}" srcOrd="3" destOrd="0" presId="urn:microsoft.com/office/officeart/2018/2/layout/IconVerticalSolidList"/>
    <dgm:cxn modelId="{3C2CC4B7-B080-451E-B9C5-D5D9339271F7}" type="presParOf" srcId="{A2A6B07C-C225-451C-A65F-2C58580FDED3}" destId="{DDC5065D-3207-44D0-9D83-076CCDD4F766}" srcOrd="4" destOrd="0" presId="urn:microsoft.com/office/officeart/2018/2/layout/IconVerticalSolidList"/>
    <dgm:cxn modelId="{DEC8CE1E-6A85-491B-9B45-C9A28B4E512B}" type="presParOf" srcId="{DDC5065D-3207-44D0-9D83-076CCDD4F766}" destId="{48B9DFC2-F11A-42D1-B583-605B7A05EDAD}" srcOrd="0" destOrd="0" presId="urn:microsoft.com/office/officeart/2018/2/layout/IconVerticalSolidList"/>
    <dgm:cxn modelId="{5178C4C2-2AC1-46A6-BCB6-8FDDD38683D9}" type="presParOf" srcId="{DDC5065D-3207-44D0-9D83-076CCDD4F766}" destId="{C6F6CDF5-CFA0-409B-8567-9847885F4F3B}" srcOrd="1" destOrd="0" presId="urn:microsoft.com/office/officeart/2018/2/layout/IconVerticalSolidList"/>
    <dgm:cxn modelId="{3AC5B0B1-7542-4895-94FE-3E36FF619A29}" type="presParOf" srcId="{DDC5065D-3207-44D0-9D83-076CCDD4F766}" destId="{5B7C3648-AC97-4E38-A373-88D4598BB679}" srcOrd="2" destOrd="0" presId="urn:microsoft.com/office/officeart/2018/2/layout/IconVerticalSolidList"/>
    <dgm:cxn modelId="{1561A284-3B7E-4E76-AD91-91D23BFDF95E}" type="presParOf" srcId="{DDC5065D-3207-44D0-9D83-076CCDD4F766}" destId="{3A247E55-0DD2-4097-AA74-1F0780C5B2EA}" srcOrd="3" destOrd="0" presId="urn:microsoft.com/office/officeart/2018/2/layout/IconVerticalSolidList"/>
    <dgm:cxn modelId="{FA9E1DB9-3BE4-48F1-A2B7-1E943530990C}" type="presParOf" srcId="{A2A6B07C-C225-451C-A65F-2C58580FDED3}" destId="{92F88B5E-4A41-43BC-B028-012C700253AD}" srcOrd="5" destOrd="0" presId="urn:microsoft.com/office/officeart/2018/2/layout/IconVerticalSolidList"/>
    <dgm:cxn modelId="{DB8FB200-699F-4FB5-ABD3-8AFFCBBA8DFF}" type="presParOf" srcId="{A2A6B07C-C225-451C-A65F-2C58580FDED3}" destId="{4397C104-FD38-47D5-9EBC-56A83168BD3D}" srcOrd="6" destOrd="0" presId="urn:microsoft.com/office/officeart/2018/2/layout/IconVerticalSolidList"/>
    <dgm:cxn modelId="{D0C366DB-9962-445F-B1B2-1C5186C464D0}" type="presParOf" srcId="{4397C104-FD38-47D5-9EBC-56A83168BD3D}" destId="{E36AED06-03B4-4B65-8492-D707255193E8}" srcOrd="0" destOrd="0" presId="urn:microsoft.com/office/officeart/2018/2/layout/IconVerticalSolidList"/>
    <dgm:cxn modelId="{0FBA9F7B-B05F-453D-A016-388D9B0CA5EE}" type="presParOf" srcId="{4397C104-FD38-47D5-9EBC-56A83168BD3D}" destId="{AD1D449A-2E86-43CB-8F02-0CA3EBCFD8D1}" srcOrd="1" destOrd="0" presId="urn:microsoft.com/office/officeart/2018/2/layout/IconVerticalSolidList"/>
    <dgm:cxn modelId="{2F11F0A9-E075-4518-9592-B126CB2D5B4A}" type="presParOf" srcId="{4397C104-FD38-47D5-9EBC-56A83168BD3D}" destId="{ADDC95D7-DACA-49C6-A4BC-9F69A00061CA}" srcOrd="2" destOrd="0" presId="urn:microsoft.com/office/officeart/2018/2/layout/IconVerticalSolidList"/>
    <dgm:cxn modelId="{497043BF-BCC9-4197-8C03-3DECDD26A0F6}" type="presParOf" srcId="{4397C104-FD38-47D5-9EBC-56A83168BD3D}" destId="{BE54B95F-CCDE-421B-9039-A0DD05F8CEAC}" srcOrd="3" destOrd="0" presId="urn:microsoft.com/office/officeart/2018/2/layout/IconVerticalSolidList"/>
    <dgm:cxn modelId="{386AD47D-A50D-48D4-85A2-FAC533F399AB}" type="presParOf" srcId="{A2A6B07C-C225-451C-A65F-2C58580FDED3}" destId="{D3771C81-557D-468A-883A-D5FE38901F56}" srcOrd="7" destOrd="0" presId="urn:microsoft.com/office/officeart/2018/2/layout/IconVerticalSolidList"/>
    <dgm:cxn modelId="{BBF16044-6F3E-450E-8DCB-6D1A0C5F3980}" type="presParOf" srcId="{A2A6B07C-C225-451C-A65F-2C58580FDED3}" destId="{7F845867-B40B-45C0-A077-AF0EFDFE9026}" srcOrd="8" destOrd="0" presId="urn:microsoft.com/office/officeart/2018/2/layout/IconVerticalSolidList"/>
    <dgm:cxn modelId="{BB431226-EB53-4174-BDBC-AD34DCA941F7}" type="presParOf" srcId="{7F845867-B40B-45C0-A077-AF0EFDFE9026}" destId="{AA24FCD4-09EA-48DC-9F8A-33E86D43E86B}" srcOrd="0" destOrd="0" presId="urn:microsoft.com/office/officeart/2018/2/layout/IconVerticalSolidList"/>
    <dgm:cxn modelId="{8F9946BC-E7DD-41B8-9F14-35E343C6DEB4}" type="presParOf" srcId="{7F845867-B40B-45C0-A077-AF0EFDFE9026}" destId="{1073DA59-4885-4F95-B698-7DADFA1B69BC}" srcOrd="1" destOrd="0" presId="urn:microsoft.com/office/officeart/2018/2/layout/IconVerticalSolidList"/>
    <dgm:cxn modelId="{0A4011C0-893C-48CB-A68E-B9DCBF7370B5}" type="presParOf" srcId="{7F845867-B40B-45C0-A077-AF0EFDFE9026}" destId="{84DBCD36-F71D-4A55-8AD9-024DA7C30F02}" srcOrd="2" destOrd="0" presId="urn:microsoft.com/office/officeart/2018/2/layout/IconVerticalSolidList"/>
    <dgm:cxn modelId="{209CE6A6-1690-487E-A719-97A7320953A7}" type="presParOf" srcId="{7F845867-B40B-45C0-A077-AF0EFDFE9026}" destId="{781913BB-3678-4D7D-9409-0835618220AC}"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4C72FA8-2CF2-4903-B687-EB3CAD0CD10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EBE0848-B81A-4D7A-85CE-F11347476761}">
      <dgm:prSet/>
      <dgm:spPr/>
      <dgm:t>
        <a:bodyPr/>
        <a:lstStyle/>
        <a:p>
          <a:r>
            <a:rPr lang="en-US" dirty="0"/>
            <a:t>This case study demonstrates how a data-driven, machine learning-powered approach to auction banner pricing can unlock measurable revenue growth while preserving ROI. By engineering high-impact features, training predictive models like </a:t>
          </a:r>
          <a:r>
            <a:rPr lang="en-US" dirty="0" err="1"/>
            <a:t>XGBoost</a:t>
          </a:r>
          <a:r>
            <a:rPr lang="en-US" dirty="0"/>
            <a:t>, and applying SHAP for transparency, we built a robust and explainable pricing framework that adapts to market dynamics. The use of quantile-based floor CPM strategies—particularly the 25th percentile—proved more effective than static rules, enabling tailored pricing by taxonomy and week. Moreover, incorporating ROI filters ensured that our recommendations aligned with business value, not just top-line growth.</a:t>
          </a:r>
        </a:p>
      </dgm:t>
    </dgm:pt>
    <dgm:pt modelId="{7E0D33E0-3F97-4CE8-B73F-89387FA13864}" type="parTrans" cxnId="{9115EB54-252E-4035-8FF4-A15106532787}">
      <dgm:prSet/>
      <dgm:spPr/>
      <dgm:t>
        <a:bodyPr/>
        <a:lstStyle/>
        <a:p>
          <a:endParaRPr lang="en-US"/>
        </a:p>
      </dgm:t>
    </dgm:pt>
    <dgm:pt modelId="{82492FE4-3228-4AEB-AA45-FA0F9A73E9EC}" type="sibTrans" cxnId="{9115EB54-252E-4035-8FF4-A15106532787}">
      <dgm:prSet/>
      <dgm:spPr/>
      <dgm:t>
        <a:bodyPr/>
        <a:lstStyle/>
        <a:p>
          <a:endParaRPr lang="en-US"/>
        </a:p>
      </dgm:t>
    </dgm:pt>
    <dgm:pt modelId="{2546B505-A966-4E57-98FC-99E77123C072}">
      <dgm:prSet/>
      <dgm:spPr/>
      <dgm:t>
        <a:bodyPr/>
        <a:lstStyle/>
        <a:p>
          <a:r>
            <a:rPr lang="en-US"/>
            <a:t>Through rigorous validation—including A/B testing and bootstrap resampling—we confirmed the strategy’s effectiveness, with a statistically significant mean uplift of $21.77 per impression. This confirms that our optimized pricing approach isn’t just theoretically sound—it is practically deployable. With strong model performance, clear visual explanations, and segment-level prioritization, the final solution is deployment-ready for revenue teams, enabling more strategic floor pricing decisions grounded in analytics. This framework also sets the foundation for scalable and transparent pricing automation across future auction datasets.</a:t>
          </a:r>
          <a:endParaRPr lang="en-US" dirty="0"/>
        </a:p>
      </dgm:t>
    </dgm:pt>
    <dgm:pt modelId="{7F7A08D6-D575-410C-9428-5244D7923711}" type="parTrans" cxnId="{472225B9-D316-47C6-8532-62DDDAE25969}">
      <dgm:prSet/>
      <dgm:spPr/>
      <dgm:t>
        <a:bodyPr/>
        <a:lstStyle/>
        <a:p>
          <a:endParaRPr lang="en-US"/>
        </a:p>
      </dgm:t>
    </dgm:pt>
    <dgm:pt modelId="{C53EAD65-5F09-4850-A331-97D9C178AB08}" type="sibTrans" cxnId="{472225B9-D316-47C6-8532-62DDDAE25969}">
      <dgm:prSet/>
      <dgm:spPr/>
      <dgm:t>
        <a:bodyPr/>
        <a:lstStyle/>
        <a:p>
          <a:endParaRPr lang="en-US"/>
        </a:p>
      </dgm:t>
    </dgm:pt>
    <dgm:pt modelId="{DEB213CC-9B78-4313-B611-D7F10EAD79D5}" type="pres">
      <dgm:prSet presAssocID="{14C72FA8-2CF2-4903-B687-EB3CAD0CD106}" presName="hierChild1" presStyleCnt="0">
        <dgm:presLayoutVars>
          <dgm:chPref val="1"/>
          <dgm:dir/>
          <dgm:animOne val="branch"/>
          <dgm:animLvl val="lvl"/>
          <dgm:resizeHandles/>
        </dgm:presLayoutVars>
      </dgm:prSet>
      <dgm:spPr/>
    </dgm:pt>
    <dgm:pt modelId="{D03AFE10-97D9-4EA5-9FD0-9F90F18E7E7C}" type="pres">
      <dgm:prSet presAssocID="{4EBE0848-B81A-4D7A-85CE-F11347476761}" presName="hierRoot1" presStyleCnt="0"/>
      <dgm:spPr/>
    </dgm:pt>
    <dgm:pt modelId="{F975933C-0EB1-41F9-99F3-75849B7BFC0B}" type="pres">
      <dgm:prSet presAssocID="{4EBE0848-B81A-4D7A-85CE-F11347476761}" presName="composite" presStyleCnt="0"/>
      <dgm:spPr/>
    </dgm:pt>
    <dgm:pt modelId="{E54F0B75-7296-48B1-B92A-76A44FA4E752}" type="pres">
      <dgm:prSet presAssocID="{4EBE0848-B81A-4D7A-85CE-F11347476761}" presName="background" presStyleLbl="node0" presStyleIdx="0" presStyleCnt="2"/>
      <dgm:spPr/>
    </dgm:pt>
    <dgm:pt modelId="{3852A9AE-8000-4343-BDE2-751B73BC7CAD}" type="pres">
      <dgm:prSet presAssocID="{4EBE0848-B81A-4D7A-85CE-F11347476761}" presName="text" presStyleLbl="fgAcc0" presStyleIdx="0" presStyleCnt="2" custScaleX="128965" custScaleY="120726">
        <dgm:presLayoutVars>
          <dgm:chPref val="3"/>
        </dgm:presLayoutVars>
      </dgm:prSet>
      <dgm:spPr/>
    </dgm:pt>
    <dgm:pt modelId="{1005F3BB-7094-4919-A757-5E83729CCCC3}" type="pres">
      <dgm:prSet presAssocID="{4EBE0848-B81A-4D7A-85CE-F11347476761}" presName="hierChild2" presStyleCnt="0"/>
      <dgm:spPr/>
    </dgm:pt>
    <dgm:pt modelId="{E8975E2F-2482-4943-AEE7-330068346391}" type="pres">
      <dgm:prSet presAssocID="{2546B505-A966-4E57-98FC-99E77123C072}" presName="hierRoot1" presStyleCnt="0"/>
      <dgm:spPr/>
    </dgm:pt>
    <dgm:pt modelId="{986EFD4E-E6E3-4EF9-8FF9-1F07D7732EFE}" type="pres">
      <dgm:prSet presAssocID="{2546B505-A966-4E57-98FC-99E77123C072}" presName="composite" presStyleCnt="0"/>
      <dgm:spPr/>
    </dgm:pt>
    <dgm:pt modelId="{DB882B76-5248-4B32-8EB2-D1060F1D7026}" type="pres">
      <dgm:prSet presAssocID="{2546B505-A966-4E57-98FC-99E77123C072}" presName="background" presStyleLbl="node0" presStyleIdx="1" presStyleCnt="2"/>
      <dgm:spPr/>
    </dgm:pt>
    <dgm:pt modelId="{08979EE4-56AF-48B9-ABBB-210D6D856F76}" type="pres">
      <dgm:prSet presAssocID="{2546B505-A966-4E57-98FC-99E77123C072}" presName="text" presStyleLbl="fgAcc0" presStyleIdx="1" presStyleCnt="2" custScaleX="122327" custScaleY="122789">
        <dgm:presLayoutVars>
          <dgm:chPref val="3"/>
        </dgm:presLayoutVars>
      </dgm:prSet>
      <dgm:spPr/>
    </dgm:pt>
    <dgm:pt modelId="{2D2A738A-FAB4-4D1D-918B-30009FEFB382}" type="pres">
      <dgm:prSet presAssocID="{2546B505-A966-4E57-98FC-99E77123C072}" presName="hierChild2" presStyleCnt="0"/>
      <dgm:spPr/>
    </dgm:pt>
  </dgm:ptLst>
  <dgm:cxnLst>
    <dgm:cxn modelId="{03F6243F-9627-4498-A2D4-CCE9D04B9C0E}" type="presOf" srcId="{4EBE0848-B81A-4D7A-85CE-F11347476761}" destId="{3852A9AE-8000-4343-BDE2-751B73BC7CAD}" srcOrd="0" destOrd="0" presId="urn:microsoft.com/office/officeart/2005/8/layout/hierarchy1"/>
    <dgm:cxn modelId="{626F3B42-71DA-4589-9AF1-AFA0DA01766A}" type="presOf" srcId="{2546B505-A966-4E57-98FC-99E77123C072}" destId="{08979EE4-56AF-48B9-ABBB-210D6D856F76}" srcOrd="0" destOrd="0" presId="urn:microsoft.com/office/officeart/2005/8/layout/hierarchy1"/>
    <dgm:cxn modelId="{9115EB54-252E-4035-8FF4-A15106532787}" srcId="{14C72FA8-2CF2-4903-B687-EB3CAD0CD106}" destId="{4EBE0848-B81A-4D7A-85CE-F11347476761}" srcOrd="0" destOrd="0" parTransId="{7E0D33E0-3F97-4CE8-B73F-89387FA13864}" sibTransId="{82492FE4-3228-4AEB-AA45-FA0F9A73E9EC}"/>
    <dgm:cxn modelId="{6DF73189-08E8-41B7-90F2-D418873A025E}" type="presOf" srcId="{14C72FA8-2CF2-4903-B687-EB3CAD0CD106}" destId="{DEB213CC-9B78-4313-B611-D7F10EAD79D5}" srcOrd="0" destOrd="0" presId="urn:microsoft.com/office/officeart/2005/8/layout/hierarchy1"/>
    <dgm:cxn modelId="{472225B9-D316-47C6-8532-62DDDAE25969}" srcId="{14C72FA8-2CF2-4903-B687-EB3CAD0CD106}" destId="{2546B505-A966-4E57-98FC-99E77123C072}" srcOrd="1" destOrd="0" parTransId="{7F7A08D6-D575-410C-9428-5244D7923711}" sibTransId="{C53EAD65-5F09-4850-A331-97D9C178AB08}"/>
    <dgm:cxn modelId="{6E0F288D-E913-4D12-8390-CD6E56B7171D}" type="presParOf" srcId="{DEB213CC-9B78-4313-B611-D7F10EAD79D5}" destId="{D03AFE10-97D9-4EA5-9FD0-9F90F18E7E7C}" srcOrd="0" destOrd="0" presId="urn:microsoft.com/office/officeart/2005/8/layout/hierarchy1"/>
    <dgm:cxn modelId="{2CA9E436-57F5-4377-8503-75DC771F1F37}" type="presParOf" srcId="{D03AFE10-97D9-4EA5-9FD0-9F90F18E7E7C}" destId="{F975933C-0EB1-41F9-99F3-75849B7BFC0B}" srcOrd="0" destOrd="0" presId="urn:microsoft.com/office/officeart/2005/8/layout/hierarchy1"/>
    <dgm:cxn modelId="{3FD81127-39DB-4248-BBBF-3103E921F7E0}" type="presParOf" srcId="{F975933C-0EB1-41F9-99F3-75849B7BFC0B}" destId="{E54F0B75-7296-48B1-B92A-76A44FA4E752}" srcOrd="0" destOrd="0" presId="urn:microsoft.com/office/officeart/2005/8/layout/hierarchy1"/>
    <dgm:cxn modelId="{B75AF324-A821-418D-8622-312C30EF1483}" type="presParOf" srcId="{F975933C-0EB1-41F9-99F3-75849B7BFC0B}" destId="{3852A9AE-8000-4343-BDE2-751B73BC7CAD}" srcOrd="1" destOrd="0" presId="urn:microsoft.com/office/officeart/2005/8/layout/hierarchy1"/>
    <dgm:cxn modelId="{8415F14F-5D32-4041-B711-01F2FE76EF91}" type="presParOf" srcId="{D03AFE10-97D9-4EA5-9FD0-9F90F18E7E7C}" destId="{1005F3BB-7094-4919-A757-5E83729CCCC3}" srcOrd="1" destOrd="0" presId="urn:microsoft.com/office/officeart/2005/8/layout/hierarchy1"/>
    <dgm:cxn modelId="{A4985921-F082-458A-AD71-DBAEEABE96C4}" type="presParOf" srcId="{DEB213CC-9B78-4313-B611-D7F10EAD79D5}" destId="{E8975E2F-2482-4943-AEE7-330068346391}" srcOrd="1" destOrd="0" presId="urn:microsoft.com/office/officeart/2005/8/layout/hierarchy1"/>
    <dgm:cxn modelId="{385099BB-AD7A-4C76-892F-2066C44B0496}" type="presParOf" srcId="{E8975E2F-2482-4943-AEE7-330068346391}" destId="{986EFD4E-E6E3-4EF9-8FF9-1F07D7732EFE}" srcOrd="0" destOrd="0" presId="urn:microsoft.com/office/officeart/2005/8/layout/hierarchy1"/>
    <dgm:cxn modelId="{9CAA67A6-AC77-405C-8135-35CEE9075B17}" type="presParOf" srcId="{986EFD4E-E6E3-4EF9-8FF9-1F07D7732EFE}" destId="{DB882B76-5248-4B32-8EB2-D1060F1D7026}" srcOrd="0" destOrd="0" presId="urn:microsoft.com/office/officeart/2005/8/layout/hierarchy1"/>
    <dgm:cxn modelId="{5C96A1AD-88CC-4A81-ABC3-6A0E9B3FA25D}" type="presParOf" srcId="{986EFD4E-E6E3-4EF9-8FF9-1F07D7732EFE}" destId="{08979EE4-56AF-48B9-ABBB-210D6D856F76}" srcOrd="1" destOrd="0" presId="urn:microsoft.com/office/officeart/2005/8/layout/hierarchy1"/>
    <dgm:cxn modelId="{2E951CFD-2848-4B9C-8303-96B553B93A85}" type="presParOf" srcId="{E8975E2F-2482-4943-AEE7-330068346391}" destId="{2D2A738A-FAB4-4D1D-918B-30009FEFB38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71D1CFA-7E50-4538-BF5F-33C34C9E15E8}" type="doc">
      <dgm:prSet loTypeId="urn:microsoft.com/office/officeart/2016/7/layout/RepeatingBendingProcessNew" loCatId="process" qsTypeId="urn:microsoft.com/office/officeart/2005/8/quickstyle/3d3" qsCatId="3D" csTypeId="urn:microsoft.com/office/officeart/2005/8/colors/accent1_2" csCatId="accent1"/>
      <dgm:spPr/>
      <dgm:t>
        <a:bodyPr/>
        <a:lstStyle/>
        <a:p>
          <a:endParaRPr lang="en-US"/>
        </a:p>
      </dgm:t>
    </dgm:pt>
    <dgm:pt modelId="{FD33ACE9-CDFD-415C-A511-E2DA6DBB9076}">
      <dgm:prSet custT="1"/>
      <dgm:spPr/>
      <dgm:t>
        <a:bodyPr/>
        <a:lstStyle/>
        <a:p>
          <a:r>
            <a:rPr lang="en-US" sz="1200" b="1" i="0" baseline="0" dirty="0">
              <a:solidFill>
                <a:schemeClr val="bg1"/>
              </a:solidFill>
            </a:rPr>
            <a:t>Begin Controlled Pilot Rollout on High-Opportunity Segments</a:t>
          </a:r>
          <a:endParaRPr lang="en-US" sz="1200" dirty="0">
            <a:solidFill>
              <a:schemeClr val="bg1"/>
            </a:solidFill>
          </a:endParaRPr>
        </a:p>
      </dgm:t>
    </dgm:pt>
    <dgm:pt modelId="{754052C6-F106-4862-81C3-977B51712A50}" type="parTrans" cxnId="{7074B1E3-46CB-4AAC-BBEC-A68A7F80929D}">
      <dgm:prSet/>
      <dgm:spPr/>
      <dgm:t>
        <a:bodyPr/>
        <a:lstStyle/>
        <a:p>
          <a:endParaRPr lang="en-US"/>
        </a:p>
      </dgm:t>
    </dgm:pt>
    <dgm:pt modelId="{604E29FE-4930-481B-92C9-28119589D725}" type="sibTrans" cxnId="{7074B1E3-46CB-4AAC-BBEC-A68A7F80929D}">
      <dgm:prSet/>
      <dgm:spPr/>
      <dgm:t>
        <a:bodyPr/>
        <a:lstStyle/>
        <a:p>
          <a:endParaRPr lang="en-US">
            <a:solidFill>
              <a:schemeClr val="bg1"/>
            </a:solidFill>
          </a:endParaRPr>
        </a:p>
      </dgm:t>
    </dgm:pt>
    <dgm:pt modelId="{DA5FD7FD-78B7-4475-A0FC-AD3298471835}">
      <dgm:prSet custT="1"/>
      <dgm:spPr/>
      <dgm:t>
        <a:bodyPr/>
        <a:lstStyle/>
        <a:p>
          <a:r>
            <a:rPr lang="en-US" sz="1200" b="1" i="0" baseline="0" dirty="0">
              <a:solidFill>
                <a:schemeClr val="bg1"/>
              </a:solidFill>
            </a:rPr>
            <a:t>Operationalize Model for Weekly Use</a:t>
          </a:r>
          <a:endParaRPr lang="en-US" sz="1200" dirty="0">
            <a:solidFill>
              <a:schemeClr val="bg1"/>
            </a:solidFill>
          </a:endParaRPr>
        </a:p>
      </dgm:t>
    </dgm:pt>
    <dgm:pt modelId="{D9D95038-6F8D-4825-94A7-03B1236D32C3}" type="parTrans" cxnId="{5592708A-9B73-4AB8-BB30-62F31AEA8CF3}">
      <dgm:prSet/>
      <dgm:spPr/>
      <dgm:t>
        <a:bodyPr/>
        <a:lstStyle/>
        <a:p>
          <a:endParaRPr lang="en-US"/>
        </a:p>
      </dgm:t>
    </dgm:pt>
    <dgm:pt modelId="{3FB30016-9EB5-42EE-B55A-51A2DE86946E}" type="sibTrans" cxnId="{5592708A-9B73-4AB8-BB30-62F31AEA8CF3}">
      <dgm:prSet/>
      <dgm:spPr/>
      <dgm:t>
        <a:bodyPr/>
        <a:lstStyle/>
        <a:p>
          <a:endParaRPr lang="en-US">
            <a:solidFill>
              <a:schemeClr val="bg1"/>
            </a:solidFill>
          </a:endParaRPr>
        </a:p>
      </dgm:t>
    </dgm:pt>
    <dgm:pt modelId="{DD2E7CED-5206-4996-BAEA-70ED6C84EAB4}">
      <dgm:prSet custT="1"/>
      <dgm:spPr/>
      <dgm:t>
        <a:bodyPr/>
        <a:lstStyle/>
        <a:p>
          <a:r>
            <a:rPr lang="en-US" sz="1200" b="1" i="0" baseline="0" dirty="0">
              <a:solidFill>
                <a:schemeClr val="bg1"/>
              </a:solidFill>
            </a:rPr>
            <a:t>Monitor Performance with ROI and Fill Rate Dashboards</a:t>
          </a:r>
          <a:endParaRPr lang="en-US" sz="1200" dirty="0">
            <a:solidFill>
              <a:schemeClr val="bg1"/>
            </a:solidFill>
          </a:endParaRPr>
        </a:p>
      </dgm:t>
    </dgm:pt>
    <dgm:pt modelId="{46AC77C1-3850-41C4-BB5A-4C921E738112}" type="parTrans" cxnId="{D1A4BF38-09EF-414F-BF38-1374C1AFED74}">
      <dgm:prSet/>
      <dgm:spPr/>
      <dgm:t>
        <a:bodyPr/>
        <a:lstStyle/>
        <a:p>
          <a:endParaRPr lang="en-US"/>
        </a:p>
      </dgm:t>
    </dgm:pt>
    <dgm:pt modelId="{5F2B4241-3D8D-41E8-BB65-EB5690DDBC47}" type="sibTrans" cxnId="{D1A4BF38-09EF-414F-BF38-1374C1AFED74}">
      <dgm:prSet/>
      <dgm:spPr/>
      <dgm:t>
        <a:bodyPr/>
        <a:lstStyle/>
        <a:p>
          <a:endParaRPr lang="en-US">
            <a:solidFill>
              <a:schemeClr val="bg1"/>
            </a:solidFill>
          </a:endParaRPr>
        </a:p>
      </dgm:t>
    </dgm:pt>
    <dgm:pt modelId="{3911A628-1031-45B6-AA7C-51D1D6F851BB}">
      <dgm:prSet custT="1"/>
      <dgm:spPr/>
      <dgm:t>
        <a:bodyPr/>
        <a:lstStyle/>
        <a:p>
          <a:r>
            <a:rPr lang="en-US" sz="1200" b="1" i="0" baseline="0" dirty="0">
              <a:solidFill>
                <a:schemeClr val="bg1"/>
              </a:solidFill>
            </a:rPr>
            <a:t>Maintain Transparency Through Visual Reporting</a:t>
          </a:r>
          <a:endParaRPr lang="en-US" sz="1200" dirty="0">
            <a:solidFill>
              <a:schemeClr val="bg1"/>
            </a:solidFill>
          </a:endParaRPr>
        </a:p>
      </dgm:t>
    </dgm:pt>
    <dgm:pt modelId="{6D03DE0D-7846-4863-8BCC-41E01F4C9DFF}" type="parTrans" cxnId="{95CA9150-C2BF-4A68-8878-30742D35E4A7}">
      <dgm:prSet/>
      <dgm:spPr/>
      <dgm:t>
        <a:bodyPr/>
        <a:lstStyle/>
        <a:p>
          <a:endParaRPr lang="en-US"/>
        </a:p>
      </dgm:t>
    </dgm:pt>
    <dgm:pt modelId="{557DEAE0-91E1-4DE2-B06E-64C9AEC70F35}" type="sibTrans" cxnId="{95CA9150-C2BF-4A68-8878-30742D35E4A7}">
      <dgm:prSet/>
      <dgm:spPr/>
      <dgm:t>
        <a:bodyPr/>
        <a:lstStyle/>
        <a:p>
          <a:endParaRPr lang="en-US">
            <a:solidFill>
              <a:schemeClr val="bg1"/>
            </a:solidFill>
          </a:endParaRPr>
        </a:p>
      </dgm:t>
    </dgm:pt>
    <dgm:pt modelId="{65A11FD2-13FD-42DA-9E14-A34A044552A8}">
      <dgm:prSet custT="1"/>
      <dgm:spPr/>
      <dgm:t>
        <a:bodyPr/>
        <a:lstStyle/>
        <a:p>
          <a:r>
            <a:rPr lang="en-US" sz="1200" b="1" i="0" baseline="0" dirty="0">
              <a:solidFill>
                <a:schemeClr val="bg1"/>
              </a:solidFill>
            </a:rPr>
            <a:t>Implement ROI Thresholds as Guardrails</a:t>
          </a:r>
          <a:endParaRPr lang="en-US" sz="1200" dirty="0">
            <a:solidFill>
              <a:schemeClr val="bg1"/>
            </a:solidFill>
          </a:endParaRPr>
        </a:p>
      </dgm:t>
    </dgm:pt>
    <dgm:pt modelId="{B72A390C-0C2B-472E-922C-665C826ACF95}" type="parTrans" cxnId="{A0E22723-4570-4D22-BE5E-CF8CE727FDC7}">
      <dgm:prSet/>
      <dgm:spPr/>
      <dgm:t>
        <a:bodyPr/>
        <a:lstStyle/>
        <a:p>
          <a:endParaRPr lang="en-US"/>
        </a:p>
      </dgm:t>
    </dgm:pt>
    <dgm:pt modelId="{4B87A99A-D57F-4E9F-B45D-A612A78C18A9}" type="sibTrans" cxnId="{A0E22723-4570-4D22-BE5E-CF8CE727FDC7}">
      <dgm:prSet/>
      <dgm:spPr/>
      <dgm:t>
        <a:bodyPr/>
        <a:lstStyle/>
        <a:p>
          <a:endParaRPr lang="en-US">
            <a:solidFill>
              <a:schemeClr val="bg1"/>
            </a:solidFill>
          </a:endParaRPr>
        </a:p>
      </dgm:t>
    </dgm:pt>
    <dgm:pt modelId="{55319DF8-6155-4EC9-A6CD-797E4F6EB818}">
      <dgm:prSet custT="1"/>
      <dgm:spPr/>
      <dgm:t>
        <a:bodyPr/>
        <a:lstStyle/>
        <a:p>
          <a:r>
            <a:rPr lang="en-US" sz="1200" b="1" i="0" baseline="0" dirty="0">
              <a:solidFill>
                <a:schemeClr val="bg1"/>
              </a:solidFill>
            </a:rPr>
            <a:t>Retrain Model to Prevent Drift</a:t>
          </a:r>
          <a:endParaRPr lang="en-US" sz="1200" dirty="0">
            <a:solidFill>
              <a:schemeClr val="bg1"/>
            </a:solidFill>
          </a:endParaRPr>
        </a:p>
      </dgm:t>
    </dgm:pt>
    <dgm:pt modelId="{3986602A-C3B8-4DA3-BB47-C4566A58E7EE}" type="parTrans" cxnId="{5AA5825A-3858-45CC-8CBE-F3B8889B16D9}">
      <dgm:prSet/>
      <dgm:spPr/>
      <dgm:t>
        <a:bodyPr/>
        <a:lstStyle/>
        <a:p>
          <a:endParaRPr lang="en-US"/>
        </a:p>
      </dgm:t>
    </dgm:pt>
    <dgm:pt modelId="{37FA847C-000E-4650-90AF-D4730AB8E899}" type="sibTrans" cxnId="{5AA5825A-3858-45CC-8CBE-F3B8889B16D9}">
      <dgm:prSet/>
      <dgm:spPr/>
      <dgm:t>
        <a:bodyPr/>
        <a:lstStyle/>
        <a:p>
          <a:endParaRPr lang="en-US">
            <a:solidFill>
              <a:schemeClr val="bg1"/>
            </a:solidFill>
          </a:endParaRPr>
        </a:p>
      </dgm:t>
    </dgm:pt>
    <dgm:pt modelId="{FA3276A7-9AF9-402D-880F-C2BDE4F57566}">
      <dgm:prSet custT="1"/>
      <dgm:spPr/>
      <dgm:t>
        <a:bodyPr/>
        <a:lstStyle/>
        <a:p>
          <a:r>
            <a:rPr lang="en-US" sz="1200" b="1" i="0" baseline="0" dirty="0">
              <a:solidFill>
                <a:schemeClr val="bg1"/>
              </a:solidFill>
            </a:rPr>
            <a:t>Iterate and Expand to Broader Segments</a:t>
          </a:r>
          <a:endParaRPr lang="en-US" sz="1200" dirty="0">
            <a:solidFill>
              <a:schemeClr val="bg1"/>
            </a:solidFill>
          </a:endParaRPr>
        </a:p>
      </dgm:t>
    </dgm:pt>
    <dgm:pt modelId="{4B362B41-F47A-48C8-B2FA-83C673BF2FF4}" type="parTrans" cxnId="{3BC88098-04DD-4CC1-83AF-D1B4779792A1}">
      <dgm:prSet/>
      <dgm:spPr/>
      <dgm:t>
        <a:bodyPr/>
        <a:lstStyle/>
        <a:p>
          <a:endParaRPr lang="en-US"/>
        </a:p>
      </dgm:t>
    </dgm:pt>
    <dgm:pt modelId="{9C9C134C-183C-413D-97EA-8C6E8B14B188}" type="sibTrans" cxnId="{3BC88098-04DD-4CC1-83AF-D1B4779792A1}">
      <dgm:prSet/>
      <dgm:spPr/>
      <dgm:t>
        <a:bodyPr/>
        <a:lstStyle/>
        <a:p>
          <a:endParaRPr lang="en-US">
            <a:solidFill>
              <a:schemeClr val="bg1"/>
            </a:solidFill>
          </a:endParaRPr>
        </a:p>
      </dgm:t>
    </dgm:pt>
    <dgm:pt modelId="{41EB6ED4-161B-4DC5-A301-4502414CC557}">
      <dgm:prSet custT="1"/>
      <dgm:spPr/>
      <dgm:t>
        <a:bodyPr/>
        <a:lstStyle/>
        <a:p>
          <a:r>
            <a:rPr lang="en-US" sz="1200" b="1" i="0" baseline="0">
              <a:solidFill>
                <a:schemeClr val="bg1"/>
              </a:solidFill>
            </a:rPr>
            <a:t>Establish a Model Governance Loop</a:t>
          </a:r>
          <a:endParaRPr lang="en-US" sz="1200">
            <a:solidFill>
              <a:schemeClr val="bg1"/>
            </a:solidFill>
          </a:endParaRPr>
        </a:p>
      </dgm:t>
    </dgm:pt>
    <dgm:pt modelId="{1F18733C-2FCE-43A4-B9AD-E07DCA9270DE}" type="parTrans" cxnId="{782F0724-1F9F-42D1-8894-0AC1CF2079BE}">
      <dgm:prSet/>
      <dgm:spPr/>
      <dgm:t>
        <a:bodyPr/>
        <a:lstStyle/>
        <a:p>
          <a:endParaRPr lang="en-US"/>
        </a:p>
      </dgm:t>
    </dgm:pt>
    <dgm:pt modelId="{8A0DE87E-A145-4B9A-87AE-E5B5680D6F0F}" type="sibTrans" cxnId="{782F0724-1F9F-42D1-8894-0AC1CF2079BE}">
      <dgm:prSet/>
      <dgm:spPr/>
      <dgm:t>
        <a:bodyPr/>
        <a:lstStyle/>
        <a:p>
          <a:endParaRPr lang="en-US">
            <a:solidFill>
              <a:schemeClr val="bg1"/>
            </a:solidFill>
          </a:endParaRPr>
        </a:p>
      </dgm:t>
    </dgm:pt>
    <dgm:pt modelId="{8564B006-5FC8-44F7-80A0-081AD395FD7C}">
      <dgm:prSet custT="1"/>
      <dgm:spPr/>
      <dgm:t>
        <a:bodyPr/>
        <a:lstStyle/>
        <a:p>
          <a:r>
            <a:rPr lang="en-US" sz="1200" b="1" i="0" baseline="0" dirty="0">
              <a:solidFill>
                <a:schemeClr val="bg1"/>
              </a:solidFill>
            </a:rPr>
            <a:t>Collaborate with </a:t>
          </a:r>
          <a:r>
            <a:rPr lang="en-US" sz="1200" b="1" i="0" baseline="0" dirty="0" err="1">
              <a:solidFill>
                <a:schemeClr val="bg1"/>
              </a:solidFill>
            </a:rPr>
            <a:t>RevOps</a:t>
          </a:r>
          <a:r>
            <a:rPr lang="en-US" sz="1200" b="1" i="0" baseline="0" dirty="0">
              <a:solidFill>
                <a:schemeClr val="bg1"/>
              </a:solidFill>
            </a:rPr>
            <a:t> and Product Teams for Long-Term Scaling</a:t>
          </a:r>
          <a:endParaRPr lang="en-US" sz="1200" dirty="0">
            <a:solidFill>
              <a:schemeClr val="bg1"/>
            </a:solidFill>
          </a:endParaRPr>
        </a:p>
      </dgm:t>
    </dgm:pt>
    <dgm:pt modelId="{5FFF1701-2225-475F-8510-9C8EA19ECF22}" type="parTrans" cxnId="{DFA4D449-F904-4072-9F0D-FEAA6860840C}">
      <dgm:prSet/>
      <dgm:spPr/>
      <dgm:t>
        <a:bodyPr/>
        <a:lstStyle/>
        <a:p>
          <a:endParaRPr lang="en-US"/>
        </a:p>
      </dgm:t>
    </dgm:pt>
    <dgm:pt modelId="{2699A44B-4638-4C65-A6B0-704A51DFB945}" type="sibTrans" cxnId="{DFA4D449-F904-4072-9F0D-FEAA6860840C}">
      <dgm:prSet/>
      <dgm:spPr/>
      <dgm:t>
        <a:bodyPr/>
        <a:lstStyle/>
        <a:p>
          <a:endParaRPr lang="en-US"/>
        </a:p>
      </dgm:t>
    </dgm:pt>
    <dgm:pt modelId="{28A47198-BB08-41EE-9FC0-A0834912247E}" type="pres">
      <dgm:prSet presAssocID="{271D1CFA-7E50-4538-BF5F-33C34C9E15E8}" presName="Name0" presStyleCnt="0">
        <dgm:presLayoutVars>
          <dgm:dir/>
          <dgm:resizeHandles val="exact"/>
        </dgm:presLayoutVars>
      </dgm:prSet>
      <dgm:spPr/>
    </dgm:pt>
    <dgm:pt modelId="{91DB48EA-DCEB-45C6-AA64-18F5FCDCC028}" type="pres">
      <dgm:prSet presAssocID="{FD33ACE9-CDFD-415C-A511-E2DA6DBB9076}" presName="node" presStyleLbl="node1" presStyleIdx="0" presStyleCnt="9">
        <dgm:presLayoutVars>
          <dgm:bulletEnabled val="1"/>
        </dgm:presLayoutVars>
      </dgm:prSet>
      <dgm:spPr/>
    </dgm:pt>
    <dgm:pt modelId="{40FCA41F-5FFC-4B84-AB12-0F04F7E6DBAD}" type="pres">
      <dgm:prSet presAssocID="{604E29FE-4930-481B-92C9-28119589D725}" presName="sibTrans" presStyleLbl="sibTrans1D1" presStyleIdx="0" presStyleCnt="8"/>
      <dgm:spPr/>
    </dgm:pt>
    <dgm:pt modelId="{743485F0-B7EE-4612-B448-9A711E31ECDA}" type="pres">
      <dgm:prSet presAssocID="{604E29FE-4930-481B-92C9-28119589D725}" presName="connectorText" presStyleLbl="sibTrans1D1" presStyleIdx="0" presStyleCnt="8"/>
      <dgm:spPr/>
    </dgm:pt>
    <dgm:pt modelId="{4CB29370-E664-48BB-85EE-30DA8DA90CC2}" type="pres">
      <dgm:prSet presAssocID="{DA5FD7FD-78B7-4475-A0FC-AD3298471835}" presName="node" presStyleLbl="node1" presStyleIdx="1" presStyleCnt="9">
        <dgm:presLayoutVars>
          <dgm:bulletEnabled val="1"/>
        </dgm:presLayoutVars>
      </dgm:prSet>
      <dgm:spPr/>
    </dgm:pt>
    <dgm:pt modelId="{8F0E2285-A789-4FD2-94A1-BA4E849B6B90}" type="pres">
      <dgm:prSet presAssocID="{3FB30016-9EB5-42EE-B55A-51A2DE86946E}" presName="sibTrans" presStyleLbl="sibTrans1D1" presStyleIdx="1" presStyleCnt="8"/>
      <dgm:spPr/>
    </dgm:pt>
    <dgm:pt modelId="{28A74785-A0B6-49EB-8D6C-128D03D12862}" type="pres">
      <dgm:prSet presAssocID="{3FB30016-9EB5-42EE-B55A-51A2DE86946E}" presName="connectorText" presStyleLbl="sibTrans1D1" presStyleIdx="1" presStyleCnt="8"/>
      <dgm:spPr/>
    </dgm:pt>
    <dgm:pt modelId="{AB0A9DBA-4044-478D-934B-71C4D15DF1FA}" type="pres">
      <dgm:prSet presAssocID="{DD2E7CED-5206-4996-BAEA-70ED6C84EAB4}" presName="node" presStyleLbl="node1" presStyleIdx="2" presStyleCnt="9">
        <dgm:presLayoutVars>
          <dgm:bulletEnabled val="1"/>
        </dgm:presLayoutVars>
      </dgm:prSet>
      <dgm:spPr/>
    </dgm:pt>
    <dgm:pt modelId="{E33A6741-ADF0-4206-BDD6-CB2972C51D6C}" type="pres">
      <dgm:prSet presAssocID="{5F2B4241-3D8D-41E8-BB65-EB5690DDBC47}" presName="sibTrans" presStyleLbl="sibTrans1D1" presStyleIdx="2" presStyleCnt="8"/>
      <dgm:spPr/>
    </dgm:pt>
    <dgm:pt modelId="{F251A826-CA65-4A47-B3A6-41DC94AB7BFA}" type="pres">
      <dgm:prSet presAssocID="{5F2B4241-3D8D-41E8-BB65-EB5690DDBC47}" presName="connectorText" presStyleLbl="sibTrans1D1" presStyleIdx="2" presStyleCnt="8"/>
      <dgm:spPr/>
    </dgm:pt>
    <dgm:pt modelId="{2674FCF5-0BE1-48DF-B102-08CD1B90CE44}" type="pres">
      <dgm:prSet presAssocID="{3911A628-1031-45B6-AA7C-51D1D6F851BB}" presName="node" presStyleLbl="node1" presStyleIdx="3" presStyleCnt="9">
        <dgm:presLayoutVars>
          <dgm:bulletEnabled val="1"/>
        </dgm:presLayoutVars>
      </dgm:prSet>
      <dgm:spPr/>
    </dgm:pt>
    <dgm:pt modelId="{98EB9DFB-53FE-4D89-A47D-F9A93FDAF73D}" type="pres">
      <dgm:prSet presAssocID="{557DEAE0-91E1-4DE2-B06E-64C9AEC70F35}" presName="sibTrans" presStyleLbl="sibTrans1D1" presStyleIdx="3" presStyleCnt="8"/>
      <dgm:spPr/>
    </dgm:pt>
    <dgm:pt modelId="{4FA005B4-8E68-4DD3-A9C9-2B487BADBB8D}" type="pres">
      <dgm:prSet presAssocID="{557DEAE0-91E1-4DE2-B06E-64C9AEC70F35}" presName="connectorText" presStyleLbl="sibTrans1D1" presStyleIdx="3" presStyleCnt="8"/>
      <dgm:spPr/>
    </dgm:pt>
    <dgm:pt modelId="{2BD4C639-E44C-4F8D-A039-9420265C6E80}" type="pres">
      <dgm:prSet presAssocID="{65A11FD2-13FD-42DA-9E14-A34A044552A8}" presName="node" presStyleLbl="node1" presStyleIdx="4" presStyleCnt="9">
        <dgm:presLayoutVars>
          <dgm:bulletEnabled val="1"/>
        </dgm:presLayoutVars>
      </dgm:prSet>
      <dgm:spPr/>
    </dgm:pt>
    <dgm:pt modelId="{FA8041AB-FEF9-4CFD-9333-50FE92A8AB74}" type="pres">
      <dgm:prSet presAssocID="{4B87A99A-D57F-4E9F-B45D-A612A78C18A9}" presName="sibTrans" presStyleLbl="sibTrans1D1" presStyleIdx="4" presStyleCnt="8"/>
      <dgm:spPr/>
    </dgm:pt>
    <dgm:pt modelId="{8CBA9C6F-F83E-42FF-A21F-3ADDE1413004}" type="pres">
      <dgm:prSet presAssocID="{4B87A99A-D57F-4E9F-B45D-A612A78C18A9}" presName="connectorText" presStyleLbl="sibTrans1D1" presStyleIdx="4" presStyleCnt="8"/>
      <dgm:spPr/>
    </dgm:pt>
    <dgm:pt modelId="{9358CD13-0CA5-47B8-9B8F-C48AE703CDA9}" type="pres">
      <dgm:prSet presAssocID="{55319DF8-6155-4EC9-A6CD-797E4F6EB818}" presName="node" presStyleLbl="node1" presStyleIdx="5" presStyleCnt="9">
        <dgm:presLayoutVars>
          <dgm:bulletEnabled val="1"/>
        </dgm:presLayoutVars>
      </dgm:prSet>
      <dgm:spPr/>
    </dgm:pt>
    <dgm:pt modelId="{BBB65482-A58B-4A1A-885F-9D3179809E1D}" type="pres">
      <dgm:prSet presAssocID="{37FA847C-000E-4650-90AF-D4730AB8E899}" presName="sibTrans" presStyleLbl="sibTrans1D1" presStyleIdx="5" presStyleCnt="8"/>
      <dgm:spPr/>
    </dgm:pt>
    <dgm:pt modelId="{B8294F79-694D-4D7F-BF5B-550657575125}" type="pres">
      <dgm:prSet presAssocID="{37FA847C-000E-4650-90AF-D4730AB8E899}" presName="connectorText" presStyleLbl="sibTrans1D1" presStyleIdx="5" presStyleCnt="8"/>
      <dgm:spPr/>
    </dgm:pt>
    <dgm:pt modelId="{22578DCD-F013-4E59-B050-36B12F5D5E5C}" type="pres">
      <dgm:prSet presAssocID="{FA3276A7-9AF9-402D-880F-C2BDE4F57566}" presName="node" presStyleLbl="node1" presStyleIdx="6" presStyleCnt="9">
        <dgm:presLayoutVars>
          <dgm:bulletEnabled val="1"/>
        </dgm:presLayoutVars>
      </dgm:prSet>
      <dgm:spPr/>
    </dgm:pt>
    <dgm:pt modelId="{15C19C6D-740F-49D0-AC7B-6E9EB478EAE7}" type="pres">
      <dgm:prSet presAssocID="{9C9C134C-183C-413D-97EA-8C6E8B14B188}" presName="sibTrans" presStyleLbl="sibTrans1D1" presStyleIdx="6" presStyleCnt="8"/>
      <dgm:spPr/>
    </dgm:pt>
    <dgm:pt modelId="{82D06EB1-FF26-409A-A38D-B9B8FD3C5E7B}" type="pres">
      <dgm:prSet presAssocID="{9C9C134C-183C-413D-97EA-8C6E8B14B188}" presName="connectorText" presStyleLbl="sibTrans1D1" presStyleIdx="6" presStyleCnt="8"/>
      <dgm:spPr/>
    </dgm:pt>
    <dgm:pt modelId="{7C912489-929E-4506-98B8-DCD47346A34A}" type="pres">
      <dgm:prSet presAssocID="{41EB6ED4-161B-4DC5-A301-4502414CC557}" presName="node" presStyleLbl="node1" presStyleIdx="7" presStyleCnt="9">
        <dgm:presLayoutVars>
          <dgm:bulletEnabled val="1"/>
        </dgm:presLayoutVars>
      </dgm:prSet>
      <dgm:spPr/>
    </dgm:pt>
    <dgm:pt modelId="{C34EB185-ABD4-4CAF-AE97-82E75EC19149}" type="pres">
      <dgm:prSet presAssocID="{8A0DE87E-A145-4B9A-87AE-E5B5680D6F0F}" presName="sibTrans" presStyleLbl="sibTrans1D1" presStyleIdx="7" presStyleCnt="8"/>
      <dgm:spPr/>
    </dgm:pt>
    <dgm:pt modelId="{35DE36C5-B6BC-4907-9889-5EF653B9C6B6}" type="pres">
      <dgm:prSet presAssocID="{8A0DE87E-A145-4B9A-87AE-E5B5680D6F0F}" presName="connectorText" presStyleLbl="sibTrans1D1" presStyleIdx="7" presStyleCnt="8"/>
      <dgm:spPr/>
    </dgm:pt>
    <dgm:pt modelId="{8FB27D65-B9AD-4FE9-87C9-AD3040A71DCB}" type="pres">
      <dgm:prSet presAssocID="{8564B006-5FC8-44F7-80A0-081AD395FD7C}" presName="node" presStyleLbl="node1" presStyleIdx="8" presStyleCnt="9">
        <dgm:presLayoutVars>
          <dgm:bulletEnabled val="1"/>
        </dgm:presLayoutVars>
      </dgm:prSet>
      <dgm:spPr/>
    </dgm:pt>
  </dgm:ptLst>
  <dgm:cxnLst>
    <dgm:cxn modelId="{51C0F312-0ED2-41AB-9D73-91A4697BFC1F}" type="presOf" srcId="{65A11FD2-13FD-42DA-9E14-A34A044552A8}" destId="{2BD4C639-E44C-4F8D-A039-9420265C6E80}" srcOrd="0" destOrd="0" presId="urn:microsoft.com/office/officeart/2016/7/layout/RepeatingBendingProcessNew"/>
    <dgm:cxn modelId="{9CB4181C-6A27-4A66-8559-B57A8BEBA367}" type="presOf" srcId="{557DEAE0-91E1-4DE2-B06E-64C9AEC70F35}" destId="{98EB9DFB-53FE-4D89-A47D-F9A93FDAF73D}" srcOrd="0" destOrd="0" presId="urn:microsoft.com/office/officeart/2016/7/layout/RepeatingBendingProcessNew"/>
    <dgm:cxn modelId="{A0E22723-4570-4D22-BE5E-CF8CE727FDC7}" srcId="{271D1CFA-7E50-4538-BF5F-33C34C9E15E8}" destId="{65A11FD2-13FD-42DA-9E14-A34A044552A8}" srcOrd="4" destOrd="0" parTransId="{B72A390C-0C2B-472E-922C-665C826ACF95}" sibTransId="{4B87A99A-D57F-4E9F-B45D-A612A78C18A9}"/>
    <dgm:cxn modelId="{782F0724-1F9F-42D1-8894-0AC1CF2079BE}" srcId="{271D1CFA-7E50-4538-BF5F-33C34C9E15E8}" destId="{41EB6ED4-161B-4DC5-A301-4502414CC557}" srcOrd="7" destOrd="0" parTransId="{1F18733C-2FCE-43A4-B9AD-E07DCA9270DE}" sibTransId="{8A0DE87E-A145-4B9A-87AE-E5B5680D6F0F}"/>
    <dgm:cxn modelId="{D1862F2D-1866-4D31-945D-0712CD728676}" type="presOf" srcId="{41EB6ED4-161B-4DC5-A301-4502414CC557}" destId="{7C912489-929E-4506-98B8-DCD47346A34A}" srcOrd="0" destOrd="0" presId="urn:microsoft.com/office/officeart/2016/7/layout/RepeatingBendingProcessNew"/>
    <dgm:cxn modelId="{7057222F-D44D-4691-83A8-AAE66D7AEAE0}" type="presOf" srcId="{604E29FE-4930-481B-92C9-28119589D725}" destId="{40FCA41F-5FFC-4B84-AB12-0F04F7E6DBAD}" srcOrd="0" destOrd="0" presId="urn:microsoft.com/office/officeart/2016/7/layout/RepeatingBendingProcessNew"/>
    <dgm:cxn modelId="{D1A4BF38-09EF-414F-BF38-1374C1AFED74}" srcId="{271D1CFA-7E50-4538-BF5F-33C34C9E15E8}" destId="{DD2E7CED-5206-4996-BAEA-70ED6C84EAB4}" srcOrd="2" destOrd="0" parTransId="{46AC77C1-3850-41C4-BB5A-4C921E738112}" sibTransId="{5F2B4241-3D8D-41E8-BB65-EB5690DDBC47}"/>
    <dgm:cxn modelId="{B35CBD3B-D18D-4D0A-9C43-7AEFF03D07C0}" type="presOf" srcId="{8A0DE87E-A145-4B9A-87AE-E5B5680D6F0F}" destId="{C34EB185-ABD4-4CAF-AE97-82E75EC19149}" srcOrd="0" destOrd="0" presId="urn:microsoft.com/office/officeart/2016/7/layout/RepeatingBendingProcessNew"/>
    <dgm:cxn modelId="{28D7CC3C-46C9-454C-8C3E-5D7DB2260777}" type="presOf" srcId="{557DEAE0-91E1-4DE2-B06E-64C9AEC70F35}" destId="{4FA005B4-8E68-4DD3-A9C9-2B487BADBB8D}" srcOrd="1" destOrd="0" presId="urn:microsoft.com/office/officeart/2016/7/layout/RepeatingBendingProcessNew"/>
    <dgm:cxn modelId="{98892B40-6E72-46D8-A5E8-CDFE03057E18}" type="presOf" srcId="{4B87A99A-D57F-4E9F-B45D-A612A78C18A9}" destId="{FA8041AB-FEF9-4CFD-9333-50FE92A8AB74}" srcOrd="0" destOrd="0" presId="urn:microsoft.com/office/officeart/2016/7/layout/RepeatingBendingProcessNew"/>
    <dgm:cxn modelId="{2764E55B-F3CF-4B24-9525-4DD3E8493686}" type="presOf" srcId="{604E29FE-4930-481B-92C9-28119589D725}" destId="{743485F0-B7EE-4612-B448-9A711E31ECDA}" srcOrd="1" destOrd="0" presId="urn:microsoft.com/office/officeart/2016/7/layout/RepeatingBendingProcessNew"/>
    <dgm:cxn modelId="{B1B6C564-5082-4CF5-9B5C-E4632D3433A1}" type="presOf" srcId="{3911A628-1031-45B6-AA7C-51D1D6F851BB}" destId="{2674FCF5-0BE1-48DF-B102-08CD1B90CE44}" srcOrd="0" destOrd="0" presId="urn:microsoft.com/office/officeart/2016/7/layout/RepeatingBendingProcessNew"/>
    <dgm:cxn modelId="{DFA4D449-F904-4072-9F0D-FEAA6860840C}" srcId="{271D1CFA-7E50-4538-BF5F-33C34C9E15E8}" destId="{8564B006-5FC8-44F7-80A0-081AD395FD7C}" srcOrd="8" destOrd="0" parTransId="{5FFF1701-2225-475F-8510-9C8EA19ECF22}" sibTransId="{2699A44B-4638-4C65-A6B0-704A51DFB945}"/>
    <dgm:cxn modelId="{36F4EA69-E4EA-4F1E-BD8B-A1CBBCD42308}" type="presOf" srcId="{DD2E7CED-5206-4996-BAEA-70ED6C84EAB4}" destId="{AB0A9DBA-4044-478D-934B-71C4D15DF1FA}" srcOrd="0" destOrd="0" presId="urn:microsoft.com/office/officeart/2016/7/layout/RepeatingBendingProcessNew"/>
    <dgm:cxn modelId="{95CA9150-C2BF-4A68-8878-30742D35E4A7}" srcId="{271D1CFA-7E50-4538-BF5F-33C34C9E15E8}" destId="{3911A628-1031-45B6-AA7C-51D1D6F851BB}" srcOrd="3" destOrd="0" parTransId="{6D03DE0D-7846-4863-8BCC-41E01F4C9DFF}" sibTransId="{557DEAE0-91E1-4DE2-B06E-64C9AEC70F35}"/>
    <dgm:cxn modelId="{5AA5825A-3858-45CC-8CBE-F3B8889B16D9}" srcId="{271D1CFA-7E50-4538-BF5F-33C34C9E15E8}" destId="{55319DF8-6155-4EC9-A6CD-797E4F6EB818}" srcOrd="5" destOrd="0" parTransId="{3986602A-C3B8-4DA3-BB47-C4566A58E7EE}" sibTransId="{37FA847C-000E-4650-90AF-D4730AB8E899}"/>
    <dgm:cxn modelId="{5592708A-9B73-4AB8-BB30-62F31AEA8CF3}" srcId="{271D1CFA-7E50-4538-BF5F-33C34C9E15E8}" destId="{DA5FD7FD-78B7-4475-A0FC-AD3298471835}" srcOrd="1" destOrd="0" parTransId="{D9D95038-6F8D-4825-94A7-03B1236D32C3}" sibTransId="{3FB30016-9EB5-42EE-B55A-51A2DE86946E}"/>
    <dgm:cxn modelId="{EA27BF8C-7455-445F-A265-82E5CFE4D242}" type="presOf" srcId="{3FB30016-9EB5-42EE-B55A-51A2DE86946E}" destId="{28A74785-A0B6-49EB-8D6C-128D03D12862}" srcOrd="1" destOrd="0" presId="urn:microsoft.com/office/officeart/2016/7/layout/RepeatingBendingProcessNew"/>
    <dgm:cxn modelId="{1952F297-8C5C-4C22-BAC9-0506A0989F47}" type="presOf" srcId="{FA3276A7-9AF9-402D-880F-C2BDE4F57566}" destId="{22578DCD-F013-4E59-B050-36B12F5D5E5C}" srcOrd="0" destOrd="0" presId="urn:microsoft.com/office/officeart/2016/7/layout/RepeatingBendingProcessNew"/>
    <dgm:cxn modelId="{3BC88098-04DD-4CC1-83AF-D1B4779792A1}" srcId="{271D1CFA-7E50-4538-BF5F-33C34C9E15E8}" destId="{FA3276A7-9AF9-402D-880F-C2BDE4F57566}" srcOrd="6" destOrd="0" parTransId="{4B362B41-F47A-48C8-B2FA-83C673BF2FF4}" sibTransId="{9C9C134C-183C-413D-97EA-8C6E8B14B188}"/>
    <dgm:cxn modelId="{018893A0-562A-488E-9DB8-313529AB5C3D}" type="presOf" srcId="{4B87A99A-D57F-4E9F-B45D-A612A78C18A9}" destId="{8CBA9C6F-F83E-42FF-A21F-3ADDE1413004}" srcOrd="1" destOrd="0" presId="urn:microsoft.com/office/officeart/2016/7/layout/RepeatingBendingProcessNew"/>
    <dgm:cxn modelId="{EBE9E2A1-A0B3-475B-B97F-B51A9A7C52C6}" type="presOf" srcId="{FD33ACE9-CDFD-415C-A511-E2DA6DBB9076}" destId="{91DB48EA-DCEB-45C6-AA64-18F5FCDCC028}" srcOrd="0" destOrd="0" presId="urn:microsoft.com/office/officeart/2016/7/layout/RepeatingBendingProcessNew"/>
    <dgm:cxn modelId="{8A13FDA8-08FA-43DF-BE3B-11336F0B53FD}" type="presOf" srcId="{3FB30016-9EB5-42EE-B55A-51A2DE86946E}" destId="{8F0E2285-A789-4FD2-94A1-BA4E849B6B90}" srcOrd="0" destOrd="0" presId="urn:microsoft.com/office/officeart/2016/7/layout/RepeatingBendingProcessNew"/>
    <dgm:cxn modelId="{56C325AD-8F1A-4670-8C8E-0F23479554AC}" type="presOf" srcId="{9C9C134C-183C-413D-97EA-8C6E8B14B188}" destId="{15C19C6D-740F-49D0-AC7B-6E9EB478EAE7}" srcOrd="0" destOrd="0" presId="urn:microsoft.com/office/officeart/2016/7/layout/RepeatingBendingProcessNew"/>
    <dgm:cxn modelId="{932BA5AF-5263-42AB-AFC3-EA4D1C68394B}" type="presOf" srcId="{DA5FD7FD-78B7-4475-A0FC-AD3298471835}" destId="{4CB29370-E664-48BB-85EE-30DA8DA90CC2}" srcOrd="0" destOrd="0" presId="urn:microsoft.com/office/officeart/2016/7/layout/RepeatingBendingProcessNew"/>
    <dgm:cxn modelId="{A95813B4-C726-4548-8EAF-3AF6D16314B4}" type="presOf" srcId="{9C9C134C-183C-413D-97EA-8C6E8B14B188}" destId="{82D06EB1-FF26-409A-A38D-B9B8FD3C5E7B}" srcOrd="1" destOrd="0" presId="urn:microsoft.com/office/officeart/2016/7/layout/RepeatingBendingProcessNew"/>
    <dgm:cxn modelId="{A6DB26BF-C29A-4A36-855C-E6FA8698484E}" type="presOf" srcId="{37FA847C-000E-4650-90AF-D4730AB8E899}" destId="{B8294F79-694D-4D7F-BF5B-550657575125}" srcOrd="1" destOrd="0" presId="urn:microsoft.com/office/officeart/2016/7/layout/RepeatingBendingProcessNew"/>
    <dgm:cxn modelId="{E8EAECC0-D3FC-4265-B026-3D1C1F7B064D}" type="presOf" srcId="{8564B006-5FC8-44F7-80A0-081AD395FD7C}" destId="{8FB27D65-B9AD-4FE9-87C9-AD3040A71DCB}" srcOrd="0" destOrd="0" presId="urn:microsoft.com/office/officeart/2016/7/layout/RepeatingBendingProcessNew"/>
    <dgm:cxn modelId="{B415AACE-DD4D-4708-98A6-B601614623EF}" type="presOf" srcId="{271D1CFA-7E50-4538-BF5F-33C34C9E15E8}" destId="{28A47198-BB08-41EE-9FC0-A0834912247E}" srcOrd="0" destOrd="0" presId="urn:microsoft.com/office/officeart/2016/7/layout/RepeatingBendingProcessNew"/>
    <dgm:cxn modelId="{B6D92FDA-8BF1-475C-98BD-8444EF873FC8}" type="presOf" srcId="{55319DF8-6155-4EC9-A6CD-797E4F6EB818}" destId="{9358CD13-0CA5-47B8-9B8F-C48AE703CDA9}" srcOrd="0" destOrd="0" presId="urn:microsoft.com/office/officeart/2016/7/layout/RepeatingBendingProcessNew"/>
    <dgm:cxn modelId="{7074B1E3-46CB-4AAC-BBEC-A68A7F80929D}" srcId="{271D1CFA-7E50-4538-BF5F-33C34C9E15E8}" destId="{FD33ACE9-CDFD-415C-A511-E2DA6DBB9076}" srcOrd="0" destOrd="0" parTransId="{754052C6-F106-4862-81C3-977B51712A50}" sibTransId="{604E29FE-4930-481B-92C9-28119589D725}"/>
    <dgm:cxn modelId="{838F15EB-5221-4784-8A70-FA74DDD0CA87}" type="presOf" srcId="{5F2B4241-3D8D-41E8-BB65-EB5690DDBC47}" destId="{F251A826-CA65-4A47-B3A6-41DC94AB7BFA}" srcOrd="1" destOrd="0" presId="urn:microsoft.com/office/officeart/2016/7/layout/RepeatingBendingProcessNew"/>
    <dgm:cxn modelId="{681638FE-75FA-4B33-8631-EB0D5C7F09D1}" type="presOf" srcId="{37FA847C-000E-4650-90AF-D4730AB8E899}" destId="{BBB65482-A58B-4A1A-885F-9D3179809E1D}" srcOrd="0" destOrd="0" presId="urn:microsoft.com/office/officeart/2016/7/layout/RepeatingBendingProcessNew"/>
    <dgm:cxn modelId="{281DF8FE-7D9C-4416-9EC5-6A69F5D189F4}" type="presOf" srcId="{5F2B4241-3D8D-41E8-BB65-EB5690DDBC47}" destId="{E33A6741-ADF0-4206-BDD6-CB2972C51D6C}" srcOrd="0" destOrd="0" presId="urn:microsoft.com/office/officeart/2016/7/layout/RepeatingBendingProcessNew"/>
    <dgm:cxn modelId="{60E134FF-B23D-474D-B4F6-B8D0574AB55F}" type="presOf" srcId="{8A0DE87E-A145-4B9A-87AE-E5B5680D6F0F}" destId="{35DE36C5-B6BC-4907-9889-5EF653B9C6B6}" srcOrd="1" destOrd="0" presId="urn:microsoft.com/office/officeart/2016/7/layout/RepeatingBendingProcessNew"/>
    <dgm:cxn modelId="{8FBACA35-632B-4AF4-B574-03C45DAB5F58}" type="presParOf" srcId="{28A47198-BB08-41EE-9FC0-A0834912247E}" destId="{91DB48EA-DCEB-45C6-AA64-18F5FCDCC028}" srcOrd="0" destOrd="0" presId="urn:microsoft.com/office/officeart/2016/7/layout/RepeatingBendingProcessNew"/>
    <dgm:cxn modelId="{6390AD00-F88C-4E24-8B68-00F255ADCFBD}" type="presParOf" srcId="{28A47198-BB08-41EE-9FC0-A0834912247E}" destId="{40FCA41F-5FFC-4B84-AB12-0F04F7E6DBAD}" srcOrd="1" destOrd="0" presId="urn:microsoft.com/office/officeart/2016/7/layout/RepeatingBendingProcessNew"/>
    <dgm:cxn modelId="{49FBEADA-D324-421C-8221-46A1E5E5E2E0}" type="presParOf" srcId="{40FCA41F-5FFC-4B84-AB12-0F04F7E6DBAD}" destId="{743485F0-B7EE-4612-B448-9A711E31ECDA}" srcOrd="0" destOrd="0" presId="urn:microsoft.com/office/officeart/2016/7/layout/RepeatingBendingProcessNew"/>
    <dgm:cxn modelId="{D7C01BCE-E316-4041-8E28-9CA60D2AB7CD}" type="presParOf" srcId="{28A47198-BB08-41EE-9FC0-A0834912247E}" destId="{4CB29370-E664-48BB-85EE-30DA8DA90CC2}" srcOrd="2" destOrd="0" presId="urn:microsoft.com/office/officeart/2016/7/layout/RepeatingBendingProcessNew"/>
    <dgm:cxn modelId="{371CA4AC-E643-4A9D-A55D-81C694089F14}" type="presParOf" srcId="{28A47198-BB08-41EE-9FC0-A0834912247E}" destId="{8F0E2285-A789-4FD2-94A1-BA4E849B6B90}" srcOrd="3" destOrd="0" presId="urn:microsoft.com/office/officeart/2016/7/layout/RepeatingBendingProcessNew"/>
    <dgm:cxn modelId="{DBD924C8-B55F-4F1D-9BDB-4BA8B36DB482}" type="presParOf" srcId="{8F0E2285-A789-4FD2-94A1-BA4E849B6B90}" destId="{28A74785-A0B6-49EB-8D6C-128D03D12862}" srcOrd="0" destOrd="0" presId="urn:microsoft.com/office/officeart/2016/7/layout/RepeatingBendingProcessNew"/>
    <dgm:cxn modelId="{664FB050-0283-4D54-8998-7FA31205A3C7}" type="presParOf" srcId="{28A47198-BB08-41EE-9FC0-A0834912247E}" destId="{AB0A9DBA-4044-478D-934B-71C4D15DF1FA}" srcOrd="4" destOrd="0" presId="urn:microsoft.com/office/officeart/2016/7/layout/RepeatingBendingProcessNew"/>
    <dgm:cxn modelId="{878CB02A-3ED8-4D21-ADF7-E6F876487C9B}" type="presParOf" srcId="{28A47198-BB08-41EE-9FC0-A0834912247E}" destId="{E33A6741-ADF0-4206-BDD6-CB2972C51D6C}" srcOrd="5" destOrd="0" presId="urn:microsoft.com/office/officeart/2016/7/layout/RepeatingBendingProcessNew"/>
    <dgm:cxn modelId="{76E26770-D87A-4A9B-BB0A-8E5C23C35C3A}" type="presParOf" srcId="{E33A6741-ADF0-4206-BDD6-CB2972C51D6C}" destId="{F251A826-CA65-4A47-B3A6-41DC94AB7BFA}" srcOrd="0" destOrd="0" presId="urn:microsoft.com/office/officeart/2016/7/layout/RepeatingBendingProcessNew"/>
    <dgm:cxn modelId="{C8E0E9BA-2501-4463-A70A-F5BDEA758BD8}" type="presParOf" srcId="{28A47198-BB08-41EE-9FC0-A0834912247E}" destId="{2674FCF5-0BE1-48DF-B102-08CD1B90CE44}" srcOrd="6" destOrd="0" presId="urn:microsoft.com/office/officeart/2016/7/layout/RepeatingBendingProcessNew"/>
    <dgm:cxn modelId="{5FCF196F-01F4-49A4-B296-69847E76FAD2}" type="presParOf" srcId="{28A47198-BB08-41EE-9FC0-A0834912247E}" destId="{98EB9DFB-53FE-4D89-A47D-F9A93FDAF73D}" srcOrd="7" destOrd="0" presId="urn:microsoft.com/office/officeart/2016/7/layout/RepeatingBendingProcessNew"/>
    <dgm:cxn modelId="{8FDC898D-4396-4684-B5D3-5067F134F7DE}" type="presParOf" srcId="{98EB9DFB-53FE-4D89-A47D-F9A93FDAF73D}" destId="{4FA005B4-8E68-4DD3-A9C9-2B487BADBB8D}" srcOrd="0" destOrd="0" presId="urn:microsoft.com/office/officeart/2016/7/layout/RepeatingBendingProcessNew"/>
    <dgm:cxn modelId="{4C932F42-8EF3-42FB-AF80-64FCD8B16444}" type="presParOf" srcId="{28A47198-BB08-41EE-9FC0-A0834912247E}" destId="{2BD4C639-E44C-4F8D-A039-9420265C6E80}" srcOrd="8" destOrd="0" presId="urn:microsoft.com/office/officeart/2016/7/layout/RepeatingBendingProcessNew"/>
    <dgm:cxn modelId="{5358B574-7355-46EB-8C54-50E023B7FC73}" type="presParOf" srcId="{28A47198-BB08-41EE-9FC0-A0834912247E}" destId="{FA8041AB-FEF9-4CFD-9333-50FE92A8AB74}" srcOrd="9" destOrd="0" presId="urn:microsoft.com/office/officeart/2016/7/layout/RepeatingBendingProcessNew"/>
    <dgm:cxn modelId="{4B64CAE7-2115-4D80-B4E2-77B54BA6EAE5}" type="presParOf" srcId="{FA8041AB-FEF9-4CFD-9333-50FE92A8AB74}" destId="{8CBA9C6F-F83E-42FF-A21F-3ADDE1413004}" srcOrd="0" destOrd="0" presId="urn:microsoft.com/office/officeart/2016/7/layout/RepeatingBendingProcessNew"/>
    <dgm:cxn modelId="{7CCB374B-AC12-47FF-9601-9493A5A7A19F}" type="presParOf" srcId="{28A47198-BB08-41EE-9FC0-A0834912247E}" destId="{9358CD13-0CA5-47B8-9B8F-C48AE703CDA9}" srcOrd="10" destOrd="0" presId="urn:microsoft.com/office/officeart/2016/7/layout/RepeatingBendingProcessNew"/>
    <dgm:cxn modelId="{AB30C37A-505A-4184-BAC8-046BD087AF83}" type="presParOf" srcId="{28A47198-BB08-41EE-9FC0-A0834912247E}" destId="{BBB65482-A58B-4A1A-885F-9D3179809E1D}" srcOrd="11" destOrd="0" presId="urn:microsoft.com/office/officeart/2016/7/layout/RepeatingBendingProcessNew"/>
    <dgm:cxn modelId="{2381364C-7413-4D36-A28F-C369F31307A9}" type="presParOf" srcId="{BBB65482-A58B-4A1A-885F-9D3179809E1D}" destId="{B8294F79-694D-4D7F-BF5B-550657575125}" srcOrd="0" destOrd="0" presId="urn:microsoft.com/office/officeart/2016/7/layout/RepeatingBendingProcessNew"/>
    <dgm:cxn modelId="{5327F724-FA5D-44DD-A2AF-4AFC78AA4AB4}" type="presParOf" srcId="{28A47198-BB08-41EE-9FC0-A0834912247E}" destId="{22578DCD-F013-4E59-B050-36B12F5D5E5C}" srcOrd="12" destOrd="0" presId="urn:microsoft.com/office/officeart/2016/7/layout/RepeatingBendingProcessNew"/>
    <dgm:cxn modelId="{D0C06C36-1A33-4B2C-8598-4A5386F444C5}" type="presParOf" srcId="{28A47198-BB08-41EE-9FC0-A0834912247E}" destId="{15C19C6D-740F-49D0-AC7B-6E9EB478EAE7}" srcOrd="13" destOrd="0" presId="urn:microsoft.com/office/officeart/2016/7/layout/RepeatingBendingProcessNew"/>
    <dgm:cxn modelId="{A75B0179-6E7F-4175-AA20-C3D17EC9F41B}" type="presParOf" srcId="{15C19C6D-740F-49D0-AC7B-6E9EB478EAE7}" destId="{82D06EB1-FF26-409A-A38D-B9B8FD3C5E7B}" srcOrd="0" destOrd="0" presId="urn:microsoft.com/office/officeart/2016/7/layout/RepeatingBendingProcessNew"/>
    <dgm:cxn modelId="{4047DC03-DDF4-454A-8AA5-5E444A7ED735}" type="presParOf" srcId="{28A47198-BB08-41EE-9FC0-A0834912247E}" destId="{7C912489-929E-4506-98B8-DCD47346A34A}" srcOrd="14" destOrd="0" presId="urn:microsoft.com/office/officeart/2016/7/layout/RepeatingBendingProcessNew"/>
    <dgm:cxn modelId="{3906FE95-1966-4146-A230-2CB7984B3F08}" type="presParOf" srcId="{28A47198-BB08-41EE-9FC0-A0834912247E}" destId="{C34EB185-ABD4-4CAF-AE97-82E75EC19149}" srcOrd="15" destOrd="0" presId="urn:microsoft.com/office/officeart/2016/7/layout/RepeatingBendingProcessNew"/>
    <dgm:cxn modelId="{AAD39585-464F-45BC-944E-9946FAC83196}" type="presParOf" srcId="{C34EB185-ABD4-4CAF-AE97-82E75EC19149}" destId="{35DE36C5-B6BC-4907-9889-5EF653B9C6B6}" srcOrd="0" destOrd="0" presId="urn:microsoft.com/office/officeart/2016/7/layout/RepeatingBendingProcessNew"/>
    <dgm:cxn modelId="{D53FDAA7-2CBC-461C-84DF-BD24216485B8}" type="presParOf" srcId="{28A47198-BB08-41EE-9FC0-A0834912247E}" destId="{8FB27D65-B9AD-4FE9-87C9-AD3040A71DCB}" srcOrd="1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E711C3-CBB7-4E06-9286-7A6C2DBEB78E}" type="doc">
      <dgm:prSet loTypeId="urn:microsoft.com/office/officeart/2016/7/layout/RepeatingBendingProcessNew" loCatId="process" qsTypeId="urn:microsoft.com/office/officeart/2005/8/quickstyle/simple1" qsCatId="simple" csTypeId="urn:microsoft.com/office/officeart/2005/8/colors/accent1_4" csCatId="accent1" phldr="1"/>
      <dgm:spPr/>
      <dgm:t>
        <a:bodyPr/>
        <a:lstStyle/>
        <a:p>
          <a:endParaRPr lang="en-US"/>
        </a:p>
      </dgm:t>
    </dgm:pt>
    <dgm:pt modelId="{41912909-D584-4530-B225-2E01C13C94B4}">
      <dgm:prSet custT="1"/>
      <dgm:spPr/>
      <dgm:t>
        <a:bodyPr/>
        <a:lstStyle/>
        <a:p>
          <a:pPr>
            <a:defRPr cap="all"/>
          </a:pPr>
          <a:r>
            <a:rPr lang="en-US" sz="1800">
              <a:solidFill>
                <a:schemeClr val="bg1"/>
              </a:solidFill>
            </a:rPr>
            <a:t>1. Feature Engineering</a:t>
          </a:r>
        </a:p>
      </dgm:t>
    </dgm:pt>
    <dgm:pt modelId="{4A61BE1A-0275-4014-9A1D-902894107234}" type="parTrans" cxnId="{E855523A-05F0-4250-B309-928582456E1D}">
      <dgm:prSet/>
      <dgm:spPr/>
      <dgm:t>
        <a:bodyPr/>
        <a:lstStyle/>
        <a:p>
          <a:endParaRPr lang="en-US"/>
        </a:p>
      </dgm:t>
    </dgm:pt>
    <dgm:pt modelId="{AC6A6124-00EB-4763-B91F-9D035BB0122D}" type="sibTrans" cxnId="{E855523A-05F0-4250-B309-928582456E1D}">
      <dgm:prSet custT="1"/>
      <dgm:spPr/>
      <dgm:t>
        <a:bodyPr/>
        <a:lstStyle/>
        <a:p>
          <a:endParaRPr lang="en-US" sz="1800">
            <a:solidFill>
              <a:schemeClr val="bg1"/>
            </a:solidFill>
          </a:endParaRPr>
        </a:p>
      </dgm:t>
    </dgm:pt>
    <dgm:pt modelId="{C8872DF6-5E6F-4EC3-A10E-701C817ED610}">
      <dgm:prSet custT="1"/>
      <dgm:spPr/>
      <dgm:t>
        <a:bodyPr/>
        <a:lstStyle/>
        <a:p>
          <a:pPr>
            <a:defRPr cap="all"/>
          </a:pPr>
          <a:r>
            <a:rPr lang="en-US" sz="1800">
              <a:solidFill>
                <a:schemeClr val="bg1"/>
              </a:solidFill>
            </a:rPr>
            <a:t>2. Model Training (Random Forest → XGBoost)</a:t>
          </a:r>
        </a:p>
      </dgm:t>
    </dgm:pt>
    <dgm:pt modelId="{6E265C0F-06FC-44B4-B857-2665F8636F43}" type="parTrans" cxnId="{11745089-9A25-4A5E-903E-25170B5B5EFA}">
      <dgm:prSet/>
      <dgm:spPr/>
      <dgm:t>
        <a:bodyPr/>
        <a:lstStyle/>
        <a:p>
          <a:endParaRPr lang="en-US"/>
        </a:p>
      </dgm:t>
    </dgm:pt>
    <dgm:pt modelId="{4DB2E85B-0E34-45A7-BB78-CF6D85B160A5}" type="sibTrans" cxnId="{11745089-9A25-4A5E-903E-25170B5B5EFA}">
      <dgm:prSet custT="1"/>
      <dgm:spPr/>
      <dgm:t>
        <a:bodyPr/>
        <a:lstStyle/>
        <a:p>
          <a:endParaRPr lang="en-US" sz="1800">
            <a:solidFill>
              <a:schemeClr val="bg1"/>
            </a:solidFill>
          </a:endParaRPr>
        </a:p>
      </dgm:t>
    </dgm:pt>
    <dgm:pt modelId="{E3BBBF6D-143C-4A65-A90B-0E9BC74D549A}">
      <dgm:prSet custT="1"/>
      <dgm:spPr/>
      <dgm:t>
        <a:bodyPr/>
        <a:lstStyle/>
        <a:p>
          <a:pPr>
            <a:defRPr cap="all"/>
          </a:pPr>
          <a:r>
            <a:rPr lang="en-US" sz="1800">
              <a:solidFill>
                <a:schemeClr val="bg1"/>
              </a:solidFill>
            </a:rPr>
            <a:t>3. SHAP Explainability</a:t>
          </a:r>
        </a:p>
      </dgm:t>
    </dgm:pt>
    <dgm:pt modelId="{E8DFA20C-2D15-4E1E-8862-BFBB1BDF9EE2}" type="parTrans" cxnId="{DE76E008-A8A2-4619-B775-669672C59F35}">
      <dgm:prSet/>
      <dgm:spPr/>
      <dgm:t>
        <a:bodyPr/>
        <a:lstStyle/>
        <a:p>
          <a:endParaRPr lang="en-US"/>
        </a:p>
      </dgm:t>
    </dgm:pt>
    <dgm:pt modelId="{8895EA73-1F39-4E48-9B6E-F7BF7D94ABAF}" type="sibTrans" cxnId="{DE76E008-A8A2-4619-B775-669672C59F35}">
      <dgm:prSet custT="1"/>
      <dgm:spPr/>
      <dgm:t>
        <a:bodyPr/>
        <a:lstStyle/>
        <a:p>
          <a:endParaRPr lang="en-US" sz="1800">
            <a:solidFill>
              <a:schemeClr val="bg1"/>
            </a:solidFill>
          </a:endParaRPr>
        </a:p>
      </dgm:t>
    </dgm:pt>
    <dgm:pt modelId="{E81BAB1C-592D-4E4A-B21E-4E3B55C7C8F0}">
      <dgm:prSet custT="1"/>
      <dgm:spPr/>
      <dgm:t>
        <a:bodyPr/>
        <a:lstStyle/>
        <a:p>
          <a:pPr>
            <a:defRPr cap="all"/>
          </a:pPr>
          <a:r>
            <a:rPr lang="en-US" sz="1800">
              <a:solidFill>
                <a:schemeClr val="bg1"/>
              </a:solidFill>
            </a:rPr>
            <a:t>4. Quantile-based Floor CPM Simulation</a:t>
          </a:r>
        </a:p>
      </dgm:t>
    </dgm:pt>
    <dgm:pt modelId="{07520846-4015-4559-BD31-B7CD1AE6C0EE}" type="parTrans" cxnId="{0E86BF37-727C-463E-81B8-8B1483A797BE}">
      <dgm:prSet/>
      <dgm:spPr/>
      <dgm:t>
        <a:bodyPr/>
        <a:lstStyle/>
        <a:p>
          <a:endParaRPr lang="en-US"/>
        </a:p>
      </dgm:t>
    </dgm:pt>
    <dgm:pt modelId="{9C565D47-E871-4D0B-B177-2177820BA43C}" type="sibTrans" cxnId="{0E86BF37-727C-463E-81B8-8B1483A797BE}">
      <dgm:prSet custT="1"/>
      <dgm:spPr/>
      <dgm:t>
        <a:bodyPr/>
        <a:lstStyle/>
        <a:p>
          <a:endParaRPr lang="en-US" sz="1800">
            <a:solidFill>
              <a:schemeClr val="bg1"/>
            </a:solidFill>
          </a:endParaRPr>
        </a:p>
      </dgm:t>
    </dgm:pt>
    <dgm:pt modelId="{820478BF-92D2-43D1-8AB4-401B7A852D15}">
      <dgm:prSet custT="1"/>
      <dgm:spPr/>
      <dgm:t>
        <a:bodyPr/>
        <a:lstStyle/>
        <a:p>
          <a:pPr>
            <a:defRPr cap="all"/>
          </a:pPr>
          <a:r>
            <a:rPr lang="en-US" sz="1800">
              <a:solidFill>
                <a:schemeClr val="bg1"/>
              </a:solidFill>
            </a:rPr>
            <a:t>5. Revenue &amp; ROI Evaluation</a:t>
          </a:r>
        </a:p>
      </dgm:t>
    </dgm:pt>
    <dgm:pt modelId="{DDB7B4E0-AE07-4A2A-96C4-F2A8C2303C83}" type="parTrans" cxnId="{85B819DA-9AE3-4C1F-AD3E-701A831DFBE9}">
      <dgm:prSet/>
      <dgm:spPr/>
      <dgm:t>
        <a:bodyPr/>
        <a:lstStyle/>
        <a:p>
          <a:endParaRPr lang="en-US"/>
        </a:p>
      </dgm:t>
    </dgm:pt>
    <dgm:pt modelId="{59160728-FD31-4874-8BFA-45279036D72B}" type="sibTrans" cxnId="{85B819DA-9AE3-4C1F-AD3E-701A831DFBE9}">
      <dgm:prSet custT="1"/>
      <dgm:spPr/>
      <dgm:t>
        <a:bodyPr/>
        <a:lstStyle/>
        <a:p>
          <a:endParaRPr lang="en-US" sz="1800">
            <a:solidFill>
              <a:schemeClr val="bg1"/>
            </a:solidFill>
          </a:endParaRPr>
        </a:p>
      </dgm:t>
    </dgm:pt>
    <dgm:pt modelId="{21DE6A4E-B5D9-4482-BEE5-68B3FFFF3279}">
      <dgm:prSet custT="1"/>
      <dgm:spPr/>
      <dgm:t>
        <a:bodyPr/>
        <a:lstStyle/>
        <a:p>
          <a:pPr>
            <a:defRPr cap="all"/>
          </a:pPr>
          <a:r>
            <a:rPr lang="en-US" sz="1800" dirty="0">
              <a:solidFill>
                <a:schemeClr val="bg1"/>
              </a:solidFill>
            </a:rPr>
            <a:t>6. A/B Testing Validation</a:t>
          </a:r>
        </a:p>
      </dgm:t>
    </dgm:pt>
    <dgm:pt modelId="{C239BB80-ED8B-41B7-8433-DA8EC7408F33}" type="parTrans" cxnId="{20102F11-C628-42D0-A66A-165B5D1474F0}">
      <dgm:prSet/>
      <dgm:spPr/>
      <dgm:t>
        <a:bodyPr/>
        <a:lstStyle/>
        <a:p>
          <a:endParaRPr lang="en-US"/>
        </a:p>
      </dgm:t>
    </dgm:pt>
    <dgm:pt modelId="{C02CAB2C-2A7C-422F-A47B-0E9DD1055B76}" type="sibTrans" cxnId="{20102F11-C628-42D0-A66A-165B5D1474F0}">
      <dgm:prSet/>
      <dgm:spPr/>
      <dgm:t>
        <a:bodyPr/>
        <a:lstStyle/>
        <a:p>
          <a:endParaRPr lang="en-US"/>
        </a:p>
      </dgm:t>
    </dgm:pt>
    <dgm:pt modelId="{64F56C18-74AF-4A54-8405-80EB6EF83FB5}" type="pres">
      <dgm:prSet presAssocID="{43E711C3-CBB7-4E06-9286-7A6C2DBEB78E}" presName="Name0" presStyleCnt="0">
        <dgm:presLayoutVars>
          <dgm:dir/>
          <dgm:resizeHandles val="exact"/>
        </dgm:presLayoutVars>
      </dgm:prSet>
      <dgm:spPr/>
    </dgm:pt>
    <dgm:pt modelId="{94B9D237-CF14-4FAF-B755-EC4AA4156EDB}" type="pres">
      <dgm:prSet presAssocID="{41912909-D584-4530-B225-2E01C13C94B4}" presName="node" presStyleLbl="node1" presStyleIdx="0" presStyleCnt="6">
        <dgm:presLayoutVars>
          <dgm:bulletEnabled val="1"/>
        </dgm:presLayoutVars>
      </dgm:prSet>
      <dgm:spPr/>
    </dgm:pt>
    <dgm:pt modelId="{21328F17-8DE0-4272-8EC8-BBD235024FD6}" type="pres">
      <dgm:prSet presAssocID="{AC6A6124-00EB-4763-B91F-9D035BB0122D}" presName="sibTrans" presStyleLbl="sibTrans1D1" presStyleIdx="0" presStyleCnt="5"/>
      <dgm:spPr/>
    </dgm:pt>
    <dgm:pt modelId="{05378C99-7435-4FC9-ACF5-B0E4C9D5AB01}" type="pres">
      <dgm:prSet presAssocID="{AC6A6124-00EB-4763-B91F-9D035BB0122D}" presName="connectorText" presStyleLbl="sibTrans1D1" presStyleIdx="0" presStyleCnt="5"/>
      <dgm:spPr/>
    </dgm:pt>
    <dgm:pt modelId="{53E09736-F9E0-4A52-B226-01198301AF54}" type="pres">
      <dgm:prSet presAssocID="{C8872DF6-5E6F-4EC3-A10E-701C817ED610}" presName="node" presStyleLbl="node1" presStyleIdx="1" presStyleCnt="6">
        <dgm:presLayoutVars>
          <dgm:bulletEnabled val="1"/>
        </dgm:presLayoutVars>
      </dgm:prSet>
      <dgm:spPr/>
    </dgm:pt>
    <dgm:pt modelId="{2234003C-DEC3-41BB-87FB-06F1CBED8EB5}" type="pres">
      <dgm:prSet presAssocID="{4DB2E85B-0E34-45A7-BB78-CF6D85B160A5}" presName="sibTrans" presStyleLbl="sibTrans1D1" presStyleIdx="1" presStyleCnt="5"/>
      <dgm:spPr/>
    </dgm:pt>
    <dgm:pt modelId="{41834CF0-32AB-4068-895B-A46A80C7AD3C}" type="pres">
      <dgm:prSet presAssocID="{4DB2E85B-0E34-45A7-BB78-CF6D85B160A5}" presName="connectorText" presStyleLbl="sibTrans1D1" presStyleIdx="1" presStyleCnt="5"/>
      <dgm:spPr/>
    </dgm:pt>
    <dgm:pt modelId="{502AF273-0CA7-47A3-BA8F-2361D4AA020E}" type="pres">
      <dgm:prSet presAssocID="{E3BBBF6D-143C-4A65-A90B-0E9BC74D549A}" presName="node" presStyleLbl="node1" presStyleIdx="2" presStyleCnt="6">
        <dgm:presLayoutVars>
          <dgm:bulletEnabled val="1"/>
        </dgm:presLayoutVars>
      </dgm:prSet>
      <dgm:spPr/>
    </dgm:pt>
    <dgm:pt modelId="{88DD8137-AEA2-4C88-BE96-DE52BEE274F5}" type="pres">
      <dgm:prSet presAssocID="{8895EA73-1F39-4E48-9B6E-F7BF7D94ABAF}" presName="sibTrans" presStyleLbl="sibTrans1D1" presStyleIdx="2" presStyleCnt="5"/>
      <dgm:spPr/>
    </dgm:pt>
    <dgm:pt modelId="{78D2D3D7-9394-4B63-9ECE-37D78877D94D}" type="pres">
      <dgm:prSet presAssocID="{8895EA73-1F39-4E48-9B6E-F7BF7D94ABAF}" presName="connectorText" presStyleLbl="sibTrans1D1" presStyleIdx="2" presStyleCnt="5"/>
      <dgm:spPr/>
    </dgm:pt>
    <dgm:pt modelId="{7928DF55-FC51-46CC-B82B-AC6370DD50C3}" type="pres">
      <dgm:prSet presAssocID="{E81BAB1C-592D-4E4A-B21E-4E3B55C7C8F0}" presName="node" presStyleLbl="node1" presStyleIdx="3" presStyleCnt="6">
        <dgm:presLayoutVars>
          <dgm:bulletEnabled val="1"/>
        </dgm:presLayoutVars>
      </dgm:prSet>
      <dgm:spPr/>
    </dgm:pt>
    <dgm:pt modelId="{33CBB129-F07E-4983-BC75-CD9D5A11260E}" type="pres">
      <dgm:prSet presAssocID="{9C565D47-E871-4D0B-B177-2177820BA43C}" presName="sibTrans" presStyleLbl="sibTrans1D1" presStyleIdx="3" presStyleCnt="5"/>
      <dgm:spPr/>
    </dgm:pt>
    <dgm:pt modelId="{FC117E2C-2B74-4CC6-BBB3-CB3F43843046}" type="pres">
      <dgm:prSet presAssocID="{9C565D47-E871-4D0B-B177-2177820BA43C}" presName="connectorText" presStyleLbl="sibTrans1D1" presStyleIdx="3" presStyleCnt="5"/>
      <dgm:spPr/>
    </dgm:pt>
    <dgm:pt modelId="{D68F3369-BB75-44ED-A304-7FFFBF154CEB}" type="pres">
      <dgm:prSet presAssocID="{820478BF-92D2-43D1-8AB4-401B7A852D15}" presName="node" presStyleLbl="node1" presStyleIdx="4" presStyleCnt="6">
        <dgm:presLayoutVars>
          <dgm:bulletEnabled val="1"/>
        </dgm:presLayoutVars>
      </dgm:prSet>
      <dgm:spPr/>
    </dgm:pt>
    <dgm:pt modelId="{FE705496-5E61-4F84-8011-9A54D9AF4906}" type="pres">
      <dgm:prSet presAssocID="{59160728-FD31-4874-8BFA-45279036D72B}" presName="sibTrans" presStyleLbl="sibTrans1D1" presStyleIdx="4" presStyleCnt="5"/>
      <dgm:spPr/>
    </dgm:pt>
    <dgm:pt modelId="{D08BFA8A-0F65-477D-BD54-D2D934253D32}" type="pres">
      <dgm:prSet presAssocID="{59160728-FD31-4874-8BFA-45279036D72B}" presName="connectorText" presStyleLbl="sibTrans1D1" presStyleIdx="4" presStyleCnt="5"/>
      <dgm:spPr/>
    </dgm:pt>
    <dgm:pt modelId="{2A2BEE4F-964D-49EF-B6FC-D00578C6299F}" type="pres">
      <dgm:prSet presAssocID="{21DE6A4E-B5D9-4482-BEE5-68B3FFFF3279}" presName="node" presStyleLbl="node1" presStyleIdx="5" presStyleCnt="6">
        <dgm:presLayoutVars>
          <dgm:bulletEnabled val="1"/>
        </dgm:presLayoutVars>
      </dgm:prSet>
      <dgm:spPr/>
    </dgm:pt>
  </dgm:ptLst>
  <dgm:cxnLst>
    <dgm:cxn modelId="{DE76E008-A8A2-4619-B775-669672C59F35}" srcId="{43E711C3-CBB7-4E06-9286-7A6C2DBEB78E}" destId="{E3BBBF6D-143C-4A65-A90B-0E9BC74D549A}" srcOrd="2" destOrd="0" parTransId="{E8DFA20C-2D15-4E1E-8862-BFBB1BDF9EE2}" sibTransId="{8895EA73-1F39-4E48-9B6E-F7BF7D94ABAF}"/>
    <dgm:cxn modelId="{6951E50F-152E-4C14-9BA5-72661C8E595A}" type="presOf" srcId="{4DB2E85B-0E34-45A7-BB78-CF6D85B160A5}" destId="{41834CF0-32AB-4068-895B-A46A80C7AD3C}" srcOrd="1" destOrd="0" presId="urn:microsoft.com/office/officeart/2016/7/layout/RepeatingBendingProcessNew"/>
    <dgm:cxn modelId="{20102F11-C628-42D0-A66A-165B5D1474F0}" srcId="{43E711C3-CBB7-4E06-9286-7A6C2DBEB78E}" destId="{21DE6A4E-B5D9-4482-BEE5-68B3FFFF3279}" srcOrd="5" destOrd="0" parTransId="{C239BB80-ED8B-41B7-8433-DA8EC7408F33}" sibTransId="{C02CAB2C-2A7C-422F-A47B-0E9DD1055B76}"/>
    <dgm:cxn modelId="{8CE3B036-EF84-4A66-B898-C23D5B505C14}" type="presOf" srcId="{8895EA73-1F39-4E48-9B6E-F7BF7D94ABAF}" destId="{78D2D3D7-9394-4B63-9ECE-37D78877D94D}" srcOrd="1" destOrd="0" presId="urn:microsoft.com/office/officeart/2016/7/layout/RepeatingBendingProcessNew"/>
    <dgm:cxn modelId="{0E86BF37-727C-463E-81B8-8B1483A797BE}" srcId="{43E711C3-CBB7-4E06-9286-7A6C2DBEB78E}" destId="{E81BAB1C-592D-4E4A-B21E-4E3B55C7C8F0}" srcOrd="3" destOrd="0" parTransId="{07520846-4015-4559-BD31-B7CD1AE6C0EE}" sibTransId="{9C565D47-E871-4D0B-B177-2177820BA43C}"/>
    <dgm:cxn modelId="{E855523A-05F0-4250-B309-928582456E1D}" srcId="{43E711C3-CBB7-4E06-9286-7A6C2DBEB78E}" destId="{41912909-D584-4530-B225-2E01C13C94B4}" srcOrd="0" destOrd="0" parTransId="{4A61BE1A-0275-4014-9A1D-902894107234}" sibTransId="{AC6A6124-00EB-4763-B91F-9D035BB0122D}"/>
    <dgm:cxn modelId="{D805D868-7497-416E-9372-18BE5CCD06D0}" type="presOf" srcId="{43E711C3-CBB7-4E06-9286-7A6C2DBEB78E}" destId="{64F56C18-74AF-4A54-8405-80EB6EF83FB5}" srcOrd="0" destOrd="0" presId="urn:microsoft.com/office/officeart/2016/7/layout/RepeatingBendingProcessNew"/>
    <dgm:cxn modelId="{6A72EE4A-BE7F-48C0-924C-92AD79635A67}" type="presOf" srcId="{41912909-D584-4530-B225-2E01C13C94B4}" destId="{94B9D237-CF14-4FAF-B755-EC4AA4156EDB}" srcOrd="0" destOrd="0" presId="urn:microsoft.com/office/officeart/2016/7/layout/RepeatingBendingProcessNew"/>
    <dgm:cxn modelId="{C4307B73-CF6E-48A3-8A0E-63B4A939474C}" type="presOf" srcId="{C8872DF6-5E6F-4EC3-A10E-701C817ED610}" destId="{53E09736-F9E0-4A52-B226-01198301AF54}" srcOrd="0" destOrd="0" presId="urn:microsoft.com/office/officeart/2016/7/layout/RepeatingBendingProcessNew"/>
    <dgm:cxn modelId="{8ACDDC75-EB11-47E0-8402-0ED3FBA54513}" type="presOf" srcId="{4DB2E85B-0E34-45A7-BB78-CF6D85B160A5}" destId="{2234003C-DEC3-41BB-87FB-06F1CBED8EB5}" srcOrd="0" destOrd="0" presId="urn:microsoft.com/office/officeart/2016/7/layout/RepeatingBendingProcessNew"/>
    <dgm:cxn modelId="{5BB8A656-5884-405F-8B67-E0BBE13C19EE}" type="presOf" srcId="{AC6A6124-00EB-4763-B91F-9D035BB0122D}" destId="{05378C99-7435-4FC9-ACF5-B0E4C9D5AB01}" srcOrd="1" destOrd="0" presId="urn:microsoft.com/office/officeart/2016/7/layout/RepeatingBendingProcessNew"/>
    <dgm:cxn modelId="{C89D355A-3663-47F1-971E-50AA547FE00E}" type="presOf" srcId="{E81BAB1C-592D-4E4A-B21E-4E3B55C7C8F0}" destId="{7928DF55-FC51-46CC-B82B-AC6370DD50C3}" srcOrd="0" destOrd="0" presId="urn:microsoft.com/office/officeart/2016/7/layout/RepeatingBendingProcessNew"/>
    <dgm:cxn modelId="{11745089-9A25-4A5E-903E-25170B5B5EFA}" srcId="{43E711C3-CBB7-4E06-9286-7A6C2DBEB78E}" destId="{C8872DF6-5E6F-4EC3-A10E-701C817ED610}" srcOrd="1" destOrd="0" parTransId="{6E265C0F-06FC-44B4-B857-2665F8636F43}" sibTransId="{4DB2E85B-0E34-45A7-BB78-CF6D85B160A5}"/>
    <dgm:cxn modelId="{6995268B-CC7E-4F3C-B289-5233F775A6F1}" type="presOf" srcId="{59160728-FD31-4874-8BFA-45279036D72B}" destId="{FE705496-5E61-4F84-8011-9A54D9AF4906}" srcOrd="0" destOrd="0" presId="urn:microsoft.com/office/officeart/2016/7/layout/RepeatingBendingProcessNew"/>
    <dgm:cxn modelId="{0B078694-746C-4562-ACBA-C206B30DB2C4}" type="presOf" srcId="{21DE6A4E-B5D9-4482-BEE5-68B3FFFF3279}" destId="{2A2BEE4F-964D-49EF-B6FC-D00578C6299F}" srcOrd="0" destOrd="0" presId="urn:microsoft.com/office/officeart/2016/7/layout/RepeatingBendingProcessNew"/>
    <dgm:cxn modelId="{10866AA3-DEB0-4487-A3D0-357DDBCE8AC5}" type="presOf" srcId="{8895EA73-1F39-4E48-9B6E-F7BF7D94ABAF}" destId="{88DD8137-AEA2-4C88-BE96-DE52BEE274F5}" srcOrd="0" destOrd="0" presId="urn:microsoft.com/office/officeart/2016/7/layout/RepeatingBendingProcessNew"/>
    <dgm:cxn modelId="{802556A5-A5CD-42A2-A56A-9B49DD64A9CF}" type="presOf" srcId="{9C565D47-E871-4D0B-B177-2177820BA43C}" destId="{33CBB129-F07E-4983-BC75-CD9D5A11260E}" srcOrd="0" destOrd="0" presId="urn:microsoft.com/office/officeart/2016/7/layout/RepeatingBendingProcessNew"/>
    <dgm:cxn modelId="{6CC16FBF-7AFD-42AB-AC4B-07A10AD69588}" type="presOf" srcId="{9C565D47-E871-4D0B-B177-2177820BA43C}" destId="{FC117E2C-2B74-4CC6-BBB3-CB3F43843046}" srcOrd="1" destOrd="0" presId="urn:microsoft.com/office/officeart/2016/7/layout/RepeatingBendingProcessNew"/>
    <dgm:cxn modelId="{1BCF8DD5-A43E-4653-850D-C15A1A922B43}" type="presOf" srcId="{AC6A6124-00EB-4763-B91F-9D035BB0122D}" destId="{21328F17-8DE0-4272-8EC8-BBD235024FD6}" srcOrd="0" destOrd="0" presId="urn:microsoft.com/office/officeart/2016/7/layout/RepeatingBendingProcessNew"/>
    <dgm:cxn modelId="{85B819DA-9AE3-4C1F-AD3E-701A831DFBE9}" srcId="{43E711C3-CBB7-4E06-9286-7A6C2DBEB78E}" destId="{820478BF-92D2-43D1-8AB4-401B7A852D15}" srcOrd="4" destOrd="0" parTransId="{DDB7B4E0-AE07-4A2A-96C4-F2A8C2303C83}" sibTransId="{59160728-FD31-4874-8BFA-45279036D72B}"/>
    <dgm:cxn modelId="{9A107EDF-38C5-4BB3-B9F0-339F60FD6461}" type="presOf" srcId="{E3BBBF6D-143C-4A65-A90B-0E9BC74D549A}" destId="{502AF273-0CA7-47A3-BA8F-2361D4AA020E}" srcOrd="0" destOrd="0" presId="urn:microsoft.com/office/officeart/2016/7/layout/RepeatingBendingProcessNew"/>
    <dgm:cxn modelId="{15CF46EB-7768-49AF-A198-A3A20C2FF3A4}" type="presOf" srcId="{59160728-FD31-4874-8BFA-45279036D72B}" destId="{D08BFA8A-0F65-477D-BD54-D2D934253D32}" srcOrd="1" destOrd="0" presId="urn:microsoft.com/office/officeart/2016/7/layout/RepeatingBendingProcessNew"/>
    <dgm:cxn modelId="{F34B1EFF-AE12-4082-A130-6D10A398591A}" type="presOf" srcId="{820478BF-92D2-43D1-8AB4-401B7A852D15}" destId="{D68F3369-BB75-44ED-A304-7FFFBF154CEB}" srcOrd="0" destOrd="0" presId="urn:microsoft.com/office/officeart/2016/7/layout/RepeatingBendingProcessNew"/>
    <dgm:cxn modelId="{E05B76BD-1B26-4492-A3BC-58E4A452107E}" type="presParOf" srcId="{64F56C18-74AF-4A54-8405-80EB6EF83FB5}" destId="{94B9D237-CF14-4FAF-B755-EC4AA4156EDB}" srcOrd="0" destOrd="0" presId="urn:microsoft.com/office/officeart/2016/7/layout/RepeatingBendingProcessNew"/>
    <dgm:cxn modelId="{1B72F44D-DE91-4E2A-BFE7-B6335B93C5C0}" type="presParOf" srcId="{64F56C18-74AF-4A54-8405-80EB6EF83FB5}" destId="{21328F17-8DE0-4272-8EC8-BBD235024FD6}" srcOrd="1" destOrd="0" presId="urn:microsoft.com/office/officeart/2016/7/layout/RepeatingBendingProcessNew"/>
    <dgm:cxn modelId="{AC6A92D1-F70B-494C-A24A-F21931AA469B}" type="presParOf" srcId="{21328F17-8DE0-4272-8EC8-BBD235024FD6}" destId="{05378C99-7435-4FC9-ACF5-B0E4C9D5AB01}" srcOrd="0" destOrd="0" presId="urn:microsoft.com/office/officeart/2016/7/layout/RepeatingBendingProcessNew"/>
    <dgm:cxn modelId="{8280402A-E103-41C5-8762-42198B2FE8F4}" type="presParOf" srcId="{64F56C18-74AF-4A54-8405-80EB6EF83FB5}" destId="{53E09736-F9E0-4A52-B226-01198301AF54}" srcOrd="2" destOrd="0" presId="urn:microsoft.com/office/officeart/2016/7/layout/RepeatingBendingProcessNew"/>
    <dgm:cxn modelId="{EB1B376A-FC5D-4D44-BE14-2A9735FAEA43}" type="presParOf" srcId="{64F56C18-74AF-4A54-8405-80EB6EF83FB5}" destId="{2234003C-DEC3-41BB-87FB-06F1CBED8EB5}" srcOrd="3" destOrd="0" presId="urn:microsoft.com/office/officeart/2016/7/layout/RepeatingBendingProcessNew"/>
    <dgm:cxn modelId="{06A3DB77-2DE6-4E02-A27B-5F339ED18C5A}" type="presParOf" srcId="{2234003C-DEC3-41BB-87FB-06F1CBED8EB5}" destId="{41834CF0-32AB-4068-895B-A46A80C7AD3C}" srcOrd="0" destOrd="0" presId="urn:microsoft.com/office/officeart/2016/7/layout/RepeatingBendingProcessNew"/>
    <dgm:cxn modelId="{6CBE2608-39D8-4A0D-A2EC-FE681202374A}" type="presParOf" srcId="{64F56C18-74AF-4A54-8405-80EB6EF83FB5}" destId="{502AF273-0CA7-47A3-BA8F-2361D4AA020E}" srcOrd="4" destOrd="0" presId="urn:microsoft.com/office/officeart/2016/7/layout/RepeatingBendingProcessNew"/>
    <dgm:cxn modelId="{432702BA-2C1F-4F49-B5CA-825CF5C91881}" type="presParOf" srcId="{64F56C18-74AF-4A54-8405-80EB6EF83FB5}" destId="{88DD8137-AEA2-4C88-BE96-DE52BEE274F5}" srcOrd="5" destOrd="0" presId="urn:microsoft.com/office/officeart/2016/7/layout/RepeatingBendingProcessNew"/>
    <dgm:cxn modelId="{ADD513CC-27A0-4AA7-BB00-B86134B26632}" type="presParOf" srcId="{88DD8137-AEA2-4C88-BE96-DE52BEE274F5}" destId="{78D2D3D7-9394-4B63-9ECE-37D78877D94D}" srcOrd="0" destOrd="0" presId="urn:microsoft.com/office/officeart/2016/7/layout/RepeatingBendingProcessNew"/>
    <dgm:cxn modelId="{8B2410CB-21D7-4ACD-9EAE-88464D8EB6C1}" type="presParOf" srcId="{64F56C18-74AF-4A54-8405-80EB6EF83FB5}" destId="{7928DF55-FC51-46CC-B82B-AC6370DD50C3}" srcOrd="6" destOrd="0" presId="urn:microsoft.com/office/officeart/2016/7/layout/RepeatingBendingProcessNew"/>
    <dgm:cxn modelId="{5A5AAF32-0E67-437C-91CB-0AA0FD9C870C}" type="presParOf" srcId="{64F56C18-74AF-4A54-8405-80EB6EF83FB5}" destId="{33CBB129-F07E-4983-BC75-CD9D5A11260E}" srcOrd="7" destOrd="0" presId="urn:microsoft.com/office/officeart/2016/7/layout/RepeatingBendingProcessNew"/>
    <dgm:cxn modelId="{3C6EE481-3CE6-400E-ADAC-9DAAE00B574E}" type="presParOf" srcId="{33CBB129-F07E-4983-BC75-CD9D5A11260E}" destId="{FC117E2C-2B74-4CC6-BBB3-CB3F43843046}" srcOrd="0" destOrd="0" presId="urn:microsoft.com/office/officeart/2016/7/layout/RepeatingBendingProcessNew"/>
    <dgm:cxn modelId="{9655F938-649E-4EB2-B32C-BF2EE5AB4729}" type="presParOf" srcId="{64F56C18-74AF-4A54-8405-80EB6EF83FB5}" destId="{D68F3369-BB75-44ED-A304-7FFFBF154CEB}" srcOrd="8" destOrd="0" presId="urn:microsoft.com/office/officeart/2016/7/layout/RepeatingBendingProcessNew"/>
    <dgm:cxn modelId="{BE663536-CD49-4E43-91B7-895038EAA818}" type="presParOf" srcId="{64F56C18-74AF-4A54-8405-80EB6EF83FB5}" destId="{FE705496-5E61-4F84-8011-9A54D9AF4906}" srcOrd="9" destOrd="0" presId="urn:microsoft.com/office/officeart/2016/7/layout/RepeatingBendingProcessNew"/>
    <dgm:cxn modelId="{76B6EE5F-610F-420D-B76C-002F1E3F7E2D}" type="presParOf" srcId="{FE705496-5E61-4F84-8011-9A54D9AF4906}" destId="{D08BFA8A-0F65-477D-BD54-D2D934253D32}" srcOrd="0" destOrd="0" presId="urn:microsoft.com/office/officeart/2016/7/layout/RepeatingBendingProcessNew"/>
    <dgm:cxn modelId="{307503C2-4B28-4ABF-87BF-6C60528EE579}" type="presParOf" srcId="{64F56C18-74AF-4A54-8405-80EB6EF83FB5}" destId="{2A2BEE4F-964D-49EF-B6FC-D00578C6299F}"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B3E55E-1E26-4AB4-9A9C-2A0DE0CBBADA}"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D1981A5D-99C3-43E4-8A1B-8139F368ECA6}">
      <dgm:prSet/>
      <dgm:spPr/>
      <dgm:t>
        <a:bodyPr/>
        <a:lstStyle/>
        <a:p>
          <a:r>
            <a:rPr lang="en-US" b="1" i="0" baseline="0">
              <a:solidFill>
                <a:schemeClr val="bg1"/>
              </a:solidFill>
            </a:rPr>
            <a:t>Goal:</a:t>
          </a:r>
          <a:r>
            <a:rPr lang="en-US" b="0" i="0" baseline="0">
              <a:solidFill>
                <a:schemeClr val="bg1"/>
              </a:solidFill>
            </a:rPr>
            <a:t> Understand the dataset’s structure, variables, and business context</a:t>
          </a:r>
          <a:endParaRPr lang="en-US">
            <a:solidFill>
              <a:schemeClr val="bg1"/>
            </a:solidFill>
          </a:endParaRPr>
        </a:p>
      </dgm:t>
    </dgm:pt>
    <dgm:pt modelId="{08D0C6A5-BB7F-4E3A-B840-7BC651866E80}" type="parTrans" cxnId="{31791925-335B-43B3-A646-F72E8B71347D}">
      <dgm:prSet/>
      <dgm:spPr/>
      <dgm:t>
        <a:bodyPr/>
        <a:lstStyle/>
        <a:p>
          <a:endParaRPr lang="en-US"/>
        </a:p>
      </dgm:t>
    </dgm:pt>
    <dgm:pt modelId="{B1EC21FA-17EE-442E-8BCE-9CE88061BF99}" type="sibTrans" cxnId="{31791925-335B-43B3-A646-F72E8B71347D}">
      <dgm:prSet/>
      <dgm:spPr/>
      <dgm:t>
        <a:bodyPr/>
        <a:lstStyle/>
        <a:p>
          <a:endParaRPr lang="en-US"/>
        </a:p>
      </dgm:t>
    </dgm:pt>
    <dgm:pt modelId="{56C8B5AE-8436-4A3A-B1B5-7F8C1757022B}">
      <dgm:prSet/>
      <dgm:spPr/>
      <dgm:t>
        <a:bodyPr/>
        <a:lstStyle/>
        <a:p>
          <a:r>
            <a:rPr lang="en-US" b="0" i="0" baseline="0">
              <a:solidFill>
                <a:schemeClr val="bg1"/>
              </a:solidFill>
            </a:rPr>
            <a:t>Imported the Excel file: Auction Banner Case Study – vF.xlsx</a:t>
          </a:r>
          <a:endParaRPr lang="en-US">
            <a:solidFill>
              <a:schemeClr val="bg1"/>
            </a:solidFill>
          </a:endParaRPr>
        </a:p>
      </dgm:t>
    </dgm:pt>
    <dgm:pt modelId="{C838DE6D-9B2D-40D1-BC40-D4F3005A8204}" type="parTrans" cxnId="{8FA34822-ACD1-4B13-B097-9B6B1F08E766}">
      <dgm:prSet/>
      <dgm:spPr/>
      <dgm:t>
        <a:bodyPr/>
        <a:lstStyle/>
        <a:p>
          <a:endParaRPr lang="en-US"/>
        </a:p>
      </dgm:t>
    </dgm:pt>
    <dgm:pt modelId="{8B009137-2E1A-4D77-ABA8-AD71A7C9116F}" type="sibTrans" cxnId="{8FA34822-ACD1-4B13-B097-9B6B1F08E766}">
      <dgm:prSet/>
      <dgm:spPr/>
      <dgm:t>
        <a:bodyPr/>
        <a:lstStyle/>
        <a:p>
          <a:endParaRPr lang="en-US"/>
        </a:p>
      </dgm:t>
    </dgm:pt>
    <dgm:pt modelId="{4717363B-705A-4134-9415-F2CF191115F0}">
      <dgm:prSet/>
      <dgm:spPr/>
      <dgm:t>
        <a:bodyPr/>
        <a:lstStyle/>
        <a:p>
          <a:r>
            <a:rPr lang="en-US" b="0" i="0" baseline="0">
              <a:solidFill>
                <a:schemeClr val="bg1"/>
              </a:solidFill>
            </a:rPr>
            <a:t>Focused on critical auction metrics:</a:t>
          </a:r>
          <a:endParaRPr lang="en-US">
            <a:solidFill>
              <a:schemeClr val="bg1"/>
            </a:solidFill>
          </a:endParaRPr>
        </a:p>
      </dgm:t>
    </dgm:pt>
    <dgm:pt modelId="{FF43486A-D0ED-4550-861B-208EBEF271AA}" type="parTrans" cxnId="{79017AC6-C83E-421E-B39B-A40EC9CB333D}">
      <dgm:prSet/>
      <dgm:spPr/>
      <dgm:t>
        <a:bodyPr/>
        <a:lstStyle/>
        <a:p>
          <a:endParaRPr lang="en-US"/>
        </a:p>
      </dgm:t>
    </dgm:pt>
    <dgm:pt modelId="{BFE62A1A-3311-434D-8077-7E2996418FCD}" type="sibTrans" cxnId="{79017AC6-C83E-421E-B39B-A40EC9CB333D}">
      <dgm:prSet/>
      <dgm:spPr/>
      <dgm:t>
        <a:bodyPr/>
        <a:lstStyle/>
        <a:p>
          <a:endParaRPr lang="en-US"/>
        </a:p>
      </dgm:t>
    </dgm:pt>
    <dgm:pt modelId="{332264DD-06F3-4C1C-B062-5D4F3F501223}">
      <dgm:prSet/>
      <dgm:spPr/>
      <dgm:t>
        <a:bodyPr/>
        <a:lstStyle/>
        <a:p>
          <a:r>
            <a:rPr lang="en-US" b="0" i="0" baseline="0" dirty="0">
              <a:solidFill>
                <a:schemeClr val="bg1"/>
              </a:solidFill>
            </a:rPr>
            <a:t>Winning CPM, Floor CPM, Sales, Impressions, Ad Spend, Taxonomy Name, Date</a:t>
          </a:r>
          <a:endParaRPr lang="en-US" dirty="0">
            <a:solidFill>
              <a:schemeClr val="bg1"/>
            </a:solidFill>
          </a:endParaRPr>
        </a:p>
      </dgm:t>
    </dgm:pt>
    <dgm:pt modelId="{42965F3A-7DED-4D79-9102-D91DF8BF1645}" type="parTrans" cxnId="{CB6C10FB-FC91-4278-A54E-4DCC7395893E}">
      <dgm:prSet/>
      <dgm:spPr/>
      <dgm:t>
        <a:bodyPr/>
        <a:lstStyle/>
        <a:p>
          <a:endParaRPr lang="en-US"/>
        </a:p>
      </dgm:t>
    </dgm:pt>
    <dgm:pt modelId="{BC620DEE-906C-490C-828E-EE0CA68B3C32}" type="sibTrans" cxnId="{CB6C10FB-FC91-4278-A54E-4DCC7395893E}">
      <dgm:prSet/>
      <dgm:spPr/>
      <dgm:t>
        <a:bodyPr/>
        <a:lstStyle/>
        <a:p>
          <a:endParaRPr lang="en-US"/>
        </a:p>
      </dgm:t>
    </dgm:pt>
    <dgm:pt modelId="{062117A6-DFEB-47C3-8E93-1EDD6932C51A}">
      <dgm:prSet/>
      <dgm:spPr/>
      <dgm:t>
        <a:bodyPr/>
        <a:lstStyle/>
        <a:p>
          <a:r>
            <a:rPr lang="en-US" b="0" i="0" baseline="0">
              <a:solidFill>
                <a:schemeClr val="bg1"/>
              </a:solidFill>
            </a:rPr>
            <a:t>Performed initial exploratory analysis to understand:</a:t>
          </a:r>
          <a:endParaRPr lang="en-US">
            <a:solidFill>
              <a:schemeClr val="bg1"/>
            </a:solidFill>
          </a:endParaRPr>
        </a:p>
      </dgm:t>
    </dgm:pt>
    <dgm:pt modelId="{1B8CC498-012D-48F7-A8C3-31A63523D0E9}" type="parTrans" cxnId="{08029857-7C36-4F06-BB8F-638E8C50B372}">
      <dgm:prSet/>
      <dgm:spPr/>
      <dgm:t>
        <a:bodyPr/>
        <a:lstStyle/>
        <a:p>
          <a:endParaRPr lang="en-US"/>
        </a:p>
      </dgm:t>
    </dgm:pt>
    <dgm:pt modelId="{5D9EEB0C-2C01-46B8-BFBC-0AE3C961BD22}" type="sibTrans" cxnId="{08029857-7C36-4F06-BB8F-638E8C50B372}">
      <dgm:prSet/>
      <dgm:spPr/>
      <dgm:t>
        <a:bodyPr/>
        <a:lstStyle/>
        <a:p>
          <a:endParaRPr lang="en-US"/>
        </a:p>
      </dgm:t>
    </dgm:pt>
    <dgm:pt modelId="{2D37A59F-D156-4D97-BE98-16CF4B538420}">
      <dgm:prSet/>
      <dgm:spPr/>
      <dgm:t>
        <a:bodyPr/>
        <a:lstStyle/>
        <a:p>
          <a:r>
            <a:rPr lang="en-US" b="0" i="0" baseline="0">
              <a:solidFill>
                <a:schemeClr val="bg1"/>
              </a:solidFill>
            </a:rPr>
            <a:t>Distribution of CPMs across time</a:t>
          </a:r>
          <a:endParaRPr lang="en-US">
            <a:solidFill>
              <a:schemeClr val="bg1"/>
            </a:solidFill>
          </a:endParaRPr>
        </a:p>
      </dgm:t>
    </dgm:pt>
    <dgm:pt modelId="{F0B285AB-9564-4C09-A507-CCB887F707BE}" type="parTrans" cxnId="{F2A6FBDE-32E9-4EA7-B7E8-0DAE8E981F16}">
      <dgm:prSet/>
      <dgm:spPr/>
      <dgm:t>
        <a:bodyPr/>
        <a:lstStyle/>
        <a:p>
          <a:endParaRPr lang="en-US"/>
        </a:p>
      </dgm:t>
    </dgm:pt>
    <dgm:pt modelId="{25028AE1-D699-4901-9E33-6213D07524CF}" type="sibTrans" cxnId="{F2A6FBDE-32E9-4EA7-B7E8-0DAE8E981F16}">
      <dgm:prSet/>
      <dgm:spPr/>
      <dgm:t>
        <a:bodyPr/>
        <a:lstStyle/>
        <a:p>
          <a:endParaRPr lang="en-US"/>
        </a:p>
      </dgm:t>
    </dgm:pt>
    <dgm:pt modelId="{8C5C5977-B708-4162-906B-ACC5B6D25D74}">
      <dgm:prSet/>
      <dgm:spPr/>
      <dgm:t>
        <a:bodyPr/>
        <a:lstStyle/>
        <a:p>
          <a:r>
            <a:rPr lang="en-US" b="0" i="0" baseline="0">
              <a:solidFill>
                <a:schemeClr val="bg1"/>
              </a:solidFill>
            </a:rPr>
            <a:t>Daily and weekly impression volumes</a:t>
          </a:r>
          <a:endParaRPr lang="en-US">
            <a:solidFill>
              <a:schemeClr val="bg1"/>
            </a:solidFill>
          </a:endParaRPr>
        </a:p>
      </dgm:t>
    </dgm:pt>
    <dgm:pt modelId="{D7C42868-8556-4E38-AEA5-388DDD1D7CF9}" type="parTrans" cxnId="{FE9F0778-6226-4C12-920D-C856656D5879}">
      <dgm:prSet/>
      <dgm:spPr/>
      <dgm:t>
        <a:bodyPr/>
        <a:lstStyle/>
        <a:p>
          <a:endParaRPr lang="en-US"/>
        </a:p>
      </dgm:t>
    </dgm:pt>
    <dgm:pt modelId="{47476E0C-4625-4FE7-9DF1-79507E71241A}" type="sibTrans" cxnId="{FE9F0778-6226-4C12-920D-C856656D5879}">
      <dgm:prSet/>
      <dgm:spPr/>
      <dgm:t>
        <a:bodyPr/>
        <a:lstStyle/>
        <a:p>
          <a:endParaRPr lang="en-US"/>
        </a:p>
      </dgm:t>
    </dgm:pt>
    <dgm:pt modelId="{90C76128-788F-4853-B066-BB59695273BE}">
      <dgm:prSet/>
      <dgm:spPr/>
      <dgm:t>
        <a:bodyPr/>
        <a:lstStyle/>
        <a:p>
          <a:r>
            <a:rPr lang="en-US" b="0" i="0" baseline="0">
              <a:solidFill>
                <a:schemeClr val="bg1"/>
              </a:solidFill>
            </a:rPr>
            <a:t>Sales and Ad Spend trends</a:t>
          </a:r>
          <a:endParaRPr lang="en-US">
            <a:solidFill>
              <a:schemeClr val="bg1"/>
            </a:solidFill>
          </a:endParaRPr>
        </a:p>
      </dgm:t>
    </dgm:pt>
    <dgm:pt modelId="{C79BCA4F-BF92-4AF8-AA22-45C9E6702D45}" type="parTrans" cxnId="{9387A4C6-4E5B-472C-94D9-07DD11ACD075}">
      <dgm:prSet/>
      <dgm:spPr/>
      <dgm:t>
        <a:bodyPr/>
        <a:lstStyle/>
        <a:p>
          <a:endParaRPr lang="en-US"/>
        </a:p>
      </dgm:t>
    </dgm:pt>
    <dgm:pt modelId="{51BA1563-12AF-455C-85D0-0F0C301A5552}" type="sibTrans" cxnId="{9387A4C6-4E5B-472C-94D9-07DD11ACD075}">
      <dgm:prSet/>
      <dgm:spPr/>
      <dgm:t>
        <a:bodyPr/>
        <a:lstStyle/>
        <a:p>
          <a:endParaRPr lang="en-US"/>
        </a:p>
      </dgm:t>
    </dgm:pt>
    <dgm:pt modelId="{092518DA-13F8-4F29-9DA1-DDC6490E1799}">
      <dgm:prSet/>
      <dgm:spPr/>
      <dgm:t>
        <a:bodyPr/>
        <a:lstStyle/>
        <a:p>
          <a:r>
            <a:rPr lang="en-US" b="0" i="0" baseline="0" dirty="0">
              <a:solidFill>
                <a:schemeClr val="bg1"/>
              </a:solidFill>
            </a:rPr>
            <a:t>Identified seasonality and demand troughs based on week and month of year</a:t>
          </a:r>
          <a:endParaRPr lang="en-US" dirty="0">
            <a:solidFill>
              <a:schemeClr val="bg1"/>
            </a:solidFill>
          </a:endParaRPr>
        </a:p>
      </dgm:t>
    </dgm:pt>
    <dgm:pt modelId="{5E69FD25-DCFF-4660-97F9-2920A59199E0}" type="parTrans" cxnId="{317A272D-F13A-4286-A5FC-AFFA9F6FC705}">
      <dgm:prSet/>
      <dgm:spPr/>
      <dgm:t>
        <a:bodyPr/>
        <a:lstStyle/>
        <a:p>
          <a:endParaRPr lang="en-US"/>
        </a:p>
      </dgm:t>
    </dgm:pt>
    <dgm:pt modelId="{B5AD14E7-03C3-45F1-B186-363DB3B17973}" type="sibTrans" cxnId="{317A272D-F13A-4286-A5FC-AFFA9F6FC705}">
      <dgm:prSet/>
      <dgm:spPr/>
      <dgm:t>
        <a:bodyPr/>
        <a:lstStyle/>
        <a:p>
          <a:endParaRPr lang="en-US"/>
        </a:p>
      </dgm:t>
    </dgm:pt>
    <dgm:pt modelId="{3C5EE6BF-2121-4512-9E29-526C2D64C8B2}" type="pres">
      <dgm:prSet presAssocID="{70B3E55E-1E26-4AB4-9A9C-2A0DE0CBBADA}" presName="CompostProcess" presStyleCnt="0">
        <dgm:presLayoutVars>
          <dgm:dir/>
          <dgm:resizeHandles val="exact"/>
        </dgm:presLayoutVars>
      </dgm:prSet>
      <dgm:spPr/>
    </dgm:pt>
    <dgm:pt modelId="{34453C54-0FF5-463E-8FA9-862B66BBB715}" type="pres">
      <dgm:prSet presAssocID="{70B3E55E-1E26-4AB4-9A9C-2A0DE0CBBADA}" presName="arrow" presStyleLbl="bgShp" presStyleIdx="0" presStyleCnt="1"/>
      <dgm:spPr/>
    </dgm:pt>
    <dgm:pt modelId="{5852B70C-CD13-463A-A8A2-E571A2E63B68}" type="pres">
      <dgm:prSet presAssocID="{70B3E55E-1E26-4AB4-9A9C-2A0DE0CBBADA}" presName="linearProcess" presStyleCnt="0"/>
      <dgm:spPr/>
    </dgm:pt>
    <dgm:pt modelId="{6ABF517E-C569-4A3E-860A-C58E8535497C}" type="pres">
      <dgm:prSet presAssocID="{D1981A5D-99C3-43E4-8A1B-8139F368ECA6}" presName="textNode" presStyleLbl="node1" presStyleIdx="0" presStyleCnt="5">
        <dgm:presLayoutVars>
          <dgm:bulletEnabled val="1"/>
        </dgm:presLayoutVars>
      </dgm:prSet>
      <dgm:spPr/>
    </dgm:pt>
    <dgm:pt modelId="{85A7EB45-E821-483E-8CC0-0A9D34CD84EC}" type="pres">
      <dgm:prSet presAssocID="{B1EC21FA-17EE-442E-8BCE-9CE88061BF99}" presName="sibTrans" presStyleCnt="0"/>
      <dgm:spPr/>
    </dgm:pt>
    <dgm:pt modelId="{D3087C46-7FBA-408F-A024-67FB8B4AF49F}" type="pres">
      <dgm:prSet presAssocID="{56C8B5AE-8436-4A3A-B1B5-7F8C1757022B}" presName="textNode" presStyleLbl="node1" presStyleIdx="1" presStyleCnt="5">
        <dgm:presLayoutVars>
          <dgm:bulletEnabled val="1"/>
        </dgm:presLayoutVars>
      </dgm:prSet>
      <dgm:spPr/>
    </dgm:pt>
    <dgm:pt modelId="{910521BF-6094-4F54-B677-C73749308C97}" type="pres">
      <dgm:prSet presAssocID="{8B009137-2E1A-4D77-ABA8-AD71A7C9116F}" presName="sibTrans" presStyleCnt="0"/>
      <dgm:spPr/>
    </dgm:pt>
    <dgm:pt modelId="{1B1CF10F-378A-44CA-A89E-17FC207CD444}" type="pres">
      <dgm:prSet presAssocID="{4717363B-705A-4134-9415-F2CF191115F0}" presName="textNode" presStyleLbl="node1" presStyleIdx="2" presStyleCnt="5">
        <dgm:presLayoutVars>
          <dgm:bulletEnabled val="1"/>
        </dgm:presLayoutVars>
      </dgm:prSet>
      <dgm:spPr/>
    </dgm:pt>
    <dgm:pt modelId="{E00B3C47-8DAA-4749-94B7-99892BBCDE8D}" type="pres">
      <dgm:prSet presAssocID="{BFE62A1A-3311-434D-8077-7E2996418FCD}" presName="sibTrans" presStyleCnt="0"/>
      <dgm:spPr/>
    </dgm:pt>
    <dgm:pt modelId="{DEA74F9E-F332-47F0-8161-62B0EFB7B72D}" type="pres">
      <dgm:prSet presAssocID="{062117A6-DFEB-47C3-8E93-1EDD6932C51A}" presName="textNode" presStyleLbl="node1" presStyleIdx="3" presStyleCnt="5">
        <dgm:presLayoutVars>
          <dgm:bulletEnabled val="1"/>
        </dgm:presLayoutVars>
      </dgm:prSet>
      <dgm:spPr/>
    </dgm:pt>
    <dgm:pt modelId="{9F968158-5C6A-44C7-A382-99E8DBD5408A}" type="pres">
      <dgm:prSet presAssocID="{5D9EEB0C-2C01-46B8-BFBC-0AE3C961BD22}" presName="sibTrans" presStyleCnt="0"/>
      <dgm:spPr/>
    </dgm:pt>
    <dgm:pt modelId="{748C508C-ED97-4BE5-8317-A366E3E81AE4}" type="pres">
      <dgm:prSet presAssocID="{092518DA-13F8-4F29-9DA1-DDC6490E1799}" presName="textNode" presStyleLbl="node1" presStyleIdx="4" presStyleCnt="5">
        <dgm:presLayoutVars>
          <dgm:bulletEnabled val="1"/>
        </dgm:presLayoutVars>
      </dgm:prSet>
      <dgm:spPr/>
    </dgm:pt>
  </dgm:ptLst>
  <dgm:cxnLst>
    <dgm:cxn modelId="{74424202-D8B9-4849-8895-E9543DC6AB1B}" type="presOf" srcId="{062117A6-DFEB-47C3-8E93-1EDD6932C51A}" destId="{DEA74F9E-F332-47F0-8161-62B0EFB7B72D}" srcOrd="0" destOrd="0" presId="urn:microsoft.com/office/officeart/2005/8/layout/hProcess9"/>
    <dgm:cxn modelId="{75F81A09-7C3C-4EC6-A1E2-72CA7841C1B9}" type="presOf" srcId="{4717363B-705A-4134-9415-F2CF191115F0}" destId="{1B1CF10F-378A-44CA-A89E-17FC207CD444}" srcOrd="0" destOrd="0" presId="urn:microsoft.com/office/officeart/2005/8/layout/hProcess9"/>
    <dgm:cxn modelId="{40DBAE1C-0140-461F-88B5-826280A518DA}" type="presOf" srcId="{8C5C5977-B708-4162-906B-ACC5B6D25D74}" destId="{DEA74F9E-F332-47F0-8161-62B0EFB7B72D}" srcOrd="0" destOrd="2" presId="urn:microsoft.com/office/officeart/2005/8/layout/hProcess9"/>
    <dgm:cxn modelId="{8FA34822-ACD1-4B13-B097-9B6B1F08E766}" srcId="{70B3E55E-1E26-4AB4-9A9C-2A0DE0CBBADA}" destId="{56C8B5AE-8436-4A3A-B1B5-7F8C1757022B}" srcOrd="1" destOrd="0" parTransId="{C838DE6D-9B2D-40D1-BC40-D4F3005A8204}" sibTransId="{8B009137-2E1A-4D77-ABA8-AD71A7C9116F}"/>
    <dgm:cxn modelId="{31791925-335B-43B3-A646-F72E8B71347D}" srcId="{70B3E55E-1E26-4AB4-9A9C-2A0DE0CBBADA}" destId="{D1981A5D-99C3-43E4-8A1B-8139F368ECA6}" srcOrd="0" destOrd="0" parTransId="{08D0C6A5-BB7F-4E3A-B840-7BC651866E80}" sibTransId="{B1EC21FA-17EE-442E-8BCE-9CE88061BF99}"/>
    <dgm:cxn modelId="{B572442C-B424-4239-B758-0895E46F099C}" type="presOf" srcId="{90C76128-788F-4853-B066-BB59695273BE}" destId="{DEA74F9E-F332-47F0-8161-62B0EFB7B72D}" srcOrd="0" destOrd="3" presId="urn:microsoft.com/office/officeart/2005/8/layout/hProcess9"/>
    <dgm:cxn modelId="{317A272D-F13A-4286-A5FC-AFFA9F6FC705}" srcId="{70B3E55E-1E26-4AB4-9A9C-2A0DE0CBBADA}" destId="{092518DA-13F8-4F29-9DA1-DDC6490E1799}" srcOrd="4" destOrd="0" parTransId="{5E69FD25-DCFF-4660-97F9-2920A59199E0}" sibTransId="{B5AD14E7-03C3-45F1-B186-363DB3B17973}"/>
    <dgm:cxn modelId="{2E96A151-4B62-4F91-A2D2-F7B075E7C68A}" type="presOf" srcId="{D1981A5D-99C3-43E4-8A1B-8139F368ECA6}" destId="{6ABF517E-C569-4A3E-860A-C58E8535497C}" srcOrd="0" destOrd="0" presId="urn:microsoft.com/office/officeart/2005/8/layout/hProcess9"/>
    <dgm:cxn modelId="{08029857-7C36-4F06-BB8F-638E8C50B372}" srcId="{70B3E55E-1E26-4AB4-9A9C-2A0DE0CBBADA}" destId="{062117A6-DFEB-47C3-8E93-1EDD6932C51A}" srcOrd="3" destOrd="0" parTransId="{1B8CC498-012D-48F7-A8C3-31A63523D0E9}" sibTransId="{5D9EEB0C-2C01-46B8-BFBC-0AE3C961BD22}"/>
    <dgm:cxn modelId="{FE9F0778-6226-4C12-920D-C856656D5879}" srcId="{062117A6-DFEB-47C3-8E93-1EDD6932C51A}" destId="{8C5C5977-B708-4162-906B-ACC5B6D25D74}" srcOrd="1" destOrd="0" parTransId="{D7C42868-8556-4E38-AEA5-388DDD1D7CF9}" sibTransId="{47476E0C-4625-4FE7-9DF1-79507E71241A}"/>
    <dgm:cxn modelId="{00426D7C-DA08-49D2-A86B-3A5E39C3094F}" type="presOf" srcId="{70B3E55E-1E26-4AB4-9A9C-2A0DE0CBBADA}" destId="{3C5EE6BF-2121-4512-9E29-526C2D64C8B2}" srcOrd="0" destOrd="0" presId="urn:microsoft.com/office/officeart/2005/8/layout/hProcess9"/>
    <dgm:cxn modelId="{9CC2B09D-ABD3-470E-ACEA-008E39168D58}" type="presOf" srcId="{56C8B5AE-8436-4A3A-B1B5-7F8C1757022B}" destId="{D3087C46-7FBA-408F-A024-67FB8B4AF49F}" srcOrd="0" destOrd="0" presId="urn:microsoft.com/office/officeart/2005/8/layout/hProcess9"/>
    <dgm:cxn modelId="{FD061A9E-73AD-401A-B114-64863669CB18}" type="presOf" srcId="{2D37A59F-D156-4D97-BE98-16CF4B538420}" destId="{DEA74F9E-F332-47F0-8161-62B0EFB7B72D}" srcOrd="0" destOrd="1" presId="urn:microsoft.com/office/officeart/2005/8/layout/hProcess9"/>
    <dgm:cxn modelId="{79017AC6-C83E-421E-B39B-A40EC9CB333D}" srcId="{70B3E55E-1E26-4AB4-9A9C-2A0DE0CBBADA}" destId="{4717363B-705A-4134-9415-F2CF191115F0}" srcOrd="2" destOrd="0" parTransId="{FF43486A-D0ED-4550-861B-208EBEF271AA}" sibTransId="{BFE62A1A-3311-434D-8077-7E2996418FCD}"/>
    <dgm:cxn modelId="{9387A4C6-4E5B-472C-94D9-07DD11ACD075}" srcId="{062117A6-DFEB-47C3-8E93-1EDD6932C51A}" destId="{90C76128-788F-4853-B066-BB59695273BE}" srcOrd="2" destOrd="0" parTransId="{C79BCA4F-BF92-4AF8-AA22-45C9E6702D45}" sibTransId="{51BA1563-12AF-455C-85D0-0F0C301A5552}"/>
    <dgm:cxn modelId="{DD3FEFDE-0B43-405A-B1ED-9B3AC06FA010}" type="presOf" srcId="{332264DD-06F3-4C1C-B062-5D4F3F501223}" destId="{1B1CF10F-378A-44CA-A89E-17FC207CD444}" srcOrd="0" destOrd="1" presId="urn:microsoft.com/office/officeart/2005/8/layout/hProcess9"/>
    <dgm:cxn modelId="{F2A6FBDE-32E9-4EA7-B7E8-0DAE8E981F16}" srcId="{062117A6-DFEB-47C3-8E93-1EDD6932C51A}" destId="{2D37A59F-D156-4D97-BE98-16CF4B538420}" srcOrd="0" destOrd="0" parTransId="{F0B285AB-9564-4C09-A507-CCB887F707BE}" sibTransId="{25028AE1-D699-4901-9E33-6213D07524CF}"/>
    <dgm:cxn modelId="{ECB833E9-8D24-43B9-9C41-DACED6E8DE55}" type="presOf" srcId="{092518DA-13F8-4F29-9DA1-DDC6490E1799}" destId="{748C508C-ED97-4BE5-8317-A366E3E81AE4}" srcOrd="0" destOrd="0" presId="urn:microsoft.com/office/officeart/2005/8/layout/hProcess9"/>
    <dgm:cxn modelId="{CB6C10FB-FC91-4278-A54E-4DCC7395893E}" srcId="{4717363B-705A-4134-9415-F2CF191115F0}" destId="{332264DD-06F3-4C1C-B062-5D4F3F501223}" srcOrd="0" destOrd="0" parTransId="{42965F3A-7DED-4D79-9102-D91DF8BF1645}" sibTransId="{BC620DEE-906C-490C-828E-EE0CA68B3C32}"/>
    <dgm:cxn modelId="{1A849535-46BE-4DFD-AB83-ED8387DC39E5}" type="presParOf" srcId="{3C5EE6BF-2121-4512-9E29-526C2D64C8B2}" destId="{34453C54-0FF5-463E-8FA9-862B66BBB715}" srcOrd="0" destOrd="0" presId="urn:microsoft.com/office/officeart/2005/8/layout/hProcess9"/>
    <dgm:cxn modelId="{3D3CC2C6-D9B2-4674-8AA8-2E7FFFDF644E}" type="presParOf" srcId="{3C5EE6BF-2121-4512-9E29-526C2D64C8B2}" destId="{5852B70C-CD13-463A-A8A2-E571A2E63B68}" srcOrd="1" destOrd="0" presId="urn:microsoft.com/office/officeart/2005/8/layout/hProcess9"/>
    <dgm:cxn modelId="{7043A102-AC5A-4308-9CEC-56485FE85B73}" type="presParOf" srcId="{5852B70C-CD13-463A-A8A2-E571A2E63B68}" destId="{6ABF517E-C569-4A3E-860A-C58E8535497C}" srcOrd="0" destOrd="0" presId="urn:microsoft.com/office/officeart/2005/8/layout/hProcess9"/>
    <dgm:cxn modelId="{80E790CC-9D44-4E73-96C0-C7DD8B41AF96}" type="presParOf" srcId="{5852B70C-CD13-463A-A8A2-E571A2E63B68}" destId="{85A7EB45-E821-483E-8CC0-0A9D34CD84EC}" srcOrd="1" destOrd="0" presId="urn:microsoft.com/office/officeart/2005/8/layout/hProcess9"/>
    <dgm:cxn modelId="{080AF0E3-4F4D-4E93-91B7-CAA3D42B55D0}" type="presParOf" srcId="{5852B70C-CD13-463A-A8A2-E571A2E63B68}" destId="{D3087C46-7FBA-408F-A024-67FB8B4AF49F}" srcOrd="2" destOrd="0" presId="urn:microsoft.com/office/officeart/2005/8/layout/hProcess9"/>
    <dgm:cxn modelId="{4C4287A1-44A3-4EAE-9D75-C00226AD15A8}" type="presParOf" srcId="{5852B70C-CD13-463A-A8A2-E571A2E63B68}" destId="{910521BF-6094-4F54-B677-C73749308C97}" srcOrd="3" destOrd="0" presId="urn:microsoft.com/office/officeart/2005/8/layout/hProcess9"/>
    <dgm:cxn modelId="{5EA0BDD2-CB94-4D32-A067-C52312579914}" type="presParOf" srcId="{5852B70C-CD13-463A-A8A2-E571A2E63B68}" destId="{1B1CF10F-378A-44CA-A89E-17FC207CD444}" srcOrd="4" destOrd="0" presId="urn:microsoft.com/office/officeart/2005/8/layout/hProcess9"/>
    <dgm:cxn modelId="{54679421-45D7-46AC-BDD3-834734D1B2B7}" type="presParOf" srcId="{5852B70C-CD13-463A-A8A2-E571A2E63B68}" destId="{E00B3C47-8DAA-4749-94B7-99892BBCDE8D}" srcOrd="5" destOrd="0" presId="urn:microsoft.com/office/officeart/2005/8/layout/hProcess9"/>
    <dgm:cxn modelId="{D00BEC78-A746-41E5-ADBF-04B9BC8BA2D2}" type="presParOf" srcId="{5852B70C-CD13-463A-A8A2-E571A2E63B68}" destId="{DEA74F9E-F332-47F0-8161-62B0EFB7B72D}" srcOrd="6" destOrd="0" presId="urn:microsoft.com/office/officeart/2005/8/layout/hProcess9"/>
    <dgm:cxn modelId="{B5E7C887-C603-4F07-81DA-99087D4B5FBE}" type="presParOf" srcId="{5852B70C-CD13-463A-A8A2-E571A2E63B68}" destId="{9F968158-5C6A-44C7-A382-99E8DBD5408A}" srcOrd="7" destOrd="0" presId="urn:microsoft.com/office/officeart/2005/8/layout/hProcess9"/>
    <dgm:cxn modelId="{697CBA04-500F-420E-8230-929437815573}" type="presParOf" srcId="{5852B70C-CD13-463A-A8A2-E571A2E63B68}" destId="{748C508C-ED97-4BE5-8317-A366E3E81AE4}"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FC56CD-3E86-45C1-AB31-375FF33DACBB}" type="doc">
      <dgm:prSet loTypeId="urn:microsoft.com/office/officeart/2005/8/layout/process4" loCatId="process" qsTypeId="urn:microsoft.com/office/officeart/2005/8/quickstyle/3d2" qsCatId="3D" csTypeId="urn:microsoft.com/office/officeart/2005/8/colors/accent0_3" csCatId="mainScheme"/>
      <dgm:spPr/>
      <dgm:t>
        <a:bodyPr/>
        <a:lstStyle/>
        <a:p>
          <a:endParaRPr lang="en-US"/>
        </a:p>
      </dgm:t>
    </dgm:pt>
    <dgm:pt modelId="{2101EB92-0013-450D-B508-D8B0A274670A}">
      <dgm:prSet/>
      <dgm:spPr/>
      <dgm:t>
        <a:bodyPr/>
        <a:lstStyle/>
        <a:p>
          <a:r>
            <a:rPr lang="en-US" i="0" baseline="0" dirty="0"/>
            <a:t>Goal: Build a predictive model to understand what drives Winning CPM and simulate optimized prices</a:t>
          </a:r>
          <a:endParaRPr lang="en-US" dirty="0"/>
        </a:p>
      </dgm:t>
    </dgm:pt>
    <dgm:pt modelId="{F0E902A9-7C8D-4291-B5D9-2BA4E0114B05}" type="parTrans" cxnId="{4FB98508-6F8F-46C6-87D1-C37B36AC63EF}">
      <dgm:prSet/>
      <dgm:spPr/>
      <dgm:t>
        <a:bodyPr/>
        <a:lstStyle/>
        <a:p>
          <a:endParaRPr lang="en-US"/>
        </a:p>
      </dgm:t>
    </dgm:pt>
    <dgm:pt modelId="{D532BE13-CD05-4638-A404-3D43F72620D6}" type="sibTrans" cxnId="{4FB98508-6F8F-46C6-87D1-C37B36AC63EF}">
      <dgm:prSet/>
      <dgm:spPr/>
      <dgm:t>
        <a:bodyPr/>
        <a:lstStyle/>
        <a:p>
          <a:endParaRPr lang="en-US"/>
        </a:p>
      </dgm:t>
    </dgm:pt>
    <dgm:pt modelId="{451D2346-A8B8-4A0E-B3BA-C3980259E465}">
      <dgm:prSet/>
      <dgm:spPr/>
      <dgm:t>
        <a:bodyPr/>
        <a:lstStyle/>
        <a:p>
          <a:r>
            <a:rPr lang="en-US" i="0" baseline="0"/>
            <a:t>Trained two regressors:</a:t>
          </a:r>
          <a:endParaRPr lang="en-US"/>
        </a:p>
      </dgm:t>
    </dgm:pt>
    <dgm:pt modelId="{FD486B93-6CB1-417C-BB93-E3954544D83F}" type="parTrans" cxnId="{70A45671-CF3B-4598-BDE5-79D5B8DCFA64}">
      <dgm:prSet/>
      <dgm:spPr/>
      <dgm:t>
        <a:bodyPr/>
        <a:lstStyle/>
        <a:p>
          <a:endParaRPr lang="en-US"/>
        </a:p>
      </dgm:t>
    </dgm:pt>
    <dgm:pt modelId="{79AB5839-ECDF-436D-B29F-ABE0E3791AD5}" type="sibTrans" cxnId="{70A45671-CF3B-4598-BDE5-79D5B8DCFA64}">
      <dgm:prSet/>
      <dgm:spPr/>
      <dgm:t>
        <a:bodyPr/>
        <a:lstStyle/>
        <a:p>
          <a:endParaRPr lang="en-US"/>
        </a:p>
      </dgm:t>
    </dgm:pt>
    <dgm:pt modelId="{FE3BCB47-DC7F-4351-8171-B2B261B413E8}">
      <dgm:prSet/>
      <dgm:spPr/>
      <dgm:t>
        <a:bodyPr/>
        <a:lstStyle/>
        <a:p>
          <a:r>
            <a:rPr lang="en-US" i="0" baseline="0" dirty="0"/>
            <a:t>Random Forest as baseline</a:t>
          </a:r>
          <a:endParaRPr lang="en-US" dirty="0"/>
        </a:p>
      </dgm:t>
    </dgm:pt>
    <dgm:pt modelId="{A052BACB-19AC-48C9-966A-8D1EBE96085F}" type="parTrans" cxnId="{E6917D56-A737-4352-B1AD-EF8CE2CE61C5}">
      <dgm:prSet/>
      <dgm:spPr/>
      <dgm:t>
        <a:bodyPr/>
        <a:lstStyle/>
        <a:p>
          <a:endParaRPr lang="en-US"/>
        </a:p>
      </dgm:t>
    </dgm:pt>
    <dgm:pt modelId="{C4D665D7-BB4D-4AF8-AEAE-A212D8D5CD38}" type="sibTrans" cxnId="{E6917D56-A737-4352-B1AD-EF8CE2CE61C5}">
      <dgm:prSet/>
      <dgm:spPr/>
      <dgm:t>
        <a:bodyPr/>
        <a:lstStyle/>
        <a:p>
          <a:endParaRPr lang="en-US"/>
        </a:p>
      </dgm:t>
    </dgm:pt>
    <dgm:pt modelId="{5E30D2C5-52DA-4BFB-A903-1AC463411B36}">
      <dgm:prSet/>
      <dgm:spPr/>
      <dgm:t>
        <a:bodyPr/>
        <a:lstStyle/>
        <a:p>
          <a:r>
            <a:rPr lang="en-US" i="0" baseline="0"/>
            <a:t>XGBoost as final model due to higher accuracy and regularization benefits</a:t>
          </a:r>
          <a:endParaRPr lang="en-US"/>
        </a:p>
      </dgm:t>
    </dgm:pt>
    <dgm:pt modelId="{8B93A0AE-B4FD-4B71-882A-0647C8FD85EB}" type="parTrans" cxnId="{52ECA2BB-618E-4774-A706-2A24655B4C39}">
      <dgm:prSet/>
      <dgm:spPr/>
      <dgm:t>
        <a:bodyPr/>
        <a:lstStyle/>
        <a:p>
          <a:endParaRPr lang="en-US"/>
        </a:p>
      </dgm:t>
    </dgm:pt>
    <dgm:pt modelId="{468C5DF0-6F6C-4352-8CAA-699ADA43FEE3}" type="sibTrans" cxnId="{52ECA2BB-618E-4774-A706-2A24655B4C39}">
      <dgm:prSet/>
      <dgm:spPr/>
      <dgm:t>
        <a:bodyPr/>
        <a:lstStyle/>
        <a:p>
          <a:endParaRPr lang="en-US"/>
        </a:p>
      </dgm:t>
    </dgm:pt>
    <dgm:pt modelId="{14034540-128D-43FA-9BD1-81F2CB0998A8}">
      <dgm:prSet/>
      <dgm:spPr/>
      <dgm:t>
        <a:bodyPr/>
        <a:lstStyle/>
        <a:p>
          <a:r>
            <a:rPr lang="en-US" i="0" baseline="0"/>
            <a:t>Inputs included all engineered features</a:t>
          </a:r>
          <a:endParaRPr lang="en-US"/>
        </a:p>
      </dgm:t>
    </dgm:pt>
    <dgm:pt modelId="{0FBE0EC4-C4BC-49D7-AD69-938E80888FAA}" type="parTrans" cxnId="{A22A926B-9790-4A64-97C0-1F69A08E3BD1}">
      <dgm:prSet/>
      <dgm:spPr/>
      <dgm:t>
        <a:bodyPr/>
        <a:lstStyle/>
        <a:p>
          <a:endParaRPr lang="en-US"/>
        </a:p>
      </dgm:t>
    </dgm:pt>
    <dgm:pt modelId="{FB4A2F4F-FADD-4C31-83E9-232DD0D21B29}" type="sibTrans" cxnId="{A22A926B-9790-4A64-97C0-1F69A08E3BD1}">
      <dgm:prSet/>
      <dgm:spPr/>
      <dgm:t>
        <a:bodyPr/>
        <a:lstStyle/>
        <a:p>
          <a:endParaRPr lang="en-US"/>
        </a:p>
      </dgm:t>
    </dgm:pt>
    <dgm:pt modelId="{A0F94F68-4E7B-44D1-A117-66CC4CCBBBFA}">
      <dgm:prSet/>
      <dgm:spPr/>
      <dgm:t>
        <a:bodyPr/>
        <a:lstStyle/>
        <a:p>
          <a:r>
            <a:rPr lang="en-US" i="0" baseline="0"/>
            <a:t>Evaluated using:</a:t>
          </a:r>
          <a:endParaRPr lang="en-US"/>
        </a:p>
      </dgm:t>
    </dgm:pt>
    <dgm:pt modelId="{D9A9B3B8-DD87-4DDA-A9CC-91CB7673B7BB}" type="parTrans" cxnId="{1073006C-B937-4A0F-8E64-EBEB532D0B54}">
      <dgm:prSet/>
      <dgm:spPr/>
      <dgm:t>
        <a:bodyPr/>
        <a:lstStyle/>
        <a:p>
          <a:endParaRPr lang="en-US"/>
        </a:p>
      </dgm:t>
    </dgm:pt>
    <dgm:pt modelId="{5FA5E48A-6179-40F3-B513-23471BC24A39}" type="sibTrans" cxnId="{1073006C-B937-4A0F-8E64-EBEB532D0B54}">
      <dgm:prSet/>
      <dgm:spPr/>
      <dgm:t>
        <a:bodyPr/>
        <a:lstStyle/>
        <a:p>
          <a:endParaRPr lang="en-US"/>
        </a:p>
      </dgm:t>
    </dgm:pt>
    <dgm:pt modelId="{4DCF70DE-D2FB-42A7-B903-44436DA6924C}">
      <dgm:prSet/>
      <dgm:spPr/>
      <dgm:t>
        <a:bodyPr/>
        <a:lstStyle/>
        <a:p>
          <a:r>
            <a:rPr lang="en-US" i="0" baseline="0"/>
            <a:t>RMSE (Root Mean Squared Error)</a:t>
          </a:r>
          <a:endParaRPr lang="en-US"/>
        </a:p>
      </dgm:t>
    </dgm:pt>
    <dgm:pt modelId="{6EBA16C3-6B96-4546-9DB8-4401E3F9A183}" type="parTrans" cxnId="{844D5631-7EBF-40E7-91D6-A9B9DE6CC681}">
      <dgm:prSet/>
      <dgm:spPr/>
      <dgm:t>
        <a:bodyPr/>
        <a:lstStyle/>
        <a:p>
          <a:endParaRPr lang="en-US"/>
        </a:p>
      </dgm:t>
    </dgm:pt>
    <dgm:pt modelId="{AA9748E1-3AD0-4B5C-831F-BC90B05A155F}" type="sibTrans" cxnId="{844D5631-7EBF-40E7-91D6-A9B9DE6CC681}">
      <dgm:prSet/>
      <dgm:spPr/>
      <dgm:t>
        <a:bodyPr/>
        <a:lstStyle/>
        <a:p>
          <a:endParaRPr lang="en-US"/>
        </a:p>
      </dgm:t>
    </dgm:pt>
    <dgm:pt modelId="{A54CE22A-975E-4757-A17D-C69C02AA8188}">
      <dgm:prSet/>
      <dgm:spPr/>
      <dgm:t>
        <a:bodyPr/>
        <a:lstStyle/>
        <a:p>
          <a:r>
            <a:rPr lang="en-US" i="0" baseline="0"/>
            <a:t>R² (Goodness of fit)</a:t>
          </a:r>
          <a:endParaRPr lang="en-US"/>
        </a:p>
      </dgm:t>
    </dgm:pt>
    <dgm:pt modelId="{C7A04B25-11BF-41D6-8FDE-29D7D2952320}" type="parTrans" cxnId="{54C8BEDF-0E51-4FB8-8687-4F63027154ED}">
      <dgm:prSet/>
      <dgm:spPr/>
      <dgm:t>
        <a:bodyPr/>
        <a:lstStyle/>
        <a:p>
          <a:endParaRPr lang="en-US"/>
        </a:p>
      </dgm:t>
    </dgm:pt>
    <dgm:pt modelId="{9033A1A7-DD1B-43FC-A875-FD2D408042EA}" type="sibTrans" cxnId="{54C8BEDF-0E51-4FB8-8687-4F63027154ED}">
      <dgm:prSet/>
      <dgm:spPr/>
      <dgm:t>
        <a:bodyPr/>
        <a:lstStyle/>
        <a:p>
          <a:endParaRPr lang="en-US"/>
        </a:p>
      </dgm:t>
    </dgm:pt>
    <dgm:pt modelId="{2FD8C11A-46B1-4FFF-BB3A-13638E5CD48E}">
      <dgm:prSet/>
      <dgm:spPr/>
      <dgm:t>
        <a:bodyPr/>
        <a:lstStyle/>
        <a:p>
          <a:r>
            <a:rPr lang="en-US" i="0" baseline="0" dirty="0"/>
            <a:t>Residual plots</a:t>
          </a:r>
          <a:endParaRPr lang="en-US" dirty="0"/>
        </a:p>
      </dgm:t>
    </dgm:pt>
    <dgm:pt modelId="{ADB631E6-BEAC-4703-B138-7190F5A9B738}" type="parTrans" cxnId="{E6413B37-9DBA-4903-A1DB-9E3A6E75692A}">
      <dgm:prSet/>
      <dgm:spPr/>
      <dgm:t>
        <a:bodyPr/>
        <a:lstStyle/>
        <a:p>
          <a:endParaRPr lang="en-US"/>
        </a:p>
      </dgm:t>
    </dgm:pt>
    <dgm:pt modelId="{69E8B4F0-50F5-4072-98C3-4900781BAFA8}" type="sibTrans" cxnId="{E6413B37-9DBA-4903-A1DB-9E3A6E75692A}">
      <dgm:prSet/>
      <dgm:spPr/>
      <dgm:t>
        <a:bodyPr/>
        <a:lstStyle/>
        <a:p>
          <a:endParaRPr lang="en-US"/>
        </a:p>
      </dgm:t>
    </dgm:pt>
    <dgm:pt modelId="{93CEF53D-15AF-4F9D-9B57-FDDB30C28322}" type="pres">
      <dgm:prSet presAssocID="{09FC56CD-3E86-45C1-AB31-375FF33DACBB}" presName="Name0" presStyleCnt="0">
        <dgm:presLayoutVars>
          <dgm:dir/>
          <dgm:animLvl val="lvl"/>
          <dgm:resizeHandles val="exact"/>
        </dgm:presLayoutVars>
      </dgm:prSet>
      <dgm:spPr/>
    </dgm:pt>
    <dgm:pt modelId="{834E14E7-61A5-4B1D-A790-09FD1858CB9B}" type="pres">
      <dgm:prSet presAssocID="{A0F94F68-4E7B-44D1-A117-66CC4CCBBBFA}" presName="boxAndChildren" presStyleCnt="0"/>
      <dgm:spPr/>
    </dgm:pt>
    <dgm:pt modelId="{CF3F0011-AB44-4F27-8F31-52EAF039419A}" type="pres">
      <dgm:prSet presAssocID="{A0F94F68-4E7B-44D1-A117-66CC4CCBBBFA}" presName="parentTextBox" presStyleLbl="node1" presStyleIdx="0" presStyleCnt="4"/>
      <dgm:spPr/>
    </dgm:pt>
    <dgm:pt modelId="{87AF052C-1978-404D-BD42-549C8D2B5995}" type="pres">
      <dgm:prSet presAssocID="{A0F94F68-4E7B-44D1-A117-66CC4CCBBBFA}" presName="entireBox" presStyleLbl="node1" presStyleIdx="0" presStyleCnt="4"/>
      <dgm:spPr/>
    </dgm:pt>
    <dgm:pt modelId="{11BFBDF2-5115-47B7-9057-73DEBF51B068}" type="pres">
      <dgm:prSet presAssocID="{A0F94F68-4E7B-44D1-A117-66CC4CCBBBFA}" presName="descendantBox" presStyleCnt="0"/>
      <dgm:spPr/>
    </dgm:pt>
    <dgm:pt modelId="{E724475D-3E42-4C1B-87DF-29CC20A00CD1}" type="pres">
      <dgm:prSet presAssocID="{4DCF70DE-D2FB-42A7-B903-44436DA6924C}" presName="childTextBox" presStyleLbl="fgAccFollowNode1" presStyleIdx="0" presStyleCnt="5">
        <dgm:presLayoutVars>
          <dgm:bulletEnabled val="1"/>
        </dgm:presLayoutVars>
      </dgm:prSet>
      <dgm:spPr/>
    </dgm:pt>
    <dgm:pt modelId="{86D4BEFB-188B-4FB2-9496-CAB8BD8D0462}" type="pres">
      <dgm:prSet presAssocID="{A54CE22A-975E-4757-A17D-C69C02AA8188}" presName="childTextBox" presStyleLbl="fgAccFollowNode1" presStyleIdx="1" presStyleCnt="5">
        <dgm:presLayoutVars>
          <dgm:bulletEnabled val="1"/>
        </dgm:presLayoutVars>
      </dgm:prSet>
      <dgm:spPr/>
    </dgm:pt>
    <dgm:pt modelId="{772AD25C-1F9A-4674-A72A-2103A31DE60A}" type="pres">
      <dgm:prSet presAssocID="{2FD8C11A-46B1-4FFF-BB3A-13638E5CD48E}" presName="childTextBox" presStyleLbl="fgAccFollowNode1" presStyleIdx="2" presStyleCnt="5">
        <dgm:presLayoutVars>
          <dgm:bulletEnabled val="1"/>
        </dgm:presLayoutVars>
      </dgm:prSet>
      <dgm:spPr/>
    </dgm:pt>
    <dgm:pt modelId="{20012893-4A51-4DE5-A252-C85C3335F90C}" type="pres">
      <dgm:prSet presAssocID="{FB4A2F4F-FADD-4C31-83E9-232DD0D21B29}" presName="sp" presStyleCnt="0"/>
      <dgm:spPr/>
    </dgm:pt>
    <dgm:pt modelId="{8728A565-6DF1-435D-A334-337A95BE22EE}" type="pres">
      <dgm:prSet presAssocID="{14034540-128D-43FA-9BD1-81F2CB0998A8}" presName="arrowAndChildren" presStyleCnt="0"/>
      <dgm:spPr/>
    </dgm:pt>
    <dgm:pt modelId="{F6874E44-CFC7-4EB5-923F-DCA374FF7F6B}" type="pres">
      <dgm:prSet presAssocID="{14034540-128D-43FA-9BD1-81F2CB0998A8}" presName="parentTextArrow" presStyleLbl="node1" presStyleIdx="1" presStyleCnt="4"/>
      <dgm:spPr/>
    </dgm:pt>
    <dgm:pt modelId="{B43856C1-46C2-43E6-8CE2-2023E14B46F5}" type="pres">
      <dgm:prSet presAssocID="{79AB5839-ECDF-436D-B29F-ABE0E3791AD5}" presName="sp" presStyleCnt="0"/>
      <dgm:spPr/>
    </dgm:pt>
    <dgm:pt modelId="{601B168D-54A7-4E56-920C-B6FF7D7E29D5}" type="pres">
      <dgm:prSet presAssocID="{451D2346-A8B8-4A0E-B3BA-C3980259E465}" presName="arrowAndChildren" presStyleCnt="0"/>
      <dgm:spPr/>
    </dgm:pt>
    <dgm:pt modelId="{6CEA947F-23EB-439D-B5F3-D8152A09E41D}" type="pres">
      <dgm:prSet presAssocID="{451D2346-A8B8-4A0E-B3BA-C3980259E465}" presName="parentTextArrow" presStyleLbl="node1" presStyleIdx="1" presStyleCnt="4"/>
      <dgm:spPr/>
    </dgm:pt>
    <dgm:pt modelId="{6614FC70-33F8-4A13-BF4F-4613F80EF9E8}" type="pres">
      <dgm:prSet presAssocID="{451D2346-A8B8-4A0E-B3BA-C3980259E465}" presName="arrow" presStyleLbl="node1" presStyleIdx="2" presStyleCnt="4"/>
      <dgm:spPr/>
    </dgm:pt>
    <dgm:pt modelId="{79C6F43F-C68C-48BC-B884-8DE7A1BDD8C4}" type="pres">
      <dgm:prSet presAssocID="{451D2346-A8B8-4A0E-B3BA-C3980259E465}" presName="descendantArrow" presStyleCnt="0"/>
      <dgm:spPr/>
    </dgm:pt>
    <dgm:pt modelId="{B9AEE528-772A-477A-9089-8C3669A82826}" type="pres">
      <dgm:prSet presAssocID="{FE3BCB47-DC7F-4351-8171-B2B261B413E8}" presName="childTextArrow" presStyleLbl="fgAccFollowNode1" presStyleIdx="3" presStyleCnt="5">
        <dgm:presLayoutVars>
          <dgm:bulletEnabled val="1"/>
        </dgm:presLayoutVars>
      </dgm:prSet>
      <dgm:spPr/>
    </dgm:pt>
    <dgm:pt modelId="{E602F1E6-FC59-415C-B138-FDD79B8E4C2C}" type="pres">
      <dgm:prSet presAssocID="{5E30D2C5-52DA-4BFB-A903-1AC463411B36}" presName="childTextArrow" presStyleLbl="fgAccFollowNode1" presStyleIdx="4" presStyleCnt="5">
        <dgm:presLayoutVars>
          <dgm:bulletEnabled val="1"/>
        </dgm:presLayoutVars>
      </dgm:prSet>
      <dgm:spPr/>
    </dgm:pt>
    <dgm:pt modelId="{B731DFE9-2568-4852-8205-063065447489}" type="pres">
      <dgm:prSet presAssocID="{D532BE13-CD05-4638-A404-3D43F72620D6}" presName="sp" presStyleCnt="0"/>
      <dgm:spPr/>
    </dgm:pt>
    <dgm:pt modelId="{8684FEB9-884B-4E15-8062-9EAC136832D1}" type="pres">
      <dgm:prSet presAssocID="{2101EB92-0013-450D-B508-D8B0A274670A}" presName="arrowAndChildren" presStyleCnt="0"/>
      <dgm:spPr/>
    </dgm:pt>
    <dgm:pt modelId="{67D5E2F7-8117-4EFC-9D00-497782A941F7}" type="pres">
      <dgm:prSet presAssocID="{2101EB92-0013-450D-B508-D8B0A274670A}" presName="parentTextArrow" presStyleLbl="node1" presStyleIdx="3" presStyleCnt="4"/>
      <dgm:spPr/>
    </dgm:pt>
  </dgm:ptLst>
  <dgm:cxnLst>
    <dgm:cxn modelId="{4FB98508-6F8F-46C6-87D1-C37B36AC63EF}" srcId="{09FC56CD-3E86-45C1-AB31-375FF33DACBB}" destId="{2101EB92-0013-450D-B508-D8B0A274670A}" srcOrd="0" destOrd="0" parTransId="{F0E902A9-7C8D-4291-B5D9-2BA4E0114B05}" sibTransId="{D532BE13-CD05-4638-A404-3D43F72620D6}"/>
    <dgm:cxn modelId="{7E46A811-8EE5-4F01-B85C-499022CBF384}" type="presOf" srcId="{A0F94F68-4E7B-44D1-A117-66CC4CCBBBFA}" destId="{CF3F0011-AB44-4F27-8F31-52EAF039419A}" srcOrd="0" destOrd="0" presId="urn:microsoft.com/office/officeart/2005/8/layout/process4"/>
    <dgm:cxn modelId="{844D5631-7EBF-40E7-91D6-A9B9DE6CC681}" srcId="{A0F94F68-4E7B-44D1-A117-66CC4CCBBBFA}" destId="{4DCF70DE-D2FB-42A7-B903-44436DA6924C}" srcOrd="0" destOrd="0" parTransId="{6EBA16C3-6B96-4546-9DB8-4401E3F9A183}" sibTransId="{AA9748E1-3AD0-4B5C-831F-BC90B05A155F}"/>
    <dgm:cxn modelId="{E6413B37-9DBA-4903-A1DB-9E3A6E75692A}" srcId="{A0F94F68-4E7B-44D1-A117-66CC4CCBBBFA}" destId="{2FD8C11A-46B1-4FFF-BB3A-13638E5CD48E}" srcOrd="2" destOrd="0" parTransId="{ADB631E6-BEAC-4703-B138-7190F5A9B738}" sibTransId="{69E8B4F0-50F5-4072-98C3-4900781BAFA8}"/>
    <dgm:cxn modelId="{46341638-A622-4C11-B983-4872C9D4A68F}" type="presOf" srcId="{451D2346-A8B8-4A0E-B3BA-C3980259E465}" destId="{6CEA947F-23EB-439D-B5F3-D8152A09E41D}" srcOrd="0" destOrd="0" presId="urn:microsoft.com/office/officeart/2005/8/layout/process4"/>
    <dgm:cxn modelId="{723BB039-FF0B-4FB3-8BCE-2E2724CBF21D}" type="presOf" srcId="{A54CE22A-975E-4757-A17D-C69C02AA8188}" destId="{86D4BEFB-188B-4FB2-9496-CAB8BD8D0462}" srcOrd="0" destOrd="0" presId="urn:microsoft.com/office/officeart/2005/8/layout/process4"/>
    <dgm:cxn modelId="{5B14FA5C-854D-410C-ACC2-25B0D21ED6BC}" type="presOf" srcId="{5E30D2C5-52DA-4BFB-A903-1AC463411B36}" destId="{E602F1E6-FC59-415C-B138-FDD79B8E4C2C}" srcOrd="0" destOrd="0" presId="urn:microsoft.com/office/officeart/2005/8/layout/process4"/>
    <dgm:cxn modelId="{A22A926B-9790-4A64-97C0-1F69A08E3BD1}" srcId="{09FC56CD-3E86-45C1-AB31-375FF33DACBB}" destId="{14034540-128D-43FA-9BD1-81F2CB0998A8}" srcOrd="2" destOrd="0" parTransId="{0FBE0EC4-C4BC-49D7-AD69-938E80888FAA}" sibTransId="{FB4A2F4F-FADD-4C31-83E9-232DD0D21B29}"/>
    <dgm:cxn modelId="{1BB69E4B-7E0B-4E0E-8E51-26DEE19CC5C9}" type="presOf" srcId="{4DCF70DE-D2FB-42A7-B903-44436DA6924C}" destId="{E724475D-3E42-4C1B-87DF-29CC20A00CD1}" srcOrd="0" destOrd="0" presId="urn:microsoft.com/office/officeart/2005/8/layout/process4"/>
    <dgm:cxn modelId="{1073006C-B937-4A0F-8E64-EBEB532D0B54}" srcId="{09FC56CD-3E86-45C1-AB31-375FF33DACBB}" destId="{A0F94F68-4E7B-44D1-A117-66CC4CCBBBFA}" srcOrd="3" destOrd="0" parTransId="{D9A9B3B8-DD87-4DDA-A9CC-91CB7673B7BB}" sibTransId="{5FA5E48A-6179-40F3-B513-23471BC24A39}"/>
    <dgm:cxn modelId="{70A45671-CF3B-4598-BDE5-79D5B8DCFA64}" srcId="{09FC56CD-3E86-45C1-AB31-375FF33DACBB}" destId="{451D2346-A8B8-4A0E-B3BA-C3980259E465}" srcOrd="1" destOrd="0" parTransId="{FD486B93-6CB1-417C-BB93-E3954544D83F}" sibTransId="{79AB5839-ECDF-436D-B29F-ABE0E3791AD5}"/>
    <dgm:cxn modelId="{E6917D56-A737-4352-B1AD-EF8CE2CE61C5}" srcId="{451D2346-A8B8-4A0E-B3BA-C3980259E465}" destId="{FE3BCB47-DC7F-4351-8171-B2B261B413E8}" srcOrd="0" destOrd="0" parTransId="{A052BACB-19AC-48C9-966A-8D1EBE96085F}" sibTransId="{C4D665D7-BB4D-4AF8-AEAE-A212D8D5CD38}"/>
    <dgm:cxn modelId="{34AE7E7C-4CAC-4FFD-8300-BC557A8A1978}" type="presOf" srcId="{14034540-128D-43FA-9BD1-81F2CB0998A8}" destId="{F6874E44-CFC7-4EB5-923F-DCA374FF7F6B}" srcOrd="0" destOrd="0" presId="urn:microsoft.com/office/officeart/2005/8/layout/process4"/>
    <dgm:cxn modelId="{7AEF3F7E-AAAF-4005-A213-474D2362DBDD}" type="presOf" srcId="{2FD8C11A-46B1-4FFF-BB3A-13638E5CD48E}" destId="{772AD25C-1F9A-4674-A72A-2103A31DE60A}" srcOrd="0" destOrd="0" presId="urn:microsoft.com/office/officeart/2005/8/layout/process4"/>
    <dgm:cxn modelId="{89432A8F-03ED-4B28-BA7B-38659C930B69}" type="presOf" srcId="{451D2346-A8B8-4A0E-B3BA-C3980259E465}" destId="{6614FC70-33F8-4A13-BF4F-4613F80EF9E8}" srcOrd="1" destOrd="0" presId="urn:microsoft.com/office/officeart/2005/8/layout/process4"/>
    <dgm:cxn modelId="{7B1F0C96-74BA-4CF0-AB57-B1BD888550B2}" type="presOf" srcId="{FE3BCB47-DC7F-4351-8171-B2B261B413E8}" destId="{B9AEE528-772A-477A-9089-8C3669A82826}" srcOrd="0" destOrd="0" presId="urn:microsoft.com/office/officeart/2005/8/layout/process4"/>
    <dgm:cxn modelId="{52ECA2BB-618E-4774-A706-2A24655B4C39}" srcId="{451D2346-A8B8-4A0E-B3BA-C3980259E465}" destId="{5E30D2C5-52DA-4BFB-A903-1AC463411B36}" srcOrd="1" destOrd="0" parTransId="{8B93A0AE-B4FD-4B71-882A-0647C8FD85EB}" sibTransId="{468C5DF0-6F6C-4352-8CAA-699ADA43FEE3}"/>
    <dgm:cxn modelId="{A1F899D5-DA38-467F-8196-2A0F8103DBEA}" type="presOf" srcId="{A0F94F68-4E7B-44D1-A117-66CC4CCBBBFA}" destId="{87AF052C-1978-404D-BD42-549C8D2B5995}" srcOrd="1" destOrd="0" presId="urn:microsoft.com/office/officeart/2005/8/layout/process4"/>
    <dgm:cxn modelId="{EFB520DF-8B33-4E89-A5CB-5819BAE37B6B}" type="presOf" srcId="{2101EB92-0013-450D-B508-D8B0A274670A}" destId="{67D5E2F7-8117-4EFC-9D00-497782A941F7}" srcOrd="0" destOrd="0" presId="urn:microsoft.com/office/officeart/2005/8/layout/process4"/>
    <dgm:cxn modelId="{54C8BEDF-0E51-4FB8-8687-4F63027154ED}" srcId="{A0F94F68-4E7B-44D1-A117-66CC4CCBBBFA}" destId="{A54CE22A-975E-4757-A17D-C69C02AA8188}" srcOrd="1" destOrd="0" parTransId="{C7A04B25-11BF-41D6-8FDE-29D7D2952320}" sibTransId="{9033A1A7-DD1B-43FC-A875-FD2D408042EA}"/>
    <dgm:cxn modelId="{1EC13BF4-61F0-4699-A749-2E7884C63F41}" type="presOf" srcId="{09FC56CD-3E86-45C1-AB31-375FF33DACBB}" destId="{93CEF53D-15AF-4F9D-9B57-FDDB30C28322}" srcOrd="0" destOrd="0" presId="urn:microsoft.com/office/officeart/2005/8/layout/process4"/>
    <dgm:cxn modelId="{311D52EA-5D82-4DF9-9438-F079609ABB08}" type="presParOf" srcId="{93CEF53D-15AF-4F9D-9B57-FDDB30C28322}" destId="{834E14E7-61A5-4B1D-A790-09FD1858CB9B}" srcOrd="0" destOrd="0" presId="urn:microsoft.com/office/officeart/2005/8/layout/process4"/>
    <dgm:cxn modelId="{5312578A-A85F-48B3-9C09-C4485ADDFD41}" type="presParOf" srcId="{834E14E7-61A5-4B1D-A790-09FD1858CB9B}" destId="{CF3F0011-AB44-4F27-8F31-52EAF039419A}" srcOrd="0" destOrd="0" presId="urn:microsoft.com/office/officeart/2005/8/layout/process4"/>
    <dgm:cxn modelId="{385A1207-4EB5-4B03-8C10-30267D1E0895}" type="presParOf" srcId="{834E14E7-61A5-4B1D-A790-09FD1858CB9B}" destId="{87AF052C-1978-404D-BD42-549C8D2B5995}" srcOrd="1" destOrd="0" presId="urn:microsoft.com/office/officeart/2005/8/layout/process4"/>
    <dgm:cxn modelId="{3202B5F9-9EED-40B8-B2CB-C26721253D14}" type="presParOf" srcId="{834E14E7-61A5-4B1D-A790-09FD1858CB9B}" destId="{11BFBDF2-5115-47B7-9057-73DEBF51B068}" srcOrd="2" destOrd="0" presId="urn:microsoft.com/office/officeart/2005/8/layout/process4"/>
    <dgm:cxn modelId="{43EB7A23-A3FA-4813-A0DE-CFF4A43323D6}" type="presParOf" srcId="{11BFBDF2-5115-47B7-9057-73DEBF51B068}" destId="{E724475D-3E42-4C1B-87DF-29CC20A00CD1}" srcOrd="0" destOrd="0" presId="urn:microsoft.com/office/officeart/2005/8/layout/process4"/>
    <dgm:cxn modelId="{E9329CC5-D424-4FD0-9C1D-1E71F381BE8A}" type="presParOf" srcId="{11BFBDF2-5115-47B7-9057-73DEBF51B068}" destId="{86D4BEFB-188B-4FB2-9496-CAB8BD8D0462}" srcOrd="1" destOrd="0" presId="urn:microsoft.com/office/officeart/2005/8/layout/process4"/>
    <dgm:cxn modelId="{A4AD1B67-E061-41AB-B297-8562ED94AE8B}" type="presParOf" srcId="{11BFBDF2-5115-47B7-9057-73DEBF51B068}" destId="{772AD25C-1F9A-4674-A72A-2103A31DE60A}" srcOrd="2" destOrd="0" presId="urn:microsoft.com/office/officeart/2005/8/layout/process4"/>
    <dgm:cxn modelId="{9C491C3A-A6EA-47D1-8907-F7C640398E32}" type="presParOf" srcId="{93CEF53D-15AF-4F9D-9B57-FDDB30C28322}" destId="{20012893-4A51-4DE5-A252-C85C3335F90C}" srcOrd="1" destOrd="0" presId="urn:microsoft.com/office/officeart/2005/8/layout/process4"/>
    <dgm:cxn modelId="{F89986DC-1B88-4DE3-A3AE-BD65F062D2D3}" type="presParOf" srcId="{93CEF53D-15AF-4F9D-9B57-FDDB30C28322}" destId="{8728A565-6DF1-435D-A334-337A95BE22EE}" srcOrd="2" destOrd="0" presId="urn:microsoft.com/office/officeart/2005/8/layout/process4"/>
    <dgm:cxn modelId="{843130C8-FACE-4064-9A23-563031D94F2F}" type="presParOf" srcId="{8728A565-6DF1-435D-A334-337A95BE22EE}" destId="{F6874E44-CFC7-4EB5-923F-DCA374FF7F6B}" srcOrd="0" destOrd="0" presId="urn:microsoft.com/office/officeart/2005/8/layout/process4"/>
    <dgm:cxn modelId="{07F91280-419A-4803-AC41-38911B1BFD77}" type="presParOf" srcId="{93CEF53D-15AF-4F9D-9B57-FDDB30C28322}" destId="{B43856C1-46C2-43E6-8CE2-2023E14B46F5}" srcOrd="3" destOrd="0" presId="urn:microsoft.com/office/officeart/2005/8/layout/process4"/>
    <dgm:cxn modelId="{8B2123A3-1769-49BC-B3CB-3A81CEFDEE92}" type="presParOf" srcId="{93CEF53D-15AF-4F9D-9B57-FDDB30C28322}" destId="{601B168D-54A7-4E56-920C-B6FF7D7E29D5}" srcOrd="4" destOrd="0" presId="urn:microsoft.com/office/officeart/2005/8/layout/process4"/>
    <dgm:cxn modelId="{7D3925C1-5F32-4521-BEF6-41F68A99345F}" type="presParOf" srcId="{601B168D-54A7-4E56-920C-B6FF7D7E29D5}" destId="{6CEA947F-23EB-439D-B5F3-D8152A09E41D}" srcOrd="0" destOrd="0" presId="urn:microsoft.com/office/officeart/2005/8/layout/process4"/>
    <dgm:cxn modelId="{9B314898-09F7-4CD8-A186-6156342B0F6F}" type="presParOf" srcId="{601B168D-54A7-4E56-920C-B6FF7D7E29D5}" destId="{6614FC70-33F8-4A13-BF4F-4613F80EF9E8}" srcOrd="1" destOrd="0" presId="urn:microsoft.com/office/officeart/2005/8/layout/process4"/>
    <dgm:cxn modelId="{CAB5291D-BD2D-4B5C-81A0-872FFE74A3EE}" type="presParOf" srcId="{601B168D-54A7-4E56-920C-B6FF7D7E29D5}" destId="{79C6F43F-C68C-48BC-B884-8DE7A1BDD8C4}" srcOrd="2" destOrd="0" presId="urn:microsoft.com/office/officeart/2005/8/layout/process4"/>
    <dgm:cxn modelId="{79F15630-401D-4203-B062-D595FC3E481A}" type="presParOf" srcId="{79C6F43F-C68C-48BC-B884-8DE7A1BDD8C4}" destId="{B9AEE528-772A-477A-9089-8C3669A82826}" srcOrd="0" destOrd="0" presId="urn:microsoft.com/office/officeart/2005/8/layout/process4"/>
    <dgm:cxn modelId="{BA265D61-811A-41E0-AD3D-58F59C46CD5A}" type="presParOf" srcId="{79C6F43F-C68C-48BC-B884-8DE7A1BDD8C4}" destId="{E602F1E6-FC59-415C-B138-FDD79B8E4C2C}" srcOrd="1" destOrd="0" presId="urn:microsoft.com/office/officeart/2005/8/layout/process4"/>
    <dgm:cxn modelId="{971020FA-4AD6-448F-AF76-23A379D60F23}" type="presParOf" srcId="{93CEF53D-15AF-4F9D-9B57-FDDB30C28322}" destId="{B731DFE9-2568-4852-8205-063065447489}" srcOrd="5" destOrd="0" presId="urn:microsoft.com/office/officeart/2005/8/layout/process4"/>
    <dgm:cxn modelId="{F5D47037-4538-4610-8619-D7A1B63821D0}" type="presParOf" srcId="{93CEF53D-15AF-4F9D-9B57-FDDB30C28322}" destId="{8684FEB9-884B-4E15-8062-9EAC136832D1}" srcOrd="6" destOrd="0" presId="urn:microsoft.com/office/officeart/2005/8/layout/process4"/>
    <dgm:cxn modelId="{FE021723-656F-4C3D-A96C-C6B6D5F22360}" type="presParOf" srcId="{8684FEB9-884B-4E15-8062-9EAC136832D1}" destId="{67D5E2F7-8117-4EFC-9D00-497782A941F7}"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35658AF-1D03-4C6A-938D-E3506B003730}"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3E07C9FC-E554-4142-805E-6BB4C6519811}">
      <dgm:prSet/>
      <dgm:spPr/>
      <dgm:t>
        <a:bodyPr/>
        <a:lstStyle/>
        <a:p>
          <a:pPr>
            <a:lnSpc>
              <a:spcPct val="100000"/>
            </a:lnSpc>
          </a:pPr>
          <a:r>
            <a:rPr lang="en-US" b="1" i="0" baseline="0"/>
            <a:t>Goal:</a:t>
          </a:r>
          <a:r>
            <a:rPr lang="en-US" b="0" i="0" baseline="0"/>
            <a:t> Ensure transparency and interpretability for stakeholders</a:t>
          </a:r>
          <a:endParaRPr lang="en-US"/>
        </a:p>
      </dgm:t>
    </dgm:pt>
    <dgm:pt modelId="{4880886E-0ED5-40B5-B3FA-BB0DB9BB2533}" type="parTrans" cxnId="{B82ED939-9680-4458-944D-8EC2550785D1}">
      <dgm:prSet/>
      <dgm:spPr/>
      <dgm:t>
        <a:bodyPr/>
        <a:lstStyle/>
        <a:p>
          <a:endParaRPr lang="en-US"/>
        </a:p>
      </dgm:t>
    </dgm:pt>
    <dgm:pt modelId="{35E8E94E-DCC0-4CB9-B965-8BF6F89C515C}" type="sibTrans" cxnId="{B82ED939-9680-4458-944D-8EC2550785D1}">
      <dgm:prSet/>
      <dgm:spPr/>
      <dgm:t>
        <a:bodyPr/>
        <a:lstStyle/>
        <a:p>
          <a:endParaRPr lang="en-US"/>
        </a:p>
      </dgm:t>
    </dgm:pt>
    <dgm:pt modelId="{49C2AABB-0033-4A71-AE95-78C455832238}">
      <dgm:prSet/>
      <dgm:spPr/>
      <dgm:t>
        <a:bodyPr/>
        <a:lstStyle/>
        <a:p>
          <a:pPr>
            <a:lnSpc>
              <a:spcPct val="100000"/>
            </a:lnSpc>
          </a:pPr>
          <a:r>
            <a:rPr lang="en-US" b="0" i="0" baseline="0"/>
            <a:t>Applied SHAP (TreeExplainer) to XGBoost model</a:t>
          </a:r>
          <a:endParaRPr lang="en-US"/>
        </a:p>
      </dgm:t>
    </dgm:pt>
    <dgm:pt modelId="{4DEB0B03-3B04-4562-8CA0-46367A905B34}" type="parTrans" cxnId="{3B09E198-7966-4197-A8E7-0568E7387C5F}">
      <dgm:prSet/>
      <dgm:spPr/>
      <dgm:t>
        <a:bodyPr/>
        <a:lstStyle/>
        <a:p>
          <a:endParaRPr lang="en-US"/>
        </a:p>
      </dgm:t>
    </dgm:pt>
    <dgm:pt modelId="{C46B5FFF-8356-4044-AC39-2FF60669110A}" type="sibTrans" cxnId="{3B09E198-7966-4197-A8E7-0568E7387C5F}">
      <dgm:prSet/>
      <dgm:spPr/>
      <dgm:t>
        <a:bodyPr/>
        <a:lstStyle/>
        <a:p>
          <a:endParaRPr lang="en-US"/>
        </a:p>
      </dgm:t>
    </dgm:pt>
    <dgm:pt modelId="{1C947390-695F-4C5F-8CC2-F9AAC3B3086F}">
      <dgm:prSet/>
      <dgm:spPr/>
      <dgm:t>
        <a:bodyPr/>
        <a:lstStyle/>
        <a:p>
          <a:pPr>
            <a:lnSpc>
              <a:spcPct val="100000"/>
            </a:lnSpc>
          </a:pPr>
          <a:r>
            <a:rPr lang="en-US" b="0" i="0" baseline="0" dirty="0"/>
            <a:t>Identified top global features </a:t>
          </a:r>
          <a:r>
            <a:rPr lang="en-US" b="0" i="0" baseline="0"/>
            <a:t>influencing pricing:</a:t>
          </a:r>
          <a:endParaRPr lang="en-US" dirty="0"/>
        </a:p>
      </dgm:t>
    </dgm:pt>
    <dgm:pt modelId="{30DE55B0-53D1-4F79-9DBF-64B7D6E5F1CF}" type="parTrans" cxnId="{ABD46D3F-2FF4-40E7-9595-B94F64E40BB5}">
      <dgm:prSet/>
      <dgm:spPr/>
      <dgm:t>
        <a:bodyPr/>
        <a:lstStyle/>
        <a:p>
          <a:endParaRPr lang="en-US"/>
        </a:p>
      </dgm:t>
    </dgm:pt>
    <dgm:pt modelId="{AD0C2B89-EAE4-4039-8929-5BA93EB31DD8}" type="sibTrans" cxnId="{ABD46D3F-2FF4-40E7-9595-B94F64E40BB5}">
      <dgm:prSet/>
      <dgm:spPr/>
      <dgm:t>
        <a:bodyPr/>
        <a:lstStyle/>
        <a:p>
          <a:endParaRPr lang="en-US"/>
        </a:p>
      </dgm:t>
    </dgm:pt>
    <dgm:pt modelId="{80C5B964-A33A-42A7-BC45-2398B8BFFA68}">
      <dgm:prSet/>
      <dgm:spPr/>
      <dgm:t>
        <a:bodyPr/>
        <a:lstStyle/>
        <a:p>
          <a:pPr>
            <a:lnSpc>
              <a:spcPct val="100000"/>
            </a:lnSpc>
          </a:pPr>
          <a:r>
            <a:rPr lang="en-US" b="0" i="0" baseline="0" dirty="0"/>
            <a:t>Produced bar charts and dependence plots for top features</a:t>
          </a:r>
          <a:endParaRPr lang="en-US" dirty="0"/>
        </a:p>
      </dgm:t>
    </dgm:pt>
    <dgm:pt modelId="{53C35768-82DA-4DBE-AA5C-B55345E9314F}" type="parTrans" cxnId="{23C88145-3002-4D9B-B010-5EFC31F01B23}">
      <dgm:prSet/>
      <dgm:spPr/>
      <dgm:t>
        <a:bodyPr/>
        <a:lstStyle/>
        <a:p>
          <a:endParaRPr lang="en-US"/>
        </a:p>
      </dgm:t>
    </dgm:pt>
    <dgm:pt modelId="{4FC8F091-A6FC-4C69-8A22-7AE5080DCEDA}" type="sibTrans" cxnId="{23C88145-3002-4D9B-B010-5EFC31F01B23}">
      <dgm:prSet/>
      <dgm:spPr/>
      <dgm:t>
        <a:bodyPr/>
        <a:lstStyle/>
        <a:p>
          <a:endParaRPr lang="en-US"/>
        </a:p>
      </dgm:t>
    </dgm:pt>
    <dgm:pt modelId="{1A8BE6B2-76D5-4AF3-941E-42DCA0493606}">
      <dgm:prSet/>
      <dgm:spPr/>
      <dgm:t>
        <a:bodyPr/>
        <a:lstStyle/>
        <a:p>
          <a:pPr>
            <a:lnSpc>
              <a:spcPct val="100000"/>
            </a:lnSpc>
          </a:pPr>
          <a:r>
            <a:rPr lang="en-US" b="0" i="0" baseline="0" dirty="0" err="1"/>
            <a:t>CPM_Delta</a:t>
          </a:r>
          <a:r>
            <a:rPr lang="en-US" b="0" i="0" baseline="0" dirty="0"/>
            <a:t>, </a:t>
          </a:r>
          <a:r>
            <a:rPr lang="en-US" b="0" i="0" baseline="0" dirty="0" err="1"/>
            <a:t>Revenue_Per_Impression</a:t>
          </a:r>
          <a:r>
            <a:rPr lang="en-US" b="0" i="0" baseline="0" dirty="0"/>
            <a:t>, </a:t>
          </a:r>
          <a:endParaRPr lang="en-US" dirty="0"/>
        </a:p>
      </dgm:t>
    </dgm:pt>
    <dgm:pt modelId="{1B26537F-D4F6-429E-83C2-BDB48D4A004A}" type="sibTrans" cxnId="{B86BFD9A-F49F-46F7-8B32-989EE3D19142}">
      <dgm:prSet/>
      <dgm:spPr/>
      <dgm:t>
        <a:bodyPr/>
        <a:lstStyle/>
        <a:p>
          <a:endParaRPr lang="en-US"/>
        </a:p>
      </dgm:t>
    </dgm:pt>
    <dgm:pt modelId="{7B99AE3C-71F9-4999-8CE3-836CBC15D2CE}" type="parTrans" cxnId="{B86BFD9A-F49F-46F7-8B32-989EE3D19142}">
      <dgm:prSet/>
      <dgm:spPr/>
      <dgm:t>
        <a:bodyPr/>
        <a:lstStyle/>
        <a:p>
          <a:endParaRPr lang="en-US"/>
        </a:p>
      </dgm:t>
    </dgm:pt>
    <dgm:pt modelId="{97A2FBF5-CA3F-4286-9C98-20750820D42F}">
      <dgm:prSet/>
      <dgm:spPr/>
      <dgm:t>
        <a:bodyPr/>
        <a:lstStyle/>
        <a:p>
          <a:pPr>
            <a:lnSpc>
              <a:spcPct val="100000"/>
            </a:lnSpc>
          </a:pPr>
          <a:r>
            <a:rPr lang="en-US" b="0" i="0" baseline="0" dirty="0"/>
            <a:t>Week, </a:t>
          </a:r>
          <a:r>
            <a:rPr lang="en-US" b="0" i="0" baseline="0" dirty="0" err="1"/>
            <a:t>Taxonomy_Encoded</a:t>
          </a:r>
          <a:r>
            <a:rPr lang="en-US" b="0" i="0" baseline="0" dirty="0"/>
            <a:t>, </a:t>
          </a:r>
          <a:r>
            <a:rPr lang="en-US" b="0" i="0" baseline="0" dirty="0" err="1"/>
            <a:t>CTR_Proxy</a:t>
          </a:r>
          <a:endParaRPr lang="en-US" dirty="0"/>
        </a:p>
      </dgm:t>
    </dgm:pt>
    <dgm:pt modelId="{AC41AFD6-0B09-4A2F-9246-F68F3220A193}" type="sibTrans" cxnId="{ED52B902-C0FC-4DB9-8EAD-7DC56B9A377F}">
      <dgm:prSet/>
      <dgm:spPr/>
      <dgm:t>
        <a:bodyPr/>
        <a:lstStyle/>
        <a:p>
          <a:endParaRPr lang="en-US"/>
        </a:p>
      </dgm:t>
    </dgm:pt>
    <dgm:pt modelId="{2FA796A2-7257-48A6-A387-AA4B0BC65C44}" type="parTrans" cxnId="{ED52B902-C0FC-4DB9-8EAD-7DC56B9A377F}">
      <dgm:prSet/>
      <dgm:spPr/>
      <dgm:t>
        <a:bodyPr/>
        <a:lstStyle/>
        <a:p>
          <a:endParaRPr lang="en-US"/>
        </a:p>
      </dgm:t>
    </dgm:pt>
    <dgm:pt modelId="{72177BED-0CBD-4060-B246-70F943720984}" type="pres">
      <dgm:prSet presAssocID="{935658AF-1D03-4C6A-938D-E3506B003730}" presName="root" presStyleCnt="0">
        <dgm:presLayoutVars>
          <dgm:dir/>
          <dgm:resizeHandles val="exact"/>
        </dgm:presLayoutVars>
      </dgm:prSet>
      <dgm:spPr/>
    </dgm:pt>
    <dgm:pt modelId="{BBB2F3C7-4791-4B88-A94C-25346BBB9DAF}" type="pres">
      <dgm:prSet presAssocID="{3E07C9FC-E554-4142-805E-6BB4C6519811}" presName="compNode" presStyleCnt="0"/>
      <dgm:spPr/>
    </dgm:pt>
    <dgm:pt modelId="{11FC0D6F-1282-430F-9FE3-486C00F3EB3C}" type="pres">
      <dgm:prSet presAssocID="{3E07C9FC-E554-4142-805E-6BB4C6519811}" presName="bgRect" presStyleLbl="bgShp" presStyleIdx="0" presStyleCnt="4"/>
      <dgm:spPr/>
    </dgm:pt>
    <dgm:pt modelId="{866C05CD-C89E-4BE7-9BA5-CA9525705C06}" type="pres">
      <dgm:prSet presAssocID="{3E07C9FC-E554-4142-805E-6BB4C651981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8ED95D61-1B76-4C56-99B6-FAE088390E69}" type="pres">
      <dgm:prSet presAssocID="{3E07C9FC-E554-4142-805E-6BB4C6519811}" presName="spaceRect" presStyleCnt="0"/>
      <dgm:spPr/>
    </dgm:pt>
    <dgm:pt modelId="{C7FC4290-5EB1-4386-9C24-BA5B0FC6D4C0}" type="pres">
      <dgm:prSet presAssocID="{3E07C9FC-E554-4142-805E-6BB4C6519811}" presName="parTx" presStyleLbl="revTx" presStyleIdx="0" presStyleCnt="5">
        <dgm:presLayoutVars>
          <dgm:chMax val="0"/>
          <dgm:chPref val="0"/>
        </dgm:presLayoutVars>
      </dgm:prSet>
      <dgm:spPr/>
    </dgm:pt>
    <dgm:pt modelId="{1616996E-EA33-4473-B117-B0BC01283272}" type="pres">
      <dgm:prSet presAssocID="{35E8E94E-DCC0-4CB9-B965-8BF6F89C515C}" presName="sibTrans" presStyleCnt="0"/>
      <dgm:spPr/>
    </dgm:pt>
    <dgm:pt modelId="{8041394C-9C6E-448E-9021-529252E37552}" type="pres">
      <dgm:prSet presAssocID="{49C2AABB-0033-4A71-AE95-78C455832238}" presName="compNode" presStyleCnt="0"/>
      <dgm:spPr/>
    </dgm:pt>
    <dgm:pt modelId="{3EBCC120-CD5C-4595-8F02-E43EA299E2CE}" type="pres">
      <dgm:prSet presAssocID="{49C2AABB-0033-4A71-AE95-78C455832238}" presName="bgRect" presStyleLbl="bgShp" presStyleIdx="1" presStyleCnt="4"/>
      <dgm:spPr/>
    </dgm:pt>
    <dgm:pt modelId="{969006A8-5689-4F6D-8822-98E521E90EE2}" type="pres">
      <dgm:prSet presAssocID="{49C2AABB-0033-4A71-AE95-78C45583223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19FCFA05-D5DF-45A8-9AB1-A1F4887AF0DD}" type="pres">
      <dgm:prSet presAssocID="{49C2AABB-0033-4A71-AE95-78C455832238}" presName="spaceRect" presStyleCnt="0"/>
      <dgm:spPr/>
    </dgm:pt>
    <dgm:pt modelId="{05C19656-2D16-4EF4-9040-5ABC43494F60}" type="pres">
      <dgm:prSet presAssocID="{49C2AABB-0033-4A71-AE95-78C455832238}" presName="parTx" presStyleLbl="revTx" presStyleIdx="1" presStyleCnt="5">
        <dgm:presLayoutVars>
          <dgm:chMax val="0"/>
          <dgm:chPref val="0"/>
        </dgm:presLayoutVars>
      </dgm:prSet>
      <dgm:spPr/>
    </dgm:pt>
    <dgm:pt modelId="{24EDBA03-AF40-4F6A-B142-D42C3650718B}" type="pres">
      <dgm:prSet presAssocID="{C46B5FFF-8356-4044-AC39-2FF60669110A}" presName="sibTrans" presStyleCnt="0"/>
      <dgm:spPr/>
    </dgm:pt>
    <dgm:pt modelId="{79DF4D24-9F3B-48DC-8DDB-7BFB9F880130}" type="pres">
      <dgm:prSet presAssocID="{1C947390-695F-4C5F-8CC2-F9AAC3B3086F}" presName="compNode" presStyleCnt="0"/>
      <dgm:spPr/>
    </dgm:pt>
    <dgm:pt modelId="{8B92E032-E9A7-4A79-B235-F07A9710FB04}" type="pres">
      <dgm:prSet presAssocID="{1C947390-695F-4C5F-8CC2-F9AAC3B3086F}" presName="bgRect" presStyleLbl="bgShp" presStyleIdx="2" presStyleCnt="4"/>
      <dgm:spPr/>
    </dgm:pt>
    <dgm:pt modelId="{F9EE39EC-0F61-49DE-9FCB-7C524C018E8F}" type="pres">
      <dgm:prSet presAssocID="{1C947390-695F-4C5F-8CC2-F9AAC3B3086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ploma"/>
        </a:ext>
      </dgm:extLst>
    </dgm:pt>
    <dgm:pt modelId="{F59F6020-537A-4A1B-B5BC-4204E3232A4D}" type="pres">
      <dgm:prSet presAssocID="{1C947390-695F-4C5F-8CC2-F9AAC3B3086F}" presName="spaceRect" presStyleCnt="0"/>
      <dgm:spPr/>
    </dgm:pt>
    <dgm:pt modelId="{5F76A73D-8A63-46AE-8939-D1964F923908}" type="pres">
      <dgm:prSet presAssocID="{1C947390-695F-4C5F-8CC2-F9AAC3B3086F}" presName="parTx" presStyleLbl="revTx" presStyleIdx="2" presStyleCnt="5">
        <dgm:presLayoutVars>
          <dgm:chMax val="0"/>
          <dgm:chPref val="0"/>
        </dgm:presLayoutVars>
      </dgm:prSet>
      <dgm:spPr/>
    </dgm:pt>
    <dgm:pt modelId="{91223F35-6771-4718-BD35-51B0062907C2}" type="pres">
      <dgm:prSet presAssocID="{1C947390-695F-4C5F-8CC2-F9AAC3B3086F}" presName="desTx" presStyleLbl="revTx" presStyleIdx="3" presStyleCnt="5">
        <dgm:presLayoutVars/>
      </dgm:prSet>
      <dgm:spPr/>
    </dgm:pt>
    <dgm:pt modelId="{EC2C9840-502B-4A11-BB4D-82897505EC5D}" type="pres">
      <dgm:prSet presAssocID="{AD0C2B89-EAE4-4039-8929-5BA93EB31DD8}" presName="sibTrans" presStyleCnt="0"/>
      <dgm:spPr/>
    </dgm:pt>
    <dgm:pt modelId="{5D3AFD97-8B15-46D5-BD3C-E3BFA15AB4A4}" type="pres">
      <dgm:prSet presAssocID="{80C5B964-A33A-42A7-BC45-2398B8BFFA68}" presName="compNode" presStyleCnt="0"/>
      <dgm:spPr/>
    </dgm:pt>
    <dgm:pt modelId="{C5F14A4A-9297-4AEA-920A-5731DE3ABFF1}" type="pres">
      <dgm:prSet presAssocID="{80C5B964-A33A-42A7-BC45-2398B8BFFA68}" presName="bgRect" presStyleLbl="bgShp" presStyleIdx="3" presStyleCnt="4"/>
      <dgm:spPr/>
    </dgm:pt>
    <dgm:pt modelId="{ACC78F21-EF03-4881-8E02-AD19E13237AD}" type="pres">
      <dgm:prSet presAssocID="{80C5B964-A33A-42A7-BC45-2398B8BFFA6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27113A16-C4B4-4328-AE57-9A5DD150C4D3}" type="pres">
      <dgm:prSet presAssocID="{80C5B964-A33A-42A7-BC45-2398B8BFFA68}" presName="spaceRect" presStyleCnt="0"/>
      <dgm:spPr/>
    </dgm:pt>
    <dgm:pt modelId="{C7BCFF13-386D-4D79-8A93-5B81AB79BB7A}" type="pres">
      <dgm:prSet presAssocID="{80C5B964-A33A-42A7-BC45-2398B8BFFA68}" presName="parTx" presStyleLbl="revTx" presStyleIdx="4" presStyleCnt="5">
        <dgm:presLayoutVars>
          <dgm:chMax val="0"/>
          <dgm:chPref val="0"/>
        </dgm:presLayoutVars>
      </dgm:prSet>
      <dgm:spPr/>
    </dgm:pt>
  </dgm:ptLst>
  <dgm:cxnLst>
    <dgm:cxn modelId="{ED52B902-C0FC-4DB9-8EAD-7DC56B9A377F}" srcId="{1C947390-695F-4C5F-8CC2-F9AAC3B3086F}" destId="{97A2FBF5-CA3F-4286-9C98-20750820D42F}" srcOrd="1" destOrd="0" parTransId="{2FA796A2-7257-48A6-A387-AA4B0BC65C44}" sibTransId="{AC41AFD6-0B09-4A2F-9246-F68F3220A193}"/>
    <dgm:cxn modelId="{9655C724-AB43-4537-9AC9-38F1C8EF3F02}" type="presOf" srcId="{935658AF-1D03-4C6A-938D-E3506B003730}" destId="{72177BED-0CBD-4060-B246-70F943720984}" srcOrd="0" destOrd="0" presId="urn:microsoft.com/office/officeart/2018/2/layout/IconVerticalSolidList"/>
    <dgm:cxn modelId="{B82ED939-9680-4458-944D-8EC2550785D1}" srcId="{935658AF-1D03-4C6A-938D-E3506B003730}" destId="{3E07C9FC-E554-4142-805E-6BB4C6519811}" srcOrd="0" destOrd="0" parTransId="{4880886E-0ED5-40B5-B3FA-BB0DB9BB2533}" sibTransId="{35E8E94E-DCC0-4CB9-B965-8BF6F89C515C}"/>
    <dgm:cxn modelId="{ABD46D3F-2FF4-40E7-9595-B94F64E40BB5}" srcId="{935658AF-1D03-4C6A-938D-E3506B003730}" destId="{1C947390-695F-4C5F-8CC2-F9AAC3B3086F}" srcOrd="2" destOrd="0" parTransId="{30DE55B0-53D1-4F79-9DBF-64B7D6E5F1CF}" sibTransId="{AD0C2B89-EAE4-4039-8929-5BA93EB31DD8}"/>
    <dgm:cxn modelId="{23C88145-3002-4D9B-B010-5EFC31F01B23}" srcId="{935658AF-1D03-4C6A-938D-E3506B003730}" destId="{80C5B964-A33A-42A7-BC45-2398B8BFFA68}" srcOrd="3" destOrd="0" parTransId="{53C35768-82DA-4DBE-AA5C-B55345E9314F}" sibTransId="{4FC8F091-A6FC-4C69-8A22-7AE5080DCEDA}"/>
    <dgm:cxn modelId="{6884B767-B1C4-4C1A-9761-014349F176E8}" type="presOf" srcId="{49C2AABB-0033-4A71-AE95-78C455832238}" destId="{05C19656-2D16-4EF4-9040-5ABC43494F60}" srcOrd="0" destOrd="0" presId="urn:microsoft.com/office/officeart/2018/2/layout/IconVerticalSolidList"/>
    <dgm:cxn modelId="{6C1F1F79-FF18-4F80-BBC3-67216A128648}" type="presOf" srcId="{3E07C9FC-E554-4142-805E-6BB4C6519811}" destId="{C7FC4290-5EB1-4386-9C24-BA5B0FC6D4C0}" srcOrd="0" destOrd="0" presId="urn:microsoft.com/office/officeart/2018/2/layout/IconVerticalSolidList"/>
    <dgm:cxn modelId="{AB2A457C-DEC4-4AB6-9AA3-F39DAED61EDD}" type="presOf" srcId="{80C5B964-A33A-42A7-BC45-2398B8BFFA68}" destId="{C7BCFF13-386D-4D79-8A93-5B81AB79BB7A}" srcOrd="0" destOrd="0" presId="urn:microsoft.com/office/officeart/2018/2/layout/IconVerticalSolidList"/>
    <dgm:cxn modelId="{3B09E198-7966-4197-A8E7-0568E7387C5F}" srcId="{935658AF-1D03-4C6A-938D-E3506B003730}" destId="{49C2AABB-0033-4A71-AE95-78C455832238}" srcOrd="1" destOrd="0" parTransId="{4DEB0B03-3B04-4562-8CA0-46367A905B34}" sibTransId="{C46B5FFF-8356-4044-AC39-2FF60669110A}"/>
    <dgm:cxn modelId="{B86BFD9A-F49F-46F7-8B32-989EE3D19142}" srcId="{1C947390-695F-4C5F-8CC2-F9AAC3B3086F}" destId="{1A8BE6B2-76D5-4AF3-941E-42DCA0493606}" srcOrd="0" destOrd="0" parTransId="{7B99AE3C-71F9-4999-8CE3-836CBC15D2CE}" sibTransId="{1B26537F-D4F6-429E-83C2-BDB48D4A004A}"/>
    <dgm:cxn modelId="{C4797C9E-657A-4B7A-81CC-EB6CA41FA4DB}" type="presOf" srcId="{1A8BE6B2-76D5-4AF3-941E-42DCA0493606}" destId="{91223F35-6771-4718-BD35-51B0062907C2}" srcOrd="0" destOrd="0" presId="urn:microsoft.com/office/officeart/2018/2/layout/IconVerticalSolidList"/>
    <dgm:cxn modelId="{2EC6DFB1-348A-4216-B2EB-291697D07104}" type="presOf" srcId="{1C947390-695F-4C5F-8CC2-F9AAC3B3086F}" destId="{5F76A73D-8A63-46AE-8939-D1964F923908}" srcOrd="0" destOrd="0" presId="urn:microsoft.com/office/officeart/2018/2/layout/IconVerticalSolidList"/>
    <dgm:cxn modelId="{449649DB-EFD8-4F8C-A509-865CABAC9217}" type="presOf" srcId="{97A2FBF5-CA3F-4286-9C98-20750820D42F}" destId="{91223F35-6771-4718-BD35-51B0062907C2}" srcOrd="0" destOrd="1" presId="urn:microsoft.com/office/officeart/2018/2/layout/IconVerticalSolidList"/>
    <dgm:cxn modelId="{4F7A3597-9C34-497E-BFA0-5C1DE30113F1}" type="presParOf" srcId="{72177BED-0CBD-4060-B246-70F943720984}" destId="{BBB2F3C7-4791-4B88-A94C-25346BBB9DAF}" srcOrd="0" destOrd="0" presId="urn:microsoft.com/office/officeart/2018/2/layout/IconVerticalSolidList"/>
    <dgm:cxn modelId="{FBF95301-50BD-48B9-AD41-44B73DA28149}" type="presParOf" srcId="{BBB2F3C7-4791-4B88-A94C-25346BBB9DAF}" destId="{11FC0D6F-1282-430F-9FE3-486C00F3EB3C}" srcOrd="0" destOrd="0" presId="urn:microsoft.com/office/officeart/2018/2/layout/IconVerticalSolidList"/>
    <dgm:cxn modelId="{F047C638-ED54-4C5B-AD90-3D0C4E244F25}" type="presParOf" srcId="{BBB2F3C7-4791-4B88-A94C-25346BBB9DAF}" destId="{866C05CD-C89E-4BE7-9BA5-CA9525705C06}" srcOrd="1" destOrd="0" presId="urn:microsoft.com/office/officeart/2018/2/layout/IconVerticalSolidList"/>
    <dgm:cxn modelId="{09125970-671C-4BEE-9D7B-E8FE30A997D8}" type="presParOf" srcId="{BBB2F3C7-4791-4B88-A94C-25346BBB9DAF}" destId="{8ED95D61-1B76-4C56-99B6-FAE088390E69}" srcOrd="2" destOrd="0" presId="urn:microsoft.com/office/officeart/2018/2/layout/IconVerticalSolidList"/>
    <dgm:cxn modelId="{9F0D4458-7344-4FFC-8BDF-CD97072714EE}" type="presParOf" srcId="{BBB2F3C7-4791-4B88-A94C-25346BBB9DAF}" destId="{C7FC4290-5EB1-4386-9C24-BA5B0FC6D4C0}" srcOrd="3" destOrd="0" presId="urn:microsoft.com/office/officeart/2018/2/layout/IconVerticalSolidList"/>
    <dgm:cxn modelId="{2941D752-3258-4041-A81C-75BDA4B21C31}" type="presParOf" srcId="{72177BED-0CBD-4060-B246-70F943720984}" destId="{1616996E-EA33-4473-B117-B0BC01283272}" srcOrd="1" destOrd="0" presId="urn:microsoft.com/office/officeart/2018/2/layout/IconVerticalSolidList"/>
    <dgm:cxn modelId="{E78950BE-E770-4D3D-9721-A984268C5C65}" type="presParOf" srcId="{72177BED-0CBD-4060-B246-70F943720984}" destId="{8041394C-9C6E-448E-9021-529252E37552}" srcOrd="2" destOrd="0" presId="urn:microsoft.com/office/officeart/2018/2/layout/IconVerticalSolidList"/>
    <dgm:cxn modelId="{533BA7FE-7683-453B-BEED-6A2E2F85F64C}" type="presParOf" srcId="{8041394C-9C6E-448E-9021-529252E37552}" destId="{3EBCC120-CD5C-4595-8F02-E43EA299E2CE}" srcOrd="0" destOrd="0" presId="urn:microsoft.com/office/officeart/2018/2/layout/IconVerticalSolidList"/>
    <dgm:cxn modelId="{B92DD7AC-C818-4E8D-B919-420856C8C0F8}" type="presParOf" srcId="{8041394C-9C6E-448E-9021-529252E37552}" destId="{969006A8-5689-4F6D-8822-98E521E90EE2}" srcOrd="1" destOrd="0" presId="urn:microsoft.com/office/officeart/2018/2/layout/IconVerticalSolidList"/>
    <dgm:cxn modelId="{9790F87B-65B0-4623-9F6B-4FBE73EB1F1F}" type="presParOf" srcId="{8041394C-9C6E-448E-9021-529252E37552}" destId="{19FCFA05-D5DF-45A8-9AB1-A1F4887AF0DD}" srcOrd="2" destOrd="0" presId="urn:microsoft.com/office/officeart/2018/2/layout/IconVerticalSolidList"/>
    <dgm:cxn modelId="{625BFBF5-B23C-4A17-8155-61E5FB66804E}" type="presParOf" srcId="{8041394C-9C6E-448E-9021-529252E37552}" destId="{05C19656-2D16-4EF4-9040-5ABC43494F60}" srcOrd="3" destOrd="0" presId="urn:microsoft.com/office/officeart/2018/2/layout/IconVerticalSolidList"/>
    <dgm:cxn modelId="{34327421-3B6F-4A92-B4FC-36560E3EF2BA}" type="presParOf" srcId="{72177BED-0CBD-4060-B246-70F943720984}" destId="{24EDBA03-AF40-4F6A-B142-D42C3650718B}" srcOrd="3" destOrd="0" presId="urn:microsoft.com/office/officeart/2018/2/layout/IconVerticalSolidList"/>
    <dgm:cxn modelId="{4F6063C8-7DE0-470B-A492-C8C34D7ED967}" type="presParOf" srcId="{72177BED-0CBD-4060-B246-70F943720984}" destId="{79DF4D24-9F3B-48DC-8DDB-7BFB9F880130}" srcOrd="4" destOrd="0" presId="urn:microsoft.com/office/officeart/2018/2/layout/IconVerticalSolidList"/>
    <dgm:cxn modelId="{60651C89-63D9-488D-83D6-960C8B1E9995}" type="presParOf" srcId="{79DF4D24-9F3B-48DC-8DDB-7BFB9F880130}" destId="{8B92E032-E9A7-4A79-B235-F07A9710FB04}" srcOrd="0" destOrd="0" presId="urn:microsoft.com/office/officeart/2018/2/layout/IconVerticalSolidList"/>
    <dgm:cxn modelId="{E7622EE1-618C-41B6-AEEF-A32CFD4948BA}" type="presParOf" srcId="{79DF4D24-9F3B-48DC-8DDB-7BFB9F880130}" destId="{F9EE39EC-0F61-49DE-9FCB-7C524C018E8F}" srcOrd="1" destOrd="0" presId="urn:microsoft.com/office/officeart/2018/2/layout/IconVerticalSolidList"/>
    <dgm:cxn modelId="{2355DA38-84B4-4770-81E2-F5B2B8C53C37}" type="presParOf" srcId="{79DF4D24-9F3B-48DC-8DDB-7BFB9F880130}" destId="{F59F6020-537A-4A1B-B5BC-4204E3232A4D}" srcOrd="2" destOrd="0" presId="urn:microsoft.com/office/officeart/2018/2/layout/IconVerticalSolidList"/>
    <dgm:cxn modelId="{67E9FB2C-95BA-4901-ABB6-F11E99D234AE}" type="presParOf" srcId="{79DF4D24-9F3B-48DC-8DDB-7BFB9F880130}" destId="{5F76A73D-8A63-46AE-8939-D1964F923908}" srcOrd="3" destOrd="0" presId="urn:microsoft.com/office/officeart/2018/2/layout/IconVerticalSolidList"/>
    <dgm:cxn modelId="{4BFDF039-A3A7-4265-B26A-3E4E2B09C7B7}" type="presParOf" srcId="{79DF4D24-9F3B-48DC-8DDB-7BFB9F880130}" destId="{91223F35-6771-4718-BD35-51B0062907C2}" srcOrd="4" destOrd="0" presId="urn:microsoft.com/office/officeart/2018/2/layout/IconVerticalSolidList"/>
    <dgm:cxn modelId="{6C1D7A17-3A4F-46B6-B5E7-CA0E4EA25CD0}" type="presParOf" srcId="{72177BED-0CBD-4060-B246-70F943720984}" destId="{EC2C9840-502B-4A11-BB4D-82897505EC5D}" srcOrd="5" destOrd="0" presId="urn:microsoft.com/office/officeart/2018/2/layout/IconVerticalSolidList"/>
    <dgm:cxn modelId="{C61A5864-BC00-4099-AF50-2160C10562C6}" type="presParOf" srcId="{72177BED-0CBD-4060-B246-70F943720984}" destId="{5D3AFD97-8B15-46D5-BD3C-E3BFA15AB4A4}" srcOrd="6" destOrd="0" presId="urn:microsoft.com/office/officeart/2018/2/layout/IconVerticalSolidList"/>
    <dgm:cxn modelId="{6533296D-B6C9-4F8D-9C98-730E9CD83787}" type="presParOf" srcId="{5D3AFD97-8B15-46D5-BD3C-E3BFA15AB4A4}" destId="{C5F14A4A-9297-4AEA-920A-5731DE3ABFF1}" srcOrd="0" destOrd="0" presId="urn:microsoft.com/office/officeart/2018/2/layout/IconVerticalSolidList"/>
    <dgm:cxn modelId="{5849CCF1-69B7-44C9-9123-5F4C5FBE4A81}" type="presParOf" srcId="{5D3AFD97-8B15-46D5-BD3C-E3BFA15AB4A4}" destId="{ACC78F21-EF03-4881-8E02-AD19E13237AD}" srcOrd="1" destOrd="0" presId="urn:microsoft.com/office/officeart/2018/2/layout/IconVerticalSolidList"/>
    <dgm:cxn modelId="{12A0B692-5B81-41C4-9221-5D3E6311A04C}" type="presParOf" srcId="{5D3AFD97-8B15-46D5-BD3C-E3BFA15AB4A4}" destId="{27113A16-C4B4-4328-AE57-9A5DD150C4D3}" srcOrd="2" destOrd="0" presId="urn:microsoft.com/office/officeart/2018/2/layout/IconVerticalSolidList"/>
    <dgm:cxn modelId="{6293B941-869C-494F-8355-5551160B84BC}" type="presParOf" srcId="{5D3AFD97-8B15-46D5-BD3C-E3BFA15AB4A4}" destId="{C7BCFF13-386D-4D79-8A93-5B81AB79BB7A}"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7794610-8131-4F4F-9961-AA61BECA43BD}" type="doc">
      <dgm:prSet loTypeId="urn:microsoft.com/office/officeart/2005/8/layout/cycle8" loCatId="cycle" qsTypeId="urn:microsoft.com/office/officeart/2005/8/quickstyle/3d3" qsCatId="3D" csTypeId="urn:microsoft.com/office/officeart/2005/8/colors/accent1_2" csCatId="accent1" phldr="1"/>
      <dgm:spPr/>
      <dgm:t>
        <a:bodyPr/>
        <a:lstStyle/>
        <a:p>
          <a:endParaRPr lang="en-US"/>
        </a:p>
      </dgm:t>
    </dgm:pt>
    <dgm:pt modelId="{533F39F9-95EE-4513-9DE7-5048A5CAF1D4}">
      <dgm:prSet custT="1"/>
      <dgm:spPr/>
      <dgm:t>
        <a:bodyPr/>
        <a:lstStyle/>
        <a:p>
          <a:r>
            <a:rPr lang="en-US" sz="900">
              <a:solidFill>
                <a:schemeClr val="bg1"/>
              </a:solidFill>
            </a:rPr>
            <a:t>Started with Random Forest for baseline results</a:t>
          </a:r>
          <a:endParaRPr lang="en-US" sz="900" dirty="0">
            <a:solidFill>
              <a:schemeClr val="bg1"/>
            </a:solidFill>
          </a:endParaRPr>
        </a:p>
      </dgm:t>
    </dgm:pt>
    <dgm:pt modelId="{62C52C79-0EF4-42CB-97C3-D45C111AB56A}" type="parTrans" cxnId="{1782DEB2-5F50-46F5-87BB-3AE2ACA55677}">
      <dgm:prSet/>
      <dgm:spPr/>
      <dgm:t>
        <a:bodyPr/>
        <a:lstStyle/>
        <a:p>
          <a:endParaRPr lang="en-US"/>
        </a:p>
      </dgm:t>
    </dgm:pt>
    <dgm:pt modelId="{F9D15E4C-AB5A-4834-8CFD-AE3BE4286E34}" type="sibTrans" cxnId="{1782DEB2-5F50-46F5-87BB-3AE2ACA55677}">
      <dgm:prSet/>
      <dgm:spPr/>
      <dgm:t>
        <a:bodyPr/>
        <a:lstStyle/>
        <a:p>
          <a:endParaRPr lang="en-US"/>
        </a:p>
      </dgm:t>
    </dgm:pt>
    <dgm:pt modelId="{CA56ADA1-643C-4AC3-9044-3163584C53E4}">
      <dgm:prSet custT="1"/>
      <dgm:spPr/>
      <dgm:t>
        <a:bodyPr/>
        <a:lstStyle/>
        <a:p>
          <a:r>
            <a:rPr lang="en-US" sz="900" dirty="0">
              <a:solidFill>
                <a:schemeClr val="bg1"/>
              </a:solidFill>
            </a:rPr>
            <a:t>Transitioned to </a:t>
          </a:r>
          <a:r>
            <a:rPr lang="en-US" sz="900" dirty="0" err="1">
              <a:solidFill>
                <a:schemeClr val="bg1"/>
              </a:solidFill>
            </a:rPr>
            <a:t>XGBoost</a:t>
          </a:r>
          <a:r>
            <a:rPr lang="en-US" sz="900" dirty="0">
              <a:solidFill>
                <a:schemeClr val="bg1"/>
              </a:solidFill>
            </a:rPr>
            <a:t> for:</a:t>
          </a:r>
        </a:p>
      </dgm:t>
    </dgm:pt>
    <dgm:pt modelId="{4F7A6F5E-DCDC-4532-ADB5-E6F46C545729}" type="parTrans" cxnId="{3099A231-2649-408D-8365-9795F06F8C6B}">
      <dgm:prSet/>
      <dgm:spPr/>
      <dgm:t>
        <a:bodyPr/>
        <a:lstStyle/>
        <a:p>
          <a:endParaRPr lang="en-US"/>
        </a:p>
      </dgm:t>
    </dgm:pt>
    <dgm:pt modelId="{C90AB18F-29D1-457D-8FEE-9BDDDEF66230}" type="sibTrans" cxnId="{3099A231-2649-408D-8365-9795F06F8C6B}">
      <dgm:prSet/>
      <dgm:spPr/>
      <dgm:t>
        <a:bodyPr/>
        <a:lstStyle/>
        <a:p>
          <a:endParaRPr lang="en-US"/>
        </a:p>
      </dgm:t>
    </dgm:pt>
    <dgm:pt modelId="{EEF3CF7F-15FF-409B-AD64-BA188F615957}">
      <dgm:prSet custT="1"/>
      <dgm:spPr/>
      <dgm:t>
        <a:bodyPr/>
        <a:lstStyle/>
        <a:p>
          <a:r>
            <a:rPr lang="en-US" sz="900" dirty="0">
              <a:solidFill>
                <a:schemeClr val="bg1"/>
              </a:solidFill>
            </a:rPr>
            <a:t>Superior accuracy</a:t>
          </a:r>
        </a:p>
      </dgm:t>
    </dgm:pt>
    <dgm:pt modelId="{29FE0A6C-817B-47DD-87E9-C4740F9EC935}" type="parTrans" cxnId="{EBBEA403-F1BD-49A6-AAAE-3209FF00975F}">
      <dgm:prSet/>
      <dgm:spPr/>
      <dgm:t>
        <a:bodyPr/>
        <a:lstStyle/>
        <a:p>
          <a:endParaRPr lang="en-US"/>
        </a:p>
      </dgm:t>
    </dgm:pt>
    <dgm:pt modelId="{6B081E2C-A232-4344-8DB6-6F9E39CA97EE}" type="sibTrans" cxnId="{EBBEA403-F1BD-49A6-AAAE-3209FF00975F}">
      <dgm:prSet/>
      <dgm:spPr/>
      <dgm:t>
        <a:bodyPr/>
        <a:lstStyle/>
        <a:p>
          <a:endParaRPr lang="en-US"/>
        </a:p>
      </dgm:t>
    </dgm:pt>
    <dgm:pt modelId="{E09A5A91-C9C5-485A-92A0-382550C8E6EE}">
      <dgm:prSet custT="1"/>
      <dgm:spPr/>
      <dgm:t>
        <a:bodyPr/>
        <a:lstStyle/>
        <a:p>
          <a:r>
            <a:rPr lang="en-US" sz="900">
              <a:solidFill>
                <a:schemeClr val="bg1"/>
              </a:solidFill>
            </a:rPr>
            <a:t> Built-in regularization</a:t>
          </a:r>
          <a:endParaRPr lang="en-US" sz="900" dirty="0">
            <a:solidFill>
              <a:schemeClr val="bg1"/>
            </a:solidFill>
          </a:endParaRPr>
        </a:p>
      </dgm:t>
    </dgm:pt>
    <dgm:pt modelId="{48BE844D-CF03-4A14-9042-75A153D52F34}" type="parTrans" cxnId="{885D0763-A272-401D-8DE6-E3A89F902FEC}">
      <dgm:prSet/>
      <dgm:spPr/>
      <dgm:t>
        <a:bodyPr/>
        <a:lstStyle/>
        <a:p>
          <a:endParaRPr lang="en-US"/>
        </a:p>
      </dgm:t>
    </dgm:pt>
    <dgm:pt modelId="{971909DB-0821-4A60-89C2-5A9B1E8CDF5A}" type="sibTrans" cxnId="{885D0763-A272-401D-8DE6-E3A89F902FEC}">
      <dgm:prSet/>
      <dgm:spPr/>
      <dgm:t>
        <a:bodyPr/>
        <a:lstStyle/>
        <a:p>
          <a:endParaRPr lang="en-US"/>
        </a:p>
      </dgm:t>
    </dgm:pt>
    <dgm:pt modelId="{D9D2A7F2-7D40-4C4E-A3FD-7FAE3BB935A4}">
      <dgm:prSet custT="1"/>
      <dgm:spPr/>
      <dgm:t>
        <a:bodyPr/>
        <a:lstStyle/>
        <a:p>
          <a:r>
            <a:rPr lang="en-US" sz="900">
              <a:solidFill>
                <a:schemeClr val="bg1"/>
              </a:solidFill>
            </a:rPr>
            <a:t> Native handling of missing values</a:t>
          </a:r>
          <a:endParaRPr lang="en-US" sz="900" dirty="0">
            <a:solidFill>
              <a:schemeClr val="bg1"/>
            </a:solidFill>
          </a:endParaRPr>
        </a:p>
      </dgm:t>
    </dgm:pt>
    <dgm:pt modelId="{C47B183D-BF5D-4B93-83E8-9011B78F7C55}" type="parTrans" cxnId="{7339E6A2-0FF5-4B44-91D1-E6053534EE35}">
      <dgm:prSet/>
      <dgm:spPr/>
      <dgm:t>
        <a:bodyPr/>
        <a:lstStyle/>
        <a:p>
          <a:endParaRPr lang="en-US"/>
        </a:p>
      </dgm:t>
    </dgm:pt>
    <dgm:pt modelId="{6332D3D0-8589-4D27-B0B1-D61074587ACE}" type="sibTrans" cxnId="{7339E6A2-0FF5-4B44-91D1-E6053534EE35}">
      <dgm:prSet/>
      <dgm:spPr/>
      <dgm:t>
        <a:bodyPr/>
        <a:lstStyle/>
        <a:p>
          <a:endParaRPr lang="en-US"/>
        </a:p>
      </dgm:t>
    </dgm:pt>
    <dgm:pt modelId="{F3E72BD5-A56C-4CF7-B14A-E9C935F0F8DB}">
      <dgm:prSet custT="1"/>
      <dgm:spPr/>
      <dgm:t>
        <a:bodyPr/>
        <a:lstStyle/>
        <a:p>
          <a:r>
            <a:rPr lang="en-US" sz="900" dirty="0">
              <a:solidFill>
                <a:schemeClr val="bg1"/>
              </a:solidFill>
            </a:rPr>
            <a:t>Trained to predict Winning CPM from engineered features</a:t>
          </a:r>
        </a:p>
      </dgm:t>
    </dgm:pt>
    <dgm:pt modelId="{469EDC3D-6B16-489D-A99D-2405297BB483}" type="parTrans" cxnId="{733511C9-09F1-4305-9211-01638FADFFC6}">
      <dgm:prSet/>
      <dgm:spPr/>
      <dgm:t>
        <a:bodyPr/>
        <a:lstStyle/>
        <a:p>
          <a:endParaRPr lang="en-US"/>
        </a:p>
      </dgm:t>
    </dgm:pt>
    <dgm:pt modelId="{FA8CABA4-6D9F-419A-A935-089D46A29549}" type="sibTrans" cxnId="{733511C9-09F1-4305-9211-01638FADFFC6}">
      <dgm:prSet/>
      <dgm:spPr/>
      <dgm:t>
        <a:bodyPr/>
        <a:lstStyle/>
        <a:p>
          <a:endParaRPr lang="en-US"/>
        </a:p>
      </dgm:t>
    </dgm:pt>
    <dgm:pt modelId="{CD8758EB-B803-40DC-801B-E083BD050DC4}">
      <dgm:prSet custT="1"/>
      <dgm:spPr/>
      <dgm:t>
        <a:bodyPr/>
        <a:lstStyle/>
        <a:p>
          <a:r>
            <a:rPr lang="en-US" sz="900" dirty="0">
              <a:solidFill>
                <a:schemeClr val="bg1"/>
              </a:solidFill>
            </a:rPr>
            <a:t>Result: Production-ready model with explainable predictions and strong generalization.</a:t>
          </a:r>
        </a:p>
      </dgm:t>
    </dgm:pt>
    <dgm:pt modelId="{DB411FC1-AD26-45CC-A59C-519DBDBB88EB}" type="parTrans" cxnId="{B7F81C5F-05EC-49B8-A794-96845F941EFE}">
      <dgm:prSet/>
      <dgm:spPr/>
      <dgm:t>
        <a:bodyPr/>
        <a:lstStyle/>
        <a:p>
          <a:endParaRPr lang="en-US"/>
        </a:p>
      </dgm:t>
    </dgm:pt>
    <dgm:pt modelId="{D2276014-CFF6-4CE8-BC3C-5C668FE04F05}" type="sibTrans" cxnId="{B7F81C5F-05EC-49B8-A794-96845F941EFE}">
      <dgm:prSet/>
      <dgm:spPr/>
      <dgm:t>
        <a:bodyPr/>
        <a:lstStyle/>
        <a:p>
          <a:endParaRPr lang="en-US"/>
        </a:p>
      </dgm:t>
    </dgm:pt>
    <dgm:pt modelId="{F403CDB3-AEC4-4D60-BE8C-EF1F8B156C13}" type="pres">
      <dgm:prSet presAssocID="{97794610-8131-4F4F-9961-AA61BECA43BD}" presName="compositeShape" presStyleCnt="0">
        <dgm:presLayoutVars>
          <dgm:chMax val="7"/>
          <dgm:dir/>
          <dgm:resizeHandles val="exact"/>
        </dgm:presLayoutVars>
      </dgm:prSet>
      <dgm:spPr/>
    </dgm:pt>
    <dgm:pt modelId="{5FA928E1-3D6F-45CA-AF2C-0608C8AD675B}" type="pres">
      <dgm:prSet presAssocID="{97794610-8131-4F4F-9961-AA61BECA43BD}" presName="wedge1" presStyleLbl="node1" presStyleIdx="0" presStyleCnt="7"/>
      <dgm:spPr/>
    </dgm:pt>
    <dgm:pt modelId="{95EB49A0-AC7E-49D6-93CB-95D7925F431C}" type="pres">
      <dgm:prSet presAssocID="{97794610-8131-4F4F-9961-AA61BECA43BD}" presName="dummy1a" presStyleCnt="0"/>
      <dgm:spPr/>
    </dgm:pt>
    <dgm:pt modelId="{E101C853-D110-4849-A383-5A0EA1115EF2}" type="pres">
      <dgm:prSet presAssocID="{97794610-8131-4F4F-9961-AA61BECA43BD}" presName="dummy1b" presStyleCnt="0"/>
      <dgm:spPr/>
    </dgm:pt>
    <dgm:pt modelId="{C1362FEB-6584-4143-90DB-23CE11AC9C51}" type="pres">
      <dgm:prSet presAssocID="{97794610-8131-4F4F-9961-AA61BECA43BD}" presName="wedge1Tx" presStyleLbl="node1" presStyleIdx="0" presStyleCnt="7">
        <dgm:presLayoutVars>
          <dgm:chMax val="0"/>
          <dgm:chPref val="0"/>
          <dgm:bulletEnabled val="1"/>
        </dgm:presLayoutVars>
      </dgm:prSet>
      <dgm:spPr/>
    </dgm:pt>
    <dgm:pt modelId="{41A118DD-BA86-449F-87DF-58217629F9D9}" type="pres">
      <dgm:prSet presAssocID="{97794610-8131-4F4F-9961-AA61BECA43BD}" presName="wedge2" presStyleLbl="node1" presStyleIdx="1" presStyleCnt="7"/>
      <dgm:spPr/>
    </dgm:pt>
    <dgm:pt modelId="{F07D45B7-880C-4308-9A3F-03E063CF4177}" type="pres">
      <dgm:prSet presAssocID="{97794610-8131-4F4F-9961-AA61BECA43BD}" presName="dummy2a" presStyleCnt="0"/>
      <dgm:spPr/>
    </dgm:pt>
    <dgm:pt modelId="{E2F87F35-D1E7-4DAD-A265-278189B40D51}" type="pres">
      <dgm:prSet presAssocID="{97794610-8131-4F4F-9961-AA61BECA43BD}" presName="dummy2b" presStyleCnt="0"/>
      <dgm:spPr/>
    </dgm:pt>
    <dgm:pt modelId="{3BC10492-0365-41BC-8016-98CD91A4CCF3}" type="pres">
      <dgm:prSet presAssocID="{97794610-8131-4F4F-9961-AA61BECA43BD}" presName="wedge2Tx" presStyleLbl="node1" presStyleIdx="1" presStyleCnt="7">
        <dgm:presLayoutVars>
          <dgm:chMax val="0"/>
          <dgm:chPref val="0"/>
          <dgm:bulletEnabled val="1"/>
        </dgm:presLayoutVars>
      </dgm:prSet>
      <dgm:spPr/>
    </dgm:pt>
    <dgm:pt modelId="{A5A1A1B0-03E7-4F45-9A75-BC93AE8B0B9F}" type="pres">
      <dgm:prSet presAssocID="{97794610-8131-4F4F-9961-AA61BECA43BD}" presName="wedge3" presStyleLbl="node1" presStyleIdx="2" presStyleCnt="7"/>
      <dgm:spPr/>
    </dgm:pt>
    <dgm:pt modelId="{ADE6FB31-A13A-421A-A931-E8EA35BBF2CA}" type="pres">
      <dgm:prSet presAssocID="{97794610-8131-4F4F-9961-AA61BECA43BD}" presName="dummy3a" presStyleCnt="0"/>
      <dgm:spPr/>
    </dgm:pt>
    <dgm:pt modelId="{57C26594-C35D-4B5C-AAA1-25374F97B620}" type="pres">
      <dgm:prSet presAssocID="{97794610-8131-4F4F-9961-AA61BECA43BD}" presName="dummy3b" presStyleCnt="0"/>
      <dgm:spPr/>
    </dgm:pt>
    <dgm:pt modelId="{18C708A1-3E67-4749-805B-0B645FA2F63A}" type="pres">
      <dgm:prSet presAssocID="{97794610-8131-4F4F-9961-AA61BECA43BD}" presName="wedge3Tx" presStyleLbl="node1" presStyleIdx="2" presStyleCnt="7">
        <dgm:presLayoutVars>
          <dgm:chMax val="0"/>
          <dgm:chPref val="0"/>
          <dgm:bulletEnabled val="1"/>
        </dgm:presLayoutVars>
      </dgm:prSet>
      <dgm:spPr/>
    </dgm:pt>
    <dgm:pt modelId="{526D0E69-689B-45BC-A43B-711A76463A45}" type="pres">
      <dgm:prSet presAssocID="{97794610-8131-4F4F-9961-AA61BECA43BD}" presName="wedge4" presStyleLbl="node1" presStyleIdx="3" presStyleCnt="7"/>
      <dgm:spPr/>
    </dgm:pt>
    <dgm:pt modelId="{1E71F717-56B8-4065-8FC6-543AED86808D}" type="pres">
      <dgm:prSet presAssocID="{97794610-8131-4F4F-9961-AA61BECA43BD}" presName="dummy4a" presStyleCnt="0"/>
      <dgm:spPr/>
    </dgm:pt>
    <dgm:pt modelId="{164CCB2D-BE7D-4209-8B2E-4CAD26FD2D50}" type="pres">
      <dgm:prSet presAssocID="{97794610-8131-4F4F-9961-AA61BECA43BD}" presName="dummy4b" presStyleCnt="0"/>
      <dgm:spPr/>
    </dgm:pt>
    <dgm:pt modelId="{9C97321F-337F-480C-B7D0-E1A23F9C124F}" type="pres">
      <dgm:prSet presAssocID="{97794610-8131-4F4F-9961-AA61BECA43BD}" presName="wedge4Tx" presStyleLbl="node1" presStyleIdx="3" presStyleCnt="7">
        <dgm:presLayoutVars>
          <dgm:chMax val="0"/>
          <dgm:chPref val="0"/>
          <dgm:bulletEnabled val="1"/>
        </dgm:presLayoutVars>
      </dgm:prSet>
      <dgm:spPr/>
    </dgm:pt>
    <dgm:pt modelId="{67026710-9609-4470-92FB-F4F7C13D184B}" type="pres">
      <dgm:prSet presAssocID="{97794610-8131-4F4F-9961-AA61BECA43BD}" presName="wedge5" presStyleLbl="node1" presStyleIdx="4" presStyleCnt="7"/>
      <dgm:spPr/>
    </dgm:pt>
    <dgm:pt modelId="{1CE3BAE8-5A13-4C5D-8556-7D7C6958B4F0}" type="pres">
      <dgm:prSet presAssocID="{97794610-8131-4F4F-9961-AA61BECA43BD}" presName="dummy5a" presStyleCnt="0"/>
      <dgm:spPr/>
    </dgm:pt>
    <dgm:pt modelId="{6450B18C-A6C0-4C52-A6AE-5C78274DB712}" type="pres">
      <dgm:prSet presAssocID="{97794610-8131-4F4F-9961-AA61BECA43BD}" presName="dummy5b" presStyleCnt="0"/>
      <dgm:spPr/>
    </dgm:pt>
    <dgm:pt modelId="{E9C70534-6253-41AF-8A9B-6D22799F9524}" type="pres">
      <dgm:prSet presAssocID="{97794610-8131-4F4F-9961-AA61BECA43BD}" presName="wedge5Tx" presStyleLbl="node1" presStyleIdx="4" presStyleCnt="7">
        <dgm:presLayoutVars>
          <dgm:chMax val="0"/>
          <dgm:chPref val="0"/>
          <dgm:bulletEnabled val="1"/>
        </dgm:presLayoutVars>
      </dgm:prSet>
      <dgm:spPr/>
    </dgm:pt>
    <dgm:pt modelId="{0F68B712-70B5-4A27-B582-CE0E14A28235}" type="pres">
      <dgm:prSet presAssocID="{97794610-8131-4F4F-9961-AA61BECA43BD}" presName="wedge6" presStyleLbl="node1" presStyleIdx="5" presStyleCnt="7"/>
      <dgm:spPr/>
    </dgm:pt>
    <dgm:pt modelId="{FA5EC8E1-ABF8-4F84-BB16-E40FD1BC6D25}" type="pres">
      <dgm:prSet presAssocID="{97794610-8131-4F4F-9961-AA61BECA43BD}" presName="dummy6a" presStyleCnt="0"/>
      <dgm:spPr/>
    </dgm:pt>
    <dgm:pt modelId="{5663DE0F-586B-431A-B4E2-0B3FA0CD9C4A}" type="pres">
      <dgm:prSet presAssocID="{97794610-8131-4F4F-9961-AA61BECA43BD}" presName="dummy6b" presStyleCnt="0"/>
      <dgm:spPr/>
    </dgm:pt>
    <dgm:pt modelId="{BF7F66CD-A878-4D26-9DA4-B783A82340D5}" type="pres">
      <dgm:prSet presAssocID="{97794610-8131-4F4F-9961-AA61BECA43BD}" presName="wedge6Tx" presStyleLbl="node1" presStyleIdx="5" presStyleCnt="7">
        <dgm:presLayoutVars>
          <dgm:chMax val="0"/>
          <dgm:chPref val="0"/>
          <dgm:bulletEnabled val="1"/>
        </dgm:presLayoutVars>
      </dgm:prSet>
      <dgm:spPr/>
    </dgm:pt>
    <dgm:pt modelId="{6EFAF4FC-EB53-46EB-9C64-0DC901996BC2}" type="pres">
      <dgm:prSet presAssocID="{97794610-8131-4F4F-9961-AA61BECA43BD}" presName="wedge7" presStyleLbl="node1" presStyleIdx="6" presStyleCnt="7"/>
      <dgm:spPr/>
    </dgm:pt>
    <dgm:pt modelId="{498B0C70-78BC-4292-B315-09C85098DA9D}" type="pres">
      <dgm:prSet presAssocID="{97794610-8131-4F4F-9961-AA61BECA43BD}" presName="dummy7a" presStyleCnt="0"/>
      <dgm:spPr/>
    </dgm:pt>
    <dgm:pt modelId="{37AB8D4B-354F-4A53-B7EA-BB42F896D45B}" type="pres">
      <dgm:prSet presAssocID="{97794610-8131-4F4F-9961-AA61BECA43BD}" presName="dummy7b" presStyleCnt="0"/>
      <dgm:spPr/>
    </dgm:pt>
    <dgm:pt modelId="{F328B817-8839-4192-885C-42A38796D59F}" type="pres">
      <dgm:prSet presAssocID="{97794610-8131-4F4F-9961-AA61BECA43BD}" presName="wedge7Tx" presStyleLbl="node1" presStyleIdx="6" presStyleCnt="7">
        <dgm:presLayoutVars>
          <dgm:chMax val="0"/>
          <dgm:chPref val="0"/>
          <dgm:bulletEnabled val="1"/>
        </dgm:presLayoutVars>
      </dgm:prSet>
      <dgm:spPr/>
    </dgm:pt>
    <dgm:pt modelId="{947DDA51-1E0A-48A9-9219-94444B652777}" type="pres">
      <dgm:prSet presAssocID="{F9D15E4C-AB5A-4834-8CFD-AE3BE4286E34}" presName="arrowWedge1" presStyleLbl="fgSibTrans2D1" presStyleIdx="0" presStyleCnt="7"/>
      <dgm:spPr/>
    </dgm:pt>
    <dgm:pt modelId="{73537CAA-5DE2-4210-A4F4-61943B97FB15}" type="pres">
      <dgm:prSet presAssocID="{C90AB18F-29D1-457D-8FEE-9BDDDEF66230}" presName="arrowWedge2" presStyleLbl="fgSibTrans2D1" presStyleIdx="1" presStyleCnt="7"/>
      <dgm:spPr/>
    </dgm:pt>
    <dgm:pt modelId="{2505A5D4-6B07-40CA-A790-2F38B6E5D57B}" type="pres">
      <dgm:prSet presAssocID="{6B081E2C-A232-4344-8DB6-6F9E39CA97EE}" presName="arrowWedge3" presStyleLbl="fgSibTrans2D1" presStyleIdx="2" presStyleCnt="7"/>
      <dgm:spPr/>
    </dgm:pt>
    <dgm:pt modelId="{F724393D-899D-4FFD-B2AA-2AE076BF1231}" type="pres">
      <dgm:prSet presAssocID="{971909DB-0821-4A60-89C2-5A9B1E8CDF5A}" presName="arrowWedge4" presStyleLbl="fgSibTrans2D1" presStyleIdx="3" presStyleCnt="7"/>
      <dgm:spPr/>
    </dgm:pt>
    <dgm:pt modelId="{8746E11C-99B4-4ED9-A0F4-B2FA1A19A6B0}" type="pres">
      <dgm:prSet presAssocID="{6332D3D0-8589-4D27-B0B1-D61074587ACE}" presName="arrowWedge5" presStyleLbl="fgSibTrans2D1" presStyleIdx="4" presStyleCnt="7"/>
      <dgm:spPr/>
    </dgm:pt>
    <dgm:pt modelId="{0F7DFA47-CC75-4C87-8F3A-ED7687B22583}" type="pres">
      <dgm:prSet presAssocID="{FA8CABA4-6D9F-419A-A935-089D46A29549}" presName="arrowWedge6" presStyleLbl="fgSibTrans2D1" presStyleIdx="5" presStyleCnt="7"/>
      <dgm:spPr/>
    </dgm:pt>
    <dgm:pt modelId="{F2C6EBE7-F3B9-4C5E-976E-91AD76B7E1C8}" type="pres">
      <dgm:prSet presAssocID="{D2276014-CFF6-4CE8-BC3C-5C668FE04F05}" presName="arrowWedge7" presStyleLbl="fgSibTrans2D1" presStyleIdx="6" presStyleCnt="7"/>
      <dgm:spPr/>
    </dgm:pt>
  </dgm:ptLst>
  <dgm:cxnLst>
    <dgm:cxn modelId="{E6916B00-F200-4B10-93A1-D2D375E04B32}" type="presOf" srcId="{CD8758EB-B803-40DC-801B-E083BD050DC4}" destId="{F328B817-8839-4192-885C-42A38796D59F}" srcOrd="1" destOrd="0" presId="urn:microsoft.com/office/officeart/2005/8/layout/cycle8"/>
    <dgm:cxn modelId="{EBBEA403-F1BD-49A6-AAAE-3209FF00975F}" srcId="{97794610-8131-4F4F-9961-AA61BECA43BD}" destId="{EEF3CF7F-15FF-409B-AD64-BA188F615957}" srcOrd="2" destOrd="0" parTransId="{29FE0A6C-817B-47DD-87E9-C4740F9EC935}" sibTransId="{6B081E2C-A232-4344-8DB6-6F9E39CA97EE}"/>
    <dgm:cxn modelId="{43686E16-95D6-4E14-A6E2-962F3F501B4C}" type="presOf" srcId="{F3E72BD5-A56C-4CF7-B14A-E9C935F0F8DB}" destId="{BF7F66CD-A878-4D26-9DA4-B783A82340D5}" srcOrd="1" destOrd="0" presId="urn:microsoft.com/office/officeart/2005/8/layout/cycle8"/>
    <dgm:cxn modelId="{0ABF7326-6998-484A-BA76-CC802C7CCA13}" type="presOf" srcId="{97794610-8131-4F4F-9961-AA61BECA43BD}" destId="{F403CDB3-AEC4-4D60-BE8C-EF1F8B156C13}" srcOrd="0" destOrd="0" presId="urn:microsoft.com/office/officeart/2005/8/layout/cycle8"/>
    <dgm:cxn modelId="{3099A231-2649-408D-8365-9795F06F8C6B}" srcId="{97794610-8131-4F4F-9961-AA61BECA43BD}" destId="{CA56ADA1-643C-4AC3-9044-3163584C53E4}" srcOrd="1" destOrd="0" parTransId="{4F7A6F5E-DCDC-4532-ADB5-E6F46C545729}" sibTransId="{C90AB18F-29D1-457D-8FEE-9BDDDEF66230}"/>
    <dgm:cxn modelId="{A512E05D-B853-4373-ABD3-7E60CAAE87A0}" type="presOf" srcId="{CD8758EB-B803-40DC-801B-E083BD050DC4}" destId="{6EFAF4FC-EB53-46EB-9C64-0DC901996BC2}" srcOrd="0" destOrd="0" presId="urn:microsoft.com/office/officeart/2005/8/layout/cycle8"/>
    <dgm:cxn modelId="{B7F81C5F-05EC-49B8-A794-96845F941EFE}" srcId="{97794610-8131-4F4F-9961-AA61BECA43BD}" destId="{CD8758EB-B803-40DC-801B-E083BD050DC4}" srcOrd="6" destOrd="0" parTransId="{DB411FC1-AD26-45CC-A59C-519DBDBB88EB}" sibTransId="{D2276014-CFF6-4CE8-BC3C-5C668FE04F05}"/>
    <dgm:cxn modelId="{885D0763-A272-401D-8DE6-E3A89F902FEC}" srcId="{97794610-8131-4F4F-9961-AA61BECA43BD}" destId="{E09A5A91-C9C5-485A-92A0-382550C8E6EE}" srcOrd="3" destOrd="0" parTransId="{48BE844D-CF03-4A14-9042-75A153D52F34}" sibTransId="{971909DB-0821-4A60-89C2-5A9B1E8CDF5A}"/>
    <dgm:cxn modelId="{E41AD64C-BDF5-4A99-9141-1653B71391B8}" type="presOf" srcId="{F3E72BD5-A56C-4CF7-B14A-E9C935F0F8DB}" destId="{0F68B712-70B5-4A27-B582-CE0E14A28235}" srcOrd="0" destOrd="0" presId="urn:microsoft.com/office/officeart/2005/8/layout/cycle8"/>
    <dgm:cxn modelId="{80267C73-0A9F-4066-BE18-39206C8DB0FF}" type="presOf" srcId="{EEF3CF7F-15FF-409B-AD64-BA188F615957}" destId="{18C708A1-3E67-4749-805B-0B645FA2F63A}" srcOrd="1" destOrd="0" presId="urn:microsoft.com/office/officeart/2005/8/layout/cycle8"/>
    <dgm:cxn modelId="{38856A80-6407-40DF-870C-1A3687288811}" type="presOf" srcId="{E09A5A91-C9C5-485A-92A0-382550C8E6EE}" destId="{9C97321F-337F-480C-B7D0-E1A23F9C124F}" srcOrd="1" destOrd="0" presId="urn:microsoft.com/office/officeart/2005/8/layout/cycle8"/>
    <dgm:cxn modelId="{6197338F-EAB7-4FD0-9DF5-061B47286758}" type="presOf" srcId="{CA56ADA1-643C-4AC3-9044-3163584C53E4}" destId="{3BC10492-0365-41BC-8016-98CD91A4CCF3}" srcOrd="1" destOrd="0" presId="urn:microsoft.com/office/officeart/2005/8/layout/cycle8"/>
    <dgm:cxn modelId="{9F40E495-EA9E-43BA-81CD-40779BF5BB60}" type="presOf" srcId="{EEF3CF7F-15FF-409B-AD64-BA188F615957}" destId="{A5A1A1B0-03E7-4F45-9A75-BC93AE8B0B9F}" srcOrd="0" destOrd="0" presId="urn:microsoft.com/office/officeart/2005/8/layout/cycle8"/>
    <dgm:cxn modelId="{7339E6A2-0FF5-4B44-91D1-E6053534EE35}" srcId="{97794610-8131-4F4F-9961-AA61BECA43BD}" destId="{D9D2A7F2-7D40-4C4E-A3FD-7FAE3BB935A4}" srcOrd="4" destOrd="0" parTransId="{C47B183D-BF5D-4B93-83E8-9011B78F7C55}" sibTransId="{6332D3D0-8589-4D27-B0B1-D61074587ACE}"/>
    <dgm:cxn modelId="{01EB09AC-27EA-45A4-84F6-67801E686616}" type="presOf" srcId="{CA56ADA1-643C-4AC3-9044-3163584C53E4}" destId="{41A118DD-BA86-449F-87DF-58217629F9D9}" srcOrd="0" destOrd="0" presId="urn:microsoft.com/office/officeart/2005/8/layout/cycle8"/>
    <dgm:cxn modelId="{1782DEB2-5F50-46F5-87BB-3AE2ACA55677}" srcId="{97794610-8131-4F4F-9961-AA61BECA43BD}" destId="{533F39F9-95EE-4513-9DE7-5048A5CAF1D4}" srcOrd="0" destOrd="0" parTransId="{62C52C79-0EF4-42CB-97C3-D45C111AB56A}" sibTransId="{F9D15E4C-AB5A-4834-8CFD-AE3BE4286E34}"/>
    <dgm:cxn modelId="{D8C1A9C2-26CC-472F-B266-43F72D8B4BD9}" type="presOf" srcId="{E09A5A91-C9C5-485A-92A0-382550C8E6EE}" destId="{526D0E69-689B-45BC-A43B-711A76463A45}" srcOrd="0" destOrd="0" presId="urn:microsoft.com/office/officeart/2005/8/layout/cycle8"/>
    <dgm:cxn modelId="{733511C9-09F1-4305-9211-01638FADFFC6}" srcId="{97794610-8131-4F4F-9961-AA61BECA43BD}" destId="{F3E72BD5-A56C-4CF7-B14A-E9C935F0F8DB}" srcOrd="5" destOrd="0" parTransId="{469EDC3D-6B16-489D-A99D-2405297BB483}" sibTransId="{FA8CABA4-6D9F-419A-A935-089D46A29549}"/>
    <dgm:cxn modelId="{6C2704D9-95D0-4E11-A166-A3D370E6CBB2}" type="presOf" srcId="{533F39F9-95EE-4513-9DE7-5048A5CAF1D4}" destId="{C1362FEB-6584-4143-90DB-23CE11AC9C51}" srcOrd="1" destOrd="0" presId="urn:microsoft.com/office/officeart/2005/8/layout/cycle8"/>
    <dgm:cxn modelId="{E269C4DD-066B-450F-B968-420EECF077FB}" type="presOf" srcId="{D9D2A7F2-7D40-4C4E-A3FD-7FAE3BB935A4}" destId="{67026710-9609-4470-92FB-F4F7C13D184B}" srcOrd="0" destOrd="0" presId="urn:microsoft.com/office/officeart/2005/8/layout/cycle8"/>
    <dgm:cxn modelId="{4084ACE7-9B4B-42CA-97C5-9FCA872A4D82}" type="presOf" srcId="{533F39F9-95EE-4513-9DE7-5048A5CAF1D4}" destId="{5FA928E1-3D6F-45CA-AF2C-0608C8AD675B}" srcOrd="0" destOrd="0" presId="urn:microsoft.com/office/officeart/2005/8/layout/cycle8"/>
    <dgm:cxn modelId="{769DE5FE-4F73-41F4-962F-10F36F12E881}" type="presOf" srcId="{D9D2A7F2-7D40-4C4E-A3FD-7FAE3BB935A4}" destId="{E9C70534-6253-41AF-8A9B-6D22799F9524}" srcOrd="1" destOrd="0" presId="urn:microsoft.com/office/officeart/2005/8/layout/cycle8"/>
    <dgm:cxn modelId="{38BD6914-6354-4367-89C1-6F489A0AD2D0}" type="presParOf" srcId="{F403CDB3-AEC4-4D60-BE8C-EF1F8B156C13}" destId="{5FA928E1-3D6F-45CA-AF2C-0608C8AD675B}" srcOrd="0" destOrd="0" presId="urn:microsoft.com/office/officeart/2005/8/layout/cycle8"/>
    <dgm:cxn modelId="{4FA0610C-6915-4470-8D2C-149357B3E462}" type="presParOf" srcId="{F403CDB3-AEC4-4D60-BE8C-EF1F8B156C13}" destId="{95EB49A0-AC7E-49D6-93CB-95D7925F431C}" srcOrd="1" destOrd="0" presId="urn:microsoft.com/office/officeart/2005/8/layout/cycle8"/>
    <dgm:cxn modelId="{D082D24F-0036-4A45-BEFA-25E180331A57}" type="presParOf" srcId="{F403CDB3-AEC4-4D60-BE8C-EF1F8B156C13}" destId="{E101C853-D110-4849-A383-5A0EA1115EF2}" srcOrd="2" destOrd="0" presId="urn:microsoft.com/office/officeart/2005/8/layout/cycle8"/>
    <dgm:cxn modelId="{3DA992AF-2081-4309-BD10-970F21E56939}" type="presParOf" srcId="{F403CDB3-AEC4-4D60-BE8C-EF1F8B156C13}" destId="{C1362FEB-6584-4143-90DB-23CE11AC9C51}" srcOrd="3" destOrd="0" presId="urn:microsoft.com/office/officeart/2005/8/layout/cycle8"/>
    <dgm:cxn modelId="{63F58EE6-C5E9-49E8-A47E-F5B287323777}" type="presParOf" srcId="{F403CDB3-AEC4-4D60-BE8C-EF1F8B156C13}" destId="{41A118DD-BA86-449F-87DF-58217629F9D9}" srcOrd="4" destOrd="0" presId="urn:microsoft.com/office/officeart/2005/8/layout/cycle8"/>
    <dgm:cxn modelId="{F4BD839B-521A-4A23-B255-7705F84F4AA1}" type="presParOf" srcId="{F403CDB3-AEC4-4D60-BE8C-EF1F8B156C13}" destId="{F07D45B7-880C-4308-9A3F-03E063CF4177}" srcOrd="5" destOrd="0" presId="urn:microsoft.com/office/officeart/2005/8/layout/cycle8"/>
    <dgm:cxn modelId="{C3E0B445-E91A-4806-A878-44916B0D033F}" type="presParOf" srcId="{F403CDB3-AEC4-4D60-BE8C-EF1F8B156C13}" destId="{E2F87F35-D1E7-4DAD-A265-278189B40D51}" srcOrd="6" destOrd="0" presId="urn:microsoft.com/office/officeart/2005/8/layout/cycle8"/>
    <dgm:cxn modelId="{9316A525-2FDC-4002-9269-842909B2EBA2}" type="presParOf" srcId="{F403CDB3-AEC4-4D60-BE8C-EF1F8B156C13}" destId="{3BC10492-0365-41BC-8016-98CD91A4CCF3}" srcOrd="7" destOrd="0" presId="urn:microsoft.com/office/officeart/2005/8/layout/cycle8"/>
    <dgm:cxn modelId="{3991C9B9-5D5D-486F-B485-9867176F5ECF}" type="presParOf" srcId="{F403CDB3-AEC4-4D60-BE8C-EF1F8B156C13}" destId="{A5A1A1B0-03E7-4F45-9A75-BC93AE8B0B9F}" srcOrd="8" destOrd="0" presId="urn:microsoft.com/office/officeart/2005/8/layout/cycle8"/>
    <dgm:cxn modelId="{06C4D8EC-67A5-4B45-89A4-E275A6962824}" type="presParOf" srcId="{F403CDB3-AEC4-4D60-BE8C-EF1F8B156C13}" destId="{ADE6FB31-A13A-421A-A931-E8EA35BBF2CA}" srcOrd="9" destOrd="0" presId="urn:microsoft.com/office/officeart/2005/8/layout/cycle8"/>
    <dgm:cxn modelId="{CEF266B0-8A97-4631-8E44-0FCCDD1250A5}" type="presParOf" srcId="{F403CDB3-AEC4-4D60-BE8C-EF1F8B156C13}" destId="{57C26594-C35D-4B5C-AAA1-25374F97B620}" srcOrd="10" destOrd="0" presId="urn:microsoft.com/office/officeart/2005/8/layout/cycle8"/>
    <dgm:cxn modelId="{3B50C58B-E5DE-412A-AF02-E1E6C429DC93}" type="presParOf" srcId="{F403CDB3-AEC4-4D60-BE8C-EF1F8B156C13}" destId="{18C708A1-3E67-4749-805B-0B645FA2F63A}" srcOrd="11" destOrd="0" presId="urn:microsoft.com/office/officeart/2005/8/layout/cycle8"/>
    <dgm:cxn modelId="{CD810EC3-2C22-48D7-BBB4-84B751BE2EBD}" type="presParOf" srcId="{F403CDB3-AEC4-4D60-BE8C-EF1F8B156C13}" destId="{526D0E69-689B-45BC-A43B-711A76463A45}" srcOrd="12" destOrd="0" presId="urn:microsoft.com/office/officeart/2005/8/layout/cycle8"/>
    <dgm:cxn modelId="{C36EC95A-66CC-4070-935A-F79196FA721B}" type="presParOf" srcId="{F403CDB3-AEC4-4D60-BE8C-EF1F8B156C13}" destId="{1E71F717-56B8-4065-8FC6-543AED86808D}" srcOrd="13" destOrd="0" presId="urn:microsoft.com/office/officeart/2005/8/layout/cycle8"/>
    <dgm:cxn modelId="{D14D458C-DD7A-4CB0-A484-9C0F9CA7CD60}" type="presParOf" srcId="{F403CDB3-AEC4-4D60-BE8C-EF1F8B156C13}" destId="{164CCB2D-BE7D-4209-8B2E-4CAD26FD2D50}" srcOrd="14" destOrd="0" presId="urn:microsoft.com/office/officeart/2005/8/layout/cycle8"/>
    <dgm:cxn modelId="{373CC2E6-042F-4F09-AF09-89EE864FF25B}" type="presParOf" srcId="{F403CDB3-AEC4-4D60-BE8C-EF1F8B156C13}" destId="{9C97321F-337F-480C-B7D0-E1A23F9C124F}" srcOrd="15" destOrd="0" presId="urn:microsoft.com/office/officeart/2005/8/layout/cycle8"/>
    <dgm:cxn modelId="{E4BFB955-5E7D-4070-AE3E-6F1AC0AEA47D}" type="presParOf" srcId="{F403CDB3-AEC4-4D60-BE8C-EF1F8B156C13}" destId="{67026710-9609-4470-92FB-F4F7C13D184B}" srcOrd="16" destOrd="0" presId="urn:microsoft.com/office/officeart/2005/8/layout/cycle8"/>
    <dgm:cxn modelId="{71F3703D-54DE-441F-819D-07FF3B5CA517}" type="presParOf" srcId="{F403CDB3-AEC4-4D60-BE8C-EF1F8B156C13}" destId="{1CE3BAE8-5A13-4C5D-8556-7D7C6958B4F0}" srcOrd="17" destOrd="0" presId="urn:microsoft.com/office/officeart/2005/8/layout/cycle8"/>
    <dgm:cxn modelId="{42B367FE-75BF-4E78-8130-D2895C6CB30C}" type="presParOf" srcId="{F403CDB3-AEC4-4D60-BE8C-EF1F8B156C13}" destId="{6450B18C-A6C0-4C52-A6AE-5C78274DB712}" srcOrd="18" destOrd="0" presId="urn:microsoft.com/office/officeart/2005/8/layout/cycle8"/>
    <dgm:cxn modelId="{B35C277E-59DB-4B2E-B304-3F9C4C3CD450}" type="presParOf" srcId="{F403CDB3-AEC4-4D60-BE8C-EF1F8B156C13}" destId="{E9C70534-6253-41AF-8A9B-6D22799F9524}" srcOrd="19" destOrd="0" presId="urn:microsoft.com/office/officeart/2005/8/layout/cycle8"/>
    <dgm:cxn modelId="{C964BC48-91BE-40ED-92F9-84CFC768A92C}" type="presParOf" srcId="{F403CDB3-AEC4-4D60-BE8C-EF1F8B156C13}" destId="{0F68B712-70B5-4A27-B582-CE0E14A28235}" srcOrd="20" destOrd="0" presId="urn:microsoft.com/office/officeart/2005/8/layout/cycle8"/>
    <dgm:cxn modelId="{9FFF784C-7850-4009-8C19-BB22FEA85EB5}" type="presParOf" srcId="{F403CDB3-AEC4-4D60-BE8C-EF1F8B156C13}" destId="{FA5EC8E1-ABF8-4F84-BB16-E40FD1BC6D25}" srcOrd="21" destOrd="0" presId="urn:microsoft.com/office/officeart/2005/8/layout/cycle8"/>
    <dgm:cxn modelId="{F6FA991B-8229-43E2-9A25-74F709FBA7B2}" type="presParOf" srcId="{F403CDB3-AEC4-4D60-BE8C-EF1F8B156C13}" destId="{5663DE0F-586B-431A-B4E2-0B3FA0CD9C4A}" srcOrd="22" destOrd="0" presId="urn:microsoft.com/office/officeart/2005/8/layout/cycle8"/>
    <dgm:cxn modelId="{B2486821-40F9-4CBB-84BC-285B781D40F2}" type="presParOf" srcId="{F403CDB3-AEC4-4D60-BE8C-EF1F8B156C13}" destId="{BF7F66CD-A878-4D26-9DA4-B783A82340D5}" srcOrd="23" destOrd="0" presId="urn:microsoft.com/office/officeart/2005/8/layout/cycle8"/>
    <dgm:cxn modelId="{504866B4-C694-49B6-B524-7276A370BAEF}" type="presParOf" srcId="{F403CDB3-AEC4-4D60-BE8C-EF1F8B156C13}" destId="{6EFAF4FC-EB53-46EB-9C64-0DC901996BC2}" srcOrd="24" destOrd="0" presId="urn:microsoft.com/office/officeart/2005/8/layout/cycle8"/>
    <dgm:cxn modelId="{FD96BBEE-C766-4F4E-BC86-BF85EF8F316A}" type="presParOf" srcId="{F403CDB3-AEC4-4D60-BE8C-EF1F8B156C13}" destId="{498B0C70-78BC-4292-B315-09C85098DA9D}" srcOrd="25" destOrd="0" presId="urn:microsoft.com/office/officeart/2005/8/layout/cycle8"/>
    <dgm:cxn modelId="{4AC33096-887A-4C67-AF84-C0A77193E263}" type="presParOf" srcId="{F403CDB3-AEC4-4D60-BE8C-EF1F8B156C13}" destId="{37AB8D4B-354F-4A53-B7EA-BB42F896D45B}" srcOrd="26" destOrd="0" presId="urn:microsoft.com/office/officeart/2005/8/layout/cycle8"/>
    <dgm:cxn modelId="{79C1F066-4D6F-432C-9CFD-7FF33D99085F}" type="presParOf" srcId="{F403CDB3-AEC4-4D60-BE8C-EF1F8B156C13}" destId="{F328B817-8839-4192-885C-42A38796D59F}" srcOrd="27" destOrd="0" presId="urn:microsoft.com/office/officeart/2005/8/layout/cycle8"/>
    <dgm:cxn modelId="{74FB47C8-A153-4AC8-815F-B55A9E65C3B4}" type="presParOf" srcId="{F403CDB3-AEC4-4D60-BE8C-EF1F8B156C13}" destId="{947DDA51-1E0A-48A9-9219-94444B652777}" srcOrd="28" destOrd="0" presId="urn:microsoft.com/office/officeart/2005/8/layout/cycle8"/>
    <dgm:cxn modelId="{320D36EE-30EF-40E1-A43C-61643C7D3A85}" type="presParOf" srcId="{F403CDB3-AEC4-4D60-BE8C-EF1F8B156C13}" destId="{73537CAA-5DE2-4210-A4F4-61943B97FB15}" srcOrd="29" destOrd="0" presId="urn:microsoft.com/office/officeart/2005/8/layout/cycle8"/>
    <dgm:cxn modelId="{E1CE13A2-606F-463B-982A-B60AF64DD290}" type="presParOf" srcId="{F403CDB3-AEC4-4D60-BE8C-EF1F8B156C13}" destId="{2505A5D4-6B07-40CA-A790-2F38B6E5D57B}" srcOrd="30" destOrd="0" presId="urn:microsoft.com/office/officeart/2005/8/layout/cycle8"/>
    <dgm:cxn modelId="{752122F6-9ADF-45F3-99CF-E5654EE8ABBE}" type="presParOf" srcId="{F403CDB3-AEC4-4D60-BE8C-EF1F8B156C13}" destId="{F724393D-899D-4FFD-B2AA-2AE076BF1231}" srcOrd="31" destOrd="0" presId="urn:microsoft.com/office/officeart/2005/8/layout/cycle8"/>
    <dgm:cxn modelId="{0EF726F0-E756-4681-B0CA-A4594B3F3AB7}" type="presParOf" srcId="{F403CDB3-AEC4-4D60-BE8C-EF1F8B156C13}" destId="{8746E11C-99B4-4ED9-A0F4-B2FA1A19A6B0}" srcOrd="32" destOrd="0" presId="urn:microsoft.com/office/officeart/2005/8/layout/cycle8"/>
    <dgm:cxn modelId="{2B05B142-32FE-4130-A6CE-5196DDBBC587}" type="presParOf" srcId="{F403CDB3-AEC4-4D60-BE8C-EF1F8B156C13}" destId="{0F7DFA47-CC75-4C87-8F3A-ED7687B22583}" srcOrd="33" destOrd="0" presId="urn:microsoft.com/office/officeart/2005/8/layout/cycle8"/>
    <dgm:cxn modelId="{9E36FEB3-D0F1-464D-920E-67E8D2CDCE37}" type="presParOf" srcId="{F403CDB3-AEC4-4D60-BE8C-EF1F8B156C13}" destId="{F2C6EBE7-F3B9-4C5E-976E-91AD76B7E1C8}" srcOrd="34" destOrd="0" presId="urn:microsoft.com/office/officeart/2005/8/layout/cycle8"/>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D44E27C-7214-439B-B8E5-1AF96846C66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FC51AD20-AFBD-4D38-9C31-A7827E4B6A9B}">
      <dgm:prSet custT="1"/>
      <dgm:spPr/>
      <dgm:t>
        <a:bodyPr/>
        <a:lstStyle/>
        <a:p>
          <a:pPr>
            <a:lnSpc>
              <a:spcPct val="100000"/>
            </a:lnSpc>
          </a:pPr>
          <a:r>
            <a:rPr lang="en-US" sz="1200" b="1" dirty="0">
              <a:solidFill>
                <a:schemeClr val="bg1"/>
              </a:solidFill>
            </a:rPr>
            <a:t>Leveraged SHAP (</a:t>
          </a:r>
          <a:r>
            <a:rPr lang="en-US" sz="1200" b="1" dirty="0" err="1">
              <a:solidFill>
                <a:schemeClr val="bg1"/>
              </a:solidFill>
            </a:rPr>
            <a:t>SHapley</a:t>
          </a:r>
          <a:r>
            <a:rPr lang="en-US" sz="1200" b="1" dirty="0">
              <a:solidFill>
                <a:schemeClr val="bg1"/>
              </a:solidFill>
            </a:rPr>
            <a:t> Additive </a:t>
          </a:r>
          <a:r>
            <a:rPr lang="en-US" sz="1200" b="1" dirty="0" err="1">
              <a:solidFill>
                <a:schemeClr val="bg1"/>
              </a:solidFill>
            </a:rPr>
            <a:t>exPlanations</a:t>
          </a:r>
          <a:r>
            <a:rPr lang="en-US" sz="1200" b="1" dirty="0">
              <a:solidFill>
                <a:schemeClr val="bg1"/>
              </a:solidFill>
            </a:rPr>
            <a:t>)</a:t>
          </a:r>
          <a:r>
            <a:rPr lang="en-US" sz="1200" dirty="0">
              <a:solidFill>
                <a:schemeClr val="bg1"/>
              </a:solidFill>
            </a:rPr>
            <a:t> to interpret model predictions with precision and transparency.</a:t>
          </a:r>
        </a:p>
      </dgm:t>
    </dgm:pt>
    <dgm:pt modelId="{3C8A6D1F-B3CA-4548-81E2-920D2C0722E9}" type="parTrans" cxnId="{A3B42E03-04D0-4BED-AE5F-D24FDA071923}">
      <dgm:prSet/>
      <dgm:spPr/>
      <dgm:t>
        <a:bodyPr/>
        <a:lstStyle/>
        <a:p>
          <a:endParaRPr lang="en-US"/>
        </a:p>
      </dgm:t>
    </dgm:pt>
    <dgm:pt modelId="{3BC4BA9B-BBE2-4BFC-BC39-FDFBAE906003}" type="sibTrans" cxnId="{A3B42E03-04D0-4BED-AE5F-D24FDA071923}">
      <dgm:prSet/>
      <dgm:spPr/>
      <dgm:t>
        <a:bodyPr/>
        <a:lstStyle/>
        <a:p>
          <a:endParaRPr lang="en-US"/>
        </a:p>
      </dgm:t>
    </dgm:pt>
    <dgm:pt modelId="{39985875-63BD-40FE-954B-896D93A112CD}">
      <dgm:prSet custT="1"/>
      <dgm:spPr/>
      <dgm:t>
        <a:bodyPr/>
        <a:lstStyle/>
        <a:p>
          <a:pPr>
            <a:lnSpc>
              <a:spcPct val="100000"/>
            </a:lnSpc>
          </a:pPr>
          <a:r>
            <a:rPr lang="en-US" sz="1200">
              <a:solidFill>
                <a:schemeClr val="bg1"/>
              </a:solidFill>
            </a:rPr>
            <a:t>Delivered both </a:t>
          </a:r>
          <a:r>
            <a:rPr lang="en-US" sz="1200" b="1">
              <a:solidFill>
                <a:schemeClr val="bg1"/>
              </a:solidFill>
            </a:rPr>
            <a:t>global insights</a:t>
          </a:r>
          <a:r>
            <a:rPr lang="en-US" sz="1200">
              <a:solidFill>
                <a:schemeClr val="bg1"/>
              </a:solidFill>
            </a:rPr>
            <a:t> (top drivers across the dataset) and </a:t>
          </a:r>
          <a:r>
            <a:rPr lang="en-US" sz="1200" b="1">
              <a:solidFill>
                <a:schemeClr val="bg1"/>
              </a:solidFill>
            </a:rPr>
            <a:t>local attributions</a:t>
          </a:r>
          <a:r>
            <a:rPr lang="en-US" sz="1200">
              <a:solidFill>
                <a:schemeClr val="bg1"/>
              </a:solidFill>
            </a:rPr>
            <a:t> (factors influencing each individual prediction).</a:t>
          </a:r>
        </a:p>
      </dgm:t>
    </dgm:pt>
    <dgm:pt modelId="{C4D7852D-4C83-4D11-8921-B602AF17B1CE}" type="parTrans" cxnId="{F55CD29A-5C63-493E-B38C-9EA5C22CA66A}">
      <dgm:prSet/>
      <dgm:spPr/>
      <dgm:t>
        <a:bodyPr/>
        <a:lstStyle/>
        <a:p>
          <a:endParaRPr lang="en-US"/>
        </a:p>
      </dgm:t>
    </dgm:pt>
    <dgm:pt modelId="{040CD542-1F4D-444C-BE5D-63FA47724AE1}" type="sibTrans" cxnId="{F55CD29A-5C63-493E-B38C-9EA5C22CA66A}">
      <dgm:prSet/>
      <dgm:spPr/>
      <dgm:t>
        <a:bodyPr/>
        <a:lstStyle/>
        <a:p>
          <a:endParaRPr lang="en-US"/>
        </a:p>
      </dgm:t>
    </dgm:pt>
    <dgm:pt modelId="{BD68ECEC-DF25-4018-85E4-34ED12F0591D}">
      <dgm:prSet custT="1"/>
      <dgm:spPr/>
      <dgm:t>
        <a:bodyPr/>
        <a:lstStyle/>
        <a:p>
          <a:pPr>
            <a:lnSpc>
              <a:spcPct val="100000"/>
            </a:lnSpc>
          </a:pPr>
          <a:r>
            <a:rPr lang="en-US" sz="1200" dirty="0">
              <a:solidFill>
                <a:schemeClr val="bg1"/>
              </a:solidFill>
            </a:rPr>
            <a:t>Produced clear, actionable outputs: </a:t>
          </a:r>
          <a:r>
            <a:rPr lang="en-US" sz="1200" b="1" dirty="0">
              <a:solidFill>
                <a:schemeClr val="bg1"/>
              </a:solidFill>
            </a:rPr>
            <a:t>summary plots</a:t>
          </a:r>
          <a:r>
            <a:rPr lang="en-US" sz="1200" dirty="0">
              <a:solidFill>
                <a:schemeClr val="bg1"/>
              </a:solidFill>
            </a:rPr>
            <a:t>, </a:t>
          </a:r>
          <a:r>
            <a:rPr lang="en-US" sz="1200" b="1" dirty="0">
              <a:solidFill>
                <a:schemeClr val="bg1"/>
              </a:solidFill>
            </a:rPr>
            <a:t>dependence plots</a:t>
          </a:r>
          <a:r>
            <a:rPr lang="en-US" sz="1200" dirty="0">
              <a:solidFill>
                <a:schemeClr val="bg1"/>
              </a:solidFill>
            </a:rPr>
            <a:t>, and </a:t>
          </a:r>
          <a:r>
            <a:rPr lang="en-US" sz="1200" b="1" dirty="0">
              <a:solidFill>
                <a:schemeClr val="bg1"/>
              </a:solidFill>
            </a:rPr>
            <a:t>CSV reports</a:t>
          </a:r>
          <a:r>
            <a:rPr lang="en-US" sz="1200" dirty="0">
              <a:solidFill>
                <a:schemeClr val="bg1"/>
              </a:solidFill>
            </a:rPr>
            <a:t> for integration into dashboards and reviews.</a:t>
          </a:r>
        </a:p>
      </dgm:t>
    </dgm:pt>
    <dgm:pt modelId="{293FE859-6045-4D58-AF60-E02C7C16EFB2}" type="parTrans" cxnId="{E43DBF47-2117-4036-90EF-FBFD4DC7422A}">
      <dgm:prSet/>
      <dgm:spPr/>
      <dgm:t>
        <a:bodyPr/>
        <a:lstStyle/>
        <a:p>
          <a:endParaRPr lang="en-US"/>
        </a:p>
      </dgm:t>
    </dgm:pt>
    <dgm:pt modelId="{21D8D3B5-4C14-4FED-8828-5A40A0D8B72F}" type="sibTrans" cxnId="{E43DBF47-2117-4036-90EF-FBFD4DC7422A}">
      <dgm:prSet/>
      <dgm:spPr/>
      <dgm:t>
        <a:bodyPr/>
        <a:lstStyle/>
        <a:p>
          <a:endParaRPr lang="en-US"/>
        </a:p>
      </dgm:t>
    </dgm:pt>
    <dgm:pt modelId="{55B413B4-1A76-46E7-8A00-27FCA418F4FA}">
      <dgm:prSet custT="1"/>
      <dgm:spPr/>
      <dgm:t>
        <a:bodyPr/>
        <a:lstStyle/>
        <a:p>
          <a:pPr>
            <a:lnSpc>
              <a:spcPct val="100000"/>
            </a:lnSpc>
          </a:pPr>
          <a:r>
            <a:rPr lang="en-US" sz="1200" b="1" dirty="0">
              <a:solidFill>
                <a:schemeClr val="bg1"/>
              </a:solidFill>
            </a:rPr>
            <a:t>Objective</a:t>
          </a:r>
          <a:r>
            <a:rPr lang="en-US" sz="1200" dirty="0">
              <a:solidFill>
                <a:schemeClr val="bg1"/>
              </a:solidFill>
            </a:rPr>
            <a:t>: Enhance stakeholder confidence, support transparent decision-making, and enable effective auditing of pricing logic.</a:t>
          </a:r>
        </a:p>
      </dgm:t>
    </dgm:pt>
    <dgm:pt modelId="{7BD7989C-A24C-4A5D-90D4-9693FF7AF56D}" type="parTrans" cxnId="{6163EBB1-0E2E-4E23-83B9-021002141C14}">
      <dgm:prSet/>
      <dgm:spPr/>
      <dgm:t>
        <a:bodyPr/>
        <a:lstStyle/>
        <a:p>
          <a:endParaRPr lang="en-US"/>
        </a:p>
      </dgm:t>
    </dgm:pt>
    <dgm:pt modelId="{D4D78519-C6DD-4749-8047-78BFEB993A6B}" type="sibTrans" cxnId="{6163EBB1-0E2E-4E23-83B9-021002141C14}">
      <dgm:prSet/>
      <dgm:spPr/>
      <dgm:t>
        <a:bodyPr/>
        <a:lstStyle/>
        <a:p>
          <a:endParaRPr lang="en-US"/>
        </a:p>
      </dgm:t>
    </dgm:pt>
    <dgm:pt modelId="{3122BA15-5175-4B06-937D-62E112F70293}" type="pres">
      <dgm:prSet presAssocID="{FD44E27C-7214-439B-B8E5-1AF96846C660}" presName="root" presStyleCnt="0">
        <dgm:presLayoutVars>
          <dgm:dir/>
          <dgm:resizeHandles val="exact"/>
        </dgm:presLayoutVars>
      </dgm:prSet>
      <dgm:spPr/>
    </dgm:pt>
    <dgm:pt modelId="{42850758-41C2-4CCF-93AE-D6FE95E6A9DF}" type="pres">
      <dgm:prSet presAssocID="{FC51AD20-AFBD-4D38-9C31-A7827E4B6A9B}" presName="compNode" presStyleCnt="0"/>
      <dgm:spPr/>
    </dgm:pt>
    <dgm:pt modelId="{F4B5A91D-2091-4E49-99CB-99C81D2B0966}" type="pres">
      <dgm:prSet presAssocID="{FC51AD20-AFBD-4D38-9C31-A7827E4B6A9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esearch"/>
        </a:ext>
      </dgm:extLst>
    </dgm:pt>
    <dgm:pt modelId="{BC063542-A6F4-48F8-BA3F-BA294BA83B9E}" type="pres">
      <dgm:prSet presAssocID="{FC51AD20-AFBD-4D38-9C31-A7827E4B6A9B}" presName="spaceRect" presStyleCnt="0"/>
      <dgm:spPr/>
    </dgm:pt>
    <dgm:pt modelId="{1E910E80-27A5-4D4E-92F7-A262E7B6C2D5}" type="pres">
      <dgm:prSet presAssocID="{FC51AD20-AFBD-4D38-9C31-A7827E4B6A9B}" presName="textRect" presStyleLbl="revTx" presStyleIdx="0" presStyleCnt="4">
        <dgm:presLayoutVars>
          <dgm:chMax val="1"/>
          <dgm:chPref val="1"/>
        </dgm:presLayoutVars>
      </dgm:prSet>
      <dgm:spPr/>
    </dgm:pt>
    <dgm:pt modelId="{000C6CB3-F7CD-4498-834B-A382324C5F04}" type="pres">
      <dgm:prSet presAssocID="{3BC4BA9B-BBE2-4BFC-BC39-FDFBAE906003}" presName="sibTrans" presStyleCnt="0"/>
      <dgm:spPr/>
    </dgm:pt>
    <dgm:pt modelId="{878A876D-7026-41CB-AEB2-0F964266F551}" type="pres">
      <dgm:prSet presAssocID="{39985875-63BD-40FE-954B-896D93A112CD}" presName="compNode" presStyleCnt="0"/>
      <dgm:spPr/>
    </dgm:pt>
    <dgm:pt modelId="{781BC30C-C0B3-4033-B1EA-5B827A502BD4}" type="pres">
      <dgm:prSet presAssocID="{39985875-63BD-40FE-954B-896D93A112C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7749A2B9-CFB8-49C0-AD11-831CFCE04386}" type="pres">
      <dgm:prSet presAssocID="{39985875-63BD-40FE-954B-896D93A112CD}" presName="spaceRect" presStyleCnt="0"/>
      <dgm:spPr/>
    </dgm:pt>
    <dgm:pt modelId="{EDD1C7FE-A0A0-4E47-83E9-E7749C01A74E}" type="pres">
      <dgm:prSet presAssocID="{39985875-63BD-40FE-954B-896D93A112CD}" presName="textRect" presStyleLbl="revTx" presStyleIdx="1" presStyleCnt="4">
        <dgm:presLayoutVars>
          <dgm:chMax val="1"/>
          <dgm:chPref val="1"/>
        </dgm:presLayoutVars>
      </dgm:prSet>
      <dgm:spPr/>
    </dgm:pt>
    <dgm:pt modelId="{DDD78A58-08C9-4335-986F-193302B8A000}" type="pres">
      <dgm:prSet presAssocID="{040CD542-1F4D-444C-BE5D-63FA47724AE1}" presName="sibTrans" presStyleCnt="0"/>
      <dgm:spPr/>
    </dgm:pt>
    <dgm:pt modelId="{9D337A6B-F83D-49DE-9886-B62DEFA3AD8C}" type="pres">
      <dgm:prSet presAssocID="{BD68ECEC-DF25-4018-85E4-34ED12F0591D}" presName="compNode" presStyleCnt="0"/>
      <dgm:spPr/>
    </dgm:pt>
    <dgm:pt modelId="{6D44CB69-66EC-4FC4-BD82-8C7E9516866E}" type="pres">
      <dgm:prSet presAssocID="{BD68ECEC-DF25-4018-85E4-34ED12F0591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2E524684-05B5-4172-8B0A-B8DDCAB0F74A}" type="pres">
      <dgm:prSet presAssocID="{BD68ECEC-DF25-4018-85E4-34ED12F0591D}" presName="spaceRect" presStyleCnt="0"/>
      <dgm:spPr/>
    </dgm:pt>
    <dgm:pt modelId="{4CA07AFA-AADA-42F9-923B-E8D6EC7A391B}" type="pres">
      <dgm:prSet presAssocID="{BD68ECEC-DF25-4018-85E4-34ED12F0591D}" presName="textRect" presStyleLbl="revTx" presStyleIdx="2" presStyleCnt="4">
        <dgm:presLayoutVars>
          <dgm:chMax val="1"/>
          <dgm:chPref val="1"/>
        </dgm:presLayoutVars>
      </dgm:prSet>
      <dgm:spPr/>
    </dgm:pt>
    <dgm:pt modelId="{47AC240E-5791-4548-AEB4-2E653ADAE490}" type="pres">
      <dgm:prSet presAssocID="{21D8D3B5-4C14-4FED-8828-5A40A0D8B72F}" presName="sibTrans" presStyleCnt="0"/>
      <dgm:spPr/>
    </dgm:pt>
    <dgm:pt modelId="{C66A8365-8CFA-49B8-BD15-27BB14FFC5E9}" type="pres">
      <dgm:prSet presAssocID="{55B413B4-1A76-46E7-8A00-27FCA418F4FA}" presName="compNode" presStyleCnt="0"/>
      <dgm:spPr/>
    </dgm:pt>
    <dgm:pt modelId="{79374D9F-9D94-4035-A5D0-0137ED1435B9}" type="pres">
      <dgm:prSet presAssocID="{55B413B4-1A76-46E7-8A00-27FCA418F4F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llseye"/>
        </a:ext>
      </dgm:extLst>
    </dgm:pt>
    <dgm:pt modelId="{B726A8D4-53DE-4CB1-AF7E-CAC14DD931F5}" type="pres">
      <dgm:prSet presAssocID="{55B413B4-1A76-46E7-8A00-27FCA418F4FA}" presName="spaceRect" presStyleCnt="0"/>
      <dgm:spPr/>
    </dgm:pt>
    <dgm:pt modelId="{EB9AB2AD-95E4-4A07-BF9C-7DBAE20AEE2C}" type="pres">
      <dgm:prSet presAssocID="{55B413B4-1A76-46E7-8A00-27FCA418F4FA}" presName="textRect" presStyleLbl="revTx" presStyleIdx="3" presStyleCnt="4">
        <dgm:presLayoutVars>
          <dgm:chMax val="1"/>
          <dgm:chPref val="1"/>
        </dgm:presLayoutVars>
      </dgm:prSet>
      <dgm:spPr/>
    </dgm:pt>
  </dgm:ptLst>
  <dgm:cxnLst>
    <dgm:cxn modelId="{A3B42E03-04D0-4BED-AE5F-D24FDA071923}" srcId="{FD44E27C-7214-439B-B8E5-1AF96846C660}" destId="{FC51AD20-AFBD-4D38-9C31-A7827E4B6A9B}" srcOrd="0" destOrd="0" parTransId="{3C8A6D1F-B3CA-4548-81E2-920D2C0722E9}" sibTransId="{3BC4BA9B-BBE2-4BFC-BC39-FDFBAE906003}"/>
    <dgm:cxn modelId="{49DE682C-41D9-47BC-AEAE-0E1DC01D431D}" type="presOf" srcId="{FD44E27C-7214-439B-B8E5-1AF96846C660}" destId="{3122BA15-5175-4B06-937D-62E112F70293}" srcOrd="0" destOrd="0" presId="urn:microsoft.com/office/officeart/2018/2/layout/IconLabelList"/>
    <dgm:cxn modelId="{E43DBF47-2117-4036-90EF-FBFD4DC7422A}" srcId="{FD44E27C-7214-439B-B8E5-1AF96846C660}" destId="{BD68ECEC-DF25-4018-85E4-34ED12F0591D}" srcOrd="2" destOrd="0" parTransId="{293FE859-6045-4D58-AF60-E02C7C16EFB2}" sibTransId="{21D8D3B5-4C14-4FED-8828-5A40A0D8B72F}"/>
    <dgm:cxn modelId="{7FE2AE55-D263-4177-8BD7-3C99D790C32E}" type="presOf" srcId="{55B413B4-1A76-46E7-8A00-27FCA418F4FA}" destId="{EB9AB2AD-95E4-4A07-BF9C-7DBAE20AEE2C}" srcOrd="0" destOrd="0" presId="urn:microsoft.com/office/officeart/2018/2/layout/IconLabelList"/>
    <dgm:cxn modelId="{C671F856-FC5F-4355-9AA7-182AB1B67C6E}" type="presOf" srcId="{BD68ECEC-DF25-4018-85E4-34ED12F0591D}" destId="{4CA07AFA-AADA-42F9-923B-E8D6EC7A391B}" srcOrd="0" destOrd="0" presId="urn:microsoft.com/office/officeart/2018/2/layout/IconLabelList"/>
    <dgm:cxn modelId="{F55CD29A-5C63-493E-B38C-9EA5C22CA66A}" srcId="{FD44E27C-7214-439B-B8E5-1AF96846C660}" destId="{39985875-63BD-40FE-954B-896D93A112CD}" srcOrd="1" destOrd="0" parTransId="{C4D7852D-4C83-4D11-8921-B602AF17B1CE}" sibTransId="{040CD542-1F4D-444C-BE5D-63FA47724AE1}"/>
    <dgm:cxn modelId="{6163EBB1-0E2E-4E23-83B9-021002141C14}" srcId="{FD44E27C-7214-439B-B8E5-1AF96846C660}" destId="{55B413B4-1A76-46E7-8A00-27FCA418F4FA}" srcOrd="3" destOrd="0" parTransId="{7BD7989C-A24C-4A5D-90D4-9693FF7AF56D}" sibTransId="{D4D78519-C6DD-4749-8047-78BFEB993A6B}"/>
    <dgm:cxn modelId="{497ED9CB-268A-4900-9AF9-93DE4BC51B85}" type="presOf" srcId="{FC51AD20-AFBD-4D38-9C31-A7827E4B6A9B}" destId="{1E910E80-27A5-4D4E-92F7-A262E7B6C2D5}" srcOrd="0" destOrd="0" presId="urn:microsoft.com/office/officeart/2018/2/layout/IconLabelList"/>
    <dgm:cxn modelId="{45E61DF8-94FD-4464-A8AC-4918B8999CEC}" type="presOf" srcId="{39985875-63BD-40FE-954B-896D93A112CD}" destId="{EDD1C7FE-A0A0-4E47-83E9-E7749C01A74E}" srcOrd="0" destOrd="0" presId="urn:microsoft.com/office/officeart/2018/2/layout/IconLabelList"/>
    <dgm:cxn modelId="{ED15C7CD-30EE-43BE-9204-A4E493E5AE10}" type="presParOf" srcId="{3122BA15-5175-4B06-937D-62E112F70293}" destId="{42850758-41C2-4CCF-93AE-D6FE95E6A9DF}" srcOrd="0" destOrd="0" presId="urn:microsoft.com/office/officeart/2018/2/layout/IconLabelList"/>
    <dgm:cxn modelId="{2D562287-A82F-45C3-A7D8-190C004F9033}" type="presParOf" srcId="{42850758-41C2-4CCF-93AE-D6FE95E6A9DF}" destId="{F4B5A91D-2091-4E49-99CB-99C81D2B0966}" srcOrd="0" destOrd="0" presId="urn:microsoft.com/office/officeart/2018/2/layout/IconLabelList"/>
    <dgm:cxn modelId="{A36664EF-CCC3-4184-B0FE-3925502BDA54}" type="presParOf" srcId="{42850758-41C2-4CCF-93AE-D6FE95E6A9DF}" destId="{BC063542-A6F4-48F8-BA3F-BA294BA83B9E}" srcOrd="1" destOrd="0" presId="urn:microsoft.com/office/officeart/2018/2/layout/IconLabelList"/>
    <dgm:cxn modelId="{3BF06D06-794E-4C81-9C43-ACD32C75AF99}" type="presParOf" srcId="{42850758-41C2-4CCF-93AE-D6FE95E6A9DF}" destId="{1E910E80-27A5-4D4E-92F7-A262E7B6C2D5}" srcOrd="2" destOrd="0" presId="urn:microsoft.com/office/officeart/2018/2/layout/IconLabelList"/>
    <dgm:cxn modelId="{D408CCE0-A8C6-48FE-B5F9-2666E2E87032}" type="presParOf" srcId="{3122BA15-5175-4B06-937D-62E112F70293}" destId="{000C6CB3-F7CD-4498-834B-A382324C5F04}" srcOrd="1" destOrd="0" presId="urn:microsoft.com/office/officeart/2018/2/layout/IconLabelList"/>
    <dgm:cxn modelId="{BC8919FE-3D9A-4977-9DC3-8508F92F0CE9}" type="presParOf" srcId="{3122BA15-5175-4B06-937D-62E112F70293}" destId="{878A876D-7026-41CB-AEB2-0F964266F551}" srcOrd="2" destOrd="0" presId="urn:microsoft.com/office/officeart/2018/2/layout/IconLabelList"/>
    <dgm:cxn modelId="{92A91548-3947-434F-B7C2-F7EB634AB0DD}" type="presParOf" srcId="{878A876D-7026-41CB-AEB2-0F964266F551}" destId="{781BC30C-C0B3-4033-B1EA-5B827A502BD4}" srcOrd="0" destOrd="0" presId="urn:microsoft.com/office/officeart/2018/2/layout/IconLabelList"/>
    <dgm:cxn modelId="{533A452E-71CA-48F7-B2A9-5C6DABC52594}" type="presParOf" srcId="{878A876D-7026-41CB-AEB2-0F964266F551}" destId="{7749A2B9-CFB8-49C0-AD11-831CFCE04386}" srcOrd="1" destOrd="0" presId="urn:microsoft.com/office/officeart/2018/2/layout/IconLabelList"/>
    <dgm:cxn modelId="{CA1213A4-E5E9-4C91-9C23-432F17CE3B6B}" type="presParOf" srcId="{878A876D-7026-41CB-AEB2-0F964266F551}" destId="{EDD1C7FE-A0A0-4E47-83E9-E7749C01A74E}" srcOrd="2" destOrd="0" presId="urn:microsoft.com/office/officeart/2018/2/layout/IconLabelList"/>
    <dgm:cxn modelId="{879F3C7C-975E-42D4-AFF6-0A6A2864AACA}" type="presParOf" srcId="{3122BA15-5175-4B06-937D-62E112F70293}" destId="{DDD78A58-08C9-4335-986F-193302B8A000}" srcOrd="3" destOrd="0" presId="urn:microsoft.com/office/officeart/2018/2/layout/IconLabelList"/>
    <dgm:cxn modelId="{1697E0E6-0EA0-4A58-8638-D235AB6211FC}" type="presParOf" srcId="{3122BA15-5175-4B06-937D-62E112F70293}" destId="{9D337A6B-F83D-49DE-9886-B62DEFA3AD8C}" srcOrd="4" destOrd="0" presId="urn:microsoft.com/office/officeart/2018/2/layout/IconLabelList"/>
    <dgm:cxn modelId="{8A74724F-5EF4-4006-A76B-63C27D71D0AB}" type="presParOf" srcId="{9D337A6B-F83D-49DE-9886-B62DEFA3AD8C}" destId="{6D44CB69-66EC-4FC4-BD82-8C7E9516866E}" srcOrd="0" destOrd="0" presId="urn:microsoft.com/office/officeart/2018/2/layout/IconLabelList"/>
    <dgm:cxn modelId="{75000055-3000-4376-B9BB-C0A5B28A44A4}" type="presParOf" srcId="{9D337A6B-F83D-49DE-9886-B62DEFA3AD8C}" destId="{2E524684-05B5-4172-8B0A-B8DDCAB0F74A}" srcOrd="1" destOrd="0" presId="urn:microsoft.com/office/officeart/2018/2/layout/IconLabelList"/>
    <dgm:cxn modelId="{50FADD88-309B-42DB-BB6E-F94B32A3C903}" type="presParOf" srcId="{9D337A6B-F83D-49DE-9886-B62DEFA3AD8C}" destId="{4CA07AFA-AADA-42F9-923B-E8D6EC7A391B}" srcOrd="2" destOrd="0" presId="urn:microsoft.com/office/officeart/2018/2/layout/IconLabelList"/>
    <dgm:cxn modelId="{A76ED65D-886C-40A2-9ED2-1CA5D5453293}" type="presParOf" srcId="{3122BA15-5175-4B06-937D-62E112F70293}" destId="{47AC240E-5791-4548-AEB4-2E653ADAE490}" srcOrd="5" destOrd="0" presId="urn:microsoft.com/office/officeart/2018/2/layout/IconLabelList"/>
    <dgm:cxn modelId="{9C5228B1-7C97-4103-8A14-9EDA89DD52EE}" type="presParOf" srcId="{3122BA15-5175-4B06-937D-62E112F70293}" destId="{C66A8365-8CFA-49B8-BD15-27BB14FFC5E9}" srcOrd="6" destOrd="0" presId="urn:microsoft.com/office/officeart/2018/2/layout/IconLabelList"/>
    <dgm:cxn modelId="{7472F7DE-A7A7-460A-AE41-A596C9DBD743}" type="presParOf" srcId="{C66A8365-8CFA-49B8-BD15-27BB14FFC5E9}" destId="{79374D9F-9D94-4035-A5D0-0137ED1435B9}" srcOrd="0" destOrd="0" presId="urn:microsoft.com/office/officeart/2018/2/layout/IconLabelList"/>
    <dgm:cxn modelId="{0AB8479A-BAB8-41B9-9D24-165569343A67}" type="presParOf" srcId="{C66A8365-8CFA-49B8-BD15-27BB14FFC5E9}" destId="{B726A8D4-53DE-4CB1-AF7E-CAC14DD931F5}" srcOrd="1" destOrd="0" presId="urn:microsoft.com/office/officeart/2018/2/layout/IconLabelList"/>
    <dgm:cxn modelId="{FFFD28A1-DF6D-43B9-8D9B-A65D7B90D7A0}" type="presParOf" srcId="{C66A8365-8CFA-49B8-BD15-27BB14FFC5E9}" destId="{EB9AB2AD-95E4-4A07-BF9C-7DBAE20AEE2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445FDB9-6A22-4883-84BB-79792049FC0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20B88D7-6049-4DCE-8FAD-855511FE6B05}">
      <dgm:prSet/>
      <dgm:spPr/>
      <dgm:t>
        <a:bodyPr/>
        <a:lstStyle/>
        <a:p>
          <a:r>
            <a:rPr lang="en-US" dirty="0"/>
            <a:t>Calculated total simulated revenue and compared to actual</a:t>
          </a:r>
        </a:p>
      </dgm:t>
    </dgm:pt>
    <dgm:pt modelId="{6693D967-BF55-450B-991D-EBB0D8B8053F}" type="parTrans" cxnId="{D69D2A39-6CA8-423A-8DB3-E63BCDFB2E7D}">
      <dgm:prSet/>
      <dgm:spPr/>
      <dgm:t>
        <a:bodyPr/>
        <a:lstStyle/>
        <a:p>
          <a:endParaRPr lang="en-US"/>
        </a:p>
      </dgm:t>
    </dgm:pt>
    <dgm:pt modelId="{BB58916B-F2A7-4FD7-B464-B659397CC825}" type="sibTrans" cxnId="{D69D2A39-6CA8-423A-8DB3-E63BCDFB2E7D}">
      <dgm:prSet/>
      <dgm:spPr/>
      <dgm:t>
        <a:bodyPr/>
        <a:lstStyle/>
        <a:p>
          <a:endParaRPr lang="en-US"/>
        </a:p>
      </dgm:t>
    </dgm:pt>
    <dgm:pt modelId="{736E0DA5-71B1-41B9-BCA5-90F48C6E14D7}">
      <dgm:prSet/>
      <dgm:spPr/>
      <dgm:t>
        <a:bodyPr/>
        <a:lstStyle/>
        <a:p>
          <a:r>
            <a:rPr lang="en-US" dirty="0"/>
            <a:t>Introduced ROI thresholds to filter recommendations</a:t>
          </a:r>
        </a:p>
      </dgm:t>
    </dgm:pt>
    <dgm:pt modelId="{BD6A4372-7147-490E-A670-A3363FA0C412}" type="parTrans" cxnId="{0B4CC08C-969C-489B-B85E-BC1042CE2DC8}">
      <dgm:prSet/>
      <dgm:spPr/>
      <dgm:t>
        <a:bodyPr/>
        <a:lstStyle/>
        <a:p>
          <a:endParaRPr lang="en-US"/>
        </a:p>
      </dgm:t>
    </dgm:pt>
    <dgm:pt modelId="{A9D8F9ED-FA90-45E7-851F-B628985B3F8F}" type="sibTrans" cxnId="{0B4CC08C-969C-489B-B85E-BC1042CE2DC8}">
      <dgm:prSet/>
      <dgm:spPr/>
      <dgm:t>
        <a:bodyPr/>
        <a:lstStyle/>
        <a:p>
          <a:endParaRPr lang="en-US"/>
        </a:p>
      </dgm:t>
    </dgm:pt>
    <dgm:pt modelId="{D718ACDB-FAA0-4461-840C-F624C55F3030}">
      <dgm:prSet/>
      <dgm:spPr/>
      <dgm:t>
        <a:bodyPr/>
        <a:lstStyle/>
        <a:p>
          <a:r>
            <a:rPr lang="en-US" dirty="0"/>
            <a:t>Ensured profitability alignment before recommending any pricing changes</a:t>
          </a:r>
        </a:p>
      </dgm:t>
    </dgm:pt>
    <dgm:pt modelId="{9F37BBA0-232B-4431-A93E-84EF73A1204E}" type="parTrans" cxnId="{41F89BFB-69BB-413A-AA87-ECD8B88B5561}">
      <dgm:prSet/>
      <dgm:spPr/>
      <dgm:t>
        <a:bodyPr/>
        <a:lstStyle/>
        <a:p>
          <a:endParaRPr lang="en-US"/>
        </a:p>
      </dgm:t>
    </dgm:pt>
    <dgm:pt modelId="{B49405E8-2F1D-488D-85B6-E2090F216CC5}" type="sibTrans" cxnId="{41F89BFB-69BB-413A-AA87-ECD8B88B5561}">
      <dgm:prSet/>
      <dgm:spPr/>
      <dgm:t>
        <a:bodyPr/>
        <a:lstStyle/>
        <a:p>
          <a:endParaRPr lang="en-US"/>
        </a:p>
      </dgm:t>
    </dgm:pt>
    <dgm:pt modelId="{A713EE44-8B80-4DE1-9FC1-BA6D40449371}">
      <dgm:prSet/>
      <dgm:spPr/>
      <dgm:t>
        <a:bodyPr/>
        <a:lstStyle/>
        <a:p>
          <a:r>
            <a:rPr lang="en-US" dirty="0"/>
            <a:t>Outcome: Strategy that drives revenue without compromising on marketing efficiency.</a:t>
          </a:r>
        </a:p>
      </dgm:t>
    </dgm:pt>
    <dgm:pt modelId="{C81EC974-F79B-4A62-B933-60946A044A57}" type="parTrans" cxnId="{8BEB559E-3D6D-4D89-B750-CFCD146B91F3}">
      <dgm:prSet/>
      <dgm:spPr/>
      <dgm:t>
        <a:bodyPr/>
        <a:lstStyle/>
        <a:p>
          <a:endParaRPr lang="en-US"/>
        </a:p>
      </dgm:t>
    </dgm:pt>
    <dgm:pt modelId="{0210DB3A-9926-4D0C-8235-A49E9AD09775}" type="sibTrans" cxnId="{8BEB559E-3D6D-4D89-B750-CFCD146B91F3}">
      <dgm:prSet/>
      <dgm:spPr/>
      <dgm:t>
        <a:bodyPr/>
        <a:lstStyle/>
        <a:p>
          <a:endParaRPr lang="en-US"/>
        </a:p>
      </dgm:t>
    </dgm:pt>
    <dgm:pt modelId="{D3975326-63AA-4E4F-B93F-66EC061613E5}" type="pres">
      <dgm:prSet presAssocID="{1445FDB9-6A22-4883-84BB-79792049FC06}" presName="root" presStyleCnt="0">
        <dgm:presLayoutVars>
          <dgm:dir/>
          <dgm:resizeHandles val="exact"/>
        </dgm:presLayoutVars>
      </dgm:prSet>
      <dgm:spPr/>
    </dgm:pt>
    <dgm:pt modelId="{3CCF397B-9798-4675-8A88-47EF9DE08929}" type="pres">
      <dgm:prSet presAssocID="{720B88D7-6049-4DCE-8FAD-855511FE6B05}" presName="compNode" presStyleCnt="0"/>
      <dgm:spPr/>
    </dgm:pt>
    <dgm:pt modelId="{7F4B1CEA-CB61-4AE6-8DFF-388DBB3B0A53}" type="pres">
      <dgm:prSet presAssocID="{720B88D7-6049-4DCE-8FAD-855511FE6B05}" presName="bgRect" presStyleLbl="bgShp" presStyleIdx="0" presStyleCnt="4"/>
      <dgm:spPr/>
    </dgm:pt>
    <dgm:pt modelId="{F2C2A8A5-90F1-4B82-ADBA-837A3419919C}" type="pres">
      <dgm:prSet presAssocID="{720B88D7-6049-4DCE-8FAD-855511FE6B0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culator"/>
        </a:ext>
      </dgm:extLst>
    </dgm:pt>
    <dgm:pt modelId="{FE25507D-7C4F-425D-97CF-6DEB879B3DD6}" type="pres">
      <dgm:prSet presAssocID="{720B88D7-6049-4DCE-8FAD-855511FE6B05}" presName="spaceRect" presStyleCnt="0"/>
      <dgm:spPr/>
    </dgm:pt>
    <dgm:pt modelId="{A512CBD2-DE14-4466-AC59-F94D9AC4FD81}" type="pres">
      <dgm:prSet presAssocID="{720B88D7-6049-4DCE-8FAD-855511FE6B05}" presName="parTx" presStyleLbl="revTx" presStyleIdx="0" presStyleCnt="4">
        <dgm:presLayoutVars>
          <dgm:chMax val="0"/>
          <dgm:chPref val="0"/>
        </dgm:presLayoutVars>
      </dgm:prSet>
      <dgm:spPr/>
    </dgm:pt>
    <dgm:pt modelId="{8C0B2C17-0DA9-4835-AD8B-1DF775690CAB}" type="pres">
      <dgm:prSet presAssocID="{BB58916B-F2A7-4FD7-B464-B659397CC825}" presName="sibTrans" presStyleCnt="0"/>
      <dgm:spPr/>
    </dgm:pt>
    <dgm:pt modelId="{61C482BF-40CB-47CF-88EC-5E3701520C21}" type="pres">
      <dgm:prSet presAssocID="{736E0DA5-71B1-41B9-BCA5-90F48C6E14D7}" presName="compNode" presStyleCnt="0"/>
      <dgm:spPr/>
    </dgm:pt>
    <dgm:pt modelId="{B8B29516-5417-4CE5-A9DB-942DF7B7D579}" type="pres">
      <dgm:prSet presAssocID="{736E0DA5-71B1-41B9-BCA5-90F48C6E14D7}" presName="bgRect" presStyleLbl="bgShp" presStyleIdx="1" presStyleCnt="4"/>
      <dgm:spPr/>
    </dgm:pt>
    <dgm:pt modelId="{79DF18FE-8254-467D-930C-F05FEF36DD63}" type="pres">
      <dgm:prSet presAssocID="{736E0DA5-71B1-41B9-BCA5-90F48C6E14D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8F00C49A-8E09-43B7-963C-A03748DF7888}" type="pres">
      <dgm:prSet presAssocID="{736E0DA5-71B1-41B9-BCA5-90F48C6E14D7}" presName="spaceRect" presStyleCnt="0"/>
      <dgm:spPr/>
    </dgm:pt>
    <dgm:pt modelId="{F07E4A0D-4831-4AE0-9695-E97D7A9926BA}" type="pres">
      <dgm:prSet presAssocID="{736E0DA5-71B1-41B9-BCA5-90F48C6E14D7}" presName="parTx" presStyleLbl="revTx" presStyleIdx="1" presStyleCnt="4">
        <dgm:presLayoutVars>
          <dgm:chMax val="0"/>
          <dgm:chPref val="0"/>
        </dgm:presLayoutVars>
      </dgm:prSet>
      <dgm:spPr/>
    </dgm:pt>
    <dgm:pt modelId="{3FB10DD0-9E4F-4CA0-A36F-76D51565CA06}" type="pres">
      <dgm:prSet presAssocID="{A9D8F9ED-FA90-45E7-851F-B628985B3F8F}" presName="sibTrans" presStyleCnt="0"/>
      <dgm:spPr/>
    </dgm:pt>
    <dgm:pt modelId="{A9F1D87E-5424-49C4-964E-EAC2CCB356A2}" type="pres">
      <dgm:prSet presAssocID="{D718ACDB-FAA0-4461-840C-F624C55F3030}" presName="compNode" presStyleCnt="0"/>
      <dgm:spPr/>
    </dgm:pt>
    <dgm:pt modelId="{5F68545A-3157-475F-8671-BBDBAE890663}" type="pres">
      <dgm:prSet presAssocID="{D718ACDB-FAA0-4461-840C-F624C55F3030}" presName="bgRect" presStyleLbl="bgShp" presStyleIdx="2" presStyleCnt="4"/>
      <dgm:spPr/>
    </dgm:pt>
    <dgm:pt modelId="{11567A2E-F5EC-493C-B36A-DD48EE18D6D0}" type="pres">
      <dgm:prSet presAssocID="{D718ACDB-FAA0-4461-840C-F624C55F303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B3BEF1BC-B7ED-4A34-89EA-140187295746}" type="pres">
      <dgm:prSet presAssocID="{D718ACDB-FAA0-4461-840C-F624C55F3030}" presName="spaceRect" presStyleCnt="0"/>
      <dgm:spPr/>
    </dgm:pt>
    <dgm:pt modelId="{BC9492A2-FFDD-4C25-BA24-CBC5497D3053}" type="pres">
      <dgm:prSet presAssocID="{D718ACDB-FAA0-4461-840C-F624C55F3030}" presName="parTx" presStyleLbl="revTx" presStyleIdx="2" presStyleCnt="4">
        <dgm:presLayoutVars>
          <dgm:chMax val="0"/>
          <dgm:chPref val="0"/>
        </dgm:presLayoutVars>
      </dgm:prSet>
      <dgm:spPr/>
    </dgm:pt>
    <dgm:pt modelId="{9DB56FE3-FEDB-4AE2-9E98-A8506AF45B1A}" type="pres">
      <dgm:prSet presAssocID="{B49405E8-2F1D-488D-85B6-E2090F216CC5}" presName="sibTrans" presStyleCnt="0"/>
      <dgm:spPr/>
    </dgm:pt>
    <dgm:pt modelId="{F80CB17F-D779-48F8-AFEE-09DA8F34842D}" type="pres">
      <dgm:prSet presAssocID="{A713EE44-8B80-4DE1-9FC1-BA6D40449371}" presName="compNode" presStyleCnt="0"/>
      <dgm:spPr/>
    </dgm:pt>
    <dgm:pt modelId="{9E0E62ED-C2A0-4D1C-9582-BC7AA6C6DB72}" type="pres">
      <dgm:prSet presAssocID="{A713EE44-8B80-4DE1-9FC1-BA6D40449371}" presName="bgRect" presStyleLbl="bgShp" presStyleIdx="3" presStyleCnt="4"/>
      <dgm:spPr/>
    </dgm:pt>
    <dgm:pt modelId="{DA35AD17-33A5-47CA-9D86-A1B0BD352FCA}" type="pres">
      <dgm:prSet presAssocID="{A713EE44-8B80-4DE1-9FC1-BA6D4044937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tical disc"/>
        </a:ext>
      </dgm:extLst>
    </dgm:pt>
    <dgm:pt modelId="{D04A6BB3-8E90-4538-8DFA-E4081794C0A1}" type="pres">
      <dgm:prSet presAssocID="{A713EE44-8B80-4DE1-9FC1-BA6D40449371}" presName="spaceRect" presStyleCnt="0"/>
      <dgm:spPr/>
    </dgm:pt>
    <dgm:pt modelId="{2EFD5867-02CF-4A5F-BED9-989C7AF569CA}" type="pres">
      <dgm:prSet presAssocID="{A713EE44-8B80-4DE1-9FC1-BA6D40449371}" presName="parTx" presStyleLbl="revTx" presStyleIdx="3" presStyleCnt="4">
        <dgm:presLayoutVars>
          <dgm:chMax val="0"/>
          <dgm:chPref val="0"/>
        </dgm:presLayoutVars>
      </dgm:prSet>
      <dgm:spPr/>
    </dgm:pt>
  </dgm:ptLst>
  <dgm:cxnLst>
    <dgm:cxn modelId="{5B9DCF1F-5CB5-4D6F-8E26-6D40B2E99F04}" type="presOf" srcId="{D718ACDB-FAA0-4461-840C-F624C55F3030}" destId="{BC9492A2-FFDD-4C25-BA24-CBC5497D3053}" srcOrd="0" destOrd="0" presId="urn:microsoft.com/office/officeart/2018/2/layout/IconVerticalSolidList"/>
    <dgm:cxn modelId="{3BE57724-E7D1-4E43-A96E-D9869CC4F61B}" type="presOf" srcId="{1445FDB9-6A22-4883-84BB-79792049FC06}" destId="{D3975326-63AA-4E4F-B93F-66EC061613E5}" srcOrd="0" destOrd="0" presId="urn:microsoft.com/office/officeart/2018/2/layout/IconVerticalSolidList"/>
    <dgm:cxn modelId="{D69D2A39-6CA8-423A-8DB3-E63BCDFB2E7D}" srcId="{1445FDB9-6A22-4883-84BB-79792049FC06}" destId="{720B88D7-6049-4DCE-8FAD-855511FE6B05}" srcOrd="0" destOrd="0" parTransId="{6693D967-BF55-450B-991D-EBB0D8B8053F}" sibTransId="{BB58916B-F2A7-4FD7-B464-B659397CC825}"/>
    <dgm:cxn modelId="{0B4CC08C-969C-489B-B85E-BC1042CE2DC8}" srcId="{1445FDB9-6A22-4883-84BB-79792049FC06}" destId="{736E0DA5-71B1-41B9-BCA5-90F48C6E14D7}" srcOrd="1" destOrd="0" parTransId="{BD6A4372-7147-490E-A670-A3363FA0C412}" sibTransId="{A9D8F9ED-FA90-45E7-851F-B628985B3F8F}"/>
    <dgm:cxn modelId="{74FAE59C-E9C2-4A71-B8E3-236D96D2D246}" type="presOf" srcId="{720B88D7-6049-4DCE-8FAD-855511FE6B05}" destId="{A512CBD2-DE14-4466-AC59-F94D9AC4FD81}" srcOrd="0" destOrd="0" presId="urn:microsoft.com/office/officeart/2018/2/layout/IconVerticalSolidList"/>
    <dgm:cxn modelId="{8BEB559E-3D6D-4D89-B750-CFCD146B91F3}" srcId="{1445FDB9-6A22-4883-84BB-79792049FC06}" destId="{A713EE44-8B80-4DE1-9FC1-BA6D40449371}" srcOrd="3" destOrd="0" parTransId="{C81EC974-F79B-4A62-B933-60946A044A57}" sibTransId="{0210DB3A-9926-4D0C-8235-A49E9AD09775}"/>
    <dgm:cxn modelId="{556D76D1-64C0-4BCF-854D-530FA9F40EF3}" type="presOf" srcId="{736E0DA5-71B1-41B9-BCA5-90F48C6E14D7}" destId="{F07E4A0D-4831-4AE0-9695-E97D7A9926BA}" srcOrd="0" destOrd="0" presId="urn:microsoft.com/office/officeart/2018/2/layout/IconVerticalSolidList"/>
    <dgm:cxn modelId="{DE649BE6-8E8C-4364-A27E-C2FB0C912EFC}" type="presOf" srcId="{A713EE44-8B80-4DE1-9FC1-BA6D40449371}" destId="{2EFD5867-02CF-4A5F-BED9-989C7AF569CA}" srcOrd="0" destOrd="0" presId="urn:microsoft.com/office/officeart/2018/2/layout/IconVerticalSolidList"/>
    <dgm:cxn modelId="{41F89BFB-69BB-413A-AA87-ECD8B88B5561}" srcId="{1445FDB9-6A22-4883-84BB-79792049FC06}" destId="{D718ACDB-FAA0-4461-840C-F624C55F3030}" srcOrd="2" destOrd="0" parTransId="{9F37BBA0-232B-4431-A93E-84EF73A1204E}" sibTransId="{B49405E8-2F1D-488D-85B6-E2090F216CC5}"/>
    <dgm:cxn modelId="{8430A359-3696-4C86-9285-1244A1A81483}" type="presParOf" srcId="{D3975326-63AA-4E4F-B93F-66EC061613E5}" destId="{3CCF397B-9798-4675-8A88-47EF9DE08929}" srcOrd="0" destOrd="0" presId="urn:microsoft.com/office/officeart/2018/2/layout/IconVerticalSolidList"/>
    <dgm:cxn modelId="{0AC6A931-2287-4416-85CC-68D67645A60B}" type="presParOf" srcId="{3CCF397B-9798-4675-8A88-47EF9DE08929}" destId="{7F4B1CEA-CB61-4AE6-8DFF-388DBB3B0A53}" srcOrd="0" destOrd="0" presId="urn:microsoft.com/office/officeart/2018/2/layout/IconVerticalSolidList"/>
    <dgm:cxn modelId="{F1D76930-32AB-4B1E-ABFE-ADB71B8B8693}" type="presParOf" srcId="{3CCF397B-9798-4675-8A88-47EF9DE08929}" destId="{F2C2A8A5-90F1-4B82-ADBA-837A3419919C}" srcOrd="1" destOrd="0" presId="urn:microsoft.com/office/officeart/2018/2/layout/IconVerticalSolidList"/>
    <dgm:cxn modelId="{FCBDB407-B73F-45D8-8D33-8DC16D736074}" type="presParOf" srcId="{3CCF397B-9798-4675-8A88-47EF9DE08929}" destId="{FE25507D-7C4F-425D-97CF-6DEB879B3DD6}" srcOrd="2" destOrd="0" presId="urn:microsoft.com/office/officeart/2018/2/layout/IconVerticalSolidList"/>
    <dgm:cxn modelId="{7A5EA8F3-7354-4D10-AAE5-D5267741D0E6}" type="presParOf" srcId="{3CCF397B-9798-4675-8A88-47EF9DE08929}" destId="{A512CBD2-DE14-4466-AC59-F94D9AC4FD81}" srcOrd="3" destOrd="0" presId="urn:microsoft.com/office/officeart/2018/2/layout/IconVerticalSolidList"/>
    <dgm:cxn modelId="{91170AE6-75AE-4674-99E3-1D0E0215D532}" type="presParOf" srcId="{D3975326-63AA-4E4F-B93F-66EC061613E5}" destId="{8C0B2C17-0DA9-4835-AD8B-1DF775690CAB}" srcOrd="1" destOrd="0" presId="urn:microsoft.com/office/officeart/2018/2/layout/IconVerticalSolidList"/>
    <dgm:cxn modelId="{AF987595-0EA2-4FFC-8EE3-84626741CB33}" type="presParOf" srcId="{D3975326-63AA-4E4F-B93F-66EC061613E5}" destId="{61C482BF-40CB-47CF-88EC-5E3701520C21}" srcOrd="2" destOrd="0" presId="urn:microsoft.com/office/officeart/2018/2/layout/IconVerticalSolidList"/>
    <dgm:cxn modelId="{04B97F71-C422-4AA1-BD27-50D8151F5E05}" type="presParOf" srcId="{61C482BF-40CB-47CF-88EC-5E3701520C21}" destId="{B8B29516-5417-4CE5-A9DB-942DF7B7D579}" srcOrd="0" destOrd="0" presId="urn:microsoft.com/office/officeart/2018/2/layout/IconVerticalSolidList"/>
    <dgm:cxn modelId="{0A4B0284-97C2-4E3A-880E-92518DF0E272}" type="presParOf" srcId="{61C482BF-40CB-47CF-88EC-5E3701520C21}" destId="{79DF18FE-8254-467D-930C-F05FEF36DD63}" srcOrd="1" destOrd="0" presId="urn:microsoft.com/office/officeart/2018/2/layout/IconVerticalSolidList"/>
    <dgm:cxn modelId="{8A2B3E5B-05A1-4611-8790-B7414E1B0CEA}" type="presParOf" srcId="{61C482BF-40CB-47CF-88EC-5E3701520C21}" destId="{8F00C49A-8E09-43B7-963C-A03748DF7888}" srcOrd="2" destOrd="0" presId="urn:microsoft.com/office/officeart/2018/2/layout/IconVerticalSolidList"/>
    <dgm:cxn modelId="{ED350ED4-D7FC-4C7D-931F-212A04347B57}" type="presParOf" srcId="{61C482BF-40CB-47CF-88EC-5E3701520C21}" destId="{F07E4A0D-4831-4AE0-9695-E97D7A9926BA}" srcOrd="3" destOrd="0" presId="urn:microsoft.com/office/officeart/2018/2/layout/IconVerticalSolidList"/>
    <dgm:cxn modelId="{5B253008-D97E-401B-A819-F193D97B5462}" type="presParOf" srcId="{D3975326-63AA-4E4F-B93F-66EC061613E5}" destId="{3FB10DD0-9E4F-4CA0-A36F-76D51565CA06}" srcOrd="3" destOrd="0" presId="urn:microsoft.com/office/officeart/2018/2/layout/IconVerticalSolidList"/>
    <dgm:cxn modelId="{61CA5897-EB0C-4663-8F74-55634CF85A5E}" type="presParOf" srcId="{D3975326-63AA-4E4F-B93F-66EC061613E5}" destId="{A9F1D87E-5424-49C4-964E-EAC2CCB356A2}" srcOrd="4" destOrd="0" presId="urn:microsoft.com/office/officeart/2018/2/layout/IconVerticalSolidList"/>
    <dgm:cxn modelId="{E32AD7B7-1BFF-4CD3-B3C8-558725637EEE}" type="presParOf" srcId="{A9F1D87E-5424-49C4-964E-EAC2CCB356A2}" destId="{5F68545A-3157-475F-8671-BBDBAE890663}" srcOrd="0" destOrd="0" presId="urn:microsoft.com/office/officeart/2018/2/layout/IconVerticalSolidList"/>
    <dgm:cxn modelId="{46D7B180-26DD-48D6-9DD4-EF95184B5814}" type="presParOf" srcId="{A9F1D87E-5424-49C4-964E-EAC2CCB356A2}" destId="{11567A2E-F5EC-493C-B36A-DD48EE18D6D0}" srcOrd="1" destOrd="0" presId="urn:microsoft.com/office/officeart/2018/2/layout/IconVerticalSolidList"/>
    <dgm:cxn modelId="{F692F3DA-003D-4FBB-A703-913F8054D701}" type="presParOf" srcId="{A9F1D87E-5424-49C4-964E-EAC2CCB356A2}" destId="{B3BEF1BC-B7ED-4A34-89EA-140187295746}" srcOrd="2" destOrd="0" presId="urn:microsoft.com/office/officeart/2018/2/layout/IconVerticalSolidList"/>
    <dgm:cxn modelId="{30DB40A2-7388-4A2E-9417-C3BB9D79A1D2}" type="presParOf" srcId="{A9F1D87E-5424-49C4-964E-EAC2CCB356A2}" destId="{BC9492A2-FFDD-4C25-BA24-CBC5497D3053}" srcOrd="3" destOrd="0" presId="urn:microsoft.com/office/officeart/2018/2/layout/IconVerticalSolidList"/>
    <dgm:cxn modelId="{911E0DE0-DF03-407D-BA8A-904BB9F1E6EC}" type="presParOf" srcId="{D3975326-63AA-4E4F-B93F-66EC061613E5}" destId="{9DB56FE3-FEDB-4AE2-9E98-A8506AF45B1A}" srcOrd="5" destOrd="0" presId="urn:microsoft.com/office/officeart/2018/2/layout/IconVerticalSolidList"/>
    <dgm:cxn modelId="{0CC88780-D742-4FED-82A8-A358CA50FE4F}" type="presParOf" srcId="{D3975326-63AA-4E4F-B93F-66EC061613E5}" destId="{F80CB17F-D779-48F8-AFEE-09DA8F34842D}" srcOrd="6" destOrd="0" presId="urn:microsoft.com/office/officeart/2018/2/layout/IconVerticalSolidList"/>
    <dgm:cxn modelId="{95C041B2-F7C5-44FA-8A24-12E76DB1321F}" type="presParOf" srcId="{F80CB17F-D779-48F8-AFEE-09DA8F34842D}" destId="{9E0E62ED-C2A0-4D1C-9582-BC7AA6C6DB72}" srcOrd="0" destOrd="0" presId="urn:microsoft.com/office/officeart/2018/2/layout/IconVerticalSolidList"/>
    <dgm:cxn modelId="{760BA67C-E088-4D50-AA96-0E4F857B57D7}" type="presParOf" srcId="{F80CB17F-D779-48F8-AFEE-09DA8F34842D}" destId="{DA35AD17-33A5-47CA-9D86-A1B0BD352FCA}" srcOrd="1" destOrd="0" presId="urn:microsoft.com/office/officeart/2018/2/layout/IconVerticalSolidList"/>
    <dgm:cxn modelId="{A550AA92-20FF-4A19-8891-DA7D074B8FC1}" type="presParOf" srcId="{F80CB17F-D779-48F8-AFEE-09DA8F34842D}" destId="{D04A6BB3-8E90-4538-8DFA-E4081794C0A1}" srcOrd="2" destOrd="0" presId="urn:microsoft.com/office/officeart/2018/2/layout/IconVerticalSolidList"/>
    <dgm:cxn modelId="{C54351DB-06A2-4C55-A700-451A74909D3D}" type="presParOf" srcId="{F80CB17F-D779-48F8-AFEE-09DA8F34842D}" destId="{2EFD5867-02CF-4A5F-BED9-989C7AF569CA}"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1B10F91-83C7-443D-A3EB-2F3073B2CEE6}" type="doc">
      <dgm:prSet loTypeId="urn:microsoft.com/office/officeart/2005/8/layout/process4" loCatId="process" qsTypeId="urn:microsoft.com/office/officeart/2005/8/quickstyle/simple1" qsCatId="simple" csTypeId="urn:microsoft.com/office/officeart/2005/8/colors/accent0_3" csCatId="mainScheme" phldr="1"/>
      <dgm:spPr/>
      <dgm:t>
        <a:bodyPr/>
        <a:lstStyle/>
        <a:p>
          <a:endParaRPr lang="en-US"/>
        </a:p>
      </dgm:t>
    </dgm:pt>
    <dgm:pt modelId="{9277B204-E295-4967-8A3D-771429C68A5A}">
      <dgm:prSet/>
      <dgm:spPr/>
      <dgm:t>
        <a:bodyPr/>
        <a:lstStyle/>
        <a:p>
          <a:pPr>
            <a:defRPr cap="all"/>
          </a:pPr>
          <a:r>
            <a:rPr lang="en-US"/>
            <a:t>Control: Actual CPM; Treatment: Simulated CPM</a:t>
          </a:r>
        </a:p>
      </dgm:t>
    </dgm:pt>
    <dgm:pt modelId="{2D24620D-1DEF-4F31-AE6E-45FA65CF8A89}" type="parTrans" cxnId="{1846DE66-A398-4136-ABAD-A04E03FD01AD}">
      <dgm:prSet/>
      <dgm:spPr/>
      <dgm:t>
        <a:bodyPr/>
        <a:lstStyle/>
        <a:p>
          <a:endParaRPr lang="en-US"/>
        </a:p>
      </dgm:t>
    </dgm:pt>
    <dgm:pt modelId="{AE3B1201-EBAA-4861-8D0B-7BF18B43F309}" type="sibTrans" cxnId="{1846DE66-A398-4136-ABAD-A04E03FD01AD}">
      <dgm:prSet/>
      <dgm:spPr/>
      <dgm:t>
        <a:bodyPr/>
        <a:lstStyle/>
        <a:p>
          <a:endParaRPr lang="en-US"/>
        </a:p>
      </dgm:t>
    </dgm:pt>
    <dgm:pt modelId="{4C08F46D-F36A-49DD-AF9F-6E6026670355}">
      <dgm:prSet/>
      <dgm:spPr/>
      <dgm:t>
        <a:bodyPr/>
        <a:lstStyle/>
        <a:p>
          <a:pPr>
            <a:defRPr cap="all"/>
          </a:pPr>
          <a:r>
            <a:rPr lang="en-US" dirty="0"/>
            <a:t>Used two-sample t-test (initial) and bootstrap resampling (final)</a:t>
          </a:r>
        </a:p>
      </dgm:t>
    </dgm:pt>
    <dgm:pt modelId="{EA4687A3-6844-4FFE-85E8-C4397D553D28}" type="parTrans" cxnId="{0D4A01DC-6E40-46A5-A1F3-711C028C4037}">
      <dgm:prSet/>
      <dgm:spPr/>
      <dgm:t>
        <a:bodyPr/>
        <a:lstStyle/>
        <a:p>
          <a:endParaRPr lang="en-US"/>
        </a:p>
      </dgm:t>
    </dgm:pt>
    <dgm:pt modelId="{275D2E32-C32D-4DBF-BE63-3BF5A6A7C873}" type="sibTrans" cxnId="{0D4A01DC-6E40-46A5-A1F3-711C028C4037}">
      <dgm:prSet/>
      <dgm:spPr/>
      <dgm:t>
        <a:bodyPr/>
        <a:lstStyle/>
        <a:p>
          <a:endParaRPr lang="en-US"/>
        </a:p>
      </dgm:t>
    </dgm:pt>
    <dgm:pt modelId="{739EC659-6EEE-4402-B582-01FB6D63032D}">
      <dgm:prSet/>
      <dgm:spPr/>
      <dgm:t>
        <a:bodyPr/>
        <a:lstStyle/>
        <a:p>
          <a:pPr>
            <a:defRPr cap="all"/>
          </a:pPr>
          <a:r>
            <a:rPr lang="en-US"/>
            <a:t>Bootstrap Results</a:t>
          </a:r>
        </a:p>
      </dgm:t>
    </dgm:pt>
    <dgm:pt modelId="{A9A018F2-26E3-4405-86EB-D05942A39A74}" type="parTrans" cxnId="{6F6FB630-7A3A-44C4-B5B3-298BC49EF8E9}">
      <dgm:prSet/>
      <dgm:spPr/>
      <dgm:t>
        <a:bodyPr/>
        <a:lstStyle/>
        <a:p>
          <a:endParaRPr lang="en-US"/>
        </a:p>
      </dgm:t>
    </dgm:pt>
    <dgm:pt modelId="{1168A636-ECE2-443A-A40A-22DD27D68AFE}" type="sibTrans" cxnId="{6F6FB630-7A3A-44C4-B5B3-298BC49EF8E9}">
      <dgm:prSet/>
      <dgm:spPr/>
      <dgm:t>
        <a:bodyPr/>
        <a:lstStyle/>
        <a:p>
          <a:endParaRPr lang="en-US"/>
        </a:p>
      </dgm:t>
    </dgm:pt>
    <dgm:pt modelId="{50D9DF28-1D10-4EE6-A296-27301095160B}">
      <dgm:prSet/>
      <dgm:spPr/>
      <dgm:t>
        <a:bodyPr/>
        <a:lstStyle/>
        <a:p>
          <a:pPr>
            <a:defRPr cap="all"/>
          </a:pPr>
          <a:r>
            <a:rPr lang="en-US" dirty="0"/>
            <a:t>95% CI = [$20.74, $22.82] → Statistically significant</a:t>
          </a:r>
        </a:p>
      </dgm:t>
    </dgm:pt>
    <dgm:pt modelId="{195D6630-BBA2-4F60-84E8-4A96699F0F6C}" type="parTrans" cxnId="{5B81EFCE-721B-4022-A915-DE4680B514EA}">
      <dgm:prSet/>
      <dgm:spPr/>
      <dgm:t>
        <a:bodyPr/>
        <a:lstStyle/>
        <a:p>
          <a:endParaRPr lang="en-US"/>
        </a:p>
      </dgm:t>
    </dgm:pt>
    <dgm:pt modelId="{D20C7E7A-ACCF-4712-A5D7-4B2484CAB006}" type="sibTrans" cxnId="{5B81EFCE-721B-4022-A915-DE4680B514EA}">
      <dgm:prSet/>
      <dgm:spPr/>
      <dgm:t>
        <a:bodyPr/>
        <a:lstStyle/>
        <a:p>
          <a:endParaRPr lang="en-US"/>
        </a:p>
      </dgm:t>
    </dgm:pt>
    <dgm:pt modelId="{484D59EC-C9AE-48D0-9C69-68D5EB4BDE82}">
      <dgm:prSet/>
      <dgm:spPr/>
      <dgm:t>
        <a:bodyPr/>
        <a:lstStyle/>
        <a:p>
          <a:pPr>
            <a:defRPr cap="all"/>
          </a:pPr>
          <a:r>
            <a:rPr lang="en-US"/>
            <a:t>Mean Uplift = $21.77</a:t>
          </a:r>
        </a:p>
      </dgm:t>
    </dgm:pt>
    <dgm:pt modelId="{8F8F6469-C78A-46F9-9D4C-1677BE9D5EF1}" type="sibTrans" cxnId="{79342CF3-8A36-490F-94A6-89A7B538AD49}">
      <dgm:prSet/>
      <dgm:spPr/>
      <dgm:t>
        <a:bodyPr/>
        <a:lstStyle/>
        <a:p>
          <a:endParaRPr lang="en-US"/>
        </a:p>
      </dgm:t>
    </dgm:pt>
    <dgm:pt modelId="{F1FC4982-A0BD-4E5C-AF90-52AAC696821C}" type="parTrans" cxnId="{79342CF3-8A36-490F-94A6-89A7B538AD49}">
      <dgm:prSet/>
      <dgm:spPr/>
      <dgm:t>
        <a:bodyPr/>
        <a:lstStyle/>
        <a:p>
          <a:endParaRPr lang="en-US"/>
        </a:p>
      </dgm:t>
    </dgm:pt>
    <dgm:pt modelId="{BCC4B165-1679-4DEE-A59C-0267557989AD}" type="pres">
      <dgm:prSet presAssocID="{F1B10F91-83C7-443D-A3EB-2F3073B2CEE6}" presName="Name0" presStyleCnt="0">
        <dgm:presLayoutVars>
          <dgm:dir/>
          <dgm:animLvl val="lvl"/>
          <dgm:resizeHandles val="exact"/>
        </dgm:presLayoutVars>
      </dgm:prSet>
      <dgm:spPr/>
    </dgm:pt>
    <dgm:pt modelId="{19A557D0-F38B-4A93-BDCA-E15AE07A8B73}" type="pres">
      <dgm:prSet presAssocID="{739EC659-6EEE-4402-B582-01FB6D63032D}" presName="boxAndChildren" presStyleCnt="0"/>
      <dgm:spPr/>
    </dgm:pt>
    <dgm:pt modelId="{0B825537-D65E-46C5-947F-2E3EA0DEA440}" type="pres">
      <dgm:prSet presAssocID="{739EC659-6EEE-4402-B582-01FB6D63032D}" presName="parentTextBox" presStyleLbl="node1" presStyleIdx="0" presStyleCnt="3"/>
      <dgm:spPr/>
    </dgm:pt>
    <dgm:pt modelId="{A9BBC0CC-EE8E-435E-A1FA-1DEA21912920}" type="pres">
      <dgm:prSet presAssocID="{739EC659-6EEE-4402-B582-01FB6D63032D}" presName="entireBox" presStyleLbl="node1" presStyleIdx="0" presStyleCnt="3"/>
      <dgm:spPr/>
    </dgm:pt>
    <dgm:pt modelId="{D3A74ABD-A660-4B7D-A8E3-659CD028C6ED}" type="pres">
      <dgm:prSet presAssocID="{739EC659-6EEE-4402-B582-01FB6D63032D}" presName="descendantBox" presStyleCnt="0"/>
      <dgm:spPr/>
    </dgm:pt>
    <dgm:pt modelId="{35F80B78-1ABB-452D-B239-8973AF47E91A}" type="pres">
      <dgm:prSet presAssocID="{484D59EC-C9AE-48D0-9C69-68D5EB4BDE82}" presName="childTextBox" presStyleLbl="fgAccFollowNode1" presStyleIdx="0" presStyleCnt="2">
        <dgm:presLayoutVars>
          <dgm:bulletEnabled val="1"/>
        </dgm:presLayoutVars>
      </dgm:prSet>
      <dgm:spPr/>
    </dgm:pt>
    <dgm:pt modelId="{D81867A3-8989-4F23-9E69-43A4ECBEE36B}" type="pres">
      <dgm:prSet presAssocID="{50D9DF28-1D10-4EE6-A296-27301095160B}" presName="childTextBox" presStyleLbl="fgAccFollowNode1" presStyleIdx="1" presStyleCnt="2">
        <dgm:presLayoutVars>
          <dgm:bulletEnabled val="1"/>
        </dgm:presLayoutVars>
      </dgm:prSet>
      <dgm:spPr/>
    </dgm:pt>
    <dgm:pt modelId="{0982AD36-DECC-4B11-8CA8-CA63FC8B41A6}" type="pres">
      <dgm:prSet presAssocID="{275D2E32-C32D-4DBF-BE63-3BF5A6A7C873}" presName="sp" presStyleCnt="0"/>
      <dgm:spPr/>
    </dgm:pt>
    <dgm:pt modelId="{6C4F8126-CDBF-48BD-B8AC-D0B614C5B2E2}" type="pres">
      <dgm:prSet presAssocID="{4C08F46D-F36A-49DD-AF9F-6E6026670355}" presName="arrowAndChildren" presStyleCnt="0"/>
      <dgm:spPr/>
    </dgm:pt>
    <dgm:pt modelId="{C3DC19F4-19DE-47E3-AA6E-05E4C2AAB71C}" type="pres">
      <dgm:prSet presAssocID="{4C08F46D-F36A-49DD-AF9F-6E6026670355}" presName="parentTextArrow" presStyleLbl="node1" presStyleIdx="1" presStyleCnt="3"/>
      <dgm:spPr/>
    </dgm:pt>
    <dgm:pt modelId="{CA5753F8-A7F6-4AD6-B12C-2E00AD25AC0D}" type="pres">
      <dgm:prSet presAssocID="{AE3B1201-EBAA-4861-8D0B-7BF18B43F309}" presName="sp" presStyleCnt="0"/>
      <dgm:spPr/>
    </dgm:pt>
    <dgm:pt modelId="{9F2B4DD8-F597-470E-AE60-49B633B2BFF6}" type="pres">
      <dgm:prSet presAssocID="{9277B204-E295-4967-8A3D-771429C68A5A}" presName="arrowAndChildren" presStyleCnt="0"/>
      <dgm:spPr/>
    </dgm:pt>
    <dgm:pt modelId="{8D77016C-F13B-432E-8A87-B5A18E23862C}" type="pres">
      <dgm:prSet presAssocID="{9277B204-E295-4967-8A3D-771429C68A5A}" presName="parentTextArrow" presStyleLbl="node1" presStyleIdx="2" presStyleCnt="3"/>
      <dgm:spPr/>
    </dgm:pt>
  </dgm:ptLst>
  <dgm:cxnLst>
    <dgm:cxn modelId="{47A65A08-CD3C-4999-936A-7DC0F29CBE14}" type="presOf" srcId="{F1B10F91-83C7-443D-A3EB-2F3073B2CEE6}" destId="{BCC4B165-1679-4DEE-A59C-0267557989AD}" srcOrd="0" destOrd="0" presId="urn:microsoft.com/office/officeart/2005/8/layout/process4"/>
    <dgm:cxn modelId="{D4DDD227-1A17-4517-94DB-4579DE2D10C5}" type="presOf" srcId="{739EC659-6EEE-4402-B582-01FB6D63032D}" destId="{A9BBC0CC-EE8E-435E-A1FA-1DEA21912920}" srcOrd="1" destOrd="0" presId="urn:microsoft.com/office/officeart/2005/8/layout/process4"/>
    <dgm:cxn modelId="{6F6FB630-7A3A-44C4-B5B3-298BC49EF8E9}" srcId="{F1B10F91-83C7-443D-A3EB-2F3073B2CEE6}" destId="{739EC659-6EEE-4402-B582-01FB6D63032D}" srcOrd="2" destOrd="0" parTransId="{A9A018F2-26E3-4405-86EB-D05942A39A74}" sibTransId="{1168A636-ECE2-443A-A40A-22DD27D68AFE}"/>
    <dgm:cxn modelId="{79530C32-92DB-45F7-8F3C-104FBDD3BB51}" type="presOf" srcId="{484D59EC-C9AE-48D0-9C69-68D5EB4BDE82}" destId="{35F80B78-1ABB-452D-B239-8973AF47E91A}" srcOrd="0" destOrd="0" presId="urn:microsoft.com/office/officeart/2005/8/layout/process4"/>
    <dgm:cxn modelId="{67C39B34-7853-477C-955C-856344563E70}" type="presOf" srcId="{4C08F46D-F36A-49DD-AF9F-6E6026670355}" destId="{C3DC19F4-19DE-47E3-AA6E-05E4C2AAB71C}" srcOrd="0" destOrd="0" presId="urn:microsoft.com/office/officeart/2005/8/layout/process4"/>
    <dgm:cxn modelId="{71DA7539-0C2B-4270-9502-03D0E0EB5924}" type="presOf" srcId="{9277B204-E295-4967-8A3D-771429C68A5A}" destId="{8D77016C-F13B-432E-8A87-B5A18E23862C}" srcOrd="0" destOrd="0" presId="urn:microsoft.com/office/officeart/2005/8/layout/process4"/>
    <dgm:cxn modelId="{1846DE66-A398-4136-ABAD-A04E03FD01AD}" srcId="{F1B10F91-83C7-443D-A3EB-2F3073B2CEE6}" destId="{9277B204-E295-4967-8A3D-771429C68A5A}" srcOrd="0" destOrd="0" parTransId="{2D24620D-1DEF-4F31-AE6E-45FA65CF8A89}" sibTransId="{AE3B1201-EBAA-4861-8D0B-7BF18B43F309}"/>
    <dgm:cxn modelId="{C95E878E-134B-41B4-8594-26A9A38CCF56}" type="presOf" srcId="{50D9DF28-1D10-4EE6-A296-27301095160B}" destId="{D81867A3-8989-4F23-9E69-43A4ECBEE36B}" srcOrd="0" destOrd="0" presId="urn:microsoft.com/office/officeart/2005/8/layout/process4"/>
    <dgm:cxn modelId="{A7EF76AE-2C18-4F23-BED5-9A4B1DA8D05A}" type="presOf" srcId="{739EC659-6EEE-4402-B582-01FB6D63032D}" destId="{0B825537-D65E-46C5-947F-2E3EA0DEA440}" srcOrd="0" destOrd="0" presId="urn:microsoft.com/office/officeart/2005/8/layout/process4"/>
    <dgm:cxn modelId="{5B81EFCE-721B-4022-A915-DE4680B514EA}" srcId="{739EC659-6EEE-4402-B582-01FB6D63032D}" destId="{50D9DF28-1D10-4EE6-A296-27301095160B}" srcOrd="1" destOrd="0" parTransId="{195D6630-BBA2-4F60-84E8-4A96699F0F6C}" sibTransId="{D20C7E7A-ACCF-4712-A5D7-4B2484CAB006}"/>
    <dgm:cxn modelId="{0D4A01DC-6E40-46A5-A1F3-711C028C4037}" srcId="{F1B10F91-83C7-443D-A3EB-2F3073B2CEE6}" destId="{4C08F46D-F36A-49DD-AF9F-6E6026670355}" srcOrd="1" destOrd="0" parTransId="{EA4687A3-6844-4FFE-85E8-C4397D553D28}" sibTransId="{275D2E32-C32D-4DBF-BE63-3BF5A6A7C873}"/>
    <dgm:cxn modelId="{79342CF3-8A36-490F-94A6-89A7B538AD49}" srcId="{739EC659-6EEE-4402-B582-01FB6D63032D}" destId="{484D59EC-C9AE-48D0-9C69-68D5EB4BDE82}" srcOrd="0" destOrd="0" parTransId="{F1FC4982-A0BD-4E5C-AF90-52AAC696821C}" sibTransId="{8F8F6469-C78A-46F9-9D4C-1677BE9D5EF1}"/>
    <dgm:cxn modelId="{1B58A9FA-E1EB-4F9D-A19D-BE74F8E3CA07}" type="presParOf" srcId="{BCC4B165-1679-4DEE-A59C-0267557989AD}" destId="{19A557D0-F38B-4A93-BDCA-E15AE07A8B73}" srcOrd="0" destOrd="0" presId="urn:microsoft.com/office/officeart/2005/8/layout/process4"/>
    <dgm:cxn modelId="{622B2352-1D03-4D12-989F-70F817A610FD}" type="presParOf" srcId="{19A557D0-F38B-4A93-BDCA-E15AE07A8B73}" destId="{0B825537-D65E-46C5-947F-2E3EA0DEA440}" srcOrd="0" destOrd="0" presId="urn:microsoft.com/office/officeart/2005/8/layout/process4"/>
    <dgm:cxn modelId="{FFBDA21E-9B1F-4F44-8E28-F28341179F5A}" type="presParOf" srcId="{19A557D0-F38B-4A93-BDCA-E15AE07A8B73}" destId="{A9BBC0CC-EE8E-435E-A1FA-1DEA21912920}" srcOrd="1" destOrd="0" presId="urn:microsoft.com/office/officeart/2005/8/layout/process4"/>
    <dgm:cxn modelId="{B36E3D1E-62D1-4A1E-B29D-9CA4DC7E65CD}" type="presParOf" srcId="{19A557D0-F38B-4A93-BDCA-E15AE07A8B73}" destId="{D3A74ABD-A660-4B7D-A8E3-659CD028C6ED}" srcOrd="2" destOrd="0" presId="urn:microsoft.com/office/officeart/2005/8/layout/process4"/>
    <dgm:cxn modelId="{176EC66E-6FEE-4BFA-9583-5DEF9EF72536}" type="presParOf" srcId="{D3A74ABD-A660-4B7D-A8E3-659CD028C6ED}" destId="{35F80B78-1ABB-452D-B239-8973AF47E91A}" srcOrd="0" destOrd="0" presId="urn:microsoft.com/office/officeart/2005/8/layout/process4"/>
    <dgm:cxn modelId="{8D7314E4-55FF-434D-941F-41126E70132C}" type="presParOf" srcId="{D3A74ABD-A660-4B7D-A8E3-659CD028C6ED}" destId="{D81867A3-8989-4F23-9E69-43A4ECBEE36B}" srcOrd="1" destOrd="0" presId="urn:microsoft.com/office/officeart/2005/8/layout/process4"/>
    <dgm:cxn modelId="{868DB38C-FE55-4F3E-A23B-AEAE98BB0377}" type="presParOf" srcId="{BCC4B165-1679-4DEE-A59C-0267557989AD}" destId="{0982AD36-DECC-4B11-8CA8-CA63FC8B41A6}" srcOrd="1" destOrd="0" presId="urn:microsoft.com/office/officeart/2005/8/layout/process4"/>
    <dgm:cxn modelId="{DD213706-4BB6-4494-AA13-FD591D299C86}" type="presParOf" srcId="{BCC4B165-1679-4DEE-A59C-0267557989AD}" destId="{6C4F8126-CDBF-48BD-B8AC-D0B614C5B2E2}" srcOrd="2" destOrd="0" presId="urn:microsoft.com/office/officeart/2005/8/layout/process4"/>
    <dgm:cxn modelId="{6F916A5F-0A77-4CFA-9B5C-112ACC0D2442}" type="presParOf" srcId="{6C4F8126-CDBF-48BD-B8AC-D0B614C5B2E2}" destId="{C3DC19F4-19DE-47E3-AA6E-05E4C2AAB71C}" srcOrd="0" destOrd="0" presId="urn:microsoft.com/office/officeart/2005/8/layout/process4"/>
    <dgm:cxn modelId="{8D22D1E5-2777-46ED-8AC2-8CDC965C5141}" type="presParOf" srcId="{BCC4B165-1679-4DEE-A59C-0267557989AD}" destId="{CA5753F8-A7F6-4AD6-B12C-2E00AD25AC0D}" srcOrd="3" destOrd="0" presId="urn:microsoft.com/office/officeart/2005/8/layout/process4"/>
    <dgm:cxn modelId="{5591D97A-906E-4DF1-A1A8-1C19ECC2DE63}" type="presParOf" srcId="{BCC4B165-1679-4DEE-A59C-0267557989AD}" destId="{9F2B4DD8-F597-470E-AE60-49B633B2BFF6}" srcOrd="4" destOrd="0" presId="urn:microsoft.com/office/officeart/2005/8/layout/process4"/>
    <dgm:cxn modelId="{CBF47C3A-73A2-4A65-81B8-5F576269C952}" type="presParOf" srcId="{9F2B4DD8-F597-470E-AE60-49B633B2BFF6}" destId="{8D77016C-F13B-432E-8A87-B5A18E23862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0B37AD-2347-4FE1-92EA-1E45BA955282}">
      <dsp:nvSpPr>
        <dsp:cNvPr id="0" name=""/>
        <dsp:cNvSpPr/>
      </dsp:nvSpPr>
      <dsp:spPr>
        <a:xfrm>
          <a:off x="0" y="4358"/>
          <a:ext cx="4695825" cy="9282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642D37-1A3B-4C5A-A75F-D0BB8081F98D}">
      <dsp:nvSpPr>
        <dsp:cNvPr id="0" name=""/>
        <dsp:cNvSpPr/>
      </dsp:nvSpPr>
      <dsp:spPr>
        <a:xfrm>
          <a:off x="280808" y="213224"/>
          <a:ext cx="510561" cy="5105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73D35C-0801-46D0-BF99-3AA976048B0D}">
      <dsp:nvSpPr>
        <dsp:cNvPr id="0" name=""/>
        <dsp:cNvSpPr/>
      </dsp:nvSpPr>
      <dsp:spPr>
        <a:xfrm>
          <a:off x="1072178" y="4358"/>
          <a:ext cx="3623646" cy="928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44" tIns="98244" rIns="98244" bIns="98244" numCol="1" spcCol="1270" anchor="ctr" anchorCtr="0">
          <a:noAutofit/>
        </a:bodyPr>
        <a:lstStyle/>
        <a:p>
          <a:pPr marL="0" lvl="0" indent="0" algn="l" defTabSz="844550">
            <a:lnSpc>
              <a:spcPct val="100000"/>
            </a:lnSpc>
            <a:spcBef>
              <a:spcPct val="0"/>
            </a:spcBef>
            <a:spcAft>
              <a:spcPct val="35000"/>
            </a:spcAft>
            <a:buNone/>
          </a:pPr>
          <a:r>
            <a:rPr lang="en-US" sz="1900" kern="1200" dirty="0"/>
            <a:t>Success Criteria</a:t>
          </a:r>
        </a:p>
      </dsp:txBody>
      <dsp:txXfrm>
        <a:off x="1072178" y="4358"/>
        <a:ext cx="3623646" cy="928293"/>
      </dsp:txXfrm>
    </dsp:sp>
    <dsp:sp modelId="{848F0ECF-D582-43B8-AB3B-188EF51218FF}">
      <dsp:nvSpPr>
        <dsp:cNvPr id="0" name=""/>
        <dsp:cNvSpPr/>
      </dsp:nvSpPr>
      <dsp:spPr>
        <a:xfrm>
          <a:off x="0" y="1164724"/>
          <a:ext cx="4695825" cy="9282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8B6816-4002-4B46-9DE8-3782CCECAA9F}">
      <dsp:nvSpPr>
        <dsp:cNvPr id="0" name=""/>
        <dsp:cNvSpPr/>
      </dsp:nvSpPr>
      <dsp:spPr>
        <a:xfrm>
          <a:off x="280808" y="1373590"/>
          <a:ext cx="510561" cy="5105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F9DAA27-9077-48F3-985A-3C2B41093C44}">
      <dsp:nvSpPr>
        <dsp:cNvPr id="0" name=""/>
        <dsp:cNvSpPr/>
      </dsp:nvSpPr>
      <dsp:spPr>
        <a:xfrm>
          <a:off x="1072178" y="1164724"/>
          <a:ext cx="3623646" cy="928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44" tIns="98244" rIns="98244" bIns="98244" numCol="1" spcCol="1270" anchor="ctr" anchorCtr="0">
          <a:noAutofit/>
        </a:bodyPr>
        <a:lstStyle/>
        <a:p>
          <a:pPr marL="0" lvl="0" indent="0" algn="l" defTabSz="844550">
            <a:lnSpc>
              <a:spcPct val="100000"/>
            </a:lnSpc>
            <a:spcBef>
              <a:spcPct val="0"/>
            </a:spcBef>
            <a:spcAft>
              <a:spcPct val="35000"/>
            </a:spcAft>
            <a:buNone/>
          </a:pPr>
          <a:r>
            <a:rPr lang="en-US" sz="1900" kern="1200" dirty="0"/>
            <a:t>Demonstrable Revenue Uplift</a:t>
          </a:r>
        </a:p>
      </dsp:txBody>
      <dsp:txXfrm>
        <a:off x="1072178" y="1164724"/>
        <a:ext cx="3623646" cy="928293"/>
      </dsp:txXfrm>
    </dsp:sp>
    <dsp:sp modelId="{48B9DFC2-F11A-42D1-B583-605B7A05EDAD}">
      <dsp:nvSpPr>
        <dsp:cNvPr id="0" name=""/>
        <dsp:cNvSpPr/>
      </dsp:nvSpPr>
      <dsp:spPr>
        <a:xfrm>
          <a:off x="0" y="2325090"/>
          <a:ext cx="4695825" cy="9282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F6CDF5-CFA0-409B-8567-9847885F4F3B}">
      <dsp:nvSpPr>
        <dsp:cNvPr id="0" name=""/>
        <dsp:cNvSpPr/>
      </dsp:nvSpPr>
      <dsp:spPr>
        <a:xfrm>
          <a:off x="280808" y="2533956"/>
          <a:ext cx="510561" cy="5105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247E55-0DD2-4097-AA74-1F0780C5B2EA}">
      <dsp:nvSpPr>
        <dsp:cNvPr id="0" name=""/>
        <dsp:cNvSpPr/>
      </dsp:nvSpPr>
      <dsp:spPr>
        <a:xfrm>
          <a:off x="1072178" y="2325090"/>
          <a:ext cx="3623646" cy="928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44" tIns="98244" rIns="98244" bIns="98244" numCol="1" spcCol="1270" anchor="ctr" anchorCtr="0">
          <a:noAutofit/>
        </a:bodyPr>
        <a:lstStyle/>
        <a:p>
          <a:pPr marL="0" lvl="0" indent="0" algn="l" defTabSz="844550">
            <a:lnSpc>
              <a:spcPct val="100000"/>
            </a:lnSpc>
            <a:spcBef>
              <a:spcPct val="0"/>
            </a:spcBef>
            <a:spcAft>
              <a:spcPct val="35000"/>
            </a:spcAft>
            <a:buNone/>
          </a:pPr>
          <a:r>
            <a:rPr lang="en-US" sz="1900" kern="1200" dirty="0"/>
            <a:t>Higher ROI</a:t>
          </a:r>
        </a:p>
      </dsp:txBody>
      <dsp:txXfrm>
        <a:off x="1072178" y="2325090"/>
        <a:ext cx="3623646" cy="928293"/>
      </dsp:txXfrm>
    </dsp:sp>
    <dsp:sp modelId="{E36AED06-03B4-4B65-8492-D707255193E8}">
      <dsp:nvSpPr>
        <dsp:cNvPr id="0" name=""/>
        <dsp:cNvSpPr/>
      </dsp:nvSpPr>
      <dsp:spPr>
        <a:xfrm>
          <a:off x="0" y="3485457"/>
          <a:ext cx="4695825" cy="9282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1D449A-2E86-43CB-8F02-0CA3EBCFD8D1}">
      <dsp:nvSpPr>
        <dsp:cNvPr id="0" name=""/>
        <dsp:cNvSpPr/>
      </dsp:nvSpPr>
      <dsp:spPr>
        <a:xfrm>
          <a:off x="280808" y="3694323"/>
          <a:ext cx="510561" cy="51056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54B95F-CCDE-421B-9039-A0DD05F8CEAC}">
      <dsp:nvSpPr>
        <dsp:cNvPr id="0" name=""/>
        <dsp:cNvSpPr/>
      </dsp:nvSpPr>
      <dsp:spPr>
        <a:xfrm>
          <a:off x="1072178" y="3485457"/>
          <a:ext cx="3623646" cy="928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44" tIns="98244" rIns="98244" bIns="98244" numCol="1" spcCol="1270" anchor="ctr" anchorCtr="0">
          <a:noAutofit/>
        </a:bodyPr>
        <a:lstStyle/>
        <a:p>
          <a:pPr marL="0" lvl="0" indent="0" algn="l" defTabSz="844550">
            <a:lnSpc>
              <a:spcPct val="100000"/>
            </a:lnSpc>
            <a:spcBef>
              <a:spcPct val="0"/>
            </a:spcBef>
            <a:spcAft>
              <a:spcPct val="35000"/>
            </a:spcAft>
            <a:buNone/>
          </a:pPr>
          <a:r>
            <a:rPr lang="en-US" sz="1900" kern="1200" dirty="0"/>
            <a:t>Maintain Campaign Delivery and Performance</a:t>
          </a:r>
        </a:p>
      </dsp:txBody>
      <dsp:txXfrm>
        <a:off x="1072178" y="3485457"/>
        <a:ext cx="3623646" cy="928293"/>
      </dsp:txXfrm>
    </dsp:sp>
    <dsp:sp modelId="{AA24FCD4-09EA-48DC-9F8A-33E86D43E86B}">
      <dsp:nvSpPr>
        <dsp:cNvPr id="0" name=""/>
        <dsp:cNvSpPr/>
      </dsp:nvSpPr>
      <dsp:spPr>
        <a:xfrm>
          <a:off x="0" y="4645823"/>
          <a:ext cx="4695825" cy="9282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73DA59-4885-4F95-B698-7DADFA1B69BC}">
      <dsp:nvSpPr>
        <dsp:cNvPr id="0" name=""/>
        <dsp:cNvSpPr/>
      </dsp:nvSpPr>
      <dsp:spPr>
        <a:xfrm>
          <a:off x="280808" y="4854689"/>
          <a:ext cx="510561" cy="51056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1913BB-3678-4D7D-9409-0835618220AC}">
      <dsp:nvSpPr>
        <dsp:cNvPr id="0" name=""/>
        <dsp:cNvSpPr/>
      </dsp:nvSpPr>
      <dsp:spPr>
        <a:xfrm>
          <a:off x="1072178" y="4645823"/>
          <a:ext cx="3623646" cy="928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44" tIns="98244" rIns="98244" bIns="98244" numCol="1" spcCol="1270" anchor="ctr" anchorCtr="0">
          <a:noAutofit/>
        </a:bodyPr>
        <a:lstStyle/>
        <a:p>
          <a:pPr marL="0" lvl="0" indent="0" algn="l" defTabSz="844550">
            <a:lnSpc>
              <a:spcPct val="100000"/>
            </a:lnSpc>
            <a:spcBef>
              <a:spcPct val="0"/>
            </a:spcBef>
            <a:spcAft>
              <a:spcPct val="35000"/>
            </a:spcAft>
            <a:buNone/>
          </a:pPr>
          <a:r>
            <a:rPr lang="en-US" sz="1900" kern="1200" dirty="0"/>
            <a:t>Business Interpretability</a:t>
          </a:r>
        </a:p>
      </dsp:txBody>
      <dsp:txXfrm>
        <a:off x="1072178" y="4645823"/>
        <a:ext cx="3623646" cy="92829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4F0B75-7296-48B1-B92A-76A44FA4E752}">
      <dsp:nvSpPr>
        <dsp:cNvPr id="0" name=""/>
        <dsp:cNvSpPr/>
      </dsp:nvSpPr>
      <dsp:spPr>
        <a:xfrm>
          <a:off x="2729" y="1064988"/>
          <a:ext cx="4020653" cy="23900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52A9AE-8000-4343-BDE2-751B73BC7CAD}">
      <dsp:nvSpPr>
        <dsp:cNvPr id="0" name=""/>
        <dsp:cNvSpPr/>
      </dsp:nvSpPr>
      <dsp:spPr>
        <a:xfrm>
          <a:off x="349133" y="1394072"/>
          <a:ext cx="4020653" cy="23900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This case study demonstrates how a data-driven, machine learning-powered approach to auction banner pricing can unlock measurable revenue growth while preserving ROI. By engineering high-impact features, training predictive models like </a:t>
          </a:r>
          <a:r>
            <a:rPr lang="en-US" sz="1100" kern="1200" dirty="0" err="1"/>
            <a:t>XGBoost</a:t>
          </a:r>
          <a:r>
            <a:rPr lang="en-US" sz="1100" kern="1200" dirty="0"/>
            <a:t>, and applying SHAP for transparency, we built a robust and explainable pricing framework that adapts to market dynamics. The use of quantile-based floor CPM strategies—particularly the 25th percentile—proved more effective than static rules, enabling tailored pricing by taxonomy and week. Moreover, incorporating ROI filters ensured that our recommendations aligned with business value, not just top-line growth.</a:t>
          </a:r>
        </a:p>
      </dsp:txBody>
      <dsp:txXfrm>
        <a:off x="419134" y="1464073"/>
        <a:ext cx="3880651" cy="2250005"/>
      </dsp:txXfrm>
    </dsp:sp>
    <dsp:sp modelId="{DB882B76-5248-4B32-8EB2-D1060F1D7026}">
      <dsp:nvSpPr>
        <dsp:cNvPr id="0" name=""/>
        <dsp:cNvSpPr/>
      </dsp:nvSpPr>
      <dsp:spPr>
        <a:xfrm>
          <a:off x="4716190" y="1064988"/>
          <a:ext cx="3813705" cy="24308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979EE4-56AF-48B9-ABBB-210D6D856F76}">
      <dsp:nvSpPr>
        <dsp:cNvPr id="0" name=""/>
        <dsp:cNvSpPr/>
      </dsp:nvSpPr>
      <dsp:spPr>
        <a:xfrm>
          <a:off x="5062593" y="1394072"/>
          <a:ext cx="3813705" cy="243084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Through rigorous validation—including A/B testing and bootstrap resampling—we confirmed the strategy’s effectiveness, with a statistically significant mean uplift of $21.77 per impression. This confirms that our optimized pricing approach isn’t just theoretically sound—it is practically deployable. With strong model performance, clear visual explanations, and segment-level prioritization, the final solution is deployment-ready for revenue teams, enabling more strategic floor pricing decisions grounded in analytics. This framework also sets the foundation for scalable and transparent pricing automation across future auction datasets.</a:t>
          </a:r>
          <a:endParaRPr lang="en-US" sz="1100" kern="1200" dirty="0"/>
        </a:p>
      </dsp:txBody>
      <dsp:txXfrm>
        <a:off x="5133790" y="1465269"/>
        <a:ext cx="3671311" cy="228845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FCA41F-5FFC-4B84-AB12-0F04F7E6DBAD}">
      <dsp:nvSpPr>
        <dsp:cNvPr id="0" name=""/>
        <dsp:cNvSpPr/>
      </dsp:nvSpPr>
      <dsp:spPr>
        <a:xfrm>
          <a:off x="2793841" y="510603"/>
          <a:ext cx="395028" cy="91440"/>
        </a:xfrm>
        <a:custGeom>
          <a:avLst/>
          <a:gdLst/>
          <a:ahLst/>
          <a:cxnLst/>
          <a:rect l="0" t="0" r="0" b="0"/>
          <a:pathLst>
            <a:path>
              <a:moveTo>
                <a:pt x="0" y="45720"/>
              </a:moveTo>
              <a:lnTo>
                <a:pt x="395028" y="45720"/>
              </a:lnTo>
            </a:path>
          </a:pathLst>
        </a:custGeom>
        <a:noFill/>
        <a:ln w="9525" cap="flat" cmpd="sng" algn="ctr">
          <a:solidFill>
            <a:schemeClr val="accent1">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endParaRPr>
        </a:p>
      </dsp:txBody>
      <dsp:txXfrm>
        <a:off x="2980714" y="554195"/>
        <a:ext cx="21281" cy="4256"/>
      </dsp:txXfrm>
    </dsp:sp>
    <dsp:sp modelId="{91DB48EA-DCEB-45C6-AA64-18F5FCDCC028}">
      <dsp:nvSpPr>
        <dsp:cNvPr id="0" name=""/>
        <dsp:cNvSpPr/>
      </dsp:nvSpPr>
      <dsp:spPr>
        <a:xfrm>
          <a:off x="945081" y="1155"/>
          <a:ext cx="1850559" cy="1110335"/>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0679" tIns="95184" rIns="90679" bIns="95184" numCol="1" spcCol="1270" anchor="ctr" anchorCtr="0">
          <a:noAutofit/>
        </a:bodyPr>
        <a:lstStyle/>
        <a:p>
          <a:pPr marL="0" lvl="0" indent="0" algn="ctr" defTabSz="533400">
            <a:lnSpc>
              <a:spcPct val="90000"/>
            </a:lnSpc>
            <a:spcBef>
              <a:spcPct val="0"/>
            </a:spcBef>
            <a:spcAft>
              <a:spcPct val="35000"/>
            </a:spcAft>
            <a:buNone/>
          </a:pPr>
          <a:r>
            <a:rPr lang="en-US" sz="1200" b="1" i="0" kern="1200" baseline="0" dirty="0">
              <a:solidFill>
                <a:schemeClr val="bg1"/>
              </a:solidFill>
            </a:rPr>
            <a:t>Begin Controlled Pilot Rollout on High-Opportunity Segments</a:t>
          </a:r>
          <a:endParaRPr lang="en-US" sz="1200" kern="1200" dirty="0">
            <a:solidFill>
              <a:schemeClr val="bg1"/>
            </a:solidFill>
          </a:endParaRPr>
        </a:p>
      </dsp:txBody>
      <dsp:txXfrm>
        <a:off x="945081" y="1155"/>
        <a:ext cx="1850559" cy="1110335"/>
      </dsp:txXfrm>
    </dsp:sp>
    <dsp:sp modelId="{8F0E2285-A789-4FD2-94A1-BA4E849B6B90}">
      <dsp:nvSpPr>
        <dsp:cNvPr id="0" name=""/>
        <dsp:cNvSpPr/>
      </dsp:nvSpPr>
      <dsp:spPr>
        <a:xfrm>
          <a:off x="5070029" y="510603"/>
          <a:ext cx="395028" cy="91440"/>
        </a:xfrm>
        <a:custGeom>
          <a:avLst/>
          <a:gdLst/>
          <a:ahLst/>
          <a:cxnLst/>
          <a:rect l="0" t="0" r="0" b="0"/>
          <a:pathLst>
            <a:path>
              <a:moveTo>
                <a:pt x="0" y="45720"/>
              </a:moveTo>
              <a:lnTo>
                <a:pt x="395028" y="45720"/>
              </a:lnTo>
            </a:path>
          </a:pathLst>
        </a:custGeom>
        <a:noFill/>
        <a:ln w="9525" cap="flat" cmpd="sng" algn="ctr">
          <a:solidFill>
            <a:schemeClr val="accent1">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endParaRPr>
        </a:p>
      </dsp:txBody>
      <dsp:txXfrm>
        <a:off x="5256903" y="554195"/>
        <a:ext cx="21281" cy="4256"/>
      </dsp:txXfrm>
    </dsp:sp>
    <dsp:sp modelId="{4CB29370-E664-48BB-85EE-30DA8DA90CC2}">
      <dsp:nvSpPr>
        <dsp:cNvPr id="0" name=""/>
        <dsp:cNvSpPr/>
      </dsp:nvSpPr>
      <dsp:spPr>
        <a:xfrm>
          <a:off x="3221270" y="1155"/>
          <a:ext cx="1850559" cy="1110335"/>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0679" tIns="95184" rIns="90679" bIns="95184" numCol="1" spcCol="1270" anchor="ctr" anchorCtr="0">
          <a:noAutofit/>
        </a:bodyPr>
        <a:lstStyle/>
        <a:p>
          <a:pPr marL="0" lvl="0" indent="0" algn="ctr" defTabSz="533400">
            <a:lnSpc>
              <a:spcPct val="90000"/>
            </a:lnSpc>
            <a:spcBef>
              <a:spcPct val="0"/>
            </a:spcBef>
            <a:spcAft>
              <a:spcPct val="35000"/>
            </a:spcAft>
            <a:buNone/>
          </a:pPr>
          <a:r>
            <a:rPr lang="en-US" sz="1200" b="1" i="0" kern="1200" baseline="0" dirty="0">
              <a:solidFill>
                <a:schemeClr val="bg1"/>
              </a:solidFill>
            </a:rPr>
            <a:t>Operationalize Model for Weekly Use</a:t>
          </a:r>
          <a:endParaRPr lang="en-US" sz="1200" kern="1200" dirty="0">
            <a:solidFill>
              <a:schemeClr val="bg1"/>
            </a:solidFill>
          </a:endParaRPr>
        </a:p>
      </dsp:txBody>
      <dsp:txXfrm>
        <a:off x="3221270" y="1155"/>
        <a:ext cx="1850559" cy="1110335"/>
      </dsp:txXfrm>
    </dsp:sp>
    <dsp:sp modelId="{E33A6741-ADF0-4206-BDD6-CB2972C51D6C}">
      <dsp:nvSpPr>
        <dsp:cNvPr id="0" name=""/>
        <dsp:cNvSpPr/>
      </dsp:nvSpPr>
      <dsp:spPr>
        <a:xfrm>
          <a:off x="1870361" y="1109691"/>
          <a:ext cx="4552377" cy="395028"/>
        </a:xfrm>
        <a:custGeom>
          <a:avLst/>
          <a:gdLst/>
          <a:ahLst/>
          <a:cxnLst/>
          <a:rect l="0" t="0" r="0" b="0"/>
          <a:pathLst>
            <a:path>
              <a:moveTo>
                <a:pt x="4552377" y="0"/>
              </a:moveTo>
              <a:lnTo>
                <a:pt x="4552377" y="214614"/>
              </a:lnTo>
              <a:lnTo>
                <a:pt x="0" y="214614"/>
              </a:lnTo>
              <a:lnTo>
                <a:pt x="0" y="395028"/>
              </a:lnTo>
            </a:path>
          </a:pathLst>
        </a:custGeom>
        <a:noFill/>
        <a:ln w="9525" cap="flat" cmpd="sng" algn="ctr">
          <a:solidFill>
            <a:schemeClr val="accent1">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endParaRPr>
        </a:p>
      </dsp:txBody>
      <dsp:txXfrm>
        <a:off x="4032244" y="1305077"/>
        <a:ext cx="228611" cy="4256"/>
      </dsp:txXfrm>
    </dsp:sp>
    <dsp:sp modelId="{AB0A9DBA-4044-478D-934B-71C4D15DF1FA}">
      <dsp:nvSpPr>
        <dsp:cNvPr id="0" name=""/>
        <dsp:cNvSpPr/>
      </dsp:nvSpPr>
      <dsp:spPr>
        <a:xfrm>
          <a:off x="5497458" y="1155"/>
          <a:ext cx="1850559" cy="1110335"/>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0679" tIns="95184" rIns="90679" bIns="95184" numCol="1" spcCol="1270" anchor="ctr" anchorCtr="0">
          <a:noAutofit/>
        </a:bodyPr>
        <a:lstStyle/>
        <a:p>
          <a:pPr marL="0" lvl="0" indent="0" algn="ctr" defTabSz="533400">
            <a:lnSpc>
              <a:spcPct val="90000"/>
            </a:lnSpc>
            <a:spcBef>
              <a:spcPct val="0"/>
            </a:spcBef>
            <a:spcAft>
              <a:spcPct val="35000"/>
            </a:spcAft>
            <a:buNone/>
          </a:pPr>
          <a:r>
            <a:rPr lang="en-US" sz="1200" b="1" i="0" kern="1200" baseline="0" dirty="0">
              <a:solidFill>
                <a:schemeClr val="bg1"/>
              </a:solidFill>
            </a:rPr>
            <a:t>Monitor Performance with ROI and Fill Rate Dashboards</a:t>
          </a:r>
          <a:endParaRPr lang="en-US" sz="1200" kern="1200" dirty="0">
            <a:solidFill>
              <a:schemeClr val="bg1"/>
            </a:solidFill>
          </a:endParaRPr>
        </a:p>
      </dsp:txBody>
      <dsp:txXfrm>
        <a:off x="5497458" y="1155"/>
        <a:ext cx="1850559" cy="1110335"/>
      </dsp:txXfrm>
    </dsp:sp>
    <dsp:sp modelId="{98EB9DFB-53FE-4D89-A47D-F9A93FDAF73D}">
      <dsp:nvSpPr>
        <dsp:cNvPr id="0" name=""/>
        <dsp:cNvSpPr/>
      </dsp:nvSpPr>
      <dsp:spPr>
        <a:xfrm>
          <a:off x="2793841" y="2046568"/>
          <a:ext cx="395028" cy="91440"/>
        </a:xfrm>
        <a:custGeom>
          <a:avLst/>
          <a:gdLst/>
          <a:ahLst/>
          <a:cxnLst/>
          <a:rect l="0" t="0" r="0" b="0"/>
          <a:pathLst>
            <a:path>
              <a:moveTo>
                <a:pt x="0" y="45720"/>
              </a:moveTo>
              <a:lnTo>
                <a:pt x="395028" y="45720"/>
              </a:lnTo>
            </a:path>
          </a:pathLst>
        </a:custGeom>
        <a:noFill/>
        <a:ln w="9525" cap="flat" cmpd="sng" algn="ctr">
          <a:solidFill>
            <a:schemeClr val="accent1">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endParaRPr>
        </a:p>
      </dsp:txBody>
      <dsp:txXfrm>
        <a:off x="2980714" y="2090160"/>
        <a:ext cx="21281" cy="4256"/>
      </dsp:txXfrm>
    </dsp:sp>
    <dsp:sp modelId="{2674FCF5-0BE1-48DF-B102-08CD1B90CE44}">
      <dsp:nvSpPr>
        <dsp:cNvPr id="0" name=""/>
        <dsp:cNvSpPr/>
      </dsp:nvSpPr>
      <dsp:spPr>
        <a:xfrm>
          <a:off x="945081" y="1537120"/>
          <a:ext cx="1850559" cy="1110335"/>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0679" tIns="95184" rIns="90679" bIns="95184" numCol="1" spcCol="1270" anchor="ctr" anchorCtr="0">
          <a:noAutofit/>
        </a:bodyPr>
        <a:lstStyle/>
        <a:p>
          <a:pPr marL="0" lvl="0" indent="0" algn="ctr" defTabSz="533400">
            <a:lnSpc>
              <a:spcPct val="90000"/>
            </a:lnSpc>
            <a:spcBef>
              <a:spcPct val="0"/>
            </a:spcBef>
            <a:spcAft>
              <a:spcPct val="35000"/>
            </a:spcAft>
            <a:buNone/>
          </a:pPr>
          <a:r>
            <a:rPr lang="en-US" sz="1200" b="1" i="0" kern="1200" baseline="0" dirty="0">
              <a:solidFill>
                <a:schemeClr val="bg1"/>
              </a:solidFill>
            </a:rPr>
            <a:t>Maintain Transparency Through Visual Reporting</a:t>
          </a:r>
          <a:endParaRPr lang="en-US" sz="1200" kern="1200" dirty="0">
            <a:solidFill>
              <a:schemeClr val="bg1"/>
            </a:solidFill>
          </a:endParaRPr>
        </a:p>
      </dsp:txBody>
      <dsp:txXfrm>
        <a:off x="945081" y="1537120"/>
        <a:ext cx="1850559" cy="1110335"/>
      </dsp:txXfrm>
    </dsp:sp>
    <dsp:sp modelId="{FA8041AB-FEF9-4CFD-9333-50FE92A8AB74}">
      <dsp:nvSpPr>
        <dsp:cNvPr id="0" name=""/>
        <dsp:cNvSpPr/>
      </dsp:nvSpPr>
      <dsp:spPr>
        <a:xfrm>
          <a:off x="5070029" y="2046568"/>
          <a:ext cx="395028" cy="91440"/>
        </a:xfrm>
        <a:custGeom>
          <a:avLst/>
          <a:gdLst/>
          <a:ahLst/>
          <a:cxnLst/>
          <a:rect l="0" t="0" r="0" b="0"/>
          <a:pathLst>
            <a:path>
              <a:moveTo>
                <a:pt x="0" y="45720"/>
              </a:moveTo>
              <a:lnTo>
                <a:pt x="395028" y="45720"/>
              </a:lnTo>
            </a:path>
          </a:pathLst>
        </a:custGeom>
        <a:noFill/>
        <a:ln w="9525" cap="flat" cmpd="sng" algn="ctr">
          <a:solidFill>
            <a:schemeClr val="accent1">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endParaRPr>
        </a:p>
      </dsp:txBody>
      <dsp:txXfrm>
        <a:off x="5256903" y="2090160"/>
        <a:ext cx="21281" cy="4256"/>
      </dsp:txXfrm>
    </dsp:sp>
    <dsp:sp modelId="{2BD4C639-E44C-4F8D-A039-9420265C6E80}">
      <dsp:nvSpPr>
        <dsp:cNvPr id="0" name=""/>
        <dsp:cNvSpPr/>
      </dsp:nvSpPr>
      <dsp:spPr>
        <a:xfrm>
          <a:off x="3221270" y="1537120"/>
          <a:ext cx="1850559" cy="1110335"/>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0679" tIns="95184" rIns="90679" bIns="95184" numCol="1" spcCol="1270" anchor="ctr" anchorCtr="0">
          <a:noAutofit/>
        </a:bodyPr>
        <a:lstStyle/>
        <a:p>
          <a:pPr marL="0" lvl="0" indent="0" algn="ctr" defTabSz="533400">
            <a:lnSpc>
              <a:spcPct val="90000"/>
            </a:lnSpc>
            <a:spcBef>
              <a:spcPct val="0"/>
            </a:spcBef>
            <a:spcAft>
              <a:spcPct val="35000"/>
            </a:spcAft>
            <a:buNone/>
          </a:pPr>
          <a:r>
            <a:rPr lang="en-US" sz="1200" b="1" i="0" kern="1200" baseline="0" dirty="0">
              <a:solidFill>
                <a:schemeClr val="bg1"/>
              </a:solidFill>
            </a:rPr>
            <a:t>Implement ROI Thresholds as Guardrails</a:t>
          </a:r>
          <a:endParaRPr lang="en-US" sz="1200" kern="1200" dirty="0">
            <a:solidFill>
              <a:schemeClr val="bg1"/>
            </a:solidFill>
          </a:endParaRPr>
        </a:p>
      </dsp:txBody>
      <dsp:txXfrm>
        <a:off x="3221270" y="1537120"/>
        <a:ext cx="1850559" cy="1110335"/>
      </dsp:txXfrm>
    </dsp:sp>
    <dsp:sp modelId="{BBB65482-A58B-4A1A-885F-9D3179809E1D}">
      <dsp:nvSpPr>
        <dsp:cNvPr id="0" name=""/>
        <dsp:cNvSpPr/>
      </dsp:nvSpPr>
      <dsp:spPr>
        <a:xfrm>
          <a:off x="1870361" y="2645656"/>
          <a:ext cx="4552377" cy="395028"/>
        </a:xfrm>
        <a:custGeom>
          <a:avLst/>
          <a:gdLst/>
          <a:ahLst/>
          <a:cxnLst/>
          <a:rect l="0" t="0" r="0" b="0"/>
          <a:pathLst>
            <a:path>
              <a:moveTo>
                <a:pt x="4552377" y="0"/>
              </a:moveTo>
              <a:lnTo>
                <a:pt x="4552377" y="214614"/>
              </a:lnTo>
              <a:lnTo>
                <a:pt x="0" y="214614"/>
              </a:lnTo>
              <a:lnTo>
                <a:pt x="0" y="395028"/>
              </a:lnTo>
            </a:path>
          </a:pathLst>
        </a:custGeom>
        <a:noFill/>
        <a:ln w="9525" cap="flat" cmpd="sng" algn="ctr">
          <a:solidFill>
            <a:schemeClr val="accent1">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endParaRPr>
        </a:p>
      </dsp:txBody>
      <dsp:txXfrm>
        <a:off x="4032244" y="2841042"/>
        <a:ext cx="228611" cy="4256"/>
      </dsp:txXfrm>
    </dsp:sp>
    <dsp:sp modelId="{9358CD13-0CA5-47B8-9B8F-C48AE703CDA9}">
      <dsp:nvSpPr>
        <dsp:cNvPr id="0" name=""/>
        <dsp:cNvSpPr/>
      </dsp:nvSpPr>
      <dsp:spPr>
        <a:xfrm>
          <a:off x="5497458" y="1537120"/>
          <a:ext cx="1850559" cy="1110335"/>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0679" tIns="95184" rIns="90679" bIns="95184" numCol="1" spcCol="1270" anchor="ctr" anchorCtr="0">
          <a:noAutofit/>
        </a:bodyPr>
        <a:lstStyle/>
        <a:p>
          <a:pPr marL="0" lvl="0" indent="0" algn="ctr" defTabSz="533400">
            <a:lnSpc>
              <a:spcPct val="90000"/>
            </a:lnSpc>
            <a:spcBef>
              <a:spcPct val="0"/>
            </a:spcBef>
            <a:spcAft>
              <a:spcPct val="35000"/>
            </a:spcAft>
            <a:buNone/>
          </a:pPr>
          <a:r>
            <a:rPr lang="en-US" sz="1200" b="1" i="0" kern="1200" baseline="0" dirty="0">
              <a:solidFill>
                <a:schemeClr val="bg1"/>
              </a:solidFill>
            </a:rPr>
            <a:t>Retrain Model to Prevent Drift</a:t>
          </a:r>
          <a:endParaRPr lang="en-US" sz="1200" kern="1200" dirty="0">
            <a:solidFill>
              <a:schemeClr val="bg1"/>
            </a:solidFill>
          </a:endParaRPr>
        </a:p>
      </dsp:txBody>
      <dsp:txXfrm>
        <a:off x="5497458" y="1537120"/>
        <a:ext cx="1850559" cy="1110335"/>
      </dsp:txXfrm>
    </dsp:sp>
    <dsp:sp modelId="{15C19C6D-740F-49D0-AC7B-6E9EB478EAE7}">
      <dsp:nvSpPr>
        <dsp:cNvPr id="0" name=""/>
        <dsp:cNvSpPr/>
      </dsp:nvSpPr>
      <dsp:spPr>
        <a:xfrm>
          <a:off x="2793841" y="3582533"/>
          <a:ext cx="395028" cy="91440"/>
        </a:xfrm>
        <a:custGeom>
          <a:avLst/>
          <a:gdLst/>
          <a:ahLst/>
          <a:cxnLst/>
          <a:rect l="0" t="0" r="0" b="0"/>
          <a:pathLst>
            <a:path>
              <a:moveTo>
                <a:pt x="0" y="45720"/>
              </a:moveTo>
              <a:lnTo>
                <a:pt x="395028" y="45720"/>
              </a:lnTo>
            </a:path>
          </a:pathLst>
        </a:custGeom>
        <a:noFill/>
        <a:ln w="9525" cap="flat" cmpd="sng" algn="ctr">
          <a:solidFill>
            <a:schemeClr val="accent1">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endParaRPr>
        </a:p>
      </dsp:txBody>
      <dsp:txXfrm>
        <a:off x="2980714" y="3626125"/>
        <a:ext cx="21281" cy="4256"/>
      </dsp:txXfrm>
    </dsp:sp>
    <dsp:sp modelId="{22578DCD-F013-4E59-B050-36B12F5D5E5C}">
      <dsp:nvSpPr>
        <dsp:cNvPr id="0" name=""/>
        <dsp:cNvSpPr/>
      </dsp:nvSpPr>
      <dsp:spPr>
        <a:xfrm>
          <a:off x="945081" y="3073085"/>
          <a:ext cx="1850559" cy="1110335"/>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0679" tIns="95184" rIns="90679" bIns="95184" numCol="1" spcCol="1270" anchor="ctr" anchorCtr="0">
          <a:noAutofit/>
        </a:bodyPr>
        <a:lstStyle/>
        <a:p>
          <a:pPr marL="0" lvl="0" indent="0" algn="ctr" defTabSz="533400">
            <a:lnSpc>
              <a:spcPct val="90000"/>
            </a:lnSpc>
            <a:spcBef>
              <a:spcPct val="0"/>
            </a:spcBef>
            <a:spcAft>
              <a:spcPct val="35000"/>
            </a:spcAft>
            <a:buNone/>
          </a:pPr>
          <a:r>
            <a:rPr lang="en-US" sz="1200" b="1" i="0" kern="1200" baseline="0" dirty="0">
              <a:solidFill>
                <a:schemeClr val="bg1"/>
              </a:solidFill>
            </a:rPr>
            <a:t>Iterate and Expand to Broader Segments</a:t>
          </a:r>
          <a:endParaRPr lang="en-US" sz="1200" kern="1200" dirty="0">
            <a:solidFill>
              <a:schemeClr val="bg1"/>
            </a:solidFill>
          </a:endParaRPr>
        </a:p>
      </dsp:txBody>
      <dsp:txXfrm>
        <a:off x="945081" y="3073085"/>
        <a:ext cx="1850559" cy="1110335"/>
      </dsp:txXfrm>
    </dsp:sp>
    <dsp:sp modelId="{C34EB185-ABD4-4CAF-AE97-82E75EC19149}">
      <dsp:nvSpPr>
        <dsp:cNvPr id="0" name=""/>
        <dsp:cNvSpPr/>
      </dsp:nvSpPr>
      <dsp:spPr>
        <a:xfrm>
          <a:off x="5070029" y="3582533"/>
          <a:ext cx="395028" cy="91440"/>
        </a:xfrm>
        <a:custGeom>
          <a:avLst/>
          <a:gdLst/>
          <a:ahLst/>
          <a:cxnLst/>
          <a:rect l="0" t="0" r="0" b="0"/>
          <a:pathLst>
            <a:path>
              <a:moveTo>
                <a:pt x="0" y="45720"/>
              </a:moveTo>
              <a:lnTo>
                <a:pt x="395028" y="45720"/>
              </a:lnTo>
            </a:path>
          </a:pathLst>
        </a:custGeom>
        <a:noFill/>
        <a:ln w="9525" cap="flat" cmpd="sng" algn="ctr">
          <a:solidFill>
            <a:schemeClr val="accent1">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endParaRPr>
        </a:p>
      </dsp:txBody>
      <dsp:txXfrm>
        <a:off x="5256903" y="3626125"/>
        <a:ext cx="21281" cy="4256"/>
      </dsp:txXfrm>
    </dsp:sp>
    <dsp:sp modelId="{7C912489-929E-4506-98B8-DCD47346A34A}">
      <dsp:nvSpPr>
        <dsp:cNvPr id="0" name=""/>
        <dsp:cNvSpPr/>
      </dsp:nvSpPr>
      <dsp:spPr>
        <a:xfrm>
          <a:off x="3221270" y="3073085"/>
          <a:ext cx="1850559" cy="1110335"/>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0679" tIns="95184" rIns="90679" bIns="95184" numCol="1" spcCol="1270" anchor="ctr" anchorCtr="0">
          <a:noAutofit/>
        </a:bodyPr>
        <a:lstStyle/>
        <a:p>
          <a:pPr marL="0" lvl="0" indent="0" algn="ctr" defTabSz="533400">
            <a:lnSpc>
              <a:spcPct val="90000"/>
            </a:lnSpc>
            <a:spcBef>
              <a:spcPct val="0"/>
            </a:spcBef>
            <a:spcAft>
              <a:spcPct val="35000"/>
            </a:spcAft>
            <a:buNone/>
          </a:pPr>
          <a:r>
            <a:rPr lang="en-US" sz="1200" b="1" i="0" kern="1200" baseline="0">
              <a:solidFill>
                <a:schemeClr val="bg1"/>
              </a:solidFill>
            </a:rPr>
            <a:t>Establish a Model Governance Loop</a:t>
          </a:r>
          <a:endParaRPr lang="en-US" sz="1200" kern="1200">
            <a:solidFill>
              <a:schemeClr val="bg1"/>
            </a:solidFill>
          </a:endParaRPr>
        </a:p>
      </dsp:txBody>
      <dsp:txXfrm>
        <a:off x="3221270" y="3073085"/>
        <a:ext cx="1850559" cy="1110335"/>
      </dsp:txXfrm>
    </dsp:sp>
    <dsp:sp modelId="{8FB27D65-B9AD-4FE9-87C9-AD3040A71DCB}">
      <dsp:nvSpPr>
        <dsp:cNvPr id="0" name=""/>
        <dsp:cNvSpPr/>
      </dsp:nvSpPr>
      <dsp:spPr>
        <a:xfrm>
          <a:off x="5497458" y="3073085"/>
          <a:ext cx="1850559" cy="1110335"/>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0679" tIns="95184" rIns="90679" bIns="95184" numCol="1" spcCol="1270" anchor="ctr" anchorCtr="0">
          <a:noAutofit/>
        </a:bodyPr>
        <a:lstStyle/>
        <a:p>
          <a:pPr marL="0" lvl="0" indent="0" algn="ctr" defTabSz="533400">
            <a:lnSpc>
              <a:spcPct val="90000"/>
            </a:lnSpc>
            <a:spcBef>
              <a:spcPct val="0"/>
            </a:spcBef>
            <a:spcAft>
              <a:spcPct val="35000"/>
            </a:spcAft>
            <a:buNone/>
          </a:pPr>
          <a:r>
            <a:rPr lang="en-US" sz="1200" b="1" i="0" kern="1200" baseline="0" dirty="0">
              <a:solidFill>
                <a:schemeClr val="bg1"/>
              </a:solidFill>
            </a:rPr>
            <a:t>Collaborate with </a:t>
          </a:r>
          <a:r>
            <a:rPr lang="en-US" sz="1200" b="1" i="0" kern="1200" baseline="0" dirty="0" err="1">
              <a:solidFill>
                <a:schemeClr val="bg1"/>
              </a:solidFill>
            </a:rPr>
            <a:t>RevOps</a:t>
          </a:r>
          <a:r>
            <a:rPr lang="en-US" sz="1200" b="1" i="0" kern="1200" baseline="0" dirty="0">
              <a:solidFill>
                <a:schemeClr val="bg1"/>
              </a:solidFill>
            </a:rPr>
            <a:t> and Product Teams for Long-Term Scaling</a:t>
          </a:r>
          <a:endParaRPr lang="en-US" sz="1200" kern="1200" dirty="0">
            <a:solidFill>
              <a:schemeClr val="bg1"/>
            </a:solidFill>
          </a:endParaRPr>
        </a:p>
      </dsp:txBody>
      <dsp:txXfrm>
        <a:off x="5497458" y="3073085"/>
        <a:ext cx="1850559" cy="11103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328F17-8DE0-4272-8EC8-BBD235024FD6}">
      <dsp:nvSpPr>
        <dsp:cNvPr id="0" name=""/>
        <dsp:cNvSpPr/>
      </dsp:nvSpPr>
      <dsp:spPr>
        <a:xfrm>
          <a:off x="2348509" y="780917"/>
          <a:ext cx="508539" cy="91440"/>
        </a:xfrm>
        <a:custGeom>
          <a:avLst/>
          <a:gdLst/>
          <a:ahLst/>
          <a:cxnLst/>
          <a:rect l="0" t="0" r="0" b="0"/>
          <a:pathLst>
            <a:path>
              <a:moveTo>
                <a:pt x="0" y="45720"/>
              </a:moveTo>
              <a:lnTo>
                <a:pt x="508539" y="45720"/>
              </a:lnTo>
            </a:path>
          </a:pathLst>
        </a:custGeom>
        <a:noFill/>
        <a:ln w="9525" cap="flat" cmpd="sng" algn="ctr">
          <a:solidFill>
            <a:schemeClr val="accent1">
              <a:shade val="90000"/>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solidFill>
              <a:schemeClr val="bg1"/>
            </a:solidFill>
          </a:endParaRPr>
        </a:p>
      </dsp:txBody>
      <dsp:txXfrm>
        <a:off x="2589301" y="823941"/>
        <a:ext cx="26956" cy="5391"/>
      </dsp:txXfrm>
    </dsp:sp>
    <dsp:sp modelId="{94B9D237-CF14-4FAF-B755-EC4AA4156EDB}">
      <dsp:nvSpPr>
        <dsp:cNvPr id="0" name=""/>
        <dsp:cNvSpPr/>
      </dsp:nvSpPr>
      <dsp:spPr>
        <a:xfrm>
          <a:off x="6227" y="123412"/>
          <a:ext cx="2344082" cy="1406449"/>
        </a:xfrm>
        <a:prstGeom prst="rect">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862" tIns="120568" rIns="114862" bIns="120568" numCol="1" spcCol="1270" anchor="ctr" anchorCtr="0">
          <a:noAutofit/>
        </a:bodyPr>
        <a:lstStyle/>
        <a:p>
          <a:pPr marL="0" lvl="0" indent="0" algn="ctr" defTabSz="800100">
            <a:lnSpc>
              <a:spcPct val="90000"/>
            </a:lnSpc>
            <a:spcBef>
              <a:spcPct val="0"/>
            </a:spcBef>
            <a:spcAft>
              <a:spcPct val="35000"/>
            </a:spcAft>
            <a:buNone/>
            <a:defRPr cap="all"/>
          </a:pPr>
          <a:r>
            <a:rPr lang="en-US" sz="1800" kern="1200">
              <a:solidFill>
                <a:schemeClr val="bg1"/>
              </a:solidFill>
            </a:rPr>
            <a:t>1. Feature Engineering</a:t>
          </a:r>
        </a:p>
      </dsp:txBody>
      <dsp:txXfrm>
        <a:off x="6227" y="123412"/>
        <a:ext cx="2344082" cy="1406449"/>
      </dsp:txXfrm>
    </dsp:sp>
    <dsp:sp modelId="{2234003C-DEC3-41BB-87FB-06F1CBED8EB5}">
      <dsp:nvSpPr>
        <dsp:cNvPr id="0" name=""/>
        <dsp:cNvSpPr/>
      </dsp:nvSpPr>
      <dsp:spPr>
        <a:xfrm>
          <a:off x="5231731" y="780917"/>
          <a:ext cx="508539" cy="91440"/>
        </a:xfrm>
        <a:custGeom>
          <a:avLst/>
          <a:gdLst/>
          <a:ahLst/>
          <a:cxnLst/>
          <a:rect l="0" t="0" r="0" b="0"/>
          <a:pathLst>
            <a:path>
              <a:moveTo>
                <a:pt x="0" y="45720"/>
              </a:moveTo>
              <a:lnTo>
                <a:pt x="508539" y="45720"/>
              </a:lnTo>
            </a:path>
          </a:pathLst>
        </a:custGeom>
        <a:noFill/>
        <a:ln w="9525" cap="flat" cmpd="sng" algn="ctr">
          <a:solidFill>
            <a:schemeClr val="accent1">
              <a:shade val="90000"/>
              <a:hueOff val="-293630"/>
              <a:satOff val="-1648"/>
              <a:lumOff val="1468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solidFill>
              <a:schemeClr val="bg1"/>
            </a:solidFill>
          </a:endParaRPr>
        </a:p>
      </dsp:txBody>
      <dsp:txXfrm>
        <a:off x="5472523" y="823941"/>
        <a:ext cx="26956" cy="5391"/>
      </dsp:txXfrm>
    </dsp:sp>
    <dsp:sp modelId="{53E09736-F9E0-4A52-B226-01198301AF54}">
      <dsp:nvSpPr>
        <dsp:cNvPr id="0" name=""/>
        <dsp:cNvSpPr/>
      </dsp:nvSpPr>
      <dsp:spPr>
        <a:xfrm>
          <a:off x="2889449" y="123412"/>
          <a:ext cx="2344082" cy="1406449"/>
        </a:xfrm>
        <a:prstGeom prst="rect">
          <a:avLst/>
        </a:prstGeom>
        <a:solidFill>
          <a:schemeClr val="accent1">
            <a:shade val="50000"/>
            <a:hueOff val="-236562"/>
            <a:satOff val="-2147"/>
            <a:lumOff val="1555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862" tIns="120568" rIns="114862" bIns="120568" numCol="1" spcCol="1270" anchor="ctr" anchorCtr="0">
          <a:noAutofit/>
        </a:bodyPr>
        <a:lstStyle/>
        <a:p>
          <a:pPr marL="0" lvl="0" indent="0" algn="ctr" defTabSz="800100">
            <a:lnSpc>
              <a:spcPct val="90000"/>
            </a:lnSpc>
            <a:spcBef>
              <a:spcPct val="0"/>
            </a:spcBef>
            <a:spcAft>
              <a:spcPct val="35000"/>
            </a:spcAft>
            <a:buNone/>
            <a:defRPr cap="all"/>
          </a:pPr>
          <a:r>
            <a:rPr lang="en-US" sz="1800" kern="1200">
              <a:solidFill>
                <a:schemeClr val="bg1"/>
              </a:solidFill>
            </a:rPr>
            <a:t>2. Model Training (Random Forest → XGBoost)</a:t>
          </a:r>
        </a:p>
      </dsp:txBody>
      <dsp:txXfrm>
        <a:off x="2889449" y="123412"/>
        <a:ext cx="2344082" cy="1406449"/>
      </dsp:txXfrm>
    </dsp:sp>
    <dsp:sp modelId="{88DD8137-AEA2-4C88-BE96-DE52BEE274F5}">
      <dsp:nvSpPr>
        <dsp:cNvPr id="0" name=""/>
        <dsp:cNvSpPr/>
      </dsp:nvSpPr>
      <dsp:spPr>
        <a:xfrm>
          <a:off x="1178268" y="1528061"/>
          <a:ext cx="5766443" cy="508539"/>
        </a:xfrm>
        <a:custGeom>
          <a:avLst/>
          <a:gdLst/>
          <a:ahLst/>
          <a:cxnLst/>
          <a:rect l="0" t="0" r="0" b="0"/>
          <a:pathLst>
            <a:path>
              <a:moveTo>
                <a:pt x="5766443" y="0"/>
              </a:moveTo>
              <a:lnTo>
                <a:pt x="5766443" y="271369"/>
              </a:lnTo>
              <a:lnTo>
                <a:pt x="0" y="271369"/>
              </a:lnTo>
              <a:lnTo>
                <a:pt x="0" y="508539"/>
              </a:lnTo>
            </a:path>
          </a:pathLst>
        </a:custGeom>
        <a:noFill/>
        <a:ln w="9525" cap="flat" cmpd="sng" algn="ctr">
          <a:solidFill>
            <a:schemeClr val="accent1">
              <a:shade val="90000"/>
              <a:hueOff val="-587259"/>
              <a:satOff val="-3296"/>
              <a:lumOff val="2936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solidFill>
              <a:schemeClr val="bg1"/>
            </a:solidFill>
          </a:endParaRPr>
        </a:p>
      </dsp:txBody>
      <dsp:txXfrm>
        <a:off x="3916700" y="1779635"/>
        <a:ext cx="289579" cy="5391"/>
      </dsp:txXfrm>
    </dsp:sp>
    <dsp:sp modelId="{502AF273-0CA7-47A3-BA8F-2361D4AA020E}">
      <dsp:nvSpPr>
        <dsp:cNvPr id="0" name=""/>
        <dsp:cNvSpPr/>
      </dsp:nvSpPr>
      <dsp:spPr>
        <a:xfrm>
          <a:off x="5772671" y="123412"/>
          <a:ext cx="2344082" cy="1406449"/>
        </a:xfrm>
        <a:prstGeom prst="rect">
          <a:avLst/>
        </a:prstGeom>
        <a:solidFill>
          <a:schemeClr val="accent1">
            <a:shade val="50000"/>
            <a:hueOff val="-473125"/>
            <a:satOff val="-4293"/>
            <a:lumOff val="3111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862" tIns="120568" rIns="114862" bIns="120568" numCol="1" spcCol="1270" anchor="ctr" anchorCtr="0">
          <a:noAutofit/>
        </a:bodyPr>
        <a:lstStyle/>
        <a:p>
          <a:pPr marL="0" lvl="0" indent="0" algn="ctr" defTabSz="800100">
            <a:lnSpc>
              <a:spcPct val="90000"/>
            </a:lnSpc>
            <a:spcBef>
              <a:spcPct val="0"/>
            </a:spcBef>
            <a:spcAft>
              <a:spcPct val="35000"/>
            </a:spcAft>
            <a:buNone/>
            <a:defRPr cap="all"/>
          </a:pPr>
          <a:r>
            <a:rPr lang="en-US" sz="1800" kern="1200">
              <a:solidFill>
                <a:schemeClr val="bg1"/>
              </a:solidFill>
            </a:rPr>
            <a:t>3. SHAP Explainability</a:t>
          </a:r>
        </a:p>
      </dsp:txBody>
      <dsp:txXfrm>
        <a:off x="5772671" y="123412"/>
        <a:ext cx="2344082" cy="1406449"/>
      </dsp:txXfrm>
    </dsp:sp>
    <dsp:sp modelId="{33CBB129-F07E-4983-BC75-CD9D5A11260E}">
      <dsp:nvSpPr>
        <dsp:cNvPr id="0" name=""/>
        <dsp:cNvSpPr/>
      </dsp:nvSpPr>
      <dsp:spPr>
        <a:xfrm>
          <a:off x="2348509" y="2726505"/>
          <a:ext cx="508539" cy="91440"/>
        </a:xfrm>
        <a:custGeom>
          <a:avLst/>
          <a:gdLst/>
          <a:ahLst/>
          <a:cxnLst/>
          <a:rect l="0" t="0" r="0" b="0"/>
          <a:pathLst>
            <a:path>
              <a:moveTo>
                <a:pt x="0" y="45720"/>
              </a:moveTo>
              <a:lnTo>
                <a:pt x="508539" y="45720"/>
              </a:lnTo>
            </a:path>
          </a:pathLst>
        </a:custGeom>
        <a:noFill/>
        <a:ln w="9525" cap="flat" cmpd="sng" algn="ctr">
          <a:solidFill>
            <a:schemeClr val="accent1">
              <a:shade val="90000"/>
              <a:hueOff val="-587259"/>
              <a:satOff val="-3296"/>
              <a:lumOff val="2936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solidFill>
              <a:schemeClr val="bg1"/>
            </a:solidFill>
          </a:endParaRPr>
        </a:p>
      </dsp:txBody>
      <dsp:txXfrm>
        <a:off x="2589301" y="2769530"/>
        <a:ext cx="26956" cy="5391"/>
      </dsp:txXfrm>
    </dsp:sp>
    <dsp:sp modelId="{7928DF55-FC51-46CC-B82B-AC6370DD50C3}">
      <dsp:nvSpPr>
        <dsp:cNvPr id="0" name=""/>
        <dsp:cNvSpPr/>
      </dsp:nvSpPr>
      <dsp:spPr>
        <a:xfrm>
          <a:off x="6227" y="2069001"/>
          <a:ext cx="2344082" cy="1406449"/>
        </a:xfrm>
        <a:prstGeom prst="rect">
          <a:avLst/>
        </a:prstGeom>
        <a:solidFill>
          <a:schemeClr val="accent1">
            <a:shade val="50000"/>
            <a:hueOff val="-709687"/>
            <a:satOff val="-6440"/>
            <a:lumOff val="4666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862" tIns="120568" rIns="114862" bIns="120568" numCol="1" spcCol="1270" anchor="ctr" anchorCtr="0">
          <a:noAutofit/>
        </a:bodyPr>
        <a:lstStyle/>
        <a:p>
          <a:pPr marL="0" lvl="0" indent="0" algn="ctr" defTabSz="800100">
            <a:lnSpc>
              <a:spcPct val="90000"/>
            </a:lnSpc>
            <a:spcBef>
              <a:spcPct val="0"/>
            </a:spcBef>
            <a:spcAft>
              <a:spcPct val="35000"/>
            </a:spcAft>
            <a:buNone/>
            <a:defRPr cap="all"/>
          </a:pPr>
          <a:r>
            <a:rPr lang="en-US" sz="1800" kern="1200">
              <a:solidFill>
                <a:schemeClr val="bg1"/>
              </a:solidFill>
            </a:rPr>
            <a:t>4. Quantile-based Floor CPM Simulation</a:t>
          </a:r>
        </a:p>
      </dsp:txBody>
      <dsp:txXfrm>
        <a:off x="6227" y="2069001"/>
        <a:ext cx="2344082" cy="1406449"/>
      </dsp:txXfrm>
    </dsp:sp>
    <dsp:sp modelId="{FE705496-5E61-4F84-8011-9A54D9AF4906}">
      <dsp:nvSpPr>
        <dsp:cNvPr id="0" name=""/>
        <dsp:cNvSpPr/>
      </dsp:nvSpPr>
      <dsp:spPr>
        <a:xfrm>
          <a:off x="5231731" y="2726505"/>
          <a:ext cx="508539" cy="91440"/>
        </a:xfrm>
        <a:custGeom>
          <a:avLst/>
          <a:gdLst/>
          <a:ahLst/>
          <a:cxnLst/>
          <a:rect l="0" t="0" r="0" b="0"/>
          <a:pathLst>
            <a:path>
              <a:moveTo>
                <a:pt x="0" y="45720"/>
              </a:moveTo>
              <a:lnTo>
                <a:pt x="508539" y="45720"/>
              </a:lnTo>
            </a:path>
          </a:pathLst>
        </a:custGeom>
        <a:noFill/>
        <a:ln w="9525" cap="flat" cmpd="sng" algn="ctr">
          <a:solidFill>
            <a:schemeClr val="accent1">
              <a:shade val="90000"/>
              <a:hueOff val="-293630"/>
              <a:satOff val="-1648"/>
              <a:lumOff val="1468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solidFill>
              <a:schemeClr val="bg1"/>
            </a:solidFill>
          </a:endParaRPr>
        </a:p>
      </dsp:txBody>
      <dsp:txXfrm>
        <a:off x="5472523" y="2769530"/>
        <a:ext cx="26956" cy="5391"/>
      </dsp:txXfrm>
    </dsp:sp>
    <dsp:sp modelId="{D68F3369-BB75-44ED-A304-7FFFBF154CEB}">
      <dsp:nvSpPr>
        <dsp:cNvPr id="0" name=""/>
        <dsp:cNvSpPr/>
      </dsp:nvSpPr>
      <dsp:spPr>
        <a:xfrm>
          <a:off x="2889449" y="2069001"/>
          <a:ext cx="2344082" cy="1406449"/>
        </a:xfrm>
        <a:prstGeom prst="rect">
          <a:avLst/>
        </a:prstGeom>
        <a:solidFill>
          <a:schemeClr val="accent1">
            <a:shade val="50000"/>
            <a:hueOff val="-473125"/>
            <a:satOff val="-4293"/>
            <a:lumOff val="3111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862" tIns="120568" rIns="114862" bIns="120568" numCol="1" spcCol="1270" anchor="ctr" anchorCtr="0">
          <a:noAutofit/>
        </a:bodyPr>
        <a:lstStyle/>
        <a:p>
          <a:pPr marL="0" lvl="0" indent="0" algn="ctr" defTabSz="800100">
            <a:lnSpc>
              <a:spcPct val="90000"/>
            </a:lnSpc>
            <a:spcBef>
              <a:spcPct val="0"/>
            </a:spcBef>
            <a:spcAft>
              <a:spcPct val="35000"/>
            </a:spcAft>
            <a:buNone/>
            <a:defRPr cap="all"/>
          </a:pPr>
          <a:r>
            <a:rPr lang="en-US" sz="1800" kern="1200">
              <a:solidFill>
                <a:schemeClr val="bg1"/>
              </a:solidFill>
            </a:rPr>
            <a:t>5. Revenue &amp; ROI Evaluation</a:t>
          </a:r>
        </a:p>
      </dsp:txBody>
      <dsp:txXfrm>
        <a:off x="2889449" y="2069001"/>
        <a:ext cx="2344082" cy="1406449"/>
      </dsp:txXfrm>
    </dsp:sp>
    <dsp:sp modelId="{2A2BEE4F-964D-49EF-B6FC-D00578C6299F}">
      <dsp:nvSpPr>
        <dsp:cNvPr id="0" name=""/>
        <dsp:cNvSpPr/>
      </dsp:nvSpPr>
      <dsp:spPr>
        <a:xfrm>
          <a:off x="5772671" y="2069001"/>
          <a:ext cx="2344082" cy="1406449"/>
        </a:xfrm>
        <a:prstGeom prst="rect">
          <a:avLst/>
        </a:prstGeom>
        <a:solidFill>
          <a:schemeClr val="accent1">
            <a:shade val="50000"/>
            <a:hueOff val="-236562"/>
            <a:satOff val="-2147"/>
            <a:lumOff val="1555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862" tIns="120568" rIns="114862" bIns="120568" numCol="1" spcCol="1270" anchor="ctr" anchorCtr="0">
          <a:noAutofit/>
        </a:bodyPr>
        <a:lstStyle/>
        <a:p>
          <a:pPr marL="0" lvl="0" indent="0" algn="ctr" defTabSz="800100">
            <a:lnSpc>
              <a:spcPct val="90000"/>
            </a:lnSpc>
            <a:spcBef>
              <a:spcPct val="0"/>
            </a:spcBef>
            <a:spcAft>
              <a:spcPct val="35000"/>
            </a:spcAft>
            <a:buNone/>
            <a:defRPr cap="all"/>
          </a:pPr>
          <a:r>
            <a:rPr lang="en-US" sz="1800" kern="1200" dirty="0">
              <a:solidFill>
                <a:schemeClr val="bg1"/>
              </a:solidFill>
            </a:rPr>
            <a:t>6. A/B Testing Validation</a:t>
          </a:r>
        </a:p>
      </dsp:txBody>
      <dsp:txXfrm>
        <a:off x="5772671" y="2069001"/>
        <a:ext cx="2344082" cy="14064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53C54-0FF5-463E-8FA9-862B66BBB715}">
      <dsp:nvSpPr>
        <dsp:cNvPr id="0" name=""/>
        <dsp:cNvSpPr/>
      </dsp:nvSpPr>
      <dsp:spPr>
        <a:xfrm>
          <a:off x="619881" y="0"/>
          <a:ext cx="7025320" cy="373999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BF517E-C569-4A3E-860A-C58E8535497C}">
      <dsp:nvSpPr>
        <dsp:cNvPr id="0" name=""/>
        <dsp:cNvSpPr/>
      </dsp:nvSpPr>
      <dsp:spPr>
        <a:xfrm>
          <a:off x="3632" y="1121999"/>
          <a:ext cx="1588042" cy="14959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baseline="0">
              <a:solidFill>
                <a:schemeClr val="bg1"/>
              </a:solidFill>
            </a:rPr>
            <a:t>Goal:</a:t>
          </a:r>
          <a:r>
            <a:rPr lang="en-US" sz="1100" b="0" i="0" kern="1200" baseline="0">
              <a:solidFill>
                <a:schemeClr val="bg1"/>
              </a:solidFill>
            </a:rPr>
            <a:t> Understand the dataset’s structure, variables, and business context</a:t>
          </a:r>
          <a:endParaRPr lang="en-US" sz="1100" kern="1200">
            <a:solidFill>
              <a:schemeClr val="bg1"/>
            </a:solidFill>
          </a:endParaRPr>
        </a:p>
      </dsp:txBody>
      <dsp:txXfrm>
        <a:off x="76661" y="1195028"/>
        <a:ext cx="1441984" cy="1349941"/>
      </dsp:txXfrm>
    </dsp:sp>
    <dsp:sp modelId="{D3087C46-7FBA-408F-A024-67FB8B4AF49F}">
      <dsp:nvSpPr>
        <dsp:cNvPr id="0" name=""/>
        <dsp:cNvSpPr/>
      </dsp:nvSpPr>
      <dsp:spPr>
        <a:xfrm>
          <a:off x="1671076" y="1121999"/>
          <a:ext cx="1588042" cy="14959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baseline="0">
              <a:solidFill>
                <a:schemeClr val="bg1"/>
              </a:solidFill>
            </a:rPr>
            <a:t>Imported the Excel file: Auction Banner Case Study – vF.xlsx</a:t>
          </a:r>
          <a:endParaRPr lang="en-US" sz="1100" kern="1200">
            <a:solidFill>
              <a:schemeClr val="bg1"/>
            </a:solidFill>
          </a:endParaRPr>
        </a:p>
      </dsp:txBody>
      <dsp:txXfrm>
        <a:off x="1744105" y="1195028"/>
        <a:ext cx="1441984" cy="1349941"/>
      </dsp:txXfrm>
    </dsp:sp>
    <dsp:sp modelId="{1B1CF10F-378A-44CA-A89E-17FC207CD444}">
      <dsp:nvSpPr>
        <dsp:cNvPr id="0" name=""/>
        <dsp:cNvSpPr/>
      </dsp:nvSpPr>
      <dsp:spPr>
        <a:xfrm>
          <a:off x="3338520" y="1121999"/>
          <a:ext cx="1588042" cy="14959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0" i="0" kern="1200" baseline="0">
              <a:solidFill>
                <a:schemeClr val="bg1"/>
              </a:solidFill>
            </a:rPr>
            <a:t>Focused on critical auction metrics:</a:t>
          </a:r>
          <a:endParaRPr lang="en-US" sz="1100" kern="1200">
            <a:solidFill>
              <a:schemeClr val="bg1"/>
            </a:solidFill>
          </a:endParaRPr>
        </a:p>
        <a:p>
          <a:pPr marL="57150" lvl="1" indent="-57150" algn="l" defTabSz="400050">
            <a:lnSpc>
              <a:spcPct val="90000"/>
            </a:lnSpc>
            <a:spcBef>
              <a:spcPct val="0"/>
            </a:spcBef>
            <a:spcAft>
              <a:spcPct val="15000"/>
            </a:spcAft>
            <a:buChar char="•"/>
          </a:pPr>
          <a:r>
            <a:rPr lang="en-US" sz="900" b="0" i="0" kern="1200" baseline="0" dirty="0">
              <a:solidFill>
                <a:schemeClr val="bg1"/>
              </a:solidFill>
            </a:rPr>
            <a:t>Winning CPM, Floor CPM, Sales, Impressions, Ad Spend, Taxonomy Name, Date</a:t>
          </a:r>
          <a:endParaRPr lang="en-US" sz="900" kern="1200" dirty="0">
            <a:solidFill>
              <a:schemeClr val="bg1"/>
            </a:solidFill>
          </a:endParaRPr>
        </a:p>
      </dsp:txBody>
      <dsp:txXfrm>
        <a:off x="3411549" y="1195028"/>
        <a:ext cx="1441984" cy="1349941"/>
      </dsp:txXfrm>
    </dsp:sp>
    <dsp:sp modelId="{DEA74F9E-F332-47F0-8161-62B0EFB7B72D}">
      <dsp:nvSpPr>
        <dsp:cNvPr id="0" name=""/>
        <dsp:cNvSpPr/>
      </dsp:nvSpPr>
      <dsp:spPr>
        <a:xfrm>
          <a:off x="5005964" y="1121999"/>
          <a:ext cx="1588042" cy="14959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0" i="0" kern="1200" baseline="0">
              <a:solidFill>
                <a:schemeClr val="bg1"/>
              </a:solidFill>
            </a:rPr>
            <a:t>Performed initial exploratory analysis to understand:</a:t>
          </a:r>
          <a:endParaRPr lang="en-US" sz="1100" kern="1200">
            <a:solidFill>
              <a:schemeClr val="bg1"/>
            </a:solidFill>
          </a:endParaRPr>
        </a:p>
        <a:p>
          <a:pPr marL="57150" lvl="1" indent="-57150" algn="l" defTabSz="400050">
            <a:lnSpc>
              <a:spcPct val="90000"/>
            </a:lnSpc>
            <a:spcBef>
              <a:spcPct val="0"/>
            </a:spcBef>
            <a:spcAft>
              <a:spcPct val="15000"/>
            </a:spcAft>
            <a:buChar char="•"/>
          </a:pPr>
          <a:r>
            <a:rPr lang="en-US" sz="900" b="0" i="0" kern="1200" baseline="0">
              <a:solidFill>
                <a:schemeClr val="bg1"/>
              </a:solidFill>
            </a:rPr>
            <a:t>Distribution of CPMs across time</a:t>
          </a:r>
          <a:endParaRPr lang="en-US" sz="900" kern="1200">
            <a:solidFill>
              <a:schemeClr val="bg1"/>
            </a:solidFill>
          </a:endParaRPr>
        </a:p>
        <a:p>
          <a:pPr marL="57150" lvl="1" indent="-57150" algn="l" defTabSz="400050">
            <a:lnSpc>
              <a:spcPct val="90000"/>
            </a:lnSpc>
            <a:spcBef>
              <a:spcPct val="0"/>
            </a:spcBef>
            <a:spcAft>
              <a:spcPct val="15000"/>
            </a:spcAft>
            <a:buChar char="•"/>
          </a:pPr>
          <a:r>
            <a:rPr lang="en-US" sz="900" b="0" i="0" kern="1200" baseline="0">
              <a:solidFill>
                <a:schemeClr val="bg1"/>
              </a:solidFill>
            </a:rPr>
            <a:t>Daily and weekly impression volumes</a:t>
          </a:r>
          <a:endParaRPr lang="en-US" sz="900" kern="1200">
            <a:solidFill>
              <a:schemeClr val="bg1"/>
            </a:solidFill>
          </a:endParaRPr>
        </a:p>
        <a:p>
          <a:pPr marL="57150" lvl="1" indent="-57150" algn="l" defTabSz="400050">
            <a:lnSpc>
              <a:spcPct val="90000"/>
            </a:lnSpc>
            <a:spcBef>
              <a:spcPct val="0"/>
            </a:spcBef>
            <a:spcAft>
              <a:spcPct val="15000"/>
            </a:spcAft>
            <a:buChar char="•"/>
          </a:pPr>
          <a:r>
            <a:rPr lang="en-US" sz="900" b="0" i="0" kern="1200" baseline="0">
              <a:solidFill>
                <a:schemeClr val="bg1"/>
              </a:solidFill>
            </a:rPr>
            <a:t>Sales and Ad Spend trends</a:t>
          </a:r>
          <a:endParaRPr lang="en-US" sz="900" kern="1200">
            <a:solidFill>
              <a:schemeClr val="bg1"/>
            </a:solidFill>
          </a:endParaRPr>
        </a:p>
      </dsp:txBody>
      <dsp:txXfrm>
        <a:off x="5078993" y="1195028"/>
        <a:ext cx="1441984" cy="1349941"/>
      </dsp:txXfrm>
    </dsp:sp>
    <dsp:sp modelId="{748C508C-ED97-4BE5-8317-A366E3E81AE4}">
      <dsp:nvSpPr>
        <dsp:cNvPr id="0" name=""/>
        <dsp:cNvSpPr/>
      </dsp:nvSpPr>
      <dsp:spPr>
        <a:xfrm>
          <a:off x="6673408" y="1121999"/>
          <a:ext cx="1588042" cy="14959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baseline="0" dirty="0">
              <a:solidFill>
                <a:schemeClr val="bg1"/>
              </a:solidFill>
            </a:rPr>
            <a:t>Identified seasonality and demand troughs based on week and month of year</a:t>
          </a:r>
          <a:endParaRPr lang="en-US" sz="1100" kern="1200" dirty="0">
            <a:solidFill>
              <a:schemeClr val="bg1"/>
            </a:solidFill>
          </a:endParaRPr>
        </a:p>
      </dsp:txBody>
      <dsp:txXfrm>
        <a:off x="6746437" y="1195028"/>
        <a:ext cx="1441984" cy="13499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AF052C-1978-404D-BD42-549C8D2B5995}">
      <dsp:nvSpPr>
        <dsp:cNvPr id="0" name=""/>
        <dsp:cNvSpPr/>
      </dsp:nvSpPr>
      <dsp:spPr>
        <a:xfrm>
          <a:off x="0" y="4575558"/>
          <a:ext cx="4695825" cy="1001020"/>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i="0" kern="1200" baseline="0"/>
            <a:t>Evaluated using:</a:t>
          </a:r>
          <a:endParaRPr lang="en-US" sz="1800" kern="1200"/>
        </a:p>
      </dsp:txBody>
      <dsp:txXfrm>
        <a:off x="0" y="4575558"/>
        <a:ext cx="4695825" cy="540550"/>
      </dsp:txXfrm>
    </dsp:sp>
    <dsp:sp modelId="{E724475D-3E42-4C1B-87DF-29CC20A00CD1}">
      <dsp:nvSpPr>
        <dsp:cNvPr id="0" name=""/>
        <dsp:cNvSpPr/>
      </dsp:nvSpPr>
      <dsp:spPr>
        <a:xfrm>
          <a:off x="2292" y="5096088"/>
          <a:ext cx="1563746" cy="460469"/>
        </a:xfrm>
        <a:prstGeom prst="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i="0" kern="1200" baseline="0"/>
            <a:t>RMSE (Root Mean Squared Error)</a:t>
          </a:r>
          <a:endParaRPr lang="en-US" sz="1000" kern="1200"/>
        </a:p>
      </dsp:txBody>
      <dsp:txXfrm>
        <a:off x="2292" y="5096088"/>
        <a:ext cx="1563746" cy="460469"/>
      </dsp:txXfrm>
    </dsp:sp>
    <dsp:sp modelId="{86D4BEFB-188B-4FB2-9496-CAB8BD8D0462}">
      <dsp:nvSpPr>
        <dsp:cNvPr id="0" name=""/>
        <dsp:cNvSpPr/>
      </dsp:nvSpPr>
      <dsp:spPr>
        <a:xfrm>
          <a:off x="1566039" y="5096088"/>
          <a:ext cx="1563746" cy="460469"/>
        </a:xfrm>
        <a:prstGeom prst="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i="0" kern="1200" baseline="0"/>
            <a:t>R² (Goodness of fit)</a:t>
          </a:r>
          <a:endParaRPr lang="en-US" sz="1000" kern="1200"/>
        </a:p>
      </dsp:txBody>
      <dsp:txXfrm>
        <a:off x="1566039" y="5096088"/>
        <a:ext cx="1563746" cy="460469"/>
      </dsp:txXfrm>
    </dsp:sp>
    <dsp:sp modelId="{772AD25C-1F9A-4674-A72A-2103A31DE60A}">
      <dsp:nvSpPr>
        <dsp:cNvPr id="0" name=""/>
        <dsp:cNvSpPr/>
      </dsp:nvSpPr>
      <dsp:spPr>
        <a:xfrm>
          <a:off x="3129785" y="5096088"/>
          <a:ext cx="1563746" cy="460469"/>
        </a:xfrm>
        <a:prstGeom prst="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i="0" kern="1200" baseline="0" dirty="0"/>
            <a:t>Residual plots</a:t>
          </a:r>
          <a:endParaRPr lang="en-US" sz="1000" kern="1200" dirty="0"/>
        </a:p>
      </dsp:txBody>
      <dsp:txXfrm>
        <a:off x="3129785" y="5096088"/>
        <a:ext cx="1563746" cy="460469"/>
      </dsp:txXfrm>
    </dsp:sp>
    <dsp:sp modelId="{F6874E44-CFC7-4EB5-923F-DCA374FF7F6B}">
      <dsp:nvSpPr>
        <dsp:cNvPr id="0" name=""/>
        <dsp:cNvSpPr/>
      </dsp:nvSpPr>
      <dsp:spPr>
        <a:xfrm rot="10800000">
          <a:off x="0" y="3051004"/>
          <a:ext cx="4695825" cy="1539569"/>
        </a:xfrm>
        <a:prstGeom prst="upArrowCallou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i="0" kern="1200" baseline="0"/>
            <a:t>Inputs included all engineered features</a:t>
          </a:r>
          <a:endParaRPr lang="en-US" sz="1800" kern="1200"/>
        </a:p>
      </dsp:txBody>
      <dsp:txXfrm rot="10800000">
        <a:off x="0" y="3051004"/>
        <a:ext cx="4695825" cy="1000366"/>
      </dsp:txXfrm>
    </dsp:sp>
    <dsp:sp modelId="{6614FC70-33F8-4A13-BF4F-4613F80EF9E8}">
      <dsp:nvSpPr>
        <dsp:cNvPr id="0" name=""/>
        <dsp:cNvSpPr/>
      </dsp:nvSpPr>
      <dsp:spPr>
        <a:xfrm rot="10800000">
          <a:off x="0" y="1526450"/>
          <a:ext cx="4695825" cy="1539569"/>
        </a:xfrm>
        <a:prstGeom prst="upArrowCallou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i="0" kern="1200" baseline="0"/>
            <a:t>Trained two regressors:</a:t>
          </a:r>
          <a:endParaRPr lang="en-US" sz="1800" kern="1200"/>
        </a:p>
      </dsp:txBody>
      <dsp:txXfrm rot="-10800000">
        <a:off x="0" y="1526450"/>
        <a:ext cx="4695825" cy="540388"/>
      </dsp:txXfrm>
    </dsp:sp>
    <dsp:sp modelId="{B9AEE528-772A-477A-9089-8C3669A82826}">
      <dsp:nvSpPr>
        <dsp:cNvPr id="0" name=""/>
        <dsp:cNvSpPr/>
      </dsp:nvSpPr>
      <dsp:spPr>
        <a:xfrm>
          <a:off x="0" y="2066839"/>
          <a:ext cx="2347912" cy="460331"/>
        </a:xfrm>
        <a:prstGeom prst="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i="0" kern="1200" baseline="0" dirty="0"/>
            <a:t>Random Forest as baseline</a:t>
          </a:r>
          <a:endParaRPr lang="en-US" sz="1000" kern="1200" dirty="0"/>
        </a:p>
      </dsp:txBody>
      <dsp:txXfrm>
        <a:off x="0" y="2066839"/>
        <a:ext cx="2347912" cy="460331"/>
      </dsp:txXfrm>
    </dsp:sp>
    <dsp:sp modelId="{E602F1E6-FC59-415C-B138-FDD79B8E4C2C}">
      <dsp:nvSpPr>
        <dsp:cNvPr id="0" name=""/>
        <dsp:cNvSpPr/>
      </dsp:nvSpPr>
      <dsp:spPr>
        <a:xfrm>
          <a:off x="2347912" y="2066839"/>
          <a:ext cx="2347912" cy="460331"/>
        </a:xfrm>
        <a:prstGeom prst="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i="0" kern="1200" baseline="0"/>
            <a:t>XGBoost as final model due to higher accuracy and regularization benefits</a:t>
          </a:r>
          <a:endParaRPr lang="en-US" sz="1000" kern="1200"/>
        </a:p>
      </dsp:txBody>
      <dsp:txXfrm>
        <a:off x="2347912" y="2066839"/>
        <a:ext cx="2347912" cy="460331"/>
      </dsp:txXfrm>
    </dsp:sp>
    <dsp:sp modelId="{67D5E2F7-8117-4EFC-9D00-497782A941F7}">
      <dsp:nvSpPr>
        <dsp:cNvPr id="0" name=""/>
        <dsp:cNvSpPr/>
      </dsp:nvSpPr>
      <dsp:spPr>
        <a:xfrm rot="10800000">
          <a:off x="0" y="1896"/>
          <a:ext cx="4695825" cy="1539569"/>
        </a:xfrm>
        <a:prstGeom prst="upArrowCallou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i="0" kern="1200" baseline="0" dirty="0"/>
            <a:t>Goal: Build a predictive model to understand what drives Winning CPM and simulate optimized prices</a:t>
          </a:r>
          <a:endParaRPr lang="en-US" sz="1800" kern="1200" dirty="0"/>
        </a:p>
      </dsp:txBody>
      <dsp:txXfrm rot="10800000">
        <a:off x="0" y="1896"/>
        <a:ext cx="4695825" cy="10003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C0D6F-1282-430F-9FE3-486C00F3EB3C}">
      <dsp:nvSpPr>
        <dsp:cNvPr id="0" name=""/>
        <dsp:cNvSpPr/>
      </dsp:nvSpPr>
      <dsp:spPr>
        <a:xfrm>
          <a:off x="0" y="5036"/>
          <a:ext cx="4695825" cy="11722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6C05CD-C89E-4BE7-9BA5-CA9525705C06}">
      <dsp:nvSpPr>
        <dsp:cNvPr id="0" name=""/>
        <dsp:cNvSpPr/>
      </dsp:nvSpPr>
      <dsp:spPr>
        <a:xfrm>
          <a:off x="354619" y="268803"/>
          <a:ext cx="644762" cy="6447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FC4290-5EB1-4386-9C24-BA5B0FC6D4C0}">
      <dsp:nvSpPr>
        <dsp:cNvPr id="0" name=""/>
        <dsp:cNvSpPr/>
      </dsp:nvSpPr>
      <dsp:spPr>
        <a:xfrm>
          <a:off x="1354000" y="5036"/>
          <a:ext cx="3340500" cy="1172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68" tIns="124068" rIns="124068" bIns="124068" numCol="1" spcCol="1270" anchor="ctr" anchorCtr="0">
          <a:noAutofit/>
        </a:bodyPr>
        <a:lstStyle/>
        <a:p>
          <a:pPr marL="0" lvl="0" indent="0" algn="l" defTabSz="711200">
            <a:lnSpc>
              <a:spcPct val="100000"/>
            </a:lnSpc>
            <a:spcBef>
              <a:spcPct val="0"/>
            </a:spcBef>
            <a:spcAft>
              <a:spcPct val="35000"/>
            </a:spcAft>
            <a:buNone/>
          </a:pPr>
          <a:r>
            <a:rPr lang="en-US" sz="1600" b="1" i="0" kern="1200" baseline="0"/>
            <a:t>Goal:</a:t>
          </a:r>
          <a:r>
            <a:rPr lang="en-US" sz="1600" b="0" i="0" kern="1200" baseline="0"/>
            <a:t> Ensure transparency and interpretability for stakeholders</a:t>
          </a:r>
          <a:endParaRPr lang="en-US" sz="1600" kern="1200"/>
        </a:p>
      </dsp:txBody>
      <dsp:txXfrm>
        <a:off x="1354000" y="5036"/>
        <a:ext cx="3340500" cy="1172294"/>
      </dsp:txXfrm>
    </dsp:sp>
    <dsp:sp modelId="{3EBCC120-CD5C-4595-8F02-E43EA299E2CE}">
      <dsp:nvSpPr>
        <dsp:cNvPr id="0" name=""/>
        <dsp:cNvSpPr/>
      </dsp:nvSpPr>
      <dsp:spPr>
        <a:xfrm>
          <a:off x="0" y="1470405"/>
          <a:ext cx="4695825" cy="11722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9006A8-5689-4F6D-8822-98E521E90EE2}">
      <dsp:nvSpPr>
        <dsp:cNvPr id="0" name=""/>
        <dsp:cNvSpPr/>
      </dsp:nvSpPr>
      <dsp:spPr>
        <a:xfrm>
          <a:off x="354619" y="1734172"/>
          <a:ext cx="644762" cy="6447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5C19656-2D16-4EF4-9040-5ABC43494F60}">
      <dsp:nvSpPr>
        <dsp:cNvPr id="0" name=""/>
        <dsp:cNvSpPr/>
      </dsp:nvSpPr>
      <dsp:spPr>
        <a:xfrm>
          <a:off x="1354000" y="1470405"/>
          <a:ext cx="3340500" cy="1172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68" tIns="124068" rIns="124068" bIns="124068" numCol="1" spcCol="1270" anchor="ctr" anchorCtr="0">
          <a:noAutofit/>
        </a:bodyPr>
        <a:lstStyle/>
        <a:p>
          <a:pPr marL="0" lvl="0" indent="0" algn="l" defTabSz="711200">
            <a:lnSpc>
              <a:spcPct val="100000"/>
            </a:lnSpc>
            <a:spcBef>
              <a:spcPct val="0"/>
            </a:spcBef>
            <a:spcAft>
              <a:spcPct val="35000"/>
            </a:spcAft>
            <a:buNone/>
          </a:pPr>
          <a:r>
            <a:rPr lang="en-US" sz="1600" b="0" i="0" kern="1200" baseline="0"/>
            <a:t>Applied SHAP (TreeExplainer) to XGBoost model</a:t>
          </a:r>
          <a:endParaRPr lang="en-US" sz="1600" kern="1200"/>
        </a:p>
      </dsp:txBody>
      <dsp:txXfrm>
        <a:off x="1354000" y="1470405"/>
        <a:ext cx="3340500" cy="1172294"/>
      </dsp:txXfrm>
    </dsp:sp>
    <dsp:sp modelId="{8B92E032-E9A7-4A79-B235-F07A9710FB04}">
      <dsp:nvSpPr>
        <dsp:cNvPr id="0" name=""/>
        <dsp:cNvSpPr/>
      </dsp:nvSpPr>
      <dsp:spPr>
        <a:xfrm>
          <a:off x="0" y="2935774"/>
          <a:ext cx="4695825" cy="11722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EE39EC-0F61-49DE-9FCB-7C524C018E8F}">
      <dsp:nvSpPr>
        <dsp:cNvPr id="0" name=""/>
        <dsp:cNvSpPr/>
      </dsp:nvSpPr>
      <dsp:spPr>
        <a:xfrm>
          <a:off x="354619" y="3199540"/>
          <a:ext cx="644762" cy="6447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76A73D-8A63-46AE-8939-D1964F923908}">
      <dsp:nvSpPr>
        <dsp:cNvPr id="0" name=""/>
        <dsp:cNvSpPr/>
      </dsp:nvSpPr>
      <dsp:spPr>
        <a:xfrm>
          <a:off x="1354000" y="2935774"/>
          <a:ext cx="2113121" cy="1172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68" tIns="124068" rIns="124068" bIns="124068" numCol="1" spcCol="1270" anchor="ctr" anchorCtr="0">
          <a:noAutofit/>
        </a:bodyPr>
        <a:lstStyle/>
        <a:p>
          <a:pPr marL="0" lvl="0" indent="0" algn="l" defTabSz="711200">
            <a:lnSpc>
              <a:spcPct val="100000"/>
            </a:lnSpc>
            <a:spcBef>
              <a:spcPct val="0"/>
            </a:spcBef>
            <a:spcAft>
              <a:spcPct val="35000"/>
            </a:spcAft>
            <a:buNone/>
          </a:pPr>
          <a:r>
            <a:rPr lang="en-US" sz="1600" b="0" i="0" kern="1200" baseline="0" dirty="0"/>
            <a:t>Identified top global features </a:t>
          </a:r>
          <a:r>
            <a:rPr lang="en-US" sz="1600" b="0" i="0" kern="1200" baseline="0"/>
            <a:t>influencing pricing:</a:t>
          </a:r>
          <a:endParaRPr lang="en-US" sz="1600" kern="1200" dirty="0"/>
        </a:p>
      </dsp:txBody>
      <dsp:txXfrm>
        <a:off x="1354000" y="2935774"/>
        <a:ext cx="2113121" cy="1172294"/>
      </dsp:txXfrm>
    </dsp:sp>
    <dsp:sp modelId="{91223F35-6771-4718-BD35-51B0062907C2}">
      <dsp:nvSpPr>
        <dsp:cNvPr id="0" name=""/>
        <dsp:cNvSpPr/>
      </dsp:nvSpPr>
      <dsp:spPr>
        <a:xfrm>
          <a:off x="3467121" y="2935774"/>
          <a:ext cx="1227379" cy="1172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68" tIns="124068" rIns="124068" bIns="124068" numCol="1" spcCol="1270" anchor="ctr" anchorCtr="0">
          <a:noAutofit/>
        </a:bodyPr>
        <a:lstStyle/>
        <a:p>
          <a:pPr marL="0" lvl="0" indent="0" algn="l" defTabSz="488950">
            <a:lnSpc>
              <a:spcPct val="100000"/>
            </a:lnSpc>
            <a:spcBef>
              <a:spcPct val="0"/>
            </a:spcBef>
            <a:spcAft>
              <a:spcPct val="35000"/>
            </a:spcAft>
            <a:buNone/>
          </a:pPr>
          <a:r>
            <a:rPr lang="en-US" sz="1100" b="0" i="0" kern="1200" baseline="0" dirty="0" err="1"/>
            <a:t>CPM_Delta</a:t>
          </a:r>
          <a:r>
            <a:rPr lang="en-US" sz="1100" b="0" i="0" kern="1200" baseline="0" dirty="0"/>
            <a:t>, </a:t>
          </a:r>
          <a:r>
            <a:rPr lang="en-US" sz="1100" b="0" i="0" kern="1200" baseline="0" dirty="0" err="1"/>
            <a:t>Revenue_Per_Impression</a:t>
          </a:r>
          <a:r>
            <a:rPr lang="en-US" sz="1100" b="0" i="0" kern="1200" baseline="0" dirty="0"/>
            <a:t>, </a:t>
          </a:r>
          <a:endParaRPr lang="en-US" sz="1100" kern="1200" dirty="0"/>
        </a:p>
        <a:p>
          <a:pPr marL="0" lvl="0" indent="0" algn="l" defTabSz="488950">
            <a:lnSpc>
              <a:spcPct val="100000"/>
            </a:lnSpc>
            <a:spcBef>
              <a:spcPct val="0"/>
            </a:spcBef>
            <a:spcAft>
              <a:spcPct val="35000"/>
            </a:spcAft>
            <a:buNone/>
          </a:pPr>
          <a:r>
            <a:rPr lang="en-US" sz="1100" b="0" i="0" kern="1200" baseline="0" dirty="0"/>
            <a:t>Week, </a:t>
          </a:r>
          <a:r>
            <a:rPr lang="en-US" sz="1100" b="0" i="0" kern="1200" baseline="0" dirty="0" err="1"/>
            <a:t>Taxonomy_Encoded</a:t>
          </a:r>
          <a:r>
            <a:rPr lang="en-US" sz="1100" b="0" i="0" kern="1200" baseline="0" dirty="0"/>
            <a:t>, </a:t>
          </a:r>
          <a:r>
            <a:rPr lang="en-US" sz="1100" b="0" i="0" kern="1200" baseline="0" dirty="0" err="1"/>
            <a:t>CTR_Proxy</a:t>
          </a:r>
          <a:endParaRPr lang="en-US" sz="1100" kern="1200" dirty="0"/>
        </a:p>
      </dsp:txBody>
      <dsp:txXfrm>
        <a:off x="3467121" y="2935774"/>
        <a:ext cx="1227379" cy="1172294"/>
      </dsp:txXfrm>
    </dsp:sp>
    <dsp:sp modelId="{C5F14A4A-9297-4AEA-920A-5731DE3ABFF1}">
      <dsp:nvSpPr>
        <dsp:cNvPr id="0" name=""/>
        <dsp:cNvSpPr/>
      </dsp:nvSpPr>
      <dsp:spPr>
        <a:xfrm>
          <a:off x="0" y="4401143"/>
          <a:ext cx="4695825" cy="11722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C78F21-EF03-4881-8E02-AD19E13237AD}">
      <dsp:nvSpPr>
        <dsp:cNvPr id="0" name=""/>
        <dsp:cNvSpPr/>
      </dsp:nvSpPr>
      <dsp:spPr>
        <a:xfrm>
          <a:off x="354619" y="4664909"/>
          <a:ext cx="644762" cy="6447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BCFF13-386D-4D79-8A93-5B81AB79BB7A}">
      <dsp:nvSpPr>
        <dsp:cNvPr id="0" name=""/>
        <dsp:cNvSpPr/>
      </dsp:nvSpPr>
      <dsp:spPr>
        <a:xfrm>
          <a:off x="1354000" y="4401143"/>
          <a:ext cx="3340500" cy="1172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68" tIns="124068" rIns="124068" bIns="124068" numCol="1" spcCol="1270" anchor="ctr" anchorCtr="0">
          <a:noAutofit/>
        </a:bodyPr>
        <a:lstStyle/>
        <a:p>
          <a:pPr marL="0" lvl="0" indent="0" algn="l" defTabSz="711200">
            <a:lnSpc>
              <a:spcPct val="100000"/>
            </a:lnSpc>
            <a:spcBef>
              <a:spcPct val="0"/>
            </a:spcBef>
            <a:spcAft>
              <a:spcPct val="35000"/>
            </a:spcAft>
            <a:buNone/>
          </a:pPr>
          <a:r>
            <a:rPr lang="en-US" sz="1600" b="0" i="0" kern="1200" baseline="0" dirty="0"/>
            <a:t>Produced bar charts and dependence plots for top features</a:t>
          </a:r>
          <a:endParaRPr lang="en-US" sz="1600" kern="1200" dirty="0"/>
        </a:p>
      </dsp:txBody>
      <dsp:txXfrm>
        <a:off x="1354000" y="4401143"/>
        <a:ext cx="3340500" cy="117229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A928E1-3D6F-45CA-AF2C-0608C8AD675B}">
      <dsp:nvSpPr>
        <dsp:cNvPr id="0" name=""/>
        <dsp:cNvSpPr/>
      </dsp:nvSpPr>
      <dsp:spPr>
        <a:xfrm>
          <a:off x="920847" y="289284"/>
          <a:ext cx="3983595" cy="3983595"/>
        </a:xfrm>
        <a:prstGeom prst="pie">
          <a:avLst>
            <a:gd name="adj1" fmla="val 16200000"/>
            <a:gd name="adj2" fmla="val 19285716"/>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a:solidFill>
                <a:schemeClr val="bg1"/>
              </a:solidFill>
            </a:rPr>
            <a:t>Started with Random Forest for baseline results</a:t>
          </a:r>
          <a:endParaRPr lang="en-US" sz="900" kern="1200" dirty="0">
            <a:solidFill>
              <a:schemeClr val="bg1"/>
            </a:solidFill>
          </a:endParaRPr>
        </a:p>
      </dsp:txBody>
      <dsp:txXfrm>
        <a:off x="3013657" y="659190"/>
        <a:ext cx="948475" cy="758780"/>
      </dsp:txXfrm>
    </dsp:sp>
    <dsp:sp modelId="{41A118DD-BA86-449F-87DF-58217629F9D9}">
      <dsp:nvSpPr>
        <dsp:cNvPr id="0" name=""/>
        <dsp:cNvSpPr/>
      </dsp:nvSpPr>
      <dsp:spPr>
        <a:xfrm>
          <a:off x="972064" y="353307"/>
          <a:ext cx="3983595" cy="3983595"/>
        </a:xfrm>
        <a:prstGeom prst="pie">
          <a:avLst>
            <a:gd name="adj1" fmla="val 19285716"/>
            <a:gd name="adj2" fmla="val 771428"/>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rPr>
            <a:t>Transitioned to </a:t>
          </a:r>
          <a:r>
            <a:rPr lang="en-US" sz="900" kern="1200" dirty="0" err="1">
              <a:solidFill>
                <a:schemeClr val="bg1"/>
              </a:solidFill>
            </a:rPr>
            <a:t>XGBoost</a:t>
          </a:r>
          <a:r>
            <a:rPr lang="en-US" sz="900" kern="1200" dirty="0">
              <a:solidFill>
                <a:schemeClr val="bg1"/>
              </a:solidFill>
            </a:rPr>
            <a:t> for:</a:t>
          </a:r>
        </a:p>
      </dsp:txBody>
      <dsp:txXfrm>
        <a:off x="3677590" y="1797360"/>
        <a:ext cx="1090746" cy="663932"/>
      </dsp:txXfrm>
    </dsp:sp>
    <dsp:sp modelId="{A5A1A1B0-03E7-4F45-9A75-BC93AE8B0B9F}">
      <dsp:nvSpPr>
        <dsp:cNvPr id="0" name=""/>
        <dsp:cNvSpPr/>
      </dsp:nvSpPr>
      <dsp:spPr>
        <a:xfrm>
          <a:off x="953569" y="433927"/>
          <a:ext cx="3983595" cy="3983595"/>
        </a:xfrm>
        <a:prstGeom prst="pie">
          <a:avLst>
            <a:gd name="adj1" fmla="val 771428"/>
            <a:gd name="adj2" fmla="val 3857143"/>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rPr>
            <a:t>Superior accuracy</a:t>
          </a:r>
        </a:p>
      </dsp:txBody>
      <dsp:txXfrm>
        <a:off x="3511607" y="2793259"/>
        <a:ext cx="948475" cy="735068"/>
      </dsp:txXfrm>
    </dsp:sp>
    <dsp:sp modelId="{526D0E69-689B-45BC-A43B-711A76463A45}">
      <dsp:nvSpPr>
        <dsp:cNvPr id="0" name=""/>
        <dsp:cNvSpPr/>
      </dsp:nvSpPr>
      <dsp:spPr>
        <a:xfrm>
          <a:off x="879588" y="469495"/>
          <a:ext cx="3983595" cy="3983595"/>
        </a:xfrm>
        <a:prstGeom prst="pie">
          <a:avLst>
            <a:gd name="adj1" fmla="val 3857226"/>
            <a:gd name="adj2" fmla="val 6942858"/>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a:solidFill>
                <a:schemeClr val="bg1"/>
              </a:solidFill>
            </a:rPr>
            <a:t> Built-in regularization</a:t>
          </a:r>
          <a:endParaRPr lang="en-US" sz="900" kern="1200" dirty="0">
            <a:solidFill>
              <a:schemeClr val="bg1"/>
            </a:solidFill>
          </a:endParaRPr>
        </a:p>
      </dsp:txBody>
      <dsp:txXfrm>
        <a:off x="2409004" y="3599463"/>
        <a:ext cx="924763" cy="663932"/>
      </dsp:txXfrm>
    </dsp:sp>
    <dsp:sp modelId="{67026710-9609-4470-92FB-F4F7C13D184B}">
      <dsp:nvSpPr>
        <dsp:cNvPr id="0" name=""/>
        <dsp:cNvSpPr/>
      </dsp:nvSpPr>
      <dsp:spPr>
        <a:xfrm>
          <a:off x="805607" y="433927"/>
          <a:ext cx="3983595" cy="3983595"/>
        </a:xfrm>
        <a:prstGeom prst="pie">
          <a:avLst>
            <a:gd name="adj1" fmla="val 6942858"/>
            <a:gd name="adj2" fmla="val 10028574"/>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a:solidFill>
                <a:schemeClr val="bg1"/>
              </a:solidFill>
            </a:rPr>
            <a:t> Native handling of missing values</a:t>
          </a:r>
          <a:endParaRPr lang="en-US" sz="900" kern="1200" dirty="0">
            <a:solidFill>
              <a:schemeClr val="bg1"/>
            </a:solidFill>
          </a:endParaRPr>
        </a:p>
      </dsp:txBody>
      <dsp:txXfrm>
        <a:off x="1282690" y="2793259"/>
        <a:ext cx="948475" cy="735068"/>
      </dsp:txXfrm>
    </dsp:sp>
    <dsp:sp modelId="{0F68B712-70B5-4A27-B582-CE0E14A28235}">
      <dsp:nvSpPr>
        <dsp:cNvPr id="0" name=""/>
        <dsp:cNvSpPr/>
      </dsp:nvSpPr>
      <dsp:spPr>
        <a:xfrm>
          <a:off x="787112" y="353307"/>
          <a:ext cx="3983595" cy="3983595"/>
        </a:xfrm>
        <a:prstGeom prst="pie">
          <a:avLst>
            <a:gd name="adj1" fmla="val 10028574"/>
            <a:gd name="adj2" fmla="val 13114284"/>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rPr>
            <a:t>Trained to predict Winning CPM from engineered features</a:t>
          </a:r>
        </a:p>
      </dsp:txBody>
      <dsp:txXfrm>
        <a:off x="974436" y="1797360"/>
        <a:ext cx="1090746" cy="663932"/>
      </dsp:txXfrm>
    </dsp:sp>
    <dsp:sp modelId="{6EFAF4FC-EB53-46EB-9C64-0DC901996BC2}">
      <dsp:nvSpPr>
        <dsp:cNvPr id="0" name=""/>
        <dsp:cNvSpPr/>
      </dsp:nvSpPr>
      <dsp:spPr>
        <a:xfrm>
          <a:off x="838329" y="289284"/>
          <a:ext cx="3983595" cy="3983595"/>
        </a:xfrm>
        <a:prstGeom prst="pie">
          <a:avLst>
            <a:gd name="adj1" fmla="val 13114284"/>
            <a:gd name="adj2" fmla="val 1620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rPr>
            <a:t>Result: Production-ready model with explainable predictions and strong generalization.</a:t>
          </a:r>
        </a:p>
      </dsp:txBody>
      <dsp:txXfrm>
        <a:off x="1780640" y="659190"/>
        <a:ext cx="948475" cy="758780"/>
      </dsp:txXfrm>
    </dsp:sp>
    <dsp:sp modelId="{947DDA51-1E0A-48A9-9219-94444B652777}">
      <dsp:nvSpPr>
        <dsp:cNvPr id="0" name=""/>
        <dsp:cNvSpPr/>
      </dsp:nvSpPr>
      <dsp:spPr>
        <a:xfrm>
          <a:off x="674045" y="42681"/>
          <a:ext cx="4476802" cy="4476802"/>
        </a:xfrm>
        <a:prstGeom prst="circularArrow">
          <a:avLst>
            <a:gd name="adj1" fmla="val 5085"/>
            <a:gd name="adj2" fmla="val 327528"/>
            <a:gd name="adj3" fmla="val 18957827"/>
            <a:gd name="adj4" fmla="val 16200343"/>
            <a:gd name="adj5" fmla="val 5932"/>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3537CAA-5DE2-4210-A4F4-61943B97FB15}">
      <dsp:nvSpPr>
        <dsp:cNvPr id="0" name=""/>
        <dsp:cNvSpPr/>
      </dsp:nvSpPr>
      <dsp:spPr>
        <a:xfrm>
          <a:off x="725584" y="106986"/>
          <a:ext cx="4476802" cy="4476802"/>
        </a:xfrm>
        <a:prstGeom prst="circularArrow">
          <a:avLst>
            <a:gd name="adj1" fmla="val 5085"/>
            <a:gd name="adj2" fmla="val 327528"/>
            <a:gd name="adj3" fmla="val 443744"/>
            <a:gd name="adj4" fmla="val 19285776"/>
            <a:gd name="adj5" fmla="val 5932"/>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2505A5D4-6B07-40CA-A790-2F38B6E5D57B}">
      <dsp:nvSpPr>
        <dsp:cNvPr id="0" name=""/>
        <dsp:cNvSpPr/>
      </dsp:nvSpPr>
      <dsp:spPr>
        <a:xfrm>
          <a:off x="707024" y="187420"/>
          <a:ext cx="4476802" cy="4476802"/>
        </a:xfrm>
        <a:prstGeom prst="circularArrow">
          <a:avLst>
            <a:gd name="adj1" fmla="val 5085"/>
            <a:gd name="adj2" fmla="val 327528"/>
            <a:gd name="adj3" fmla="val 3529100"/>
            <a:gd name="adj4" fmla="val 770764"/>
            <a:gd name="adj5" fmla="val 5932"/>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724393D-899D-4FFD-B2AA-2AE076BF1231}">
      <dsp:nvSpPr>
        <dsp:cNvPr id="0" name=""/>
        <dsp:cNvSpPr/>
      </dsp:nvSpPr>
      <dsp:spPr>
        <a:xfrm>
          <a:off x="632985" y="222787"/>
          <a:ext cx="4476802" cy="4476802"/>
        </a:xfrm>
        <a:prstGeom prst="circularArrow">
          <a:avLst>
            <a:gd name="adj1" fmla="val 5085"/>
            <a:gd name="adj2" fmla="val 327528"/>
            <a:gd name="adj3" fmla="val 6615046"/>
            <a:gd name="adj4" fmla="val 3857426"/>
            <a:gd name="adj5" fmla="val 5932"/>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8746E11C-99B4-4ED9-A0F4-B2FA1A19A6B0}">
      <dsp:nvSpPr>
        <dsp:cNvPr id="0" name=""/>
        <dsp:cNvSpPr/>
      </dsp:nvSpPr>
      <dsp:spPr>
        <a:xfrm>
          <a:off x="558945" y="187420"/>
          <a:ext cx="4476802" cy="4476802"/>
        </a:xfrm>
        <a:prstGeom prst="circularArrow">
          <a:avLst>
            <a:gd name="adj1" fmla="val 5085"/>
            <a:gd name="adj2" fmla="val 327528"/>
            <a:gd name="adj3" fmla="val 9701707"/>
            <a:gd name="adj4" fmla="val 6943371"/>
            <a:gd name="adj5" fmla="val 5932"/>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F7DFA47-CC75-4C87-8F3A-ED7687B22583}">
      <dsp:nvSpPr>
        <dsp:cNvPr id="0" name=""/>
        <dsp:cNvSpPr/>
      </dsp:nvSpPr>
      <dsp:spPr>
        <a:xfrm>
          <a:off x="540385" y="106986"/>
          <a:ext cx="4476802" cy="4476802"/>
        </a:xfrm>
        <a:prstGeom prst="circularArrow">
          <a:avLst>
            <a:gd name="adj1" fmla="val 5085"/>
            <a:gd name="adj2" fmla="val 327528"/>
            <a:gd name="adj3" fmla="val 12786695"/>
            <a:gd name="adj4" fmla="val 10028727"/>
            <a:gd name="adj5" fmla="val 5932"/>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2C6EBE7-F3B9-4C5E-976E-91AD76B7E1C8}">
      <dsp:nvSpPr>
        <dsp:cNvPr id="0" name=""/>
        <dsp:cNvSpPr/>
      </dsp:nvSpPr>
      <dsp:spPr>
        <a:xfrm>
          <a:off x="591924" y="42681"/>
          <a:ext cx="4476802" cy="4476802"/>
        </a:xfrm>
        <a:prstGeom prst="circularArrow">
          <a:avLst>
            <a:gd name="adj1" fmla="val 5085"/>
            <a:gd name="adj2" fmla="val 327528"/>
            <a:gd name="adj3" fmla="val 15872129"/>
            <a:gd name="adj4" fmla="val 13114645"/>
            <a:gd name="adj5" fmla="val 5932"/>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B5A91D-2091-4E49-99CB-99C81D2B0966}">
      <dsp:nvSpPr>
        <dsp:cNvPr id="0" name=""/>
        <dsp:cNvSpPr/>
      </dsp:nvSpPr>
      <dsp:spPr>
        <a:xfrm>
          <a:off x="494471" y="594966"/>
          <a:ext cx="807626" cy="807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910E80-27A5-4D4E-92F7-A262E7B6C2D5}">
      <dsp:nvSpPr>
        <dsp:cNvPr id="0" name=""/>
        <dsp:cNvSpPr/>
      </dsp:nvSpPr>
      <dsp:spPr>
        <a:xfrm>
          <a:off x="921" y="1763964"/>
          <a:ext cx="1794726" cy="1239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1" kern="1200" dirty="0">
              <a:solidFill>
                <a:schemeClr val="bg1"/>
              </a:solidFill>
            </a:rPr>
            <a:t>Leveraged SHAP (</a:t>
          </a:r>
          <a:r>
            <a:rPr lang="en-US" sz="1200" b="1" kern="1200" dirty="0" err="1">
              <a:solidFill>
                <a:schemeClr val="bg1"/>
              </a:solidFill>
            </a:rPr>
            <a:t>SHapley</a:t>
          </a:r>
          <a:r>
            <a:rPr lang="en-US" sz="1200" b="1" kern="1200" dirty="0">
              <a:solidFill>
                <a:schemeClr val="bg1"/>
              </a:solidFill>
            </a:rPr>
            <a:t> Additive </a:t>
          </a:r>
          <a:r>
            <a:rPr lang="en-US" sz="1200" b="1" kern="1200" dirty="0" err="1">
              <a:solidFill>
                <a:schemeClr val="bg1"/>
              </a:solidFill>
            </a:rPr>
            <a:t>exPlanations</a:t>
          </a:r>
          <a:r>
            <a:rPr lang="en-US" sz="1200" b="1" kern="1200" dirty="0">
              <a:solidFill>
                <a:schemeClr val="bg1"/>
              </a:solidFill>
            </a:rPr>
            <a:t>)</a:t>
          </a:r>
          <a:r>
            <a:rPr lang="en-US" sz="1200" kern="1200" dirty="0">
              <a:solidFill>
                <a:schemeClr val="bg1"/>
              </a:solidFill>
            </a:rPr>
            <a:t> to interpret model predictions with precision and transparency.</a:t>
          </a:r>
        </a:p>
      </dsp:txBody>
      <dsp:txXfrm>
        <a:off x="921" y="1763964"/>
        <a:ext cx="1794726" cy="1239932"/>
      </dsp:txXfrm>
    </dsp:sp>
    <dsp:sp modelId="{781BC30C-C0B3-4033-B1EA-5B827A502BD4}">
      <dsp:nvSpPr>
        <dsp:cNvPr id="0" name=""/>
        <dsp:cNvSpPr/>
      </dsp:nvSpPr>
      <dsp:spPr>
        <a:xfrm>
          <a:off x="2603275" y="594966"/>
          <a:ext cx="807626" cy="807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D1C7FE-A0A0-4E47-83E9-E7749C01A74E}">
      <dsp:nvSpPr>
        <dsp:cNvPr id="0" name=""/>
        <dsp:cNvSpPr/>
      </dsp:nvSpPr>
      <dsp:spPr>
        <a:xfrm>
          <a:off x="2109725" y="1763964"/>
          <a:ext cx="1794726" cy="1239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solidFill>
                <a:schemeClr val="bg1"/>
              </a:solidFill>
            </a:rPr>
            <a:t>Delivered both </a:t>
          </a:r>
          <a:r>
            <a:rPr lang="en-US" sz="1200" b="1" kern="1200">
              <a:solidFill>
                <a:schemeClr val="bg1"/>
              </a:solidFill>
            </a:rPr>
            <a:t>global insights</a:t>
          </a:r>
          <a:r>
            <a:rPr lang="en-US" sz="1200" kern="1200">
              <a:solidFill>
                <a:schemeClr val="bg1"/>
              </a:solidFill>
            </a:rPr>
            <a:t> (top drivers across the dataset) and </a:t>
          </a:r>
          <a:r>
            <a:rPr lang="en-US" sz="1200" b="1" kern="1200">
              <a:solidFill>
                <a:schemeClr val="bg1"/>
              </a:solidFill>
            </a:rPr>
            <a:t>local attributions</a:t>
          </a:r>
          <a:r>
            <a:rPr lang="en-US" sz="1200" kern="1200">
              <a:solidFill>
                <a:schemeClr val="bg1"/>
              </a:solidFill>
            </a:rPr>
            <a:t> (factors influencing each individual prediction).</a:t>
          </a:r>
        </a:p>
      </dsp:txBody>
      <dsp:txXfrm>
        <a:off x="2109725" y="1763964"/>
        <a:ext cx="1794726" cy="1239932"/>
      </dsp:txXfrm>
    </dsp:sp>
    <dsp:sp modelId="{6D44CB69-66EC-4FC4-BD82-8C7E9516866E}">
      <dsp:nvSpPr>
        <dsp:cNvPr id="0" name=""/>
        <dsp:cNvSpPr/>
      </dsp:nvSpPr>
      <dsp:spPr>
        <a:xfrm>
          <a:off x="4712078" y="594966"/>
          <a:ext cx="807626" cy="807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A07AFA-AADA-42F9-923B-E8D6EC7A391B}">
      <dsp:nvSpPr>
        <dsp:cNvPr id="0" name=""/>
        <dsp:cNvSpPr/>
      </dsp:nvSpPr>
      <dsp:spPr>
        <a:xfrm>
          <a:off x="4218529" y="1763964"/>
          <a:ext cx="1794726" cy="1239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solidFill>
                <a:schemeClr val="bg1"/>
              </a:solidFill>
            </a:rPr>
            <a:t>Produced clear, actionable outputs: </a:t>
          </a:r>
          <a:r>
            <a:rPr lang="en-US" sz="1200" b="1" kern="1200" dirty="0">
              <a:solidFill>
                <a:schemeClr val="bg1"/>
              </a:solidFill>
            </a:rPr>
            <a:t>summary plots</a:t>
          </a:r>
          <a:r>
            <a:rPr lang="en-US" sz="1200" kern="1200" dirty="0">
              <a:solidFill>
                <a:schemeClr val="bg1"/>
              </a:solidFill>
            </a:rPr>
            <a:t>, </a:t>
          </a:r>
          <a:r>
            <a:rPr lang="en-US" sz="1200" b="1" kern="1200" dirty="0">
              <a:solidFill>
                <a:schemeClr val="bg1"/>
              </a:solidFill>
            </a:rPr>
            <a:t>dependence plots</a:t>
          </a:r>
          <a:r>
            <a:rPr lang="en-US" sz="1200" kern="1200" dirty="0">
              <a:solidFill>
                <a:schemeClr val="bg1"/>
              </a:solidFill>
            </a:rPr>
            <a:t>, and </a:t>
          </a:r>
          <a:r>
            <a:rPr lang="en-US" sz="1200" b="1" kern="1200" dirty="0">
              <a:solidFill>
                <a:schemeClr val="bg1"/>
              </a:solidFill>
            </a:rPr>
            <a:t>CSV reports</a:t>
          </a:r>
          <a:r>
            <a:rPr lang="en-US" sz="1200" kern="1200" dirty="0">
              <a:solidFill>
                <a:schemeClr val="bg1"/>
              </a:solidFill>
            </a:rPr>
            <a:t> for integration into dashboards and reviews.</a:t>
          </a:r>
        </a:p>
      </dsp:txBody>
      <dsp:txXfrm>
        <a:off x="4218529" y="1763964"/>
        <a:ext cx="1794726" cy="1239932"/>
      </dsp:txXfrm>
    </dsp:sp>
    <dsp:sp modelId="{79374D9F-9D94-4035-A5D0-0137ED1435B9}">
      <dsp:nvSpPr>
        <dsp:cNvPr id="0" name=""/>
        <dsp:cNvSpPr/>
      </dsp:nvSpPr>
      <dsp:spPr>
        <a:xfrm>
          <a:off x="6820882" y="594966"/>
          <a:ext cx="807626" cy="8076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9AB2AD-95E4-4A07-BF9C-7DBAE20AEE2C}">
      <dsp:nvSpPr>
        <dsp:cNvPr id="0" name=""/>
        <dsp:cNvSpPr/>
      </dsp:nvSpPr>
      <dsp:spPr>
        <a:xfrm>
          <a:off x="6327332" y="1763964"/>
          <a:ext cx="1794726" cy="1239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1" kern="1200" dirty="0">
              <a:solidFill>
                <a:schemeClr val="bg1"/>
              </a:solidFill>
            </a:rPr>
            <a:t>Objective</a:t>
          </a:r>
          <a:r>
            <a:rPr lang="en-US" sz="1200" kern="1200" dirty="0">
              <a:solidFill>
                <a:schemeClr val="bg1"/>
              </a:solidFill>
            </a:rPr>
            <a:t>: Enhance stakeholder confidence, support transparent decision-making, and enable effective auditing of pricing logic.</a:t>
          </a:r>
        </a:p>
      </dsp:txBody>
      <dsp:txXfrm>
        <a:off x="6327332" y="1763964"/>
        <a:ext cx="1794726" cy="123993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4B1CEA-CB61-4AE6-8DFF-388DBB3B0A53}">
      <dsp:nvSpPr>
        <dsp:cNvPr id="0" name=""/>
        <dsp:cNvSpPr/>
      </dsp:nvSpPr>
      <dsp:spPr>
        <a:xfrm>
          <a:off x="0" y="2315"/>
          <a:ext cx="4695825" cy="117344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C2A8A5-90F1-4B82-ADBA-837A3419919C}">
      <dsp:nvSpPr>
        <dsp:cNvPr id="0" name=""/>
        <dsp:cNvSpPr/>
      </dsp:nvSpPr>
      <dsp:spPr>
        <a:xfrm>
          <a:off x="354965" y="266339"/>
          <a:ext cx="645392" cy="645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512CBD2-DE14-4466-AC59-F94D9AC4FD81}">
      <dsp:nvSpPr>
        <dsp:cNvPr id="0" name=""/>
        <dsp:cNvSpPr/>
      </dsp:nvSpPr>
      <dsp:spPr>
        <a:xfrm>
          <a:off x="1355324" y="2315"/>
          <a:ext cx="3340500"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755650">
            <a:lnSpc>
              <a:spcPct val="90000"/>
            </a:lnSpc>
            <a:spcBef>
              <a:spcPct val="0"/>
            </a:spcBef>
            <a:spcAft>
              <a:spcPct val="35000"/>
            </a:spcAft>
            <a:buNone/>
          </a:pPr>
          <a:r>
            <a:rPr lang="en-US" sz="1700" kern="1200" dirty="0"/>
            <a:t>Calculated total simulated revenue and compared to actual</a:t>
          </a:r>
        </a:p>
      </dsp:txBody>
      <dsp:txXfrm>
        <a:off x="1355324" y="2315"/>
        <a:ext cx="3340500" cy="1173440"/>
      </dsp:txXfrm>
    </dsp:sp>
    <dsp:sp modelId="{B8B29516-5417-4CE5-A9DB-942DF7B7D579}">
      <dsp:nvSpPr>
        <dsp:cNvPr id="0" name=""/>
        <dsp:cNvSpPr/>
      </dsp:nvSpPr>
      <dsp:spPr>
        <a:xfrm>
          <a:off x="0" y="1469116"/>
          <a:ext cx="4695825" cy="117344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DF18FE-8254-467D-930C-F05FEF36DD63}">
      <dsp:nvSpPr>
        <dsp:cNvPr id="0" name=""/>
        <dsp:cNvSpPr/>
      </dsp:nvSpPr>
      <dsp:spPr>
        <a:xfrm>
          <a:off x="354965" y="1733140"/>
          <a:ext cx="645392" cy="645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07E4A0D-4831-4AE0-9695-E97D7A9926BA}">
      <dsp:nvSpPr>
        <dsp:cNvPr id="0" name=""/>
        <dsp:cNvSpPr/>
      </dsp:nvSpPr>
      <dsp:spPr>
        <a:xfrm>
          <a:off x="1355324" y="1469116"/>
          <a:ext cx="3340500"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755650">
            <a:lnSpc>
              <a:spcPct val="90000"/>
            </a:lnSpc>
            <a:spcBef>
              <a:spcPct val="0"/>
            </a:spcBef>
            <a:spcAft>
              <a:spcPct val="35000"/>
            </a:spcAft>
            <a:buNone/>
          </a:pPr>
          <a:r>
            <a:rPr lang="en-US" sz="1700" kern="1200" dirty="0"/>
            <a:t>Introduced ROI thresholds to filter recommendations</a:t>
          </a:r>
        </a:p>
      </dsp:txBody>
      <dsp:txXfrm>
        <a:off x="1355324" y="1469116"/>
        <a:ext cx="3340500" cy="1173440"/>
      </dsp:txXfrm>
    </dsp:sp>
    <dsp:sp modelId="{5F68545A-3157-475F-8671-BBDBAE890663}">
      <dsp:nvSpPr>
        <dsp:cNvPr id="0" name=""/>
        <dsp:cNvSpPr/>
      </dsp:nvSpPr>
      <dsp:spPr>
        <a:xfrm>
          <a:off x="0" y="2935917"/>
          <a:ext cx="4695825" cy="117344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567A2E-F5EC-493C-B36A-DD48EE18D6D0}">
      <dsp:nvSpPr>
        <dsp:cNvPr id="0" name=""/>
        <dsp:cNvSpPr/>
      </dsp:nvSpPr>
      <dsp:spPr>
        <a:xfrm>
          <a:off x="354965" y="3199941"/>
          <a:ext cx="645392" cy="645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9492A2-FFDD-4C25-BA24-CBC5497D3053}">
      <dsp:nvSpPr>
        <dsp:cNvPr id="0" name=""/>
        <dsp:cNvSpPr/>
      </dsp:nvSpPr>
      <dsp:spPr>
        <a:xfrm>
          <a:off x="1355324" y="2935917"/>
          <a:ext cx="3340500"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755650">
            <a:lnSpc>
              <a:spcPct val="90000"/>
            </a:lnSpc>
            <a:spcBef>
              <a:spcPct val="0"/>
            </a:spcBef>
            <a:spcAft>
              <a:spcPct val="35000"/>
            </a:spcAft>
            <a:buNone/>
          </a:pPr>
          <a:r>
            <a:rPr lang="en-US" sz="1700" kern="1200" dirty="0"/>
            <a:t>Ensured profitability alignment before recommending any pricing changes</a:t>
          </a:r>
        </a:p>
      </dsp:txBody>
      <dsp:txXfrm>
        <a:off x="1355324" y="2935917"/>
        <a:ext cx="3340500" cy="1173440"/>
      </dsp:txXfrm>
    </dsp:sp>
    <dsp:sp modelId="{9E0E62ED-C2A0-4D1C-9582-BC7AA6C6DB72}">
      <dsp:nvSpPr>
        <dsp:cNvPr id="0" name=""/>
        <dsp:cNvSpPr/>
      </dsp:nvSpPr>
      <dsp:spPr>
        <a:xfrm>
          <a:off x="0" y="4402718"/>
          <a:ext cx="4695825" cy="117344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35AD17-33A5-47CA-9D86-A1B0BD352FCA}">
      <dsp:nvSpPr>
        <dsp:cNvPr id="0" name=""/>
        <dsp:cNvSpPr/>
      </dsp:nvSpPr>
      <dsp:spPr>
        <a:xfrm>
          <a:off x="354965" y="4666742"/>
          <a:ext cx="645392" cy="6453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FD5867-02CF-4A5F-BED9-989C7AF569CA}">
      <dsp:nvSpPr>
        <dsp:cNvPr id="0" name=""/>
        <dsp:cNvSpPr/>
      </dsp:nvSpPr>
      <dsp:spPr>
        <a:xfrm>
          <a:off x="1355324" y="4402718"/>
          <a:ext cx="3340500"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755650">
            <a:lnSpc>
              <a:spcPct val="90000"/>
            </a:lnSpc>
            <a:spcBef>
              <a:spcPct val="0"/>
            </a:spcBef>
            <a:spcAft>
              <a:spcPct val="35000"/>
            </a:spcAft>
            <a:buNone/>
          </a:pPr>
          <a:r>
            <a:rPr lang="en-US" sz="1700" kern="1200" dirty="0"/>
            <a:t>Outcome: Strategy that drives revenue without compromising on marketing efficiency.</a:t>
          </a:r>
        </a:p>
      </dsp:txBody>
      <dsp:txXfrm>
        <a:off x="1355324" y="4402718"/>
        <a:ext cx="3340500" cy="11734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BC0CC-EE8E-435E-A1FA-1DEA21912920}">
      <dsp:nvSpPr>
        <dsp:cNvPr id="0" name=""/>
        <dsp:cNvSpPr/>
      </dsp:nvSpPr>
      <dsp:spPr>
        <a:xfrm>
          <a:off x="0" y="2709054"/>
          <a:ext cx="8122981" cy="88917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defRPr cap="all"/>
          </a:pPr>
          <a:r>
            <a:rPr lang="en-US" sz="1700" kern="1200"/>
            <a:t>Bootstrap Results</a:t>
          </a:r>
        </a:p>
      </dsp:txBody>
      <dsp:txXfrm>
        <a:off x="0" y="2709054"/>
        <a:ext cx="8122981" cy="480152"/>
      </dsp:txXfrm>
    </dsp:sp>
    <dsp:sp modelId="{35F80B78-1ABB-452D-B239-8973AF47E91A}">
      <dsp:nvSpPr>
        <dsp:cNvPr id="0" name=""/>
        <dsp:cNvSpPr/>
      </dsp:nvSpPr>
      <dsp:spPr>
        <a:xfrm>
          <a:off x="0" y="3171424"/>
          <a:ext cx="4061490" cy="40901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defRPr cap="all"/>
          </a:pPr>
          <a:r>
            <a:rPr lang="en-US" sz="1400" kern="1200"/>
            <a:t>Mean Uplift = $21.77</a:t>
          </a:r>
        </a:p>
      </dsp:txBody>
      <dsp:txXfrm>
        <a:off x="0" y="3171424"/>
        <a:ext cx="4061490" cy="409019"/>
      </dsp:txXfrm>
    </dsp:sp>
    <dsp:sp modelId="{D81867A3-8989-4F23-9E69-43A4ECBEE36B}">
      <dsp:nvSpPr>
        <dsp:cNvPr id="0" name=""/>
        <dsp:cNvSpPr/>
      </dsp:nvSpPr>
      <dsp:spPr>
        <a:xfrm>
          <a:off x="4061490" y="3171424"/>
          <a:ext cx="4061490" cy="40901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defRPr cap="all"/>
          </a:pPr>
          <a:r>
            <a:rPr lang="en-US" sz="1400" kern="1200" dirty="0"/>
            <a:t>95% CI = [$20.74, $22.82] → Statistically significant</a:t>
          </a:r>
        </a:p>
      </dsp:txBody>
      <dsp:txXfrm>
        <a:off x="4061490" y="3171424"/>
        <a:ext cx="4061490" cy="409019"/>
      </dsp:txXfrm>
    </dsp:sp>
    <dsp:sp modelId="{C3DC19F4-19DE-47E3-AA6E-05E4C2AAB71C}">
      <dsp:nvSpPr>
        <dsp:cNvPr id="0" name=""/>
        <dsp:cNvSpPr/>
      </dsp:nvSpPr>
      <dsp:spPr>
        <a:xfrm rot="10800000">
          <a:off x="0" y="1354845"/>
          <a:ext cx="8122981" cy="1367546"/>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defRPr cap="all"/>
          </a:pPr>
          <a:r>
            <a:rPr lang="en-US" sz="1700" kern="1200" dirty="0"/>
            <a:t>Used two-sample t-test (initial) and bootstrap resampling (final)</a:t>
          </a:r>
        </a:p>
      </dsp:txBody>
      <dsp:txXfrm rot="10800000">
        <a:off x="0" y="1354845"/>
        <a:ext cx="8122981" cy="888590"/>
      </dsp:txXfrm>
    </dsp:sp>
    <dsp:sp modelId="{8D77016C-F13B-432E-8A87-B5A18E23862C}">
      <dsp:nvSpPr>
        <dsp:cNvPr id="0" name=""/>
        <dsp:cNvSpPr/>
      </dsp:nvSpPr>
      <dsp:spPr>
        <a:xfrm rot="10800000">
          <a:off x="0" y="636"/>
          <a:ext cx="8122981" cy="1367546"/>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defRPr cap="all"/>
          </a:pPr>
          <a:r>
            <a:rPr lang="en-US" sz="1700" kern="1200"/>
            <a:t>Control: Actual CPM; Treatment: Simulated CPM</a:t>
          </a:r>
        </a:p>
      </dsp:txBody>
      <dsp:txXfrm rot="10800000">
        <a:off x="0" y="636"/>
        <a:ext cx="8122981" cy="8885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8F0865-E579-4514-AAB9-05800293B250}" type="datetimeFigureOut">
              <a:rPr lang="en-US" smtClean="0"/>
              <a:t>5/21/2025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4DA166-F823-4EC5-925F-909D0AEE6531}" type="slidenum">
              <a:rPr lang="en-US" smtClean="0"/>
              <a:t>‹#›</a:t>
            </a:fld>
            <a:endParaRPr lang="en-US"/>
          </a:p>
        </p:txBody>
      </p:sp>
    </p:spTree>
    <p:extLst>
      <p:ext uri="{BB962C8B-B14F-4D97-AF65-F5344CB8AC3E}">
        <p14:creationId xmlns:p14="http://schemas.microsoft.com/office/powerpoint/2010/main" val="3970930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4DA166-F823-4EC5-925F-909D0AEE6531}" type="slidenum">
              <a:rPr lang="en-US" smtClean="0"/>
              <a:t>22</a:t>
            </a:fld>
            <a:endParaRPr lang="en-US"/>
          </a:p>
        </p:txBody>
      </p:sp>
    </p:spTree>
    <p:extLst>
      <p:ext uri="{BB962C8B-B14F-4D97-AF65-F5344CB8AC3E}">
        <p14:creationId xmlns:p14="http://schemas.microsoft.com/office/powerpoint/2010/main" val="1920170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4DA166-F823-4EC5-925F-909D0AEE6531}" type="slidenum">
              <a:rPr lang="en-US" smtClean="0"/>
              <a:t>23</a:t>
            </a:fld>
            <a:endParaRPr lang="en-US"/>
          </a:p>
        </p:txBody>
      </p:sp>
    </p:spTree>
    <p:extLst>
      <p:ext uri="{BB962C8B-B14F-4D97-AF65-F5344CB8AC3E}">
        <p14:creationId xmlns:p14="http://schemas.microsoft.com/office/powerpoint/2010/main" val="715213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4DA166-F823-4EC5-925F-909D0AEE6531}" type="slidenum">
              <a:rPr lang="en-US" smtClean="0"/>
              <a:t>28</a:t>
            </a:fld>
            <a:endParaRPr lang="en-US"/>
          </a:p>
        </p:txBody>
      </p:sp>
    </p:spTree>
    <p:extLst>
      <p:ext uri="{BB962C8B-B14F-4D97-AF65-F5344CB8AC3E}">
        <p14:creationId xmlns:p14="http://schemas.microsoft.com/office/powerpoint/2010/main" val="31378940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5BCAD085-E8A6-8845-BD4E-CB4CCA059FC4}" type="datetimeFigureOut">
              <a:rPr lang="en-US" smtClean="0"/>
              <a:t>5/21/2025</a:t>
            </a:fld>
            <a:endParaRPr lang="en-US"/>
          </a:p>
        </p:txBody>
      </p:sp>
      <p:sp>
        <p:nvSpPr>
          <p:cNvPr id="5" name="Footer Placeholder 4"/>
          <p:cNvSpPr>
            <a:spLocks noGrp="1"/>
          </p:cNvSpPr>
          <p:nvPr>
            <p:ph type="ftr" sz="quarter" idx="11"/>
          </p:nvPr>
        </p:nvSpPr>
        <p:spPr>
          <a:xfrm>
            <a:off x="533401" y="5936189"/>
            <a:ext cx="4021666" cy="365125"/>
          </a:xfrm>
        </p:spPr>
        <p:txBody>
          <a:bodyPr/>
          <a:lstStyle/>
          <a:p>
            <a:endParaRPr lang="en-US"/>
          </a:p>
        </p:txBody>
      </p:sp>
      <p:sp>
        <p:nvSpPr>
          <p:cNvPr id="6" name="Slide Number Placeholder 5"/>
          <p:cNvSpPr>
            <a:spLocks noGrp="1"/>
          </p:cNvSpPr>
          <p:nvPr>
            <p:ph type="sldNum" sz="quarter" idx="12"/>
          </p:nvPr>
        </p:nvSpPr>
        <p:spPr>
          <a:xfrm>
            <a:off x="7010399" y="2750337"/>
            <a:ext cx="1370293" cy="1356442"/>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9289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11310"/>
            <a:ext cx="1149836" cy="1090789"/>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64613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11616"/>
            <a:ext cx="1149836" cy="1090789"/>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87836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09926"/>
            <a:ext cx="1149836" cy="1090789"/>
          </a:xfrm>
        </p:spPr>
        <p:txBody>
          <a:bodyPr/>
          <a:lstStyle/>
          <a:p>
            <a:fld id="{C1FF6DA9-008F-8B48-92A6-B652298478BF}" type="slidenum">
              <a:rPr lang="en-US" smtClean="0"/>
              <a:t>‹#›</a:t>
            </a:fld>
            <a:endParaRPr lang="en-US"/>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815358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09926"/>
            <a:ext cx="1149836" cy="1090789"/>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2431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5/21/2025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24316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5/21/2025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37478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229409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5BCAD085-E8A6-8845-BD4E-CB4CCA059FC4}" type="datetimeFigureOut">
              <a:rPr lang="en-US" smtClean="0"/>
              <a:t>5/21/2025</a:t>
            </a:fld>
            <a:endParaRPr lang="en-US"/>
          </a:p>
        </p:txBody>
      </p:sp>
      <p:sp>
        <p:nvSpPr>
          <p:cNvPr id="5" name="Footer Placeholder 4"/>
          <p:cNvSpPr>
            <a:spLocks noGrp="1"/>
          </p:cNvSpPr>
          <p:nvPr>
            <p:ph type="ftr" sz="quarter" idx="11"/>
          </p:nvPr>
        </p:nvSpPr>
        <p:spPr>
          <a:xfrm>
            <a:off x="510241" y="5936189"/>
            <a:ext cx="4518959" cy="365125"/>
          </a:xfrm>
        </p:spPr>
        <p:txBody>
          <a:bodyPr/>
          <a:lstStyle/>
          <a:p>
            <a:endParaRPr lang="en-US"/>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457712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87200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65810" y="5936188"/>
            <a:ext cx="2057400" cy="365125"/>
          </a:xfrm>
        </p:spPr>
        <p:txBody>
          <a:bodyPr/>
          <a:lstStyle/>
          <a:p>
            <a:fld id="{5BCAD085-E8A6-8845-BD4E-CB4CCA059FC4}" type="datetimeFigureOut">
              <a:rPr lang="en-US" smtClean="0"/>
              <a:t>5/21/2025</a:t>
            </a:fld>
            <a:endParaRPr lang="en-US"/>
          </a:p>
        </p:txBody>
      </p:sp>
      <p:sp>
        <p:nvSpPr>
          <p:cNvPr id="5" name="Footer Placeholder 4"/>
          <p:cNvSpPr>
            <a:spLocks noGrp="1"/>
          </p:cNvSpPr>
          <p:nvPr>
            <p:ph type="ftr" sz="quarter" idx="11"/>
          </p:nvPr>
        </p:nvSpPr>
        <p:spPr>
          <a:xfrm>
            <a:off x="533400" y="5936189"/>
            <a:ext cx="4834673" cy="365125"/>
          </a:xfrm>
        </p:spPr>
        <p:txBody>
          <a:bodyPr/>
          <a:lstStyle/>
          <a:p>
            <a:endParaRPr lang="en-US"/>
          </a:p>
        </p:txBody>
      </p:sp>
      <p:sp>
        <p:nvSpPr>
          <p:cNvPr id="6" name="Slide Number Placeholder 5"/>
          <p:cNvSpPr>
            <a:spLocks noGrp="1"/>
          </p:cNvSpPr>
          <p:nvPr>
            <p:ph type="sldNum" sz="quarter" idx="12"/>
          </p:nvPr>
        </p:nvSpPr>
        <p:spPr>
          <a:xfrm>
            <a:off x="7856438" y="2869896"/>
            <a:ext cx="1149836" cy="1090789"/>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84204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69272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05017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58732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BCAD085-E8A6-8845-BD4E-CB4CCA059FC4}" type="datetimeFigureOut">
              <a:rPr lang="en-US" smtClean="0"/>
              <a:t>5/21/2025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57576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29968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95792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5/21/2025</a:t>
            </a:fld>
            <a:endParaRPr lang="en-US"/>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88115900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8.png"/><Relationship Id="rId7" Type="http://schemas.openxmlformats.org/officeDocument/2006/relationships/diagramColors" Target="../diagrams/colors4.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8.png"/><Relationship Id="rId7" Type="http://schemas.openxmlformats.org/officeDocument/2006/relationships/diagramColors" Target="../diagrams/colors5.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32.jpeg"/><Relationship Id="rId7" Type="http://schemas.openxmlformats.org/officeDocument/2006/relationships/diagramQuickStyle" Target="../diagrams/quickStyle6.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2.png"/><Relationship Id="rId9" Type="http://schemas.microsoft.com/office/2007/relationships/diagramDrawing" Target="../diagrams/drawing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8.png"/><Relationship Id="rId7" Type="http://schemas.openxmlformats.org/officeDocument/2006/relationships/diagramColors" Target="../diagrams/colors8.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1.xml"/><Relationship Id="rId5" Type="http://schemas.openxmlformats.org/officeDocument/2006/relationships/image" Target="../media/image52.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1.xml"/><Relationship Id="rId5" Type="http://schemas.openxmlformats.org/officeDocument/2006/relationships/image" Target="../media/image53.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1.xml"/><Relationship Id="rId5" Type="http://schemas.openxmlformats.org/officeDocument/2006/relationships/image" Target="../media/image5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55.png"/><Relationship Id="rId5"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1.xml"/><Relationship Id="rId5" Type="http://schemas.openxmlformats.org/officeDocument/2006/relationships/image" Target="../media/image5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1.xml"/><Relationship Id="rId6" Type="http://schemas.openxmlformats.org/officeDocument/2006/relationships/image" Target="../media/image57.png"/><Relationship Id="rId5" Type="http://schemas.openxmlformats.org/officeDocument/2006/relationships/image" Target="../media/image8.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1.xml"/><Relationship Id="rId6" Type="http://schemas.openxmlformats.org/officeDocument/2006/relationships/image" Target="../media/image58.png"/><Relationship Id="rId5" Type="http://schemas.openxmlformats.org/officeDocument/2006/relationships/image" Target="../media/image8.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png"/><Relationship Id="rId7" Type="http://schemas.openxmlformats.org/officeDocument/2006/relationships/diagramColors" Target="../diagrams/colors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Auction Banner Pricing Optimization</a:t>
            </a:r>
          </a:p>
        </p:txBody>
      </p:sp>
      <p:sp>
        <p:nvSpPr>
          <p:cNvPr id="3" name="Subtitle 2"/>
          <p:cNvSpPr>
            <a:spLocks noGrp="1"/>
          </p:cNvSpPr>
          <p:nvPr>
            <p:ph type="subTitle" idx="1"/>
          </p:nvPr>
        </p:nvSpPr>
        <p:spPr>
          <a:xfrm>
            <a:off x="510241" y="4394040"/>
            <a:ext cx="6677959" cy="1117687"/>
          </a:xfrm>
        </p:spPr>
        <p:txBody>
          <a:bodyPr>
            <a:normAutofit/>
          </a:bodyPr>
          <a:lstStyle/>
          <a:p>
            <a:r>
              <a:rPr lang="en-US" sz="1800" dirty="0"/>
              <a:t>Driving Revenue and ROI with Predictive Floor CPM Strategy</a:t>
            </a:r>
          </a:p>
          <a:p>
            <a:r>
              <a:rPr lang="en-US" sz="2400" dirty="0"/>
              <a:t>Prepared by: Dorna Shakoory | May 2025</a:t>
            </a:r>
          </a:p>
        </p:txBody>
      </p:sp>
      <p:pic>
        <p:nvPicPr>
          <p:cNvPr id="5" name="Picture 4">
            <a:extLst>
              <a:ext uri="{FF2B5EF4-FFF2-40B4-BE49-F238E27FC236}">
                <a16:creationId xmlns:a16="http://schemas.microsoft.com/office/drawing/2014/main" id="{1BF9740C-62B2-DD98-7C25-9627F2302B20}"/>
              </a:ext>
            </a:extLst>
          </p:cNvPr>
          <p:cNvPicPr>
            <a:picLocks noChangeAspect="1"/>
          </p:cNvPicPr>
          <p:nvPr/>
        </p:nvPicPr>
        <p:blipFill>
          <a:blip r:embed="rId2"/>
          <a:stretch>
            <a:fillRect/>
          </a:stretch>
        </p:blipFill>
        <p:spPr>
          <a:xfrm>
            <a:off x="211061" y="2773038"/>
            <a:ext cx="1058474" cy="43227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Rectangle 13">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3395" y="0"/>
            <a:ext cx="56647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0" y="5006045"/>
            <a:ext cx="3723894" cy="144668"/>
          </a:xfrm>
          <a:prstGeom prst="rect">
            <a:avLst/>
          </a:prstGeom>
        </p:spPr>
      </p:pic>
      <p:sp>
        <p:nvSpPr>
          <p:cNvPr id="18" name="Rectangle 17">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764"/>
            <a:ext cx="3723424"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C57090E-5F2A-1CA7-C2D7-A0A6DBD87820}"/>
              </a:ext>
            </a:extLst>
          </p:cNvPr>
          <p:cNvSpPr>
            <a:spLocks noGrp="1"/>
          </p:cNvSpPr>
          <p:nvPr>
            <p:ph type="title"/>
          </p:nvPr>
        </p:nvSpPr>
        <p:spPr>
          <a:xfrm>
            <a:off x="510240" y="2063262"/>
            <a:ext cx="2804460" cy="2661052"/>
          </a:xfrm>
        </p:spPr>
        <p:txBody>
          <a:bodyPr>
            <a:normAutofit/>
          </a:bodyPr>
          <a:lstStyle/>
          <a:p>
            <a:pPr algn="r"/>
            <a:r>
              <a:rPr lang="en-US" sz="3500"/>
              <a:t>Step 4: Modeling – Predicting Winning CPM</a:t>
            </a:r>
          </a:p>
        </p:txBody>
      </p:sp>
      <p:graphicFrame>
        <p:nvGraphicFramePr>
          <p:cNvPr id="8" name="Rectangle 1">
            <a:extLst>
              <a:ext uri="{FF2B5EF4-FFF2-40B4-BE49-F238E27FC236}">
                <a16:creationId xmlns:a16="http://schemas.microsoft.com/office/drawing/2014/main" id="{61963EED-A604-7413-6FBD-D6DFECF53220}"/>
              </a:ext>
            </a:extLst>
          </p:cNvPr>
          <p:cNvGraphicFramePr>
            <a:graphicFrameLocks noGrp="1"/>
          </p:cNvGraphicFramePr>
          <p:nvPr>
            <p:ph idx="1"/>
            <p:extLst>
              <p:ext uri="{D42A27DB-BD31-4B8C-83A1-F6EECF244321}">
                <p14:modId xmlns:p14="http://schemas.microsoft.com/office/powerpoint/2010/main" val="2163903927"/>
              </p:ext>
            </p:extLst>
          </p:nvPr>
        </p:nvGraphicFramePr>
        <p:xfrm>
          <a:off x="3963591" y="639763"/>
          <a:ext cx="4695825"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04018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7" name="Rectangle 26">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3395" y="0"/>
            <a:ext cx="56647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0" y="5006045"/>
            <a:ext cx="3723894" cy="144668"/>
          </a:xfrm>
          <a:prstGeom prst="rect">
            <a:avLst/>
          </a:prstGeom>
        </p:spPr>
      </p:pic>
      <p:sp>
        <p:nvSpPr>
          <p:cNvPr id="31" name="Rectangle 30">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764"/>
            <a:ext cx="3723424"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435D2E9-89EB-A675-9176-479EB9013D75}"/>
              </a:ext>
            </a:extLst>
          </p:cNvPr>
          <p:cNvSpPr>
            <a:spLocks noGrp="1"/>
          </p:cNvSpPr>
          <p:nvPr>
            <p:ph type="title"/>
          </p:nvPr>
        </p:nvSpPr>
        <p:spPr>
          <a:xfrm>
            <a:off x="510240" y="2063262"/>
            <a:ext cx="2804460" cy="2661052"/>
          </a:xfrm>
        </p:spPr>
        <p:txBody>
          <a:bodyPr>
            <a:normAutofit/>
          </a:bodyPr>
          <a:lstStyle/>
          <a:p>
            <a:pPr algn="r"/>
            <a:r>
              <a:rPr lang="en-US" sz="3200"/>
              <a:t>Step 5: Model Explainability (SHAP Analysis)</a:t>
            </a:r>
          </a:p>
        </p:txBody>
      </p:sp>
      <p:graphicFrame>
        <p:nvGraphicFramePr>
          <p:cNvPr id="8" name="Rectangle 1">
            <a:extLst>
              <a:ext uri="{FF2B5EF4-FFF2-40B4-BE49-F238E27FC236}">
                <a16:creationId xmlns:a16="http://schemas.microsoft.com/office/drawing/2014/main" id="{C5151209-451F-5FE0-44BA-0E25E7CD2F9C}"/>
              </a:ext>
            </a:extLst>
          </p:cNvPr>
          <p:cNvGraphicFramePr>
            <a:graphicFrameLocks noGrp="1"/>
          </p:cNvGraphicFramePr>
          <p:nvPr>
            <p:ph idx="1"/>
            <p:extLst>
              <p:ext uri="{D42A27DB-BD31-4B8C-83A1-F6EECF244321}">
                <p14:modId xmlns:p14="http://schemas.microsoft.com/office/powerpoint/2010/main" val="332991825"/>
              </p:ext>
            </p:extLst>
          </p:nvPr>
        </p:nvGraphicFramePr>
        <p:xfrm>
          <a:off x="3963591" y="639763"/>
          <a:ext cx="4695825"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76061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7341052-73F2-435C-A1F0-70961D11B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61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ubes connected with a red line">
            <a:extLst>
              <a:ext uri="{FF2B5EF4-FFF2-40B4-BE49-F238E27FC236}">
                <a16:creationId xmlns:a16="http://schemas.microsoft.com/office/drawing/2014/main" id="{FEB8F897-5AEC-CD55-0938-560ACCB89690}"/>
              </a:ext>
            </a:extLst>
          </p:cNvPr>
          <p:cNvPicPr>
            <a:picLocks noChangeAspect="1"/>
          </p:cNvPicPr>
          <p:nvPr/>
        </p:nvPicPr>
        <p:blipFill>
          <a:blip r:embed="rId2">
            <a:alphaModFix amt="15000"/>
            <a:grayscl/>
          </a:blip>
          <a:srcRect t="11452" r="9091"/>
          <a:stretch>
            <a:fillRect/>
          </a:stretch>
        </p:blipFill>
        <p:spPr>
          <a:xfrm>
            <a:off x="-456561" y="753227"/>
            <a:ext cx="9143999" cy="6858001"/>
          </a:xfrm>
          <a:prstGeom prst="rect">
            <a:avLst/>
          </a:prstGeom>
        </p:spPr>
      </p:pic>
      <p:pic>
        <p:nvPicPr>
          <p:cNvPr id="34" name="Picture 33">
            <a:extLst>
              <a:ext uri="{FF2B5EF4-FFF2-40B4-BE49-F238E27FC236}">
                <a16:creationId xmlns:a16="http://schemas.microsoft.com/office/drawing/2014/main" id="{A4D2D0F6-68B7-4A2F-B80D-B3AAC1F4DC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1970240"/>
            <a:ext cx="7828359" cy="321164"/>
          </a:xfrm>
          <a:prstGeom prst="rect">
            <a:avLst/>
          </a:prstGeom>
        </p:spPr>
      </p:pic>
      <p:sp>
        <p:nvSpPr>
          <p:cNvPr id="35" name="Rectangle 34">
            <a:extLst>
              <a:ext uri="{FF2B5EF4-FFF2-40B4-BE49-F238E27FC236}">
                <a16:creationId xmlns:a16="http://schemas.microsoft.com/office/drawing/2014/main" id="{A0BCEF11-98AA-4EF8-91CF-8146F6479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7828359"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F11EBE3-AACE-84C1-DFAD-B86D74BA0636}"/>
              </a:ext>
            </a:extLst>
          </p:cNvPr>
          <p:cNvSpPr>
            <a:spLocks noGrp="1"/>
          </p:cNvSpPr>
          <p:nvPr>
            <p:ph type="title"/>
          </p:nvPr>
        </p:nvSpPr>
        <p:spPr>
          <a:xfrm>
            <a:off x="510240" y="753228"/>
            <a:ext cx="7210396" cy="1080938"/>
          </a:xfrm>
        </p:spPr>
        <p:txBody>
          <a:bodyPr>
            <a:normAutofit/>
          </a:bodyPr>
          <a:lstStyle/>
          <a:p>
            <a:r>
              <a:rPr lang="en-US"/>
              <a:t>Step 6: Pricing Strategy Simulation</a:t>
            </a:r>
          </a:p>
        </p:txBody>
      </p:sp>
      <p:pic>
        <p:nvPicPr>
          <p:cNvPr id="36" name="Picture 35">
            <a:extLst>
              <a:ext uri="{FF2B5EF4-FFF2-40B4-BE49-F238E27FC236}">
                <a16:creationId xmlns:a16="http://schemas.microsoft.com/office/drawing/2014/main" id="{DB816C00-E2A2-4A28-A8CB-2E9E10E9FD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7939369" y="1971234"/>
            <a:ext cx="1202248" cy="144270"/>
          </a:xfrm>
          <a:prstGeom prst="rect">
            <a:avLst/>
          </a:prstGeom>
        </p:spPr>
      </p:pic>
      <p:sp>
        <p:nvSpPr>
          <p:cNvPr id="37" name="Rectangle 36">
            <a:extLst>
              <a:ext uri="{FF2B5EF4-FFF2-40B4-BE49-F238E27FC236}">
                <a16:creationId xmlns:a16="http://schemas.microsoft.com/office/drawing/2014/main" id="{B2892C6A-FAAA-49A9-B836-6ECC4D48D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9370"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Rectangle 1">
            <a:extLst>
              <a:ext uri="{FF2B5EF4-FFF2-40B4-BE49-F238E27FC236}">
                <a16:creationId xmlns:a16="http://schemas.microsoft.com/office/drawing/2014/main" id="{18029106-576C-131E-A952-61BB14EF74DC}"/>
              </a:ext>
            </a:extLst>
          </p:cNvPr>
          <p:cNvSpPr>
            <a:spLocks noGrp="1" noChangeArrowheads="1"/>
          </p:cNvSpPr>
          <p:nvPr>
            <p:ph idx="1"/>
          </p:nvPr>
        </p:nvSpPr>
        <p:spPr bwMode="auto">
          <a:xfrm>
            <a:off x="510240" y="2336873"/>
            <a:ext cx="7210396" cy="339506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700" b="1" i="0" u="none" strike="noStrike" cap="none" normalizeH="0" baseline="0" dirty="0">
                <a:ln>
                  <a:noFill/>
                </a:ln>
                <a:solidFill>
                  <a:schemeClr val="bg1"/>
                </a:solidFill>
                <a:effectLst/>
                <a:latin typeface="Arial" panose="020B0604020202020204" pitchFamily="34" charset="0"/>
              </a:rPr>
              <a:t>Goal:</a:t>
            </a:r>
            <a:r>
              <a:rPr kumimoji="0" lang="en-US" altLang="en-US" sz="1700" b="0" i="0" u="none" strike="noStrike" cap="none" normalizeH="0" baseline="0" dirty="0">
                <a:ln>
                  <a:noFill/>
                </a:ln>
                <a:solidFill>
                  <a:schemeClr val="bg1"/>
                </a:solidFill>
                <a:effectLst/>
                <a:latin typeface="Arial" panose="020B0604020202020204" pitchFamily="34" charset="0"/>
              </a:rPr>
              <a:t> Recommend optimized floor prices using model predictions</a:t>
            </a:r>
          </a:p>
          <a:p>
            <a:pPr marL="0" marR="0" lvl="0"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dirty="0">
                <a:ln>
                  <a:noFill/>
                </a:ln>
                <a:solidFill>
                  <a:schemeClr val="bg1"/>
                </a:solidFill>
                <a:effectLst/>
                <a:latin typeface="Arial" panose="020B0604020202020204" pitchFamily="34" charset="0"/>
              </a:rPr>
              <a:t>Used </a:t>
            </a:r>
            <a:r>
              <a:rPr kumimoji="0" lang="en-US" altLang="en-US" sz="1700" b="1" i="0" u="none" strike="noStrike" cap="none" normalizeH="0" baseline="0" dirty="0">
                <a:ln>
                  <a:noFill/>
                </a:ln>
                <a:solidFill>
                  <a:schemeClr val="bg1"/>
                </a:solidFill>
                <a:effectLst/>
                <a:latin typeface="Arial" panose="020B0604020202020204" pitchFamily="34" charset="0"/>
              </a:rPr>
              <a:t>25th percentile of predicted CPM</a:t>
            </a:r>
            <a:r>
              <a:rPr kumimoji="0" lang="en-US" altLang="en-US" sz="1700" b="0" i="0" u="none" strike="noStrike" cap="none" normalizeH="0" baseline="0" dirty="0">
                <a:ln>
                  <a:noFill/>
                </a:ln>
                <a:solidFill>
                  <a:schemeClr val="bg1"/>
                </a:solidFill>
                <a:effectLst/>
                <a:latin typeface="Arial" panose="020B0604020202020204" pitchFamily="34" charset="0"/>
              </a:rPr>
              <a:t> by </a:t>
            </a:r>
            <a:r>
              <a:rPr kumimoji="0" lang="en-US" altLang="en-US" sz="1700" b="0" i="0" u="none" strike="noStrike" cap="none" normalizeH="0" baseline="0" dirty="0" err="1">
                <a:ln>
                  <a:noFill/>
                </a:ln>
                <a:solidFill>
                  <a:schemeClr val="bg1"/>
                </a:solidFill>
                <a:effectLst/>
                <a:latin typeface="Arial Unicode MS"/>
              </a:rPr>
              <a:t>Taxonomy_Encoded</a:t>
            </a:r>
            <a:r>
              <a:rPr kumimoji="0" lang="en-US" altLang="en-US" sz="1700" b="0" i="0" u="none" strike="noStrike" cap="none" normalizeH="0" baseline="0" dirty="0">
                <a:ln>
                  <a:noFill/>
                </a:ln>
                <a:solidFill>
                  <a:schemeClr val="bg1"/>
                </a:solidFill>
                <a:effectLst/>
              </a:rPr>
              <a:t> and </a:t>
            </a:r>
            <a:r>
              <a:rPr kumimoji="0" lang="en-US" altLang="en-US" sz="1700" b="0" i="0" u="none" strike="noStrike" cap="none" normalizeH="0" baseline="0" dirty="0">
                <a:ln>
                  <a:noFill/>
                </a:ln>
                <a:solidFill>
                  <a:schemeClr val="bg1"/>
                </a:solidFill>
                <a:effectLst/>
                <a:latin typeface="Arial Unicode MS"/>
              </a:rPr>
              <a:t>Week</a:t>
            </a:r>
            <a:endParaRPr kumimoji="0" lang="en-US" altLang="en-US" sz="1700" b="0" i="0" u="none" strike="noStrike" cap="none" normalizeH="0" baseline="0" dirty="0">
              <a:ln>
                <a:noFill/>
              </a:ln>
              <a:solidFill>
                <a:schemeClr val="bg1"/>
              </a:solidFill>
              <a:effectLst/>
            </a:endParaRPr>
          </a:p>
          <a:p>
            <a:pPr marL="0" marR="0" lvl="0"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dirty="0">
                <a:ln>
                  <a:noFill/>
                </a:ln>
                <a:solidFill>
                  <a:schemeClr val="bg1"/>
                </a:solidFill>
                <a:effectLst/>
                <a:latin typeface="Arial" panose="020B0604020202020204" pitchFamily="34" charset="0"/>
              </a:rPr>
              <a:t>Replaced the static </a:t>
            </a:r>
            <a:r>
              <a:rPr kumimoji="0" lang="en-US" altLang="en-US" sz="1700" b="0" i="0" u="none" strike="noStrike" cap="none" normalizeH="0" baseline="0" dirty="0">
                <a:ln>
                  <a:noFill/>
                </a:ln>
                <a:solidFill>
                  <a:schemeClr val="bg1"/>
                </a:solidFill>
                <a:effectLst/>
                <a:latin typeface="Arial Unicode MS"/>
              </a:rPr>
              <a:t>Floor CPM</a:t>
            </a:r>
            <a:r>
              <a:rPr kumimoji="0" lang="en-US" altLang="en-US" sz="1700" b="0" i="0" u="none" strike="noStrike" cap="none" normalizeH="0" baseline="0" dirty="0">
                <a:ln>
                  <a:noFill/>
                </a:ln>
                <a:solidFill>
                  <a:schemeClr val="bg1"/>
                </a:solidFill>
                <a:effectLst/>
              </a:rPr>
              <a:t> with recommended floors</a:t>
            </a:r>
            <a:endParaRPr kumimoji="0" lang="en-US" altLang="en-US" sz="1700" b="0" i="0" u="none" strike="noStrike" cap="none" normalizeH="0" baseline="0" dirty="0">
              <a:ln>
                <a:noFill/>
              </a:ln>
              <a:solidFill>
                <a:schemeClr val="bg1"/>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dirty="0">
                <a:ln>
                  <a:noFill/>
                </a:ln>
                <a:solidFill>
                  <a:schemeClr val="bg1"/>
                </a:solidFill>
                <a:effectLst/>
                <a:latin typeface="Arial" panose="020B0604020202020204" pitchFamily="34" charset="0"/>
              </a:rPr>
              <a:t>Simulated </a:t>
            </a:r>
            <a:r>
              <a:rPr kumimoji="0" lang="en-US" altLang="en-US" sz="1700" b="0" i="0" u="none" strike="noStrike" cap="none" normalizeH="0" baseline="0" dirty="0" err="1">
                <a:ln>
                  <a:noFill/>
                </a:ln>
                <a:solidFill>
                  <a:schemeClr val="bg1"/>
                </a:solidFill>
                <a:effectLst/>
                <a:latin typeface="Arial Unicode MS"/>
              </a:rPr>
              <a:t>Simulated</a:t>
            </a:r>
            <a:r>
              <a:rPr kumimoji="0" lang="en-US" altLang="en-US" sz="1700" b="0" i="0" u="none" strike="noStrike" cap="none" normalizeH="0" baseline="0" dirty="0">
                <a:ln>
                  <a:noFill/>
                </a:ln>
                <a:solidFill>
                  <a:schemeClr val="bg1"/>
                </a:solidFill>
                <a:effectLst/>
                <a:latin typeface="Arial Unicode MS"/>
              </a:rPr>
              <a:t> CPM = max(Predicted CPM, Recommended Floor)</a:t>
            </a:r>
            <a:endParaRPr kumimoji="0" lang="en-US" altLang="en-US" sz="1700" b="0" i="0" u="none" strike="noStrike" cap="none" normalizeH="0" baseline="0" dirty="0">
              <a:ln>
                <a:noFill/>
              </a:ln>
              <a:solidFill>
                <a:schemeClr val="bg1"/>
              </a:solidFill>
              <a:effectLst/>
            </a:endParaRPr>
          </a:p>
          <a:p>
            <a:pPr marL="0" marR="0" lvl="0"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dirty="0">
                <a:ln>
                  <a:noFill/>
                </a:ln>
                <a:solidFill>
                  <a:schemeClr val="bg1"/>
                </a:solidFill>
                <a:effectLst/>
                <a:latin typeface="Arial" panose="020B0604020202020204" pitchFamily="34" charset="0"/>
              </a:rPr>
              <a:t>Calculated simulated revenue = </a:t>
            </a:r>
            <a:r>
              <a:rPr kumimoji="0" lang="en-US" altLang="en-US" sz="1700" b="0" i="0" u="none" strike="noStrike" cap="none" normalizeH="0" baseline="0" dirty="0">
                <a:ln>
                  <a:noFill/>
                </a:ln>
                <a:solidFill>
                  <a:schemeClr val="bg1"/>
                </a:solidFill>
                <a:effectLst/>
                <a:latin typeface="Arial Unicode MS"/>
              </a:rPr>
              <a:t>Simulated CPM * Impressions / 1000</a:t>
            </a:r>
            <a:endParaRPr kumimoji="0" lang="en-US" altLang="en-US" sz="1700" b="0" i="0" u="none" strike="noStrike" cap="none" normalizeH="0" baseline="0" dirty="0">
              <a:ln>
                <a:noFill/>
              </a:ln>
              <a:solidFill>
                <a:schemeClr val="bg1"/>
              </a:solidFill>
              <a:effectLst/>
            </a:endParaRPr>
          </a:p>
          <a:p>
            <a:pPr marL="0" marR="0" lvl="0" indent="0" defTabSz="914400" rtl="0" eaLnBrk="0" fontAlgn="base" latinLnBrk="0" hangingPunct="0">
              <a:spcBef>
                <a:spcPct val="0"/>
              </a:spcBef>
              <a:spcAft>
                <a:spcPts val="600"/>
              </a:spcAft>
              <a:buClrTx/>
              <a:buSzTx/>
              <a:buFontTx/>
              <a:buNone/>
              <a:tabLst/>
            </a:pPr>
            <a:endParaRPr kumimoji="0" lang="en-US" altLang="en-US" sz="17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776647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45AD9C-F21B-4046-AF68-07A246947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5F5BD6E-AB48-4A2D-AA03-D787D54FAF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a:ln>
            <a:noFill/>
          </a:ln>
        </p:spPr>
      </p:pic>
      <p:pic>
        <p:nvPicPr>
          <p:cNvPr id="13" name="Picture 12">
            <a:extLst>
              <a:ext uri="{FF2B5EF4-FFF2-40B4-BE49-F238E27FC236}">
                <a16:creationId xmlns:a16="http://schemas.microsoft.com/office/drawing/2014/main" id="{3221115A-B66A-4D35-9D9F-97A91D887F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1963704"/>
            <a:ext cx="7828359" cy="321164"/>
          </a:xfrm>
          <a:prstGeom prst="rect">
            <a:avLst/>
          </a:prstGeom>
        </p:spPr>
      </p:pic>
      <p:sp>
        <p:nvSpPr>
          <p:cNvPr id="22" name="Rectangle 21">
            <a:extLst>
              <a:ext uri="{FF2B5EF4-FFF2-40B4-BE49-F238E27FC236}">
                <a16:creationId xmlns:a16="http://schemas.microsoft.com/office/drawing/2014/main" id="{ABC72B1C-D4EE-45CF-A99C-0AD017C41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7828359"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6437D00-1236-F135-95FC-1349D2441573}"/>
              </a:ext>
            </a:extLst>
          </p:cNvPr>
          <p:cNvSpPr>
            <a:spLocks noGrp="1"/>
          </p:cNvSpPr>
          <p:nvPr>
            <p:ph type="title"/>
          </p:nvPr>
        </p:nvSpPr>
        <p:spPr>
          <a:xfrm>
            <a:off x="510240" y="753228"/>
            <a:ext cx="7210396" cy="1080938"/>
          </a:xfrm>
        </p:spPr>
        <p:txBody>
          <a:bodyPr>
            <a:normAutofit/>
          </a:bodyPr>
          <a:lstStyle/>
          <a:p>
            <a:r>
              <a:rPr lang="en-US" sz="3100" b="1">
                <a:solidFill>
                  <a:srgbClr val="FFFFFF"/>
                </a:solidFill>
              </a:rPr>
              <a:t>Step 7: Validation of Revenue Uplift</a:t>
            </a:r>
            <a:br>
              <a:rPr lang="en-US" sz="3100" b="1">
                <a:solidFill>
                  <a:srgbClr val="FFFFFF"/>
                </a:solidFill>
              </a:rPr>
            </a:br>
            <a:endParaRPr lang="en-US" sz="3100">
              <a:solidFill>
                <a:srgbClr val="FFFFFF"/>
              </a:solidFill>
            </a:endParaRPr>
          </a:p>
        </p:txBody>
      </p:sp>
      <p:pic>
        <p:nvPicPr>
          <p:cNvPr id="24" name="Picture 23">
            <a:extLst>
              <a:ext uri="{FF2B5EF4-FFF2-40B4-BE49-F238E27FC236}">
                <a16:creationId xmlns:a16="http://schemas.microsoft.com/office/drawing/2014/main" id="{38AB44AF-E52F-46C5-8C2C-8487AC8B1B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7939369" y="1971234"/>
            <a:ext cx="1202248" cy="144270"/>
          </a:xfrm>
          <a:prstGeom prst="rect">
            <a:avLst/>
          </a:prstGeom>
        </p:spPr>
      </p:pic>
      <p:sp>
        <p:nvSpPr>
          <p:cNvPr id="25" name="Rectangle 24">
            <a:extLst>
              <a:ext uri="{FF2B5EF4-FFF2-40B4-BE49-F238E27FC236}">
                <a16:creationId xmlns:a16="http://schemas.microsoft.com/office/drawing/2014/main" id="{A5B2FDF3-1FF8-4FBF-842A-4EA5719F3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1752"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1" name="Picture 20">
            <a:extLst>
              <a:ext uri="{FF2B5EF4-FFF2-40B4-BE49-F238E27FC236}">
                <a16:creationId xmlns:a16="http://schemas.microsoft.com/office/drawing/2014/main" id="{6389DEC8-49B8-4778-BB47-FF48E8C5B6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5885714"/>
            <a:ext cx="7828359" cy="321164"/>
          </a:xfrm>
          <a:prstGeom prst="rect">
            <a:avLst/>
          </a:prstGeom>
        </p:spPr>
      </p:pic>
      <p:sp>
        <p:nvSpPr>
          <p:cNvPr id="23" name="Rectangle 22">
            <a:extLst>
              <a:ext uri="{FF2B5EF4-FFF2-40B4-BE49-F238E27FC236}">
                <a16:creationId xmlns:a16="http://schemas.microsoft.com/office/drawing/2014/main" id="{DF550B33-5759-49FD-90FC-11EA4ED58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7829550" cy="3793206"/>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Rectangle 1">
            <a:extLst>
              <a:ext uri="{FF2B5EF4-FFF2-40B4-BE49-F238E27FC236}">
                <a16:creationId xmlns:a16="http://schemas.microsoft.com/office/drawing/2014/main" id="{62299700-A636-A0C5-50FA-014E58C0CE5D}"/>
              </a:ext>
            </a:extLst>
          </p:cNvPr>
          <p:cNvSpPr>
            <a:spLocks noGrp="1" noChangeArrowheads="1"/>
          </p:cNvSpPr>
          <p:nvPr>
            <p:ph idx="1"/>
          </p:nvPr>
        </p:nvSpPr>
        <p:spPr bwMode="auto">
          <a:xfrm>
            <a:off x="510241" y="2437831"/>
            <a:ext cx="6835517" cy="31503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700" b="1" i="0" u="none" strike="noStrike" cap="none" normalizeH="0" baseline="0" dirty="0">
                <a:ln>
                  <a:noFill/>
                </a:ln>
                <a:solidFill>
                  <a:srgbClr val="FFFFFF"/>
                </a:solidFill>
                <a:effectLst/>
                <a:latin typeface="Arial" panose="020B0604020202020204" pitchFamily="34" charset="0"/>
              </a:rPr>
              <a:t>Goal:</a:t>
            </a:r>
            <a:r>
              <a:rPr kumimoji="0" lang="en-US" altLang="en-US" sz="1700" b="0" i="0" u="none" strike="noStrike" cap="none" normalizeH="0" baseline="0" dirty="0">
                <a:ln>
                  <a:noFill/>
                </a:ln>
                <a:solidFill>
                  <a:srgbClr val="FFFFFF"/>
                </a:solidFill>
                <a:effectLst/>
                <a:latin typeface="Arial" panose="020B0604020202020204" pitchFamily="34" charset="0"/>
              </a:rPr>
              <a:t> Quantify and statistically validate performance improvement</a:t>
            </a:r>
          </a:p>
          <a:p>
            <a:pPr marL="0" marR="0" lvl="0"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dirty="0">
                <a:ln>
                  <a:noFill/>
                </a:ln>
                <a:solidFill>
                  <a:srgbClr val="FFFFFF"/>
                </a:solidFill>
                <a:effectLst/>
                <a:latin typeface="Arial" panose="020B0604020202020204" pitchFamily="34" charset="0"/>
              </a:rPr>
              <a:t>Compared </a:t>
            </a:r>
            <a:r>
              <a:rPr kumimoji="0" lang="en-US" altLang="en-US" sz="1700" b="0" i="0" u="none" strike="noStrike" cap="none" normalizeH="0" baseline="0" dirty="0">
                <a:ln>
                  <a:noFill/>
                </a:ln>
                <a:solidFill>
                  <a:srgbClr val="FFFFFF"/>
                </a:solidFill>
                <a:effectLst/>
                <a:latin typeface="Arial Unicode MS"/>
              </a:rPr>
              <a:t>Simulated Revenue</a:t>
            </a:r>
            <a:r>
              <a:rPr kumimoji="0" lang="en-US" altLang="en-US" sz="1700" b="0" i="0" u="none" strike="noStrike" cap="none" normalizeH="0" baseline="0" dirty="0">
                <a:ln>
                  <a:noFill/>
                </a:ln>
                <a:solidFill>
                  <a:srgbClr val="FFFFFF"/>
                </a:solidFill>
                <a:effectLst/>
              </a:rPr>
              <a:t> vs. </a:t>
            </a:r>
            <a:r>
              <a:rPr kumimoji="0" lang="en-US" altLang="en-US" sz="1700" b="0" i="0" u="none" strike="noStrike" cap="none" normalizeH="0" baseline="0" dirty="0">
                <a:ln>
                  <a:noFill/>
                </a:ln>
                <a:solidFill>
                  <a:srgbClr val="FFFFFF"/>
                </a:solidFill>
                <a:effectLst/>
                <a:latin typeface="Arial Unicode MS"/>
              </a:rPr>
              <a:t>Actual Revenue</a:t>
            </a:r>
            <a:endParaRPr kumimoji="0" lang="en-US" altLang="en-US" sz="1700" b="0" i="0" u="none" strike="noStrike" cap="none" normalizeH="0" baseline="0" dirty="0">
              <a:ln>
                <a:noFill/>
              </a:ln>
              <a:solidFill>
                <a:srgbClr val="FFFFFF"/>
              </a:solidFill>
              <a:effectLst/>
            </a:endParaRPr>
          </a:p>
          <a:p>
            <a:pPr marL="0" marR="0" lvl="0"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dirty="0">
                <a:ln>
                  <a:noFill/>
                </a:ln>
                <a:solidFill>
                  <a:srgbClr val="FFFFFF"/>
                </a:solidFill>
                <a:effectLst/>
                <a:latin typeface="Arial" panose="020B0604020202020204" pitchFamily="34" charset="0"/>
              </a:rPr>
              <a:t>Used two testing approaches:</a:t>
            </a:r>
          </a:p>
          <a:p>
            <a:pPr marL="457200" marR="0" lvl="1" indent="0" defTabSz="914400" rtl="0" eaLnBrk="0" fontAlgn="base" latinLnBrk="0" hangingPunct="0">
              <a:spcBef>
                <a:spcPct val="0"/>
              </a:spcBef>
              <a:spcAft>
                <a:spcPts val="600"/>
              </a:spcAft>
              <a:buClrTx/>
              <a:buSzTx/>
              <a:buFontTx/>
              <a:buChar char="•"/>
              <a:tabLst/>
            </a:pPr>
            <a:r>
              <a:rPr kumimoji="0" lang="en-US" altLang="en-US" sz="1700" b="1" i="0" u="none" strike="noStrike" cap="none" normalizeH="0" baseline="0" dirty="0">
                <a:ln>
                  <a:noFill/>
                </a:ln>
                <a:solidFill>
                  <a:srgbClr val="FFFFFF"/>
                </a:solidFill>
                <a:effectLst/>
                <a:latin typeface="Arial" panose="020B0604020202020204" pitchFamily="34" charset="0"/>
              </a:rPr>
              <a:t>Two-sample t-test</a:t>
            </a:r>
            <a:r>
              <a:rPr kumimoji="0" lang="en-US" altLang="en-US" sz="1700" b="0" i="0" u="none" strike="noStrike" cap="none" normalizeH="0" baseline="0" dirty="0">
                <a:ln>
                  <a:noFill/>
                </a:ln>
                <a:solidFill>
                  <a:srgbClr val="FFFFFF"/>
                </a:solidFill>
                <a:effectLst/>
                <a:latin typeface="Arial" panose="020B0604020202020204" pitchFamily="34" charset="0"/>
              </a:rPr>
              <a:t> (limited by paired nature of data)</a:t>
            </a:r>
          </a:p>
          <a:p>
            <a:pPr marL="457200" marR="0" lvl="1" indent="0" defTabSz="914400" rtl="0" eaLnBrk="0" fontAlgn="base" latinLnBrk="0" hangingPunct="0">
              <a:spcBef>
                <a:spcPct val="0"/>
              </a:spcBef>
              <a:spcAft>
                <a:spcPts val="600"/>
              </a:spcAft>
              <a:buClrTx/>
              <a:buSzTx/>
              <a:buFontTx/>
              <a:buChar char="•"/>
              <a:tabLst/>
            </a:pPr>
            <a:r>
              <a:rPr kumimoji="0" lang="en-US" altLang="en-US" sz="1700" b="1" i="0" u="none" strike="noStrike" cap="none" normalizeH="0" baseline="0" dirty="0">
                <a:ln>
                  <a:noFill/>
                </a:ln>
                <a:solidFill>
                  <a:srgbClr val="FFFFFF"/>
                </a:solidFill>
                <a:effectLst/>
                <a:latin typeface="Arial" panose="020B0604020202020204" pitchFamily="34" charset="0"/>
              </a:rPr>
              <a:t>Bootstrap Resampling</a:t>
            </a:r>
            <a:r>
              <a:rPr kumimoji="0" lang="en-US" altLang="en-US" sz="1700" b="0" i="0" u="none" strike="noStrike" cap="none" normalizeH="0" baseline="0" dirty="0">
                <a:ln>
                  <a:noFill/>
                </a:ln>
                <a:solidFill>
                  <a:srgbClr val="FFFFFF"/>
                </a:solidFill>
                <a:effectLst/>
                <a:latin typeface="Arial" panose="020B0604020202020204" pitchFamily="34" charset="0"/>
              </a:rPr>
              <a:t> (non-parametric, more robust)</a:t>
            </a:r>
          </a:p>
          <a:p>
            <a:pPr marL="0" marR="0" lvl="0"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dirty="0">
                <a:ln>
                  <a:noFill/>
                </a:ln>
                <a:solidFill>
                  <a:srgbClr val="FFFFFF"/>
                </a:solidFill>
                <a:effectLst/>
                <a:latin typeface="Arial" panose="020B0604020202020204" pitchFamily="34" charset="0"/>
              </a:rPr>
              <a:t>Bootstrap Results:</a:t>
            </a:r>
          </a:p>
          <a:p>
            <a:pPr marL="457200" marR="0" lvl="1"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dirty="0">
                <a:ln>
                  <a:noFill/>
                </a:ln>
                <a:solidFill>
                  <a:srgbClr val="FFFFFF"/>
                </a:solidFill>
                <a:effectLst/>
                <a:latin typeface="Arial" panose="020B0604020202020204" pitchFamily="34" charset="0"/>
              </a:rPr>
              <a:t>Mean uplift = </a:t>
            </a:r>
            <a:r>
              <a:rPr kumimoji="0" lang="en-US" altLang="en-US" sz="1700" b="1" i="0" u="none" strike="noStrike" cap="none" normalizeH="0" baseline="0" dirty="0">
                <a:ln>
                  <a:noFill/>
                </a:ln>
                <a:solidFill>
                  <a:srgbClr val="FFFFFF"/>
                </a:solidFill>
                <a:effectLst/>
                <a:latin typeface="Arial" panose="020B0604020202020204" pitchFamily="34" charset="0"/>
              </a:rPr>
              <a:t>$21.77</a:t>
            </a:r>
            <a:endParaRPr kumimoji="0" lang="en-US" altLang="en-US" sz="1700" b="0" i="0" u="none" strike="noStrike" cap="none" normalizeH="0" baseline="0" dirty="0">
              <a:ln>
                <a:noFill/>
              </a:ln>
              <a:solidFill>
                <a:srgbClr val="FFFFFF"/>
              </a:solidFill>
              <a:effectLst/>
              <a:latin typeface="Arial" panose="020B0604020202020204" pitchFamily="34" charset="0"/>
            </a:endParaRPr>
          </a:p>
          <a:p>
            <a:pPr marL="457200" marR="0" lvl="1"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dirty="0">
                <a:ln>
                  <a:noFill/>
                </a:ln>
                <a:solidFill>
                  <a:srgbClr val="FFFFFF"/>
                </a:solidFill>
                <a:effectLst/>
                <a:latin typeface="Arial" panose="020B0604020202020204" pitchFamily="34" charset="0"/>
              </a:rPr>
              <a:t>95% CI = [$20.74, $22.82] → Entire CI above 0</a:t>
            </a:r>
          </a:p>
          <a:p>
            <a:pPr marL="0" marR="0" lvl="0" indent="0" defTabSz="914400" rtl="0" eaLnBrk="0" fontAlgn="base" latinLnBrk="0" hangingPunct="0">
              <a:spcBef>
                <a:spcPct val="0"/>
              </a:spcBef>
              <a:spcAft>
                <a:spcPts val="600"/>
              </a:spcAft>
              <a:buClrTx/>
              <a:buSzTx/>
              <a:buFontTx/>
              <a:buNone/>
              <a:tabLst/>
            </a:pPr>
            <a:r>
              <a:rPr kumimoji="0" lang="en-US" altLang="en-US" sz="1700" b="0" i="1" u="none" strike="noStrike" cap="none" normalizeH="0" baseline="0" dirty="0">
                <a:ln>
                  <a:noFill/>
                </a:ln>
                <a:solidFill>
                  <a:srgbClr val="FFFFFF"/>
                </a:solidFill>
                <a:effectLst/>
                <a:latin typeface="Arial" panose="020B0604020202020204" pitchFamily="34" charset="0"/>
              </a:rPr>
              <a:t>Outcome:</a:t>
            </a:r>
            <a:r>
              <a:rPr kumimoji="0" lang="en-US" altLang="en-US" sz="1700" b="0" i="0" u="none" strike="noStrike" cap="none" normalizeH="0" baseline="0" dirty="0">
                <a:ln>
                  <a:noFill/>
                </a:ln>
                <a:solidFill>
                  <a:srgbClr val="FFFFFF"/>
                </a:solidFill>
                <a:effectLst/>
                <a:latin typeface="Arial" panose="020B0604020202020204" pitchFamily="34" charset="0"/>
              </a:rPr>
              <a:t> Statistically significant revenue gain confirmed</a:t>
            </a:r>
          </a:p>
        </p:txBody>
      </p:sp>
    </p:spTree>
    <p:extLst>
      <p:ext uri="{BB962C8B-B14F-4D97-AF65-F5344CB8AC3E}">
        <p14:creationId xmlns:p14="http://schemas.microsoft.com/office/powerpoint/2010/main" val="2642712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5B988D63-FA8B-436C-902E-E5005BC049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82" y="0"/>
            <a:ext cx="9144000" cy="6858001"/>
            <a:chOff x="-3176" y="0"/>
            <a:chExt cx="12192000" cy="6858001"/>
          </a:xfrm>
        </p:grpSpPr>
        <p:sp useBgFill="1">
          <p:nvSpPr>
            <p:cNvPr id="13" name="Rectangle 12">
              <a:extLst>
                <a:ext uri="{FF2B5EF4-FFF2-40B4-BE49-F238E27FC236}">
                  <a16:creationId xmlns:a16="http://schemas.microsoft.com/office/drawing/2014/main" id="{2FD177FB-983E-4035-8B7A-655342A7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9596D9C3-C0FC-4500-A696-55B9F77BB7A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8" name="Picture 7" descr="Calculator, pen, compass, money and a paper with graphs printed on it">
            <a:extLst>
              <a:ext uri="{FF2B5EF4-FFF2-40B4-BE49-F238E27FC236}">
                <a16:creationId xmlns:a16="http://schemas.microsoft.com/office/drawing/2014/main" id="{031F2FA9-FA72-6E96-6CC0-8A89F0D859FD}"/>
              </a:ext>
            </a:extLst>
          </p:cNvPr>
          <p:cNvPicPr>
            <a:picLocks noChangeAspect="1"/>
          </p:cNvPicPr>
          <p:nvPr/>
        </p:nvPicPr>
        <p:blipFill>
          <a:blip r:embed="rId3"/>
          <a:srcRect l="36818" r="32595" b="-1"/>
          <a:stretch>
            <a:fillRect/>
          </a:stretch>
        </p:blipFill>
        <p:spPr>
          <a:xfrm>
            <a:off x="5660857" y="10"/>
            <a:ext cx="3480760" cy="6856310"/>
          </a:xfrm>
          <a:prstGeom prst="rect">
            <a:avLst/>
          </a:prstGeom>
          <a:ln>
            <a:noFill/>
          </a:ln>
          <a:effectLst/>
        </p:spPr>
      </p:pic>
      <p:sp>
        <p:nvSpPr>
          <p:cNvPr id="16" name="Rectangle 15">
            <a:extLst>
              <a:ext uri="{FF2B5EF4-FFF2-40B4-BE49-F238E27FC236}">
                <a16:creationId xmlns:a16="http://schemas.microsoft.com/office/drawing/2014/main" id="{C493E730-2044-49B5-A022-B8D6F359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5975286"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70F9B24-619F-8B11-B79C-DF6504C3D8B8}"/>
              </a:ext>
            </a:extLst>
          </p:cNvPr>
          <p:cNvSpPr>
            <a:spLocks noGrp="1"/>
          </p:cNvSpPr>
          <p:nvPr>
            <p:ph type="title"/>
          </p:nvPr>
        </p:nvSpPr>
        <p:spPr>
          <a:xfrm>
            <a:off x="510240" y="753228"/>
            <a:ext cx="5315664" cy="1080938"/>
          </a:xfrm>
        </p:spPr>
        <p:txBody>
          <a:bodyPr>
            <a:normAutofit/>
          </a:bodyPr>
          <a:lstStyle/>
          <a:p>
            <a:r>
              <a:rPr lang="en-US" dirty="0"/>
              <a:t>Step 8: ROI &amp; Profitability Filtering</a:t>
            </a:r>
          </a:p>
        </p:txBody>
      </p:sp>
      <p:pic>
        <p:nvPicPr>
          <p:cNvPr id="18" name="Picture 17">
            <a:extLst>
              <a:ext uri="{FF2B5EF4-FFF2-40B4-BE49-F238E27FC236}">
                <a16:creationId xmlns:a16="http://schemas.microsoft.com/office/drawing/2014/main" id="{78976801-4346-4636-BA62-265C81DFE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5975286" cy="321164"/>
          </a:xfrm>
          <a:prstGeom prst="rect">
            <a:avLst/>
          </a:prstGeom>
        </p:spPr>
      </p:pic>
      <p:sp>
        <p:nvSpPr>
          <p:cNvPr id="6" name="Rectangle 3">
            <a:extLst>
              <a:ext uri="{FF2B5EF4-FFF2-40B4-BE49-F238E27FC236}">
                <a16:creationId xmlns:a16="http://schemas.microsoft.com/office/drawing/2014/main" id="{B664DB14-7DDD-2954-703E-E97D4FB08779}"/>
              </a:ext>
            </a:extLst>
          </p:cNvPr>
          <p:cNvSpPr>
            <a:spLocks noGrp="1" noChangeArrowheads="1"/>
          </p:cNvSpPr>
          <p:nvPr>
            <p:ph idx="1"/>
          </p:nvPr>
        </p:nvSpPr>
        <p:spPr bwMode="auto">
          <a:xfrm>
            <a:off x="510240" y="2336873"/>
            <a:ext cx="4817409" cy="359931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700" b="1" i="0" u="none" strike="noStrike" cap="none" normalizeH="0" baseline="0" dirty="0">
                <a:ln>
                  <a:noFill/>
                </a:ln>
                <a:solidFill>
                  <a:schemeClr val="bg1"/>
                </a:solidFill>
                <a:effectLst/>
                <a:latin typeface="Arial" panose="020B0604020202020204" pitchFamily="34" charset="0"/>
              </a:rPr>
              <a:t>Goal:</a:t>
            </a:r>
            <a:r>
              <a:rPr kumimoji="0" lang="en-US" altLang="en-US" sz="1700" b="0" i="0" u="none" strike="noStrike" cap="none" normalizeH="0" baseline="0" dirty="0">
                <a:ln>
                  <a:noFill/>
                </a:ln>
                <a:solidFill>
                  <a:schemeClr val="bg1"/>
                </a:solidFill>
                <a:effectLst/>
                <a:latin typeface="Arial" panose="020B0604020202020204" pitchFamily="34" charset="0"/>
              </a:rPr>
              <a:t> Ensure uplift also delivers profitability, not just revenue</a:t>
            </a:r>
          </a:p>
          <a:p>
            <a:pPr marL="0" marR="0" lvl="0"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dirty="0">
                <a:ln>
                  <a:noFill/>
                </a:ln>
                <a:solidFill>
                  <a:schemeClr val="bg1"/>
                </a:solidFill>
                <a:effectLst/>
                <a:latin typeface="Arial" panose="020B0604020202020204" pitchFamily="34" charset="0"/>
              </a:rPr>
              <a:t>Calculated ROI = </a:t>
            </a:r>
            <a:r>
              <a:rPr kumimoji="0" lang="en-US" altLang="en-US" sz="1700" b="0" i="0" u="none" strike="noStrike" cap="none" normalizeH="0" baseline="0" dirty="0">
                <a:ln>
                  <a:noFill/>
                </a:ln>
                <a:solidFill>
                  <a:schemeClr val="bg1"/>
                </a:solidFill>
                <a:effectLst/>
                <a:latin typeface="Arial Unicode MS"/>
              </a:rPr>
              <a:t>Sales / Ad Spend</a:t>
            </a:r>
            <a:endParaRPr kumimoji="0" lang="en-US" altLang="en-US" sz="1700" b="0" i="0" u="none" strike="noStrike" cap="none" normalizeH="0" baseline="0" dirty="0">
              <a:ln>
                <a:noFill/>
              </a:ln>
              <a:solidFill>
                <a:schemeClr val="bg1"/>
              </a:solidFill>
              <a:effectLst/>
            </a:endParaRPr>
          </a:p>
          <a:p>
            <a:pPr marL="0" marR="0" lvl="0"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dirty="0">
                <a:ln>
                  <a:noFill/>
                </a:ln>
                <a:solidFill>
                  <a:schemeClr val="bg1"/>
                </a:solidFill>
                <a:effectLst/>
                <a:latin typeface="Arial" panose="020B0604020202020204" pitchFamily="34" charset="0"/>
              </a:rPr>
              <a:t>Filtered out taxonomy-week segments with low historical ROI</a:t>
            </a:r>
          </a:p>
          <a:p>
            <a:pPr marL="0" marR="0" lvl="0"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dirty="0">
                <a:ln>
                  <a:noFill/>
                </a:ln>
                <a:solidFill>
                  <a:schemeClr val="bg1"/>
                </a:solidFill>
                <a:effectLst/>
                <a:latin typeface="Arial" panose="020B0604020202020204" pitchFamily="34" charset="0"/>
              </a:rPr>
              <a:t>Re-ran simulation on ROI-positive segments</a:t>
            </a:r>
          </a:p>
          <a:p>
            <a:pPr marL="0" marR="0" lvl="0" indent="0" defTabSz="914400" rtl="0" eaLnBrk="0" fontAlgn="base" latinLnBrk="0" hangingPunct="0">
              <a:spcBef>
                <a:spcPct val="0"/>
              </a:spcBef>
              <a:spcAft>
                <a:spcPts val="600"/>
              </a:spcAft>
              <a:buClrTx/>
              <a:buSzTx/>
              <a:buFontTx/>
              <a:buNone/>
              <a:tabLst/>
            </a:pPr>
            <a:endParaRPr kumimoji="0" lang="en-US" altLang="en-US" sz="17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969702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7341052-73F2-435C-A1F0-70961D11B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61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nancial graphs on a dark display">
            <a:extLst>
              <a:ext uri="{FF2B5EF4-FFF2-40B4-BE49-F238E27FC236}">
                <a16:creationId xmlns:a16="http://schemas.microsoft.com/office/drawing/2014/main" id="{63CD44AA-421B-C7BE-CB9D-0CBA90E2A05A}"/>
              </a:ext>
            </a:extLst>
          </p:cNvPr>
          <p:cNvPicPr>
            <a:picLocks noChangeAspect="1"/>
          </p:cNvPicPr>
          <p:nvPr/>
        </p:nvPicPr>
        <p:blipFill>
          <a:blip r:embed="rId2">
            <a:alphaModFix amt="15000"/>
            <a:grayscl/>
          </a:blip>
          <a:srcRect r="16667"/>
          <a:stretch>
            <a:fillRect/>
          </a:stretch>
        </p:blipFill>
        <p:spPr>
          <a:xfrm>
            <a:off x="-456561" y="753227"/>
            <a:ext cx="9143999" cy="6858001"/>
          </a:xfrm>
          <a:prstGeom prst="rect">
            <a:avLst/>
          </a:prstGeom>
        </p:spPr>
      </p:pic>
      <p:pic>
        <p:nvPicPr>
          <p:cNvPr id="11" name="Picture 10">
            <a:extLst>
              <a:ext uri="{FF2B5EF4-FFF2-40B4-BE49-F238E27FC236}">
                <a16:creationId xmlns:a16="http://schemas.microsoft.com/office/drawing/2014/main" id="{A4D2D0F6-68B7-4A2F-B80D-B3AAC1F4DC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1970240"/>
            <a:ext cx="7828359" cy="321164"/>
          </a:xfrm>
          <a:prstGeom prst="rect">
            <a:avLst/>
          </a:prstGeom>
        </p:spPr>
      </p:pic>
      <p:sp>
        <p:nvSpPr>
          <p:cNvPr id="13" name="Rectangle 12">
            <a:extLst>
              <a:ext uri="{FF2B5EF4-FFF2-40B4-BE49-F238E27FC236}">
                <a16:creationId xmlns:a16="http://schemas.microsoft.com/office/drawing/2014/main" id="{A0BCEF11-98AA-4EF8-91CF-8146F6479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7828359"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A0EDAE-929D-078F-F38C-569A74B2B883}"/>
              </a:ext>
            </a:extLst>
          </p:cNvPr>
          <p:cNvSpPr>
            <a:spLocks noGrp="1"/>
          </p:cNvSpPr>
          <p:nvPr>
            <p:ph type="title"/>
          </p:nvPr>
        </p:nvSpPr>
        <p:spPr>
          <a:xfrm>
            <a:off x="510240" y="753228"/>
            <a:ext cx="7210396" cy="1080938"/>
          </a:xfrm>
        </p:spPr>
        <p:txBody>
          <a:bodyPr>
            <a:normAutofit/>
          </a:bodyPr>
          <a:lstStyle/>
          <a:p>
            <a:r>
              <a:rPr lang="en-US" dirty="0"/>
              <a:t>Step 9: Segment Prioritization</a:t>
            </a:r>
          </a:p>
        </p:txBody>
      </p:sp>
      <p:pic>
        <p:nvPicPr>
          <p:cNvPr id="15" name="Picture 14">
            <a:extLst>
              <a:ext uri="{FF2B5EF4-FFF2-40B4-BE49-F238E27FC236}">
                <a16:creationId xmlns:a16="http://schemas.microsoft.com/office/drawing/2014/main" id="{DB816C00-E2A2-4A28-A8CB-2E9E10E9FD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7939369" y="1971234"/>
            <a:ext cx="1202248" cy="144270"/>
          </a:xfrm>
          <a:prstGeom prst="rect">
            <a:avLst/>
          </a:prstGeom>
        </p:spPr>
      </p:pic>
      <p:sp>
        <p:nvSpPr>
          <p:cNvPr id="17" name="Rectangle 16">
            <a:extLst>
              <a:ext uri="{FF2B5EF4-FFF2-40B4-BE49-F238E27FC236}">
                <a16:creationId xmlns:a16="http://schemas.microsoft.com/office/drawing/2014/main" id="{B2892C6A-FAAA-49A9-B836-6ECC4D48D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9370"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120E95AA-6E51-DF21-86B9-051F6FE0BCE5}"/>
              </a:ext>
            </a:extLst>
          </p:cNvPr>
          <p:cNvSpPr>
            <a:spLocks noGrp="1"/>
          </p:cNvSpPr>
          <p:nvPr>
            <p:ph idx="1"/>
          </p:nvPr>
        </p:nvSpPr>
        <p:spPr>
          <a:xfrm>
            <a:off x="510240" y="2336873"/>
            <a:ext cx="7210396" cy="3395060"/>
          </a:xfrm>
        </p:spPr>
        <p:txBody>
          <a:bodyPr anchor="ctr">
            <a:normAutofit/>
          </a:bodyPr>
          <a:lstStyle/>
          <a:p>
            <a:pPr>
              <a:buNone/>
            </a:pPr>
            <a:r>
              <a:rPr lang="en-US" sz="1700" dirty="0">
                <a:solidFill>
                  <a:schemeClr val="bg1"/>
                </a:solidFill>
              </a:rPr>
              <a:t>Goal: Focus rollout where impact is highest</a:t>
            </a:r>
          </a:p>
          <a:p>
            <a:pPr>
              <a:buFont typeface="Arial" panose="020B0604020202020204" pitchFamily="34" charset="0"/>
              <a:buChar char="•"/>
            </a:pPr>
            <a:r>
              <a:rPr lang="en-US" sz="1700" dirty="0">
                <a:solidFill>
                  <a:schemeClr val="bg1"/>
                </a:solidFill>
              </a:rPr>
              <a:t>Created Segment Opportunity Matrix using:</a:t>
            </a:r>
          </a:p>
          <a:p>
            <a:pPr marL="742950" lvl="1" indent="-285750">
              <a:buFont typeface="Arial" panose="020B0604020202020204" pitchFamily="34" charset="0"/>
              <a:buChar char="•"/>
            </a:pPr>
            <a:r>
              <a:rPr lang="en-US" sz="1700" dirty="0">
                <a:solidFill>
                  <a:schemeClr val="bg1"/>
                </a:solidFill>
              </a:rPr>
              <a:t>CPM uplift</a:t>
            </a:r>
          </a:p>
          <a:p>
            <a:pPr marL="742950" lvl="1" indent="-285750">
              <a:buFont typeface="Arial" panose="020B0604020202020204" pitchFamily="34" charset="0"/>
              <a:buChar char="•"/>
            </a:pPr>
            <a:r>
              <a:rPr lang="en-US" sz="1700" dirty="0">
                <a:solidFill>
                  <a:schemeClr val="bg1"/>
                </a:solidFill>
              </a:rPr>
              <a:t>Impression volume</a:t>
            </a:r>
          </a:p>
          <a:p>
            <a:pPr>
              <a:buFont typeface="Arial" panose="020B0604020202020204" pitchFamily="34" charset="0"/>
              <a:buChar char="•"/>
            </a:pPr>
            <a:r>
              <a:rPr lang="en-US" sz="1700" dirty="0">
                <a:solidFill>
                  <a:schemeClr val="bg1"/>
                </a:solidFill>
              </a:rPr>
              <a:t>Classified segments into High, Medium, Low potential</a:t>
            </a:r>
          </a:p>
          <a:p>
            <a:pPr>
              <a:buFont typeface="Arial" panose="020B0604020202020204" pitchFamily="34" charset="0"/>
              <a:buChar char="•"/>
            </a:pPr>
            <a:r>
              <a:rPr lang="en-US" sz="1700" dirty="0">
                <a:solidFill>
                  <a:schemeClr val="bg1"/>
                </a:solidFill>
              </a:rPr>
              <a:t>Final target list: Top 10 high-ROI segments</a:t>
            </a:r>
          </a:p>
          <a:p>
            <a:endParaRPr lang="en-US" sz="1700" dirty="0">
              <a:solidFill>
                <a:schemeClr val="bg1"/>
              </a:solidFill>
            </a:endParaRPr>
          </a:p>
        </p:txBody>
      </p:sp>
    </p:spTree>
    <p:extLst>
      <p:ext uri="{BB962C8B-B14F-4D97-AF65-F5344CB8AC3E}">
        <p14:creationId xmlns:p14="http://schemas.microsoft.com/office/powerpoint/2010/main" val="1772873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B988D63-FA8B-436C-902E-E5005BC049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82" y="0"/>
            <a:ext cx="9144000" cy="6858001"/>
            <a:chOff x="-3176" y="0"/>
            <a:chExt cx="12192000" cy="6858001"/>
          </a:xfrm>
        </p:grpSpPr>
        <p:sp useBgFill="1">
          <p:nvSpPr>
            <p:cNvPr id="10" name="Rectangle 9">
              <a:extLst>
                <a:ext uri="{FF2B5EF4-FFF2-40B4-BE49-F238E27FC236}">
                  <a16:creationId xmlns:a16="http://schemas.microsoft.com/office/drawing/2014/main" id="{2FD177FB-983E-4035-8B7A-655342A7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596D9C3-C0FC-4500-A696-55B9F77BB7A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5" name="Picture 4" descr="3D rendering of game pieces tied together with a rope">
            <a:extLst>
              <a:ext uri="{FF2B5EF4-FFF2-40B4-BE49-F238E27FC236}">
                <a16:creationId xmlns:a16="http://schemas.microsoft.com/office/drawing/2014/main" id="{2A79C3EB-C04F-8322-6586-B4B0982B8726}"/>
              </a:ext>
            </a:extLst>
          </p:cNvPr>
          <p:cNvPicPr>
            <a:picLocks noChangeAspect="1"/>
          </p:cNvPicPr>
          <p:nvPr/>
        </p:nvPicPr>
        <p:blipFill>
          <a:blip r:embed="rId3"/>
          <a:srcRect l="17877" r="44047" b="-2"/>
          <a:stretch>
            <a:fillRect/>
          </a:stretch>
        </p:blipFill>
        <p:spPr>
          <a:xfrm>
            <a:off x="5660857" y="10"/>
            <a:ext cx="3480760" cy="6856310"/>
          </a:xfrm>
          <a:prstGeom prst="rect">
            <a:avLst/>
          </a:prstGeom>
          <a:ln>
            <a:noFill/>
          </a:ln>
          <a:effectLst/>
        </p:spPr>
      </p:pic>
      <p:sp>
        <p:nvSpPr>
          <p:cNvPr id="13" name="Rectangle 12">
            <a:extLst>
              <a:ext uri="{FF2B5EF4-FFF2-40B4-BE49-F238E27FC236}">
                <a16:creationId xmlns:a16="http://schemas.microsoft.com/office/drawing/2014/main" id="{C493E730-2044-49B5-A022-B8D6F359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5975286"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title"/>
          </p:nvPr>
        </p:nvSpPr>
        <p:spPr>
          <a:xfrm>
            <a:off x="510240" y="753228"/>
            <a:ext cx="5315664" cy="1080938"/>
          </a:xfrm>
        </p:spPr>
        <p:txBody>
          <a:bodyPr>
            <a:normAutofit/>
          </a:bodyPr>
          <a:lstStyle/>
          <a:p>
            <a:r>
              <a:rPr dirty="0"/>
              <a:t>Model Training</a:t>
            </a:r>
          </a:p>
        </p:txBody>
      </p:sp>
      <p:pic>
        <p:nvPicPr>
          <p:cNvPr id="15" name="Picture 14">
            <a:extLst>
              <a:ext uri="{FF2B5EF4-FFF2-40B4-BE49-F238E27FC236}">
                <a16:creationId xmlns:a16="http://schemas.microsoft.com/office/drawing/2014/main" id="{78976801-4346-4636-BA62-265C81DFE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5975286" cy="321164"/>
          </a:xfrm>
          <a:prstGeom prst="rect">
            <a:avLst/>
          </a:prstGeom>
        </p:spPr>
      </p:pic>
      <p:graphicFrame>
        <p:nvGraphicFramePr>
          <p:cNvPr id="17" name="Content Placeholder 2">
            <a:extLst>
              <a:ext uri="{FF2B5EF4-FFF2-40B4-BE49-F238E27FC236}">
                <a16:creationId xmlns:a16="http://schemas.microsoft.com/office/drawing/2014/main" id="{345C6D80-997B-761A-C381-1213A8C314EF}"/>
              </a:ext>
            </a:extLst>
          </p:cNvPr>
          <p:cNvGraphicFramePr>
            <a:graphicFrameLocks noGrp="1"/>
          </p:cNvGraphicFramePr>
          <p:nvPr>
            <p:ph idx="1"/>
            <p:extLst>
              <p:ext uri="{D42A27DB-BD31-4B8C-83A1-F6EECF244321}">
                <p14:modId xmlns:p14="http://schemas.microsoft.com/office/powerpoint/2010/main" val="1789340222"/>
              </p:ext>
            </p:extLst>
          </p:nvPr>
        </p:nvGraphicFramePr>
        <p:xfrm>
          <a:off x="-167473" y="1969634"/>
          <a:ext cx="5742773" cy="474237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0240" y="753228"/>
            <a:ext cx="7210396" cy="1080938"/>
          </a:xfrm>
        </p:spPr>
        <p:txBody>
          <a:bodyPr>
            <a:normAutofit/>
          </a:bodyPr>
          <a:lstStyle/>
          <a:p>
            <a:r>
              <a:rPr lang="en-US" dirty="0"/>
              <a:t>SHAP Explainability</a:t>
            </a:r>
          </a:p>
        </p:txBody>
      </p:sp>
      <p:graphicFrame>
        <p:nvGraphicFramePr>
          <p:cNvPr id="5" name="Content Placeholder 2">
            <a:extLst>
              <a:ext uri="{FF2B5EF4-FFF2-40B4-BE49-F238E27FC236}">
                <a16:creationId xmlns:a16="http://schemas.microsoft.com/office/drawing/2014/main" id="{B19A619D-666C-67ED-C4CC-8DDB32E9AC07}"/>
              </a:ext>
            </a:extLst>
          </p:cNvPr>
          <p:cNvGraphicFramePr>
            <a:graphicFrameLocks noGrp="1"/>
          </p:cNvGraphicFramePr>
          <p:nvPr>
            <p:ph idx="1"/>
            <p:extLst>
              <p:ext uri="{D42A27DB-BD31-4B8C-83A1-F6EECF244321}">
                <p14:modId xmlns:p14="http://schemas.microsoft.com/office/powerpoint/2010/main" val="3447338640"/>
              </p:ext>
            </p:extLst>
          </p:nvPr>
        </p:nvGraphicFramePr>
        <p:xfrm>
          <a:off x="510777" y="2336800"/>
          <a:ext cx="812298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B988D63-FA8B-436C-902E-E5005BC049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82" y="0"/>
            <a:ext cx="9144000" cy="6858001"/>
            <a:chOff x="-3176" y="0"/>
            <a:chExt cx="12192000" cy="6858001"/>
          </a:xfrm>
        </p:grpSpPr>
        <p:sp useBgFill="1">
          <p:nvSpPr>
            <p:cNvPr id="10" name="Rectangle 9">
              <a:extLst>
                <a:ext uri="{FF2B5EF4-FFF2-40B4-BE49-F238E27FC236}">
                  <a16:creationId xmlns:a16="http://schemas.microsoft.com/office/drawing/2014/main" id="{2FD177FB-983E-4035-8B7A-655342A7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596D9C3-C0FC-4500-A696-55B9F77BB7A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5" name="Picture 4">
            <a:extLst>
              <a:ext uri="{FF2B5EF4-FFF2-40B4-BE49-F238E27FC236}">
                <a16:creationId xmlns:a16="http://schemas.microsoft.com/office/drawing/2014/main" id="{C6C65804-93DB-E268-FFF4-2C5B9BF9D167}"/>
              </a:ext>
            </a:extLst>
          </p:cNvPr>
          <p:cNvPicPr>
            <a:picLocks noChangeAspect="1"/>
          </p:cNvPicPr>
          <p:nvPr/>
        </p:nvPicPr>
        <p:blipFill>
          <a:blip r:embed="rId3"/>
          <a:srcRect l="37528" r="33915" b="-2"/>
          <a:stretch>
            <a:fillRect/>
          </a:stretch>
        </p:blipFill>
        <p:spPr>
          <a:xfrm>
            <a:off x="5660857" y="10"/>
            <a:ext cx="3480760" cy="6856310"/>
          </a:xfrm>
          <a:prstGeom prst="rect">
            <a:avLst/>
          </a:prstGeom>
          <a:ln>
            <a:noFill/>
          </a:ln>
          <a:effectLst/>
        </p:spPr>
      </p:pic>
      <p:sp>
        <p:nvSpPr>
          <p:cNvPr id="13" name="Rectangle 12">
            <a:extLst>
              <a:ext uri="{FF2B5EF4-FFF2-40B4-BE49-F238E27FC236}">
                <a16:creationId xmlns:a16="http://schemas.microsoft.com/office/drawing/2014/main" id="{C493E730-2044-49B5-A022-B8D6F359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5975286"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title"/>
          </p:nvPr>
        </p:nvSpPr>
        <p:spPr>
          <a:xfrm>
            <a:off x="510240" y="753228"/>
            <a:ext cx="5315664" cy="1080938"/>
          </a:xfrm>
        </p:spPr>
        <p:txBody>
          <a:bodyPr>
            <a:normAutofit/>
          </a:bodyPr>
          <a:lstStyle/>
          <a:p>
            <a:r>
              <a:rPr dirty="0"/>
              <a:t>Quantile-Based Floor Pricing</a:t>
            </a:r>
          </a:p>
        </p:txBody>
      </p:sp>
      <p:pic>
        <p:nvPicPr>
          <p:cNvPr id="15" name="Picture 14">
            <a:extLst>
              <a:ext uri="{FF2B5EF4-FFF2-40B4-BE49-F238E27FC236}">
                <a16:creationId xmlns:a16="http://schemas.microsoft.com/office/drawing/2014/main" id="{78976801-4346-4636-BA62-265C81DFE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5975286" cy="321164"/>
          </a:xfrm>
          <a:prstGeom prst="rect">
            <a:avLst/>
          </a:prstGeom>
        </p:spPr>
      </p:pic>
      <p:sp>
        <p:nvSpPr>
          <p:cNvPr id="3" name="Content Placeholder 2"/>
          <p:cNvSpPr>
            <a:spLocks noGrp="1"/>
          </p:cNvSpPr>
          <p:nvPr>
            <p:ph idx="1"/>
          </p:nvPr>
        </p:nvSpPr>
        <p:spPr>
          <a:xfrm>
            <a:off x="209550" y="2336873"/>
            <a:ext cx="5314950" cy="3599316"/>
          </a:xfrm>
        </p:spPr>
        <p:txBody>
          <a:bodyPr>
            <a:normAutofit/>
          </a:bodyPr>
          <a:lstStyle/>
          <a:p>
            <a:r>
              <a:rPr lang="en-US" sz="1700" dirty="0"/>
              <a:t>Used the 25th percentile of predicted CPMs per taxonomy-week as the floor benchmark</a:t>
            </a:r>
          </a:p>
          <a:p>
            <a:r>
              <a:rPr lang="en-US" sz="1700" dirty="0"/>
              <a:t>More adaptive than static pricing rules</a:t>
            </a:r>
          </a:p>
          <a:p>
            <a:r>
              <a:rPr lang="en-US" sz="1700" dirty="0"/>
              <a:t>Adjusts to demand variance and avoids over-penalizing low-volume categories</a:t>
            </a:r>
          </a:p>
          <a:p>
            <a:pPr marL="0" indent="0">
              <a:buNone/>
            </a:pPr>
            <a:endParaRPr lang="en-US" sz="1700" dirty="0"/>
          </a:p>
          <a:p>
            <a:pPr marL="0" indent="0">
              <a:buNone/>
            </a:pPr>
            <a:r>
              <a:rPr lang="en-US" sz="1700" dirty="0"/>
              <a:t>Impact: Dynamic pricing tailored to each segment's distributional behavior.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Rectangle 12">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3395" y="0"/>
            <a:ext cx="56647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0" y="5006045"/>
            <a:ext cx="3723894" cy="144668"/>
          </a:xfrm>
          <a:prstGeom prst="rect">
            <a:avLst/>
          </a:prstGeom>
        </p:spPr>
      </p:pic>
      <p:sp>
        <p:nvSpPr>
          <p:cNvPr id="17" name="Rectangle 16">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764"/>
            <a:ext cx="3723424"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title"/>
          </p:nvPr>
        </p:nvSpPr>
        <p:spPr>
          <a:xfrm>
            <a:off x="222250" y="2063262"/>
            <a:ext cx="3092450" cy="2661052"/>
          </a:xfrm>
        </p:spPr>
        <p:txBody>
          <a:bodyPr>
            <a:normAutofit/>
          </a:bodyPr>
          <a:lstStyle/>
          <a:p>
            <a:pPr algn="r"/>
            <a:r>
              <a:rPr lang="en-US" sz="3200" dirty="0"/>
              <a:t>Revenue &amp; ROI Evaluation</a:t>
            </a:r>
          </a:p>
        </p:txBody>
      </p:sp>
      <p:graphicFrame>
        <p:nvGraphicFramePr>
          <p:cNvPr id="5" name="Content Placeholder 2">
            <a:extLst>
              <a:ext uri="{FF2B5EF4-FFF2-40B4-BE49-F238E27FC236}">
                <a16:creationId xmlns:a16="http://schemas.microsoft.com/office/drawing/2014/main" id="{5C4A59A8-328A-9666-840C-187E6533A870}"/>
              </a:ext>
            </a:extLst>
          </p:cNvPr>
          <p:cNvGraphicFramePr>
            <a:graphicFrameLocks noGrp="1"/>
          </p:cNvGraphicFramePr>
          <p:nvPr>
            <p:ph idx="1"/>
            <p:extLst>
              <p:ext uri="{D42A27DB-BD31-4B8C-83A1-F6EECF244321}">
                <p14:modId xmlns:p14="http://schemas.microsoft.com/office/powerpoint/2010/main" val="3485581225"/>
              </p:ext>
            </p:extLst>
          </p:nvPr>
        </p:nvGraphicFramePr>
        <p:xfrm>
          <a:off x="3963591" y="639763"/>
          <a:ext cx="4695825"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A865E47-4365-4F21-B8EA-13B2C12BCB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82" y="0"/>
            <a:ext cx="9144000" cy="6858001"/>
            <a:chOff x="-3176" y="0"/>
            <a:chExt cx="12192000" cy="6858001"/>
          </a:xfrm>
        </p:grpSpPr>
        <p:sp useBgFill="1">
          <p:nvSpPr>
            <p:cNvPr id="10" name="Rectangle 9">
              <a:extLst>
                <a:ext uri="{FF2B5EF4-FFF2-40B4-BE49-F238E27FC236}">
                  <a16:creationId xmlns:a16="http://schemas.microsoft.com/office/drawing/2014/main" id="{0CE24988-BB27-40E5-A961-9FA7ED0DB9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0BDE80E-ADE0-4E16-8F80-306A15F4D3F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3" name="Content Placeholder 2">
            <a:extLst>
              <a:ext uri="{FF2B5EF4-FFF2-40B4-BE49-F238E27FC236}">
                <a16:creationId xmlns:a16="http://schemas.microsoft.com/office/drawing/2014/main" id="{596DE06D-A4D4-B793-A99A-29B6157B524B}"/>
              </a:ext>
            </a:extLst>
          </p:cNvPr>
          <p:cNvSpPr>
            <a:spLocks noGrp="1"/>
          </p:cNvSpPr>
          <p:nvPr>
            <p:ph idx="1"/>
          </p:nvPr>
        </p:nvSpPr>
        <p:spPr>
          <a:xfrm>
            <a:off x="109057" y="2336873"/>
            <a:ext cx="4384002" cy="3599316"/>
          </a:xfrm>
        </p:spPr>
        <p:txBody>
          <a:bodyPr>
            <a:normAutofit/>
          </a:bodyPr>
          <a:lstStyle/>
          <a:p>
            <a:r>
              <a:rPr lang="en-US" sz="1800" b="1" dirty="0"/>
              <a:t>Objective: Test if optimized floor CPMs lead to higher revenue and ROI</a:t>
            </a:r>
            <a:endParaRPr lang="en-US" sz="1700" b="0" i="0" u="none" strike="noStrike" baseline="0" dirty="0">
              <a:latin typeface="Calibri" panose="020F0502020204030204" pitchFamily="34" charset="0"/>
            </a:endParaRPr>
          </a:p>
          <a:p>
            <a:pPr marL="0" indent="0">
              <a:buNone/>
            </a:pPr>
            <a:r>
              <a:rPr lang="en-US" sz="1700" b="0" i="0" u="none" strike="noStrike" baseline="0" dirty="0">
                <a:latin typeface="Calibri" panose="020F0502020204030204" pitchFamily="34" charset="0"/>
              </a:rPr>
              <a:t>This case study investigates the effectiveness of current floor CPM pricing in auction-based digital advertising and evaluates whether predictive, data-driven optimization can improve revenue and ROI. By developing machine learning models, analyzing key revenue drivers with SHAP, simulating multiple floor pricing strategies, and validating results with A/B testing, we delivered actionable insights and tools for stakeholder decision-making. </a:t>
            </a:r>
            <a:endParaRPr lang="en-US" sz="1700" dirty="0"/>
          </a:p>
        </p:txBody>
      </p:sp>
      <p:pic>
        <p:nvPicPr>
          <p:cNvPr id="5" name="Picture 4" descr="3D Hologram from iPad">
            <a:extLst>
              <a:ext uri="{FF2B5EF4-FFF2-40B4-BE49-F238E27FC236}">
                <a16:creationId xmlns:a16="http://schemas.microsoft.com/office/drawing/2014/main" id="{3781DAA2-BAEB-3E24-2AE4-883100732633}"/>
              </a:ext>
            </a:extLst>
          </p:cNvPr>
          <p:cNvPicPr>
            <a:picLocks noChangeAspect="1"/>
          </p:cNvPicPr>
          <p:nvPr/>
        </p:nvPicPr>
        <p:blipFill>
          <a:blip r:embed="rId3"/>
          <a:srcRect l="19103" r="36409"/>
          <a:stretch>
            <a:fillRect/>
          </a:stretch>
        </p:blipFill>
        <p:spPr>
          <a:xfrm>
            <a:off x="4572000" y="10"/>
            <a:ext cx="4569617" cy="6856310"/>
          </a:xfrm>
          <a:prstGeom prst="rect">
            <a:avLst/>
          </a:prstGeom>
          <a:ln>
            <a:noFill/>
          </a:ln>
          <a:effectLst/>
        </p:spPr>
      </p:pic>
      <p:sp>
        <p:nvSpPr>
          <p:cNvPr id="13" name="Rectangle 12">
            <a:extLst>
              <a:ext uri="{FF2B5EF4-FFF2-40B4-BE49-F238E27FC236}">
                <a16:creationId xmlns:a16="http://schemas.microsoft.com/office/drawing/2014/main" id="{13BC1C09-8FD1-4619-B317-E9EED5E55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487481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4146A48-FD05-115A-1848-540809F04700}"/>
              </a:ext>
            </a:extLst>
          </p:cNvPr>
          <p:cNvSpPr>
            <a:spLocks noGrp="1"/>
          </p:cNvSpPr>
          <p:nvPr>
            <p:ph type="title"/>
          </p:nvPr>
        </p:nvSpPr>
        <p:spPr>
          <a:xfrm>
            <a:off x="510240" y="753228"/>
            <a:ext cx="3781222" cy="1080938"/>
          </a:xfrm>
        </p:spPr>
        <p:txBody>
          <a:bodyPr>
            <a:normAutofit/>
          </a:bodyPr>
          <a:lstStyle/>
          <a:p>
            <a:r>
              <a:rPr lang="en-US" dirty="0"/>
              <a:t>Executive Summary</a:t>
            </a:r>
          </a:p>
        </p:txBody>
      </p:sp>
      <p:pic>
        <p:nvPicPr>
          <p:cNvPr id="15" name="Picture 14">
            <a:extLst>
              <a:ext uri="{FF2B5EF4-FFF2-40B4-BE49-F238E27FC236}">
                <a16:creationId xmlns:a16="http://schemas.microsoft.com/office/drawing/2014/main" id="{D3143E80-C928-46DB-9299-0BD06348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4869180" cy="261714"/>
          </a:xfrm>
          <a:prstGeom prst="rect">
            <a:avLst/>
          </a:prstGeom>
        </p:spPr>
      </p:pic>
    </p:spTree>
    <p:extLst>
      <p:ext uri="{BB962C8B-B14F-4D97-AF65-F5344CB8AC3E}">
        <p14:creationId xmlns:p14="http://schemas.microsoft.com/office/powerpoint/2010/main" val="3760348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0240" y="753228"/>
            <a:ext cx="7210396" cy="1080938"/>
          </a:xfrm>
        </p:spPr>
        <p:txBody>
          <a:bodyPr>
            <a:normAutofit/>
          </a:bodyPr>
          <a:lstStyle/>
          <a:p>
            <a:r>
              <a:rPr lang="en-US" dirty="0"/>
              <a:t>A/B Testing Validation</a:t>
            </a:r>
          </a:p>
        </p:txBody>
      </p:sp>
      <p:graphicFrame>
        <p:nvGraphicFramePr>
          <p:cNvPr id="5" name="Content Placeholder 2">
            <a:extLst>
              <a:ext uri="{FF2B5EF4-FFF2-40B4-BE49-F238E27FC236}">
                <a16:creationId xmlns:a16="http://schemas.microsoft.com/office/drawing/2014/main" id="{9E36FF0A-17F9-CA45-476E-F0C98C76F2D0}"/>
              </a:ext>
            </a:extLst>
          </p:cNvPr>
          <p:cNvGraphicFramePr>
            <a:graphicFrameLocks noGrp="1"/>
          </p:cNvGraphicFramePr>
          <p:nvPr>
            <p:ph idx="1"/>
            <p:extLst>
              <p:ext uri="{D42A27DB-BD31-4B8C-83A1-F6EECF244321}">
                <p14:modId xmlns:p14="http://schemas.microsoft.com/office/powerpoint/2010/main" val="2133757630"/>
              </p:ext>
            </p:extLst>
          </p:nvPr>
        </p:nvGraphicFramePr>
        <p:xfrm>
          <a:off x="510777" y="2336800"/>
          <a:ext cx="812298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24CC-91C0-23A9-93FC-88AC094A1C5A}"/>
              </a:ext>
            </a:extLst>
          </p:cNvPr>
          <p:cNvSpPr>
            <a:spLocks noGrp="1"/>
          </p:cNvSpPr>
          <p:nvPr>
            <p:ph type="title"/>
          </p:nvPr>
        </p:nvSpPr>
        <p:spPr>
          <a:xfrm>
            <a:off x="510240" y="753228"/>
            <a:ext cx="7210396" cy="1080938"/>
          </a:xfrm>
        </p:spPr>
        <p:txBody>
          <a:bodyPr>
            <a:normAutofit/>
          </a:bodyPr>
          <a:lstStyle/>
          <a:p>
            <a:r>
              <a:rPr lang="en-US"/>
              <a:t>Conclusion</a:t>
            </a:r>
            <a:endParaRPr lang="en-US" dirty="0"/>
          </a:p>
        </p:txBody>
      </p:sp>
      <p:graphicFrame>
        <p:nvGraphicFramePr>
          <p:cNvPr id="5" name="Content Placeholder 2">
            <a:extLst>
              <a:ext uri="{FF2B5EF4-FFF2-40B4-BE49-F238E27FC236}">
                <a16:creationId xmlns:a16="http://schemas.microsoft.com/office/drawing/2014/main" id="{EDC570F9-8CCC-EFA0-AD09-5000BBD1AE8D}"/>
              </a:ext>
            </a:extLst>
          </p:cNvPr>
          <p:cNvGraphicFramePr>
            <a:graphicFrameLocks noGrp="1"/>
          </p:cNvGraphicFramePr>
          <p:nvPr>
            <p:ph idx="1"/>
            <p:extLst>
              <p:ext uri="{D42A27DB-BD31-4B8C-83A1-F6EECF244321}">
                <p14:modId xmlns:p14="http://schemas.microsoft.com/office/powerpoint/2010/main" val="3826024501"/>
              </p:ext>
            </p:extLst>
          </p:nvPr>
        </p:nvGraphicFramePr>
        <p:xfrm>
          <a:off x="264971" y="1687871"/>
          <a:ext cx="8879029" cy="4889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7090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B9D9-DDAE-F94A-FA98-BEC9A2DBD02F}"/>
              </a:ext>
            </a:extLst>
          </p:cNvPr>
          <p:cNvSpPr>
            <a:spLocks noGrp="1"/>
          </p:cNvSpPr>
          <p:nvPr>
            <p:ph type="title"/>
          </p:nvPr>
        </p:nvSpPr>
        <p:spPr/>
        <p:txBody>
          <a:bodyPr/>
          <a:lstStyle/>
          <a:p>
            <a:r>
              <a:rPr lang="en-US"/>
              <a:t>Next Steps </a:t>
            </a:r>
            <a:endParaRPr lang="en-US" dirty="0"/>
          </a:p>
        </p:txBody>
      </p:sp>
      <p:graphicFrame>
        <p:nvGraphicFramePr>
          <p:cNvPr id="7" name="Rectangle 2">
            <a:extLst>
              <a:ext uri="{FF2B5EF4-FFF2-40B4-BE49-F238E27FC236}">
                <a16:creationId xmlns:a16="http://schemas.microsoft.com/office/drawing/2014/main" id="{12604BB5-211C-9485-47DC-8860D833D69B}"/>
              </a:ext>
            </a:extLst>
          </p:cNvPr>
          <p:cNvGraphicFramePr>
            <a:graphicFrameLocks noGrp="1"/>
          </p:cNvGraphicFramePr>
          <p:nvPr>
            <p:ph idx="1"/>
            <p:extLst>
              <p:ext uri="{D42A27DB-BD31-4B8C-83A1-F6EECF244321}">
                <p14:modId xmlns:p14="http://schemas.microsoft.com/office/powerpoint/2010/main" val="1820895192"/>
              </p:ext>
            </p:extLst>
          </p:nvPr>
        </p:nvGraphicFramePr>
        <p:xfrm>
          <a:off x="533400" y="2336872"/>
          <a:ext cx="8293100" cy="41845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3755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61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2382" y="0"/>
            <a:ext cx="9144000" cy="6858000"/>
          </a:xfrm>
          <a:prstGeom prst="rect">
            <a:avLst/>
          </a:prstGeom>
        </p:spPr>
      </p:pic>
      <p:sp>
        <p:nvSpPr>
          <p:cNvPr id="17" name="Rectangle 16">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3719321"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0FFF396-8568-0365-5A77-85E518D8CC8F}"/>
              </a:ext>
            </a:extLst>
          </p:cNvPr>
          <p:cNvSpPr>
            <a:spLocks noGrp="1"/>
          </p:cNvSpPr>
          <p:nvPr>
            <p:ph type="title"/>
          </p:nvPr>
        </p:nvSpPr>
        <p:spPr>
          <a:xfrm>
            <a:off x="510240" y="753228"/>
            <a:ext cx="3102093" cy="1080938"/>
          </a:xfrm>
        </p:spPr>
        <p:txBody>
          <a:bodyPr vert="horz" lIns="91440" tIns="45720" rIns="91440" bIns="45720" rtlCol="0" anchor="ctr">
            <a:normAutofit/>
          </a:bodyPr>
          <a:lstStyle/>
          <a:p>
            <a:r>
              <a:rPr lang="en-US" sz="2100" dirty="0"/>
              <a:t>Auxiliary </a:t>
            </a:r>
          </a:p>
        </p:txBody>
      </p:sp>
      <p:pic>
        <p:nvPicPr>
          <p:cNvPr id="21" name="Picture 20">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1"/>
            <a:ext cx="3717036" cy="199787"/>
          </a:xfrm>
          <a:prstGeom prst="rect">
            <a:avLst/>
          </a:prstGeom>
        </p:spPr>
      </p:pic>
      <p:sp>
        <p:nvSpPr>
          <p:cNvPr id="8" name="TextBox 7">
            <a:extLst>
              <a:ext uri="{FF2B5EF4-FFF2-40B4-BE49-F238E27FC236}">
                <a16:creationId xmlns:a16="http://schemas.microsoft.com/office/drawing/2014/main" id="{E9FB4FEC-5F94-C51D-F6C4-1A59BD2E65B7}"/>
              </a:ext>
            </a:extLst>
          </p:cNvPr>
          <p:cNvSpPr txBox="1"/>
          <p:nvPr/>
        </p:nvSpPr>
        <p:spPr>
          <a:xfrm>
            <a:off x="2382" y="2336873"/>
            <a:ext cx="3250075" cy="3599316"/>
          </a:xfrm>
          <a:prstGeom prst="rect">
            <a:avLst/>
          </a:prstGeom>
        </p:spPr>
        <p:txBody>
          <a:bodyPr vert="horz" lIns="91440" tIns="45720" rIns="91440" bIns="45720" rtlCol="0">
            <a:normAutofit/>
          </a:bodyPr>
          <a:lstStyle/>
          <a:p>
            <a:pPr defTabSz="914400">
              <a:spcAft>
                <a:spcPts val="600"/>
              </a:spcAft>
            </a:pPr>
            <a:r>
              <a:rPr lang="en-US" sz="1200" dirty="0">
                <a:solidFill>
                  <a:schemeClr val="bg1"/>
                </a:solidFill>
              </a:rPr>
              <a:t>1. Impressions Over Time</a:t>
            </a:r>
          </a:p>
          <a:p>
            <a:pPr defTabSz="914400">
              <a:spcAft>
                <a:spcPts val="600"/>
              </a:spcAft>
            </a:pPr>
            <a:r>
              <a:rPr lang="en-US" sz="1200" dirty="0">
                <a:solidFill>
                  <a:schemeClr val="bg1"/>
                </a:solidFill>
              </a:rPr>
              <a:t>This plot reveals clear seasonal and cyclical patterns in ad delivery:</a:t>
            </a:r>
          </a:p>
          <a:p>
            <a:pPr defTabSz="914400">
              <a:spcAft>
                <a:spcPts val="600"/>
              </a:spcAft>
            </a:pPr>
            <a:r>
              <a:rPr lang="en-US" sz="1200" dirty="0">
                <a:solidFill>
                  <a:schemeClr val="bg1"/>
                </a:solidFill>
              </a:rPr>
              <a:t>Significant spikes are observed around April 2022, early 2023, and mid-2023, with another rising trend at the end of 2023.</a:t>
            </a:r>
          </a:p>
          <a:p>
            <a:pPr defTabSz="914400">
              <a:spcAft>
                <a:spcPts val="600"/>
              </a:spcAft>
            </a:pPr>
            <a:r>
              <a:rPr lang="en-US" sz="1200" dirty="0">
                <a:solidFill>
                  <a:schemeClr val="bg1"/>
                </a:solidFill>
              </a:rPr>
              <a:t>The pattern suggests that ad inventory volume fluctuates with strong seasonal factors, likely driven by campaign launches, budget resets, or consumer demand periods.</a:t>
            </a:r>
          </a:p>
          <a:p>
            <a:pPr defTabSz="914400">
              <a:spcAft>
                <a:spcPts val="600"/>
              </a:spcAft>
            </a:pPr>
            <a:r>
              <a:rPr lang="en-US" sz="1200" dirty="0">
                <a:solidFill>
                  <a:schemeClr val="bg1"/>
                </a:solidFill>
              </a:rPr>
              <a:t>Interpretation:</a:t>
            </a:r>
            <a:br>
              <a:rPr lang="en-US" sz="1200" dirty="0">
                <a:solidFill>
                  <a:schemeClr val="bg1"/>
                </a:solidFill>
              </a:rPr>
            </a:br>
            <a:r>
              <a:rPr lang="en-US" sz="1200" dirty="0">
                <a:solidFill>
                  <a:schemeClr val="bg1"/>
                </a:solidFill>
              </a:rPr>
              <a:t>Any pricing optimization strategy must account for these high-volume intervals to avoid under-delivery. These impression trends also help determine when to apply or relax floor adjustments to balance revenue with delivery goals.</a:t>
            </a:r>
          </a:p>
        </p:txBody>
      </p:sp>
      <p:pic>
        <p:nvPicPr>
          <p:cNvPr id="4" name="Content Placeholder 4" descr="A graph showing a line&#10;&#10;AI-generated content may be incorrect.">
            <a:extLst>
              <a:ext uri="{FF2B5EF4-FFF2-40B4-BE49-F238E27FC236}">
                <a16:creationId xmlns:a16="http://schemas.microsoft.com/office/drawing/2014/main" id="{5331372B-D30B-CC34-81A2-860FB5284C38}"/>
              </a:ext>
            </a:extLst>
          </p:cNvPr>
          <p:cNvPicPr>
            <a:picLocks noGrp="1" noChangeAspect="1"/>
          </p:cNvPicPr>
          <p:nvPr>
            <p:ph idx="1"/>
          </p:nvPr>
        </p:nvPicPr>
        <p:blipFill>
          <a:blip r:embed="rId5"/>
          <a:stretch>
            <a:fillRect/>
          </a:stretch>
        </p:blipFill>
        <p:spPr>
          <a:xfrm>
            <a:off x="3957067" y="2506211"/>
            <a:ext cx="4702109" cy="184557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539632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61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2382" y="0"/>
            <a:ext cx="9144000" cy="6858000"/>
          </a:xfrm>
          <a:prstGeom prst="rect">
            <a:avLst/>
          </a:prstGeom>
        </p:spPr>
      </p:pic>
      <p:sp>
        <p:nvSpPr>
          <p:cNvPr id="15" name="Rectangle 14">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3719321"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8EA3B5-4493-E703-E28F-44BB134A1FE9}"/>
              </a:ext>
            </a:extLst>
          </p:cNvPr>
          <p:cNvSpPr>
            <a:spLocks noGrp="1"/>
          </p:cNvSpPr>
          <p:nvPr>
            <p:ph type="title"/>
          </p:nvPr>
        </p:nvSpPr>
        <p:spPr>
          <a:xfrm>
            <a:off x="510240" y="753228"/>
            <a:ext cx="3102093" cy="1080938"/>
          </a:xfrm>
        </p:spPr>
        <p:txBody>
          <a:bodyPr vert="horz" lIns="91440" tIns="45720" rIns="91440" bIns="45720" rtlCol="0" anchor="ctr">
            <a:normAutofit/>
          </a:bodyPr>
          <a:lstStyle/>
          <a:p>
            <a:r>
              <a:rPr lang="en-US" sz="2100" dirty="0"/>
              <a:t>Auxiliary </a:t>
            </a:r>
          </a:p>
        </p:txBody>
      </p:sp>
      <p:pic>
        <p:nvPicPr>
          <p:cNvPr id="19" name="Picture 18">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1"/>
            <a:ext cx="3717036" cy="199787"/>
          </a:xfrm>
          <a:prstGeom prst="rect">
            <a:avLst/>
          </a:prstGeom>
        </p:spPr>
      </p:pic>
      <p:sp>
        <p:nvSpPr>
          <p:cNvPr id="5" name="TextBox 4">
            <a:extLst>
              <a:ext uri="{FF2B5EF4-FFF2-40B4-BE49-F238E27FC236}">
                <a16:creationId xmlns:a16="http://schemas.microsoft.com/office/drawing/2014/main" id="{6D071428-5CBB-049C-0C7C-8A65588D4649}"/>
              </a:ext>
            </a:extLst>
          </p:cNvPr>
          <p:cNvSpPr txBox="1"/>
          <p:nvPr/>
        </p:nvSpPr>
        <p:spPr>
          <a:xfrm>
            <a:off x="510240" y="2170028"/>
            <a:ext cx="2742217" cy="3599316"/>
          </a:xfrm>
          <a:prstGeom prst="rect">
            <a:avLst/>
          </a:prstGeom>
        </p:spPr>
        <p:txBody>
          <a:bodyPr vert="horz" lIns="91440" tIns="45720" rIns="91440" bIns="45720" rtlCol="0">
            <a:noAutofit/>
          </a:bodyPr>
          <a:lstStyle/>
          <a:p>
            <a:pPr defTabSz="914400">
              <a:lnSpc>
                <a:spcPct val="110000"/>
              </a:lnSpc>
              <a:spcAft>
                <a:spcPts val="600"/>
              </a:spcAft>
            </a:pPr>
            <a:r>
              <a:rPr lang="en-US" sz="1100" dirty="0">
                <a:solidFill>
                  <a:schemeClr val="bg1"/>
                </a:solidFill>
              </a:rPr>
              <a:t>2. Winning CPM Over Time</a:t>
            </a:r>
          </a:p>
          <a:p>
            <a:pPr defTabSz="914400">
              <a:lnSpc>
                <a:spcPct val="110000"/>
              </a:lnSpc>
              <a:spcAft>
                <a:spcPts val="600"/>
              </a:spcAft>
            </a:pPr>
            <a:r>
              <a:rPr lang="en-US" sz="1100" dirty="0">
                <a:solidFill>
                  <a:schemeClr val="bg1"/>
                </a:solidFill>
              </a:rPr>
              <a:t>The second plot shows high volatility in Winning CPMs:</a:t>
            </a:r>
          </a:p>
          <a:p>
            <a:pPr defTabSz="914400">
              <a:lnSpc>
                <a:spcPct val="110000"/>
              </a:lnSpc>
              <a:spcAft>
                <a:spcPts val="600"/>
              </a:spcAft>
            </a:pPr>
            <a:r>
              <a:rPr lang="en-US" sz="1100" dirty="0">
                <a:solidFill>
                  <a:schemeClr val="bg1"/>
                </a:solidFill>
              </a:rPr>
              <a:t>Sharp dips and spikes occur consistently, particularly between mid-2022 to late 2023.</a:t>
            </a:r>
          </a:p>
          <a:p>
            <a:pPr defTabSz="914400">
              <a:lnSpc>
                <a:spcPct val="110000"/>
              </a:lnSpc>
              <a:spcAft>
                <a:spcPts val="600"/>
              </a:spcAft>
            </a:pPr>
            <a:r>
              <a:rPr lang="en-US" sz="1100" dirty="0">
                <a:solidFill>
                  <a:schemeClr val="bg1"/>
                </a:solidFill>
              </a:rPr>
              <a:t>Periods of very low CPMs (&lt; $15) contrast with segments maintaining $45–$50+, suggesting extreme variability in auction pressure or bidding behavior.</a:t>
            </a:r>
          </a:p>
          <a:p>
            <a:pPr defTabSz="914400">
              <a:lnSpc>
                <a:spcPct val="110000"/>
              </a:lnSpc>
              <a:spcAft>
                <a:spcPts val="600"/>
              </a:spcAft>
            </a:pPr>
            <a:r>
              <a:rPr lang="en-US" sz="1100" dirty="0">
                <a:solidFill>
                  <a:schemeClr val="bg1"/>
                </a:solidFill>
              </a:rPr>
              <a:t>Interpretation:</a:t>
            </a:r>
            <a:br>
              <a:rPr lang="en-US" sz="1100" dirty="0">
                <a:solidFill>
                  <a:schemeClr val="bg1"/>
                </a:solidFill>
              </a:rPr>
            </a:br>
            <a:r>
              <a:rPr lang="en-US" sz="1100" dirty="0">
                <a:solidFill>
                  <a:schemeClr val="bg1"/>
                </a:solidFill>
              </a:rPr>
              <a:t>This volatility underscores the need for dynamic pricing strategies. Applying a static floor in such an environment could lead to missed revenue during peak bidding and reduced fill during weaker periods.</a:t>
            </a:r>
            <a:br>
              <a:rPr lang="en-US" sz="1100" dirty="0">
                <a:solidFill>
                  <a:schemeClr val="bg1"/>
                </a:solidFill>
              </a:rPr>
            </a:br>
            <a:r>
              <a:rPr lang="en-US" sz="1100" dirty="0">
                <a:solidFill>
                  <a:schemeClr val="bg1"/>
                </a:solidFill>
              </a:rPr>
              <a:t>The quantile-based approach (e.g., 25th percentile by taxonomy-week) aligns well with this volatility by adapting floor pricing to each segment’s behavior over time.</a:t>
            </a:r>
          </a:p>
        </p:txBody>
      </p:sp>
      <p:pic>
        <p:nvPicPr>
          <p:cNvPr id="6" name="Content Placeholder 5">
            <a:extLst>
              <a:ext uri="{FF2B5EF4-FFF2-40B4-BE49-F238E27FC236}">
                <a16:creationId xmlns:a16="http://schemas.microsoft.com/office/drawing/2014/main" id="{65F85226-8FD0-4981-10BA-E8D4232241DF}"/>
              </a:ext>
            </a:extLst>
          </p:cNvPr>
          <p:cNvPicPr>
            <a:picLocks noGrp="1" noChangeAspect="1"/>
          </p:cNvPicPr>
          <p:nvPr>
            <p:ph idx="1"/>
          </p:nvPr>
        </p:nvPicPr>
        <p:blipFill>
          <a:blip r:embed="rId4"/>
          <a:stretch>
            <a:fillRect/>
          </a:stretch>
        </p:blipFill>
        <p:spPr>
          <a:xfrm>
            <a:off x="3957067" y="2476823"/>
            <a:ext cx="4702109" cy="1904354"/>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301049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9" name="Picture 48">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1970240"/>
            <a:ext cx="7828359" cy="321164"/>
          </a:xfrm>
          <a:prstGeom prst="rect">
            <a:avLst/>
          </a:prstGeom>
        </p:spPr>
      </p:pic>
      <p:pic>
        <p:nvPicPr>
          <p:cNvPr id="51" name="Picture 50">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7939369" y="1971234"/>
            <a:ext cx="1202248" cy="144270"/>
          </a:xfrm>
          <a:prstGeom prst="rect">
            <a:avLst/>
          </a:prstGeom>
        </p:spPr>
      </p:pic>
      <p:sp>
        <p:nvSpPr>
          <p:cNvPr id="53" name="Rectangle 52">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5" name="Rectangle 54">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9370"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57" name="Rectangle 56">
            <a:extLst>
              <a:ext uri="{FF2B5EF4-FFF2-40B4-BE49-F238E27FC236}">
                <a16:creationId xmlns:a16="http://schemas.microsoft.com/office/drawing/2014/main" id="{3FECAD23-900F-4F1B-A441-6A68749F8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61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a:extLst>
              <a:ext uri="{FF2B5EF4-FFF2-40B4-BE49-F238E27FC236}">
                <a16:creationId xmlns:a16="http://schemas.microsoft.com/office/drawing/2014/main" id="{57943801-CAEC-4F98-9332-2A4D912846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1" name="Rectangle 60">
            <a:extLst>
              <a:ext uri="{FF2B5EF4-FFF2-40B4-BE49-F238E27FC236}">
                <a16:creationId xmlns:a16="http://schemas.microsoft.com/office/drawing/2014/main" id="{8A233090-6C39-4F59-8A0F-86F011A7E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6994" y="0"/>
            <a:ext cx="3477006"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484DCAA0-4BF1-4FB9-97BA-D6BA63041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590702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Title 12">
            <a:extLst>
              <a:ext uri="{FF2B5EF4-FFF2-40B4-BE49-F238E27FC236}">
                <a16:creationId xmlns:a16="http://schemas.microsoft.com/office/drawing/2014/main" id="{B3EC732F-0307-71AF-A7FD-502AD22EF5C3}"/>
              </a:ext>
            </a:extLst>
          </p:cNvPr>
          <p:cNvSpPr>
            <a:spLocks noGrp="1"/>
          </p:cNvSpPr>
          <p:nvPr>
            <p:ph type="title"/>
          </p:nvPr>
        </p:nvSpPr>
        <p:spPr>
          <a:xfrm>
            <a:off x="510240" y="753228"/>
            <a:ext cx="5315664" cy="1080938"/>
          </a:xfrm>
        </p:spPr>
        <p:txBody>
          <a:bodyPr vert="horz" lIns="91440" tIns="45720" rIns="91440" bIns="45720" rtlCol="0" anchor="ctr">
            <a:normAutofit/>
          </a:bodyPr>
          <a:lstStyle/>
          <a:p>
            <a:r>
              <a:rPr lang="en-US" sz="3600" dirty="0"/>
              <a:t>Auxiliary </a:t>
            </a:r>
          </a:p>
        </p:txBody>
      </p:sp>
      <p:pic>
        <p:nvPicPr>
          <p:cNvPr id="65" name="Picture 64">
            <a:extLst>
              <a:ext uri="{FF2B5EF4-FFF2-40B4-BE49-F238E27FC236}">
                <a16:creationId xmlns:a16="http://schemas.microsoft.com/office/drawing/2014/main" id="{9BC2FEA5-B399-458A-8393-E06CE40DB8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5975286" cy="321164"/>
          </a:xfrm>
          <a:prstGeom prst="rect">
            <a:avLst/>
          </a:prstGeom>
        </p:spPr>
      </p:pic>
      <p:sp>
        <p:nvSpPr>
          <p:cNvPr id="14" name="Text Placeholder 13">
            <a:extLst>
              <a:ext uri="{FF2B5EF4-FFF2-40B4-BE49-F238E27FC236}">
                <a16:creationId xmlns:a16="http://schemas.microsoft.com/office/drawing/2014/main" id="{C0036623-E4BE-60FC-9260-B7960BB12A12}"/>
              </a:ext>
            </a:extLst>
          </p:cNvPr>
          <p:cNvSpPr>
            <a:spLocks noGrp="1"/>
          </p:cNvSpPr>
          <p:nvPr>
            <p:ph type="body" sz="half" idx="2"/>
          </p:nvPr>
        </p:nvSpPr>
        <p:spPr>
          <a:xfrm>
            <a:off x="510240" y="2336873"/>
            <a:ext cx="4817409" cy="3599316"/>
          </a:xfrm>
        </p:spPr>
        <p:txBody>
          <a:bodyPr vert="horz" lIns="91440" tIns="45720" rIns="91440" bIns="45720" rtlCol="0">
            <a:normAutofit/>
          </a:bodyPr>
          <a:lstStyle/>
          <a:p>
            <a:pPr indent="-228600">
              <a:buFont typeface="Arial" panose="020B0604020202020204" pitchFamily="34" charset="0"/>
              <a:buChar char="•"/>
            </a:pPr>
            <a:r>
              <a:rPr lang="en-US" sz="1050" dirty="0">
                <a:solidFill>
                  <a:schemeClr val="bg1"/>
                </a:solidFill>
              </a:rPr>
              <a:t>This graph shows how </a:t>
            </a:r>
            <a:r>
              <a:rPr lang="en-US" sz="1050" b="1" dirty="0">
                <a:solidFill>
                  <a:schemeClr val="bg1"/>
                </a:solidFill>
              </a:rPr>
              <a:t>auction-winning CPMs</a:t>
            </a:r>
            <a:r>
              <a:rPr lang="en-US" sz="1050" dirty="0">
                <a:solidFill>
                  <a:schemeClr val="bg1"/>
                </a:solidFill>
              </a:rPr>
              <a:t> vary over time for the two most common product categories (in this case, "Dust Collectors" and "Wood Routers" under Woodworking Tools).</a:t>
            </a:r>
          </a:p>
          <a:p>
            <a:pPr indent="-228600">
              <a:buFont typeface="Arial" panose="020B0604020202020204" pitchFamily="34" charset="0"/>
              <a:buChar char="•"/>
            </a:pPr>
            <a:r>
              <a:rPr lang="en-US" sz="1050" b="1" dirty="0">
                <a:solidFill>
                  <a:schemeClr val="bg1"/>
                </a:solidFill>
              </a:rPr>
              <a:t>Key Takeaways:</a:t>
            </a:r>
            <a:endParaRPr lang="en-US" sz="1050" dirty="0">
              <a:solidFill>
                <a:schemeClr val="bg1"/>
              </a:solidFill>
            </a:endParaRPr>
          </a:p>
          <a:p>
            <a:pPr indent="-228600">
              <a:buFont typeface="Arial" panose="020B0604020202020204" pitchFamily="34" charset="0"/>
              <a:buChar char="•"/>
            </a:pPr>
            <a:r>
              <a:rPr lang="en-US" sz="1050" b="1" dirty="0">
                <a:solidFill>
                  <a:schemeClr val="bg1"/>
                </a:solidFill>
              </a:rPr>
              <a:t>High Variability in CPMs</a:t>
            </a:r>
            <a:r>
              <a:rPr lang="en-US" sz="1050" dirty="0">
                <a:solidFill>
                  <a:schemeClr val="bg1"/>
                </a:solidFill>
              </a:rPr>
              <a:t>:</a:t>
            </a:r>
          </a:p>
          <a:p>
            <a:pPr marL="742950" lvl="1" indent="-228600">
              <a:buFont typeface="Arial" panose="020B0604020202020204" pitchFamily="34" charset="0"/>
              <a:buChar char="•"/>
            </a:pPr>
            <a:r>
              <a:rPr lang="en-US" sz="1050" dirty="0">
                <a:solidFill>
                  <a:schemeClr val="bg1"/>
                </a:solidFill>
              </a:rPr>
              <a:t>Both taxonomies experience large fluctuations in CPM across the 2-year window.</a:t>
            </a:r>
          </a:p>
          <a:p>
            <a:pPr marL="742950" lvl="1" indent="-228600">
              <a:buFont typeface="Arial" panose="020B0604020202020204" pitchFamily="34" charset="0"/>
              <a:buChar char="•"/>
            </a:pPr>
            <a:r>
              <a:rPr lang="en-US" sz="1050" dirty="0">
                <a:solidFill>
                  <a:schemeClr val="bg1"/>
                </a:solidFill>
              </a:rPr>
              <a:t>Some extreme dips (approaching $0) are visible, especially in early 2023, followed by sharp recoveries.</a:t>
            </a:r>
          </a:p>
          <a:p>
            <a:pPr indent="-228600">
              <a:buFont typeface="Arial" panose="020B0604020202020204" pitchFamily="34" charset="0"/>
              <a:buChar char="•"/>
            </a:pPr>
            <a:r>
              <a:rPr lang="en-US" sz="1050" b="1" dirty="0">
                <a:solidFill>
                  <a:schemeClr val="bg1"/>
                </a:solidFill>
              </a:rPr>
              <a:t>Segment-Specific Behavior</a:t>
            </a:r>
            <a:r>
              <a:rPr lang="en-US" sz="1050" dirty="0">
                <a:solidFill>
                  <a:schemeClr val="bg1"/>
                </a:solidFill>
              </a:rPr>
              <a:t>:</a:t>
            </a:r>
          </a:p>
          <a:p>
            <a:pPr marL="742950" lvl="1" indent="-228600">
              <a:buFont typeface="Arial" panose="020B0604020202020204" pitchFamily="34" charset="0"/>
              <a:buChar char="•"/>
            </a:pPr>
            <a:r>
              <a:rPr lang="en-US" sz="1050" dirty="0">
                <a:solidFill>
                  <a:schemeClr val="bg1"/>
                </a:solidFill>
              </a:rPr>
              <a:t>Despite both being woodworking tools, their CPM patterns diverge frequently.</a:t>
            </a:r>
          </a:p>
          <a:p>
            <a:pPr marL="742950" lvl="1" indent="-228600">
              <a:buFont typeface="Arial" panose="020B0604020202020204" pitchFamily="34" charset="0"/>
              <a:buChar char="•"/>
            </a:pPr>
            <a:r>
              <a:rPr lang="en-US" sz="1050" dirty="0">
                <a:solidFill>
                  <a:schemeClr val="bg1"/>
                </a:solidFill>
              </a:rPr>
              <a:t>For example, "Wood Routers" (blue) generally exhibits more volatility than "Dust Collectors" (red), especially in the second half of 2023.</a:t>
            </a:r>
          </a:p>
          <a:p>
            <a:pPr indent="-228600">
              <a:buFont typeface="Arial" panose="020B0604020202020204" pitchFamily="34" charset="0"/>
              <a:buChar char="•"/>
            </a:pPr>
            <a:r>
              <a:rPr lang="en-US" sz="1050" b="1" dirty="0">
                <a:solidFill>
                  <a:schemeClr val="bg1"/>
                </a:solidFill>
              </a:rPr>
              <a:t>Seasonal or Demand-Driven Spikes</a:t>
            </a:r>
            <a:r>
              <a:rPr lang="en-US" sz="1050" dirty="0">
                <a:solidFill>
                  <a:schemeClr val="bg1"/>
                </a:solidFill>
              </a:rPr>
              <a:t>:</a:t>
            </a:r>
          </a:p>
          <a:p>
            <a:pPr marL="742950" lvl="1" indent="-228600">
              <a:buFont typeface="Arial" panose="020B0604020202020204" pitchFamily="34" charset="0"/>
              <a:buChar char="•"/>
            </a:pPr>
            <a:r>
              <a:rPr lang="en-US" sz="1050" dirty="0">
                <a:solidFill>
                  <a:schemeClr val="bg1"/>
                </a:solidFill>
              </a:rPr>
              <a:t>Peaks appear around early Q2 and Q4 each year, suggesting seasonal demand.</a:t>
            </a:r>
          </a:p>
          <a:p>
            <a:pPr indent="-228600">
              <a:buFont typeface="Arial" panose="020B0604020202020204" pitchFamily="34" charset="0"/>
              <a:buChar char="•"/>
            </a:pPr>
            <a:endParaRPr lang="en-US" sz="1050" dirty="0">
              <a:solidFill>
                <a:schemeClr val="bg1"/>
              </a:solidFill>
            </a:endParaRPr>
          </a:p>
        </p:txBody>
      </p:sp>
      <p:pic>
        <p:nvPicPr>
          <p:cNvPr id="19" name="Picture 18" descr="A graph of a graph&#10;&#10;AI-generated content may be incorrect.">
            <a:extLst>
              <a:ext uri="{FF2B5EF4-FFF2-40B4-BE49-F238E27FC236}">
                <a16:creationId xmlns:a16="http://schemas.microsoft.com/office/drawing/2014/main" id="{762D4A1D-10DC-F8FE-4FB7-B5ED6CED478F}"/>
              </a:ext>
            </a:extLst>
          </p:cNvPr>
          <p:cNvPicPr>
            <a:picLocks noChangeAspect="1"/>
          </p:cNvPicPr>
          <p:nvPr/>
        </p:nvPicPr>
        <p:blipFill>
          <a:blip r:embed="rId5"/>
          <a:stretch>
            <a:fillRect/>
          </a:stretch>
        </p:blipFill>
        <p:spPr>
          <a:xfrm>
            <a:off x="5666994" y="3428999"/>
            <a:ext cx="3396419" cy="1273656"/>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468683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3" name="Picture 12">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1970240"/>
            <a:ext cx="7828359" cy="321164"/>
          </a:xfrm>
          <a:prstGeom prst="rect">
            <a:avLst/>
          </a:prstGeom>
        </p:spPr>
      </p:pic>
      <p:pic>
        <p:nvPicPr>
          <p:cNvPr id="15" name="Picture 14">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7939369" y="1971234"/>
            <a:ext cx="1202248" cy="144270"/>
          </a:xfrm>
          <a:prstGeom prst="rect">
            <a:avLst/>
          </a:prstGeom>
        </p:spPr>
      </p:pic>
      <p:sp>
        <p:nvSpPr>
          <p:cNvPr id="17" name="Rectangle 16">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9370"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1" name="Picture 20">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a:gradFill>
            <a:gsLst>
              <a:gs pos="0">
                <a:srgbClr val="F78925"/>
              </a:gs>
              <a:gs pos="50000">
                <a:srgbClr val="D54209"/>
              </a:gs>
              <a:gs pos="100000">
                <a:srgbClr val="8D0000"/>
              </a:gs>
            </a:gsLst>
            <a:lin ang="2520000" scaled="0"/>
          </a:gradFill>
        </p:spPr>
      </p:pic>
      <p:pic>
        <p:nvPicPr>
          <p:cNvPr id="23" name="Picture 22">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5" name="Rectangle 24">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0" y="0"/>
            <a:ext cx="457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4809647"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AD71910-5BC7-C0D2-A83F-A12789F29E2B}"/>
              </a:ext>
            </a:extLst>
          </p:cNvPr>
          <p:cNvSpPr>
            <a:spLocks noGrp="1"/>
          </p:cNvSpPr>
          <p:nvPr>
            <p:ph type="title"/>
          </p:nvPr>
        </p:nvSpPr>
        <p:spPr>
          <a:xfrm>
            <a:off x="510240" y="753228"/>
            <a:ext cx="4188508" cy="1080938"/>
          </a:xfrm>
        </p:spPr>
        <p:txBody>
          <a:bodyPr vert="horz" lIns="91440" tIns="45720" rIns="91440" bIns="45720" rtlCol="0" anchor="ctr">
            <a:normAutofit/>
          </a:bodyPr>
          <a:lstStyle/>
          <a:p>
            <a:r>
              <a:rPr lang="en-US" sz="3600" dirty="0">
                <a:solidFill>
                  <a:schemeClr val="bg1"/>
                </a:solidFill>
              </a:rPr>
              <a:t>Auxiliary </a:t>
            </a:r>
            <a:endParaRPr lang="en-US" sz="3600" b="1" dirty="0">
              <a:solidFill>
                <a:schemeClr val="bg1"/>
              </a:solidFill>
            </a:endParaRPr>
          </a:p>
        </p:txBody>
      </p:sp>
      <p:pic>
        <p:nvPicPr>
          <p:cNvPr id="29" name="Picture 28">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1"/>
            <a:ext cx="4807458" cy="258395"/>
          </a:xfrm>
          <a:prstGeom prst="rect">
            <a:avLst/>
          </a:prstGeom>
        </p:spPr>
      </p:pic>
      <p:sp>
        <p:nvSpPr>
          <p:cNvPr id="4" name="Rectangle 1">
            <a:extLst>
              <a:ext uri="{FF2B5EF4-FFF2-40B4-BE49-F238E27FC236}">
                <a16:creationId xmlns:a16="http://schemas.microsoft.com/office/drawing/2014/main" id="{04090B4F-EFDE-8023-78A2-E238A216B003}"/>
              </a:ext>
            </a:extLst>
          </p:cNvPr>
          <p:cNvSpPr>
            <a:spLocks noGrp="1" noChangeArrowheads="1"/>
          </p:cNvSpPr>
          <p:nvPr>
            <p:ph type="body" sz="half" idx="2"/>
          </p:nvPr>
        </p:nvSpPr>
        <p:spPr bwMode="auto">
          <a:xfrm>
            <a:off x="157316" y="2336873"/>
            <a:ext cx="4181557" cy="359931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fontAlgn="base">
              <a:spcBef>
                <a:spcPct val="0"/>
              </a:spcBef>
              <a:spcAft>
                <a:spcPts val="600"/>
              </a:spcAft>
              <a:buClrTx/>
              <a:buSzTx/>
              <a:buFont typeface="Arial" panose="020B0604020202020204" pitchFamily="34" charset="0"/>
              <a:buChar char="•"/>
              <a:tabLst/>
            </a:pPr>
            <a:r>
              <a:rPr kumimoji="0" lang="en-US" altLang="en-US" sz="1700" i="0" u="none" strike="noStrike" cap="none" normalizeH="0" baseline="0" dirty="0" err="1">
                <a:ln>
                  <a:noFill/>
                </a:ln>
                <a:effectLst/>
              </a:rPr>
              <a:t>CPM_Delta</a:t>
            </a:r>
            <a:r>
              <a:rPr kumimoji="0" lang="en-US" altLang="en-US" sz="1700" i="0" u="none" strike="noStrike" cap="none" normalizeH="0" baseline="0" dirty="0">
                <a:ln>
                  <a:noFill/>
                </a:ln>
                <a:effectLst/>
              </a:rPr>
              <a:t> and </a:t>
            </a:r>
            <a:r>
              <a:rPr kumimoji="0" lang="en-US" altLang="en-US" sz="1700" i="0" u="none" strike="noStrike" cap="none" normalizeH="0" baseline="0" dirty="0" err="1">
                <a:ln>
                  <a:noFill/>
                </a:ln>
                <a:effectLst/>
              </a:rPr>
              <a:t>CTR_Proxy</a:t>
            </a:r>
            <a:r>
              <a:rPr kumimoji="0" lang="en-US" altLang="en-US" sz="1700" i="0" u="none" strike="noStrike" cap="none" normalizeH="0" baseline="0" dirty="0">
                <a:ln>
                  <a:noFill/>
                </a:ln>
                <a:effectLst/>
              </a:rPr>
              <a:t> are most important for modeling Winning CPM.</a:t>
            </a:r>
          </a:p>
          <a:p>
            <a:pPr marL="0" marR="0" lvl="0" indent="-228600" fontAlgn="base">
              <a:spcBef>
                <a:spcPct val="0"/>
              </a:spcBef>
              <a:spcAft>
                <a:spcPts val="600"/>
              </a:spcAft>
              <a:buClrTx/>
              <a:buSzTx/>
              <a:buFont typeface="Arial" panose="020B0604020202020204" pitchFamily="34" charset="0"/>
              <a:buChar char="•"/>
              <a:tabLst/>
            </a:pPr>
            <a:r>
              <a:rPr kumimoji="0" lang="en-US" altLang="en-US" sz="1700" i="0" u="none" strike="noStrike" cap="none" normalizeH="0" baseline="0" dirty="0">
                <a:ln>
                  <a:noFill/>
                </a:ln>
                <a:effectLst/>
              </a:rPr>
              <a:t>Time-based features like Week contribute moderately, while Month and Year add little.</a:t>
            </a:r>
          </a:p>
          <a:p>
            <a:pPr marL="0" marR="0" lvl="0" indent="-228600" fontAlgn="base">
              <a:spcBef>
                <a:spcPct val="0"/>
              </a:spcBef>
              <a:spcAft>
                <a:spcPts val="600"/>
              </a:spcAft>
              <a:buClrTx/>
              <a:buSzTx/>
              <a:buFont typeface="Arial" panose="020B0604020202020204" pitchFamily="34" charset="0"/>
              <a:buChar char="•"/>
              <a:tabLst/>
            </a:pPr>
            <a:r>
              <a:rPr kumimoji="0" lang="en-US" altLang="en-US" sz="1700" i="0" u="none" strike="noStrike" cap="none" normalizeH="0" baseline="0" dirty="0" err="1">
                <a:ln>
                  <a:noFill/>
                </a:ln>
                <a:effectLst/>
              </a:rPr>
              <a:t>Revenue_Per_Impression</a:t>
            </a:r>
            <a:r>
              <a:rPr kumimoji="0" lang="en-US" altLang="en-US" sz="1700" i="0" u="none" strike="noStrike" cap="none" normalizeH="0" baseline="0" dirty="0">
                <a:ln>
                  <a:noFill/>
                </a:ln>
                <a:effectLst/>
              </a:rPr>
              <a:t> might be missing values or perfectly correlated with another variable.</a:t>
            </a:r>
          </a:p>
        </p:txBody>
      </p:sp>
      <p:sp useBgFill="1">
        <p:nvSpPr>
          <p:cNvPr id="31" name="Rectangle 30">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9872" y="642795"/>
            <a:ext cx="3609304"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72C9F36-155E-8ABE-75EB-D6DE9E6807BE}"/>
              </a:ext>
            </a:extLst>
          </p:cNvPr>
          <p:cNvPicPr>
            <a:picLocks noChangeAspect="1"/>
          </p:cNvPicPr>
          <p:nvPr/>
        </p:nvPicPr>
        <p:blipFill>
          <a:blip r:embed="rId5"/>
          <a:stretch>
            <a:fillRect/>
          </a:stretch>
        </p:blipFill>
        <p:spPr>
          <a:xfrm>
            <a:off x="5282949" y="2165725"/>
            <a:ext cx="3133815" cy="2519756"/>
          </a:xfrm>
          <a:prstGeom prst="rect">
            <a:avLst/>
          </a:prstGeom>
          <a:ln>
            <a:noFill/>
          </a:ln>
          <a:effectLst/>
        </p:spPr>
      </p:pic>
    </p:spTree>
    <p:extLst>
      <p:ext uri="{BB962C8B-B14F-4D97-AF65-F5344CB8AC3E}">
        <p14:creationId xmlns:p14="http://schemas.microsoft.com/office/powerpoint/2010/main" val="3397589214"/>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a:extLst>
            <a:ext uri="{FF2B5EF4-FFF2-40B4-BE49-F238E27FC236}">
              <a16:creationId xmlns:a16="http://schemas.microsoft.com/office/drawing/2014/main" id="{C90F179C-ECB6-DA57-AE79-DFCF8D5199E1}"/>
            </a:ext>
          </a:extLst>
        </p:cNvPr>
        <p:cNvGrpSpPr/>
        <p:nvPr/>
      </p:nvGrpSpPr>
      <p:grpSpPr>
        <a:xfrm>
          <a:off x="0" y="0"/>
          <a:ext cx="0" cy="0"/>
          <a:chOff x="0" y="0"/>
          <a:chExt cx="0" cy="0"/>
        </a:xfrm>
      </p:grpSpPr>
      <p:pic>
        <p:nvPicPr>
          <p:cNvPr id="36" name="Picture 35">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8" name="Picture 37">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1970240"/>
            <a:ext cx="7828359" cy="321164"/>
          </a:xfrm>
          <a:prstGeom prst="rect">
            <a:avLst/>
          </a:prstGeom>
        </p:spPr>
      </p:pic>
      <p:pic>
        <p:nvPicPr>
          <p:cNvPr id="40" name="Picture 39">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7939369" y="1971234"/>
            <a:ext cx="1202248" cy="144270"/>
          </a:xfrm>
          <a:prstGeom prst="rect">
            <a:avLst/>
          </a:prstGeom>
        </p:spPr>
      </p:pic>
      <p:sp>
        <p:nvSpPr>
          <p:cNvPr id="42" name="Rectangle 41">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4" name="Rectangle 43">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9370"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46" name="Rectangle 45">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61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2382" y="0"/>
            <a:ext cx="9144000" cy="6858000"/>
          </a:xfrm>
          <a:prstGeom prst="rect">
            <a:avLst/>
          </a:prstGeom>
        </p:spPr>
      </p:pic>
      <p:sp>
        <p:nvSpPr>
          <p:cNvPr id="50" name="Rectangle 49">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3719321"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C986563-1621-B46D-CE90-5BEDD6848E32}"/>
              </a:ext>
            </a:extLst>
          </p:cNvPr>
          <p:cNvSpPr>
            <a:spLocks noGrp="1"/>
          </p:cNvSpPr>
          <p:nvPr>
            <p:ph type="title"/>
          </p:nvPr>
        </p:nvSpPr>
        <p:spPr>
          <a:xfrm>
            <a:off x="510240" y="753228"/>
            <a:ext cx="3102093" cy="1080938"/>
          </a:xfrm>
        </p:spPr>
        <p:txBody>
          <a:bodyPr vert="horz" lIns="91440" tIns="45720" rIns="91440" bIns="45720" rtlCol="0" anchor="ctr">
            <a:normAutofit/>
          </a:bodyPr>
          <a:lstStyle/>
          <a:p>
            <a:r>
              <a:rPr lang="en-US" sz="2100" dirty="0"/>
              <a:t>Auxiliary </a:t>
            </a:r>
            <a:endParaRPr lang="en-US" sz="2100" b="1" dirty="0"/>
          </a:p>
        </p:txBody>
      </p:sp>
      <p:pic>
        <p:nvPicPr>
          <p:cNvPr id="54" name="Picture 53">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1"/>
            <a:ext cx="3717036" cy="199787"/>
          </a:xfrm>
          <a:prstGeom prst="rect">
            <a:avLst/>
          </a:prstGeom>
        </p:spPr>
      </p:pic>
      <p:sp>
        <p:nvSpPr>
          <p:cNvPr id="5" name="Rectangle 2">
            <a:extLst>
              <a:ext uri="{FF2B5EF4-FFF2-40B4-BE49-F238E27FC236}">
                <a16:creationId xmlns:a16="http://schemas.microsoft.com/office/drawing/2014/main" id="{360BA337-4DC6-2A11-2959-722E6240990E}"/>
              </a:ext>
            </a:extLst>
          </p:cNvPr>
          <p:cNvSpPr>
            <a:spLocks noGrp="1" noChangeArrowheads="1"/>
          </p:cNvSpPr>
          <p:nvPr>
            <p:ph type="body" sz="half" idx="2"/>
          </p:nvPr>
        </p:nvSpPr>
        <p:spPr bwMode="auto">
          <a:xfrm>
            <a:off x="510240" y="2336873"/>
            <a:ext cx="2742217" cy="359931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lnSpcReduction="10000"/>
          </a:bodyPr>
          <a:lstStyle/>
          <a:p>
            <a:pPr marL="0" marR="0" lvl="0" indent="-228600" fontAlgn="base">
              <a:lnSpc>
                <a:spcPct val="100000"/>
              </a:lnSpc>
              <a:spcBef>
                <a:spcPct val="0"/>
              </a:spcBef>
              <a:spcAft>
                <a:spcPts val="600"/>
              </a:spcAft>
              <a:buClrTx/>
              <a:buSzTx/>
              <a:buFont typeface="Arial" panose="020B0604020202020204" pitchFamily="34" charset="0"/>
              <a:buChar char="•"/>
              <a:tabLst/>
            </a:pPr>
            <a:r>
              <a:rPr kumimoji="0" lang="en-US" altLang="en-US" sz="1100" i="0" u="none" strike="noStrike" cap="none" normalizeH="0" baseline="0" dirty="0">
                <a:ln>
                  <a:noFill/>
                </a:ln>
                <a:solidFill>
                  <a:schemeClr val="bg1"/>
                </a:solidFill>
                <a:effectLst/>
              </a:rPr>
              <a:t>Revenue Uplift Overview</a:t>
            </a:r>
          </a:p>
          <a:p>
            <a:pPr marL="0" marR="0" lvl="0" indent="-228600" fontAlgn="base">
              <a:lnSpc>
                <a:spcPct val="100000"/>
              </a:lnSpc>
              <a:spcBef>
                <a:spcPct val="0"/>
              </a:spcBef>
              <a:spcAft>
                <a:spcPts val="600"/>
              </a:spcAft>
              <a:buClrTx/>
              <a:buSzTx/>
              <a:buFont typeface="Arial" panose="020B0604020202020204" pitchFamily="34" charset="0"/>
              <a:buChar char="•"/>
              <a:tabLst/>
            </a:pPr>
            <a:r>
              <a:rPr kumimoji="0" lang="en-US" altLang="en-US" sz="1100" i="0" u="none" strike="noStrike" cap="none" normalizeH="0" baseline="0" dirty="0">
                <a:ln>
                  <a:noFill/>
                </a:ln>
                <a:solidFill>
                  <a:schemeClr val="bg1"/>
                </a:solidFill>
                <a:effectLst/>
              </a:rPr>
              <a:t>Simulated Revenue Uplift: $4,130,325.90</a:t>
            </a:r>
          </a:p>
          <a:p>
            <a:pPr marL="0" marR="0" lvl="0" indent="-228600" fontAlgn="base">
              <a:lnSpc>
                <a:spcPct val="100000"/>
              </a:lnSpc>
              <a:spcBef>
                <a:spcPct val="0"/>
              </a:spcBef>
              <a:spcAft>
                <a:spcPts val="600"/>
              </a:spcAft>
              <a:buClrTx/>
              <a:buSzTx/>
              <a:buFont typeface="Arial" panose="020B0604020202020204" pitchFamily="34" charset="0"/>
              <a:buChar char="•"/>
              <a:tabLst/>
            </a:pPr>
            <a:r>
              <a:rPr kumimoji="0" lang="en-US" altLang="en-US" sz="1100" i="0" u="none" strike="noStrike" cap="none" normalizeH="0" baseline="0" dirty="0">
                <a:ln>
                  <a:noFill/>
                </a:ln>
                <a:solidFill>
                  <a:schemeClr val="bg1"/>
                </a:solidFill>
                <a:effectLst/>
              </a:rPr>
              <a:t>This indicates that using the 25th percentile floor CPM strategy would have yielded $4.13M more in revenue over the dataset period, assuming the same impression volume was preserved.</a:t>
            </a:r>
          </a:p>
          <a:p>
            <a:pPr marR="0" lvl="0" fontAlgn="base">
              <a:lnSpc>
                <a:spcPct val="100000"/>
              </a:lnSpc>
              <a:spcBef>
                <a:spcPct val="0"/>
              </a:spcBef>
              <a:spcAft>
                <a:spcPts val="600"/>
              </a:spcAft>
              <a:buClrTx/>
              <a:buSzTx/>
              <a:tabLst/>
            </a:pPr>
            <a:r>
              <a:rPr kumimoji="0" lang="en-US" altLang="en-US" sz="1100" i="0" u="none" strike="noStrike" cap="none" normalizeH="0" baseline="0" dirty="0">
                <a:ln>
                  <a:noFill/>
                </a:ln>
                <a:solidFill>
                  <a:schemeClr val="bg1"/>
                </a:solidFill>
                <a:effectLst/>
              </a:rPr>
              <a:t>Visual Interpretation (Chart)</a:t>
            </a:r>
          </a:p>
          <a:p>
            <a:pPr marL="0" marR="0" lvl="0" indent="-228600" fontAlgn="base">
              <a:lnSpc>
                <a:spcPct val="100000"/>
              </a:lnSpc>
              <a:spcBef>
                <a:spcPct val="0"/>
              </a:spcBef>
              <a:spcAft>
                <a:spcPts val="600"/>
              </a:spcAft>
              <a:buClrTx/>
              <a:buSzTx/>
              <a:buFont typeface="Arial" panose="020B0604020202020204" pitchFamily="34" charset="0"/>
              <a:buChar char="•"/>
              <a:tabLst/>
            </a:pPr>
            <a:r>
              <a:rPr kumimoji="0" lang="en-US" altLang="en-US" sz="1100" i="0" u="none" strike="noStrike" cap="none" normalizeH="0" baseline="0" dirty="0">
                <a:ln>
                  <a:noFill/>
                </a:ln>
                <a:solidFill>
                  <a:schemeClr val="bg1"/>
                </a:solidFill>
                <a:effectLst/>
              </a:rPr>
              <a:t>The line plot shows:</a:t>
            </a:r>
          </a:p>
          <a:p>
            <a:pPr marL="0" marR="0" lvl="0" indent="-228600" fontAlgn="base">
              <a:lnSpc>
                <a:spcPct val="100000"/>
              </a:lnSpc>
              <a:spcBef>
                <a:spcPct val="0"/>
              </a:spcBef>
              <a:spcAft>
                <a:spcPts val="600"/>
              </a:spcAft>
              <a:buClrTx/>
              <a:buSzTx/>
              <a:buFont typeface="Arial" panose="020B0604020202020204" pitchFamily="34" charset="0"/>
              <a:buChar char="•"/>
              <a:tabLst/>
            </a:pPr>
            <a:r>
              <a:rPr kumimoji="0" lang="en-US" altLang="en-US" sz="1100" i="0" u="none" strike="noStrike" cap="none" normalizeH="0" baseline="0" dirty="0">
                <a:ln>
                  <a:noFill/>
                </a:ln>
                <a:solidFill>
                  <a:schemeClr val="bg1"/>
                </a:solidFill>
                <a:effectLst/>
              </a:rPr>
              <a:t>The orange line (Simulated Revenue) is consistently above the blue line (Actual Revenue), confirming uplift.</a:t>
            </a:r>
          </a:p>
          <a:p>
            <a:pPr marL="0" marR="0" lvl="0" indent="-228600" fontAlgn="base">
              <a:lnSpc>
                <a:spcPct val="100000"/>
              </a:lnSpc>
              <a:spcBef>
                <a:spcPct val="0"/>
              </a:spcBef>
              <a:spcAft>
                <a:spcPts val="600"/>
              </a:spcAft>
              <a:buClrTx/>
              <a:buSzTx/>
              <a:buFont typeface="Arial" panose="020B0604020202020204" pitchFamily="34" charset="0"/>
              <a:buChar char="•"/>
              <a:tabLst/>
            </a:pPr>
            <a:r>
              <a:rPr kumimoji="0" lang="en-US" altLang="en-US" sz="1100" i="0" u="none" strike="noStrike" cap="none" normalizeH="0" baseline="0" dirty="0">
                <a:ln>
                  <a:noFill/>
                </a:ln>
                <a:solidFill>
                  <a:schemeClr val="bg1"/>
                </a:solidFill>
                <a:effectLst/>
              </a:rPr>
              <a:t>The shaded areas (confidence intervals) show variance in delivery or model stability—higher variance around peaks suggests more aggressive potential uplift.</a:t>
            </a:r>
          </a:p>
          <a:p>
            <a:pPr marL="0" marR="0" lvl="0" indent="-228600" fontAlgn="base">
              <a:lnSpc>
                <a:spcPct val="100000"/>
              </a:lnSpc>
              <a:spcBef>
                <a:spcPct val="0"/>
              </a:spcBef>
              <a:spcAft>
                <a:spcPts val="600"/>
              </a:spcAft>
              <a:buClrTx/>
              <a:buSzTx/>
              <a:buFont typeface="Arial" panose="020B0604020202020204" pitchFamily="34" charset="0"/>
              <a:buChar char="•"/>
              <a:tabLst/>
            </a:pPr>
            <a:endParaRPr lang="en-US" altLang="en-US" sz="1100" dirty="0">
              <a:solidFill>
                <a:schemeClr val="bg1"/>
              </a:solidFill>
            </a:endParaRPr>
          </a:p>
          <a:p>
            <a:pPr marL="0" marR="0" lvl="0" indent="-228600" fontAlgn="base">
              <a:lnSpc>
                <a:spcPct val="100000"/>
              </a:lnSpc>
              <a:spcBef>
                <a:spcPct val="0"/>
              </a:spcBef>
              <a:spcAft>
                <a:spcPts val="600"/>
              </a:spcAft>
              <a:buClrTx/>
              <a:buSzTx/>
              <a:buFont typeface="Arial" panose="020B0604020202020204" pitchFamily="34" charset="0"/>
              <a:buChar char="•"/>
              <a:tabLst/>
            </a:pPr>
            <a:endParaRPr kumimoji="0" lang="en-US" altLang="en-US" sz="1100" i="0" u="none" strike="noStrike" cap="none" normalizeH="0" baseline="0" dirty="0">
              <a:ln>
                <a:noFill/>
              </a:ln>
              <a:solidFill>
                <a:schemeClr val="bg1"/>
              </a:solidFill>
              <a:effectLst/>
            </a:endParaRPr>
          </a:p>
          <a:p>
            <a:pPr marL="0" marR="0" lvl="0" indent="-228600" fontAlgn="base">
              <a:lnSpc>
                <a:spcPct val="100000"/>
              </a:lnSpc>
              <a:spcBef>
                <a:spcPct val="0"/>
              </a:spcBef>
              <a:spcAft>
                <a:spcPts val="600"/>
              </a:spcAft>
              <a:buClrTx/>
              <a:buSzTx/>
              <a:buFont typeface="Arial" panose="020B0604020202020204" pitchFamily="34" charset="0"/>
              <a:buChar char="•"/>
              <a:tabLst/>
            </a:pPr>
            <a:endParaRPr kumimoji="0" lang="en-US" altLang="en-US" sz="1100" i="0" u="none" strike="noStrike" cap="none" normalizeH="0" baseline="0" dirty="0">
              <a:ln>
                <a:noFill/>
              </a:ln>
              <a:solidFill>
                <a:schemeClr val="bg1"/>
              </a:solidFill>
              <a:effectLst/>
            </a:endParaRPr>
          </a:p>
        </p:txBody>
      </p:sp>
      <p:pic>
        <p:nvPicPr>
          <p:cNvPr id="8" name="Picture 7">
            <a:extLst>
              <a:ext uri="{FF2B5EF4-FFF2-40B4-BE49-F238E27FC236}">
                <a16:creationId xmlns:a16="http://schemas.microsoft.com/office/drawing/2014/main" id="{837679C8-5429-7D91-C5A9-BDEC0A2D0766}"/>
              </a:ext>
            </a:extLst>
          </p:cNvPr>
          <p:cNvPicPr>
            <a:picLocks noChangeAspect="1"/>
          </p:cNvPicPr>
          <p:nvPr/>
        </p:nvPicPr>
        <p:blipFill>
          <a:blip r:embed="rId5"/>
          <a:stretch>
            <a:fillRect/>
          </a:stretch>
        </p:blipFill>
        <p:spPr>
          <a:xfrm>
            <a:off x="3957067" y="2500334"/>
            <a:ext cx="4702109" cy="1857332"/>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9594841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15EDC9A-5E34-6AF6-1BDA-92EF137892CD}"/>
            </a:ext>
          </a:extLst>
        </p:cNvPr>
        <p:cNvGrpSpPr/>
        <p:nvPr/>
      </p:nvGrpSpPr>
      <p:grpSpPr>
        <a:xfrm>
          <a:off x="0" y="0"/>
          <a:ext cx="0" cy="0"/>
          <a:chOff x="0" y="0"/>
          <a:chExt cx="0" cy="0"/>
        </a:xfrm>
      </p:grpSpPr>
      <p:pic>
        <p:nvPicPr>
          <p:cNvPr id="59" name="Picture 58">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1" name="Picture 60">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1970240"/>
            <a:ext cx="7828359" cy="321164"/>
          </a:xfrm>
          <a:prstGeom prst="rect">
            <a:avLst/>
          </a:prstGeom>
        </p:spPr>
      </p:pic>
      <p:pic>
        <p:nvPicPr>
          <p:cNvPr id="63" name="Picture 62">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7939369" y="1971234"/>
            <a:ext cx="1202248" cy="144270"/>
          </a:xfrm>
          <a:prstGeom prst="rect">
            <a:avLst/>
          </a:prstGeom>
        </p:spPr>
      </p:pic>
      <p:sp>
        <p:nvSpPr>
          <p:cNvPr id="65" name="Rectangle 64">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7" name="Rectangle 66">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9370"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69" name="Picture 68">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a:gradFill>
            <a:gsLst>
              <a:gs pos="0">
                <a:srgbClr val="F78925"/>
              </a:gs>
              <a:gs pos="50000">
                <a:srgbClr val="D54209"/>
              </a:gs>
              <a:gs pos="100000">
                <a:srgbClr val="8D0000"/>
              </a:gs>
            </a:gsLst>
            <a:lin ang="2520000" scaled="0"/>
          </a:gradFill>
        </p:spPr>
      </p:pic>
      <p:pic>
        <p:nvPicPr>
          <p:cNvPr id="71" name="Picture 70">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3" name="Rectangle 72">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3719321"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5E91043-BE6B-6425-C117-D520F20A9364}"/>
              </a:ext>
            </a:extLst>
          </p:cNvPr>
          <p:cNvSpPr>
            <a:spLocks noGrp="1"/>
          </p:cNvSpPr>
          <p:nvPr>
            <p:ph type="title"/>
          </p:nvPr>
        </p:nvSpPr>
        <p:spPr>
          <a:xfrm>
            <a:off x="510240" y="753228"/>
            <a:ext cx="3102093" cy="1080938"/>
          </a:xfrm>
        </p:spPr>
        <p:txBody>
          <a:bodyPr vert="horz" lIns="91440" tIns="45720" rIns="91440" bIns="45720" rtlCol="0" anchor="ctr">
            <a:normAutofit/>
          </a:bodyPr>
          <a:lstStyle/>
          <a:p>
            <a:r>
              <a:rPr lang="en-US" sz="2100">
                <a:solidFill>
                  <a:srgbClr val="FFFFFF"/>
                </a:solidFill>
              </a:rPr>
              <a:t>Auxiliary </a:t>
            </a:r>
            <a:endParaRPr lang="en-US" sz="2100" b="1">
              <a:solidFill>
                <a:srgbClr val="FFFFFF"/>
              </a:solidFill>
            </a:endParaRPr>
          </a:p>
        </p:txBody>
      </p:sp>
      <p:pic>
        <p:nvPicPr>
          <p:cNvPr id="77" name="Picture 76">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1"/>
            <a:ext cx="3717036" cy="199787"/>
          </a:xfrm>
          <a:prstGeom prst="rect">
            <a:avLst/>
          </a:prstGeom>
        </p:spPr>
      </p:pic>
      <p:sp>
        <p:nvSpPr>
          <p:cNvPr id="4" name="Text Placeholder 3">
            <a:extLst>
              <a:ext uri="{FF2B5EF4-FFF2-40B4-BE49-F238E27FC236}">
                <a16:creationId xmlns:a16="http://schemas.microsoft.com/office/drawing/2014/main" id="{EFC77335-1153-B794-EE33-4DAE2297FA68}"/>
              </a:ext>
            </a:extLst>
          </p:cNvPr>
          <p:cNvSpPr>
            <a:spLocks noGrp="1" noChangeArrowheads="1"/>
          </p:cNvSpPr>
          <p:nvPr>
            <p:ph type="body" sz="half" idx="2"/>
          </p:nvPr>
        </p:nvSpPr>
        <p:spPr bwMode="auto">
          <a:xfrm>
            <a:off x="510240" y="2336873"/>
            <a:ext cx="2742217" cy="359931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fontAlgn="base">
              <a:spcBef>
                <a:spcPct val="0"/>
              </a:spcBef>
              <a:spcAft>
                <a:spcPts val="600"/>
              </a:spcAft>
              <a:buClrTx/>
              <a:buSzTx/>
              <a:buFont typeface="Arial" panose="020B0604020202020204" pitchFamily="34" charset="0"/>
              <a:buChar char="•"/>
              <a:tabLst/>
            </a:pPr>
            <a:r>
              <a:rPr kumimoji="0" lang="en-US" altLang="en-US" sz="1100" i="0" u="none" strike="noStrike" cap="none" normalizeH="0" baseline="0" dirty="0">
                <a:ln>
                  <a:noFill/>
                </a:ln>
                <a:effectLst/>
              </a:rPr>
              <a:t>Dynamic, quantile-based floors are significantly more effective than flat pricing rules.</a:t>
            </a:r>
          </a:p>
          <a:p>
            <a:pPr marL="0" marR="0" lvl="0" indent="-228600" fontAlgn="base">
              <a:spcBef>
                <a:spcPct val="0"/>
              </a:spcBef>
              <a:spcAft>
                <a:spcPts val="600"/>
              </a:spcAft>
              <a:buClrTx/>
              <a:buSzTx/>
              <a:buFont typeface="Arial" panose="020B0604020202020204" pitchFamily="34" charset="0"/>
              <a:buChar char="•"/>
              <a:tabLst/>
            </a:pPr>
            <a:r>
              <a:rPr kumimoji="0" lang="en-US" altLang="en-US" sz="1100" i="0" u="none" strike="noStrike" cap="none" normalizeH="0" baseline="0" dirty="0">
                <a:ln>
                  <a:noFill/>
                </a:ln>
                <a:effectLst/>
              </a:rPr>
              <a:t>Revenue gain is measurable and consistent across time and taxonomy.</a:t>
            </a:r>
          </a:p>
          <a:p>
            <a:pPr marL="0" marR="0" lvl="0" indent="-228600" fontAlgn="base">
              <a:spcBef>
                <a:spcPct val="0"/>
              </a:spcBef>
              <a:spcAft>
                <a:spcPts val="600"/>
              </a:spcAft>
              <a:buClrTx/>
              <a:buSzTx/>
              <a:buFont typeface="Arial" panose="020B0604020202020204" pitchFamily="34" charset="0"/>
              <a:buChar char="•"/>
              <a:tabLst/>
            </a:pPr>
            <a:endParaRPr kumimoji="0" lang="en-US" altLang="en-US" sz="1100" i="0" u="none" strike="noStrike" cap="none" normalizeH="0" baseline="0" dirty="0">
              <a:ln>
                <a:noFill/>
              </a:ln>
              <a:effectLst/>
            </a:endParaRPr>
          </a:p>
        </p:txBody>
      </p:sp>
      <p:sp useBgFill="1">
        <p:nvSpPr>
          <p:cNvPr id="79" name="Rectangle 78">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7067" y="642795"/>
            <a:ext cx="4704491"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CE2F14E-4888-9D71-C48F-1907E5936DF0}"/>
              </a:ext>
            </a:extLst>
          </p:cNvPr>
          <p:cNvPicPr>
            <a:picLocks noChangeAspect="1"/>
          </p:cNvPicPr>
          <p:nvPr/>
        </p:nvPicPr>
        <p:blipFill>
          <a:blip r:embed="rId6"/>
          <a:stretch>
            <a:fillRect/>
          </a:stretch>
        </p:blipFill>
        <p:spPr>
          <a:xfrm>
            <a:off x="4194813" y="3003408"/>
            <a:ext cx="4221951" cy="844390"/>
          </a:xfrm>
          <a:prstGeom prst="rect">
            <a:avLst/>
          </a:prstGeom>
          <a:ln>
            <a:noFill/>
          </a:ln>
          <a:effectLst/>
        </p:spPr>
      </p:pic>
    </p:spTree>
    <p:extLst>
      <p:ext uri="{BB962C8B-B14F-4D97-AF65-F5344CB8AC3E}">
        <p14:creationId xmlns:p14="http://schemas.microsoft.com/office/powerpoint/2010/main" val="626428977"/>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a:extLst>
            <a:ext uri="{FF2B5EF4-FFF2-40B4-BE49-F238E27FC236}">
              <a16:creationId xmlns:a16="http://schemas.microsoft.com/office/drawing/2014/main" id="{309A4BA7-A262-0CB1-7F54-45906692DB40}"/>
            </a:ext>
          </a:extLst>
        </p:cNvPr>
        <p:cNvGrpSpPr/>
        <p:nvPr/>
      </p:nvGrpSpPr>
      <p:grpSpPr>
        <a:xfrm>
          <a:off x="0" y="0"/>
          <a:ext cx="0" cy="0"/>
          <a:chOff x="0" y="0"/>
          <a:chExt cx="0" cy="0"/>
        </a:xfrm>
      </p:grpSpPr>
      <p:pic>
        <p:nvPicPr>
          <p:cNvPr id="106" name="Picture 105">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07" name="Picture 106">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1970240"/>
            <a:ext cx="7828359" cy="321164"/>
          </a:xfrm>
          <a:prstGeom prst="rect">
            <a:avLst/>
          </a:prstGeom>
        </p:spPr>
      </p:pic>
      <p:pic>
        <p:nvPicPr>
          <p:cNvPr id="108" name="Picture 107">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7939369" y="1971234"/>
            <a:ext cx="1202248" cy="144270"/>
          </a:xfrm>
          <a:prstGeom prst="rect">
            <a:avLst/>
          </a:prstGeom>
        </p:spPr>
      </p:pic>
      <p:sp>
        <p:nvSpPr>
          <p:cNvPr id="109" name="Rectangle 108">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0" name="Rectangle 109">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9370"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11" name="Rectangle 110">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61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 name="Picture 111">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2382" y="0"/>
            <a:ext cx="9144000" cy="6858000"/>
          </a:xfrm>
          <a:prstGeom prst="rect">
            <a:avLst/>
          </a:prstGeom>
        </p:spPr>
      </p:pic>
      <p:sp>
        <p:nvSpPr>
          <p:cNvPr id="113" name="Rectangle 112">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3719321"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5561811-6612-D0EE-C0C3-57AC7FD726AF}"/>
              </a:ext>
            </a:extLst>
          </p:cNvPr>
          <p:cNvSpPr>
            <a:spLocks noGrp="1"/>
          </p:cNvSpPr>
          <p:nvPr>
            <p:ph type="title"/>
          </p:nvPr>
        </p:nvSpPr>
        <p:spPr>
          <a:xfrm>
            <a:off x="510240" y="753228"/>
            <a:ext cx="3102093" cy="1080938"/>
          </a:xfrm>
        </p:spPr>
        <p:txBody>
          <a:bodyPr vert="horz" lIns="91440" tIns="45720" rIns="91440" bIns="45720" rtlCol="0" anchor="ctr">
            <a:normAutofit/>
          </a:bodyPr>
          <a:lstStyle/>
          <a:p>
            <a:r>
              <a:rPr lang="en-US" sz="2100" dirty="0"/>
              <a:t>Auxiliary </a:t>
            </a:r>
            <a:endParaRPr lang="en-US" sz="2100" b="1" dirty="0"/>
          </a:p>
        </p:txBody>
      </p:sp>
      <p:pic>
        <p:nvPicPr>
          <p:cNvPr id="115" name="Picture 114">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1"/>
            <a:ext cx="3717036" cy="199787"/>
          </a:xfrm>
          <a:prstGeom prst="rect">
            <a:avLst/>
          </a:prstGeom>
        </p:spPr>
      </p:pic>
      <p:sp>
        <p:nvSpPr>
          <p:cNvPr id="5" name="Rectangle 2">
            <a:extLst>
              <a:ext uri="{FF2B5EF4-FFF2-40B4-BE49-F238E27FC236}">
                <a16:creationId xmlns:a16="http://schemas.microsoft.com/office/drawing/2014/main" id="{F2288C36-374A-9B8F-D24C-D48304824E14}"/>
              </a:ext>
            </a:extLst>
          </p:cNvPr>
          <p:cNvSpPr>
            <a:spLocks noGrp="1" noChangeArrowheads="1"/>
          </p:cNvSpPr>
          <p:nvPr>
            <p:ph type="body" sz="half" idx="2"/>
          </p:nvPr>
        </p:nvSpPr>
        <p:spPr bwMode="auto">
          <a:xfrm>
            <a:off x="510240" y="2336873"/>
            <a:ext cx="2742217" cy="359931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fontAlgn="base">
              <a:spcBef>
                <a:spcPct val="0"/>
              </a:spcBef>
              <a:spcAft>
                <a:spcPts val="600"/>
              </a:spcAft>
              <a:buClrTx/>
              <a:buSzTx/>
              <a:buFont typeface="Arial" panose="020B0604020202020204" pitchFamily="34" charset="0"/>
              <a:buChar char="•"/>
              <a:tabLst/>
            </a:pPr>
            <a:r>
              <a:rPr kumimoji="0" lang="en-US" altLang="en-US" sz="1100" i="0" u="none" strike="noStrike" cap="none" normalizeH="0" baseline="0" dirty="0">
                <a:ln>
                  <a:noFill/>
                </a:ln>
                <a:solidFill>
                  <a:schemeClr val="bg1"/>
                </a:solidFill>
                <a:effectLst/>
              </a:rPr>
              <a:t>The model does not just work in peak seasons—it provides meaningful revenue lift throughout the year.</a:t>
            </a:r>
          </a:p>
          <a:p>
            <a:pPr marL="0" marR="0" lvl="0" indent="-228600" fontAlgn="base">
              <a:spcBef>
                <a:spcPct val="0"/>
              </a:spcBef>
              <a:spcAft>
                <a:spcPts val="600"/>
              </a:spcAft>
              <a:buClrTx/>
              <a:buSzTx/>
              <a:buFont typeface="Arial" panose="020B0604020202020204" pitchFamily="34" charset="0"/>
              <a:buChar char="•"/>
              <a:tabLst/>
            </a:pPr>
            <a:r>
              <a:rPr kumimoji="0" lang="en-US" altLang="en-US" sz="1100" i="0" u="none" strike="noStrike" cap="none" normalizeH="0" baseline="0" dirty="0">
                <a:ln>
                  <a:noFill/>
                </a:ln>
                <a:solidFill>
                  <a:schemeClr val="bg1"/>
                </a:solidFill>
                <a:effectLst/>
              </a:rPr>
              <a:t>Operational teams can use this to prioritize rollout in high-volume or high-variance months (like May and Q4).</a:t>
            </a:r>
          </a:p>
          <a:p>
            <a:pPr marL="0" marR="0" lvl="0" indent="-228600" fontAlgn="base">
              <a:spcBef>
                <a:spcPct val="0"/>
              </a:spcBef>
              <a:spcAft>
                <a:spcPts val="600"/>
              </a:spcAft>
              <a:buClrTx/>
              <a:buSzTx/>
              <a:buFont typeface="Arial" panose="020B0604020202020204" pitchFamily="34" charset="0"/>
              <a:buChar char="•"/>
              <a:tabLst/>
            </a:pPr>
            <a:r>
              <a:rPr kumimoji="0" lang="en-US" altLang="en-US" sz="1100" i="0" u="none" strike="noStrike" cap="none" normalizeH="0" baseline="0" dirty="0">
                <a:ln>
                  <a:noFill/>
                </a:ln>
                <a:solidFill>
                  <a:schemeClr val="bg1"/>
                </a:solidFill>
                <a:effectLst/>
              </a:rPr>
              <a:t>It also supports the case for automated dynamic floor pricing to replace manual or flat thresholds.</a:t>
            </a:r>
          </a:p>
        </p:txBody>
      </p:sp>
      <p:pic>
        <p:nvPicPr>
          <p:cNvPr id="8" name="Picture 7" descr="A graph of a bar graph&#10;&#10;AI-generated content may be incorrect.">
            <a:extLst>
              <a:ext uri="{FF2B5EF4-FFF2-40B4-BE49-F238E27FC236}">
                <a16:creationId xmlns:a16="http://schemas.microsoft.com/office/drawing/2014/main" id="{1353C959-5EA7-A57E-2E23-660310A662FD}"/>
              </a:ext>
            </a:extLst>
          </p:cNvPr>
          <p:cNvPicPr>
            <a:picLocks noChangeAspect="1"/>
          </p:cNvPicPr>
          <p:nvPr/>
        </p:nvPicPr>
        <p:blipFill>
          <a:blip r:embed="rId5"/>
          <a:stretch>
            <a:fillRect/>
          </a:stretch>
        </p:blipFill>
        <p:spPr>
          <a:xfrm>
            <a:off x="3957067" y="2459190"/>
            <a:ext cx="4702109" cy="193962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046974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B988D63-FA8B-436C-902E-E5005BC049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82" y="0"/>
            <a:ext cx="9144000" cy="6858001"/>
            <a:chOff x="-3176" y="0"/>
            <a:chExt cx="12192000" cy="6858001"/>
          </a:xfrm>
        </p:grpSpPr>
        <p:sp useBgFill="1">
          <p:nvSpPr>
            <p:cNvPr id="10" name="Rectangle 9">
              <a:extLst>
                <a:ext uri="{FF2B5EF4-FFF2-40B4-BE49-F238E27FC236}">
                  <a16:creationId xmlns:a16="http://schemas.microsoft.com/office/drawing/2014/main" id="{2FD177FB-983E-4035-8B7A-655342A7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596D9C3-C0FC-4500-A696-55B9F77BB7A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5" name="Picture 4" descr="Desk with productivity items">
            <a:extLst>
              <a:ext uri="{FF2B5EF4-FFF2-40B4-BE49-F238E27FC236}">
                <a16:creationId xmlns:a16="http://schemas.microsoft.com/office/drawing/2014/main" id="{63651FE8-AA2F-7AE3-1D10-AFBF9EA4279A}"/>
              </a:ext>
            </a:extLst>
          </p:cNvPr>
          <p:cNvPicPr>
            <a:picLocks noChangeAspect="1"/>
          </p:cNvPicPr>
          <p:nvPr/>
        </p:nvPicPr>
        <p:blipFill>
          <a:blip r:embed="rId3"/>
          <a:srcRect l="40681" r="25432"/>
          <a:stretch>
            <a:fillRect/>
          </a:stretch>
        </p:blipFill>
        <p:spPr>
          <a:xfrm>
            <a:off x="5660857" y="10"/>
            <a:ext cx="3480760" cy="6856310"/>
          </a:xfrm>
          <a:prstGeom prst="rect">
            <a:avLst/>
          </a:prstGeom>
          <a:ln>
            <a:noFill/>
          </a:ln>
          <a:effectLst/>
        </p:spPr>
      </p:pic>
      <p:sp>
        <p:nvSpPr>
          <p:cNvPr id="13" name="Rectangle 12">
            <a:extLst>
              <a:ext uri="{FF2B5EF4-FFF2-40B4-BE49-F238E27FC236}">
                <a16:creationId xmlns:a16="http://schemas.microsoft.com/office/drawing/2014/main" id="{C493E730-2044-49B5-A022-B8D6F359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5975286"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title"/>
          </p:nvPr>
        </p:nvSpPr>
        <p:spPr>
          <a:xfrm>
            <a:off x="510240" y="753228"/>
            <a:ext cx="5315664" cy="1080938"/>
          </a:xfrm>
        </p:spPr>
        <p:txBody>
          <a:bodyPr>
            <a:normAutofit/>
          </a:bodyPr>
          <a:lstStyle/>
          <a:p>
            <a:r>
              <a:t>Business Problem</a:t>
            </a:r>
          </a:p>
        </p:txBody>
      </p:sp>
      <p:pic>
        <p:nvPicPr>
          <p:cNvPr id="15" name="Picture 14">
            <a:extLst>
              <a:ext uri="{FF2B5EF4-FFF2-40B4-BE49-F238E27FC236}">
                <a16:creationId xmlns:a16="http://schemas.microsoft.com/office/drawing/2014/main" id="{78976801-4346-4636-BA62-265C81DFE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5975286" cy="321164"/>
          </a:xfrm>
          <a:prstGeom prst="rect">
            <a:avLst/>
          </a:prstGeom>
        </p:spPr>
      </p:pic>
      <p:sp>
        <p:nvSpPr>
          <p:cNvPr id="3" name="Content Placeholder 2"/>
          <p:cNvSpPr>
            <a:spLocks noGrp="1"/>
          </p:cNvSpPr>
          <p:nvPr>
            <p:ph idx="1"/>
          </p:nvPr>
        </p:nvSpPr>
        <p:spPr>
          <a:xfrm>
            <a:off x="510240" y="2336873"/>
            <a:ext cx="4817409" cy="3599316"/>
          </a:xfrm>
        </p:spPr>
        <p:txBody>
          <a:bodyPr>
            <a:normAutofit/>
          </a:bodyPr>
          <a:lstStyle/>
          <a:p>
            <a:r>
              <a:rPr lang="en-US" sz="1700" dirty="0"/>
              <a:t>Are we leaving money on the table with static floor CPMs?</a:t>
            </a:r>
          </a:p>
          <a:p>
            <a:endParaRPr lang="en-US" sz="1700" dirty="0"/>
          </a:p>
          <a:p>
            <a:r>
              <a:rPr lang="en-US" sz="1700" dirty="0"/>
              <a:t> Issues Identified:</a:t>
            </a:r>
          </a:p>
          <a:p>
            <a:r>
              <a:rPr lang="en-US" sz="1700" dirty="0"/>
              <a:t> Static floor pricing lacks adaptability</a:t>
            </a:r>
          </a:p>
          <a:p>
            <a:r>
              <a:rPr lang="en-US" sz="1700" dirty="0"/>
              <a:t> No transparency in pricing logic</a:t>
            </a:r>
          </a:p>
          <a:p>
            <a:r>
              <a:rPr lang="en-US" sz="1700" dirty="0"/>
              <a:t> Potential missed revenue opportunities and inefficiencies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2" name="Picture 11">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242851"/>
            <a:ext cx="6726063" cy="275942"/>
          </a:xfrm>
          <a:prstGeom prst="rect">
            <a:avLst/>
          </a:prstGeom>
        </p:spPr>
      </p:pic>
      <p:pic>
        <p:nvPicPr>
          <p:cNvPr id="14" name="Picture 13">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16" name="Rectangle 15">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6726063"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3786"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9144000" cy="6858000"/>
          </a:xfrm>
          <a:prstGeom prst="rect">
            <a:avLst/>
          </a:prstGeom>
        </p:spPr>
      </p:pic>
      <p:sp>
        <p:nvSpPr>
          <p:cNvPr id="24" name="Rectangle 23">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3395" y="0"/>
            <a:ext cx="56647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0" y="5006045"/>
            <a:ext cx="3723894" cy="144049"/>
          </a:xfrm>
          <a:prstGeom prst="rect">
            <a:avLst/>
          </a:prstGeom>
        </p:spPr>
      </p:pic>
      <p:sp>
        <p:nvSpPr>
          <p:cNvPr id="28" name="Rectangle 27">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764"/>
            <a:ext cx="3723424"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9AD7196-0774-350D-7164-A6B61F3669B6}"/>
              </a:ext>
            </a:extLst>
          </p:cNvPr>
          <p:cNvSpPr>
            <a:spLocks noGrp="1"/>
          </p:cNvSpPr>
          <p:nvPr>
            <p:ph type="title"/>
          </p:nvPr>
        </p:nvSpPr>
        <p:spPr>
          <a:xfrm>
            <a:off x="167149" y="2063262"/>
            <a:ext cx="3147552" cy="2661138"/>
          </a:xfrm>
        </p:spPr>
        <p:txBody>
          <a:bodyPr vert="horz" lIns="91440" tIns="45720" rIns="91440" bIns="45720" rtlCol="0" anchor="ctr">
            <a:normAutofit/>
          </a:bodyPr>
          <a:lstStyle/>
          <a:p>
            <a:r>
              <a:rPr lang="en-US" sz="1800" dirty="0"/>
              <a:t>We create a segment-level opportunity matrix to identify which taxonomy-week combinations offer the best potential for revenue uplift by applying a smart floor pricing strategy.</a:t>
            </a:r>
          </a:p>
        </p:txBody>
      </p:sp>
      <p:sp>
        <p:nvSpPr>
          <p:cNvPr id="3" name="Text Placeholder 2">
            <a:extLst>
              <a:ext uri="{FF2B5EF4-FFF2-40B4-BE49-F238E27FC236}">
                <a16:creationId xmlns:a16="http://schemas.microsoft.com/office/drawing/2014/main" id="{A69F01E6-7833-DA00-9652-2547A0B62383}"/>
              </a:ext>
            </a:extLst>
          </p:cNvPr>
          <p:cNvSpPr>
            <a:spLocks noGrp="1"/>
          </p:cNvSpPr>
          <p:nvPr>
            <p:ph type="body" sz="half" idx="2"/>
          </p:nvPr>
        </p:nvSpPr>
        <p:spPr>
          <a:xfrm>
            <a:off x="510242" y="5101298"/>
            <a:ext cx="2804458" cy="1116622"/>
          </a:xfrm>
        </p:spPr>
        <p:txBody>
          <a:bodyPr vert="horz" lIns="91440" tIns="45720" rIns="91440" bIns="45720" rtlCol="0">
            <a:normAutofit/>
          </a:bodyPr>
          <a:lstStyle/>
          <a:p>
            <a:pPr algn="r"/>
            <a:r>
              <a:rPr lang="en-US" sz="2000"/>
              <a:t>Auxiliary </a:t>
            </a:r>
          </a:p>
        </p:txBody>
      </p:sp>
      <p:pic>
        <p:nvPicPr>
          <p:cNvPr id="5" name="Picture 4" descr="A graph with a line graph&#10;&#10;AI-generated content may be incorrect.">
            <a:extLst>
              <a:ext uri="{FF2B5EF4-FFF2-40B4-BE49-F238E27FC236}">
                <a16:creationId xmlns:a16="http://schemas.microsoft.com/office/drawing/2014/main" id="{AC8BF237-C996-4CD5-3459-49B44A2E33C3}"/>
              </a:ext>
            </a:extLst>
          </p:cNvPr>
          <p:cNvPicPr>
            <a:picLocks noChangeAspect="1"/>
          </p:cNvPicPr>
          <p:nvPr/>
        </p:nvPicPr>
        <p:blipFill>
          <a:blip r:embed="rId6"/>
          <a:stretch>
            <a:fillRect/>
          </a:stretch>
        </p:blipFill>
        <p:spPr>
          <a:xfrm>
            <a:off x="3963454" y="2149416"/>
            <a:ext cx="4695722" cy="255916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1936381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78A2044-3275-DAAE-19BF-C426670A04D2}"/>
            </a:ext>
          </a:extLst>
        </p:cNvPr>
        <p:cNvGrpSpPr/>
        <p:nvPr/>
      </p:nvGrpSpPr>
      <p:grpSpPr>
        <a:xfrm>
          <a:off x="0" y="0"/>
          <a:ext cx="0" cy="0"/>
          <a:chOff x="0" y="0"/>
          <a:chExt cx="0" cy="0"/>
        </a:xfrm>
      </p:grpSpPr>
      <p:pic>
        <p:nvPicPr>
          <p:cNvPr id="68" name="Picture 67">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70" name="Picture 69">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242851"/>
            <a:ext cx="6726063" cy="275942"/>
          </a:xfrm>
          <a:prstGeom prst="rect">
            <a:avLst/>
          </a:prstGeom>
        </p:spPr>
      </p:pic>
      <p:pic>
        <p:nvPicPr>
          <p:cNvPr id="72" name="Picture 71">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74" name="Rectangle 73">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6726063"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6" name="Rectangle 75">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3786"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78" name="Picture 77">
            <a:extLst>
              <a:ext uri="{FF2B5EF4-FFF2-40B4-BE49-F238E27FC236}">
                <a16:creationId xmlns:a16="http://schemas.microsoft.com/office/drawing/2014/main" id="{AF9C2BBD-AAF7-4C85-9BE4-E4C2F52353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a:gradFill>
            <a:gsLst>
              <a:gs pos="0">
                <a:srgbClr val="F78925"/>
              </a:gs>
              <a:gs pos="50000">
                <a:srgbClr val="D54209"/>
              </a:gs>
              <a:gs pos="100000">
                <a:srgbClr val="8D0000"/>
              </a:gs>
            </a:gsLst>
            <a:lin ang="2520000" scaled="0"/>
          </a:gradFill>
        </p:spPr>
      </p:pic>
      <p:pic>
        <p:nvPicPr>
          <p:cNvPr id="80" name="Picture 79">
            <a:extLst>
              <a:ext uri="{FF2B5EF4-FFF2-40B4-BE49-F238E27FC236}">
                <a16:creationId xmlns:a16="http://schemas.microsoft.com/office/drawing/2014/main" id="{AEEF8B78-E487-4E1A-8945-35B4041B02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2" name="Rectangle 81">
            <a:extLst>
              <a:ext uri="{FF2B5EF4-FFF2-40B4-BE49-F238E27FC236}">
                <a16:creationId xmlns:a16="http://schemas.microsoft.com/office/drawing/2014/main" id="{B9B4F0B3-5A15-4AAD-B054-8BA9209872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3395" y="0"/>
            <a:ext cx="56647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Picture 83">
            <a:extLst>
              <a:ext uri="{FF2B5EF4-FFF2-40B4-BE49-F238E27FC236}">
                <a16:creationId xmlns:a16="http://schemas.microsoft.com/office/drawing/2014/main" id="{CCA43FE3-BC3A-4163-B2D9-721AA0F6F4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0" y="5006045"/>
            <a:ext cx="3723894" cy="144049"/>
          </a:xfrm>
          <a:prstGeom prst="rect">
            <a:avLst/>
          </a:prstGeom>
        </p:spPr>
      </p:pic>
      <p:sp>
        <p:nvSpPr>
          <p:cNvPr id="86" name="Rectangle 85">
            <a:extLst>
              <a:ext uri="{FF2B5EF4-FFF2-40B4-BE49-F238E27FC236}">
                <a16:creationId xmlns:a16="http://schemas.microsoft.com/office/drawing/2014/main" id="{488AAD42-9F71-4F14-AE1E-C05DCFC60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764"/>
            <a:ext cx="3723424" cy="3180473"/>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64FFEB9-8696-C2CF-2EFB-05DE76B6C695}"/>
              </a:ext>
            </a:extLst>
          </p:cNvPr>
          <p:cNvSpPr>
            <a:spLocks noGrp="1"/>
          </p:cNvSpPr>
          <p:nvPr>
            <p:ph type="title"/>
          </p:nvPr>
        </p:nvSpPr>
        <p:spPr>
          <a:xfrm>
            <a:off x="510241" y="2063262"/>
            <a:ext cx="2804459" cy="2661138"/>
          </a:xfrm>
        </p:spPr>
        <p:txBody>
          <a:bodyPr vert="horz" lIns="91440" tIns="45720" rIns="91440" bIns="45720" rtlCol="0" anchor="ctr">
            <a:noAutofit/>
          </a:bodyPr>
          <a:lstStyle/>
          <a:p>
            <a:r>
              <a:rPr lang="en-US" sz="1200" dirty="0">
                <a:solidFill>
                  <a:srgbClr val="FFFFFF"/>
                </a:solidFill>
              </a:rPr>
              <a:t>Top-right quadrant = ideal candidates for ROI-aware pricing strategy: high lift, high profitability, and high delivery.</a:t>
            </a:r>
            <a:br>
              <a:rPr lang="en-US" sz="1200" dirty="0">
                <a:solidFill>
                  <a:srgbClr val="FFFFFF"/>
                </a:solidFill>
              </a:rPr>
            </a:br>
            <a:br>
              <a:rPr lang="en-US" sz="1200" dirty="0">
                <a:solidFill>
                  <a:srgbClr val="FFFFFF"/>
                </a:solidFill>
              </a:rPr>
            </a:br>
            <a:r>
              <a:rPr lang="en-US" sz="1200" dirty="0">
                <a:solidFill>
                  <a:srgbClr val="FFFFFF"/>
                </a:solidFill>
              </a:rPr>
              <a:t>Large bubbles in any positive ROI region = impactful rollout segments.</a:t>
            </a:r>
            <a:br>
              <a:rPr lang="en-US" sz="1200" dirty="0">
                <a:solidFill>
                  <a:srgbClr val="FFFFFF"/>
                </a:solidFill>
              </a:rPr>
            </a:br>
            <a:br>
              <a:rPr lang="en-US" sz="1200" dirty="0">
                <a:solidFill>
                  <a:srgbClr val="FFFFFF"/>
                </a:solidFill>
              </a:rPr>
            </a:br>
            <a:r>
              <a:rPr lang="en-US" sz="1200" dirty="0">
                <a:solidFill>
                  <a:srgbClr val="FFFFFF"/>
                </a:solidFill>
              </a:rPr>
              <a:t>Bottom-left quadrant should be monitored or excluded—strategy is counterproductive there.</a:t>
            </a:r>
            <a:br>
              <a:rPr lang="en-US" sz="1200" dirty="0">
                <a:solidFill>
                  <a:srgbClr val="FFFFFF"/>
                </a:solidFill>
              </a:rPr>
            </a:br>
            <a:br>
              <a:rPr lang="en-US" sz="1200" dirty="0">
                <a:solidFill>
                  <a:srgbClr val="FFFFFF"/>
                </a:solidFill>
              </a:rPr>
            </a:br>
            <a:r>
              <a:rPr lang="en-US" sz="1200" dirty="0">
                <a:solidFill>
                  <a:srgbClr val="FFFFFF"/>
                </a:solidFill>
              </a:rPr>
              <a:t>This visual enables targeted strategy refinement per taxonomy segment before global deployment.</a:t>
            </a:r>
            <a:br>
              <a:rPr lang="en-US" sz="1200" dirty="0">
                <a:solidFill>
                  <a:srgbClr val="FFFFFF"/>
                </a:solidFill>
              </a:rPr>
            </a:br>
            <a:endParaRPr lang="en-US" sz="1200" dirty="0">
              <a:solidFill>
                <a:srgbClr val="FFFFFF"/>
              </a:solidFill>
            </a:endParaRPr>
          </a:p>
        </p:txBody>
      </p:sp>
      <p:sp>
        <p:nvSpPr>
          <p:cNvPr id="3" name="Text Placeholder 2">
            <a:extLst>
              <a:ext uri="{FF2B5EF4-FFF2-40B4-BE49-F238E27FC236}">
                <a16:creationId xmlns:a16="http://schemas.microsoft.com/office/drawing/2014/main" id="{DA6CF88F-7CB9-28B1-6EC0-FCE252D7EF3E}"/>
              </a:ext>
            </a:extLst>
          </p:cNvPr>
          <p:cNvSpPr>
            <a:spLocks noGrp="1"/>
          </p:cNvSpPr>
          <p:nvPr>
            <p:ph type="body" sz="half" idx="2"/>
          </p:nvPr>
        </p:nvSpPr>
        <p:spPr>
          <a:xfrm>
            <a:off x="510242" y="5101298"/>
            <a:ext cx="2804458" cy="1116622"/>
          </a:xfrm>
        </p:spPr>
        <p:txBody>
          <a:bodyPr vert="horz" lIns="91440" tIns="45720" rIns="91440" bIns="45720" rtlCol="0">
            <a:normAutofit/>
          </a:bodyPr>
          <a:lstStyle/>
          <a:p>
            <a:pPr algn="r"/>
            <a:r>
              <a:rPr lang="en-US" sz="2000">
                <a:solidFill>
                  <a:srgbClr val="FFFFFF"/>
                </a:solidFill>
              </a:rPr>
              <a:t>Auxiliary </a:t>
            </a:r>
          </a:p>
        </p:txBody>
      </p:sp>
      <p:sp>
        <p:nvSpPr>
          <p:cNvPr id="88" name="Rectangle 87">
            <a:extLst>
              <a:ext uri="{FF2B5EF4-FFF2-40B4-BE49-F238E27FC236}">
                <a16:creationId xmlns:a16="http://schemas.microsoft.com/office/drawing/2014/main" id="{61B962C9-BE53-4915-9C0C-B53DCD378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7067" y="642795"/>
            <a:ext cx="4704491" cy="5575126"/>
          </a:xfrm>
          <a:prstGeom prst="rect">
            <a:avLst/>
          </a:prstGeom>
          <a:solidFill>
            <a:schemeClr val="bg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83FABF5-0A75-8FF6-87D2-48139998F416}"/>
              </a:ext>
            </a:extLst>
          </p:cNvPr>
          <p:cNvPicPr>
            <a:picLocks noChangeAspect="1"/>
          </p:cNvPicPr>
          <p:nvPr/>
        </p:nvPicPr>
        <p:blipFill>
          <a:blip r:embed="rId6"/>
          <a:stretch>
            <a:fillRect/>
          </a:stretch>
        </p:blipFill>
        <p:spPr>
          <a:xfrm>
            <a:off x="4194813" y="2190682"/>
            <a:ext cx="4221951" cy="2469842"/>
          </a:xfrm>
          <a:prstGeom prst="rect">
            <a:avLst/>
          </a:prstGeom>
          <a:ln>
            <a:noFill/>
          </a:ln>
          <a:effectLst/>
        </p:spPr>
      </p:pic>
    </p:spTree>
    <p:extLst>
      <p:ext uri="{BB962C8B-B14F-4D97-AF65-F5344CB8AC3E}">
        <p14:creationId xmlns:p14="http://schemas.microsoft.com/office/powerpoint/2010/main" val="193441410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Rectangle 13">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3395" y="0"/>
            <a:ext cx="56647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0" y="5006045"/>
            <a:ext cx="3723894" cy="144668"/>
          </a:xfrm>
          <a:prstGeom prst="rect">
            <a:avLst/>
          </a:prstGeom>
        </p:spPr>
      </p:pic>
      <p:sp>
        <p:nvSpPr>
          <p:cNvPr id="18" name="Rectangle 17">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764"/>
            <a:ext cx="3723424"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title"/>
          </p:nvPr>
        </p:nvSpPr>
        <p:spPr>
          <a:xfrm>
            <a:off x="139700" y="2063262"/>
            <a:ext cx="3435350" cy="2661052"/>
          </a:xfrm>
        </p:spPr>
        <p:txBody>
          <a:bodyPr>
            <a:normAutofit/>
          </a:bodyPr>
          <a:lstStyle/>
          <a:p>
            <a:r>
              <a:rPr lang="en-US" sz="3800" dirty="0"/>
              <a:t>Our Goal</a:t>
            </a:r>
            <a:br>
              <a:rPr lang="en-US" sz="3800" dirty="0"/>
            </a:br>
            <a:r>
              <a:rPr lang="en-US" sz="1800" dirty="0"/>
              <a:t>Can machine learning improve auction pricing performance?</a:t>
            </a:r>
            <a:br>
              <a:rPr lang="en-US" sz="2000" dirty="0"/>
            </a:br>
            <a:endParaRPr lang="en-US" sz="3800" dirty="0"/>
          </a:p>
        </p:txBody>
      </p:sp>
      <p:graphicFrame>
        <p:nvGraphicFramePr>
          <p:cNvPr id="5" name="Content Placeholder 2">
            <a:extLst>
              <a:ext uri="{FF2B5EF4-FFF2-40B4-BE49-F238E27FC236}">
                <a16:creationId xmlns:a16="http://schemas.microsoft.com/office/drawing/2014/main" id="{4D4E8950-687A-07CC-C31E-069B31C065AE}"/>
              </a:ext>
            </a:extLst>
          </p:cNvPr>
          <p:cNvGraphicFramePr>
            <a:graphicFrameLocks noGrp="1"/>
          </p:cNvGraphicFramePr>
          <p:nvPr>
            <p:ph idx="1"/>
            <p:extLst>
              <p:ext uri="{D42A27DB-BD31-4B8C-83A1-F6EECF244321}">
                <p14:modId xmlns:p14="http://schemas.microsoft.com/office/powerpoint/2010/main" val="3410255808"/>
              </p:ext>
            </p:extLst>
          </p:nvPr>
        </p:nvGraphicFramePr>
        <p:xfrm>
          <a:off x="3963591" y="639763"/>
          <a:ext cx="4695825"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0240" y="753228"/>
            <a:ext cx="7210396" cy="1080938"/>
          </a:xfrm>
        </p:spPr>
        <p:txBody>
          <a:bodyPr>
            <a:normAutofit/>
          </a:bodyPr>
          <a:lstStyle/>
          <a:p>
            <a:pPr algn="ctr"/>
            <a:r>
              <a:rPr lang="en-US" sz="2300" dirty="0"/>
              <a:t>Methodology Overview</a:t>
            </a:r>
            <a:br>
              <a:rPr lang="en-US" sz="2300" dirty="0"/>
            </a:br>
            <a:r>
              <a:rPr lang="en-US" sz="2300" dirty="0"/>
              <a:t>End-to-End Process</a:t>
            </a:r>
            <a:br>
              <a:rPr lang="en-US" sz="2300" dirty="0"/>
            </a:br>
            <a:endParaRPr lang="en-US" sz="2300" dirty="0"/>
          </a:p>
        </p:txBody>
      </p:sp>
      <p:graphicFrame>
        <p:nvGraphicFramePr>
          <p:cNvPr id="44" name="Content Placeholder 2">
            <a:extLst>
              <a:ext uri="{FF2B5EF4-FFF2-40B4-BE49-F238E27FC236}">
                <a16:creationId xmlns:a16="http://schemas.microsoft.com/office/drawing/2014/main" id="{971F0265-7F50-1A6B-9F47-F517E5B908C1}"/>
              </a:ext>
            </a:extLst>
          </p:cNvPr>
          <p:cNvGraphicFramePr>
            <a:graphicFrameLocks noGrp="1"/>
          </p:cNvGraphicFramePr>
          <p:nvPr>
            <p:ph idx="1"/>
            <p:extLst>
              <p:ext uri="{D42A27DB-BD31-4B8C-83A1-F6EECF244321}">
                <p14:modId xmlns:p14="http://schemas.microsoft.com/office/powerpoint/2010/main" val="2845785985"/>
              </p:ext>
            </p:extLst>
          </p:nvPr>
        </p:nvGraphicFramePr>
        <p:xfrm>
          <a:off x="510777" y="2336800"/>
          <a:ext cx="812298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a:extLst>
            <a:ext uri="{FF2B5EF4-FFF2-40B4-BE49-F238E27FC236}">
              <a16:creationId xmlns:a16="http://schemas.microsoft.com/office/drawing/2014/main" id="{0FDB1529-4724-867A-F639-750659164266}"/>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6689C809-AC9A-EC2B-B5DD-6A293C921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1332" y="0"/>
            <a:ext cx="6882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9" name="Picture 18">
            <a:extLst>
              <a:ext uri="{FF2B5EF4-FFF2-40B4-BE49-F238E27FC236}">
                <a16:creationId xmlns:a16="http://schemas.microsoft.com/office/drawing/2014/main" id="{5F51D753-BE90-6A49-9C2B-AB8AA984F20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0" name="Rectangle 19">
            <a:extLst>
              <a:ext uri="{FF2B5EF4-FFF2-40B4-BE49-F238E27FC236}">
                <a16:creationId xmlns:a16="http://schemas.microsoft.com/office/drawing/2014/main" id="{80444A6D-7E57-59B5-2C07-A71ED79734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61332" cy="6858000"/>
          </a:xfrm>
          <a:prstGeom prst="rect">
            <a:avLst/>
          </a:prstGeom>
          <a:solidFill>
            <a:schemeClr val="bg1"/>
          </a:solidFill>
          <a:ln>
            <a:no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787BC6-EBA8-2D47-75D4-9428AA822CEC}"/>
              </a:ext>
            </a:extLst>
          </p:cNvPr>
          <p:cNvSpPr>
            <a:spLocks noGrp="1"/>
          </p:cNvSpPr>
          <p:nvPr>
            <p:ph type="title"/>
          </p:nvPr>
        </p:nvSpPr>
        <p:spPr>
          <a:xfrm>
            <a:off x="510239" y="753228"/>
            <a:ext cx="7637753" cy="1080938"/>
          </a:xfrm>
        </p:spPr>
        <p:txBody>
          <a:bodyPr>
            <a:normAutofit/>
          </a:bodyPr>
          <a:lstStyle/>
          <a:p>
            <a:r>
              <a:rPr lang="en-US">
                <a:solidFill>
                  <a:schemeClr val="accent1"/>
                </a:solidFill>
              </a:rPr>
              <a:t>Step 1: Data Import &amp;Understanding</a:t>
            </a:r>
            <a:endParaRPr lang="en-US" dirty="0">
              <a:solidFill>
                <a:schemeClr val="accent1"/>
              </a:solidFill>
            </a:endParaRPr>
          </a:p>
        </p:txBody>
      </p:sp>
      <p:graphicFrame>
        <p:nvGraphicFramePr>
          <p:cNvPr id="22" name="Rectangle 1">
            <a:extLst>
              <a:ext uri="{FF2B5EF4-FFF2-40B4-BE49-F238E27FC236}">
                <a16:creationId xmlns:a16="http://schemas.microsoft.com/office/drawing/2014/main" id="{4883EF5C-AD58-EF50-307B-42149E2C1A45}"/>
              </a:ext>
            </a:extLst>
          </p:cNvPr>
          <p:cNvGraphicFramePr>
            <a:graphicFrameLocks noGrp="1"/>
          </p:cNvGraphicFramePr>
          <p:nvPr>
            <p:ph idx="1"/>
            <p:extLst>
              <p:ext uri="{D42A27DB-BD31-4B8C-83A1-F6EECF244321}">
                <p14:modId xmlns:p14="http://schemas.microsoft.com/office/powerpoint/2010/main" val="2368031185"/>
              </p:ext>
            </p:extLst>
          </p:nvPr>
        </p:nvGraphicFramePr>
        <p:xfrm>
          <a:off x="196573" y="2266233"/>
          <a:ext cx="8265083" cy="37399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0682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7F36C09-16BA-4141-A705-C6B5B5A40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1332" y="0"/>
            <a:ext cx="6882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9" name="Picture 18">
            <a:extLst>
              <a:ext uri="{FF2B5EF4-FFF2-40B4-BE49-F238E27FC236}">
                <a16:creationId xmlns:a16="http://schemas.microsoft.com/office/drawing/2014/main" id="{C9CE521D-42CE-4CD9-AFFE-37255AC0A6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0" name="Rectangle 19">
            <a:extLst>
              <a:ext uri="{FF2B5EF4-FFF2-40B4-BE49-F238E27FC236}">
                <a16:creationId xmlns:a16="http://schemas.microsoft.com/office/drawing/2014/main" id="{460C2540-36DC-4C0A-A9C0-231ED365D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61332" cy="6858000"/>
          </a:xfrm>
          <a:prstGeom prst="rect">
            <a:avLst/>
          </a:prstGeom>
          <a:solidFill>
            <a:schemeClr val="bg1"/>
          </a:solidFill>
          <a:ln>
            <a:no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0240" y="753228"/>
            <a:ext cx="7210396" cy="1080938"/>
          </a:xfrm>
        </p:spPr>
        <p:txBody>
          <a:bodyPr>
            <a:normAutofit/>
          </a:bodyPr>
          <a:lstStyle/>
          <a:p>
            <a:r>
              <a:rPr lang="en-US" dirty="0">
                <a:solidFill>
                  <a:schemeClr val="accent1"/>
                </a:solidFill>
              </a:rPr>
              <a:t>Feature Engineering</a:t>
            </a:r>
          </a:p>
        </p:txBody>
      </p:sp>
      <p:sp>
        <p:nvSpPr>
          <p:cNvPr id="3" name="Content Placeholder 2"/>
          <p:cNvSpPr>
            <a:spLocks noGrp="1"/>
          </p:cNvSpPr>
          <p:nvPr>
            <p:ph idx="1"/>
          </p:nvPr>
        </p:nvSpPr>
        <p:spPr>
          <a:xfrm>
            <a:off x="510240" y="2336873"/>
            <a:ext cx="7551580" cy="3599316"/>
          </a:xfrm>
        </p:spPr>
        <p:txBody>
          <a:bodyPr>
            <a:normAutofit/>
          </a:bodyPr>
          <a:lstStyle/>
          <a:p>
            <a:pPr marL="0" indent="0">
              <a:buNone/>
            </a:pPr>
            <a:r>
              <a:rPr lang="en-US" sz="1700" dirty="0"/>
              <a:t>- Created high-signal features:</a:t>
            </a:r>
          </a:p>
          <a:p>
            <a:pPr marL="0" indent="0">
              <a:buNone/>
            </a:pPr>
            <a:r>
              <a:rPr lang="en-US" sz="1700" dirty="0"/>
              <a:t>  • </a:t>
            </a:r>
            <a:r>
              <a:rPr lang="en-US" sz="1700" dirty="0" err="1"/>
              <a:t>Revenue_Per_Impression</a:t>
            </a:r>
            <a:r>
              <a:rPr lang="en-US" sz="1700" dirty="0"/>
              <a:t> = Sales / Impressions</a:t>
            </a:r>
          </a:p>
          <a:p>
            <a:pPr marL="0" indent="0">
              <a:buNone/>
            </a:pPr>
            <a:r>
              <a:rPr lang="en-US" sz="1700" dirty="0"/>
              <a:t>  • </a:t>
            </a:r>
            <a:r>
              <a:rPr lang="en-US" sz="1700" dirty="0" err="1"/>
              <a:t>CPM_Delta</a:t>
            </a:r>
            <a:r>
              <a:rPr lang="en-US" sz="1700" dirty="0"/>
              <a:t> = Winning CPM – Floor CPM</a:t>
            </a:r>
          </a:p>
          <a:p>
            <a:pPr marL="0" indent="0">
              <a:buNone/>
            </a:pPr>
            <a:r>
              <a:rPr lang="en-US" sz="1700" dirty="0"/>
              <a:t>  • </a:t>
            </a:r>
            <a:r>
              <a:rPr lang="en-US" sz="1700" dirty="0" err="1"/>
              <a:t>CTR_Proxy</a:t>
            </a:r>
            <a:r>
              <a:rPr lang="en-US" sz="1700" dirty="0"/>
              <a:t> = Impressions / Traffic</a:t>
            </a:r>
          </a:p>
          <a:p>
            <a:pPr marL="0" indent="0">
              <a:buNone/>
            </a:pPr>
            <a:r>
              <a:rPr lang="en-US" sz="1700" dirty="0"/>
              <a:t>- Extracted temporal features: Week, Month, Year</a:t>
            </a:r>
          </a:p>
          <a:p>
            <a:pPr marL="0" indent="0">
              <a:buNone/>
            </a:pPr>
            <a:r>
              <a:rPr lang="en-US" sz="1700" dirty="0"/>
              <a:t>- Encoded taxonomy using </a:t>
            </a:r>
            <a:r>
              <a:rPr lang="en-US" sz="1700" dirty="0" err="1"/>
              <a:t>LabelEncoder</a:t>
            </a:r>
            <a:endParaRPr lang="en-US" sz="1700" dirty="0"/>
          </a:p>
          <a:p>
            <a:pPr marL="0" indent="0">
              <a:buNone/>
            </a:pPr>
            <a:endParaRPr lang="en-US" sz="1700" dirty="0"/>
          </a:p>
          <a:p>
            <a:pPr marL="0" indent="0">
              <a:buNone/>
            </a:pPr>
            <a:r>
              <a:rPr lang="en-US" sz="1700" dirty="0"/>
              <a:t>Goal: Convert raw data into machine learning-ready format with strong predictive power.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A865E47-4365-4F21-B8EA-13B2C12BCB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82" y="0"/>
            <a:ext cx="9144000" cy="6858001"/>
            <a:chOff x="-3176" y="0"/>
            <a:chExt cx="12192000" cy="6858001"/>
          </a:xfrm>
        </p:grpSpPr>
        <p:sp useBgFill="1">
          <p:nvSpPr>
            <p:cNvPr id="11" name="Rectangle 10">
              <a:extLst>
                <a:ext uri="{FF2B5EF4-FFF2-40B4-BE49-F238E27FC236}">
                  <a16:creationId xmlns:a16="http://schemas.microsoft.com/office/drawing/2014/main" id="{0CE24988-BB27-40E5-A961-9FA7ED0DB9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0BDE80E-ADE0-4E16-8F80-306A15F4D3F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4" name="Rectangle 1">
            <a:extLst>
              <a:ext uri="{FF2B5EF4-FFF2-40B4-BE49-F238E27FC236}">
                <a16:creationId xmlns:a16="http://schemas.microsoft.com/office/drawing/2014/main" id="{452C07A9-ECBD-A2FE-D0AA-7B73BC775D1B}"/>
              </a:ext>
            </a:extLst>
          </p:cNvPr>
          <p:cNvSpPr>
            <a:spLocks noGrp="1" noChangeArrowheads="1"/>
          </p:cNvSpPr>
          <p:nvPr>
            <p:ph idx="1"/>
          </p:nvPr>
        </p:nvSpPr>
        <p:spPr bwMode="auto">
          <a:xfrm>
            <a:off x="157317" y="2336873"/>
            <a:ext cx="4134146" cy="359931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400" b="1" i="0" u="none" strike="noStrike" cap="none" normalizeH="0" baseline="0" dirty="0">
                <a:ln>
                  <a:noFill/>
                </a:ln>
                <a:effectLst/>
                <a:latin typeface="Arial" panose="020B0604020202020204" pitchFamily="34" charset="0"/>
              </a:rPr>
              <a:t>Goal:</a:t>
            </a:r>
            <a:r>
              <a:rPr kumimoji="0" lang="en-US" altLang="en-US" sz="1400" b="0" i="0" u="none" strike="noStrike" cap="none" normalizeH="0" baseline="0" dirty="0">
                <a:ln>
                  <a:noFill/>
                </a:ln>
                <a:effectLst/>
                <a:latin typeface="Arial" panose="020B0604020202020204" pitchFamily="34" charset="0"/>
              </a:rPr>
              <a:t> Create a modeling-ready dataset with meaningful features</a:t>
            </a: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Removed rows with null values in key financial columns</a:t>
            </a: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Parsed date fields and extracted </a:t>
            </a:r>
            <a:r>
              <a:rPr kumimoji="0" lang="en-US" altLang="en-US" sz="1400" b="0" i="0" u="none" strike="noStrike" cap="none" normalizeH="0" baseline="0" dirty="0">
                <a:ln>
                  <a:noFill/>
                </a:ln>
                <a:effectLst/>
                <a:latin typeface="Arial Unicode MS"/>
              </a:rPr>
              <a:t>Week</a:t>
            </a:r>
            <a:r>
              <a:rPr kumimoji="0" lang="en-US" altLang="en-US" sz="1400" b="0" i="0" u="none" strike="noStrike" cap="none" normalizeH="0" baseline="0" dirty="0">
                <a:ln>
                  <a:noFill/>
                </a:ln>
                <a:effectLst/>
              </a:rPr>
              <a:t>, </a:t>
            </a:r>
            <a:r>
              <a:rPr kumimoji="0" lang="en-US" altLang="en-US" sz="1400" b="0" i="0" u="none" strike="noStrike" cap="none" normalizeH="0" baseline="0" dirty="0">
                <a:ln>
                  <a:noFill/>
                </a:ln>
                <a:effectLst/>
                <a:latin typeface="Arial Unicode MS"/>
              </a:rPr>
              <a:t>Month</a:t>
            </a:r>
            <a:r>
              <a:rPr kumimoji="0" lang="en-US" altLang="en-US" sz="1400" b="0" i="0" u="none" strike="noStrike" cap="none" normalizeH="0" baseline="0" dirty="0">
                <a:ln>
                  <a:noFill/>
                </a:ln>
                <a:effectLst/>
              </a:rPr>
              <a:t>, and </a:t>
            </a:r>
            <a:r>
              <a:rPr kumimoji="0" lang="en-US" altLang="en-US" sz="1400" b="0" i="0" u="none" strike="noStrike" cap="none" normalizeH="0" baseline="0" dirty="0">
                <a:ln>
                  <a:noFill/>
                </a:ln>
                <a:effectLst/>
                <a:latin typeface="Arial Unicode MS"/>
              </a:rPr>
              <a:t>Year</a:t>
            </a:r>
            <a:endParaRPr kumimoji="0" lang="en-US" altLang="en-US" sz="14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Engineered additional predictors:</a:t>
            </a:r>
          </a:p>
          <a:p>
            <a:pPr marL="457200" marR="0" lvl="1"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err="1">
                <a:ln>
                  <a:noFill/>
                </a:ln>
                <a:effectLst/>
                <a:latin typeface="Arial Unicode MS"/>
              </a:rPr>
              <a:t>Revenue_Per_Impression</a:t>
            </a:r>
            <a:r>
              <a:rPr kumimoji="0" lang="en-US" altLang="en-US" sz="1400" b="0" i="0" u="none" strike="noStrike" cap="none" normalizeH="0" baseline="0" dirty="0">
                <a:ln>
                  <a:noFill/>
                </a:ln>
                <a:effectLst/>
                <a:latin typeface="Arial Unicode MS"/>
              </a:rPr>
              <a:t> = Sales / Impressions</a:t>
            </a:r>
            <a:endParaRPr kumimoji="0" lang="en-US" altLang="en-US" sz="1400" b="0" i="0" u="none" strike="noStrike" cap="none" normalizeH="0" baseline="0" dirty="0">
              <a:ln>
                <a:noFill/>
              </a:ln>
              <a:effectLst/>
            </a:endParaRPr>
          </a:p>
          <a:p>
            <a:pPr marL="457200" marR="0" lvl="1"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err="1">
                <a:ln>
                  <a:noFill/>
                </a:ln>
                <a:effectLst/>
                <a:latin typeface="Arial Unicode MS"/>
              </a:rPr>
              <a:t>CPM_Delta</a:t>
            </a:r>
            <a:r>
              <a:rPr kumimoji="0" lang="en-US" altLang="en-US" sz="1400" b="0" i="0" u="none" strike="noStrike" cap="none" normalizeH="0" baseline="0" dirty="0">
                <a:ln>
                  <a:noFill/>
                </a:ln>
                <a:effectLst/>
                <a:latin typeface="Arial Unicode MS"/>
              </a:rPr>
              <a:t> = Winning CPM – Floor CPM</a:t>
            </a:r>
            <a:endParaRPr kumimoji="0" lang="en-US" altLang="en-US" sz="1400" b="0" i="0" u="none" strike="noStrike" cap="none" normalizeH="0" baseline="0" dirty="0">
              <a:ln>
                <a:noFill/>
              </a:ln>
              <a:effectLst/>
            </a:endParaRPr>
          </a:p>
          <a:p>
            <a:pPr marL="457200" marR="0" lvl="1"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err="1">
                <a:ln>
                  <a:noFill/>
                </a:ln>
                <a:effectLst/>
                <a:latin typeface="Arial Unicode MS"/>
              </a:rPr>
              <a:t>CTR_Proxy</a:t>
            </a:r>
            <a:r>
              <a:rPr kumimoji="0" lang="en-US" altLang="en-US" sz="1400" b="0" i="0" u="none" strike="noStrike" cap="none" normalizeH="0" baseline="0" dirty="0">
                <a:ln>
                  <a:noFill/>
                </a:ln>
                <a:effectLst/>
                <a:latin typeface="Arial Unicode MS"/>
              </a:rPr>
              <a:t> = Impressions / Traffic</a:t>
            </a:r>
            <a:endParaRPr kumimoji="0" lang="en-US" altLang="en-US" sz="14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Encoded </a:t>
            </a:r>
            <a:r>
              <a:rPr kumimoji="0" lang="en-US" altLang="en-US" sz="1400" b="0" i="0" u="none" strike="noStrike" cap="none" normalizeH="0" baseline="0" dirty="0">
                <a:ln>
                  <a:noFill/>
                </a:ln>
                <a:effectLst/>
                <a:latin typeface="Arial Unicode MS"/>
              </a:rPr>
              <a:t>Taxonomy Name</a:t>
            </a:r>
            <a:r>
              <a:rPr kumimoji="0" lang="en-US" altLang="en-US" sz="1400" b="0" i="0" u="none" strike="noStrike" cap="none" normalizeH="0" baseline="0" dirty="0">
                <a:ln>
                  <a:noFill/>
                </a:ln>
                <a:effectLst/>
              </a:rPr>
              <a:t> into numeric format using </a:t>
            </a:r>
            <a:r>
              <a:rPr kumimoji="0" lang="en-US" altLang="en-US" sz="1400" b="0" i="0" u="none" strike="noStrike" cap="none" normalizeH="0" baseline="0" dirty="0" err="1">
                <a:ln>
                  <a:noFill/>
                </a:ln>
                <a:effectLst/>
                <a:latin typeface="Arial Unicode MS"/>
              </a:rPr>
              <a:t>LabelEncoder</a:t>
            </a:r>
            <a:endParaRPr kumimoji="0" lang="en-US" altLang="en-US" sz="14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endParaRPr kumimoji="0" lang="en-US" altLang="en-US" sz="1400" b="0" i="0" u="none" strike="noStrike" cap="none" normalizeH="0" baseline="0" dirty="0">
              <a:ln>
                <a:noFill/>
              </a:ln>
              <a:effectLst/>
              <a:latin typeface="Arial" panose="020B0604020202020204" pitchFamily="34" charset="0"/>
            </a:endParaRPr>
          </a:p>
        </p:txBody>
      </p:sp>
      <p:pic>
        <p:nvPicPr>
          <p:cNvPr id="6" name="Picture 5" descr="Graph">
            <a:extLst>
              <a:ext uri="{FF2B5EF4-FFF2-40B4-BE49-F238E27FC236}">
                <a16:creationId xmlns:a16="http://schemas.microsoft.com/office/drawing/2014/main" id="{283A105E-847A-8BB4-EDD2-2F53E3D501BF}"/>
              </a:ext>
            </a:extLst>
          </p:cNvPr>
          <p:cNvPicPr>
            <a:picLocks noChangeAspect="1"/>
          </p:cNvPicPr>
          <p:nvPr/>
        </p:nvPicPr>
        <p:blipFill>
          <a:blip r:embed="rId3"/>
          <a:srcRect l="23540" r="34805" b="-1"/>
          <a:stretch>
            <a:fillRect/>
          </a:stretch>
        </p:blipFill>
        <p:spPr>
          <a:xfrm>
            <a:off x="4572000" y="10"/>
            <a:ext cx="4569617" cy="6856310"/>
          </a:xfrm>
          <a:prstGeom prst="rect">
            <a:avLst/>
          </a:prstGeom>
          <a:ln>
            <a:noFill/>
          </a:ln>
          <a:effectLst/>
        </p:spPr>
      </p:pic>
      <p:sp>
        <p:nvSpPr>
          <p:cNvPr id="14" name="Rectangle 13">
            <a:extLst>
              <a:ext uri="{FF2B5EF4-FFF2-40B4-BE49-F238E27FC236}">
                <a16:creationId xmlns:a16="http://schemas.microsoft.com/office/drawing/2014/main" id="{13BC1C09-8FD1-4619-B317-E9EED5E55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487481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8F0504E-11CF-5E9B-DAED-72222A1B19D9}"/>
              </a:ext>
            </a:extLst>
          </p:cNvPr>
          <p:cNvSpPr>
            <a:spLocks noGrp="1"/>
          </p:cNvSpPr>
          <p:nvPr>
            <p:ph type="title"/>
          </p:nvPr>
        </p:nvSpPr>
        <p:spPr>
          <a:xfrm>
            <a:off x="510240" y="753228"/>
            <a:ext cx="3781222" cy="1080938"/>
          </a:xfrm>
        </p:spPr>
        <p:txBody>
          <a:bodyPr>
            <a:normAutofit/>
          </a:bodyPr>
          <a:lstStyle/>
          <a:p>
            <a:r>
              <a:rPr lang="en-US" sz="2800"/>
              <a:t>Step 2: Data Cleaning &amp; Feature Engineering</a:t>
            </a:r>
          </a:p>
        </p:txBody>
      </p:sp>
      <p:pic>
        <p:nvPicPr>
          <p:cNvPr id="16" name="Picture 15">
            <a:extLst>
              <a:ext uri="{FF2B5EF4-FFF2-40B4-BE49-F238E27FC236}">
                <a16:creationId xmlns:a16="http://schemas.microsoft.com/office/drawing/2014/main" id="{D3143E80-C928-46DB-9299-0BD06348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4869180" cy="261714"/>
          </a:xfrm>
          <a:prstGeom prst="rect">
            <a:avLst/>
          </a:prstGeom>
        </p:spPr>
      </p:pic>
    </p:spTree>
    <p:extLst>
      <p:ext uri="{BB962C8B-B14F-4D97-AF65-F5344CB8AC3E}">
        <p14:creationId xmlns:p14="http://schemas.microsoft.com/office/powerpoint/2010/main" val="837772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7341052-73F2-435C-A1F0-70961D11B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61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Magnifying glass showing decling performance">
            <a:extLst>
              <a:ext uri="{FF2B5EF4-FFF2-40B4-BE49-F238E27FC236}">
                <a16:creationId xmlns:a16="http://schemas.microsoft.com/office/drawing/2014/main" id="{7B7A67C2-CF0C-C494-6D2A-80E3FC492410}"/>
              </a:ext>
            </a:extLst>
          </p:cNvPr>
          <p:cNvPicPr>
            <a:picLocks noChangeAspect="1"/>
          </p:cNvPicPr>
          <p:nvPr/>
        </p:nvPicPr>
        <p:blipFill>
          <a:blip r:embed="rId2">
            <a:alphaModFix amt="15000"/>
            <a:grayscl/>
          </a:blip>
          <a:srcRect r="10999" b="-2"/>
          <a:stretch>
            <a:fillRect/>
          </a:stretch>
        </p:blipFill>
        <p:spPr>
          <a:xfrm>
            <a:off x="-456561" y="753227"/>
            <a:ext cx="9143999" cy="6858001"/>
          </a:xfrm>
          <a:prstGeom prst="rect">
            <a:avLst/>
          </a:prstGeom>
        </p:spPr>
      </p:pic>
      <p:pic>
        <p:nvPicPr>
          <p:cNvPr id="12" name="Picture 11">
            <a:extLst>
              <a:ext uri="{FF2B5EF4-FFF2-40B4-BE49-F238E27FC236}">
                <a16:creationId xmlns:a16="http://schemas.microsoft.com/office/drawing/2014/main" id="{A4D2D0F6-68B7-4A2F-B80D-B3AAC1F4DC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1970240"/>
            <a:ext cx="7828359" cy="321164"/>
          </a:xfrm>
          <a:prstGeom prst="rect">
            <a:avLst/>
          </a:prstGeom>
        </p:spPr>
      </p:pic>
      <p:sp>
        <p:nvSpPr>
          <p:cNvPr id="21" name="Rectangle 20">
            <a:extLst>
              <a:ext uri="{FF2B5EF4-FFF2-40B4-BE49-F238E27FC236}">
                <a16:creationId xmlns:a16="http://schemas.microsoft.com/office/drawing/2014/main" id="{A0BCEF11-98AA-4EF8-91CF-8146F6479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7828359"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E241B68-3754-16B0-2F83-1595B1CC5F07}"/>
              </a:ext>
            </a:extLst>
          </p:cNvPr>
          <p:cNvSpPr>
            <a:spLocks noGrp="1"/>
          </p:cNvSpPr>
          <p:nvPr>
            <p:ph type="title"/>
          </p:nvPr>
        </p:nvSpPr>
        <p:spPr>
          <a:xfrm>
            <a:off x="510240" y="753228"/>
            <a:ext cx="7210396" cy="1080938"/>
          </a:xfrm>
        </p:spPr>
        <p:txBody>
          <a:bodyPr>
            <a:normAutofit/>
          </a:bodyPr>
          <a:lstStyle/>
          <a:p>
            <a:r>
              <a:rPr lang="en-US"/>
              <a:t>Step 3: Exploratory Data Analysis (EDA)</a:t>
            </a:r>
            <a:endParaRPr lang="en-US" dirty="0"/>
          </a:p>
        </p:txBody>
      </p:sp>
      <p:pic>
        <p:nvPicPr>
          <p:cNvPr id="22" name="Picture 21">
            <a:extLst>
              <a:ext uri="{FF2B5EF4-FFF2-40B4-BE49-F238E27FC236}">
                <a16:creationId xmlns:a16="http://schemas.microsoft.com/office/drawing/2014/main" id="{DB816C00-E2A2-4A28-A8CB-2E9E10E9FD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7939369" y="1971234"/>
            <a:ext cx="1202248" cy="144270"/>
          </a:xfrm>
          <a:prstGeom prst="rect">
            <a:avLst/>
          </a:prstGeom>
        </p:spPr>
      </p:pic>
      <p:sp>
        <p:nvSpPr>
          <p:cNvPr id="18" name="Rectangle 17">
            <a:extLst>
              <a:ext uri="{FF2B5EF4-FFF2-40B4-BE49-F238E27FC236}">
                <a16:creationId xmlns:a16="http://schemas.microsoft.com/office/drawing/2014/main" id="{B2892C6A-FAAA-49A9-B836-6ECC4D48D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9370"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Rectangle 1">
            <a:extLst>
              <a:ext uri="{FF2B5EF4-FFF2-40B4-BE49-F238E27FC236}">
                <a16:creationId xmlns:a16="http://schemas.microsoft.com/office/drawing/2014/main" id="{237F2B48-C448-A6C3-CDC4-A3D06A449942}"/>
              </a:ext>
            </a:extLst>
          </p:cNvPr>
          <p:cNvSpPr>
            <a:spLocks noGrp="1" noChangeArrowheads="1"/>
          </p:cNvSpPr>
          <p:nvPr>
            <p:ph idx="1"/>
          </p:nvPr>
        </p:nvSpPr>
        <p:spPr bwMode="auto">
          <a:xfrm>
            <a:off x="510240" y="2336873"/>
            <a:ext cx="7210396" cy="339506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700" b="1" i="0" u="none" strike="noStrike" cap="none" normalizeH="0" baseline="0">
                <a:ln>
                  <a:noFill/>
                </a:ln>
                <a:effectLst/>
                <a:latin typeface="Arial" panose="020B0604020202020204" pitchFamily="34" charset="0"/>
              </a:rPr>
              <a:t>Goal:</a:t>
            </a:r>
            <a:r>
              <a:rPr kumimoji="0" lang="en-US" altLang="en-US" sz="1700" b="0" i="0" u="none" strike="noStrike" cap="none" normalizeH="0" baseline="0">
                <a:ln>
                  <a:noFill/>
                </a:ln>
                <a:effectLst/>
                <a:latin typeface="Arial" panose="020B0604020202020204" pitchFamily="34" charset="0"/>
              </a:rPr>
              <a:t> Identify patterns, trends, and drivers for price optimization</a:t>
            </a:r>
          </a:p>
          <a:p>
            <a:pPr marL="0" marR="0" lvl="0"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a:ln>
                  <a:noFill/>
                </a:ln>
                <a:effectLst/>
                <a:latin typeface="Arial" panose="020B0604020202020204" pitchFamily="34" charset="0"/>
              </a:rPr>
              <a:t>Visualized:</a:t>
            </a:r>
          </a:p>
          <a:p>
            <a:pPr marL="457200" marR="0" lvl="1"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a:ln>
                  <a:noFill/>
                </a:ln>
                <a:effectLst/>
                <a:latin typeface="Arial Unicode MS"/>
              </a:rPr>
              <a:t>Winning CPM</a:t>
            </a:r>
            <a:r>
              <a:rPr kumimoji="0" lang="en-US" altLang="en-US" sz="1700" b="0" i="0" u="none" strike="noStrike" cap="none" normalizeH="0" baseline="0">
                <a:ln>
                  <a:noFill/>
                </a:ln>
                <a:effectLst/>
              </a:rPr>
              <a:t> trends over time</a:t>
            </a:r>
            <a:endParaRPr kumimoji="0" lang="en-US" altLang="en-US" sz="1700" b="0" i="0" u="none" strike="noStrike" cap="none" normalizeH="0" baseline="0">
              <a:ln>
                <a:noFill/>
              </a:ln>
              <a:effectLst/>
              <a:latin typeface="Arial" panose="020B0604020202020204" pitchFamily="34" charset="0"/>
            </a:endParaRPr>
          </a:p>
          <a:p>
            <a:pPr marL="457200" marR="0" lvl="1"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a:ln>
                  <a:noFill/>
                </a:ln>
                <a:effectLst/>
                <a:latin typeface="Arial Unicode MS"/>
              </a:rPr>
              <a:t>Impressions</a:t>
            </a:r>
            <a:r>
              <a:rPr kumimoji="0" lang="en-US" altLang="en-US" sz="1700" b="0" i="0" u="none" strike="noStrike" cap="none" normalizeH="0" baseline="0">
                <a:ln>
                  <a:noFill/>
                </a:ln>
                <a:effectLst/>
              </a:rPr>
              <a:t> by week</a:t>
            </a:r>
            <a:endParaRPr kumimoji="0" lang="en-US" altLang="en-US" sz="1700" b="0" i="0" u="none" strike="noStrike" cap="none" normalizeH="0" baseline="0">
              <a:ln>
                <a:noFill/>
              </a:ln>
              <a:effectLst/>
              <a:latin typeface="Arial" panose="020B0604020202020204" pitchFamily="34" charset="0"/>
            </a:endParaRPr>
          </a:p>
          <a:p>
            <a:pPr marL="457200" marR="0" lvl="1"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a:ln>
                  <a:noFill/>
                </a:ln>
                <a:effectLst/>
                <a:latin typeface="Arial Unicode MS"/>
              </a:rPr>
              <a:t>CPM_Delta</a:t>
            </a:r>
            <a:r>
              <a:rPr kumimoji="0" lang="en-US" altLang="en-US" sz="1700" b="0" i="0" u="none" strike="noStrike" cap="none" normalizeH="0" baseline="0">
                <a:ln>
                  <a:noFill/>
                </a:ln>
                <a:effectLst/>
              </a:rPr>
              <a:t> across taxonomies</a:t>
            </a:r>
            <a:endParaRPr kumimoji="0" lang="en-US" altLang="en-US" sz="17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a:ln>
                  <a:noFill/>
                </a:ln>
                <a:effectLst/>
                <a:latin typeface="Arial" panose="020B0604020202020204" pitchFamily="34" charset="0"/>
              </a:rPr>
              <a:t>Observed demand peaks and troughs to inform future pricing segmentation</a:t>
            </a:r>
          </a:p>
          <a:p>
            <a:pPr marL="0" marR="0" lvl="0"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a:ln>
                  <a:noFill/>
                </a:ln>
                <a:effectLst/>
                <a:latin typeface="Arial" panose="020B0604020202020204" pitchFamily="34" charset="0"/>
              </a:rPr>
              <a:t>Confirmed potential pricing inefficiencies in specific taxonomy-week pairs</a:t>
            </a:r>
          </a:p>
          <a:p>
            <a:pPr marL="0" marR="0" lvl="0" indent="0" defTabSz="914400" rtl="0" eaLnBrk="0" fontAlgn="base" latinLnBrk="0" hangingPunct="0">
              <a:spcBef>
                <a:spcPct val="0"/>
              </a:spcBef>
              <a:spcAft>
                <a:spcPts val="600"/>
              </a:spcAft>
              <a:buClrTx/>
              <a:buSzTx/>
              <a:buFontTx/>
              <a:buNone/>
              <a:tabLst/>
            </a:pPr>
            <a:endParaRPr kumimoji="0" lang="en-US" altLang="en-US" sz="17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101448714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TM04033917[[fn=Berlin]]</Template>
  <TotalTime>425</TotalTime>
  <Words>2025</Words>
  <Application>Microsoft Office PowerPoint</Application>
  <PresentationFormat>On-screen Show (4:3)</PresentationFormat>
  <Paragraphs>200</Paragraphs>
  <Slides>31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Aptos</vt:lpstr>
      <vt:lpstr>Arial</vt:lpstr>
      <vt:lpstr>Arial Unicode MS</vt:lpstr>
      <vt:lpstr>Calibri</vt:lpstr>
      <vt:lpstr>Trebuchet MS</vt:lpstr>
      <vt:lpstr>Berlin</vt:lpstr>
      <vt:lpstr>Auction Banner Pricing Optimization</vt:lpstr>
      <vt:lpstr>Executive Summary</vt:lpstr>
      <vt:lpstr>Business Problem</vt:lpstr>
      <vt:lpstr>Our Goal Can machine learning improve auction pricing performance? </vt:lpstr>
      <vt:lpstr>Methodology Overview End-to-End Process </vt:lpstr>
      <vt:lpstr>Step 1: Data Import &amp;Understanding</vt:lpstr>
      <vt:lpstr>Feature Engineering</vt:lpstr>
      <vt:lpstr>Step 2: Data Cleaning &amp; Feature Engineering</vt:lpstr>
      <vt:lpstr>Step 3: Exploratory Data Analysis (EDA)</vt:lpstr>
      <vt:lpstr>Step 4: Modeling – Predicting Winning CPM</vt:lpstr>
      <vt:lpstr>Step 5: Model Explainability (SHAP Analysis)</vt:lpstr>
      <vt:lpstr>Step 6: Pricing Strategy Simulation</vt:lpstr>
      <vt:lpstr>Step 7: Validation of Revenue Uplift </vt:lpstr>
      <vt:lpstr>Step 8: ROI &amp; Profitability Filtering</vt:lpstr>
      <vt:lpstr>Step 9: Segment Prioritization</vt:lpstr>
      <vt:lpstr>Model Training</vt:lpstr>
      <vt:lpstr>SHAP Explainability</vt:lpstr>
      <vt:lpstr>Quantile-Based Floor Pricing</vt:lpstr>
      <vt:lpstr>Revenue &amp; ROI Evaluation</vt:lpstr>
      <vt:lpstr>A/B Testing Validation</vt:lpstr>
      <vt:lpstr>Conclusion</vt:lpstr>
      <vt:lpstr>Next Steps </vt:lpstr>
      <vt:lpstr>Auxiliary </vt:lpstr>
      <vt:lpstr>Auxiliary </vt:lpstr>
      <vt:lpstr>Auxiliary </vt:lpstr>
      <vt:lpstr>Auxiliary </vt:lpstr>
      <vt:lpstr>Auxiliary </vt:lpstr>
      <vt:lpstr>Auxiliary </vt:lpstr>
      <vt:lpstr>Auxiliary </vt:lpstr>
      <vt:lpstr>We create a segment-level opportunity matrix to identify which taxonomy-week combinations offer the best potential for revenue uplift by applying a smart floor pricing strategy.</vt:lpstr>
      <vt:lpstr>Top-right quadrant = ideal candidates for ROI-aware pricing strategy: high lift, high profitability, and high delivery.  Large bubbles in any positive ROI region = impactful rollout segments.  Bottom-left quadrant should be monitored or excluded—strategy is counterproductive there.  This visual enables targeted strategy refinement per taxonomy segment before global deployment.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Dorna Shakoory</dc:creator>
  <cp:keywords/>
  <dc:description>generated using python-pptx</dc:description>
  <cp:lastModifiedBy>Dorna Shakoory</cp:lastModifiedBy>
  <cp:revision>14</cp:revision>
  <dcterms:created xsi:type="dcterms:W3CDTF">2013-01-27T09:14:16Z</dcterms:created>
  <dcterms:modified xsi:type="dcterms:W3CDTF">2025-05-22T02:28:22Z</dcterms:modified>
  <cp:category/>
</cp:coreProperties>
</file>