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9" d="100"/>
          <a:sy n="89" d="100"/>
        </p:scale>
        <p:origin x="68"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E0571-CC43-402D-96BC-FE6984A75C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8A41F8-C4DB-47F1-9A99-00E489806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149FDE-0BF6-4BF5-9052-B8373B7FC074}"/>
              </a:ext>
            </a:extLst>
          </p:cNvPr>
          <p:cNvSpPr>
            <a:spLocks noGrp="1"/>
          </p:cNvSpPr>
          <p:nvPr>
            <p:ph type="dt" sz="half" idx="10"/>
          </p:nvPr>
        </p:nvSpPr>
        <p:spPr/>
        <p:txBody>
          <a:bodyPr/>
          <a:lstStyle/>
          <a:p>
            <a:fld id="{5BD60160-D01E-4B93-95BE-CC83CC2FFC71}"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E508A5CF-34FB-4808-A3E3-FE995BB7C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03ACAF-E0E7-4899-AE94-E36B31CD7452}"/>
              </a:ext>
            </a:extLst>
          </p:cNvPr>
          <p:cNvSpPr>
            <a:spLocks noGrp="1"/>
          </p:cNvSpPr>
          <p:nvPr>
            <p:ph type="sldNum" sz="quarter" idx="12"/>
          </p:nvPr>
        </p:nvSpPr>
        <p:spPr/>
        <p:txBody>
          <a:bodyPr/>
          <a:lstStyle/>
          <a:p>
            <a:fld id="{2B19D559-1E25-4BBA-ABB8-0E95088AB28B}" type="slidenum">
              <a:rPr lang="zh-CN" altLang="en-US" smtClean="0"/>
              <a:t>‹#›</a:t>
            </a:fld>
            <a:endParaRPr lang="zh-CN" altLang="en-US"/>
          </a:p>
        </p:txBody>
      </p:sp>
    </p:spTree>
    <p:extLst>
      <p:ext uri="{BB962C8B-B14F-4D97-AF65-F5344CB8AC3E}">
        <p14:creationId xmlns:p14="http://schemas.microsoft.com/office/powerpoint/2010/main" val="248588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E9B66E-ACFF-4239-8AFC-A05FA9274FD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F966EB-E2EA-43CC-909E-3C30AAD1718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82E46A-1299-4A89-AD88-B5069166E22B}"/>
              </a:ext>
            </a:extLst>
          </p:cNvPr>
          <p:cNvSpPr>
            <a:spLocks noGrp="1"/>
          </p:cNvSpPr>
          <p:nvPr>
            <p:ph type="dt" sz="half" idx="10"/>
          </p:nvPr>
        </p:nvSpPr>
        <p:spPr/>
        <p:txBody>
          <a:bodyPr/>
          <a:lstStyle/>
          <a:p>
            <a:fld id="{5BD60160-D01E-4B93-95BE-CC83CC2FFC71}"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44F6221D-8F7C-4F89-A48F-B6D494F086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9ED4CB-AC7B-4687-9452-4F2B2C86CC51}"/>
              </a:ext>
            </a:extLst>
          </p:cNvPr>
          <p:cNvSpPr>
            <a:spLocks noGrp="1"/>
          </p:cNvSpPr>
          <p:nvPr>
            <p:ph type="sldNum" sz="quarter" idx="12"/>
          </p:nvPr>
        </p:nvSpPr>
        <p:spPr/>
        <p:txBody>
          <a:bodyPr/>
          <a:lstStyle/>
          <a:p>
            <a:fld id="{2B19D559-1E25-4BBA-ABB8-0E95088AB28B}" type="slidenum">
              <a:rPr lang="zh-CN" altLang="en-US" smtClean="0"/>
              <a:t>‹#›</a:t>
            </a:fld>
            <a:endParaRPr lang="zh-CN" altLang="en-US"/>
          </a:p>
        </p:txBody>
      </p:sp>
    </p:spTree>
    <p:extLst>
      <p:ext uri="{BB962C8B-B14F-4D97-AF65-F5344CB8AC3E}">
        <p14:creationId xmlns:p14="http://schemas.microsoft.com/office/powerpoint/2010/main" val="90677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1398E6-0CA8-4D99-88F7-82D0E01B475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65A6AA8-28C9-4C34-B0AB-A437C19E9E8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97641D-F59A-41F4-A753-113B1C1F5DC9}"/>
              </a:ext>
            </a:extLst>
          </p:cNvPr>
          <p:cNvSpPr>
            <a:spLocks noGrp="1"/>
          </p:cNvSpPr>
          <p:nvPr>
            <p:ph type="dt" sz="half" idx="10"/>
          </p:nvPr>
        </p:nvSpPr>
        <p:spPr/>
        <p:txBody>
          <a:bodyPr/>
          <a:lstStyle/>
          <a:p>
            <a:fld id="{5BD60160-D01E-4B93-95BE-CC83CC2FFC71}"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42B846E0-0CF8-4A3D-91D2-5EEE60913B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732A40-9D8B-4BF1-8ADB-AD72B3E47063}"/>
              </a:ext>
            </a:extLst>
          </p:cNvPr>
          <p:cNvSpPr>
            <a:spLocks noGrp="1"/>
          </p:cNvSpPr>
          <p:nvPr>
            <p:ph type="sldNum" sz="quarter" idx="12"/>
          </p:nvPr>
        </p:nvSpPr>
        <p:spPr/>
        <p:txBody>
          <a:bodyPr/>
          <a:lstStyle/>
          <a:p>
            <a:fld id="{2B19D559-1E25-4BBA-ABB8-0E95088AB28B}" type="slidenum">
              <a:rPr lang="zh-CN" altLang="en-US" smtClean="0"/>
              <a:t>‹#›</a:t>
            </a:fld>
            <a:endParaRPr lang="zh-CN" altLang="en-US"/>
          </a:p>
        </p:txBody>
      </p:sp>
    </p:spTree>
    <p:extLst>
      <p:ext uri="{BB962C8B-B14F-4D97-AF65-F5344CB8AC3E}">
        <p14:creationId xmlns:p14="http://schemas.microsoft.com/office/powerpoint/2010/main" val="45089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22920-FA5A-4BF2-8663-64B8BD0E3E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4559F8-88C9-4D83-8D56-A6BD0CF3DCB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19A964-28EF-481D-B642-45D0122FA67A}"/>
              </a:ext>
            </a:extLst>
          </p:cNvPr>
          <p:cNvSpPr>
            <a:spLocks noGrp="1"/>
          </p:cNvSpPr>
          <p:nvPr>
            <p:ph type="dt" sz="half" idx="10"/>
          </p:nvPr>
        </p:nvSpPr>
        <p:spPr/>
        <p:txBody>
          <a:bodyPr/>
          <a:lstStyle/>
          <a:p>
            <a:fld id="{5BD60160-D01E-4B93-95BE-CC83CC2FFC71}"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0A177705-F49C-468E-AD0D-F765474E1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A6213E-1595-4E6E-B3FC-F0425D28A11E}"/>
              </a:ext>
            </a:extLst>
          </p:cNvPr>
          <p:cNvSpPr>
            <a:spLocks noGrp="1"/>
          </p:cNvSpPr>
          <p:nvPr>
            <p:ph type="sldNum" sz="quarter" idx="12"/>
          </p:nvPr>
        </p:nvSpPr>
        <p:spPr/>
        <p:txBody>
          <a:bodyPr/>
          <a:lstStyle/>
          <a:p>
            <a:fld id="{2B19D559-1E25-4BBA-ABB8-0E95088AB28B}" type="slidenum">
              <a:rPr lang="zh-CN" altLang="en-US" smtClean="0"/>
              <a:t>‹#›</a:t>
            </a:fld>
            <a:endParaRPr lang="zh-CN" altLang="en-US"/>
          </a:p>
        </p:txBody>
      </p:sp>
    </p:spTree>
    <p:extLst>
      <p:ext uri="{BB962C8B-B14F-4D97-AF65-F5344CB8AC3E}">
        <p14:creationId xmlns:p14="http://schemas.microsoft.com/office/powerpoint/2010/main" val="166886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6201C-66E6-4586-AEB7-3A498E1B155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D04D95-B559-4CF8-A6C0-8E73ACD526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5532FC6-85E7-4387-B848-EBFF414A0656}"/>
              </a:ext>
            </a:extLst>
          </p:cNvPr>
          <p:cNvSpPr>
            <a:spLocks noGrp="1"/>
          </p:cNvSpPr>
          <p:nvPr>
            <p:ph type="dt" sz="half" idx="10"/>
          </p:nvPr>
        </p:nvSpPr>
        <p:spPr/>
        <p:txBody>
          <a:bodyPr/>
          <a:lstStyle/>
          <a:p>
            <a:fld id="{5BD60160-D01E-4B93-95BE-CC83CC2FFC71}"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47C2E70B-C0BA-400B-9C4D-03D5F78870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A84AEF-1458-458B-B741-2A3C6E504416}"/>
              </a:ext>
            </a:extLst>
          </p:cNvPr>
          <p:cNvSpPr>
            <a:spLocks noGrp="1"/>
          </p:cNvSpPr>
          <p:nvPr>
            <p:ph type="sldNum" sz="quarter" idx="12"/>
          </p:nvPr>
        </p:nvSpPr>
        <p:spPr/>
        <p:txBody>
          <a:bodyPr/>
          <a:lstStyle/>
          <a:p>
            <a:fld id="{2B19D559-1E25-4BBA-ABB8-0E95088AB28B}" type="slidenum">
              <a:rPr lang="zh-CN" altLang="en-US" smtClean="0"/>
              <a:t>‹#›</a:t>
            </a:fld>
            <a:endParaRPr lang="zh-CN" altLang="en-US"/>
          </a:p>
        </p:txBody>
      </p:sp>
    </p:spTree>
    <p:extLst>
      <p:ext uri="{BB962C8B-B14F-4D97-AF65-F5344CB8AC3E}">
        <p14:creationId xmlns:p14="http://schemas.microsoft.com/office/powerpoint/2010/main" val="141364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C0215-B37B-4783-B5A8-E5452B9CBA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969BA4-CCD0-4840-9A0E-C6E917B2A2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5179B66-35B1-47D1-A8AF-92C2B91A0E6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14899CA-37D1-46B0-9CAF-AC28FC9FDE35}"/>
              </a:ext>
            </a:extLst>
          </p:cNvPr>
          <p:cNvSpPr>
            <a:spLocks noGrp="1"/>
          </p:cNvSpPr>
          <p:nvPr>
            <p:ph type="dt" sz="half" idx="10"/>
          </p:nvPr>
        </p:nvSpPr>
        <p:spPr/>
        <p:txBody>
          <a:bodyPr/>
          <a:lstStyle/>
          <a:p>
            <a:fld id="{5BD60160-D01E-4B93-95BE-CC83CC2FFC71}" type="datetimeFigureOut">
              <a:rPr lang="zh-CN" altLang="en-US" smtClean="0"/>
              <a:t>2020/2/16</a:t>
            </a:fld>
            <a:endParaRPr lang="zh-CN" altLang="en-US"/>
          </a:p>
        </p:txBody>
      </p:sp>
      <p:sp>
        <p:nvSpPr>
          <p:cNvPr id="6" name="页脚占位符 5">
            <a:extLst>
              <a:ext uri="{FF2B5EF4-FFF2-40B4-BE49-F238E27FC236}">
                <a16:creationId xmlns:a16="http://schemas.microsoft.com/office/drawing/2014/main" id="{F567B7DE-4AE3-4300-AB73-2395A27F25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BA44C3-7AD2-4F37-9E90-5C768AC297CA}"/>
              </a:ext>
            </a:extLst>
          </p:cNvPr>
          <p:cNvSpPr>
            <a:spLocks noGrp="1"/>
          </p:cNvSpPr>
          <p:nvPr>
            <p:ph type="sldNum" sz="quarter" idx="12"/>
          </p:nvPr>
        </p:nvSpPr>
        <p:spPr/>
        <p:txBody>
          <a:bodyPr/>
          <a:lstStyle/>
          <a:p>
            <a:fld id="{2B19D559-1E25-4BBA-ABB8-0E95088AB28B}" type="slidenum">
              <a:rPr lang="zh-CN" altLang="en-US" smtClean="0"/>
              <a:t>‹#›</a:t>
            </a:fld>
            <a:endParaRPr lang="zh-CN" altLang="en-US"/>
          </a:p>
        </p:txBody>
      </p:sp>
    </p:spTree>
    <p:extLst>
      <p:ext uri="{BB962C8B-B14F-4D97-AF65-F5344CB8AC3E}">
        <p14:creationId xmlns:p14="http://schemas.microsoft.com/office/powerpoint/2010/main" val="3576047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3511F-CAE7-43CF-B744-8400701EF1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EC5449E-1011-46BD-BCDF-CB7C3C5BBB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4C7071A-0165-4A3F-9CF9-DD252209291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47E5DFB-987A-4DA0-B2FD-0C9B7C8FD6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1CF6C15-B553-4108-927E-BFB5E1D6F8B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D6E0ACA-E46A-4A92-9D5A-97BFA9E2A845}"/>
              </a:ext>
            </a:extLst>
          </p:cNvPr>
          <p:cNvSpPr>
            <a:spLocks noGrp="1"/>
          </p:cNvSpPr>
          <p:nvPr>
            <p:ph type="dt" sz="half" idx="10"/>
          </p:nvPr>
        </p:nvSpPr>
        <p:spPr/>
        <p:txBody>
          <a:bodyPr/>
          <a:lstStyle/>
          <a:p>
            <a:fld id="{5BD60160-D01E-4B93-95BE-CC83CC2FFC71}" type="datetimeFigureOut">
              <a:rPr lang="zh-CN" altLang="en-US" smtClean="0"/>
              <a:t>2020/2/16</a:t>
            </a:fld>
            <a:endParaRPr lang="zh-CN" altLang="en-US"/>
          </a:p>
        </p:txBody>
      </p:sp>
      <p:sp>
        <p:nvSpPr>
          <p:cNvPr id="8" name="页脚占位符 7">
            <a:extLst>
              <a:ext uri="{FF2B5EF4-FFF2-40B4-BE49-F238E27FC236}">
                <a16:creationId xmlns:a16="http://schemas.microsoft.com/office/drawing/2014/main" id="{1ECD3FA8-805D-499D-A0C4-5C3022FCFD7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DA6DCE3-DDD3-4634-B104-25E21D909604}"/>
              </a:ext>
            </a:extLst>
          </p:cNvPr>
          <p:cNvSpPr>
            <a:spLocks noGrp="1"/>
          </p:cNvSpPr>
          <p:nvPr>
            <p:ph type="sldNum" sz="quarter" idx="12"/>
          </p:nvPr>
        </p:nvSpPr>
        <p:spPr/>
        <p:txBody>
          <a:bodyPr/>
          <a:lstStyle/>
          <a:p>
            <a:fld id="{2B19D559-1E25-4BBA-ABB8-0E95088AB28B}" type="slidenum">
              <a:rPr lang="zh-CN" altLang="en-US" smtClean="0"/>
              <a:t>‹#›</a:t>
            </a:fld>
            <a:endParaRPr lang="zh-CN" altLang="en-US"/>
          </a:p>
        </p:txBody>
      </p:sp>
    </p:spTree>
    <p:extLst>
      <p:ext uri="{BB962C8B-B14F-4D97-AF65-F5344CB8AC3E}">
        <p14:creationId xmlns:p14="http://schemas.microsoft.com/office/powerpoint/2010/main" val="354059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5D9F2-1A29-4D73-A1DB-CDA93AEFF1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7E052F3-5F56-4123-98C6-B919A1C1A13D}"/>
              </a:ext>
            </a:extLst>
          </p:cNvPr>
          <p:cNvSpPr>
            <a:spLocks noGrp="1"/>
          </p:cNvSpPr>
          <p:nvPr>
            <p:ph type="dt" sz="half" idx="10"/>
          </p:nvPr>
        </p:nvSpPr>
        <p:spPr/>
        <p:txBody>
          <a:bodyPr/>
          <a:lstStyle/>
          <a:p>
            <a:fld id="{5BD60160-D01E-4B93-95BE-CC83CC2FFC71}" type="datetimeFigureOut">
              <a:rPr lang="zh-CN" altLang="en-US" smtClean="0"/>
              <a:t>2020/2/16</a:t>
            </a:fld>
            <a:endParaRPr lang="zh-CN" altLang="en-US"/>
          </a:p>
        </p:txBody>
      </p:sp>
      <p:sp>
        <p:nvSpPr>
          <p:cNvPr id="4" name="页脚占位符 3">
            <a:extLst>
              <a:ext uri="{FF2B5EF4-FFF2-40B4-BE49-F238E27FC236}">
                <a16:creationId xmlns:a16="http://schemas.microsoft.com/office/drawing/2014/main" id="{4E42F453-3D93-44C5-AB38-D9EE773F3F3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703F31B-6572-488D-A194-C7F61E5E2D5A}"/>
              </a:ext>
            </a:extLst>
          </p:cNvPr>
          <p:cNvSpPr>
            <a:spLocks noGrp="1"/>
          </p:cNvSpPr>
          <p:nvPr>
            <p:ph type="sldNum" sz="quarter" idx="12"/>
          </p:nvPr>
        </p:nvSpPr>
        <p:spPr/>
        <p:txBody>
          <a:bodyPr/>
          <a:lstStyle/>
          <a:p>
            <a:fld id="{2B19D559-1E25-4BBA-ABB8-0E95088AB28B}" type="slidenum">
              <a:rPr lang="zh-CN" altLang="en-US" smtClean="0"/>
              <a:t>‹#›</a:t>
            </a:fld>
            <a:endParaRPr lang="zh-CN" altLang="en-US"/>
          </a:p>
        </p:txBody>
      </p:sp>
    </p:spTree>
    <p:extLst>
      <p:ext uri="{BB962C8B-B14F-4D97-AF65-F5344CB8AC3E}">
        <p14:creationId xmlns:p14="http://schemas.microsoft.com/office/powerpoint/2010/main" val="378126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03951E-E55C-4FE7-BD8C-19E19A4E6592}"/>
              </a:ext>
            </a:extLst>
          </p:cNvPr>
          <p:cNvSpPr>
            <a:spLocks noGrp="1"/>
          </p:cNvSpPr>
          <p:nvPr>
            <p:ph type="dt" sz="half" idx="10"/>
          </p:nvPr>
        </p:nvSpPr>
        <p:spPr/>
        <p:txBody>
          <a:bodyPr/>
          <a:lstStyle/>
          <a:p>
            <a:fld id="{5BD60160-D01E-4B93-95BE-CC83CC2FFC71}" type="datetimeFigureOut">
              <a:rPr lang="zh-CN" altLang="en-US" smtClean="0"/>
              <a:t>2020/2/16</a:t>
            </a:fld>
            <a:endParaRPr lang="zh-CN" altLang="en-US"/>
          </a:p>
        </p:txBody>
      </p:sp>
      <p:sp>
        <p:nvSpPr>
          <p:cNvPr id="3" name="页脚占位符 2">
            <a:extLst>
              <a:ext uri="{FF2B5EF4-FFF2-40B4-BE49-F238E27FC236}">
                <a16:creationId xmlns:a16="http://schemas.microsoft.com/office/drawing/2014/main" id="{4A8F41F9-1BB1-4658-89BF-7C5A4D3DF46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BBEA28-5593-4559-AFB5-BC0BB4E7722D}"/>
              </a:ext>
            </a:extLst>
          </p:cNvPr>
          <p:cNvSpPr>
            <a:spLocks noGrp="1"/>
          </p:cNvSpPr>
          <p:nvPr>
            <p:ph type="sldNum" sz="quarter" idx="12"/>
          </p:nvPr>
        </p:nvSpPr>
        <p:spPr/>
        <p:txBody>
          <a:bodyPr/>
          <a:lstStyle/>
          <a:p>
            <a:fld id="{2B19D559-1E25-4BBA-ABB8-0E95088AB28B}" type="slidenum">
              <a:rPr lang="zh-CN" altLang="en-US" smtClean="0"/>
              <a:t>‹#›</a:t>
            </a:fld>
            <a:endParaRPr lang="zh-CN" altLang="en-US"/>
          </a:p>
        </p:txBody>
      </p:sp>
    </p:spTree>
    <p:extLst>
      <p:ext uri="{BB962C8B-B14F-4D97-AF65-F5344CB8AC3E}">
        <p14:creationId xmlns:p14="http://schemas.microsoft.com/office/powerpoint/2010/main" val="424153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64CFF-D1EA-4879-B55D-46579F7566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9D3AEB-9E09-4C27-8325-0B43F7A48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A66248-B2A0-41AB-B95D-2AE2BF3F7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632395-D060-4002-8913-A0BBDDB91884}"/>
              </a:ext>
            </a:extLst>
          </p:cNvPr>
          <p:cNvSpPr>
            <a:spLocks noGrp="1"/>
          </p:cNvSpPr>
          <p:nvPr>
            <p:ph type="dt" sz="half" idx="10"/>
          </p:nvPr>
        </p:nvSpPr>
        <p:spPr/>
        <p:txBody>
          <a:bodyPr/>
          <a:lstStyle/>
          <a:p>
            <a:fld id="{5BD60160-D01E-4B93-95BE-CC83CC2FFC71}" type="datetimeFigureOut">
              <a:rPr lang="zh-CN" altLang="en-US" smtClean="0"/>
              <a:t>2020/2/16</a:t>
            </a:fld>
            <a:endParaRPr lang="zh-CN" altLang="en-US"/>
          </a:p>
        </p:txBody>
      </p:sp>
      <p:sp>
        <p:nvSpPr>
          <p:cNvPr id="6" name="页脚占位符 5">
            <a:extLst>
              <a:ext uri="{FF2B5EF4-FFF2-40B4-BE49-F238E27FC236}">
                <a16:creationId xmlns:a16="http://schemas.microsoft.com/office/drawing/2014/main" id="{B09C34C3-72E1-4F78-B939-722265DDDA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BEC1FB-CFD6-4A4A-8396-24EBF4495021}"/>
              </a:ext>
            </a:extLst>
          </p:cNvPr>
          <p:cNvSpPr>
            <a:spLocks noGrp="1"/>
          </p:cNvSpPr>
          <p:nvPr>
            <p:ph type="sldNum" sz="quarter" idx="12"/>
          </p:nvPr>
        </p:nvSpPr>
        <p:spPr/>
        <p:txBody>
          <a:bodyPr/>
          <a:lstStyle/>
          <a:p>
            <a:fld id="{2B19D559-1E25-4BBA-ABB8-0E95088AB28B}" type="slidenum">
              <a:rPr lang="zh-CN" altLang="en-US" smtClean="0"/>
              <a:t>‹#›</a:t>
            </a:fld>
            <a:endParaRPr lang="zh-CN" altLang="en-US"/>
          </a:p>
        </p:txBody>
      </p:sp>
    </p:spTree>
    <p:extLst>
      <p:ext uri="{BB962C8B-B14F-4D97-AF65-F5344CB8AC3E}">
        <p14:creationId xmlns:p14="http://schemas.microsoft.com/office/powerpoint/2010/main" val="398119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21CF4-2250-48A7-AD2F-F73B569759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4A779EB-9326-4530-AF79-B885B8E3B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164B5B-ECA4-4D33-8B07-8F88C37E8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DFC9BD-6464-4EA1-84C8-84DD441E9370}"/>
              </a:ext>
            </a:extLst>
          </p:cNvPr>
          <p:cNvSpPr>
            <a:spLocks noGrp="1"/>
          </p:cNvSpPr>
          <p:nvPr>
            <p:ph type="dt" sz="half" idx="10"/>
          </p:nvPr>
        </p:nvSpPr>
        <p:spPr/>
        <p:txBody>
          <a:bodyPr/>
          <a:lstStyle/>
          <a:p>
            <a:fld id="{5BD60160-D01E-4B93-95BE-CC83CC2FFC71}" type="datetimeFigureOut">
              <a:rPr lang="zh-CN" altLang="en-US" smtClean="0"/>
              <a:t>2020/2/16</a:t>
            </a:fld>
            <a:endParaRPr lang="zh-CN" altLang="en-US"/>
          </a:p>
        </p:txBody>
      </p:sp>
      <p:sp>
        <p:nvSpPr>
          <p:cNvPr id="6" name="页脚占位符 5">
            <a:extLst>
              <a:ext uri="{FF2B5EF4-FFF2-40B4-BE49-F238E27FC236}">
                <a16:creationId xmlns:a16="http://schemas.microsoft.com/office/drawing/2014/main" id="{4F731F11-0172-4D48-AAD2-201193CDB3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D56DAE-1EBC-4C93-B583-604E62F19E92}"/>
              </a:ext>
            </a:extLst>
          </p:cNvPr>
          <p:cNvSpPr>
            <a:spLocks noGrp="1"/>
          </p:cNvSpPr>
          <p:nvPr>
            <p:ph type="sldNum" sz="quarter" idx="12"/>
          </p:nvPr>
        </p:nvSpPr>
        <p:spPr/>
        <p:txBody>
          <a:bodyPr/>
          <a:lstStyle/>
          <a:p>
            <a:fld id="{2B19D559-1E25-4BBA-ABB8-0E95088AB28B}" type="slidenum">
              <a:rPr lang="zh-CN" altLang="en-US" smtClean="0"/>
              <a:t>‹#›</a:t>
            </a:fld>
            <a:endParaRPr lang="zh-CN" altLang="en-US"/>
          </a:p>
        </p:txBody>
      </p:sp>
    </p:spTree>
    <p:extLst>
      <p:ext uri="{BB962C8B-B14F-4D97-AF65-F5344CB8AC3E}">
        <p14:creationId xmlns:p14="http://schemas.microsoft.com/office/powerpoint/2010/main" val="330126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D4DF66-33CD-47F0-B9FA-5327350F31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1CD6EC-B91A-47E3-B328-9A584E740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8840DF-1049-4238-AFEA-5B1003B4A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60160-D01E-4B93-95BE-CC83CC2FFC71}"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3BD00851-6CD9-4640-9EB7-B52C03ADC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E12903-129E-48FA-8DD5-5D4C72F9F1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9D559-1E25-4BBA-ABB8-0E95088AB28B}" type="slidenum">
              <a:rPr lang="zh-CN" altLang="en-US" smtClean="0"/>
              <a:t>‹#›</a:t>
            </a:fld>
            <a:endParaRPr lang="zh-CN" altLang="en-US"/>
          </a:p>
        </p:txBody>
      </p:sp>
    </p:spTree>
    <p:extLst>
      <p:ext uri="{BB962C8B-B14F-4D97-AF65-F5344CB8AC3E}">
        <p14:creationId xmlns:p14="http://schemas.microsoft.com/office/powerpoint/2010/main" val="175038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AAE82-50C3-4071-9D7D-C0D1FCB8F51E}"/>
              </a:ext>
            </a:extLst>
          </p:cNvPr>
          <p:cNvSpPr>
            <a:spLocks noGrp="1"/>
          </p:cNvSpPr>
          <p:nvPr>
            <p:ph type="ctrTitle"/>
          </p:nvPr>
        </p:nvSpPr>
        <p:spPr/>
        <p:txBody>
          <a:bodyPr/>
          <a:lstStyle/>
          <a:p>
            <a:r>
              <a:rPr lang="en-US" altLang="zh-CN" dirty="0"/>
              <a:t>Lab assignment 3</a:t>
            </a:r>
            <a:br>
              <a:rPr lang="en-US" altLang="zh-CN" dirty="0"/>
            </a:br>
            <a:r>
              <a:rPr lang="en-US" altLang="zh-CN" dirty="0"/>
              <a:t>Hopfield networks</a:t>
            </a:r>
            <a:endParaRPr lang="zh-CN" altLang="en-US" dirty="0"/>
          </a:p>
        </p:txBody>
      </p:sp>
      <p:sp>
        <p:nvSpPr>
          <p:cNvPr id="3" name="副标题 2">
            <a:extLst>
              <a:ext uri="{FF2B5EF4-FFF2-40B4-BE49-F238E27FC236}">
                <a16:creationId xmlns:a16="http://schemas.microsoft.com/office/drawing/2014/main" id="{7BBA5E62-E142-4556-8BD5-B0AD069E018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558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6663F-92F9-451D-A831-CDAEC0EEB7AC}"/>
              </a:ext>
            </a:extLst>
          </p:cNvPr>
          <p:cNvSpPr>
            <a:spLocks noGrp="1"/>
          </p:cNvSpPr>
          <p:nvPr>
            <p:ph type="title"/>
          </p:nvPr>
        </p:nvSpPr>
        <p:spPr/>
        <p:txBody>
          <a:bodyPr/>
          <a:lstStyle/>
          <a:p>
            <a:r>
              <a:rPr lang="en-US" altLang="zh-CN" dirty="0"/>
              <a:t>Distortion Resistance P2</a:t>
            </a:r>
            <a:endParaRPr lang="zh-CN" altLang="en-US" dirty="0"/>
          </a:p>
        </p:txBody>
      </p:sp>
      <p:sp>
        <p:nvSpPr>
          <p:cNvPr id="3" name="矩形 2">
            <a:extLst>
              <a:ext uri="{FF2B5EF4-FFF2-40B4-BE49-F238E27FC236}">
                <a16:creationId xmlns:a16="http://schemas.microsoft.com/office/drawing/2014/main" id="{7F416B85-D7A9-49BC-95CC-0F6A112BF24D}"/>
              </a:ext>
            </a:extLst>
          </p:cNvPr>
          <p:cNvSpPr/>
          <p:nvPr/>
        </p:nvSpPr>
        <p:spPr>
          <a:xfrm>
            <a:off x="838200" y="1569244"/>
            <a:ext cx="3557384" cy="369332"/>
          </a:xfrm>
          <a:prstGeom prst="rect">
            <a:avLst/>
          </a:prstGeom>
        </p:spPr>
        <p:txBody>
          <a:bodyPr wrap="none">
            <a:spAutoFit/>
          </a:bodyPr>
          <a:lstStyle/>
          <a:p>
            <a:r>
              <a:rPr lang="en-US" altLang="zh-CN" dirty="0"/>
              <a:t>4</a:t>
            </a:r>
            <a:r>
              <a:rPr lang="zh-CN" altLang="en-US" dirty="0"/>
              <a:t>0% of the noise can be removed. </a:t>
            </a:r>
          </a:p>
        </p:txBody>
      </p:sp>
      <p:pic>
        <p:nvPicPr>
          <p:cNvPr id="5" name="图片 4" descr="图片包含 游戏机, 钟表&#10;&#10;描述已自动生成">
            <a:extLst>
              <a:ext uri="{FF2B5EF4-FFF2-40B4-BE49-F238E27FC236}">
                <a16:creationId xmlns:a16="http://schemas.microsoft.com/office/drawing/2014/main" id="{99943FAA-5084-453D-81DE-B68322707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05" y="1938576"/>
            <a:ext cx="3782159" cy="2836619"/>
          </a:xfrm>
          <a:prstGeom prst="rect">
            <a:avLst/>
          </a:prstGeom>
        </p:spPr>
      </p:pic>
      <p:pic>
        <p:nvPicPr>
          <p:cNvPr id="7" name="图片 6" descr="手机屏幕的截图&#10;&#10;描述已自动生成">
            <a:extLst>
              <a:ext uri="{FF2B5EF4-FFF2-40B4-BE49-F238E27FC236}">
                <a16:creationId xmlns:a16="http://schemas.microsoft.com/office/drawing/2014/main" id="{F7C56B7C-FA49-44EB-94CB-D5FC564AB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228" y="1938576"/>
            <a:ext cx="3782159" cy="2836619"/>
          </a:xfrm>
          <a:prstGeom prst="rect">
            <a:avLst/>
          </a:prstGeom>
        </p:spPr>
      </p:pic>
      <p:pic>
        <p:nvPicPr>
          <p:cNvPr id="9" name="图片 8" descr="图片包含 游戏机, 钟表&#10;&#10;描述已自动生成">
            <a:extLst>
              <a:ext uri="{FF2B5EF4-FFF2-40B4-BE49-F238E27FC236}">
                <a16:creationId xmlns:a16="http://schemas.microsoft.com/office/drawing/2014/main" id="{7F9FDBA9-88E2-4009-A9AB-C5AD128E5E6D}"/>
              </a:ext>
            </a:extLst>
          </p:cNvPr>
          <p:cNvPicPr>
            <a:picLocks noChangeAspect="1"/>
          </p:cNvPicPr>
          <p:nvPr/>
        </p:nvPicPr>
        <p:blipFill rotWithShape="1">
          <a:blip r:embed="rId4">
            <a:extLst>
              <a:ext uri="{28A0092B-C50C-407E-A947-70E740481C1C}">
                <a14:useLocalDpi xmlns:a14="http://schemas.microsoft.com/office/drawing/2010/main" val="0"/>
              </a:ext>
            </a:extLst>
          </a:blip>
          <a:srcRect l="10283"/>
          <a:stretch/>
        </p:blipFill>
        <p:spPr>
          <a:xfrm>
            <a:off x="6096000" y="1938575"/>
            <a:ext cx="3393243" cy="2836619"/>
          </a:xfrm>
          <a:prstGeom prst="rect">
            <a:avLst/>
          </a:prstGeom>
        </p:spPr>
      </p:pic>
      <p:pic>
        <p:nvPicPr>
          <p:cNvPr id="11" name="图片 10" descr="图片包含 游戏机, 画&#10;&#10;描述已自动生成">
            <a:extLst>
              <a:ext uri="{FF2B5EF4-FFF2-40B4-BE49-F238E27FC236}">
                <a16:creationId xmlns:a16="http://schemas.microsoft.com/office/drawing/2014/main" id="{845C2A07-DB22-43F8-BC9D-0E349CB49242}"/>
              </a:ext>
            </a:extLst>
          </p:cNvPr>
          <p:cNvPicPr>
            <a:picLocks noChangeAspect="1"/>
          </p:cNvPicPr>
          <p:nvPr/>
        </p:nvPicPr>
        <p:blipFill rotWithShape="1">
          <a:blip r:embed="rId5">
            <a:extLst>
              <a:ext uri="{28A0092B-C50C-407E-A947-70E740481C1C}">
                <a14:useLocalDpi xmlns:a14="http://schemas.microsoft.com/office/drawing/2010/main" val="0"/>
              </a:ext>
            </a:extLst>
          </a:blip>
          <a:srcRect l="13817"/>
          <a:stretch/>
        </p:blipFill>
        <p:spPr>
          <a:xfrm>
            <a:off x="9065419" y="1938575"/>
            <a:ext cx="3259579" cy="2836619"/>
          </a:xfrm>
          <a:prstGeom prst="rect">
            <a:avLst/>
          </a:prstGeom>
        </p:spPr>
      </p:pic>
      <p:sp>
        <p:nvSpPr>
          <p:cNvPr id="12" name="矩形 11">
            <a:extLst>
              <a:ext uri="{FF2B5EF4-FFF2-40B4-BE49-F238E27FC236}">
                <a16:creationId xmlns:a16="http://schemas.microsoft.com/office/drawing/2014/main" id="{C37AA715-1AD3-4B3F-B079-5EBCCBD55AEA}"/>
              </a:ext>
            </a:extLst>
          </p:cNvPr>
          <p:cNvSpPr/>
          <p:nvPr/>
        </p:nvSpPr>
        <p:spPr>
          <a:xfrm>
            <a:off x="192302" y="5167312"/>
            <a:ext cx="3547766" cy="369332"/>
          </a:xfrm>
          <a:prstGeom prst="rect">
            <a:avLst/>
          </a:prstGeom>
        </p:spPr>
        <p:txBody>
          <a:bodyPr wrap="none">
            <a:spAutoFit/>
          </a:bodyPr>
          <a:lstStyle/>
          <a:p>
            <a:r>
              <a:rPr lang="en-US" altLang="zh-CN" dirty="0"/>
              <a:t>For 0%, 10%, 20%, 30%, 40%</a:t>
            </a:r>
            <a:r>
              <a:rPr lang="zh-CN" altLang="en-US" dirty="0"/>
              <a:t> </a:t>
            </a:r>
            <a:r>
              <a:rPr lang="en-US" altLang="zh-CN" dirty="0"/>
              <a:t>of noise</a:t>
            </a:r>
          </a:p>
        </p:txBody>
      </p:sp>
      <p:sp>
        <p:nvSpPr>
          <p:cNvPr id="13" name="矩形 12">
            <a:extLst>
              <a:ext uri="{FF2B5EF4-FFF2-40B4-BE49-F238E27FC236}">
                <a16:creationId xmlns:a16="http://schemas.microsoft.com/office/drawing/2014/main" id="{B8BDA9CC-9DED-4473-A0FF-346B76323951}"/>
              </a:ext>
            </a:extLst>
          </p:cNvPr>
          <p:cNvSpPr/>
          <p:nvPr/>
        </p:nvSpPr>
        <p:spPr>
          <a:xfrm>
            <a:off x="4188039" y="5167312"/>
            <a:ext cx="1778051" cy="369332"/>
          </a:xfrm>
          <a:prstGeom prst="rect">
            <a:avLst/>
          </a:prstGeom>
        </p:spPr>
        <p:txBody>
          <a:bodyPr wrap="none">
            <a:spAutoFit/>
          </a:bodyPr>
          <a:lstStyle/>
          <a:p>
            <a:r>
              <a:rPr lang="en-US" altLang="zh-CN" dirty="0"/>
              <a:t>For 50%</a:t>
            </a:r>
            <a:r>
              <a:rPr lang="zh-CN" altLang="en-US" dirty="0"/>
              <a:t> </a:t>
            </a:r>
            <a:r>
              <a:rPr lang="en-US" altLang="zh-CN" dirty="0"/>
              <a:t>of noise</a:t>
            </a:r>
          </a:p>
        </p:txBody>
      </p:sp>
      <p:sp>
        <p:nvSpPr>
          <p:cNvPr id="14" name="矩形 13">
            <a:extLst>
              <a:ext uri="{FF2B5EF4-FFF2-40B4-BE49-F238E27FC236}">
                <a16:creationId xmlns:a16="http://schemas.microsoft.com/office/drawing/2014/main" id="{D153E865-47A6-4434-B840-312765F06AF0}"/>
              </a:ext>
            </a:extLst>
          </p:cNvPr>
          <p:cNvSpPr/>
          <p:nvPr/>
        </p:nvSpPr>
        <p:spPr>
          <a:xfrm>
            <a:off x="6812176" y="5162549"/>
            <a:ext cx="1778051" cy="369332"/>
          </a:xfrm>
          <a:prstGeom prst="rect">
            <a:avLst/>
          </a:prstGeom>
        </p:spPr>
        <p:txBody>
          <a:bodyPr wrap="none">
            <a:spAutoFit/>
          </a:bodyPr>
          <a:lstStyle/>
          <a:p>
            <a:r>
              <a:rPr lang="en-US" altLang="zh-CN" dirty="0"/>
              <a:t>For 60%</a:t>
            </a:r>
            <a:r>
              <a:rPr lang="zh-CN" altLang="en-US" dirty="0"/>
              <a:t> </a:t>
            </a:r>
            <a:r>
              <a:rPr lang="en-US" altLang="zh-CN" dirty="0"/>
              <a:t>of noise</a:t>
            </a:r>
          </a:p>
        </p:txBody>
      </p:sp>
      <p:sp>
        <p:nvSpPr>
          <p:cNvPr id="15" name="矩形 14">
            <a:extLst>
              <a:ext uri="{FF2B5EF4-FFF2-40B4-BE49-F238E27FC236}">
                <a16:creationId xmlns:a16="http://schemas.microsoft.com/office/drawing/2014/main" id="{0DBEEB28-DC42-432C-9267-217308077147}"/>
              </a:ext>
            </a:extLst>
          </p:cNvPr>
          <p:cNvSpPr/>
          <p:nvPr/>
        </p:nvSpPr>
        <p:spPr>
          <a:xfrm>
            <a:off x="9674290" y="5162549"/>
            <a:ext cx="1988045" cy="646331"/>
          </a:xfrm>
          <a:prstGeom prst="rect">
            <a:avLst/>
          </a:prstGeom>
        </p:spPr>
        <p:txBody>
          <a:bodyPr wrap="none">
            <a:spAutoFit/>
          </a:bodyPr>
          <a:lstStyle/>
          <a:p>
            <a:r>
              <a:rPr lang="en-US" altLang="zh-CN" dirty="0"/>
              <a:t>For 70%, 80%, 90%, </a:t>
            </a:r>
          </a:p>
          <a:p>
            <a:r>
              <a:rPr lang="en-US" altLang="zh-CN" dirty="0"/>
              <a:t>100%</a:t>
            </a:r>
            <a:r>
              <a:rPr lang="zh-CN" altLang="en-US" dirty="0"/>
              <a:t> </a:t>
            </a:r>
            <a:r>
              <a:rPr lang="en-US" altLang="zh-CN" dirty="0"/>
              <a:t>of noise</a:t>
            </a:r>
          </a:p>
        </p:txBody>
      </p:sp>
    </p:spTree>
    <p:extLst>
      <p:ext uri="{BB962C8B-B14F-4D97-AF65-F5344CB8AC3E}">
        <p14:creationId xmlns:p14="http://schemas.microsoft.com/office/powerpoint/2010/main" val="2761441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F22F4-C736-4013-A307-ABE7FCADAA2D}"/>
              </a:ext>
            </a:extLst>
          </p:cNvPr>
          <p:cNvSpPr>
            <a:spLocks noGrp="1"/>
          </p:cNvSpPr>
          <p:nvPr>
            <p:ph type="title"/>
          </p:nvPr>
        </p:nvSpPr>
        <p:spPr/>
        <p:txBody>
          <a:bodyPr/>
          <a:lstStyle/>
          <a:p>
            <a:r>
              <a:rPr lang="en-US" altLang="zh-CN" dirty="0"/>
              <a:t>Distortion Resistance P3</a:t>
            </a:r>
            <a:endParaRPr lang="zh-CN" altLang="en-US" dirty="0"/>
          </a:p>
        </p:txBody>
      </p:sp>
      <p:sp>
        <p:nvSpPr>
          <p:cNvPr id="3" name="矩形 2">
            <a:extLst>
              <a:ext uri="{FF2B5EF4-FFF2-40B4-BE49-F238E27FC236}">
                <a16:creationId xmlns:a16="http://schemas.microsoft.com/office/drawing/2014/main" id="{C5C77E30-7E51-476E-A9D0-5DCACF118D50}"/>
              </a:ext>
            </a:extLst>
          </p:cNvPr>
          <p:cNvSpPr/>
          <p:nvPr/>
        </p:nvSpPr>
        <p:spPr>
          <a:xfrm>
            <a:off x="1209777" y="1690688"/>
            <a:ext cx="3557384" cy="369332"/>
          </a:xfrm>
          <a:prstGeom prst="rect">
            <a:avLst/>
          </a:prstGeom>
        </p:spPr>
        <p:txBody>
          <a:bodyPr wrap="none">
            <a:spAutoFit/>
          </a:bodyPr>
          <a:lstStyle/>
          <a:p>
            <a:r>
              <a:rPr lang="zh-CN" altLang="en-US" dirty="0"/>
              <a:t>30% of the noise can be removed. </a:t>
            </a:r>
          </a:p>
        </p:txBody>
      </p:sp>
      <p:pic>
        <p:nvPicPr>
          <p:cNvPr id="5" name="图片 4" descr="手机屏幕的截图&#10;&#10;描述已自动生成">
            <a:extLst>
              <a:ext uri="{FF2B5EF4-FFF2-40B4-BE49-F238E27FC236}">
                <a16:creationId xmlns:a16="http://schemas.microsoft.com/office/drawing/2014/main" id="{02E36F45-D868-4097-99DE-6E3CAE74C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03" y="2130146"/>
            <a:ext cx="3773811" cy="2830358"/>
          </a:xfrm>
          <a:prstGeom prst="rect">
            <a:avLst/>
          </a:prstGeom>
        </p:spPr>
      </p:pic>
      <p:sp>
        <p:nvSpPr>
          <p:cNvPr id="6" name="矩形 5">
            <a:extLst>
              <a:ext uri="{FF2B5EF4-FFF2-40B4-BE49-F238E27FC236}">
                <a16:creationId xmlns:a16="http://schemas.microsoft.com/office/drawing/2014/main" id="{771D0E22-0953-4434-B02A-404BD896D9F3}"/>
              </a:ext>
            </a:extLst>
          </p:cNvPr>
          <p:cNvSpPr/>
          <p:nvPr/>
        </p:nvSpPr>
        <p:spPr>
          <a:xfrm>
            <a:off x="349464" y="5167312"/>
            <a:ext cx="3074881" cy="369332"/>
          </a:xfrm>
          <a:prstGeom prst="rect">
            <a:avLst/>
          </a:prstGeom>
        </p:spPr>
        <p:txBody>
          <a:bodyPr wrap="none">
            <a:spAutoFit/>
          </a:bodyPr>
          <a:lstStyle/>
          <a:p>
            <a:r>
              <a:rPr lang="en-US" altLang="zh-CN" dirty="0"/>
              <a:t>For 0%, 10%, 20%, 30%</a:t>
            </a:r>
            <a:r>
              <a:rPr lang="zh-CN" altLang="en-US" dirty="0"/>
              <a:t> </a:t>
            </a:r>
            <a:r>
              <a:rPr lang="en-US" altLang="zh-CN" dirty="0"/>
              <a:t>of noise</a:t>
            </a:r>
          </a:p>
        </p:txBody>
      </p:sp>
      <p:pic>
        <p:nvPicPr>
          <p:cNvPr id="8" name="图片 7" descr="图片包含 游戏机, 钟表&#10;&#10;描述已自动生成">
            <a:extLst>
              <a:ext uri="{FF2B5EF4-FFF2-40B4-BE49-F238E27FC236}">
                <a16:creationId xmlns:a16="http://schemas.microsoft.com/office/drawing/2014/main" id="{F263FC74-4CCE-43F5-AB76-F0500B4BB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188" y="2130146"/>
            <a:ext cx="3773811" cy="2830358"/>
          </a:xfrm>
          <a:prstGeom prst="rect">
            <a:avLst/>
          </a:prstGeom>
        </p:spPr>
      </p:pic>
      <p:sp>
        <p:nvSpPr>
          <p:cNvPr id="9" name="矩形 8">
            <a:extLst>
              <a:ext uri="{FF2B5EF4-FFF2-40B4-BE49-F238E27FC236}">
                <a16:creationId xmlns:a16="http://schemas.microsoft.com/office/drawing/2014/main" id="{50D02CEC-3BA2-47D4-9DB9-7FC8D3D4D21A}"/>
              </a:ext>
            </a:extLst>
          </p:cNvPr>
          <p:cNvSpPr/>
          <p:nvPr/>
        </p:nvSpPr>
        <p:spPr>
          <a:xfrm>
            <a:off x="4188039" y="5167312"/>
            <a:ext cx="1778051" cy="369332"/>
          </a:xfrm>
          <a:prstGeom prst="rect">
            <a:avLst/>
          </a:prstGeom>
        </p:spPr>
        <p:txBody>
          <a:bodyPr wrap="none">
            <a:spAutoFit/>
          </a:bodyPr>
          <a:lstStyle/>
          <a:p>
            <a:r>
              <a:rPr lang="en-US" altLang="zh-CN" dirty="0"/>
              <a:t>For 40%</a:t>
            </a:r>
            <a:r>
              <a:rPr lang="zh-CN" altLang="en-US" dirty="0"/>
              <a:t> </a:t>
            </a:r>
            <a:r>
              <a:rPr lang="en-US" altLang="zh-CN" dirty="0"/>
              <a:t>of noise</a:t>
            </a:r>
          </a:p>
        </p:txBody>
      </p:sp>
      <p:pic>
        <p:nvPicPr>
          <p:cNvPr id="11" name="图片 10" descr="手机屏幕的截图&#10;&#10;描述已自动生成">
            <a:extLst>
              <a:ext uri="{FF2B5EF4-FFF2-40B4-BE49-F238E27FC236}">
                <a16:creationId xmlns:a16="http://schemas.microsoft.com/office/drawing/2014/main" id="{4C0D82B4-F8D2-4EFB-A226-5F7E2AD7E6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317" y="2130146"/>
            <a:ext cx="3773811" cy="2830358"/>
          </a:xfrm>
          <a:prstGeom prst="rect">
            <a:avLst/>
          </a:prstGeom>
        </p:spPr>
      </p:pic>
      <p:sp>
        <p:nvSpPr>
          <p:cNvPr id="12" name="矩形 11">
            <a:extLst>
              <a:ext uri="{FF2B5EF4-FFF2-40B4-BE49-F238E27FC236}">
                <a16:creationId xmlns:a16="http://schemas.microsoft.com/office/drawing/2014/main" id="{A95109A2-4ED2-4CCF-AFFE-F9E0B100E39A}"/>
              </a:ext>
            </a:extLst>
          </p:cNvPr>
          <p:cNvSpPr/>
          <p:nvPr/>
        </p:nvSpPr>
        <p:spPr>
          <a:xfrm>
            <a:off x="7133645" y="5167312"/>
            <a:ext cx="1778051" cy="369332"/>
          </a:xfrm>
          <a:prstGeom prst="rect">
            <a:avLst/>
          </a:prstGeom>
        </p:spPr>
        <p:txBody>
          <a:bodyPr wrap="none">
            <a:spAutoFit/>
          </a:bodyPr>
          <a:lstStyle/>
          <a:p>
            <a:r>
              <a:rPr lang="en-US" altLang="zh-CN" dirty="0"/>
              <a:t>For 50%</a:t>
            </a:r>
            <a:r>
              <a:rPr lang="zh-CN" altLang="en-US" dirty="0"/>
              <a:t> </a:t>
            </a:r>
            <a:r>
              <a:rPr lang="en-US" altLang="zh-CN" dirty="0"/>
              <a:t>of noise</a:t>
            </a:r>
          </a:p>
        </p:txBody>
      </p:sp>
      <p:pic>
        <p:nvPicPr>
          <p:cNvPr id="14" name="图片 13" descr="手机屏幕的截图&#10;&#10;描述已自动生成">
            <a:extLst>
              <a:ext uri="{FF2B5EF4-FFF2-40B4-BE49-F238E27FC236}">
                <a16:creationId xmlns:a16="http://schemas.microsoft.com/office/drawing/2014/main" id="{6FD27998-DB9B-410C-BBDF-5F5E0BBF77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1696" y="2060020"/>
            <a:ext cx="3867312" cy="2900484"/>
          </a:xfrm>
          <a:prstGeom prst="rect">
            <a:avLst/>
          </a:prstGeom>
        </p:spPr>
      </p:pic>
      <p:sp>
        <p:nvSpPr>
          <p:cNvPr id="15" name="矩形 14">
            <a:extLst>
              <a:ext uri="{FF2B5EF4-FFF2-40B4-BE49-F238E27FC236}">
                <a16:creationId xmlns:a16="http://schemas.microsoft.com/office/drawing/2014/main" id="{CCB819C4-8688-458C-88FC-D4E7CC0F056D}"/>
              </a:ext>
            </a:extLst>
          </p:cNvPr>
          <p:cNvSpPr/>
          <p:nvPr/>
        </p:nvSpPr>
        <p:spPr>
          <a:xfrm>
            <a:off x="9627128" y="5167312"/>
            <a:ext cx="2460930" cy="646331"/>
          </a:xfrm>
          <a:prstGeom prst="rect">
            <a:avLst/>
          </a:prstGeom>
        </p:spPr>
        <p:txBody>
          <a:bodyPr wrap="none">
            <a:spAutoFit/>
          </a:bodyPr>
          <a:lstStyle/>
          <a:p>
            <a:r>
              <a:rPr lang="en-US" altLang="zh-CN" dirty="0"/>
              <a:t>For 60%, 70%, 80%, 90%, </a:t>
            </a:r>
          </a:p>
          <a:p>
            <a:r>
              <a:rPr lang="en-US" altLang="zh-CN" dirty="0"/>
              <a:t>100%</a:t>
            </a:r>
            <a:r>
              <a:rPr lang="zh-CN" altLang="en-US" dirty="0"/>
              <a:t> </a:t>
            </a:r>
            <a:r>
              <a:rPr lang="en-US" altLang="zh-CN" dirty="0"/>
              <a:t>of noise</a:t>
            </a:r>
          </a:p>
        </p:txBody>
      </p:sp>
    </p:spTree>
    <p:extLst>
      <p:ext uri="{BB962C8B-B14F-4D97-AF65-F5344CB8AC3E}">
        <p14:creationId xmlns:p14="http://schemas.microsoft.com/office/powerpoint/2010/main" val="18245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AD209-8A50-4270-A366-579F7426BED8}"/>
              </a:ext>
            </a:extLst>
          </p:cNvPr>
          <p:cNvSpPr>
            <a:spLocks noGrp="1"/>
          </p:cNvSpPr>
          <p:nvPr>
            <p:ph type="title"/>
          </p:nvPr>
        </p:nvSpPr>
        <p:spPr/>
        <p:txBody>
          <a:bodyPr/>
          <a:lstStyle/>
          <a:p>
            <a:r>
              <a:rPr lang="en-US" altLang="zh-CN" dirty="0"/>
              <a:t>Distortion Resistance</a:t>
            </a:r>
            <a:endParaRPr lang="zh-CN" altLang="en-US" dirty="0"/>
          </a:p>
        </p:txBody>
      </p:sp>
      <p:sp>
        <p:nvSpPr>
          <p:cNvPr id="3" name="矩形 2">
            <a:extLst>
              <a:ext uri="{FF2B5EF4-FFF2-40B4-BE49-F238E27FC236}">
                <a16:creationId xmlns:a16="http://schemas.microsoft.com/office/drawing/2014/main" id="{1D157C04-71B4-4F85-8A1E-A8E07BEFB102}"/>
              </a:ext>
            </a:extLst>
          </p:cNvPr>
          <p:cNvSpPr/>
          <p:nvPr/>
        </p:nvSpPr>
        <p:spPr>
          <a:xfrm>
            <a:off x="1112044" y="1880325"/>
            <a:ext cx="9632156" cy="1754326"/>
          </a:xfrm>
          <a:prstGeom prst="rect">
            <a:avLst/>
          </a:prstGeom>
        </p:spPr>
        <p:txBody>
          <a:bodyPr wrap="square">
            <a:spAutoFit/>
          </a:bodyPr>
          <a:lstStyle/>
          <a:p>
            <a:r>
              <a:rPr lang="zh-CN" altLang="en-US" dirty="0"/>
              <a:t>Generally, 40% of noise can be removed. </a:t>
            </a:r>
            <a:endParaRPr lang="en-US" altLang="zh-CN" dirty="0"/>
          </a:p>
          <a:p>
            <a:endParaRPr lang="zh-CN" altLang="en-US" dirty="0"/>
          </a:p>
          <a:p>
            <a:r>
              <a:rPr lang="zh-CN" altLang="en-US" dirty="0"/>
              <a:t>There is no difference between the three attractors with regard to noise tolerance.</a:t>
            </a:r>
            <a:endParaRPr lang="en-US" altLang="zh-CN" dirty="0"/>
          </a:p>
          <a:p>
            <a:endParaRPr lang="zh-CN" altLang="en-US" dirty="0"/>
          </a:p>
          <a:p>
            <a:r>
              <a:rPr lang="zh-CN" altLang="en-US" dirty="0"/>
              <a:t>The network will not converge to the right attractors if the noise level is too high.  The extra iterations do not help. The inverses of the three attractors are also attractors.</a:t>
            </a:r>
          </a:p>
        </p:txBody>
      </p:sp>
    </p:spTree>
    <p:extLst>
      <p:ext uri="{BB962C8B-B14F-4D97-AF65-F5344CB8AC3E}">
        <p14:creationId xmlns:p14="http://schemas.microsoft.com/office/powerpoint/2010/main" val="424111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1196E-BF99-4C6A-935F-E740BB0D5152}"/>
              </a:ext>
            </a:extLst>
          </p:cNvPr>
          <p:cNvSpPr>
            <a:spLocks noGrp="1"/>
          </p:cNvSpPr>
          <p:nvPr>
            <p:ph type="title"/>
          </p:nvPr>
        </p:nvSpPr>
        <p:spPr/>
        <p:txBody>
          <a:bodyPr/>
          <a:lstStyle/>
          <a:p>
            <a:r>
              <a:rPr lang="en-US" altLang="zh-CN" dirty="0"/>
              <a:t>Sparse Patterns</a:t>
            </a:r>
            <a:endParaRPr lang="zh-CN" altLang="en-US" dirty="0"/>
          </a:p>
        </p:txBody>
      </p:sp>
      <p:pic>
        <p:nvPicPr>
          <p:cNvPr id="5" name="图片 4" descr="手机屏幕截图&#10;&#10;描述已自动生成">
            <a:extLst>
              <a:ext uri="{FF2B5EF4-FFF2-40B4-BE49-F238E27FC236}">
                <a16:creationId xmlns:a16="http://schemas.microsoft.com/office/drawing/2014/main" id="{0B13D180-E1D0-468C-ACAA-B13EDBF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5" y="1435595"/>
            <a:ext cx="3888111" cy="2916083"/>
          </a:xfrm>
          <a:prstGeom prst="rect">
            <a:avLst/>
          </a:prstGeom>
        </p:spPr>
      </p:pic>
      <p:pic>
        <p:nvPicPr>
          <p:cNvPr id="7" name="图片 6" descr="手机屏幕截图&#10;&#10;描述已自动生成">
            <a:extLst>
              <a:ext uri="{FF2B5EF4-FFF2-40B4-BE49-F238E27FC236}">
                <a16:creationId xmlns:a16="http://schemas.microsoft.com/office/drawing/2014/main" id="{3DF6F627-45DB-41A7-A7F0-A4BC71D2F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584" y="1432122"/>
            <a:ext cx="3888110" cy="2916083"/>
          </a:xfrm>
          <a:prstGeom prst="rect">
            <a:avLst/>
          </a:prstGeom>
        </p:spPr>
      </p:pic>
      <p:pic>
        <p:nvPicPr>
          <p:cNvPr id="9" name="图片 8" descr="手机屏幕截图&#10;&#10;描述已自动生成">
            <a:extLst>
              <a:ext uri="{FF2B5EF4-FFF2-40B4-BE49-F238E27FC236}">
                <a16:creationId xmlns:a16="http://schemas.microsoft.com/office/drawing/2014/main" id="{6E7CE9E0-53F8-4E0D-9CA8-5900D5043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4813" y="1441306"/>
            <a:ext cx="3888111" cy="2916083"/>
          </a:xfrm>
          <a:prstGeom prst="rect">
            <a:avLst/>
          </a:prstGeom>
        </p:spPr>
      </p:pic>
      <p:sp>
        <p:nvSpPr>
          <p:cNvPr id="10" name="矩形 9">
            <a:extLst>
              <a:ext uri="{FF2B5EF4-FFF2-40B4-BE49-F238E27FC236}">
                <a16:creationId xmlns:a16="http://schemas.microsoft.com/office/drawing/2014/main" id="{30FDF47E-950E-41F8-9502-0B891B539C1C}"/>
              </a:ext>
            </a:extLst>
          </p:cNvPr>
          <p:cNvSpPr/>
          <p:nvPr/>
        </p:nvSpPr>
        <p:spPr>
          <a:xfrm>
            <a:off x="1599740" y="4965977"/>
            <a:ext cx="891591" cy="369332"/>
          </a:xfrm>
          <a:prstGeom prst="rect">
            <a:avLst/>
          </a:prstGeom>
        </p:spPr>
        <p:txBody>
          <a:bodyPr wrap="none">
            <a:spAutoFit/>
          </a:bodyPr>
          <a:lstStyle/>
          <a:p>
            <a:r>
              <a:rPr lang="zh-CN" altLang="en-US" dirty="0"/>
              <a:t>ρ = 0.</a:t>
            </a:r>
            <a:r>
              <a:rPr lang="en-US" altLang="zh-CN" dirty="0"/>
              <a:t>1</a:t>
            </a:r>
            <a:endParaRPr lang="zh-CN" altLang="en-US" dirty="0"/>
          </a:p>
        </p:txBody>
      </p:sp>
      <p:sp>
        <p:nvSpPr>
          <p:cNvPr id="11" name="矩形 10">
            <a:extLst>
              <a:ext uri="{FF2B5EF4-FFF2-40B4-BE49-F238E27FC236}">
                <a16:creationId xmlns:a16="http://schemas.microsoft.com/office/drawing/2014/main" id="{DF09CFB0-4B07-41D0-884A-09426CCC0698}"/>
              </a:ext>
            </a:extLst>
          </p:cNvPr>
          <p:cNvSpPr/>
          <p:nvPr/>
        </p:nvSpPr>
        <p:spPr>
          <a:xfrm>
            <a:off x="5385929" y="4965977"/>
            <a:ext cx="1013419" cy="369332"/>
          </a:xfrm>
          <a:prstGeom prst="rect">
            <a:avLst/>
          </a:prstGeom>
        </p:spPr>
        <p:txBody>
          <a:bodyPr wrap="none">
            <a:spAutoFit/>
          </a:bodyPr>
          <a:lstStyle/>
          <a:p>
            <a:r>
              <a:rPr lang="zh-CN" altLang="en-US" dirty="0"/>
              <a:t>ρ = 0.05</a:t>
            </a:r>
          </a:p>
        </p:txBody>
      </p:sp>
      <p:sp>
        <p:nvSpPr>
          <p:cNvPr id="12" name="矩形 11">
            <a:extLst>
              <a:ext uri="{FF2B5EF4-FFF2-40B4-BE49-F238E27FC236}">
                <a16:creationId xmlns:a16="http://schemas.microsoft.com/office/drawing/2014/main" id="{3A83A1A6-C5F9-4F7E-9685-037E408CE819}"/>
              </a:ext>
            </a:extLst>
          </p:cNvPr>
          <p:cNvSpPr/>
          <p:nvPr/>
        </p:nvSpPr>
        <p:spPr>
          <a:xfrm>
            <a:off x="9522158" y="4965977"/>
            <a:ext cx="1013419" cy="369332"/>
          </a:xfrm>
          <a:prstGeom prst="rect">
            <a:avLst/>
          </a:prstGeom>
        </p:spPr>
        <p:txBody>
          <a:bodyPr wrap="none">
            <a:spAutoFit/>
          </a:bodyPr>
          <a:lstStyle/>
          <a:p>
            <a:r>
              <a:rPr lang="zh-CN" altLang="en-US" dirty="0"/>
              <a:t>ρ = 0.0</a:t>
            </a:r>
            <a:r>
              <a:rPr lang="en-US" altLang="zh-CN" dirty="0"/>
              <a:t>1</a:t>
            </a:r>
            <a:endParaRPr lang="zh-CN" altLang="en-US" dirty="0"/>
          </a:p>
        </p:txBody>
      </p:sp>
    </p:spTree>
    <p:extLst>
      <p:ext uri="{BB962C8B-B14F-4D97-AF65-F5344CB8AC3E}">
        <p14:creationId xmlns:p14="http://schemas.microsoft.com/office/powerpoint/2010/main" val="243202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CC4A7-6D4A-446A-A53F-926FA8F8DFFB}"/>
              </a:ext>
            </a:extLst>
          </p:cNvPr>
          <p:cNvSpPr>
            <a:spLocks noGrp="1"/>
          </p:cNvSpPr>
          <p:nvPr>
            <p:ph type="title"/>
          </p:nvPr>
        </p:nvSpPr>
        <p:spPr/>
        <p:txBody>
          <a:bodyPr/>
          <a:lstStyle/>
          <a:p>
            <a:r>
              <a:rPr lang="en-US" altLang="zh-CN" b="1" dirty="0"/>
              <a:t>Convergence and attractors</a:t>
            </a:r>
            <a:br>
              <a:rPr lang="zh-CN" altLang="zh-CN" b="1" dirty="0"/>
            </a:br>
            <a:endParaRPr lang="zh-CN" altLang="en-US" dirty="0"/>
          </a:p>
        </p:txBody>
      </p:sp>
      <p:graphicFrame>
        <p:nvGraphicFramePr>
          <p:cNvPr id="6" name="表格 6">
            <a:extLst>
              <a:ext uri="{FF2B5EF4-FFF2-40B4-BE49-F238E27FC236}">
                <a16:creationId xmlns:a16="http://schemas.microsoft.com/office/drawing/2014/main" id="{DDFB323E-5A1C-41D0-B2C1-838B3C99DA06}"/>
              </a:ext>
            </a:extLst>
          </p:cNvPr>
          <p:cNvGraphicFramePr>
            <a:graphicFrameLocks noGrp="1"/>
          </p:cNvGraphicFramePr>
          <p:nvPr>
            <p:extLst>
              <p:ext uri="{D42A27DB-BD31-4B8C-83A1-F6EECF244321}">
                <p14:modId xmlns:p14="http://schemas.microsoft.com/office/powerpoint/2010/main" val="4135300154"/>
              </p:ext>
            </p:extLst>
          </p:nvPr>
        </p:nvGraphicFramePr>
        <p:xfrm>
          <a:off x="624682" y="1106937"/>
          <a:ext cx="10119518" cy="5669280"/>
        </p:xfrm>
        <a:graphic>
          <a:graphicData uri="http://schemas.openxmlformats.org/drawingml/2006/table">
            <a:tbl>
              <a:tblPr firstRow="1" bandRow="1">
                <a:tableStyleId>{5C22544A-7EE6-4342-B048-85BDC9FD1C3A}</a:tableStyleId>
              </a:tblPr>
              <a:tblGrid>
                <a:gridCol w="5059759">
                  <a:extLst>
                    <a:ext uri="{9D8B030D-6E8A-4147-A177-3AD203B41FA5}">
                      <a16:colId xmlns:a16="http://schemas.microsoft.com/office/drawing/2014/main" val="73329032"/>
                    </a:ext>
                  </a:extLst>
                </a:gridCol>
                <a:gridCol w="5059759">
                  <a:extLst>
                    <a:ext uri="{9D8B030D-6E8A-4147-A177-3AD203B41FA5}">
                      <a16:colId xmlns:a16="http://schemas.microsoft.com/office/drawing/2014/main" val="3509899032"/>
                    </a:ext>
                  </a:extLst>
                </a:gridCol>
              </a:tblGrid>
              <a:tr h="370840">
                <a:tc>
                  <a:txBody>
                    <a:bodyPr/>
                    <a:lstStyle/>
                    <a:p>
                      <a:r>
                        <a:rPr lang="en-US" altLang="zh-CN" dirty="0"/>
                        <a:t>New patterns for x1d, x2d, x3d:</a:t>
                      </a:r>
                    </a:p>
                    <a:p>
                      <a:endParaRPr lang="en-US" altLang="zh-CN" dirty="0"/>
                    </a:p>
                    <a:p>
                      <a:r>
                        <a:rPr lang="zh-CN" altLang="en-US" dirty="0"/>
                        <a:t>[-1. -1.  1. -1.  1. -1. -1.  1.]</a:t>
                      </a:r>
                    </a:p>
                    <a:p>
                      <a:r>
                        <a:rPr lang="zh-CN" altLang="en-US" dirty="0"/>
                        <a:t>[-1.  1. -1. -1. -1.  1. -1. -1.]</a:t>
                      </a:r>
                    </a:p>
                    <a:p>
                      <a:r>
                        <a:rPr lang="zh-CN" altLang="en-US" dirty="0"/>
                        <a:t>[-1.  1.  1. -1. -1.  1. -1.  1.]</a:t>
                      </a:r>
                    </a:p>
                    <a:p>
                      <a:endParaRPr lang="zh-CN" altLang="en-US" dirty="0"/>
                    </a:p>
                  </a:txBody>
                  <a:tcPr/>
                </a:tc>
                <a:tc>
                  <a:txBody>
                    <a:bodyPr/>
                    <a:lstStyle/>
                    <a:p>
                      <a:r>
                        <a:rPr lang="zh-CN" altLang="en-US" dirty="0"/>
                        <a:t>x1d and x3d converge towards stored patterns, </a:t>
                      </a:r>
                      <a:endParaRPr lang="en-US" altLang="zh-CN" dirty="0"/>
                    </a:p>
                    <a:p>
                      <a:r>
                        <a:rPr lang="zh-CN" altLang="en-US" dirty="0"/>
                        <a:t>but x2d does not converge toward x2.</a:t>
                      </a:r>
                    </a:p>
                    <a:p>
                      <a:endParaRPr lang="zh-CN" altLang="en-US" dirty="0"/>
                    </a:p>
                  </a:txBody>
                  <a:tcPr/>
                </a:tc>
                <a:extLst>
                  <a:ext uri="{0D108BD9-81ED-4DB2-BD59-A6C34878D82A}">
                    <a16:rowId xmlns:a16="http://schemas.microsoft.com/office/drawing/2014/main" val="1368223420"/>
                  </a:ext>
                </a:extLst>
              </a:tr>
              <a:tr h="370840">
                <a:tc>
                  <a:txBody>
                    <a:bodyPr/>
                    <a:lstStyle/>
                    <a:p>
                      <a:r>
                        <a:rPr lang="en-US" altLang="zh-CN" dirty="0"/>
                        <a:t>[-1 -1 -1 -1 -1  1 -1 -1]</a:t>
                      </a:r>
                    </a:p>
                    <a:p>
                      <a:r>
                        <a:rPr lang="en-US" altLang="zh-CN" dirty="0"/>
                        <a:t>[-1 -1 -1 -1  1 -1 -1 -1]</a:t>
                      </a:r>
                    </a:p>
                    <a:p>
                      <a:r>
                        <a:rPr lang="en-US" altLang="zh-CN" dirty="0"/>
                        <a:t>[-1 -1  1 -1 -1  1 -1  1]</a:t>
                      </a:r>
                    </a:p>
                    <a:p>
                      <a:r>
                        <a:rPr lang="en-US" altLang="zh-CN" dirty="0"/>
                        <a:t>[-1 -1  1 -1  1 -1 -1  1]</a:t>
                      </a:r>
                    </a:p>
                    <a:p>
                      <a:r>
                        <a:rPr lang="en-US" altLang="zh-CN" dirty="0"/>
                        <a:t>[-1 -1  1 -1  1  1 -1  1]</a:t>
                      </a:r>
                    </a:p>
                    <a:p>
                      <a:r>
                        <a:rPr lang="en-US" altLang="zh-CN" dirty="0"/>
                        <a:t>[-1  1 -1 -1 -1  1 -1 -1]</a:t>
                      </a:r>
                    </a:p>
                    <a:p>
                      <a:r>
                        <a:rPr lang="en-US" altLang="zh-CN" dirty="0"/>
                        <a:t>[-1  1  1 -1 -1  1 -1  1]</a:t>
                      </a:r>
                    </a:p>
                    <a:p>
                      <a:r>
                        <a:rPr lang="en-US" altLang="zh-CN" dirty="0"/>
                        <a:t>[-1  1  1 -1  1 -1 -1  1]</a:t>
                      </a:r>
                    </a:p>
                    <a:p>
                      <a:r>
                        <a:rPr lang="en-US" altLang="zh-CN" dirty="0"/>
                        <a:t>[ 1 -1 -1  1  1 -1  1 -1]</a:t>
                      </a:r>
                    </a:p>
                    <a:p>
                      <a:r>
                        <a:rPr lang="en-US" altLang="zh-CN" dirty="0"/>
                        <a:t>[ 1  1 -1  1 -1  1  1 -1]</a:t>
                      </a:r>
                    </a:p>
                    <a:p>
                      <a:r>
                        <a:rPr lang="en-US" altLang="zh-CN" dirty="0"/>
                        <a:t>[ 1  1 -1  1  1 -1  1 -1]</a:t>
                      </a:r>
                    </a:p>
                    <a:p>
                      <a:r>
                        <a:rPr lang="en-US" altLang="zh-CN" dirty="0"/>
                        <a:t>[ 1  1 -1  1  1  1  1 -1]</a:t>
                      </a:r>
                    </a:p>
                    <a:p>
                      <a:r>
                        <a:rPr lang="en-US" altLang="zh-CN" dirty="0"/>
                        <a:t>[ 1  1  1  1 -1  1  1  1]</a:t>
                      </a:r>
                    </a:p>
                    <a:p>
                      <a:r>
                        <a:rPr lang="en-US" altLang="zh-CN" dirty="0"/>
                        <a:t>[ 1  1  1  1  1 -1  1  1]</a:t>
                      </a:r>
                      <a:endParaRPr lang="zh-CN" altLang="en-US" dirty="0"/>
                    </a:p>
                  </a:txBody>
                  <a:tcPr/>
                </a:tc>
                <a:tc>
                  <a:txBody>
                    <a:bodyPr/>
                    <a:lstStyle/>
                    <a:p>
                      <a:r>
                        <a:rPr lang="en-US" altLang="zh-CN" dirty="0"/>
                        <a:t>There are 14 attractors in the network.</a:t>
                      </a:r>
                      <a:endParaRPr lang="zh-CN" altLang="en-US" dirty="0"/>
                    </a:p>
                  </a:txBody>
                  <a:tcPr/>
                </a:tc>
                <a:extLst>
                  <a:ext uri="{0D108BD9-81ED-4DB2-BD59-A6C34878D82A}">
                    <a16:rowId xmlns:a16="http://schemas.microsoft.com/office/drawing/2014/main" val="3550540932"/>
                  </a:ext>
                </a:extLst>
              </a:tr>
            </a:tbl>
          </a:graphicData>
        </a:graphic>
      </p:graphicFrame>
    </p:spTree>
    <p:extLst>
      <p:ext uri="{BB962C8B-B14F-4D97-AF65-F5344CB8AC3E}">
        <p14:creationId xmlns:p14="http://schemas.microsoft.com/office/powerpoint/2010/main" val="314668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B3CFA-4278-4FFA-9855-DD78A3DB1766}"/>
              </a:ext>
            </a:extLst>
          </p:cNvPr>
          <p:cNvSpPr>
            <a:spLocks noGrp="1"/>
          </p:cNvSpPr>
          <p:nvPr>
            <p:ph type="title"/>
          </p:nvPr>
        </p:nvSpPr>
        <p:spPr/>
        <p:txBody>
          <a:bodyPr/>
          <a:lstStyle/>
          <a:p>
            <a:r>
              <a:rPr lang="en-US" altLang="zh-CN" b="1" dirty="0"/>
              <a:t>Convergence and attractors</a:t>
            </a:r>
            <a:endParaRPr lang="zh-CN" altLang="en-US" dirty="0"/>
          </a:p>
        </p:txBody>
      </p:sp>
      <p:graphicFrame>
        <p:nvGraphicFramePr>
          <p:cNvPr id="3" name="表格 3">
            <a:extLst>
              <a:ext uri="{FF2B5EF4-FFF2-40B4-BE49-F238E27FC236}">
                <a16:creationId xmlns:a16="http://schemas.microsoft.com/office/drawing/2014/main" id="{41D187E9-0928-47DE-A31D-C07BACF7200C}"/>
              </a:ext>
            </a:extLst>
          </p:cNvPr>
          <p:cNvGraphicFramePr>
            <a:graphicFrameLocks noGrp="1"/>
          </p:cNvGraphicFramePr>
          <p:nvPr>
            <p:extLst>
              <p:ext uri="{D42A27DB-BD31-4B8C-83A1-F6EECF244321}">
                <p14:modId xmlns:p14="http://schemas.microsoft.com/office/powerpoint/2010/main" val="214370038"/>
              </p:ext>
            </p:extLst>
          </p:nvPr>
        </p:nvGraphicFramePr>
        <p:xfrm>
          <a:off x="1467643" y="1469760"/>
          <a:ext cx="9126538" cy="2103120"/>
        </p:xfrm>
        <a:graphic>
          <a:graphicData uri="http://schemas.openxmlformats.org/drawingml/2006/table">
            <a:tbl>
              <a:tblPr firstRow="1" bandRow="1">
                <a:tableStyleId>{5C22544A-7EE6-4342-B048-85BDC9FD1C3A}</a:tableStyleId>
              </a:tblPr>
              <a:tblGrid>
                <a:gridCol w="4563269">
                  <a:extLst>
                    <a:ext uri="{9D8B030D-6E8A-4147-A177-3AD203B41FA5}">
                      <a16:colId xmlns:a16="http://schemas.microsoft.com/office/drawing/2014/main" val="1608846694"/>
                    </a:ext>
                  </a:extLst>
                </a:gridCol>
                <a:gridCol w="4563269">
                  <a:extLst>
                    <a:ext uri="{9D8B030D-6E8A-4147-A177-3AD203B41FA5}">
                      <a16:colId xmlns:a16="http://schemas.microsoft.com/office/drawing/2014/main" val="3615302666"/>
                    </a:ext>
                  </a:extLst>
                </a:gridCol>
              </a:tblGrid>
              <a:tr h="370840">
                <a:tc>
                  <a:txBody>
                    <a:bodyPr/>
                    <a:lstStyle/>
                    <a:p>
                      <a:r>
                        <a:rPr lang="en-US" altLang="zh-CN" sz="1800" b="1" i="0" kern="1200" dirty="0">
                          <a:solidFill>
                            <a:schemeClr val="lt1"/>
                          </a:solidFill>
                          <a:effectLst/>
                          <a:latin typeface="+mn-lt"/>
                          <a:ea typeface="+mn-ea"/>
                          <a:cs typeface="+mn-cs"/>
                        </a:rPr>
                        <a:t>Three input patterns have 5 bit errors, compared with x1, x2 and x3:</a:t>
                      </a:r>
                    </a:p>
                    <a:p>
                      <a:r>
                        <a:rPr lang="en-US" altLang="zh-CN" b="1" i="0" dirty="0"/>
                        <a:t>[1, 1,  -1, 1,  -1, -1, -1,  1]</a:t>
                      </a:r>
                    </a:p>
                    <a:p>
                      <a:r>
                        <a:rPr lang="en-US" altLang="zh-CN" b="1" i="0" dirty="0"/>
                        <a:t>[1, 1, 1, 1, 1,  1, -1, -1]</a:t>
                      </a:r>
                    </a:p>
                    <a:p>
                      <a:r>
                        <a:rPr lang="en-US" altLang="zh-CN" b="1" i="0" dirty="0"/>
                        <a:t>[1,  -1,  -1, 1, 1,  1, -1,  1]</a:t>
                      </a:r>
                      <a:endParaRPr lang="zh-CN" altLang="en-US" b="1" i="0" dirty="0"/>
                    </a:p>
                  </a:txBody>
                  <a:tcPr/>
                </a:tc>
                <a:tc>
                  <a:txBody>
                    <a:bodyPr/>
                    <a:lstStyle/>
                    <a:p>
                      <a:r>
                        <a:rPr lang="en-US" altLang="zh-CN" dirty="0"/>
                        <a:t>New patterns:</a:t>
                      </a:r>
                    </a:p>
                    <a:p>
                      <a:endParaRPr lang="en-US" altLang="zh-CN" dirty="0"/>
                    </a:p>
                    <a:p>
                      <a:r>
                        <a:rPr lang="en-US" altLang="zh-CN" dirty="0"/>
                        <a:t>[ 1.  1.  1.  1.  1. -1.  1.  1.]</a:t>
                      </a:r>
                    </a:p>
                    <a:p>
                      <a:r>
                        <a:rPr lang="en-US" altLang="zh-CN" dirty="0"/>
                        <a:t>[ 1.  1.  1.  1.  1. -1.  1.  1.]</a:t>
                      </a:r>
                    </a:p>
                    <a:p>
                      <a:r>
                        <a:rPr lang="en-US" altLang="zh-CN" dirty="0"/>
                        <a:t>[ 1. -1. -1.  1.  1. -1.  1. -1.]</a:t>
                      </a:r>
                      <a:endParaRPr lang="zh-CN" altLang="en-US" dirty="0"/>
                    </a:p>
                  </a:txBody>
                  <a:tcPr/>
                </a:tc>
                <a:extLst>
                  <a:ext uri="{0D108BD9-81ED-4DB2-BD59-A6C34878D82A}">
                    <a16:rowId xmlns:a16="http://schemas.microsoft.com/office/drawing/2014/main" val="3332660153"/>
                  </a:ext>
                </a:extLst>
              </a:tr>
              <a:tr h="370840">
                <a:tc gridSpan="2">
                  <a:txBody>
                    <a:bodyPr/>
                    <a:lstStyle/>
                    <a:p>
                      <a:r>
                        <a:rPr lang="en-US" altLang="zh-CN" dirty="0"/>
                        <a:t>When the starting pattern is very dissimilar to the stored ones, the recalled patterns can not converge towards stored patterns.</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3015215174"/>
                  </a:ext>
                </a:extLst>
              </a:tr>
            </a:tbl>
          </a:graphicData>
        </a:graphic>
      </p:graphicFrame>
    </p:spTree>
    <p:extLst>
      <p:ext uri="{BB962C8B-B14F-4D97-AF65-F5344CB8AC3E}">
        <p14:creationId xmlns:p14="http://schemas.microsoft.com/office/powerpoint/2010/main" val="91327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0ABBA-DD12-4B85-A68C-6572AE39B026}"/>
              </a:ext>
            </a:extLst>
          </p:cNvPr>
          <p:cNvSpPr>
            <a:spLocks noGrp="1"/>
          </p:cNvSpPr>
          <p:nvPr>
            <p:ph type="title"/>
          </p:nvPr>
        </p:nvSpPr>
        <p:spPr/>
        <p:txBody>
          <a:bodyPr/>
          <a:lstStyle/>
          <a:p>
            <a:r>
              <a:rPr lang="en-US" altLang="zh-CN" b="1" dirty="0"/>
              <a:t>Sequential Update</a:t>
            </a:r>
            <a:endParaRPr lang="zh-CN" altLang="en-US" b="1" dirty="0"/>
          </a:p>
        </p:txBody>
      </p:sp>
      <p:sp>
        <p:nvSpPr>
          <p:cNvPr id="3" name="矩形 2">
            <a:extLst>
              <a:ext uri="{FF2B5EF4-FFF2-40B4-BE49-F238E27FC236}">
                <a16:creationId xmlns:a16="http://schemas.microsoft.com/office/drawing/2014/main" id="{A2B4331A-2561-4103-89FB-28C3B8A09CD8}"/>
              </a:ext>
            </a:extLst>
          </p:cNvPr>
          <p:cNvSpPr/>
          <p:nvPr/>
        </p:nvSpPr>
        <p:spPr>
          <a:xfrm>
            <a:off x="524866" y="1449335"/>
            <a:ext cx="9184887" cy="1109086"/>
          </a:xfrm>
          <a:prstGeom prst="rect">
            <a:avLst/>
          </a:prstGeom>
        </p:spPr>
        <p:txBody>
          <a:bodyPr wrap="none">
            <a:spAutoFit/>
          </a:bodyPr>
          <a:lstStyle/>
          <a:p>
            <a:pPr marL="285750" marR="105410" lvl="0" indent="-285750" algn="just" fontAlgn="base">
              <a:lnSpc>
                <a:spcPct val="103000"/>
              </a:lnSpc>
              <a:spcAft>
                <a:spcPts val="670"/>
              </a:spcAft>
              <a:buClr>
                <a:srgbClr val="000000"/>
              </a:buClr>
              <a:buSzPts val="1000"/>
              <a:buFont typeface="Wingdings" panose="05000000000000000000" pitchFamily="2" charset="2"/>
              <a:buChar char="l"/>
            </a:pPr>
            <a:r>
              <a:rPr lang="en-US" altLang="zh-CN" kern="100" dirty="0">
                <a:solidFill>
                  <a:srgbClr val="000000"/>
                </a:solidFill>
                <a:uFill>
                  <a:solidFill>
                    <a:srgbClr val="000000"/>
                  </a:solidFill>
                </a:uFill>
                <a:latin typeface="Cambria" panose="02040503050406030204" pitchFamily="18" charset="0"/>
                <a:ea typeface="Cambria" panose="02040503050406030204" pitchFamily="18" charset="0"/>
                <a:cs typeface="Cambria" panose="02040503050406030204" pitchFamily="18" charset="0"/>
              </a:rPr>
              <a:t>The three patterns are stable.</a:t>
            </a:r>
          </a:p>
          <a:p>
            <a:pPr marL="285750" marR="105410" lvl="0" indent="-285750" algn="just" fontAlgn="base">
              <a:lnSpc>
                <a:spcPct val="103000"/>
              </a:lnSpc>
              <a:spcAft>
                <a:spcPts val="670"/>
              </a:spcAft>
              <a:buClr>
                <a:srgbClr val="000000"/>
              </a:buClr>
              <a:buSzPts val="1000"/>
              <a:buFont typeface="Wingdings" panose="05000000000000000000" pitchFamily="2" charset="2"/>
              <a:buChar char="l"/>
            </a:pPr>
            <a:r>
              <a:rPr lang="en-US" altLang="zh-CN" kern="100" dirty="0">
                <a:solidFill>
                  <a:srgbClr val="000000"/>
                </a:solidFill>
                <a:uFill>
                  <a:solidFill>
                    <a:srgbClr val="000000"/>
                  </a:solidFill>
                </a:uFill>
                <a:latin typeface="Cambria" panose="02040503050406030204" pitchFamily="18" charset="0"/>
                <a:ea typeface="Cambria" panose="02040503050406030204" pitchFamily="18" charset="0"/>
                <a:cs typeface="Cambria" panose="02040503050406030204" pitchFamily="18" charset="0"/>
              </a:rPr>
              <a:t>For P10</a:t>
            </a:r>
            <a:r>
              <a:rPr lang="en-US" altLang="zh-CN" kern="100" dirty="0">
                <a:solidFill>
                  <a:srgbClr val="000000"/>
                </a:solidFill>
                <a:uFill>
                  <a:solidFill>
                    <a:srgbClr val="000000"/>
                  </a:solidFill>
                </a:uFill>
                <a:latin typeface="Cambria" panose="02040503050406030204" pitchFamily="18" charset="0"/>
                <a:ea typeface="Cambria" panose="02040503050406030204" pitchFamily="18" charset="0"/>
              </a:rPr>
              <a:t>, the network can complete a degraded pattern through the synchronous update.</a:t>
            </a:r>
          </a:p>
          <a:p>
            <a:pPr marL="285750" marR="105410" lvl="0" indent="-285750" algn="just" fontAlgn="base">
              <a:lnSpc>
                <a:spcPct val="103000"/>
              </a:lnSpc>
              <a:spcAft>
                <a:spcPts val="670"/>
              </a:spcAft>
              <a:buClr>
                <a:srgbClr val="000000"/>
              </a:buClr>
              <a:buSzPts val="1000"/>
              <a:buFont typeface="Wingdings" panose="05000000000000000000" pitchFamily="2" charset="2"/>
              <a:buChar char="l"/>
            </a:pPr>
            <a:r>
              <a:rPr lang="en-US" altLang="zh-CN" kern="100" dirty="0">
                <a:solidFill>
                  <a:srgbClr val="000000"/>
                </a:solidFill>
                <a:uFill>
                  <a:solidFill>
                    <a:srgbClr val="000000"/>
                  </a:solidFill>
                </a:uFill>
                <a:latin typeface="Cambria" panose="02040503050406030204" pitchFamily="18" charset="0"/>
                <a:ea typeface="Cambria" panose="02040503050406030204" pitchFamily="18" charset="0"/>
              </a:rPr>
              <a:t>For P11, it fails.</a:t>
            </a:r>
          </a:p>
        </p:txBody>
      </p:sp>
      <p:pic>
        <p:nvPicPr>
          <p:cNvPr id="25" name="图片 24" descr="手机屏幕的截图&#10;&#10;描述已自动生成">
            <a:extLst>
              <a:ext uri="{FF2B5EF4-FFF2-40B4-BE49-F238E27FC236}">
                <a16:creationId xmlns:a16="http://schemas.microsoft.com/office/drawing/2014/main" id="{44590549-4231-4B50-B6D2-989983FBE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976" y="2262242"/>
            <a:ext cx="3024024" cy="2268018"/>
          </a:xfrm>
          <a:prstGeom prst="rect">
            <a:avLst/>
          </a:prstGeom>
        </p:spPr>
      </p:pic>
      <p:pic>
        <p:nvPicPr>
          <p:cNvPr id="27" name="图片 26" descr="手机屏幕的截图&#10;&#10;描述已自动生成">
            <a:extLst>
              <a:ext uri="{FF2B5EF4-FFF2-40B4-BE49-F238E27FC236}">
                <a16:creationId xmlns:a16="http://schemas.microsoft.com/office/drawing/2014/main" id="{57FC217E-EB86-4564-9B56-4C6E4F51B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864" y="2262241"/>
            <a:ext cx="3024024" cy="2268018"/>
          </a:xfrm>
          <a:prstGeom prst="rect">
            <a:avLst/>
          </a:prstGeom>
        </p:spPr>
      </p:pic>
      <p:pic>
        <p:nvPicPr>
          <p:cNvPr id="29" name="图片 28" descr="图片包含 游戏机, 钟表&#10;&#10;描述已自动生成">
            <a:extLst>
              <a:ext uri="{FF2B5EF4-FFF2-40B4-BE49-F238E27FC236}">
                <a16:creationId xmlns:a16="http://schemas.microsoft.com/office/drawing/2014/main" id="{BC95FC48-AF4A-4BE8-ACCA-8AD1141E5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866" y="4397189"/>
            <a:ext cx="2926085" cy="2194564"/>
          </a:xfrm>
          <a:prstGeom prst="rect">
            <a:avLst/>
          </a:prstGeom>
        </p:spPr>
      </p:pic>
      <p:pic>
        <p:nvPicPr>
          <p:cNvPr id="31" name="图片 30" descr="图片包含 游戏机&#10;&#10;描述已自动生成">
            <a:extLst>
              <a:ext uri="{FF2B5EF4-FFF2-40B4-BE49-F238E27FC236}">
                <a16:creationId xmlns:a16="http://schemas.microsoft.com/office/drawing/2014/main" id="{4209A868-89C6-4C9E-9FD9-F180EB8348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4099" y="4397189"/>
            <a:ext cx="2926085" cy="2194564"/>
          </a:xfrm>
          <a:prstGeom prst="rect">
            <a:avLst/>
          </a:prstGeom>
        </p:spPr>
      </p:pic>
      <p:pic>
        <p:nvPicPr>
          <p:cNvPr id="33" name="图片 32" descr="图片包含 游戏机, 钟表&#10;&#10;描述已自动生成">
            <a:extLst>
              <a:ext uri="{FF2B5EF4-FFF2-40B4-BE49-F238E27FC236}">
                <a16:creationId xmlns:a16="http://schemas.microsoft.com/office/drawing/2014/main" id="{B8A47217-F641-4B85-9393-415CC20290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2307" y="4397189"/>
            <a:ext cx="2926085" cy="2194564"/>
          </a:xfrm>
          <a:prstGeom prst="rect">
            <a:avLst/>
          </a:prstGeom>
        </p:spPr>
      </p:pic>
    </p:spTree>
    <p:extLst>
      <p:ext uri="{BB962C8B-B14F-4D97-AF65-F5344CB8AC3E}">
        <p14:creationId xmlns:p14="http://schemas.microsoft.com/office/powerpoint/2010/main" val="80329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63EC1-9842-4004-9A73-6AF6DDBE4B32}"/>
              </a:ext>
            </a:extLst>
          </p:cNvPr>
          <p:cNvSpPr>
            <a:spLocks noGrp="1"/>
          </p:cNvSpPr>
          <p:nvPr>
            <p:ph type="title"/>
          </p:nvPr>
        </p:nvSpPr>
        <p:spPr>
          <a:xfrm>
            <a:off x="238456" y="167902"/>
            <a:ext cx="10515600" cy="1325563"/>
          </a:xfrm>
        </p:spPr>
        <p:txBody>
          <a:bodyPr/>
          <a:lstStyle/>
          <a:p>
            <a:r>
              <a:rPr lang="en-US" altLang="zh-CN" b="1" dirty="0"/>
              <a:t> Random Sequential Update  P10</a:t>
            </a:r>
            <a:endParaRPr lang="zh-CN" altLang="en-US" dirty="0"/>
          </a:p>
        </p:txBody>
      </p:sp>
      <p:pic>
        <p:nvPicPr>
          <p:cNvPr id="10" name="图片 9" descr="手机屏幕的截图&#10;&#10;描述已自动生成">
            <a:extLst>
              <a:ext uri="{FF2B5EF4-FFF2-40B4-BE49-F238E27FC236}">
                <a16:creationId xmlns:a16="http://schemas.microsoft.com/office/drawing/2014/main" id="{147E5B25-7F1E-46F8-B2F2-AD0CCA783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045" y="1463030"/>
            <a:ext cx="3203992" cy="2402994"/>
          </a:xfrm>
          <a:prstGeom prst="rect">
            <a:avLst/>
          </a:prstGeom>
        </p:spPr>
      </p:pic>
      <p:pic>
        <p:nvPicPr>
          <p:cNvPr id="12" name="图片 11" descr="图片包含 游戏机, 钟表, 画&#10;&#10;描述已自动生成">
            <a:extLst>
              <a:ext uri="{FF2B5EF4-FFF2-40B4-BE49-F238E27FC236}">
                <a16:creationId xmlns:a16="http://schemas.microsoft.com/office/drawing/2014/main" id="{0A90F5DB-4573-4DA9-874C-294915831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015" y="1376973"/>
            <a:ext cx="3203993" cy="2402995"/>
          </a:xfrm>
          <a:prstGeom prst="rect">
            <a:avLst/>
          </a:prstGeom>
        </p:spPr>
      </p:pic>
      <p:pic>
        <p:nvPicPr>
          <p:cNvPr id="14" name="图片 13" descr="手机屏幕的截图&#10;&#10;描述已自动生成">
            <a:extLst>
              <a:ext uri="{FF2B5EF4-FFF2-40B4-BE49-F238E27FC236}">
                <a16:creationId xmlns:a16="http://schemas.microsoft.com/office/drawing/2014/main" id="{1257D71A-AFC3-45D2-8DFD-79F049D77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3626" y="1376973"/>
            <a:ext cx="3203992" cy="2402994"/>
          </a:xfrm>
          <a:prstGeom prst="rect">
            <a:avLst/>
          </a:prstGeom>
        </p:spPr>
      </p:pic>
      <p:pic>
        <p:nvPicPr>
          <p:cNvPr id="16" name="图片 15" descr="手机屏幕的截图&#10;&#10;描述已自动生成">
            <a:extLst>
              <a:ext uri="{FF2B5EF4-FFF2-40B4-BE49-F238E27FC236}">
                <a16:creationId xmlns:a16="http://schemas.microsoft.com/office/drawing/2014/main" id="{8FE2BDC2-A6FE-4FE0-91C8-3F473993D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04" y="3859932"/>
            <a:ext cx="3203993" cy="2402994"/>
          </a:xfrm>
          <a:prstGeom prst="rect">
            <a:avLst/>
          </a:prstGeom>
        </p:spPr>
      </p:pic>
      <p:pic>
        <p:nvPicPr>
          <p:cNvPr id="18" name="图片 17" descr="手机屏幕的截图&#10;&#10;描述已自动生成">
            <a:extLst>
              <a:ext uri="{FF2B5EF4-FFF2-40B4-BE49-F238E27FC236}">
                <a16:creationId xmlns:a16="http://schemas.microsoft.com/office/drawing/2014/main" id="{9674FEB7-5055-41A7-A7D1-CE7BB5835B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2009" y="3860354"/>
            <a:ext cx="3203991" cy="2402993"/>
          </a:xfrm>
          <a:prstGeom prst="rect">
            <a:avLst/>
          </a:prstGeom>
        </p:spPr>
      </p:pic>
      <p:pic>
        <p:nvPicPr>
          <p:cNvPr id="20" name="图片 19" descr="手机屏幕的截图&#10;&#10;描述已自动生成">
            <a:extLst>
              <a:ext uri="{FF2B5EF4-FFF2-40B4-BE49-F238E27FC236}">
                <a16:creationId xmlns:a16="http://schemas.microsoft.com/office/drawing/2014/main" id="{85606EB4-5C6A-42D2-B717-59F1EA1D64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73167" y="3866024"/>
            <a:ext cx="3203991" cy="2402993"/>
          </a:xfrm>
          <a:prstGeom prst="rect">
            <a:avLst/>
          </a:prstGeom>
        </p:spPr>
      </p:pic>
      <p:pic>
        <p:nvPicPr>
          <p:cNvPr id="22" name="图片 21" descr="手机屏幕的截图&#10;&#10;描述已自动生成">
            <a:extLst>
              <a:ext uri="{FF2B5EF4-FFF2-40B4-BE49-F238E27FC236}">
                <a16:creationId xmlns:a16="http://schemas.microsoft.com/office/drawing/2014/main" id="{03C11D6D-C263-4A07-B04D-A615CC2FFA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83627" y="3871694"/>
            <a:ext cx="3203991" cy="2402993"/>
          </a:xfrm>
          <a:prstGeom prst="rect">
            <a:avLst/>
          </a:prstGeom>
        </p:spPr>
      </p:pic>
      <p:pic>
        <p:nvPicPr>
          <p:cNvPr id="24" name="图片 23" descr="手机屏幕的截图&#10;&#10;描述已自动生成">
            <a:extLst>
              <a:ext uri="{FF2B5EF4-FFF2-40B4-BE49-F238E27FC236}">
                <a16:creationId xmlns:a16="http://schemas.microsoft.com/office/drawing/2014/main" id="{287B5250-1CD1-4E12-9113-C361EBEA33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25" y="1382644"/>
            <a:ext cx="3311172" cy="2483379"/>
          </a:xfrm>
          <a:prstGeom prst="rect">
            <a:avLst/>
          </a:prstGeom>
        </p:spPr>
      </p:pic>
    </p:spTree>
    <p:extLst>
      <p:ext uri="{BB962C8B-B14F-4D97-AF65-F5344CB8AC3E}">
        <p14:creationId xmlns:p14="http://schemas.microsoft.com/office/powerpoint/2010/main" val="390362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1588F-0CBD-4AE0-A713-EC831B2C7D92}"/>
              </a:ext>
            </a:extLst>
          </p:cNvPr>
          <p:cNvSpPr>
            <a:spLocks noGrp="1"/>
          </p:cNvSpPr>
          <p:nvPr>
            <p:ph type="title"/>
          </p:nvPr>
        </p:nvSpPr>
        <p:spPr/>
        <p:txBody>
          <a:bodyPr/>
          <a:lstStyle/>
          <a:p>
            <a:r>
              <a:rPr lang="en-US" altLang="zh-CN" b="1" dirty="0"/>
              <a:t>Original Sequential Update  P10</a:t>
            </a:r>
            <a:endParaRPr lang="zh-CN" altLang="en-US" dirty="0"/>
          </a:p>
        </p:txBody>
      </p:sp>
      <p:pic>
        <p:nvPicPr>
          <p:cNvPr id="4" name="图片 3" descr="手机屏幕的截图&#10;&#10;描述已自动生成">
            <a:extLst>
              <a:ext uri="{FF2B5EF4-FFF2-40B4-BE49-F238E27FC236}">
                <a16:creationId xmlns:a16="http://schemas.microsoft.com/office/drawing/2014/main" id="{D3F8E1D9-CC61-4750-B037-816030D9E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79" y="1783558"/>
            <a:ext cx="3384549" cy="2538412"/>
          </a:xfrm>
          <a:prstGeom prst="rect">
            <a:avLst/>
          </a:prstGeom>
        </p:spPr>
      </p:pic>
      <p:pic>
        <p:nvPicPr>
          <p:cNvPr id="10" name="图片 9" descr="图片包含 游戏机, 钟表&#10;&#10;描述已自动生成">
            <a:extLst>
              <a:ext uri="{FF2B5EF4-FFF2-40B4-BE49-F238E27FC236}">
                <a16:creationId xmlns:a16="http://schemas.microsoft.com/office/drawing/2014/main" id="{63BC8489-D276-4439-A4D6-2EC10451A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621" y="1783556"/>
            <a:ext cx="3384551" cy="2538413"/>
          </a:xfrm>
          <a:prstGeom prst="rect">
            <a:avLst/>
          </a:prstGeom>
        </p:spPr>
      </p:pic>
      <p:pic>
        <p:nvPicPr>
          <p:cNvPr id="12" name="图片 11" descr="图片包含 游戏机, 钟表&#10;&#10;描述已自动生成">
            <a:extLst>
              <a:ext uri="{FF2B5EF4-FFF2-40B4-BE49-F238E27FC236}">
                <a16:creationId xmlns:a16="http://schemas.microsoft.com/office/drawing/2014/main" id="{B4037734-1D27-44C2-9412-5F778AF75E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3115" y="1783554"/>
            <a:ext cx="3384549" cy="2538413"/>
          </a:xfrm>
          <a:prstGeom prst="rect">
            <a:avLst/>
          </a:prstGeom>
        </p:spPr>
      </p:pic>
      <p:pic>
        <p:nvPicPr>
          <p:cNvPr id="14" name="图片 13" descr="图片包含 游戏机, 钟表&#10;&#10;描述已自动生成">
            <a:extLst>
              <a:ext uri="{FF2B5EF4-FFF2-40B4-BE49-F238E27FC236}">
                <a16:creationId xmlns:a16="http://schemas.microsoft.com/office/drawing/2014/main" id="{A48534BD-C83E-4D09-92CD-76A723A9B9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0608" y="1783555"/>
            <a:ext cx="3384549" cy="2538412"/>
          </a:xfrm>
          <a:prstGeom prst="rect">
            <a:avLst/>
          </a:prstGeom>
        </p:spPr>
      </p:pic>
    </p:spTree>
    <p:extLst>
      <p:ext uri="{BB962C8B-B14F-4D97-AF65-F5344CB8AC3E}">
        <p14:creationId xmlns:p14="http://schemas.microsoft.com/office/powerpoint/2010/main" val="647603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BC04-01D9-441D-B49C-675C0CD1D25E}"/>
              </a:ext>
            </a:extLst>
          </p:cNvPr>
          <p:cNvSpPr>
            <a:spLocks noGrp="1"/>
          </p:cNvSpPr>
          <p:nvPr>
            <p:ph type="title"/>
          </p:nvPr>
        </p:nvSpPr>
        <p:spPr/>
        <p:txBody>
          <a:bodyPr/>
          <a:lstStyle/>
          <a:p>
            <a:r>
              <a:rPr lang="en-US" altLang="zh-CN" dirty="0"/>
              <a:t>Energy</a:t>
            </a:r>
            <a:endParaRPr lang="zh-CN" altLang="en-US" dirty="0"/>
          </a:p>
        </p:txBody>
      </p:sp>
      <p:sp>
        <p:nvSpPr>
          <p:cNvPr id="3" name="矩形 2">
            <a:extLst>
              <a:ext uri="{FF2B5EF4-FFF2-40B4-BE49-F238E27FC236}">
                <a16:creationId xmlns:a16="http://schemas.microsoft.com/office/drawing/2014/main" id="{08E0BF2C-A2AA-4AAF-BE7A-B7E84D76EA8C}"/>
              </a:ext>
            </a:extLst>
          </p:cNvPr>
          <p:cNvSpPr/>
          <p:nvPr/>
        </p:nvSpPr>
        <p:spPr>
          <a:xfrm>
            <a:off x="838200" y="1790223"/>
            <a:ext cx="6096000" cy="2308324"/>
          </a:xfrm>
          <a:prstGeom prst="rect">
            <a:avLst/>
          </a:prstGeom>
        </p:spPr>
        <p:txBody>
          <a:bodyPr>
            <a:spAutoFit/>
          </a:bodyPr>
          <a:lstStyle/>
          <a:p>
            <a:r>
              <a:rPr lang="en-US" altLang="zh-CN" dirty="0"/>
              <a:t>Attractors:</a:t>
            </a:r>
          </a:p>
          <a:p>
            <a:r>
              <a:rPr lang="zh-CN" altLang="en-US" dirty="0"/>
              <a:t>the energy at p1 is -1439.390625</a:t>
            </a:r>
          </a:p>
          <a:p>
            <a:r>
              <a:rPr lang="zh-CN" altLang="en-US" dirty="0"/>
              <a:t>the energy at p2 is -1365.640625</a:t>
            </a:r>
          </a:p>
          <a:p>
            <a:r>
              <a:rPr lang="zh-CN" altLang="en-US" dirty="0"/>
              <a:t>the energy at p3 is -1462.25</a:t>
            </a:r>
            <a:endParaRPr lang="en-US" altLang="zh-CN" dirty="0"/>
          </a:p>
          <a:p>
            <a:endParaRPr lang="en-US" altLang="zh-CN" dirty="0"/>
          </a:p>
          <a:p>
            <a:r>
              <a:rPr lang="en-US" altLang="zh-CN" dirty="0"/>
              <a:t>The distorted patterns:</a:t>
            </a:r>
            <a:endParaRPr lang="zh-CN" altLang="en-US" dirty="0"/>
          </a:p>
          <a:p>
            <a:r>
              <a:rPr lang="zh-CN" altLang="en-US" dirty="0"/>
              <a:t>the energy at p10 is -415.98046875</a:t>
            </a:r>
          </a:p>
          <a:p>
            <a:r>
              <a:rPr lang="zh-CN" altLang="en-US" dirty="0"/>
              <a:t>the energy at p11 is -173.5</a:t>
            </a:r>
          </a:p>
        </p:txBody>
      </p:sp>
    </p:spTree>
    <p:extLst>
      <p:ext uri="{BB962C8B-B14F-4D97-AF65-F5344CB8AC3E}">
        <p14:creationId xmlns:p14="http://schemas.microsoft.com/office/powerpoint/2010/main" val="180940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3D7F5-4C13-4976-B09D-57BCC220AA76}"/>
              </a:ext>
            </a:extLst>
          </p:cNvPr>
          <p:cNvSpPr>
            <a:spLocks noGrp="1"/>
          </p:cNvSpPr>
          <p:nvPr>
            <p:ph type="title"/>
          </p:nvPr>
        </p:nvSpPr>
        <p:spPr/>
        <p:txBody>
          <a:bodyPr/>
          <a:lstStyle/>
          <a:p>
            <a:r>
              <a:rPr lang="en-US" altLang="zh-CN" dirty="0"/>
              <a:t>Energy</a:t>
            </a:r>
            <a:endParaRPr lang="zh-CN" altLang="en-US" dirty="0"/>
          </a:p>
        </p:txBody>
      </p:sp>
      <p:pic>
        <p:nvPicPr>
          <p:cNvPr id="4" name="图片 3" descr="手机屏幕截图&#10;&#10;描述已自动生成">
            <a:extLst>
              <a:ext uri="{FF2B5EF4-FFF2-40B4-BE49-F238E27FC236}">
                <a16:creationId xmlns:a16="http://schemas.microsoft.com/office/drawing/2014/main" id="{7A25B011-A3FF-438C-9E1B-6F7C57205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46" y="1353671"/>
            <a:ext cx="3920564" cy="2940423"/>
          </a:xfrm>
          <a:prstGeom prst="rect">
            <a:avLst/>
          </a:prstGeom>
        </p:spPr>
      </p:pic>
      <p:pic>
        <p:nvPicPr>
          <p:cNvPr id="6" name="图片 5" descr="手机屏幕截图&#10;&#10;描述已自动生成">
            <a:extLst>
              <a:ext uri="{FF2B5EF4-FFF2-40B4-BE49-F238E27FC236}">
                <a16:creationId xmlns:a16="http://schemas.microsoft.com/office/drawing/2014/main" id="{E28505D7-96B1-4BEA-B053-69D85C87D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0872" y="1353670"/>
            <a:ext cx="3920564" cy="2940423"/>
          </a:xfrm>
          <a:prstGeom prst="rect">
            <a:avLst/>
          </a:prstGeom>
        </p:spPr>
      </p:pic>
      <p:pic>
        <p:nvPicPr>
          <p:cNvPr id="8" name="图片 7" descr="手机屏幕截图&#10;&#10;描述已自动生成">
            <a:extLst>
              <a:ext uri="{FF2B5EF4-FFF2-40B4-BE49-F238E27FC236}">
                <a16:creationId xmlns:a16="http://schemas.microsoft.com/office/drawing/2014/main" id="{1F444538-D984-4A1C-BEF0-1CA36F136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1436" y="1353670"/>
            <a:ext cx="3920564" cy="2940423"/>
          </a:xfrm>
          <a:prstGeom prst="rect">
            <a:avLst/>
          </a:prstGeom>
        </p:spPr>
      </p:pic>
      <p:sp>
        <p:nvSpPr>
          <p:cNvPr id="9" name="矩形 8">
            <a:extLst>
              <a:ext uri="{FF2B5EF4-FFF2-40B4-BE49-F238E27FC236}">
                <a16:creationId xmlns:a16="http://schemas.microsoft.com/office/drawing/2014/main" id="{136A5003-7754-43B7-9D13-80C88A57D0C6}"/>
              </a:ext>
            </a:extLst>
          </p:cNvPr>
          <p:cNvSpPr/>
          <p:nvPr/>
        </p:nvSpPr>
        <p:spPr>
          <a:xfrm>
            <a:off x="1249885" y="4913308"/>
            <a:ext cx="2385589" cy="369332"/>
          </a:xfrm>
          <a:prstGeom prst="rect">
            <a:avLst/>
          </a:prstGeom>
        </p:spPr>
        <p:txBody>
          <a:bodyPr wrap="none">
            <a:spAutoFit/>
          </a:bodyPr>
          <a:lstStyle/>
          <a:p>
            <a:r>
              <a:rPr lang="en-US" altLang="zh-CN" dirty="0"/>
              <a:t>The energy decreases.</a:t>
            </a:r>
            <a:endParaRPr lang="zh-CN" altLang="en-US" dirty="0"/>
          </a:p>
        </p:txBody>
      </p:sp>
      <p:sp>
        <p:nvSpPr>
          <p:cNvPr id="10" name="矩形 9">
            <a:extLst>
              <a:ext uri="{FF2B5EF4-FFF2-40B4-BE49-F238E27FC236}">
                <a16:creationId xmlns:a16="http://schemas.microsoft.com/office/drawing/2014/main" id="{CDEF9A12-AEE5-4523-9001-A921E485A43F}"/>
              </a:ext>
            </a:extLst>
          </p:cNvPr>
          <p:cNvSpPr/>
          <p:nvPr/>
        </p:nvSpPr>
        <p:spPr>
          <a:xfrm>
            <a:off x="4350872" y="4857998"/>
            <a:ext cx="6096000" cy="646331"/>
          </a:xfrm>
          <a:prstGeom prst="rect">
            <a:avLst/>
          </a:prstGeom>
        </p:spPr>
        <p:txBody>
          <a:bodyPr>
            <a:spAutoFit/>
          </a:bodyPr>
          <a:lstStyle/>
          <a:p>
            <a:r>
              <a:rPr lang="en-US" altLang="zh-CN" dirty="0"/>
              <a:t>The energy does not always decrease,</a:t>
            </a:r>
          </a:p>
          <a:p>
            <a:r>
              <a:rPr lang="zh-CN" altLang="en-US" dirty="0"/>
              <a:t>oscillate</a:t>
            </a:r>
            <a:r>
              <a:rPr lang="en-US" altLang="zh-CN" dirty="0"/>
              <a:t>s</a:t>
            </a:r>
            <a:r>
              <a:rPr lang="zh-CN" altLang="en-US" dirty="0"/>
              <a:t> between states</a:t>
            </a:r>
            <a:r>
              <a:rPr lang="en-US" altLang="zh-CN" dirty="0"/>
              <a:t>.</a:t>
            </a:r>
            <a:endParaRPr lang="zh-CN" altLang="en-US" dirty="0"/>
          </a:p>
        </p:txBody>
      </p:sp>
      <p:sp>
        <p:nvSpPr>
          <p:cNvPr id="11" name="矩形 10">
            <a:extLst>
              <a:ext uri="{FF2B5EF4-FFF2-40B4-BE49-F238E27FC236}">
                <a16:creationId xmlns:a16="http://schemas.microsoft.com/office/drawing/2014/main" id="{233F9B1B-491B-4D1D-991D-060E446F1355}"/>
              </a:ext>
            </a:extLst>
          </p:cNvPr>
          <p:cNvSpPr/>
          <p:nvPr/>
        </p:nvSpPr>
        <p:spPr>
          <a:xfrm>
            <a:off x="8494059" y="4857997"/>
            <a:ext cx="6096000" cy="646331"/>
          </a:xfrm>
          <a:prstGeom prst="rect">
            <a:avLst/>
          </a:prstGeom>
        </p:spPr>
        <p:txBody>
          <a:bodyPr>
            <a:spAutoFit/>
          </a:bodyPr>
          <a:lstStyle/>
          <a:p>
            <a:r>
              <a:rPr lang="en-US" altLang="zh-CN" b="0" i="0" dirty="0">
                <a:solidFill>
                  <a:srgbClr val="000000"/>
                </a:solidFill>
                <a:effectLst/>
                <a:latin typeface="Helvetica Neue"/>
              </a:rPr>
              <a:t> </a:t>
            </a:r>
            <a:r>
              <a:rPr lang="en-US" altLang="zh-CN" dirty="0"/>
              <a:t>The energy decreases </a:t>
            </a:r>
          </a:p>
          <a:p>
            <a:r>
              <a:rPr lang="en-US" altLang="zh-CN" dirty="0"/>
              <a:t>because the matrix is symmetric.</a:t>
            </a:r>
            <a:endParaRPr lang="zh-CN" altLang="en-US" dirty="0"/>
          </a:p>
        </p:txBody>
      </p:sp>
    </p:spTree>
    <p:extLst>
      <p:ext uri="{BB962C8B-B14F-4D97-AF65-F5344CB8AC3E}">
        <p14:creationId xmlns:p14="http://schemas.microsoft.com/office/powerpoint/2010/main" val="62825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276CF-856B-40CB-9EA0-FDB574BD66FA}"/>
              </a:ext>
            </a:extLst>
          </p:cNvPr>
          <p:cNvSpPr>
            <a:spLocks noGrp="1"/>
          </p:cNvSpPr>
          <p:nvPr>
            <p:ph type="title"/>
          </p:nvPr>
        </p:nvSpPr>
        <p:spPr/>
        <p:txBody>
          <a:bodyPr/>
          <a:lstStyle/>
          <a:p>
            <a:r>
              <a:rPr lang="en-US" altLang="zh-CN" dirty="0"/>
              <a:t>Distortion Resistance P1</a:t>
            </a:r>
            <a:endParaRPr lang="zh-CN" altLang="en-US" dirty="0"/>
          </a:p>
        </p:txBody>
      </p:sp>
      <p:sp>
        <p:nvSpPr>
          <p:cNvPr id="3" name="矩形 2">
            <a:extLst>
              <a:ext uri="{FF2B5EF4-FFF2-40B4-BE49-F238E27FC236}">
                <a16:creationId xmlns:a16="http://schemas.microsoft.com/office/drawing/2014/main" id="{AE3936BB-54E3-4471-8C1D-CC58B7578D36}"/>
              </a:ext>
            </a:extLst>
          </p:cNvPr>
          <p:cNvSpPr/>
          <p:nvPr/>
        </p:nvSpPr>
        <p:spPr>
          <a:xfrm>
            <a:off x="838200" y="1590675"/>
            <a:ext cx="3557384" cy="369332"/>
          </a:xfrm>
          <a:prstGeom prst="rect">
            <a:avLst/>
          </a:prstGeom>
        </p:spPr>
        <p:txBody>
          <a:bodyPr wrap="none">
            <a:spAutoFit/>
          </a:bodyPr>
          <a:lstStyle/>
          <a:p>
            <a:r>
              <a:rPr lang="en-US" altLang="zh-CN" dirty="0"/>
              <a:t>4</a:t>
            </a:r>
            <a:r>
              <a:rPr lang="zh-CN" altLang="en-US" dirty="0"/>
              <a:t>0% of the noise can be removed. </a:t>
            </a:r>
          </a:p>
        </p:txBody>
      </p:sp>
      <p:pic>
        <p:nvPicPr>
          <p:cNvPr id="5" name="图片 4" descr="手机屏幕的截图&#10;&#10;描述已自动生成">
            <a:extLst>
              <a:ext uri="{FF2B5EF4-FFF2-40B4-BE49-F238E27FC236}">
                <a16:creationId xmlns:a16="http://schemas.microsoft.com/office/drawing/2014/main" id="{B3DDF5F7-6383-4E40-8759-DDAE29876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60" y="2057081"/>
            <a:ext cx="3954786" cy="2966089"/>
          </a:xfrm>
          <a:prstGeom prst="rect">
            <a:avLst/>
          </a:prstGeom>
        </p:spPr>
      </p:pic>
      <p:sp>
        <p:nvSpPr>
          <p:cNvPr id="6" name="矩形 5">
            <a:extLst>
              <a:ext uri="{FF2B5EF4-FFF2-40B4-BE49-F238E27FC236}">
                <a16:creationId xmlns:a16="http://schemas.microsoft.com/office/drawing/2014/main" id="{9F3E0540-0D30-4097-BFCF-589AC9E98BD0}"/>
              </a:ext>
            </a:extLst>
          </p:cNvPr>
          <p:cNvSpPr/>
          <p:nvPr/>
        </p:nvSpPr>
        <p:spPr>
          <a:xfrm>
            <a:off x="192302" y="5167312"/>
            <a:ext cx="3547766" cy="369332"/>
          </a:xfrm>
          <a:prstGeom prst="rect">
            <a:avLst/>
          </a:prstGeom>
        </p:spPr>
        <p:txBody>
          <a:bodyPr wrap="none">
            <a:spAutoFit/>
          </a:bodyPr>
          <a:lstStyle/>
          <a:p>
            <a:r>
              <a:rPr lang="en-US" altLang="zh-CN" dirty="0"/>
              <a:t>For 0%, 10%, 20%, 30%, 40%</a:t>
            </a:r>
            <a:r>
              <a:rPr lang="zh-CN" altLang="en-US" dirty="0"/>
              <a:t> </a:t>
            </a:r>
            <a:r>
              <a:rPr lang="en-US" altLang="zh-CN" dirty="0"/>
              <a:t>of noise</a:t>
            </a:r>
          </a:p>
        </p:txBody>
      </p:sp>
      <p:pic>
        <p:nvPicPr>
          <p:cNvPr id="8" name="图片 7" descr="手机屏幕的截图&#10;&#10;描述已自动生成">
            <a:extLst>
              <a:ext uri="{FF2B5EF4-FFF2-40B4-BE49-F238E27FC236}">
                <a16:creationId xmlns:a16="http://schemas.microsoft.com/office/drawing/2014/main" id="{F7093AED-CBEA-4A45-B463-09CACAEB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863" y="2057081"/>
            <a:ext cx="3954785" cy="2966089"/>
          </a:xfrm>
          <a:prstGeom prst="rect">
            <a:avLst/>
          </a:prstGeom>
        </p:spPr>
      </p:pic>
      <p:sp>
        <p:nvSpPr>
          <p:cNvPr id="9" name="矩形 8">
            <a:extLst>
              <a:ext uri="{FF2B5EF4-FFF2-40B4-BE49-F238E27FC236}">
                <a16:creationId xmlns:a16="http://schemas.microsoft.com/office/drawing/2014/main" id="{5E9DB915-9A7B-40B1-9E59-AD41A5571AB9}"/>
              </a:ext>
            </a:extLst>
          </p:cNvPr>
          <p:cNvSpPr/>
          <p:nvPr/>
        </p:nvSpPr>
        <p:spPr>
          <a:xfrm>
            <a:off x="4188039" y="5167312"/>
            <a:ext cx="1778051" cy="369332"/>
          </a:xfrm>
          <a:prstGeom prst="rect">
            <a:avLst/>
          </a:prstGeom>
        </p:spPr>
        <p:txBody>
          <a:bodyPr wrap="none">
            <a:spAutoFit/>
          </a:bodyPr>
          <a:lstStyle/>
          <a:p>
            <a:r>
              <a:rPr lang="en-US" altLang="zh-CN" dirty="0"/>
              <a:t>For 50%</a:t>
            </a:r>
            <a:r>
              <a:rPr lang="zh-CN" altLang="en-US" dirty="0"/>
              <a:t> </a:t>
            </a:r>
            <a:r>
              <a:rPr lang="en-US" altLang="zh-CN" dirty="0"/>
              <a:t>of noise</a:t>
            </a:r>
          </a:p>
        </p:txBody>
      </p:sp>
      <p:pic>
        <p:nvPicPr>
          <p:cNvPr id="11" name="图片 10" descr="图片包含 游戏机, 钟表&#10;&#10;描述已自动生成">
            <a:extLst>
              <a:ext uri="{FF2B5EF4-FFF2-40B4-BE49-F238E27FC236}">
                <a16:creationId xmlns:a16="http://schemas.microsoft.com/office/drawing/2014/main" id="{0478FC4E-5789-4F10-B3AE-6C45427975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5276" y="2057081"/>
            <a:ext cx="3954788" cy="2966091"/>
          </a:xfrm>
          <a:prstGeom prst="rect">
            <a:avLst/>
          </a:prstGeom>
        </p:spPr>
      </p:pic>
      <p:sp>
        <p:nvSpPr>
          <p:cNvPr id="12" name="矩形 11">
            <a:extLst>
              <a:ext uri="{FF2B5EF4-FFF2-40B4-BE49-F238E27FC236}">
                <a16:creationId xmlns:a16="http://schemas.microsoft.com/office/drawing/2014/main" id="{6E6DACF9-B344-429D-B97A-46F709148BFB}"/>
              </a:ext>
            </a:extLst>
          </p:cNvPr>
          <p:cNvSpPr/>
          <p:nvPr/>
        </p:nvSpPr>
        <p:spPr>
          <a:xfrm>
            <a:off x="7133645" y="5167312"/>
            <a:ext cx="1778051" cy="369332"/>
          </a:xfrm>
          <a:prstGeom prst="rect">
            <a:avLst/>
          </a:prstGeom>
        </p:spPr>
        <p:txBody>
          <a:bodyPr wrap="none">
            <a:spAutoFit/>
          </a:bodyPr>
          <a:lstStyle/>
          <a:p>
            <a:r>
              <a:rPr lang="en-US" altLang="zh-CN" dirty="0"/>
              <a:t>For 60%</a:t>
            </a:r>
            <a:r>
              <a:rPr lang="zh-CN" altLang="en-US" dirty="0"/>
              <a:t> </a:t>
            </a:r>
            <a:r>
              <a:rPr lang="en-US" altLang="zh-CN" dirty="0"/>
              <a:t>of noise</a:t>
            </a:r>
          </a:p>
        </p:txBody>
      </p:sp>
      <p:pic>
        <p:nvPicPr>
          <p:cNvPr id="14" name="图片 13" descr="图片包含 游戏机&#10;&#10;描述已自动生成">
            <a:extLst>
              <a:ext uri="{FF2B5EF4-FFF2-40B4-BE49-F238E27FC236}">
                <a16:creationId xmlns:a16="http://schemas.microsoft.com/office/drawing/2014/main" id="{39B8D66A-D4F1-4813-ADBC-934A1AA1E368}"/>
              </a:ext>
            </a:extLst>
          </p:cNvPr>
          <p:cNvPicPr>
            <a:picLocks noChangeAspect="1"/>
          </p:cNvPicPr>
          <p:nvPr/>
        </p:nvPicPr>
        <p:blipFill rotWithShape="1">
          <a:blip r:embed="rId5">
            <a:extLst>
              <a:ext uri="{28A0092B-C50C-407E-A947-70E740481C1C}">
                <a14:useLocalDpi xmlns:a14="http://schemas.microsoft.com/office/drawing/2010/main" val="0"/>
              </a:ext>
            </a:extLst>
          </a:blip>
          <a:srcRect l="15653"/>
          <a:stretch/>
        </p:blipFill>
        <p:spPr>
          <a:xfrm>
            <a:off x="9422137" y="2057081"/>
            <a:ext cx="3330363" cy="2961322"/>
          </a:xfrm>
          <a:prstGeom prst="rect">
            <a:avLst/>
          </a:prstGeom>
        </p:spPr>
      </p:pic>
      <p:sp>
        <p:nvSpPr>
          <p:cNvPr id="15" name="矩形 14">
            <a:extLst>
              <a:ext uri="{FF2B5EF4-FFF2-40B4-BE49-F238E27FC236}">
                <a16:creationId xmlns:a16="http://schemas.microsoft.com/office/drawing/2014/main" id="{673DAF52-E340-4627-9767-6E0AE00B17DA}"/>
              </a:ext>
            </a:extLst>
          </p:cNvPr>
          <p:cNvSpPr/>
          <p:nvPr/>
        </p:nvSpPr>
        <p:spPr>
          <a:xfrm>
            <a:off x="9891446" y="5167312"/>
            <a:ext cx="1988045" cy="646331"/>
          </a:xfrm>
          <a:prstGeom prst="rect">
            <a:avLst/>
          </a:prstGeom>
        </p:spPr>
        <p:txBody>
          <a:bodyPr wrap="none">
            <a:spAutoFit/>
          </a:bodyPr>
          <a:lstStyle/>
          <a:p>
            <a:r>
              <a:rPr lang="en-US" altLang="zh-CN" dirty="0"/>
              <a:t>For 70%, 80%, 90%, </a:t>
            </a:r>
          </a:p>
          <a:p>
            <a:r>
              <a:rPr lang="en-US" altLang="zh-CN" dirty="0"/>
              <a:t>100%</a:t>
            </a:r>
            <a:r>
              <a:rPr lang="zh-CN" altLang="en-US" dirty="0"/>
              <a:t> </a:t>
            </a:r>
            <a:r>
              <a:rPr lang="en-US" altLang="zh-CN" dirty="0"/>
              <a:t>of noise</a:t>
            </a:r>
          </a:p>
        </p:txBody>
      </p:sp>
    </p:spTree>
    <p:extLst>
      <p:ext uri="{BB962C8B-B14F-4D97-AF65-F5344CB8AC3E}">
        <p14:creationId xmlns:p14="http://schemas.microsoft.com/office/powerpoint/2010/main" val="747828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800</Words>
  <Application>Microsoft Office PowerPoint</Application>
  <PresentationFormat>宽屏</PresentationFormat>
  <Paragraphs>87</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Helvetica Neue</vt:lpstr>
      <vt:lpstr>等线</vt:lpstr>
      <vt:lpstr>等线 Light</vt:lpstr>
      <vt:lpstr>Arial</vt:lpstr>
      <vt:lpstr>Cambria</vt:lpstr>
      <vt:lpstr>Wingdings</vt:lpstr>
      <vt:lpstr>Office 主题​​</vt:lpstr>
      <vt:lpstr>Lab assignment 3 Hopfield networks</vt:lpstr>
      <vt:lpstr>Convergence and attractors </vt:lpstr>
      <vt:lpstr>Convergence and attractors</vt:lpstr>
      <vt:lpstr>Sequential Update</vt:lpstr>
      <vt:lpstr> Random Sequential Update  P10</vt:lpstr>
      <vt:lpstr>Original Sequential Update  P10</vt:lpstr>
      <vt:lpstr>Energy</vt:lpstr>
      <vt:lpstr>Energy</vt:lpstr>
      <vt:lpstr>Distortion Resistance P1</vt:lpstr>
      <vt:lpstr>Distortion Resistance P2</vt:lpstr>
      <vt:lpstr>Distortion Resistance P3</vt:lpstr>
      <vt:lpstr>Distortion Resistance</vt:lpstr>
      <vt:lpstr>Sparse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assignment 3 Hopfield networks</dc:title>
  <dc:creator>lee libby</dc:creator>
  <cp:lastModifiedBy>lee libby</cp:lastModifiedBy>
  <cp:revision>15</cp:revision>
  <dcterms:created xsi:type="dcterms:W3CDTF">2020-02-16T14:08:53Z</dcterms:created>
  <dcterms:modified xsi:type="dcterms:W3CDTF">2020-02-16T17:59:39Z</dcterms:modified>
</cp:coreProperties>
</file>