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72351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567FC-2890-4918-BFD2-4743018613B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D9DC07-151A-45A9-8FF6-E166476C74E4}">
      <dgm:prSet/>
      <dgm:spPr/>
      <dgm:t>
        <a:bodyPr/>
        <a:lstStyle/>
        <a:p>
          <a:r>
            <a:rPr lang="en-US"/>
            <a:t>Hotel reservations are user-friendly but potentially revenue-reducing.</a:t>
          </a:r>
        </a:p>
      </dgm:t>
    </dgm:pt>
    <dgm:pt modelId="{96FEF4E6-B805-4696-AA05-A2F207430BFB}" type="parTrans" cxnId="{A7CEB63C-FDFE-40B1-B784-88694355F629}">
      <dgm:prSet/>
      <dgm:spPr/>
      <dgm:t>
        <a:bodyPr/>
        <a:lstStyle/>
        <a:p>
          <a:endParaRPr lang="en-US"/>
        </a:p>
      </dgm:t>
    </dgm:pt>
    <dgm:pt modelId="{478057CA-A2EC-4E3B-9E09-C3EF4E2F30BE}" type="sibTrans" cxnId="{A7CEB63C-FDFE-40B1-B784-88694355F629}">
      <dgm:prSet/>
      <dgm:spPr/>
      <dgm:t>
        <a:bodyPr/>
        <a:lstStyle/>
        <a:p>
          <a:endParaRPr lang="en-US"/>
        </a:p>
      </dgm:t>
    </dgm:pt>
    <dgm:pt modelId="{ED22F219-B676-45EC-9100-6D5E827292CB}">
      <dgm:prSet/>
      <dgm:spPr/>
      <dgm:t>
        <a:bodyPr/>
        <a:lstStyle/>
        <a:p>
          <a:r>
            <a:rPr lang="en-US" dirty="0"/>
            <a:t>“[Hotel] cancellations negatively affect forecasting and controls, the two fundamental elements of revenue management”. –Boston University</a:t>
          </a:r>
        </a:p>
      </dgm:t>
    </dgm:pt>
    <dgm:pt modelId="{A8B051DB-FE69-4AA0-8BBE-38CC02615599}" type="parTrans" cxnId="{6B9323BC-BF67-4D93-A36B-4BD07BEFC84B}">
      <dgm:prSet/>
      <dgm:spPr/>
      <dgm:t>
        <a:bodyPr/>
        <a:lstStyle/>
        <a:p>
          <a:endParaRPr lang="en-US"/>
        </a:p>
      </dgm:t>
    </dgm:pt>
    <dgm:pt modelId="{B48BEBF5-9E05-405C-8253-C91DDDAE3870}" type="sibTrans" cxnId="{6B9323BC-BF67-4D93-A36B-4BD07BEFC84B}">
      <dgm:prSet/>
      <dgm:spPr/>
      <dgm:t>
        <a:bodyPr/>
        <a:lstStyle/>
        <a:p>
          <a:endParaRPr lang="en-US"/>
        </a:p>
      </dgm:t>
    </dgm:pt>
    <dgm:pt modelId="{5B2E4FD1-9141-47C7-B6BD-4481DC6999AA}">
      <dgm:prSet/>
      <dgm:spPr/>
      <dgm:t>
        <a:bodyPr/>
        <a:lstStyle/>
        <a:p>
          <a:r>
            <a:rPr lang="en-US"/>
            <a:t>How can we address this problem?</a:t>
          </a:r>
        </a:p>
      </dgm:t>
    </dgm:pt>
    <dgm:pt modelId="{2C57D6A5-7ABD-432D-8D3E-FC629B34936D}" type="parTrans" cxnId="{59E2F25C-F665-4664-B9C9-1AE117F5251D}">
      <dgm:prSet/>
      <dgm:spPr/>
      <dgm:t>
        <a:bodyPr/>
        <a:lstStyle/>
        <a:p>
          <a:endParaRPr lang="en-US"/>
        </a:p>
      </dgm:t>
    </dgm:pt>
    <dgm:pt modelId="{659F759F-D8C8-432D-ABA4-E9D21AC7A29E}" type="sibTrans" cxnId="{59E2F25C-F665-4664-B9C9-1AE117F5251D}">
      <dgm:prSet/>
      <dgm:spPr/>
      <dgm:t>
        <a:bodyPr/>
        <a:lstStyle/>
        <a:p>
          <a:endParaRPr lang="en-US"/>
        </a:p>
      </dgm:t>
    </dgm:pt>
    <dgm:pt modelId="{7C7CD8BE-6C53-4626-AD45-C7191C2CCD06}" type="pres">
      <dgm:prSet presAssocID="{2BF567FC-2890-4918-BFD2-4743018613B9}" presName="outerComposite" presStyleCnt="0">
        <dgm:presLayoutVars>
          <dgm:chMax val="5"/>
          <dgm:dir/>
          <dgm:resizeHandles val="exact"/>
        </dgm:presLayoutVars>
      </dgm:prSet>
      <dgm:spPr/>
    </dgm:pt>
    <dgm:pt modelId="{2708B50D-E698-49B0-90EF-CC66C2CA9387}" type="pres">
      <dgm:prSet presAssocID="{2BF567FC-2890-4918-BFD2-4743018613B9}" presName="dummyMaxCanvas" presStyleCnt="0">
        <dgm:presLayoutVars/>
      </dgm:prSet>
      <dgm:spPr/>
    </dgm:pt>
    <dgm:pt modelId="{FEA25553-2B3D-409A-BFA6-6383267AD551}" type="pres">
      <dgm:prSet presAssocID="{2BF567FC-2890-4918-BFD2-4743018613B9}" presName="ThreeNodes_1" presStyleLbl="node1" presStyleIdx="0" presStyleCnt="3">
        <dgm:presLayoutVars>
          <dgm:bulletEnabled val="1"/>
        </dgm:presLayoutVars>
      </dgm:prSet>
      <dgm:spPr/>
    </dgm:pt>
    <dgm:pt modelId="{72740319-22DB-45A1-9D54-506E614EEFC8}" type="pres">
      <dgm:prSet presAssocID="{2BF567FC-2890-4918-BFD2-4743018613B9}" presName="ThreeNodes_2" presStyleLbl="node1" presStyleIdx="1" presStyleCnt="3">
        <dgm:presLayoutVars>
          <dgm:bulletEnabled val="1"/>
        </dgm:presLayoutVars>
      </dgm:prSet>
      <dgm:spPr/>
    </dgm:pt>
    <dgm:pt modelId="{6B63566B-398B-4F77-B25F-DB38E6FEFEB0}" type="pres">
      <dgm:prSet presAssocID="{2BF567FC-2890-4918-BFD2-4743018613B9}" presName="ThreeNodes_3" presStyleLbl="node1" presStyleIdx="2" presStyleCnt="3">
        <dgm:presLayoutVars>
          <dgm:bulletEnabled val="1"/>
        </dgm:presLayoutVars>
      </dgm:prSet>
      <dgm:spPr/>
    </dgm:pt>
    <dgm:pt modelId="{6DD7D5E1-737F-45AB-AB31-E23CDDCB45F5}" type="pres">
      <dgm:prSet presAssocID="{2BF567FC-2890-4918-BFD2-4743018613B9}" presName="ThreeConn_1-2" presStyleLbl="fgAccFollowNode1" presStyleIdx="0" presStyleCnt="2">
        <dgm:presLayoutVars>
          <dgm:bulletEnabled val="1"/>
        </dgm:presLayoutVars>
      </dgm:prSet>
      <dgm:spPr/>
    </dgm:pt>
    <dgm:pt modelId="{4200BB1A-495D-4D74-904C-D88E50B49FD4}" type="pres">
      <dgm:prSet presAssocID="{2BF567FC-2890-4918-BFD2-4743018613B9}" presName="ThreeConn_2-3" presStyleLbl="fgAccFollowNode1" presStyleIdx="1" presStyleCnt="2">
        <dgm:presLayoutVars>
          <dgm:bulletEnabled val="1"/>
        </dgm:presLayoutVars>
      </dgm:prSet>
      <dgm:spPr/>
    </dgm:pt>
    <dgm:pt modelId="{03C017DF-7C6A-4F2A-B48A-F4BC48FB2456}" type="pres">
      <dgm:prSet presAssocID="{2BF567FC-2890-4918-BFD2-4743018613B9}" presName="ThreeNodes_1_text" presStyleLbl="node1" presStyleIdx="2" presStyleCnt="3">
        <dgm:presLayoutVars>
          <dgm:bulletEnabled val="1"/>
        </dgm:presLayoutVars>
      </dgm:prSet>
      <dgm:spPr/>
    </dgm:pt>
    <dgm:pt modelId="{BD72344E-0933-45E1-A97B-AED7CB635FC8}" type="pres">
      <dgm:prSet presAssocID="{2BF567FC-2890-4918-BFD2-4743018613B9}" presName="ThreeNodes_2_text" presStyleLbl="node1" presStyleIdx="2" presStyleCnt="3">
        <dgm:presLayoutVars>
          <dgm:bulletEnabled val="1"/>
        </dgm:presLayoutVars>
      </dgm:prSet>
      <dgm:spPr/>
    </dgm:pt>
    <dgm:pt modelId="{8FB89EC6-0B4E-4AB2-9035-58D0FF0CD537}" type="pres">
      <dgm:prSet presAssocID="{2BF567FC-2890-4918-BFD2-4743018613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7DC622-BDD0-45B8-85B3-E7595D3E13BB}" type="presOf" srcId="{ED22F219-B676-45EC-9100-6D5E827292CB}" destId="{72740319-22DB-45A1-9D54-506E614EEFC8}" srcOrd="0" destOrd="0" presId="urn:microsoft.com/office/officeart/2005/8/layout/vProcess5"/>
    <dgm:cxn modelId="{10EBCF27-7425-4C82-9EE0-3AAA4BCA7321}" type="presOf" srcId="{5B2E4FD1-9141-47C7-B6BD-4481DC6999AA}" destId="{6B63566B-398B-4F77-B25F-DB38E6FEFEB0}" srcOrd="0" destOrd="0" presId="urn:microsoft.com/office/officeart/2005/8/layout/vProcess5"/>
    <dgm:cxn modelId="{A7CEB63C-FDFE-40B1-B784-88694355F629}" srcId="{2BF567FC-2890-4918-BFD2-4743018613B9}" destId="{0AD9DC07-151A-45A9-8FF6-E166476C74E4}" srcOrd="0" destOrd="0" parTransId="{96FEF4E6-B805-4696-AA05-A2F207430BFB}" sibTransId="{478057CA-A2EC-4E3B-9E09-C3EF4E2F30BE}"/>
    <dgm:cxn modelId="{59E2F25C-F665-4664-B9C9-1AE117F5251D}" srcId="{2BF567FC-2890-4918-BFD2-4743018613B9}" destId="{5B2E4FD1-9141-47C7-B6BD-4481DC6999AA}" srcOrd="2" destOrd="0" parTransId="{2C57D6A5-7ABD-432D-8D3E-FC629B34936D}" sibTransId="{659F759F-D8C8-432D-ABA4-E9D21AC7A29E}"/>
    <dgm:cxn modelId="{3E138946-4324-490B-9BDE-99CC453AA326}" type="presOf" srcId="{ED22F219-B676-45EC-9100-6D5E827292CB}" destId="{BD72344E-0933-45E1-A97B-AED7CB635FC8}" srcOrd="1" destOrd="0" presId="urn:microsoft.com/office/officeart/2005/8/layout/vProcess5"/>
    <dgm:cxn modelId="{B2595049-1EEB-46E4-BFF4-02723088C3FD}" type="presOf" srcId="{B48BEBF5-9E05-405C-8253-C91DDDAE3870}" destId="{4200BB1A-495D-4D74-904C-D88E50B49FD4}" srcOrd="0" destOrd="0" presId="urn:microsoft.com/office/officeart/2005/8/layout/vProcess5"/>
    <dgm:cxn modelId="{D522379E-100E-476C-857B-4E904B8D76C8}" type="presOf" srcId="{0AD9DC07-151A-45A9-8FF6-E166476C74E4}" destId="{FEA25553-2B3D-409A-BFA6-6383267AD551}" srcOrd="0" destOrd="0" presId="urn:microsoft.com/office/officeart/2005/8/layout/vProcess5"/>
    <dgm:cxn modelId="{6B9323BC-BF67-4D93-A36B-4BD07BEFC84B}" srcId="{2BF567FC-2890-4918-BFD2-4743018613B9}" destId="{ED22F219-B676-45EC-9100-6D5E827292CB}" srcOrd="1" destOrd="0" parTransId="{A8B051DB-FE69-4AA0-8BBE-38CC02615599}" sibTransId="{B48BEBF5-9E05-405C-8253-C91DDDAE3870}"/>
    <dgm:cxn modelId="{1021DDBF-5CFE-4271-A080-8E937CAF8C17}" type="presOf" srcId="{0AD9DC07-151A-45A9-8FF6-E166476C74E4}" destId="{03C017DF-7C6A-4F2A-B48A-F4BC48FB2456}" srcOrd="1" destOrd="0" presId="urn:microsoft.com/office/officeart/2005/8/layout/vProcess5"/>
    <dgm:cxn modelId="{1DA2E0C5-3000-4E70-8C96-F108519F315F}" type="presOf" srcId="{2BF567FC-2890-4918-BFD2-4743018613B9}" destId="{7C7CD8BE-6C53-4626-AD45-C7191C2CCD06}" srcOrd="0" destOrd="0" presId="urn:microsoft.com/office/officeart/2005/8/layout/vProcess5"/>
    <dgm:cxn modelId="{3D5ECDC8-7628-4EA9-B69E-9A278EAB18E3}" type="presOf" srcId="{5B2E4FD1-9141-47C7-B6BD-4481DC6999AA}" destId="{8FB89EC6-0B4E-4AB2-9035-58D0FF0CD537}" srcOrd="1" destOrd="0" presId="urn:microsoft.com/office/officeart/2005/8/layout/vProcess5"/>
    <dgm:cxn modelId="{8F90CFF0-0706-4EDD-AF8A-D00173D3DDFF}" type="presOf" srcId="{478057CA-A2EC-4E3B-9E09-C3EF4E2F30BE}" destId="{6DD7D5E1-737F-45AB-AB31-E23CDDCB45F5}" srcOrd="0" destOrd="0" presId="urn:microsoft.com/office/officeart/2005/8/layout/vProcess5"/>
    <dgm:cxn modelId="{7EE5BBE1-6456-49B7-84AC-B3A6AEEBB13A}" type="presParOf" srcId="{7C7CD8BE-6C53-4626-AD45-C7191C2CCD06}" destId="{2708B50D-E698-49B0-90EF-CC66C2CA9387}" srcOrd="0" destOrd="0" presId="urn:microsoft.com/office/officeart/2005/8/layout/vProcess5"/>
    <dgm:cxn modelId="{C280EF27-89DB-44D4-ABD1-B56B896131C4}" type="presParOf" srcId="{7C7CD8BE-6C53-4626-AD45-C7191C2CCD06}" destId="{FEA25553-2B3D-409A-BFA6-6383267AD551}" srcOrd="1" destOrd="0" presId="urn:microsoft.com/office/officeart/2005/8/layout/vProcess5"/>
    <dgm:cxn modelId="{E0F5BE2C-FC87-499E-BA18-52EFA341835E}" type="presParOf" srcId="{7C7CD8BE-6C53-4626-AD45-C7191C2CCD06}" destId="{72740319-22DB-45A1-9D54-506E614EEFC8}" srcOrd="2" destOrd="0" presId="urn:microsoft.com/office/officeart/2005/8/layout/vProcess5"/>
    <dgm:cxn modelId="{4E891389-A952-418E-9719-CA2B3DDF3219}" type="presParOf" srcId="{7C7CD8BE-6C53-4626-AD45-C7191C2CCD06}" destId="{6B63566B-398B-4F77-B25F-DB38E6FEFEB0}" srcOrd="3" destOrd="0" presId="urn:microsoft.com/office/officeart/2005/8/layout/vProcess5"/>
    <dgm:cxn modelId="{B669736A-7E92-4D22-996E-B6632E0EA70E}" type="presParOf" srcId="{7C7CD8BE-6C53-4626-AD45-C7191C2CCD06}" destId="{6DD7D5E1-737F-45AB-AB31-E23CDDCB45F5}" srcOrd="4" destOrd="0" presId="urn:microsoft.com/office/officeart/2005/8/layout/vProcess5"/>
    <dgm:cxn modelId="{0087437D-AF41-4250-B945-523F1BA378BA}" type="presParOf" srcId="{7C7CD8BE-6C53-4626-AD45-C7191C2CCD06}" destId="{4200BB1A-495D-4D74-904C-D88E50B49FD4}" srcOrd="5" destOrd="0" presId="urn:microsoft.com/office/officeart/2005/8/layout/vProcess5"/>
    <dgm:cxn modelId="{F472182B-F3B5-44CD-8267-3F0A869E2873}" type="presParOf" srcId="{7C7CD8BE-6C53-4626-AD45-C7191C2CCD06}" destId="{03C017DF-7C6A-4F2A-B48A-F4BC48FB2456}" srcOrd="6" destOrd="0" presId="urn:microsoft.com/office/officeart/2005/8/layout/vProcess5"/>
    <dgm:cxn modelId="{38C12655-851C-4859-B67B-0611A6655ACD}" type="presParOf" srcId="{7C7CD8BE-6C53-4626-AD45-C7191C2CCD06}" destId="{BD72344E-0933-45E1-A97B-AED7CB635FC8}" srcOrd="7" destOrd="0" presId="urn:microsoft.com/office/officeart/2005/8/layout/vProcess5"/>
    <dgm:cxn modelId="{C8892F7C-73A5-4A4E-A5BE-1908F2843D61}" type="presParOf" srcId="{7C7CD8BE-6C53-4626-AD45-C7191C2CCD06}" destId="{8FB89EC6-0B4E-4AB2-9035-58D0FF0CD5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4410D-C120-45A8-B453-091B5FF898D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B725367-8F0F-47FA-BA98-9162BA2C988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sourced from Kaggle.com</a:t>
          </a:r>
        </a:p>
      </dgm:t>
    </dgm:pt>
    <dgm:pt modelId="{835D4E09-8ABD-4045-B369-9EFF6AEE54AE}" type="parTrans" cxnId="{4B0A67DD-D1FB-436A-9028-E2C33216E4F0}">
      <dgm:prSet/>
      <dgm:spPr/>
      <dgm:t>
        <a:bodyPr/>
        <a:lstStyle/>
        <a:p>
          <a:endParaRPr lang="en-US"/>
        </a:p>
      </dgm:t>
    </dgm:pt>
    <dgm:pt modelId="{2D39BE4A-1B4F-4380-92CB-5241BB133FB5}" type="sibTrans" cxnId="{4B0A67DD-D1FB-436A-9028-E2C33216E4F0}">
      <dgm:prSet/>
      <dgm:spPr/>
      <dgm:t>
        <a:bodyPr/>
        <a:lstStyle/>
        <a:p>
          <a:endParaRPr lang="en-US"/>
        </a:p>
      </dgm:t>
    </dgm:pt>
    <dgm:pt modelId="{09E220D3-2301-446A-98A2-9A9C62F255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Includes over 36k entries</a:t>
          </a:r>
        </a:p>
      </dgm:t>
    </dgm:pt>
    <dgm:pt modelId="{9E430A2A-AAB9-442C-B5E7-64CF183F71BF}" type="parTrans" cxnId="{B3F2A640-5439-470F-B77D-192BF985DEE0}">
      <dgm:prSet/>
      <dgm:spPr/>
      <dgm:t>
        <a:bodyPr/>
        <a:lstStyle/>
        <a:p>
          <a:endParaRPr lang="en-US"/>
        </a:p>
      </dgm:t>
    </dgm:pt>
    <dgm:pt modelId="{76FBB92C-7707-4FCD-90CF-C19E29709AB0}" type="sibTrans" cxnId="{B3F2A640-5439-470F-B77D-192BF985DEE0}">
      <dgm:prSet/>
      <dgm:spPr/>
      <dgm:t>
        <a:bodyPr/>
        <a:lstStyle/>
        <a:p>
          <a:endParaRPr lang="en-US"/>
        </a:p>
      </dgm:t>
    </dgm:pt>
    <dgm:pt modelId="{8DAAA9FA-2B8A-40F9-B63A-8D006A2F397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Prediction provides business advantage</a:t>
          </a:r>
        </a:p>
      </dgm:t>
    </dgm:pt>
    <dgm:pt modelId="{3D64232B-715B-433D-8D42-B4929D2D1617}" type="parTrans" cxnId="{F8CED751-60D0-475E-AC54-A4771C106360}">
      <dgm:prSet/>
      <dgm:spPr/>
      <dgm:t>
        <a:bodyPr/>
        <a:lstStyle/>
        <a:p>
          <a:endParaRPr lang="en-US"/>
        </a:p>
      </dgm:t>
    </dgm:pt>
    <dgm:pt modelId="{51D56C5D-E9E3-4AE0-90AF-96897B7C72CC}" type="sibTrans" cxnId="{F8CED751-60D0-475E-AC54-A4771C106360}">
      <dgm:prSet/>
      <dgm:spPr/>
      <dgm:t>
        <a:bodyPr/>
        <a:lstStyle/>
        <a:p>
          <a:endParaRPr lang="en-US"/>
        </a:p>
      </dgm:t>
    </dgm:pt>
    <dgm:pt modelId="{975D9B67-872E-4594-8F3B-3D8B2B3D78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Assess relevant rates based on prediction</a:t>
          </a:r>
        </a:p>
        <a:p>
          <a:pPr>
            <a:lnSpc>
              <a:spcPct val="100000"/>
            </a:lnSpc>
          </a:pPr>
          <a:r>
            <a:rPr lang="en-US" dirty="0"/>
            <a:t>Manage staff more easily</a:t>
          </a:r>
        </a:p>
      </dgm:t>
    </dgm:pt>
    <dgm:pt modelId="{FC6B6FD0-4414-421C-A62F-3C2E7F7B62D2}" type="parTrans" cxnId="{83421232-4AA2-4326-A72B-6D084C38F432}">
      <dgm:prSet/>
      <dgm:spPr/>
      <dgm:t>
        <a:bodyPr/>
        <a:lstStyle/>
        <a:p>
          <a:endParaRPr lang="en-US"/>
        </a:p>
      </dgm:t>
    </dgm:pt>
    <dgm:pt modelId="{378CFA04-7086-4967-AE3C-1B77440216AC}" type="sibTrans" cxnId="{83421232-4AA2-4326-A72B-6D084C38F432}">
      <dgm:prSet/>
      <dgm:spPr/>
      <dgm:t>
        <a:bodyPr/>
        <a:lstStyle/>
        <a:p>
          <a:endParaRPr lang="en-US"/>
        </a:p>
      </dgm:t>
    </dgm:pt>
    <dgm:pt modelId="{F1ACB17D-57E9-4EA5-8F15-034A00ED24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people, weekend nights vs weeknights, lead time, time of arrival, etc.</a:t>
          </a:r>
        </a:p>
      </dgm:t>
    </dgm:pt>
    <dgm:pt modelId="{5324089A-F27D-42EE-9AA9-7D713E4F2B5E}" type="parTrans" cxnId="{2DAB1015-B177-4117-B756-6F77E15DEF91}">
      <dgm:prSet/>
      <dgm:spPr/>
      <dgm:t>
        <a:bodyPr/>
        <a:lstStyle/>
        <a:p>
          <a:endParaRPr lang="en-US"/>
        </a:p>
      </dgm:t>
    </dgm:pt>
    <dgm:pt modelId="{73838B40-8730-4B7E-B524-103E07C651CD}" type="sibTrans" cxnId="{2DAB1015-B177-4117-B756-6F77E15DEF91}">
      <dgm:prSet/>
      <dgm:spPr/>
      <dgm:t>
        <a:bodyPr/>
        <a:lstStyle/>
        <a:p>
          <a:endParaRPr lang="en-US"/>
        </a:p>
      </dgm:t>
    </dgm:pt>
    <dgm:pt modelId="{CD0D85FF-7D3F-4019-8E9C-DD2B1F4D6FAB}" type="pres">
      <dgm:prSet presAssocID="{9D54410D-C120-45A8-B453-091B5FF898D7}" presName="root" presStyleCnt="0">
        <dgm:presLayoutVars>
          <dgm:dir/>
          <dgm:resizeHandles val="exact"/>
        </dgm:presLayoutVars>
      </dgm:prSet>
      <dgm:spPr/>
    </dgm:pt>
    <dgm:pt modelId="{583BE80E-653A-4067-812C-92FA17247C53}" type="pres">
      <dgm:prSet presAssocID="{9B725367-8F0F-47FA-BA98-9162BA2C988B}" presName="compNode" presStyleCnt="0"/>
      <dgm:spPr/>
    </dgm:pt>
    <dgm:pt modelId="{0E7C252C-EB42-4C1C-8F57-4CD69774C80C}" type="pres">
      <dgm:prSet presAssocID="{9B725367-8F0F-47FA-BA98-9162BA2C98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20F9539-5DEC-478D-B2C5-9CA8C83436A2}" type="pres">
      <dgm:prSet presAssocID="{9B725367-8F0F-47FA-BA98-9162BA2C988B}" presName="iconSpace" presStyleCnt="0"/>
      <dgm:spPr/>
    </dgm:pt>
    <dgm:pt modelId="{E9714819-6705-493D-8A2E-14E30B466B80}" type="pres">
      <dgm:prSet presAssocID="{9B725367-8F0F-47FA-BA98-9162BA2C988B}" presName="parTx" presStyleLbl="revTx" presStyleIdx="0" presStyleCnt="4">
        <dgm:presLayoutVars>
          <dgm:chMax val="0"/>
          <dgm:chPref val="0"/>
        </dgm:presLayoutVars>
      </dgm:prSet>
      <dgm:spPr/>
    </dgm:pt>
    <dgm:pt modelId="{2B0A1721-56D3-4D3E-9732-F9FF477A567F}" type="pres">
      <dgm:prSet presAssocID="{9B725367-8F0F-47FA-BA98-9162BA2C988B}" presName="txSpace" presStyleCnt="0"/>
      <dgm:spPr/>
    </dgm:pt>
    <dgm:pt modelId="{52A55064-66D0-4EEA-A8A4-778826AC89F9}" type="pres">
      <dgm:prSet presAssocID="{9B725367-8F0F-47FA-BA98-9162BA2C988B}" presName="desTx" presStyleLbl="revTx" presStyleIdx="1" presStyleCnt="4">
        <dgm:presLayoutVars/>
      </dgm:prSet>
      <dgm:spPr/>
    </dgm:pt>
    <dgm:pt modelId="{707E14E6-FA33-4B78-9559-EBD6F9C4AAFA}" type="pres">
      <dgm:prSet presAssocID="{2D39BE4A-1B4F-4380-92CB-5241BB133FB5}" presName="sibTrans" presStyleCnt="0"/>
      <dgm:spPr/>
    </dgm:pt>
    <dgm:pt modelId="{3D78153B-3C9B-4A23-B2AA-F9C9B7513616}" type="pres">
      <dgm:prSet presAssocID="{8DAAA9FA-2B8A-40F9-B63A-8D006A2F3976}" presName="compNode" presStyleCnt="0"/>
      <dgm:spPr/>
    </dgm:pt>
    <dgm:pt modelId="{90AEF2F5-9942-4F69-8F2F-6491F3713CB9}" type="pres">
      <dgm:prSet presAssocID="{8DAAA9FA-2B8A-40F9-B63A-8D006A2F39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EC590A-F091-4C8C-9E5C-BD941A370016}" type="pres">
      <dgm:prSet presAssocID="{8DAAA9FA-2B8A-40F9-B63A-8D006A2F3976}" presName="iconSpace" presStyleCnt="0"/>
      <dgm:spPr/>
    </dgm:pt>
    <dgm:pt modelId="{D736819F-5F11-4565-8EC0-B7FDE12CBD98}" type="pres">
      <dgm:prSet presAssocID="{8DAAA9FA-2B8A-40F9-B63A-8D006A2F3976}" presName="parTx" presStyleLbl="revTx" presStyleIdx="2" presStyleCnt="4">
        <dgm:presLayoutVars>
          <dgm:chMax val="0"/>
          <dgm:chPref val="0"/>
        </dgm:presLayoutVars>
      </dgm:prSet>
      <dgm:spPr/>
    </dgm:pt>
    <dgm:pt modelId="{E269087D-4762-4142-B2B3-ADB8DA8F856F}" type="pres">
      <dgm:prSet presAssocID="{8DAAA9FA-2B8A-40F9-B63A-8D006A2F3976}" presName="txSpace" presStyleCnt="0"/>
      <dgm:spPr/>
    </dgm:pt>
    <dgm:pt modelId="{533C3746-7E15-4270-BB80-E18DF4125ABC}" type="pres">
      <dgm:prSet presAssocID="{8DAAA9FA-2B8A-40F9-B63A-8D006A2F3976}" presName="desTx" presStyleLbl="revTx" presStyleIdx="3" presStyleCnt="4">
        <dgm:presLayoutVars/>
      </dgm:prSet>
      <dgm:spPr/>
    </dgm:pt>
  </dgm:ptLst>
  <dgm:cxnLst>
    <dgm:cxn modelId="{2DAB1015-B177-4117-B756-6F77E15DEF91}" srcId="{9B725367-8F0F-47FA-BA98-9162BA2C988B}" destId="{F1ACB17D-57E9-4EA5-8F15-034A00ED24E8}" srcOrd="1" destOrd="0" parTransId="{5324089A-F27D-42EE-9AA9-7D713E4F2B5E}" sibTransId="{73838B40-8730-4B7E-B524-103E07C651CD}"/>
    <dgm:cxn modelId="{83421232-4AA2-4326-A72B-6D084C38F432}" srcId="{8DAAA9FA-2B8A-40F9-B63A-8D006A2F3976}" destId="{975D9B67-872E-4594-8F3B-3D8B2B3D78E8}" srcOrd="0" destOrd="0" parTransId="{FC6B6FD0-4414-421C-A62F-3C2E7F7B62D2}" sibTransId="{378CFA04-7086-4967-AE3C-1B77440216AC}"/>
    <dgm:cxn modelId="{B3F2A640-5439-470F-B77D-192BF985DEE0}" srcId="{9B725367-8F0F-47FA-BA98-9162BA2C988B}" destId="{09E220D3-2301-446A-98A2-9A9C62F2558F}" srcOrd="0" destOrd="0" parTransId="{9E430A2A-AAB9-442C-B5E7-64CF183F71BF}" sibTransId="{76FBB92C-7707-4FCD-90CF-C19E29709AB0}"/>
    <dgm:cxn modelId="{F8CED751-60D0-475E-AC54-A4771C106360}" srcId="{9D54410D-C120-45A8-B453-091B5FF898D7}" destId="{8DAAA9FA-2B8A-40F9-B63A-8D006A2F3976}" srcOrd="1" destOrd="0" parTransId="{3D64232B-715B-433D-8D42-B4929D2D1617}" sibTransId="{51D56C5D-E9E3-4AE0-90AF-96897B7C72CC}"/>
    <dgm:cxn modelId="{3B71AC96-4BF0-4D6F-A071-889AD1BAC7A4}" type="presOf" srcId="{9B725367-8F0F-47FA-BA98-9162BA2C988B}" destId="{E9714819-6705-493D-8A2E-14E30B466B80}" srcOrd="0" destOrd="0" presId="urn:microsoft.com/office/officeart/2018/2/layout/IconLabelDescriptionList"/>
    <dgm:cxn modelId="{2C707197-C425-448B-AA48-49250F9F2128}" type="presOf" srcId="{9D54410D-C120-45A8-B453-091B5FF898D7}" destId="{CD0D85FF-7D3F-4019-8E9C-DD2B1F4D6FAB}" srcOrd="0" destOrd="0" presId="urn:microsoft.com/office/officeart/2018/2/layout/IconLabelDescriptionList"/>
    <dgm:cxn modelId="{1DB3309B-927B-49E4-9D11-67E8A2FDD79E}" type="presOf" srcId="{09E220D3-2301-446A-98A2-9A9C62F2558F}" destId="{52A55064-66D0-4EEA-A8A4-778826AC89F9}" srcOrd="0" destOrd="0" presId="urn:microsoft.com/office/officeart/2018/2/layout/IconLabelDescriptionList"/>
    <dgm:cxn modelId="{048F8EC9-159A-47B4-A2EA-BC86ABBF713A}" type="presOf" srcId="{8DAAA9FA-2B8A-40F9-B63A-8D006A2F3976}" destId="{D736819F-5F11-4565-8EC0-B7FDE12CBD98}" srcOrd="0" destOrd="0" presId="urn:microsoft.com/office/officeart/2018/2/layout/IconLabelDescriptionList"/>
    <dgm:cxn modelId="{C507DFCA-E2F2-4067-A0DF-E86A37232244}" type="presOf" srcId="{F1ACB17D-57E9-4EA5-8F15-034A00ED24E8}" destId="{52A55064-66D0-4EEA-A8A4-778826AC89F9}" srcOrd="0" destOrd="1" presId="urn:microsoft.com/office/officeart/2018/2/layout/IconLabelDescriptionList"/>
    <dgm:cxn modelId="{5BEFD8DA-87C6-43D0-8E17-4E42200593D3}" type="presOf" srcId="{975D9B67-872E-4594-8F3B-3D8B2B3D78E8}" destId="{533C3746-7E15-4270-BB80-E18DF4125ABC}" srcOrd="0" destOrd="0" presId="urn:microsoft.com/office/officeart/2018/2/layout/IconLabelDescriptionList"/>
    <dgm:cxn modelId="{4B0A67DD-D1FB-436A-9028-E2C33216E4F0}" srcId="{9D54410D-C120-45A8-B453-091B5FF898D7}" destId="{9B725367-8F0F-47FA-BA98-9162BA2C988B}" srcOrd="0" destOrd="0" parTransId="{835D4E09-8ABD-4045-B369-9EFF6AEE54AE}" sibTransId="{2D39BE4A-1B4F-4380-92CB-5241BB133FB5}"/>
    <dgm:cxn modelId="{1C9CDBC4-0BFA-41BD-A925-7FC9FDD0675C}" type="presParOf" srcId="{CD0D85FF-7D3F-4019-8E9C-DD2B1F4D6FAB}" destId="{583BE80E-653A-4067-812C-92FA17247C53}" srcOrd="0" destOrd="0" presId="urn:microsoft.com/office/officeart/2018/2/layout/IconLabelDescriptionList"/>
    <dgm:cxn modelId="{CAF3FA51-326E-41C5-B5E0-D7695A0C3C41}" type="presParOf" srcId="{583BE80E-653A-4067-812C-92FA17247C53}" destId="{0E7C252C-EB42-4C1C-8F57-4CD69774C80C}" srcOrd="0" destOrd="0" presId="urn:microsoft.com/office/officeart/2018/2/layout/IconLabelDescriptionList"/>
    <dgm:cxn modelId="{BA2087AE-DCE2-4D89-B2DE-6A8EEF0170DB}" type="presParOf" srcId="{583BE80E-653A-4067-812C-92FA17247C53}" destId="{A20F9539-5DEC-478D-B2C5-9CA8C83436A2}" srcOrd="1" destOrd="0" presId="urn:microsoft.com/office/officeart/2018/2/layout/IconLabelDescriptionList"/>
    <dgm:cxn modelId="{DFF51333-BAC2-443F-BCAD-DD15314D5544}" type="presParOf" srcId="{583BE80E-653A-4067-812C-92FA17247C53}" destId="{E9714819-6705-493D-8A2E-14E30B466B80}" srcOrd="2" destOrd="0" presId="urn:microsoft.com/office/officeart/2018/2/layout/IconLabelDescriptionList"/>
    <dgm:cxn modelId="{9FC463A4-A487-416C-9B4B-4F0CC3D7E655}" type="presParOf" srcId="{583BE80E-653A-4067-812C-92FA17247C53}" destId="{2B0A1721-56D3-4D3E-9732-F9FF477A567F}" srcOrd="3" destOrd="0" presId="urn:microsoft.com/office/officeart/2018/2/layout/IconLabelDescriptionList"/>
    <dgm:cxn modelId="{5879EC47-F6FF-44EC-953C-C44C005A9A54}" type="presParOf" srcId="{583BE80E-653A-4067-812C-92FA17247C53}" destId="{52A55064-66D0-4EEA-A8A4-778826AC89F9}" srcOrd="4" destOrd="0" presId="urn:microsoft.com/office/officeart/2018/2/layout/IconLabelDescriptionList"/>
    <dgm:cxn modelId="{871F81B5-0563-4F35-98A3-EA707683E34E}" type="presParOf" srcId="{CD0D85FF-7D3F-4019-8E9C-DD2B1F4D6FAB}" destId="{707E14E6-FA33-4B78-9559-EBD6F9C4AAFA}" srcOrd="1" destOrd="0" presId="urn:microsoft.com/office/officeart/2018/2/layout/IconLabelDescriptionList"/>
    <dgm:cxn modelId="{27914E0A-5ACC-447A-B0BF-32CDE55A1C1A}" type="presParOf" srcId="{CD0D85FF-7D3F-4019-8E9C-DD2B1F4D6FAB}" destId="{3D78153B-3C9B-4A23-B2AA-F9C9B7513616}" srcOrd="2" destOrd="0" presId="urn:microsoft.com/office/officeart/2018/2/layout/IconLabelDescriptionList"/>
    <dgm:cxn modelId="{C18739C7-CB24-4932-A3DC-0C09360EE845}" type="presParOf" srcId="{3D78153B-3C9B-4A23-B2AA-F9C9B7513616}" destId="{90AEF2F5-9942-4F69-8F2F-6491F3713CB9}" srcOrd="0" destOrd="0" presId="urn:microsoft.com/office/officeart/2018/2/layout/IconLabelDescriptionList"/>
    <dgm:cxn modelId="{7706C64B-340D-4046-AD37-80000F417979}" type="presParOf" srcId="{3D78153B-3C9B-4A23-B2AA-F9C9B7513616}" destId="{EDEC590A-F091-4C8C-9E5C-BD941A370016}" srcOrd="1" destOrd="0" presId="urn:microsoft.com/office/officeart/2018/2/layout/IconLabelDescriptionList"/>
    <dgm:cxn modelId="{015AB4BB-B750-4165-9135-6EDA628A3553}" type="presParOf" srcId="{3D78153B-3C9B-4A23-B2AA-F9C9B7513616}" destId="{D736819F-5F11-4565-8EC0-B7FDE12CBD98}" srcOrd="2" destOrd="0" presId="urn:microsoft.com/office/officeart/2018/2/layout/IconLabelDescriptionList"/>
    <dgm:cxn modelId="{D9BFD191-E61E-48E5-A8AB-D1DE2D1AD8C8}" type="presParOf" srcId="{3D78153B-3C9B-4A23-B2AA-F9C9B7513616}" destId="{E269087D-4762-4142-B2B3-ADB8DA8F856F}" srcOrd="3" destOrd="0" presId="urn:microsoft.com/office/officeart/2018/2/layout/IconLabelDescriptionList"/>
    <dgm:cxn modelId="{7784B847-76BF-4BBF-A51A-C0D85A8F413F}" type="presParOf" srcId="{3D78153B-3C9B-4A23-B2AA-F9C9B7513616}" destId="{533C3746-7E15-4270-BB80-E18DF4125A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25553-2B3D-409A-BFA6-6383267AD551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Hotel reservations are user-friendly but potentially revenue-reducing.</a:t>
          </a:r>
        </a:p>
      </dsp:txBody>
      <dsp:txXfrm>
        <a:off x="34105" y="34105"/>
        <a:ext cx="6050353" cy="1096221"/>
      </dsp:txXfrm>
    </dsp:sp>
    <dsp:sp modelId="{72740319-22DB-45A1-9D54-506E614EEFC8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“[Hotel] cancellations negatively affect forecasting and controls, the two fundamental elements of revenue management”. –Boston University</a:t>
          </a:r>
        </a:p>
      </dsp:txBody>
      <dsp:txXfrm>
        <a:off x="678828" y="1392607"/>
        <a:ext cx="5837051" cy="1096221"/>
      </dsp:txXfrm>
    </dsp:sp>
    <dsp:sp modelId="{6B63566B-398B-4F77-B25F-DB38E6FEFEB0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can we address this problem?</a:t>
          </a:r>
        </a:p>
      </dsp:txBody>
      <dsp:txXfrm>
        <a:off x="1323551" y="2751110"/>
        <a:ext cx="5837051" cy="1096221"/>
      </dsp:txXfrm>
    </dsp:sp>
    <dsp:sp modelId="{6DD7D5E1-737F-45AB-AB31-E23CDDCB45F5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0282" y="883026"/>
        <a:ext cx="416284" cy="569552"/>
      </dsp:txXfrm>
    </dsp:sp>
    <dsp:sp modelId="{4200BB1A-495D-4D74-904C-D88E50B49FD4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65006" y="2233766"/>
        <a:ext cx="416284" cy="569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C252C-EB42-4C1C-8F57-4CD69774C80C}">
      <dsp:nvSpPr>
        <dsp:cNvPr id="0" name=""/>
        <dsp:cNvSpPr/>
      </dsp:nvSpPr>
      <dsp:spPr>
        <a:xfrm>
          <a:off x="3890" y="481483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4819-6705-493D-8A2E-14E30B466B80}">
      <dsp:nvSpPr>
        <dsp:cNvPr id="0" name=""/>
        <dsp:cNvSpPr/>
      </dsp:nvSpPr>
      <dsp:spPr>
        <a:xfrm>
          <a:off x="3890" y="1989040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 sourced from Kaggle.com</a:t>
          </a:r>
        </a:p>
      </dsp:txBody>
      <dsp:txXfrm>
        <a:off x="3890" y="1989040"/>
        <a:ext cx="3948750" cy="592312"/>
      </dsp:txXfrm>
    </dsp:sp>
    <dsp:sp modelId="{52A55064-66D0-4EEA-A8A4-778826AC89F9}">
      <dsp:nvSpPr>
        <dsp:cNvPr id="0" name=""/>
        <dsp:cNvSpPr/>
      </dsp:nvSpPr>
      <dsp:spPr>
        <a:xfrm>
          <a:off x="3890" y="2639722"/>
          <a:ext cx="3948750" cy="76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Includes over 36k entries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Number of people, weekend nights vs weeknights, lead time, time of arrival, etc.</a:t>
          </a:r>
        </a:p>
      </dsp:txBody>
      <dsp:txXfrm>
        <a:off x="3890" y="2639722"/>
        <a:ext cx="3948750" cy="760230"/>
      </dsp:txXfrm>
    </dsp:sp>
    <dsp:sp modelId="{90AEF2F5-9942-4F69-8F2F-6491F3713CB9}">
      <dsp:nvSpPr>
        <dsp:cNvPr id="0" name=""/>
        <dsp:cNvSpPr/>
      </dsp:nvSpPr>
      <dsp:spPr>
        <a:xfrm>
          <a:off x="4643671" y="481483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6819F-5F11-4565-8EC0-B7FDE12CBD98}">
      <dsp:nvSpPr>
        <dsp:cNvPr id="0" name=""/>
        <dsp:cNvSpPr/>
      </dsp:nvSpPr>
      <dsp:spPr>
        <a:xfrm>
          <a:off x="4643671" y="1989040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Prediction provides business advantage</a:t>
          </a:r>
        </a:p>
      </dsp:txBody>
      <dsp:txXfrm>
        <a:off x="4643671" y="1989040"/>
        <a:ext cx="3948750" cy="592312"/>
      </dsp:txXfrm>
    </dsp:sp>
    <dsp:sp modelId="{533C3746-7E15-4270-BB80-E18DF4125ABC}">
      <dsp:nvSpPr>
        <dsp:cNvPr id="0" name=""/>
        <dsp:cNvSpPr/>
      </dsp:nvSpPr>
      <dsp:spPr>
        <a:xfrm>
          <a:off x="4643671" y="2639722"/>
          <a:ext cx="3948750" cy="76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 relevant rates based on prediction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staff more easily</a:t>
          </a:r>
        </a:p>
      </dsp:txBody>
      <dsp:txXfrm>
        <a:off x="4643671" y="2639722"/>
        <a:ext cx="3948750" cy="760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7:01:2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1699 97 24575,'-30'-12'0,"-1"1"0,0 2 0,-1 1 0,-46-6 0,48 9 0,-90-12 0,-165-4 0,-128 23 0,210 1 0,195-3 0,-1 0 0,0 1 0,1 0 0,-1 0 0,1 1 0,0 0 0,-1 1 0,1 0 0,0 0 0,1 1 0,-1 0 0,0 0 0,1 0 0,0 1 0,0 1 0,1-1 0,-1 1 0,1 0 0,-6 8 0,-47 42 0,25-24 0,-36 43 0,60-63 0,1 0 0,0 1 0,1 0 0,1 0 0,0 1 0,1 0 0,-8 26 0,-29 147 0,38-160 0,2-1 0,1 1 0,2 0 0,0-1 0,5 32 0,72 283 0,-49-234 0,-18-75 0,2 0 0,1-1 0,1 0 0,2-2 0,19 30 0,14 24 0,121 199 0,-160-269 0,0-1 0,1 0 0,0 0 0,1-1 0,1-1 0,16 11 0,7 3 0,42 19 0,-39-25 0,1-2 0,0-1 0,76 15 0,130 8 0,-231-36 0,925 61 0,-902-67 0,0-1 0,0-1 0,-1-3 0,1-1 0,37-15 0,-30 10 0,-29 9 0,-1 0 0,0-1 0,0-1 0,-1 0 0,1-1 0,-2-1 0,0 0 0,0 0 0,-1-2 0,0 1 0,-1-2 0,0 1 0,17-27 0,45-58 0,-45 62 0,28-44 0,-48 66 0,0-1 0,-2 0 0,1 0 0,-2-1 0,0 0 0,-1 0 0,3-19 0,0-30 0,-2 0 0,-4 0 0,-8-81 0,5 126 0,-2 0 0,0 0 0,-1 0 0,-1 1 0,-11-23 0,-49-87 0,23 47 0,30 57 0,0 1 0,-2 0 0,0 2 0,-2-1 0,0 2 0,-1 0 0,-1 1 0,-23-17 0,-2 3 0,-2 3 0,-93-48 0,-190-86 0,196 90 0,104 55 0,-1 2 0,0 1 0,-1 1 0,-1 1 0,0 2 0,-65-16 0,65 23-682,-54-17-1,56 12-6143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7:01:2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1153 50 24575,'-40'-2'0,"1"-2"0,-55-13 0,47 8 0,-53-3 0,93 11 0,-245-4 0,221 6 0,-1 2 0,1 1 0,1 2 0,-1 1 0,-57 20 0,68-17 0,2 0 0,-1 2 0,1 0 0,1 1 0,0 0 0,1 2 0,1 0 0,0 0 0,-21 30 0,25-29 0,1 1 0,1 1 0,1-1 0,1 1 0,-7 22 0,-19 100 0,15-61 0,8-29 0,2 0 0,-4 82 0,14 103 0,0-98 0,0-98 0,2-1 0,13 58 0,-7-51 0,3 57 0,-12-70 0,2 0 0,1 0 0,1 0 0,2 0 0,1-1 0,21 53 0,-18-60 0,1 0 0,1 0 0,1-1 0,1-1 0,1 0 0,1-1 0,0-1 0,2 0 0,40 31 0,-4-12 0,2-3 0,1-2 0,2-3 0,1-2 0,2-3 0,0-3 0,126 29 0,184 7 0,-176-33 0,97 14 0,551 1 0,-738-40 0,-55 1 0,1-2 0,94-13 0,-134 10 0,0 0 0,0 0 0,1-1 0,-2-1 0,1-1 0,-1 1 0,0-2 0,19-12 0,-25 14 0,-1 0 0,1 0 0,-1-1 0,1 1 0,-2-1 0,1-1 0,-1 1 0,0-1 0,0 1 0,0-1 0,-1 0 0,0 0 0,-1-1 0,0 1 0,0-1 0,2-12 0,1-51 0,-9-140 0,-1 77 0,3 93 0,-3-1 0,-10-46 0,6 41 0,-4-54 0,4 25 0,-3 1 0,-4 0 0,-25-74 0,-4-17 0,25 96 0,-3 2 0,-2 0 0,-65-117 0,75 158 0,-1 1 0,-1 1 0,-39-44 0,44 56 0,-1 1 0,0 1 0,0-1 0,-2 2 0,1 0 0,-1 1 0,-1 1 0,-20-9 0,-6 2 0,-1 1 0,-80-14 0,-27-5 0,-37-7 0,-14 19 0,-234-40 0,402 53-151,-1 3-1,0 0 0,-1 3 0,1 0 1,0 2-1,-1 2 0,1 1 1,-50 12-1,44-7-6674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B739C-4378-446D-994C-FFEEDB21CC3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DA1C7-C4AE-4E66-B5A5-1D9EADA0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hotel reservations are user-friendly, they also allow customers to “book and search”.</a:t>
            </a:r>
          </a:p>
          <a:p>
            <a:r>
              <a:rPr lang="en-US" dirty="0"/>
              <a:t>Cancelling bookings for free forces the hotel to quickly find a replacement customer for that room.</a:t>
            </a:r>
          </a:p>
          <a:p>
            <a:r>
              <a:rPr lang="en-US" dirty="0"/>
              <a:t>Hotel room pricing greatly varies depending on conditions like weekday, time of year,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or decrease pricing based on how likely someone cancels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2.6% repeat</a:t>
            </a:r>
          </a:p>
          <a:p>
            <a:r>
              <a:rPr lang="en-US" dirty="0"/>
              <a:t>Unique – more important to consider as many variables as we can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cancellation rate = more revenue</a:t>
            </a:r>
          </a:p>
          <a:p>
            <a:r>
              <a:rPr lang="en-US" dirty="0"/>
              <a:t>Last minute sales force lower pricing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56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5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A26B-8568-4B41-B670-38FE1FF2C4E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rndorfronk@deloitt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05221-8475-A5F3-2469-90E0040A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5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02291-44E4-4656-8528-6BDDF174E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358" y="3429000"/>
            <a:ext cx="3569832" cy="86275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600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E0E9-5629-44B5-9807-6BEA409E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358" y="4530342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Analysis By: Dylan Orndorf-Ronk</a:t>
            </a:r>
          </a:p>
          <a:p>
            <a:pPr algn="l"/>
            <a:r>
              <a:rPr lang="en-US" sz="2000" dirty="0">
                <a:hlinkClick r:id="rId3"/>
              </a:rPr>
              <a:t>dorndorfronk@deloitte.com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62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47B7-7836-401E-B9C2-55E07E63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Business Problem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21EDB-FDF2-7727-4555-8902B7F40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123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919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BC8B-3F30-4129-96AD-79A662FE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Solution – Predict Customer Behavior	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BCD402-E0FB-457C-A137-3C79D2EF4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41283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3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16FA-54DF-4880-9F45-F27B7DAA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Vast Majority of Customers Unique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5CA70-831F-4F2F-A10E-115A1A3D9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930400"/>
            <a:ext cx="7331929" cy="4530627"/>
          </a:xfrm>
        </p:spPr>
      </p:pic>
    </p:spTree>
    <p:extLst>
      <p:ext uri="{BB962C8B-B14F-4D97-AF65-F5344CB8AC3E}">
        <p14:creationId xmlns:p14="http://schemas.microsoft.com/office/powerpoint/2010/main" val="56993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590-6CB9-4E02-98D8-7E680F9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Nearly Half Have Cancelled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2045C-4CE3-40C7-9D54-2E1E7A7B4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787793"/>
            <a:ext cx="7313103" cy="4707167"/>
          </a:xfrm>
        </p:spPr>
      </p:pic>
    </p:spTree>
    <p:extLst>
      <p:ext uri="{BB962C8B-B14F-4D97-AF65-F5344CB8AC3E}">
        <p14:creationId xmlns:p14="http://schemas.microsoft.com/office/powerpoint/2010/main" val="21925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1A4B-7FBB-4B1C-A304-09404191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88FAE-BE07-4317-B8B5-BB14798C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36" y="1451183"/>
            <a:ext cx="5383646" cy="438066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2A9517-010A-4673-ABA4-536E98DD06DD}"/>
                  </a:ext>
                </a:extLst>
              </p14:cNvPr>
              <p14:cNvContentPartPr/>
              <p14:nvPr/>
            </p14:nvContentPartPr>
            <p14:xfrm>
              <a:off x="1470567" y="2162389"/>
              <a:ext cx="1010880" cy="76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2A9517-010A-4673-ABA4-536E98DD0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927" y="2153389"/>
                <a:ext cx="102852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D0A796-9027-4EF8-96C4-24FC3431284C}"/>
                  </a:ext>
                </a:extLst>
              </p14:cNvPr>
              <p14:cNvContentPartPr/>
              <p14:nvPr/>
            </p14:nvContentPartPr>
            <p14:xfrm>
              <a:off x="3121167" y="3914509"/>
              <a:ext cx="1145160" cy="879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D0A796-9027-4EF8-96C4-24FC343128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2167" y="3905509"/>
                <a:ext cx="1162800" cy="897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44C702-F5F7-4F68-8207-902C2383C90D}"/>
              </a:ext>
            </a:extLst>
          </p:cNvPr>
          <p:cNvSpPr txBox="1"/>
          <p:nvPr/>
        </p:nvSpPr>
        <p:spPr>
          <a:xfrm>
            <a:off x="6251171" y="2162388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model so far at </a:t>
            </a:r>
            <a:r>
              <a:rPr lang="en-US" dirty="0">
                <a:solidFill>
                  <a:schemeClr val="accent1"/>
                </a:solidFill>
              </a:rPr>
              <a:t>90% </a:t>
            </a: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11111 = correctly predicted cancelled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23566 = correctly predicted uncancelled bookings</a:t>
            </a:r>
          </a:p>
        </p:txBody>
      </p:sp>
    </p:spTree>
    <p:extLst>
      <p:ext uri="{BB962C8B-B14F-4D97-AF65-F5344CB8AC3E}">
        <p14:creationId xmlns:p14="http://schemas.microsoft.com/office/powerpoint/2010/main" val="19720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2BE7-6E28-4E2E-A205-4FD4BEB1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88CA-D9DC-4B80-BBF6-22B50D82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Tighten cancellation policies</a:t>
            </a:r>
          </a:p>
          <a:p>
            <a:pPr lvl="1"/>
            <a:r>
              <a:rPr lang="en-US" dirty="0"/>
              <a:t>Consider a fee to create a booking</a:t>
            </a:r>
          </a:p>
          <a:p>
            <a:pPr lvl="2"/>
            <a:r>
              <a:rPr lang="en-US" dirty="0"/>
              <a:t>Risk: less user-friendly</a:t>
            </a:r>
          </a:p>
          <a:p>
            <a:r>
              <a:rPr lang="en-US" dirty="0"/>
              <a:t>Gather larger dataset</a:t>
            </a:r>
          </a:p>
          <a:p>
            <a:pPr lvl="1"/>
            <a:r>
              <a:rPr lang="en-US" dirty="0"/>
              <a:t>More data points to train from could provide more robust modeling</a:t>
            </a:r>
          </a:p>
          <a:p>
            <a:r>
              <a:rPr lang="en-US" dirty="0"/>
              <a:t>Refine model performance</a:t>
            </a:r>
          </a:p>
          <a:p>
            <a:pPr lvl="1"/>
            <a:r>
              <a:rPr lang="en-US" dirty="0"/>
              <a:t>Improve accuracy in future model iterations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2094-B747-45FC-A664-208FEEF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F81-A30E-445D-8D80-DF33A023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137F-5D45-4C50-AA05-50308BAE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9BDB-9FA1-4818-ABD2-20BF3640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5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7266</TotalTime>
  <Words>265</Words>
  <Application>Microsoft Office PowerPoint</Application>
  <PresentationFormat>Widescreen</PresentationFormat>
  <Paragraphs>42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Predicting Hotel Cancellations</vt:lpstr>
      <vt:lpstr>Business Problem </vt:lpstr>
      <vt:lpstr>Solution – Predict Customer Behavior </vt:lpstr>
      <vt:lpstr>Vast Majority of Customers Unique</vt:lpstr>
      <vt:lpstr>Nearly Half Have Cancelled</vt:lpstr>
      <vt:lpstr>Predictive Model Performance</vt:lpstr>
      <vt:lpstr>Next Steps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Cancellation using Booking Status</dc:title>
  <dc:creator>Orndorf-Ronk, Dylan</dc:creator>
  <cp:lastModifiedBy>Orndorf-Ronk, Dylan</cp:lastModifiedBy>
  <cp:revision>3</cp:revision>
  <dcterms:created xsi:type="dcterms:W3CDTF">2023-01-24T18:48:07Z</dcterms:created>
  <dcterms:modified xsi:type="dcterms:W3CDTF">2023-01-30T15:36:17Z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2023-01-24T18:48:08Z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4a1add48-09d5-4cc9-8399-ff8edac827f1</vt:lpwstr>
  </property>
  <property fmtid="{D5CDD505-2E9C-101B-9397-08002B2CF9AE}" pid="8" name="MSIP_Label_ea60d57e-af5b-4752-ac57-3e4f28ca11dc_ContentBits">
    <vt:lpwstr>0</vt:lpwstr>
  </property>
</Properties>
</file>