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220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2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803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2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0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1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4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4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5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8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5DC1-031F-45A0-8ED5-FEA30FFC594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473752-4B30-4152-B639-5009C06F9D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2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ku.ac.at/fileadmin/_migrated/content_uploads/SchneePhysik_0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f.ch/de/ueber-das-slf/portrait/geschichte/feldmessunge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pagationlab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pga-company.com/slf-snow-sensor-de/?gclid=Cj0KCQiAxoiQBhCRARIsAPsvo-zIurluCUZGkzBHdzviTpl2EmlpuOMQYf8kS1elACITgWuWNvCyZCgaAlMOEALw_wc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341BF-83CD-780A-05D9-88ED953A9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Schneeprofilsonde</a:t>
            </a:r>
            <a:r>
              <a:rPr lang="en-GB" dirty="0"/>
              <a:t> </a:t>
            </a:r>
            <a:r>
              <a:rPr lang="en-GB" dirty="0" err="1"/>
              <a:t>Literatur</a:t>
            </a:r>
            <a:r>
              <a:rPr lang="en-GB" dirty="0"/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22081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F542D-E225-403B-5FB2-546C4090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[8] Frühwarnsysteme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6C3F5-CF82-9087-2DA5-2BB89C5F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Research</a:t>
            </a:r>
          </a:p>
          <a:p>
            <a:r>
              <a:rPr lang="de-DE" dirty="0"/>
              <a:t>SLF</a:t>
            </a:r>
          </a:p>
          <a:p>
            <a:r>
              <a:rPr lang="de-DE" dirty="0"/>
              <a:t>31.08.2022</a:t>
            </a:r>
          </a:p>
          <a:p>
            <a:r>
              <a:rPr lang="de-DE" dirty="0"/>
              <a:t>Konzept und Prozessverständnis von </a:t>
            </a:r>
            <a:r>
              <a:rPr lang="de-DE" dirty="0" err="1"/>
              <a:t>Frühwarsystemen</a:t>
            </a:r>
            <a:endParaRPr lang="de-DE" dirty="0"/>
          </a:p>
          <a:p>
            <a:r>
              <a:rPr lang="de-DE" dirty="0"/>
              <a:t>Seiten:</a:t>
            </a:r>
          </a:p>
          <a:p>
            <a:r>
              <a:rPr lang="de-DE" dirty="0"/>
              <a:t>Literatur -&gt; Grundwissen</a:t>
            </a:r>
          </a:p>
        </p:txBody>
      </p:sp>
    </p:spTree>
    <p:extLst>
      <p:ext uri="{BB962C8B-B14F-4D97-AF65-F5344CB8AC3E}">
        <p14:creationId xmlns:p14="http://schemas.microsoft.com/office/powerpoint/2010/main" val="424840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AB2E2-8C90-0C89-3C7D-77C762A3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[9] SLF-Beobachterhandbuch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78BB7-1BB6-D997-5104-F5C4420D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Knowledge</a:t>
            </a:r>
          </a:p>
          <a:p>
            <a:r>
              <a:rPr lang="de-DE" dirty="0"/>
              <a:t>SLF 2020</a:t>
            </a:r>
          </a:p>
          <a:p>
            <a:r>
              <a:rPr lang="de-DE" dirty="0"/>
              <a:t>31.08.2022</a:t>
            </a:r>
          </a:p>
          <a:p>
            <a:r>
              <a:rPr lang="de-DE" dirty="0"/>
              <a:t>Normen und Herangehensweisen zur Beurteilung und Messung von Schneeparametern</a:t>
            </a:r>
          </a:p>
          <a:p>
            <a:r>
              <a:rPr lang="de-DE" dirty="0"/>
              <a:t>Seiten:</a:t>
            </a:r>
          </a:p>
          <a:p>
            <a:r>
              <a:rPr lang="de-DE" dirty="0"/>
              <a:t>Literatur -&gt; Grundwissen</a:t>
            </a:r>
          </a:p>
        </p:txBody>
      </p:sp>
    </p:spTree>
    <p:extLst>
      <p:ext uri="{BB962C8B-B14F-4D97-AF65-F5344CB8AC3E}">
        <p14:creationId xmlns:p14="http://schemas.microsoft.com/office/powerpoint/2010/main" val="242618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97F8-6C52-B27D-E44D-30F6D2F2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00000"/>
                </a:solidFill>
              </a:rPr>
              <a:t>[10] </a:t>
            </a:r>
            <a:r>
              <a:rPr lang="de-DE" dirty="0" err="1">
                <a:solidFill>
                  <a:srgbClr val="C00000"/>
                </a:solidFill>
              </a:rPr>
              <a:t>Snow_Dilectric_Measurement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B383C-3426-95EE-9CA8-1903B494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A. </a:t>
            </a:r>
            <a:r>
              <a:rPr lang="de-DE" dirty="0" err="1"/>
              <a:t>Denoth</a:t>
            </a:r>
            <a:r>
              <a:rPr lang="de-DE" dirty="0"/>
              <a:t>: University </a:t>
            </a:r>
            <a:r>
              <a:rPr lang="de-DE" dirty="0" err="1"/>
              <a:t>of</a:t>
            </a:r>
            <a:r>
              <a:rPr lang="de-DE" dirty="0"/>
              <a:t> Innsbruck 1986</a:t>
            </a:r>
          </a:p>
          <a:p>
            <a:r>
              <a:rPr lang="de-DE" dirty="0"/>
              <a:t>31.08.2022</a:t>
            </a:r>
          </a:p>
          <a:p>
            <a:r>
              <a:rPr lang="de-DE" dirty="0"/>
              <a:t>Messung der Schneedichte über die </a:t>
            </a:r>
            <a:r>
              <a:rPr lang="de-DE" dirty="0" err="1"/>
              <a:t>Diletricitätszahl</a:t>
            </a:r>
            <a:r>
              <a:rPr lang="de-DE" dirty="0"/>
              <a:t> von Schnee (</a:t>
            </a:r>
            <a:r>
              <a:rPr lang="de-DE" b="1" dirty="0" err="1"/>
              <a:t>Capacity</a:t>
            </a:r>
            <a:r>
              <a:rPr lang="de-DE" dirty="0"/>
              <a:t>)</a:t>
            </a:r>
          </a:p>
          <a:p>
            <a:r>
              <a:rPr lang="de-DE" dirty="0"/>
              <a:t>Seiten:</a:t>
            </a:r>
          </a:p>
          <a:p>
            <a:r>
              <a:rPr lang="de-DE" dirty="0"/>
              <a:t>Literatur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163073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94D0D-3BCE-C177-04C6-0F77B33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[11] </a:t>
            </a:r>
            <a:r>
              <a:rPr lang="de-DE" dirty="0" err="1">
                <a:solidFill>
                  <a:srgbClr val="FFC000"/>
                </a:solidFill>
              </a:rPr>
              <a:t>Snow_wetness_measurement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BEC5D-BAC4-7115-CC4E-5B92BFE7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Elsevier</a:t>
            </a:r>
          </a:p>
          <a:p>
            <a:r>
              <a:rPr lang="de-DE" dirty="0"/>
              <a:t>31.08.2022</a:t>
            </a:r>
          </a:p>
          <a:p>
            <a:r>
              <a:rPr lang="de-DE" dirty="0"/>
              <a:t>Electronische Messung des Wasseranteils in der Schneedecke mit einer </a:t>
            </a:r>
            <a:r>
              <a:rPr lang="de-DE" b="1" dirty="0" err="1"/>
              <a:t>Coaxial</a:t>
            </a:r>
            <a:r>
              <a:rPr lang="de-DE" b="1" dirty="0"/>
              <a:t> Probe</a:t>
            </a:r>
          </a:p>
          <a:p>
            <a:r>
              <a:rPr lang="de-DE" dirty="0"/>
              <a:t>Seiten:</a:t>
            </a:r>
          </a:p>
          <a:p>
            <a:r>
              <a:rPr lang="de-DE" dirty="0"/>
              <a:t>Literatur -&gt; Dichtemessung </a:t>
            </a:r>
          </a:p>
        </p:txBody>
      </p:sp>
    </p:spTree>
    <p:extLst>
      <p:ext uri="{BB962C8B-B14F-4D97-AF65-F5344CB8AC3E}">
        <p14:creationId xmlns:p14="http://schemas.microsoft.com/office/powerpoint/2010/main" val="284855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1384B-74F2-7B47-6C32-10AB6ABD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[12] </a:t>
            </a:r>
            <a:r>
              <a:rPr lang="de-DE" dirty="0" err="1"/>
              <a:t>Schneehydrology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C6226-D836-25F6-018A-36949A99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Universität Innsbruck</a:t>
            </a:r>
          </a:p>
          <a:p>
            <a:r>
              <a:rPr lang="de-DE" dirty="0"/>
              <a:t>31.08.2022</a:t>
            </a:r>
          </a:p>
          <a:p>
            <a:r>
              <a:rPr lang="de-DE" dirty="0"/>
              <a:t>Messmethoden, Grundlagen </a:t>
            </a:r>
            <a:r>
              <a:rPr lang="de-DE" dirty="0" err="1"/>
              <a:t>Hydrology</a:t>
            </a:r>
            <a:r>
              <a:rPr lang="de-DE" dirty="0"/>
              <a:t>, Klassifizierungen Schneedichte</a:t>
            </a:r>
          </a:p>
          <a:p>
            <a:r>
              <a:rPr lang="de-DE" dirty="0"/>
              <a:t>Seiten:</a:t>
            </a:r>
          </a:p>
          <a:p>
            <a:r>
              <a:rPr lang="de-DE" dirty="0"/>
              <a:t>Literatur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311610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7ED5C-7908-1128-B6DE-E13B2D10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00000"/>
                </a:solidFill>
              </a:rPr>
              <a:t>[13] </a:t>
            </a:r>
            <a:r>
              <a:rPr lang="de-DE" dirty="0" err="1">
                <a:solidFill>
                  <a:srgbClr val="C00000"/>
                </a:solidFill>
              </a:rPr>
              <a:t>Snow_wetness_sensor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87E6E-A655-F7B4-2C15-DF708481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A. </a:t>
            </a:r>
            <a:r>
              <a:rPr lang="de-DE" dirty="0" err="1"/>
              <a:t>Denoth</a:t>
            </a:r>
            <a:r>
              <a:rPr lang="de-DE" dirty="0"/>
              <a:t>: University </a:t>
            </a:r>
            <a:r>
              <a:rPr lang="de-DE" dirty="0" err="1"/>
              <a:t>of</a:t>
            </a:r>
            <a:r>
              <a:rPr lang="de-DE" dirty="0"/>
              <a:t> Innsbruck</a:t>
            </a:r>
          </a:p>
          <a:p>
            <a:r>
              <a:rPr lang="de-DE" dirty="0"/>
              <a:t>31.08.2022</a:t>
            </a:r>
          </a:p>
          <a:p>
            <a:r>
              <a:rPr lang="de-DE" dirty="0"/>
              <a:t>Monopole </a:t>
            </a:r>
            <a:r>
              <a:rPr lang="de-DE" dirty="0" err="1"/>
              <a:t>antenna</a:t>
            </a:r>
            <a:r>
              <a:rPr lang="de-DE" dirty="0"/>
              <a:t> als alternative zur </a:t>
            </a:r>
            <a:r>
              <a:rPr lang="de-DE" dirty="0" err="1"/>
              <a:t>capacitiven</a:t>
            </a:r>
            <a:r>
              <a:rPr lang="de-DE" dirty="0"/>
              <a:t> und TDR Sensoren</a:t>
            </a:r>
          </a:p>
          <a:p>
            <a:r>
              <a:rPr lang="de-DE" dirty="0"/>
              <a:t>Seiten:</a:t>
            </a:r>
          </a:p>
          <a:p>
            <a:r>
              <a:rPr lang="de-DE" dirty="0"/>
              <a:t>Literatur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111822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E922C-9FD6-9893-A31A-4E7A67F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[14] Anwendung Dichtemessung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6B35-692C-1F9C-D93A-3872E58E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 err="1"/>
              <a:t>ResearchGate</a:t>
            </a:r>
            <a:endParaRPr lang="de-DE" dirty="0"/>
          </a:p>
          <a:p>
            <a:r>
              <a:rPr lang="de-DE" dirty="0"/>
              <a:t>31.08.2022</a:t>
            </a:r>
          </a:p>
          <a:p>
            <a:r>
              <a:rPr lang="de-DE" dirty="0"/>
              <a:t>Anwendung der Dichtemessung in der Antarktis</a:t>
            </a:r>
          </a:p>
          <a:p>
            <a:r>
              <a:rPr lang="de-DE" dirty="0"/>
              <a:t>Seiten:</a:t>
            </a:r>
          </a:p>
          <a:p>
            <a:r>
              <a:rPr lang="de-DE" dirty="0" err="1"/>
              <a:t>Literature</a:t>
            </a:r>
            <a:r>
              <a:rPr lang="de-DE" dirty="0"/>
              <a:t>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33352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1C285-9021-95E9-5534-EDBD3280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[15] Anwendung_Dichtemessung_2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0E083-3CC6-3C17-9BB2-8359CB4A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Universität Münster 1983</a:t>
            </a:r>
          </a:p>
          <a:p>
            <a:r>
              <a:rPr lang="de-DE" dirty="0"/>
              <a:t>31.08.2022</a:t>
            </a:r>
          </a:p>
          <a:p>
            <a:r>
              <a:rPr lang="de-DE" dirty="0"/>
              <a:t>Durchführung und Auswertung geologischer Messung großer Auslagen</a:t>
            </a:r>
          </a:p>
          <a:p>
            <a:r>
              <a:rPr lang="de-DE" dirty="0"/>
              <a:t>Seiten:</a:t>
            </a:r>
          </a:p>
          <a:p>
            <a:r>
              <a:rPr lang="de-DE" dirty="0" err="1"/>
              <a:t>Literature</a:t>
            </a:r>
            <a:r>
              <a:rPr lang="de-DE" dirty="0"/>
              <a:t>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251638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F2A33-C751-BD8A-5BF7-16DFD177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[16] A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soil</a:t>
            </a:r>
            <a:r>
              <a:rPr lang="de-DE" dirty="0"/>
              <a:t> </a:t>
            </a:r>
            <a:r>
              <a:rPr lang="de-DE" dirty="0" err="1"/>
              <a:t>moisture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79EA2-EE69-71FD-2AE8-DCBA871D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47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E5A74-8157-C122-FCA5-ABCD532E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[17] An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Permittivity</a:t>
            </a:r>
            <a:r>
              <a:rPr lang="de-DE" dirty="0"/>
              <a:t> Measurement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Coaxial</a:t>
            </a:r>
            <a:r>
              <a:rPr lang="de-DE" dirty="0"/>
              <a:t> 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30150-678F-4842-6129-FFE0F854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818CC-EF63-9314-EAB1-CD6DAF45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027E8-8DDD-BE29-508E-72A5B212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Funktion:</a:t>
            </a:r>
          </a:p>
          <a:p>
            <a:r>
              <a:rPr lang="de-DE" dirty="0"/>
              <a:t>Sektor</a:t>
            </a:r>
            <a:r>
              <a:rPr lang="en-GB" dirty="0"/>
              <a:t>:</a:t>
            </a:r>
          </a:p>
          <a:p>
            <a:r>
              <a:rPr lang="en-GB" dirty="0"/>
              <a:t>Quelle:</a:t>
            </a:r>
          </a:p>
          <a:p>
            <a:r>
              <a:rPr lang="en-GB" dirty="0"/>
              <a:t>Datum:</a:t>
            </a:r>
          </a:p>
          <a:p>
            <a:r>
              <a:rPr lang="de-DE" dirty="0"/>
              <a:t>Bemerkung:</a:t>
            </a:r>
          </a:p>
          <a:p>
            <a:r>
              <a:rPr lang="en-GB" dirty="0"/>
              <a:t>Seiten:</a:t>
            </a:r>
          </a:p>
          <a:p>
            <a:r>
              <a:rPr lang="en-GB" dirty="0" err="1"/>
              <a:t>Fundort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937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F8806-EB8C-540C-0A5B-6B24A910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[18] </a:t>
            </a:r>
            <a:r>
              <a:rPr lang="de-DE" dirty="0" err="1"/>
              <a:t>Dilectric</a:t>
            </a:r>
            <a:r>
              <a:rPr lang="de-DE" dirty="0"/>
              <a:t> Properties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soils</a:t>
            </a:r>
            <a:r>
              <a:rPr lang="de-DE" dirty="0"/>
              <a:t> at UHF and </a:t>
            </a:r>
            <a:r>
              <a:rPr lang="de-DE" dirty="0" err="1"/>
              <a:t>Microwave</a:t>
            </a:r>
            <a:r>
              <a:rPr lang="de-DE" dirty="0"/>
              <a:t> </a:t>
            </a:r>
            <a:r>
              <a:rPr lang="de-DE" dirty="0" err="1"/>
              <a:t>Frequencies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E141C-307F-012A-AAF3-65511EEA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6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A727B-3022-C1B0-BB49-649B71FF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FF0000"/>
                </a:solidFill>
              </a:rPr>
              <a:t>[19] </a:t>
            </a:r>
            <a:r>
              <a:rPr lang="de-DE" dirty="0" err="1">
                <a:solidFill>
                  <a:srgbClr val="FF0000"/>
                </a:solidFill>
              </a:rPr>
              <a:t>Effect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grain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geometry</a:t>
            </a:r>
            <a:r>
              <a:rPr lang="de-DE" dirty="0">
                <a:solidFill>
                  <a:srgbClr val="FF0000"/>
                </a:solidFill>
              </a:rPr>
              <a:t> and </a:t>
            </a:r>
            <a:r>
              <a:rPr lang="de-DE" dirty="0" err="1">
                <a:solidFill>
                  <a:srgbClr val="FF0000"/>
                </a:solidFill>
              </a:rPr>
              <a:t>electrical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properties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snow</a:t>
            </a:r>
            <a:r>
              <a:rPr lang="de-DE" dirty="0">
                <a:solidFill>
                  <a:srgbClr val="FF0000"/>
                </a:solidFill>
              </a:rPr>
              <a:t> at </a:t>
            </a:r>
            <a:r>
              <a:rPr lang="de-DE" dirty="0" err="1">
                <a:solidFill>
                  <a:srgbClr val="FF0000"/>
                </a:solidFill>
              </a:rPr>
              <a:t>frequencies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up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100 MHz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AEDB0-2BEE-4322-89A6-326A8B55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A. </a:t>
            </a:r>
            <a:r>
              <a:rPr lang="de-DE" dirty="0" err="1"/>
              <a:t>Denoth</a:t>
            </a:r>
            <a:r>
              <a:rPr lang="de-DE" dirty="0"/>
              <a:t>		1982</a:t>
            </a:r>
          </a:p>
          <a:p>
            <a:r>
              <a:rPr lang="de-DE" dirty="0"/>
              <a:t>18.09.2022</a:t>
            </a:r>
          </a:p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grain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…</a:t>
            </a:r>
          </a:p>
          <a:p>
            <a:r>
              <a:rPr lang="de-DE" dirty="0"/>
              <a:t>Seiten:</a:t>
            </a:r>
          </a:p>
          <a:p>
            <a:r>
              <a:rPr lang="de-DE" dirty="0" err="1"/>
              <a:t>Literature</a:t>
            </a:r>
            <a:r>
              <a:rPr lang="de-DE" dirty="0"/>
              <a:t>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367930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873CF-1A8A-8AAE-EDBE-BC175C14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FFC000"/>
                </a:solidFill>
              </a:rPr>
              <a:t>[20] Ground-</a:t>
            </a:r>
            <a:r>
              <a:rPr lang="de-DE" dirty="0" err="1">
                <a:solidFill>
                  <a:srgbClr val="FFC000"/>
                </a:solidFill>
              </a:rPr>
              <a:t>based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frequency-modulated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continuous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wave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radar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measurement</a:t>
            </a:r>
            <a:r>
              <a:rPr lang="de-DE" dirty="0">
                <a:solidFill>
                  <a:srgbClr val="FFC000"/>
                </a:solidFill>
              </a:rPr>
              <a:t> in </a:t>
            </a:r>
            <a:r>
              <a:rPr lang="de-DE" dirty="0" err="1">
                <a:solidFill>
                  <a:srgbClr val="FFC000"/>
                </a:solidFill>
              </a:rPr>
              <a:t>wet</a:t>
            </a:r>
            <a:r>
              <a:rPr lang="de-DE" dirty="0">
                <a:solidFill>
                  <a:srgbClr val="FFC000"/>
                </a:solidFill>
              </a:rPr>
              <a:t> and dry </a:t>
            </a:r>
            <a:r>
              <a:rPr lang="de-DE" dirty="0" err="1">
                <a:solidFill>
                  <a:srgbClr val="FFC000"/>
                </a:solidFill>
              </a:rPr>
              <a:t>snowpacks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A3C18-D068-2FB8-9635-9A0699C1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Hans-Peter Marshall et. Al. 		2004</a:t>
            </a:r>
          </a:p>
          <a:p>
            <a:r>
              <a:rPr lang="de-DE" dirty="0"/>
              <a:t>18.09.2022</a:t>
            </a:r>
          </a:p>
          <a:p>
            <a:r>
              <a:rPr lang="de-DE" dirty="0"/>
              <a:t>Ground-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frequency-modulated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rader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(</a:t>
            </a:r>
            <a:r>
              <a:rPr lang="de-DE" b="1" dirty="0"/>
              <a:t>FMCW</a:t>
            </a:r>
            <a:r>
              <a:rPr lang="de-DE" dirty="0"/>
              <a:t>)</a:t>
            </a:r>
          </a:p>
          <a:p>
            <a:r>
              <a:rPr lang="de-DE" dirty="0"/>
              <a:t>Seiten:</a:t>
            </a:r>
          </a:p>
          <a:p>
            <a:r>
              <a:rPr lang="de-DE" dirty="0" err="1"/>
              <a:t>Literature</a:t>
            </a:r>
            <a:r>
              <a:rPr lang="de-DE" dirty="0"/>
              <a:t>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412543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E0E5F-E9C0-13DD-11A1-0EEAE2D2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[21] Instrument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measuring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liquid </a:t>
            </a:r>
            <a:r>
              <a:rPr lang="de-DE" dirty="0" err="1">
                <a:solidFill>
                  <a:srgbClr val="FF0000"/>
                </a:solidFill>
              </a:rPr>
              <a:t>water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content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snow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DE21A-BBC1-649F-A813-1F883FA4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A. </a:t>
            </a:r>
            <a:r>
              <a:rPr lang="de-DE" dirty="0" err="1"/>
              <a:t>Denoth</a:t>
            </a:r>
            <a:endParaRPr lang="de-DE" dirty="0"/>
          </a:p>
          <a:p>
            <a:r>
              <a:rPr lang="de-DE" dirty="0"/>
              <a:t>14.09.2022</a:t>
            </a:r>
          </a:p>
          <a:p>
            <a:r>
              <a:rPr lang="de-DE" dirty="0" err="1"/>
              <a:t>Comparative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propes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wetness</a:t>
            </a:r>
            <a:r>
              <a:rPr lang="de-DE" dirty="0"/>
              <a:t> and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snow</a:t>
            </a:r>
            <a:r>
              <a:rPr lang="de-DE" dirty="0"/>
              <a:t>.</a:t>
            </a:r>
          </a:p>
          <a:p>
            <a:r>
              <a:rPr lang="de-DE" dirty="0"/>
              <a:t>Seiten:</a:t>
            </a:r>
          </a:p>
          <a:p>
            <a:r>
              <a:rPr lang="de-DE" dirty="0" err="1"/>
              <a:t>Literature</a:t>
            </a:r>
            <a:r>
              <a:rPr lang="de-DE" dirty="0"/>
              <a:t>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367470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020F3-8A2C-0A37-29E1-9E2B8CBE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FFC000"/>
                </a:solidFill>
              </a:rPr>
              <a:t>[22] </a:t>
            </a:r>
            <a:r>
              <a:rPr lang="de-DE" dirty="0" err="1">
                <a:solidFill>
                  <a:srgbClr val="FFC000"/>
                </a:solidFill>
              </a:rPr>
              <a:t>measuring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density</a:t>
            </a:r>
            <a:r>
              <a:rPr lang="de-DE" dirty="0">
                <a:solidFill>
                  <a:srgbClr val="FFC000"/>
                </a:solidFill>
              </a:rPr>
              <a:t> and </a:t>
            </a:r>
            <a:r>
              <a:rPr lang="de-DE" dirty="0" err="1">
                <a:solidFill>
                  <a:srgbClr val="FFC000"/>
                </a:solidFill>
              </a:rPr>
              <a:t>wetness</a:t>
            </a:r>
            <a:r>
              <a:rPr lang="de-DE" dirty="0">
                <a:solidFill>
                  <a:srgbClr val="FFC000"/>
                </a:solidFill>
              </a:rPr>
              <a:t> in </a:t>
            </a:r>
            <a:r>
              <a:rPr lang="de-DE" dirty="0" err="1">
                <a:solidFill>
                  <a:srgbClr val="FFC000"/>
                </a:solidFill>
              </a:rPr>
              <a:t>snow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using</a:t>
            </a:r>
            <a:r>
              <a:rPr lang="de-DE" dirty="0">
                <a:solidFill>
                  <a:srgbClr val="FFC000"/>
                </a:solidFill>
              </a:rPr>
              <a:t> time </a:t>
            </a:r>
            <a:r>
              <a:rPr lang="de-DE" dirty="0" err="1">
                <a:solidFill>
                  <a:srgbClr val="FFC000"/>
                </a:solidFill>
              </a:rPr>
              <a:t>domain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reflectometry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04D75-42A7-4ADC-39D3-08175DF2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Martin Schneebeli et. Al. 		1998</a:t>
            </a:r>
          </a:p>
          <a:p>
            <a:r>
              <a:rPr lang="de-DE" dirty="0"/>
              <a:t>18.09.2022</a:t>
            </a:r>
          </a:p>
          <a:p>
            <a:r>
              <a:rPr lang="de-DE" dirty="0"/>
              <a:t>Messung der Schneedichte- und feuchte mit </a:t>
            </a:r>
            <a:r>
              <a:rPr lang="de-DE" b="1" dirty="0"/>
              <a:t>TDR</a:t>
            </a:r>
          </a:p>
          <a:p>
            <a:r>
              <a:rPr lang="de-DE" dirty="0"/>
              <a:t>Seiten:</a:t>
            </a:r>
          </a:p>
          <a:p>
            <a:r>
              <a:rPr lang="de-DE" dirty="0" err="1"/>
              <a:t>Literature</a:t>
            </a:r>
            <a:r>
              <a:rPr lang="de-DE" dirty="0"/>
              <a:t>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629055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1AF50-F5EC-6A25-D3E5-AFBB3DB9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FFC000"/>
                </a:solidFill>
              </a:rPr>
              <a:t>[23] </a:t>
            </a:r>
            <a:r>
              <a:rPr lang="de-DE" dirty="0" err="1">
                <a:solidFill>
                  <a:srgbClr val="FFC000"/>
                </a:solidFill>
              </a:rPr>
              <a:t>Microwave</a:t>
            </a:r>
            <a:r>
              <a:rPr lang="de-DE" dirty="0">
                <a:solidFill>
                  <a:srgbClr val="FFC000"/>
                </a:solidFill>
              </a:rPr>
              <a:t> Sensor </a:t>
            </a:r>
            <a:r>
              <a:rPr lang="de-DE" dirty="0" err="1">
                <a:solidFill>
                  <a:srgbClr val="FFC000"/>
                </a:solidFill>
              </a:rPr>
              <a:t>for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Snowpack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wetness</a:t>
            </a:r>
            <a:r>
              <a:rPr lang="de-DE" dirty="0">
                <a:solidFill>
                  <a:srgbClr val="FFC000"/>
                </a:solidFill>
              </a:rPr>
              <a:t> and </a:t>
            </a:r>
            <a:r>
              <a:rPr lang="de-DE" dirty="0" err="1">
                <a:solidFill>
                  <a:srgbClr val="FFC000"/>
                </a:solidFill>
              </a:rPr>
              <a:t>density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profile</a:t>
            </a:r>
            <a:r>
              <a:rPr lang="de-DE" dirty="0">
                <a:solidFill>
                  <a:srgbClr val="FFC000"/>
                </a:solidFill>
              </a:rPr>
              <a:t> Measurement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00936-D5BA-FDAE-359B-488B7362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Martti </a:t>
            </a:r>
            <a:r>
              <a:rPr lang="de-DE" dirty="0" err="1"/>
              <a:t>Tiuri</a:t>
            </a:r>
            <a:r>
              <a:rPr lang="de-DE" dirty="0"/>
              <a:t>, Ari </a:t>
            </a:r>
            <a:r>
              <a:rPr lang="de-DE" dirty="0" err="1"/>
              <a:t>Sihvolar</a:t>
            </a:r>
            <a:r>
              <a:rPr lang="de-DE" dirty="0"/>
              <a:t>, Ebbe </a:t>
            </a:r>
            <a:r>
              <a:rPr lang="de-DE" dirty="0" err="1"/>
              <a:t>Nyfors</a:t>
            </a:r>
            <a:r>
              <a:rPr lang="de-DE" dirty="0"/>
              <a:t>	1981</a:t>
            </a:r>
          </a:p>
          <a:p>
            <a:r>
              <a:rPr lang="de-DE" dirty="0"/>
              <a:t>18.09.2022</a:t>
            </a:r>
          </a:p>
          <a:p>
            <a:r>
              <a:rPr lang="de-DE" b="1" dirty="0" err="1"/>
              <a:t>Microwave</a:t>
            </a:r>
            <a:r>
              <a:rPr lang="de-DE" b="1" dirty="0"/>
              <a:t> </a:t>
            </a:r>
            <a:r>
              <a:rPr lang="de-DE" b="1" dirty="0" err="1"/>
              <a:t>sensor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  <a:p>
            <a:r>
              <a:rPr lang="de-DE" dirty="0"/>
              <a:t>Seiten:</a:t>
            </a:r>
          </a:p>
          <a:p>
            <a:r>
              <a:rPr lang="de-DE" dirty="0"/>
              <a:t>Literatur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366500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3D881-F46B-6BEE-CB6D-6F19A593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[24]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dilectric</a:t>
            </a:r>
            <a:r>
              <a:rPr lang="de-DE" dirty="0"/>
              <a:t> Properties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Permittivity</a:t>
            </a:r>
            <a:r>
              <a:rPr lang="de-DE" dirty="0"/>
              <a:t> Materials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15E9D-92ED-0809-9281-C3F8AFA2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4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3C341-901D-C3A0-8E52-3C936362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[25] Snow Probe </a:t>
            </a:r>
            <a:r>
              <a:rPr lang="de-DE" dirty="0" err="1">
                <a:solidFill>
                  <a:srgbClr val="FFC000"/>
                </a:solidFill>
              </a:rPr>
              <a:t>for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determination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wetness</a:t>
            </a:r>
            <a:r>
              <a:rPr lang="de-DE" dirty="0">
                <a:solidFill>
                  <a:srgbClr val="FFC000"/>
                </a:solidFill>
              </a:rPr>
              <a:t> and </a:t>
            </a:r>
            <a:r>
              <a:rPr lang="de-DE" dirty="0" err="1">
                <a:solidFill>
                  <a:srgbClr val="FFC000"/>
                </a:solidFill>
              </a:rPr>
              <a:t>density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7B181-7EDB-5420-D18B-C63D97C2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John R. Kendra </a:t>
            </a:r>
          </a:p>
          <a:p>
            <a:r>
              <a:rPr lang="de-DE" dirty="0"/>
              <a:t>14.09.2022</a:t>
            </a:r>
          </a:p>
          <a:p>
            <a:r>
              <a:rPr lang="de-DE" dirty="0"/>
              <a:t>Kind </a:t>
            </a:r>
            <a:r>
              <a:rPr lang="de-DE" dirty="0" err="1"/>
              <a:t>of</a:t>
            </a:r>
            <a:r>
              <a:rPr lang="de-DE" dirty="0"/>
              <a:t> Snow </a:t>
            </a:r>
            <a:r>
              <a:rPr lang="de-DE" dirty="0" err="1"/>
              <a:t>prope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wetness</a:t>
            </a:r>
            <a:r>
              <a:rPr lang="de-DE" dirty="0"/>
              <a:t> and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b="1" dirty="0"/>
              <a:t>(</a:t>
            </a:r>
            <a:r>
              <a:rPr lang="de-DE" b="1" dirty="0" err="1"/>
              <a:t>Capacity</a:t>
            </a:r>
            <a:r>
              <a:rPr lang="de-DE" b="1" dirty="0"/>
              <a:t>)</a:t>
            </a:r>
          </a:p>
          <a:p>
            <a:r>
              <a:rPr lang="de-DE" dirty="0"/>
              <a:t>Seiten:</a:t>
            </a:r>
          </a:p>
          <a:p>
            <a:r>
              <a:rPr lang="de-DE" dirty="0"/>
              <a:t>Literatur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105624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2F0D0-79EF-2C25-AFBE-E19D55CC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[27] The </a:t>
            </a:r>
            <a:r>
              <a:rPr lang="de-DE" dirty="0" err="1">
                <a:solidFill>
                  <a:srgbClr val="FF0000"/>
                </a:solidFill>
              </a:rPr>
              <a:t>effective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Permeability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mixtures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solids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F0E7E-9C4C-0751-ACEA-92E4131D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D. Polder and J. H. van Santen</a:t>
            </a:r>
          </a:p>
          <a:p>
            <a:r>
              <a:rPr lang="de-DE" dirty="0"/>
              <a:t>14.09.2022</a:t>
            </a:r>
          </a:p>
          <a:p>
            <a:r>
              <a:rPr lang="de-DE" dirty="0"/>
              <a:t>Formula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dielectric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solids</a:t>
            </a:r>
            <a:endParaRPr lang="de-DE" dirty="0"/>
          </a:p>
          <a:p>
            <a:r>
              <a:rPr lang="de-DE" dirty="0"/>
              <a:t>Seiten:</a:t>
            </a:r>
          </a:p>
          <a:p>
            <a:r>
              <a:rPr lang="de-DE" dirty="0" err="1"/>
              <a:t>Literature</a:t>
            </a:r>
            <a:r>
              <a:rPr lang="de-DE" dirty="0"/>
              <a:t> -&gt; Dichtemessung</a:t>
            </a:r>
          </a:p>
        </p:txBody>
      </p:sp>
    </p:spTree>
    <p:extLst>
      <p:ext uri="{BB962C8B-B14F-4D97-AF65-F5344CB8AC3E}">
        <p14:creationId xmlns:p14="http://schemas.microsoft.com/office/powerpoint/2010/main" val="3527230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E2D14-041A-71AE-73CD-59E5F08C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[28]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snow</a:t>
            </a:r>
            <a:r>
              <a:rPr lang="de-DE" dirty="0"/>
              <a:t> </a:t>
            </a:r>
            <a:r>
              <a:rPr lang="de-DE" dirty="0" err="1"/>
              <a:t>hardness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B01F6-2AD8-4F51-422B-42A1239B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6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73872-9D7C-F1F3-D993-450BF1B8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 err="1"/>
              <a:t>SchneePhysik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0F670-4239-2DE5-5223-8171A64D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Research Physics</a:t>
            </a:r>
          </a:p>
          <a:p>
            <a:r>
              <a:rPr lang="de-DE" dirty="0"/>
              <a:t>Universität Wien 3. Ausgabe</a:t>
            </a:r>
          </a:p>
          <a:p>
            <a:r>
              <a:rPr lang="de-DE" dirty="0"/>
              <a:t>20.08.2022</a:t>
            </a:r>
          </a:p>
          <a:p>
            <a:r>
              <a:rPr lang="de-DE" dirty="0"/>
              <a:t>Grundlagen der Schneephysik </a:t>
            </a:r>
          </a:p>
          <a:p>
            <a:r>
              <a:rPr lang="de-DE" dirty="0"/>
              <a:t>Seiten</a:t>
            </a:r>
          </a:p>
          <a:p>
            <a:r>
              <a:rPr lang="de-DE" dirty="0">
                <a:hlinkClick r:id="rId2"/>
              </a:rPr>
              <a:t>https://boku.ac.at/fileadmin/_migrated/content_uploads/SchneePhysik_02.pdf</a:t>
            </a:r>
            <a:endParaRPr lang="de-DE" dirty="0"/>
          </a:p>
          <a:p>
            <a:r>
              <a:rPr lang="de-DE" dirty="0"/>
              <a:t>Folder -&gt; Literatur -&gt; Grundwissen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5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B808D-DAA7-0B9B-C4C1-904B21FF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00000"/>
                </a:solidFill>
              </a:rPr>
              <a:t>[2] Feldmessung vom Rammprofil zum Computermodel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21F8D-C0E3-B019-523F-D0347509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Härtemessung</a:t>
            </a:r>
          </a:p>
          <a:p>
            <a:r>
              <a:rPr lang="de-DE" dirty="0"/>
              <a:t>SLF (Schweizer Lawinenforschungsinstitute in Davos)</a:t>
            </a:r>
          </a:p>
          <a:p>
            <a:r>
              <a:rPr lang="de-DE" dirty="0"/>
              <a:t>20.08.2022</a:t>
            </a:r>
          </a:p>
          <a:p>
            <a:r>
              <a:rPr lang="de-DE" dirty="0"/>
              <a:t>Idee und Umsetzung von Rammprofilen zur Messung der Schneedichte und Härte</a:t>
            </a:r>
          </a:p>
          <a:p>
            <a:r>
              <a:rPr lang="de-DE" dirty="0">
                <a:hlinkClick r:id="rId2"/>
              </a:rPr>
              <a:t>https://www.slf.ch/de/ueber-das-slf/portrait/geschichte/feldmessungen.html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40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537-B329-CE9E-C41F-501C649C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[3] Propagation Labs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AEFE4-370A-A28F-3631-E0559065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Härtemessung</a:t>
            </a:r>
          </a:p>
          <a:p>
            <a:r>
              <a:rPr lang="de-DE" dirty="0"/>
              <a:t>Propagation LABS</a:t>
            </a:r>
          </a:p>
          <a:p>
            <a:r>
              <a:rPr lang="de-DE" dirty="0"/>
              <a:t>20.08.2022</a:t>
            </a:r>
          </a:p>
          <a:p>
            <a:r>
              <a:rPr lang="de-DE" dirty="0"/>
              <a:t>Vollwertige Sonde um Schneeparameter digital zu ermitteln und auszuwerten</a:t>
            </a:r>
          </a:p>
          <a:p>
            <a:r>
              <a:rPr lang="de-DE" dirty="0">
                <a:hlinkClick r:id="rId2"/>
              </a:rPr>
              <a:t>https://www.propagationlabs.com/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07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163BA-D1B7-DB80-D2D8-2AA8821A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00000"/>
                </a:solidFill>
              </a:rPr>
              <a:t>[4] SLF Snow 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D870C-4B45-5C31-42EF-21D2C547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Dichtemessung</a:t>
            </a:r>
          </a:p>
          <a:p>
            <a:r>
              <a:rPr lang="de-DE" dirty="0"/>
              <a:t>Fpga.company</a:t>
            </a:r>
          </a:p>
          <a:p>
            <a:r>
              <a:rPr lang="de-DE" dirty="0"/>
              <a:t>20.08.2022</a:t>
            </a:r>
          </a:p>
          <a:p>
            <a:r>
              <a:rPr lang="de-DE" dirty="0"/>
              <a:t>Elektronische Messung der Schneedichte und des Wassergehalt pro Schneeschicht</a:t>
            </a:r>
          </a:p>
          <a:p>
            <a:r>
              <a:rPr lang="de-DE" dirty="0">
                <a:hlinkClick r:id="rId2"/>
              </a:rPr>
              <a:t>https://fpga-company.com/slf-snow-sensor-de/?gclid=Cj0KCQiAxoiQBhCRARIsAPsvo-zIurluCUZGkzBHdzviTpl2EmlpuOMQYf8kS1elACITgWuWNvCyZCgaAlMOEALw_wcB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2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BB8FB-F94A-0126-253F-C172D76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00000"/>
                </a:solidFill>
              </a:rPr>
              <a:t>[5] </a:t>
            </a:r>
            <a:r>
              <a:rPr lang="de-DE" dirty="0" err="1">
                <a:solidFill>
                  <a:srgbClr val="C00000"/>
                </a:solidFill>
              </a:rPr>
              <a:t>Snow_Calssification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CD73E-2809-DA6B-CB09-DEB0662B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Research (Grundlagen)</a:t>
            </a:r>
          </a:p>
          <a:p>
            <a:pPr algn="l"/>
            <a:r>
              <a:rPr lang="en-US" i="0" u="none" strike="noStrike" baseline="0" dirty="0">
                <a:latin typeface="Calibri Ligrschriften)"/>
              </a:rPr>
              <a:t>International Hydrological </a:t>
            </a:r>
            <a:r>
              <a:rPr lang="en-US" i="0" u="none" strike="noStrike" baseline="0" dirty="0" err="1">
                <a:latin typeface="Calibri Ligrschriften)"/>
              </a:rPr>
              <a:t>Programme</a:t>
            </a:r>
            <a:r>
              <a:rPr lang="en-US" i="0" u="none" strike="noStrike" baseline="0" dirty="0">
                <a:latin typeface="Calibri Ligrschriften)"/>
              </a:rPr>
              <a:t> (IHP) of the United Nations Educational, Scientific and Cultural Organization (UNESCO)</a:t>
            </a:r>
            <a:endParaRPr lang="de-DE" dirty="0">
              <a:latin typeface="Calibri Ligrschriften)"/>
            </a:endParaRPr>
          </a:p>
          <a:p>
            <a:r>
              <a:rPr lang="de-DE" dirty="0"/>
              <a:t>31.08.2022</a:t>
            </a:r>
          </a:p>
          <a:p>
            <a:r>
              <a:rPr lang="de-DE" dirty="0"/>
              <a:t>Klassifizierung von Schnee- und </a:t>
            </a:r>
            <a:r>
              <a:rPr lang="de-DE" dirty="0" err="1"/>
              <a:t>Praktikaparameter</a:t>
            </a:r>
            <a:endParaRPr lang="de-DE" dirty="0"/>
          </a:p>
          <a:p>
            <a:r>
              <a:rPr lang="de-DE" dirty="0"/>
              <a:t>Seiten</a:t>
            </a:r>
          </a:p>
          <a:p>
            <a:r>
              <a:rPr lang="de-DE" dirty="0"/>
              <a:t>Literatur -&gt; </a:t>
            </a:r>
            <a:r>
              <a:rPr lang="de-DE" dirty="0" err="1"/>
              <a:t>Gundwissen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9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04B85-7E8E-FB76-6C69-5D9FF836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[6] </a:t>
            </a:r>
            <a:r>
              <a:rPr lang="de-DE" dirty="0" err="1"/>
              <a:t>Merkblatt_Hilfe_Entscheidung_praxis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E00A1-FA8C-8927-745B-67C932B0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Knowledge</a:t>
            </a:r>
          </a:p>
          <a:p>
            <a:r>
              <a:rPr lang="de-DE" dirty="0"/>
              <a:t>SLF</a:t>
            </a:r>
          </a:p>
          <a:p>
            <a:r>
              <a:rPr lang="de-DE" dirty="0"/>
              <a:t>31.08.2022</a:t>
            </a:r>
          </a:p>
          <a:p>
            <a:r>
              <a:rPr lang="de-DE" dirty="0"/>
              <a:t>Merkblatt für Herangehensweisen zur Beurteilung der Schneedeckenstabilität und Entscheidungen im freien Gelände</a:t>
            </a:r>
          </a:p>
          <a:p>
            <a:r>
              <a:rPr lang="de-DE" dirty="0"/>
              <a:t>Seite: 1-2</a:t>
            </a:r>
          </a:p>
          <a:p>
            <a:r>
              <a:rPr lang="de-DE" dirty="0"/>
              <a:t>Literatur -&gt; Grundwissen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2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964E8-DC42-FCF1-D2B7-C8928B77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[7] Lawinenkunde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CE76C-5042-C325-AB96-B6DD9E2F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Knowledge</a:t>
            </a:r>
          </a:p>
          <a:p>
            <a:r>
              <a:rPr lang="de-DE" dirty="0"/>
              <a:t>SLF und Bruckmann-Basic</a:t>
            </a:r>
          </a:p>
          <a:p>
            <a:r>
              <a:rPr lang="de-DE" dirty="0"/>
              <a:t>31.08.2022</a:t>
            </a:r>
          </a:p>
          <a:p>
            <a:r>
              <a:rPr lang="de-DE" dirty="0"/>
              <a:t>Praxiswissen für Einsteiger und Profis zu Gefahren, Risiko und Strategien</a:t>
            </a:r>
          </a:p>
          <a:p>
            <a:r>
              <a:rPr lang="de-DE" dirty="0"/>
              <a:t>Seiten: </a:t>
            </a:r>
          </a:p>
          <a:p>
            <a:r>
              <a:rPr lang="de-DE" dirty="0"/>
              <a:t>Literatur -&gt; Grundwissen</a:t>
            </a:r>
          </a:p>
        </p:txBody>
      </p:sp>
    </p:spTree>
    <p:extLst>
      <p:ext uri="{BB962C8B-B14F-4D97-AF65-F5344CB8AC3E}">
        <p14:creationId xmlns:p14="http://schemas.microsoft.com/office/powerpoint/2010/main" val="394398143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772</Words>
  <Application>Microsoft Office PowerPoint</Application>
  <PresentationFormat>Breitbild</PresentationFormat>
  <Paragraphs>166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 Ligrschriften)</vt:lpstr>
      <vt:lpstr>Century Gothic</vt:lpstr>
      <vt:lpstr>Wingdings 3</vt:lpstr>
      <vt:lpstr>Fetzen</vt:lpstr>
      <vt:lpstr>Schneeprofilsonde Literatur Notes</vt:lpstr>
      <vt:lpstr>Titel:</vt:lpstr>
      <vt:lpstr>[1] SchneePhysik</vt:lpstr>
      <vt:lpstr>[2] Feldmessung vom Rammprofil zum Computermodel </vt:lpstr>
      <vt:lpstr>[3] Propagation Labs</vt:lpstr>
      <vt:lpstr>[4] SLF Snow Sensor</vt:lpstr>
      <vt:lpstr>[5] Snow_Calssification</vt:lpstr>
      <vt:lpstr>[6] Merkblatt_Hilfe_Entscheidung_praxis</vt:lpstr>
      <vt:lpstr>[7] Lawinenkunde</vt:lpstr>
      <vt:lpstr>[8] Frühwarnsysteme</vt:lpstr>
      <vt:lpstr>[9] SLF-Beobachterhandbuch</vt:lpstr>
      <vt:lpstr>[10] Snow_Dilectric_Measurement</vt:lpstr>
      <vt:lpstr>[11] Snow_wetness_measurement</vt:lpstr>
      <vt:lpstr>[12] Schneehydrology</vt:lpstr>
      <vt:lpstr>[13] Snow_wetness_sensor</vt:lpstr>
      <vt:lpstr>[14] Anwendung Dichtemessung </vt:lpstr>
      <vt:lpstr>[15] Anwendung_Dichtemessung_2</vt:lpstr>
      <vt:lpstr>[16] A Capacitive soil moisture sensor</vt:lpstr>
      <vt:lpstr>[17] An improved Technique for Permittivity Measurement Using a Coaxial Probe</vt:lpstr>
      <vt:lpstr>[18] Dilectric Properties of soils at UHF and Microwave Frequencies</vt:lpstr>
      <vt:lpstr>[19] Effect of grain geometry and electrical properties of snow at frequencies up to 100 MHz</vt:lpstr>
      <vt:lpstr>[20] Ground-based frequency-modulated continuous wave radar measurement in wet and dry snowpacks</vt:lpstr>
      <vt:lpstr>[21] Instrument for measuring the liquid water content of snow</vt:lpstr>
      <vt:lpstr>[22] measuring of density and wetness in snow using time domain reflectometry</vt:lpstr>
      <vt:lpstr>[23] Microwave Sensor for Snowpack wetness and density profile Measurement</vt:lpstr>
      <vt:lpstr>[24] Procedure for measuring the dilectric Properties of low Permittivity Materials</vt:lpstr>
      <vt:lpstr>[25] Snow Probe for determination of wetness and density</vt:lpstr>
      <vt:lpstr>[27] The effective Permeability of mixtures of solids</vt:lpstr>
      <vt:lpstr>[28] measurement of snow hardness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ImageMilling Literatur Notes</dc:title>
  <dc:creator>Andreas Ostler</dc:creator>
  <cp:lastModifiedBy>Andreas Ostler</cp:lastModifiedBy>
  <cp:revision>13</cp:revision>
  <dcterms:created xsi:type="dcterms:W3CDTF">2022-08-01T18:01:46Z</dcterms:created>
  <dcterms:modified xsi:type="dcterms:W3CDTF">2024-04-14T08:59:58Z</dcterms:modified>
</cp:coreProperties>
</file>