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0" r:id="rId2"/>
  </p:sldMasterIdLst>
  <p:notesMasterIdLst>
    <p:notesMasterId r:id="rId43"/>
  </p:notesMasterIdLst>
  <p:handoutMasterIdLst>
    <p:handoutMasterId r:id="rId44"/>
  </p:handoutMasterIdLst>
  <p:sldIdLst>
    <p:sldId id="1355" r:id="rId3"/>
    <p:sldId id="1383" r:id="rId4"/>
    <p:sldId id="1384" r:id="rId5"/>
    <p:sldId id="1385" r:id="rId6"/>
    <p:sldId id="1386" r:id="rId7"/>
    <p:sldId id="1387" r:id="rId8"/>
    <p:sldId id="1407" r:id="rId9"/>
    <p:sldId id="1389" r:id="rId10"/>
    <p:sldId id="1390" r:id="rId11"/>
    <p:sldId id="1391" r:id="rId12"/>
    <p:sldId id="1392" r:id="rId13"/>
    <p:sldId id="1393" r:id="rId14"/>
    <p:sldId id="1394" r:id="rId15"/>
    <p:sldId id="1356" r:id="rId16"/>
    <p:sldId id="1357" r:id="rId17"/>
    <p:sldId id="1358" r:id="rId18"/>
    <p:sldId id="1359" r:id="rId19"/>
    <p:sldId id="1361" r:id="rId20"/>
    <p:sldId id="1362" r:id="rId21"/>
    <p:sldId id="1363" r:id="rId22"/>
    <p:sldId id="1404" r:id="rId23"/>
    <p:sldId id="1405" r:id="rId24"/>
    <p:sldId id="1382" r:id="rId25"/>
    <p:sldId id="1364" r:id="rId26"/>
    <p:sldId id="1365" r:id="rId27"/>
    <p:sldId id="1366" r:id="rId28"/>
    <p:sldId id="1367" r:id="rId29"/>
    <p:sldId id="1368" r:id="rId30"/>
    <p:sldId id="1380" r:id="rId31"/>
    <p:sldId id="1395" r:id="rId32"/>
    <p:sldId id="1341" r:id="rId33"/>
    <p:sldId id="1354" r:id="rId34"/>
    <p:sldId id="1396" r:id="rId35"/>
    <p:sldId id="1402" r:id="rId36"/>
    <p:sldId id="1397" r:id="rId37"/>
    <p:sldId id="1400" r:id="rId38"/>
    <p:sldId id="1398" r:id="rId39"/>
    <p:sldId id="1401" r:id="rId40"/>
    <p:sldId id="1399" r:id="rId41"/>
    <p:sldId id="1406" r:id="rId42"/>
  </p:sldIdLst>
  <p:sldSz cx="9144000" cy="6858000" type="screen4x3"/>
  <p:notesSz cx="9931400" cy="67945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fan Skarin" initials="SS" lastIdx="27" clrIdx="0"/>
  <p:cmAuthor id="1" name="johanna.nyman" initials="j" lastIdx="0" clrIdx="1"/>
  <p:cmAuthor id="2" name="Peter Benson" initials="PB" lastIdx="1" clrIdx="2"/>
  <p:cmAuthor id="3" name="Fanny Nordlöf" initials="FN"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B200"/>
    <a:srgbClr val="FFD600"/>
    <a:srgbClr val="FFE000"/>
    <a:srgbClr val="D9D9D9"/>
    <a:srgbClr val="F3691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E25E649-3F16-4E02-A733-19D2CDBF48F0}" styleName="Mellanmörkt format 3 - Dekorfärg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just format 1 - Dekorfärg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just format 2 - Dekorfär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just format 1 - Dekorfärg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Format med tema 1 - dekorfärg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505" autoAdjust="0"/>
    <p:restoredTop sz="82229" autoAdjust="0"/>
  </p:normalViewPr>
  <p:slideViewPr>
    <p:cSldViewPr>
      <p:cViewPr>
        <p:scale>
          <a:sx n="70" d="100"/>
          <a:sy n="70" d="100"/>
        </p:scale>
        <p:origin x="-1954" y="-125"/>
      </p:cViewPr>
      <p:guideLst>
        <p:guide orient="horz" pos="981"/>
        <p:guide orient="horz" pos="4089"/>
        <p:guide orient="horz" pos="4243"/>
        <p:guide pos="1791"/>
      </p:guideLst>
    </p:cSldViewPr>
  </p:slideViewPr>
  <p:outlineViewPr>
    <p:cViewPr>
      <p:scale>
        <a:sx n="33" d="100"/>
        <a:sy n="33" d="100"/>
      </p:scale>
      <p:origin x="18" y="0"/>
    </p:cViewPr>
  </p:outlin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3734EC-E4E5-4672-8F81-50AEBEE99A1E}" type="doc">
      <dgm:prSet loTypeId="urn:microsoft.com/office/officeart/2005/8/layout/chevron1" loCatId="process" qsTypeId="urn:microsoft.com/office/officeart/2005/8/quickstyle/simple3" qsCatId="simple" csTypeId="urn:microsoft.com/office/officeart/2005/8/colors/accent1_2" csCatId="accent1" phldr="1"/>
      <dgm:spPr/>
    </dgm:pt>
    <dgm:pt modelId="{C70D9CC0-4B11-4588-AFA8-D79FF7F38F1A}">
      <dgm:prSet phldrT="[Text]"/>
      <dgm:spPr>
        <a:ln>
          <a:solidFill>
            <a:schemeClr val="bg1">
              <a:lumMod val="50000"/>
            </a:schemeClr>
          </a:solidFill>
        </a:ln>
      </dgm:spPr>
      <dgm:t>
        <a:bodyPr/>
        <a:lstStyle/>
        <a:p>
          <a:r>
            <a:rPr lang="sv-SE" dirty="0" smtClean="0">
              <a:solidFill>
                <a:schemeClr val="bg1">
                  <a:lumMod val="50000"/>
                </a:schemeClr>
              </a:solidFill>
            </a:rPr>
            <a:t>Requirements</a:t>
          </a:r>
          <a:endParaRPr lang="sv-SE" dirty="0">
            <a:solidFill>
              <a:schemeClr val="bg1">
                <a:lumMod val="50000"/>
              </a:schemeClr>
            </a:solidFill>
          </a:endParaRPr>
        </a:p>
      </dgm:t>
    </dgm:pt>
    <dgm:pt modelId="{CCD3D60F-389C-4BB1-B94F-F52257376820}" type="parTrans" cxnId="{461233B7-7103-4C39-A9B1-C3E3BCB2196F}">
      <dgm:prSet/>
      <dgm:spPr/>
      <dgm:t>
        <a:bodyPr/>
        <a:lstStyle/>
        <a:p>
          <a:endParaRPr lang="sv-SE">
            <a:solidFill>
              <a:schemeClr val="bg1">
                <a:lumMod val="50000"/>
              </a:schemeClr>
            </a:solidFill>
          </a:endParaRPr>
        </a:p>
      </dgm:t>
    </dgm:pt>
    <dgm:pt modelId="{DD8FC20B-69EA-4F8C-B17D-B314F6E74435}" type="sibTrans" cxnId="{461233B7-7103-4C39-A9B1-C3E3BCB2196F}">
      <dgm:prSet/>
      <dgm:spPr/>
      <dgm:t>
        <a:bodyPr/>
        <a:lstStyle/>
        <a:p>
          <a:endParaRPr lang="sv-SE">
            <a:solidFill>
              <a:schemeClr val="bg1">
                <a:lumMod val="50000"/>
              </a:schemeClr>
            </a:solidFill>
          </a:endParaRPr>
        </a:p>
      </dgm:t>
    </dgm:pt>
    <dgm:pt modelId="{CABE4F68-4AF0-4859-98B5-133452855BAF}">
      <dgm:prSet phldrT="[Text]"/>
      <dgm:spPr>
        <a:ln>
          <a:solidFill>
            <a:schemeClr val="bg1">
              <a:lumMod val="50000"/>
            </a:schemeClr>
          </a:solidFill>
        </a:ln>
      </dgm:spPr>
      <dgm:t>
        <a:bodyPr/>
        <a:lstStyle/>
        <a:p>
          <a:r>
            <a:rPr lang="sv-SE" dirty="0" smtClean="0">
              <a:solidFill>
                <a:schemeClr val="bg1">
                  <a:lumMod val="50000"/>
                </a:schemeClr>
              </a:solidFill>
            </a:rPr>
            <a:t>Design</a:t>
          </a:r>
          <a:endParaRPr lang="sv-SE" dirty="0">
            <a:solidFill>
              <a:schemeClr val="bg1">
                <a:lumMod val="50000"/>
              </a:schemeClr>
            </a:solidFill>
          </a:endParaRPr>
        </a:p>
      </dgm:t>
    </dgm:pt>
    <dgm:pt modelId="{34E34201-D2B4-4CCE-AC0F-2909B794AC68}" type="parTrans" cxnId="{F5CE0D4D-6AA0-4930-AE30-62F58362A25A}">
      <dgm:prSet/>
      <dgm:spPr/>
      <dgm:t>
        <a:bodyPr/>
        <a:lstStyle/>
        <a:p>
          <a:endParaRPr lang="sv-SE">
            <a:solidFill>
              <a:schemeClr val="bg1">
                <a:lumMod val="50000"/>
              </a:schemeClr>
            </a:solidFill>
          </a:endParaRPr>
        </a:p>
      </dgm:t>
    </dgm:pt>
    <dgm:pt modelId="{8CD88B4A-F4A5-4C6F-855E-2C432A96C875}" type="sibTrans" cxnId="{F5CE0D4D-6AA0-4930-AE30-62F58362A25A}">
      <dgm:prSet/>
      <dgm:spPr/>
      <dgm:t>
        <a:bodyPr/>
        <a:lstStyle/>
        <a:p>
          <a:endParaRPr lang="sv-SE">
            <a:solidFill>
              <a:schemeClr val="bg1">
                <a:lumMod val="50000"/>
              </a:schemeClr>
            </a:solidFill>
          </a:endParaRPr>
        </a:p>
      </dgm:t>
    </dgm:pt>
    <dgm:pt modelId="{88E1D9AF-EAB1-4142-84FA-AD4E164C59FC}">
      <dgm:prSet phldrT="[Text]"/>
      <dgm:spPr>
        <a:ln>
          <a:solidFill>
            <a:schemeClr val="bg1">
              <a:lumMod val="50000"/>
            </a:schemeClr>
          </a:solidFill>
        </a:ln>
      </dgm:spPr>
      <dgm:t>
        <a:bodyPr/>
        <a:lstStyle/>
        <a:p>
          <a:r>
            <a:rPr lang="sv-SE" dirty="0" smtClean="0">
              <a:solidFill>
                <a:schemeClr val="bg1">
                  <a:lumMod val="50000"/>
                </a:schemeClr>
              </a:solidFill>
            </a:rPr>
            <a:t>Implementation</a:t>
          </a:r>
          <a:endParaRPr lang="sv-SE" dirty="0">
            <a:solidFill>
              <a:schemeClr val="bg1">
                <a:lumMod val="50000"/>
              </a:schemeClr>
            </a:solidFill>
          </a:endParaRPr>
        </a:p>
      </dgm:t>
    </dgm:pt>
    <dgm:pt modelId="{94AEF117-69F2-41E3-84A4-C233795E1F69}" type="parTrans" cxnId="{83472B23-0A54-4F15-B672-A01D1336AB91}">
      <dgm:prSet/>
      <dgm:spPr/>
      <dgm:t>
        <a:bodyPr/>
        <a:lstStyle/>
        <a:p>
          <a:endParaRPr lang="sv-SE">
            <a:solidFill>
              <a:schemeClr val="bg1">
                <a:lumMod val="50000"/>
              </a:schemeClr>
            </a:solidFill>
          </a:endParaRPr>
        </a:p>
      </dgm:t>
    </dgm:pt>
    <dgm:pt modelId="{5C2165D3-F417-47A5-AD20-9F04587AEB06}" type="sibTrans" cxnId="{83472B23-0A54-4F15-B672-A01D1336AB91}">
      <dgm:prSet/>
      <dgm:spPr/>
      <dgm:t>
        <a:bodyPr/>
        <a:lstStyle/>
        <a:p>
          <a:endParaRPr lang="sv-SE">
            <a:solidFill>
              <a:schemeClr val="bg1">
                <a:lumMod val="50000"/>
              </a:schemeClr>
            </a:solidFill>
          </a:endParaRPr>
        </a:p>
      </dgm:t>
    </dgm:pt>
    <dgm:pt modelId="{CBD082CA-E8FE-495B-A649-14448A10D3B6}">
      <dgm:prSet phldrT="[Text]"/>
      <dgm:spPr>
        <a:ln>
          <a:solidFill>
            <a:schemeClr val="bg1">
              <a:lumMod val="50000"/>
            </a:schemeClr>
          </a:solidFill>
        </a:ln>
      </dgm:spPr>
      <dgm:t>
        <a:bodyPr/>
        <a:lstStyle/>
        <a:p>
          <a:r>
            <a:rPr lang="sv-SE" dirty="0" smtClean="0">
              <a:solidFill>
                <a:schemeClr val="bg1">
                  <a:lumMod val="50000"/>
                </a:schemeClr>
              </a:solidFill>
            </a:rPr>
            <a:t>Verification</a:t>
          </a:r>
          <a:endParaRPr lang="sv-SE" dirty="0">
            <a:solidFill>
              <a:schemeClr val="bg1">
                <a:lumMod val="50000"/>
              </a:schemeClr>
            </a:solidFill>
          </a:endParaRPr>
        </a:p>
      </dgm:t>
    </dgm:pt>
    <dgm:pt modelId="{2928A90A-9F1F-4F27-8D11-A680C4456614}" type="parTrans" cxnId="{11D94627-EC03-4C38-9958-F8CF3E8AEFF0}">
      <dgm:prSet/>
      <dgm:spPr/>
      <dgm:t>
        <a:bodyPr/>
        <a:lstStyle/>
        <a:p>
          <a:endParaRPr lang="sv-SE">
            <a:solidFill>
              <a:schemeClr val="bg1">
                <a:lumMod val="50000"/>
              </a:schemeClr>
            </a:solidFill>
          </a:endParaRPr>
        </a:p>
      </dgm:t>
    </dgm:pt>
    <dgm:pt modelId="{456F0D77-64CE-453A-8251-70CC0DC40046}" type="sibTrans" cxnId="{11D94627-EC03-4C38-9958-F8CF3E8AEFF0}">
      <dgm:prSet/>
      <dgm:spPr/>
      <dgm:t>
        <a:bodyPr/>
        <a:lstStyle/>
        <a:p>
          <a:endParaRPr lang="sv-SE">
            <a:solidFill>
              <a:schemeClr val="bg1">
                <a:lumMod val="50000"/>
              </a:schemeClr>
            </a:solidFill>
          </a:endParaRPr>
        </a:p>
      </dgm:t>
    </dgm:pt>
    <dgm:pt modelId="{C8025518-134C-49A0-B607-A2CDA3A64086}">
      <dgm:prSet phldrT="[Text]"/>
      <dgm:spPr>
        <a:ln>
          <a:solidFill>
            <a:schemeClr val="bg1">
              <a:lumMod val="50000"/>
            </a:schemeClr>
          </a:solidFill>
        </a:ln>
      </dgm:spPr>
      <dgm:t>
        <a:bodyPr/>
        <a:lstStyle/>
        <a:p>
          <a:r>
            <a:rPr lang="sv-SE" dirty="0" smtClean="0">
              <a:solidFill>
                <a:schemeClr val="bg1">
                  <a:lumMod val="50000"/>
                </a:schemeClr>
              </a:solidFill>
            </a:rPr>
            <a:t>Maintenance</a:t>
          </a:r>
          <a:endParaRPr lang="sv-SE" dirty="0">
            <a:solidFill>
              <a:schemeClr val="bg1">
                <a:lumMod val="50000"/>
              </a:schemeClr>
            </a:solidFill>
          </a:endParaRPr>
        </a:p>
      </dgm:t>
    </dgm:pt>
    <dgm:pt modelId="{4D573D44-8AEA-4FBF-89EC-6C4340F86194}" type="parTrans" cxnId="{5D2D2EBD-9F16-4FC5-A82F-1C824C8ECB4C}">
      <dgm:prSet/>
      <dgm:spPr/>
      <dgm:t>
        <a:bodyPr/>
        <a:lstStyle/>
        <a:p>
          <a:endParaRPr lang="sv-SE">
            <a:solidFill>
              <a:schemeClr val="bg1">
                <a:lumMod val="50000"/>
              </a:schemeClr>
            </a:solidFill>
          </a:endParaRPr>
        </a:p>
      </dgm:t>
    </dgm:pt>
    <dgm:pt modelId="{AF8227F2-73BB-40E7-A5DF-72DA5621647C}" type="sibTrans" cxnId="{5D2D2EBD-9F16-4FC5-A82F-1C824C8ECB4C}">
      <dgm:prSet/>
      <dgm:spPr/>
      <dgm:t>
        <a:bodyPr/>
        <a:lstStyle/>
        <a:p>
          <a:endParaRPr lang="sv-SE">
            <a:solidFill>
              <a:schemeClr val="bg1">
                <a:lumMod val="50000"/>
              </a:schemeClr>
            </a:solidFill>
          </a:endParaRPr>
        </a:p>
      </dgm:t>
    </dgm:pt>
    <dgm:pt modelId="{DA49DA9E-F819-40D4-A719-BFDF18409DB2}" type="pres">
      <dgm:prSet presAssocID="{603734EC-E4E5-4672-8F81-50AEBEE99A1E}" presName="Name0" presStyleCnt="0">
        <dgm:presLayoutVars>
          <dgm:dir/>
          <dgm:animLvl val="lvl"/>
          <dgm:resizeHandles val="exact"/>
        </dgm:presLayoutVars>
      </dgm:prSet>
      <dgm:spPr/>
    </dgm:pt>
    <dgm:pt modelId="{39DA7F47-DD73-42A4-B425-0A4540C2430A}" type="pres">
      <dgm:prSet presAssocID="{C70D9CC0-4B11-4588-AFA8-D79FF7F38F1A}" presName="parTxOnly" presStyleLbl="node1" presStyleIdx="0" presStyleCnt="5" custScaleX="98512" custLinFactNeighborX="-4984" custLinFactNeighborY="-1083">
        <dgm:presLayoutVars>
          <dgm:chMax val="0"/>
          <dgm:chPref val="0"/>
          <dgm:bulletEnabled val="1"/>
        </dgm:presLayoutVars>
      </dgm:prSet>
      <dgm:spPr/>
      <dgm:t>
        <a:bodyPr/>
        <a:lstStyle/>
        <a:p>
          <a:endParaRPr lang="sv-SE"/>
        </a:p>
      </dgm:t>
    </dgm:pt>
    <dgm:pt modelId="{CC66CC46-853F-4375-8888-FB3236ADCAE1}" type="pres">
      <dgm:prSet presAssocID="{DD8FC20B-69EA-4F8C-B17D-B314F6E74435}" presName="parTxOnlySpace" presStyleCnt="0"/>
      <dgm:spPr/>
    </dgm:pt>
    <dgm:pt modelId="{1DB716C5-055E-40F1-A4CF-F215620E455F}" type="pres">
      <dgm:prSet presAssocID="{CABE4F68-4AF0-4859-98B5-133452855BAF}" presName="parTxOnly" presStyleLbl="node1" presStyleIdx="1" presStyleCnt="5">
        <dgm:presLayoutVars>
          <dgm:chMax val="0"/>
          <dgm:chPref val="0"/>
          <dgm:bulletEnabled val="1"/>
        </dgm:presLayoutVars>
      </dgm:prSet>
      <dgm:spPr/>
      <dgm:t>
        <a:bodyPr/>
        <a:lstStyle/>
        <a:p>
          <a:endParaRPr lang="sv-SE"/>
        </a:p>
      </dgm:t>
    </dgm:pt>
    <dgm:pt modelId="{331C1E9E-EE61-4DA5-B438-7F7529B3FAC5}" type="pres">
      <dgm:prSet presAssocID="{8CD88B4A-F4A5-4C6F-855E-2C432A96C875}" presName="parTxOnlySpace" presStyleCnt="0"/>
      <dgm:spPr/>
    </dgm:pt>
    <dgm:pt modelId="{FF5DC78F-1A62-4C4F-B249-D54AA412F6BA}" type="pres">
      <dgm:prSet presAssocID="{88E1D9AF-EAB1-4142-84FA-AD4E164C59FC}" presName="parTxOnly" presStyleLbl="node1" presStyleIdx="2" presStyleCnt="5">
        <dgm:presLayoutVars>
          <dgm:chMax val="0"/>
          <dgm:chPref val="0"/>
          <dgm:bulletEnabled val="1"/>
        </dgm:presLayoutVars>
      </dgm:prSet>
      <dgm:spPr/>
      <dgm:t>
        <a:bodyPr/>
        <a:lstStyle/>
        <a:p>
          <a:endParaRPr lang="sv-SE"/>
        </a:p>
      </dgm:t>
    </dgm:pt>
    <dgm:pt modelId="{34F637E4-86E8-4631-B46A-A160FC028AAC}" type="pres">
      <dgm:prSet presAssocID="{5C2165D3-F417-47A5-AD20-9F04587AEB06}" presName="parTxOnlySpace" presStyleCnt="0"/>
      <dgm:spPr/>
    </dgm:pt>
    <dgm:pt modelId="{7722E8FE-3DF2-4C47-8784-37E28D58C262}" type="pres">
      <dgm:prSet presAssocID="{CBD082CA-E8FE-495B-A649-14448A10D3B6}" presName="parTxOnly" presStyleLbl="node1" presStyleIdx="3" presStyleCnt="5">
        <dgm:presLayoutVars>
          <dgm:chMax val="0"/>
          <dgm:chPref val="0"/>
          <dgm:bulletEnabled val="1"/>
        </dgm:presLayoutVars>
      </dgm:prSet>
      <dgm:spPr/>
      <dgm:t>
        <a:bodyPr/>
        <a:lstStyle/>
        <a:p>
          <a:endParaRPr lang="sv-SE"/>
        </a:p>
      </dgm:t>
    </dgm:pt>
    <dgm:pt modelId="{2021F4F6-37EA-44AA-B1AE-C84E35414DEC}" type="pres">
      <dgm:prSet presAssocID="{456F0D77-64CE-453A-8251-70CC0DC40046}" presName="parTxOnlySpace" presStyleCnt="0"/>
      <dgm:spPr/>
    </dgm:pt>
    <dgm:pt modelId="{F207E8CD-2C5E-412C-A3B3-01A93F9085DF}" type="pres">
      <dgm:prSet presAssocID="{C8025518-134C-49A0-B607-A2CDA3A64086}" presName="parTxOnly" presStyleLbl="node1" presStyleIdx="4" presStyleCnt="5">
        <dgm:presLayoutVars>
          <dgm:chMax val="0"/>
          <dgm:chPref val="0"/>
          <dgm:bulletEnabled val="1"/>
        </dgm:presLayoutVars>
      </dgm:prSet>
      <dgm:spPr/>
      <dgm:t>
        <a:bodyPr/>
        <a:lstStyle/>
        <a:p>
          <a:endParaRPr lang="sv-SE"/>
        </a:p>
      </dgm:t>
    </dgm:pt>
  </dgm:ptLst>
  <dgm:cxnLst>
    <dgm:cxn modelId="{E970C8B8-7021-440E-B7E2-5A06D1DD5090}" type="presOf" srcId="{C8025518-134C-49A0-B607-A2CDA3A64086}" destId="{F207E8CD-2C5E-412C-A3B3-01A93F9085DF}" srcOrd="0" destOrd="0" presId="urn:microsoft.com/office/officeart/2005/8/layout/chevron1"/>
    <dgm:cxn modelId="{83472B23-0A54-4F15-B672-A01D1336AB91}" srcId="{603734EC-E4E5-4672-8F81-50AEBEE99A1E}" destId="{88E1D9AF-EAB1-4142-84FA-AD4E164C59FC}" srcOrd="2" destOrd="0" parTransId="{94AEF117-69F2-41E3-84A4-C233795E1F69}" sibTransId="{5C2165D3-F417-47A5-AD20-9F04587AEB06}"/>
    <dgm:cxn modelId="{993EF487-06EF-4B3A-814F-4C601B0E9BFA}" type="presOf" srcId="{C70D9CC0-4B11-4588-AFA8-D79FF7F38F1A}" destId="{39DA7F47-DD73-42A4-B425-0A4540C2430A}" srcOrd="0" destOrd="0" presId="urn:microsoft.com/office/officeart/2005/8/layout/chevron1"/>
    <dgm:cxn modelId="{0AF93B18-B1A4-4480-807D-15F6BFD29296}" type="presOf" srcId="{CBD082CA-E8FE-495B-A649-14448A10D3B6}" destId="{7722E8FE-3DF2-4C47-8784-37E28D58C262}" srcOrd="0" destOrd="0" presId="urn:microsoft.com/office/officeart/2005/8/layout/chevron1"/>
    <dgm:cxn modelId="{5D2D2EBD-9F16-4FC5-A82F-1C824C8ECB4C}" srcId="{603734EC-E4E5-4672-8F81-50AEBEE99A1E}" destId="{C8025518-134C-49A0-B607-A2CDA3A64086}" srcOrd="4" destOrd="0" parTransId="{4D573D44-8AEA-4FBF-89EC-6C4340F86194}" sibTransId="{AF8227F2-73BB-40E7-A5DF-72DA5621647C}"/>
    <dgm:cxn modelId="{68151ED5-A033-4F6E-922B-A1B6BBE39080}" type="presOf" srcId="{88E1D9AF-EAB1-4142-84FA-AD4E164C59FC}" destId="{FF5DC78F-1A62-4C4F-B249-D54AA412F6BA}" srcOrd="0" destOrd="0" presId="urn:microsoft.com/office/officeart/2005/8/layout/chevron1"/>
    <dgm:cxn modelId="{CBB38246-51DD-4C37-8B2B-CF263737EF65}" type="presOf" srcId="{CABE4F68-4AF0-4859-98B5-133452855BAF}" destId="{1DB716C5-055E-40F1-A4CF-F215620E455F}" srcOrd="0" destOrd="0" presId="urn:microsoft.com/office/officeart/2005/8/layout/chevron1"/>
    <dgm:cxn modelId="{461233B7-7103-4C39-A9B1-C3E3BCB2196F}" srcId="{603734EC-E4E5-4672-8F81-50AEBEE99A1E}" destId="{C70D9CC0-4B11-4588-AFA8-D79FF7F38F1A}" srcOrd="0" destOrd="0" parTransId="{CCD3D60F-389C-4BB1-B94F-F52257376820}" sibTransId="{DD8FC20B-69EA-4F8C-B17D-B314F6E74435}"/>
    <dgm:cxn modelId="{34F4D76E-57CA-4772-9E04-2938C1C50574}" type="presOf" srcId="{603734EC-E4E5-4672-8F81-50AEBEE99A1E}" destId="{DA49DA9E-F819-40D4-A719-BFDF18409DB2}" srcOrd="0" destOrd="0" presId="urn:microsoft.com/office/officeart/2005/8/layout/chevron1"/>
    <dgm:cxn modelId="{11D94627-EC03-4C38-9958-F8CF3E8AEFF0}" srcId="{603734EC-E4E5-4672-8F81-50AEBEE99A1E}" destId="{CBD082CA-E8FE-495B-A649-14448A10D3B6}" srcOrd="3" destOrd="0" parTransId="{2928A90A-9F1F-4F27-8D11-A680C4456614}" sibTransId="{456F0D77-64CE-453A-8251-70CC0DC40046}"/>
    <dgm:cxn modelId="{F5CE0D4D-6AA0-4930-AE30-62F58362A25A}" srcId="{603734EC-E4E5-4672-8F81-50AEBEE99A1E}" destId="{CABE4F68-4AF0-4859-98B5-133452855BAF}" srcOrd="1" destOrd="0" parTransId="{34E34201-D2B4-4CCE-AC0F-2909B794AC68}" sibTransId="{8CD88B4A-F4A5-4C6F-855E-2C432A96C875}"/>
    <dgm:cxn modelId="{2C0A350D-9833-4620-8C5B-E2639A79DA77}" type="presParOf" srcId="{DA49DA9E-F819-40D4-A719-BFDF18409DB2}" destId="{39DA7F47-DD73-42A4-B425-0A4540C2430A}" srcOrd="0" destOrd="0" presId="urn:microsoft.com/office/officeart/2005/8/layout/chevron1"/>
    <dgm:cxn modelId="{8168773C-D0F0-4C03-AB5B-36A148F05C40}" type="presParOf" srcId="{DA49DA9E-F819-40D4-A719-BFDF18409DB2}" destId="{CC66CC46-853F-4375-8888-FB3236ADCAE1}" srcOrd="1" destOrd="0" presId="urn:microsoft.com/office/officeart/2005/8/layout/chevron1"/>
    <dgm:cxn modelId="{00124A23-584A-469F-A172-E66FB843C542}" type="presParOf" srcId="{DA49DA9E-F819-40D4-A719-BFDF18409DB2}" destId="{1DB716C5-055E-40F1-A4CF-F215620E455F}" srcOrd="2" destOrd="0" presId="urn:microsoft.com/office/officeart/2005/8/layout/chevron1"/>
    <dgm:cxn modelId="{7B82FC77-38F0-46A4-B8C5-29CAD98032AE}" type="presParOf" srcId="{DA49DA9E-F819-40D4-A719-BFDF18409DB2}" destId="{331C1E9E-EE61-4DA5-B438-7F7529B3FAC5}" srcOrd="3" destOrd="0" presId="urn:microsoft.com/office/officeart/2005/8/layout/chevron1"/>
    <dgm:cxn modelId="{7425A910-D1D1-4781-B7D8-EAB3B5DA79A8}" type="presParOf" srcId="{DA49DA9E-F819-40D4-A719-BFDF18409DB2}" destId="{FF5DC78F-1A62-4C4F-B249-D54AA412F6BA}" srcOrd="4" destOrd="0" presId="urn:microsoft.com/office/officeart/2005/8/layout/chevron1"/>
    <dgm:cxn modelId="{C2F32E63-9AB6-46F1-90AE-FF07901513FE}" type="presParOf" srcId="{DA49DA9E-F819-40D4-A719-BFDF18409DB2}" destId="{34F637E4-86E8-4631-B46A-A160FC028AAC}" srcOrd="5" destOrd="0" presId="urn:microsoft.com/office/officeart/2005/8/layout/chevron1"/>
    <dgm:cxn modelId="{598CCA52-6177-4A25-A480-BE9904E8BC49}" type="presParOf" srcId="{DA49DA9E-F819-40D4-A719-BFDF18409DB2}" destId="{7722E8FE-3DF2-4C47-8784-37E28D58C262}" srcOrd="6" destOrd="0" presId="urn:microsoft.com/office/officeart/2005/8/layout/chevron1"/>
    <dgm:cxn modelId="{996D7515-75DC-4CC8-A10D-4D1049B0328F}" type="presParOf" srcId="{DA49DA9E-F819-40D4-A719-BFDF18409DB2}" destId="{2021F4F6-37EA-44AA-B1AE-C84E35414DEC}" srcOrd="7" destOrd="0" presId="urn:microsoft.com/office/officeart/2005/8/layout/chevron1"/>
    <dgm:cxn modelId="{7DE97933-0A02-406B-9AB1-A9D5BF01EDA3}" type="presParOf" srcId="{DA49DA9E-F819-40D4-A719-BFDF18409DB2}" destId="{F207E8CD-2C5E-412C-A3B3-01A93F9085DF}" srcOrd="8" destOrd="0" presId="urn:microsoft.com/office/officeart/2005/8/layout/chevron1"/>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A7F47-DD73-42A4-B425-0A4540C2430A}">
      <dsp:nvSpPr>
        <dsp:cNvPr id="0" name=""/>
        <dsp:cNvSpPr/>
      </dsp:nvSpPr>
      <dsp:spPr>
        <a:xfrm>
          <a:off x="0" y="153401"/>
          <a:ext cx="1886779" cy="76611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bg1">
              <a:lumMod val="5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sv-SE" sz="1200" kern="1200" dirty="0" smtClean="0">
              <a:solidFill>
                <a:schemeClr val="bg1">
                  <a:lumMod val="50000"/>
                </a:schemeClr>
              </a:solidFill>
            </a:rPr>
            <a:t>Requirements</a:t>
          </a:r>
          <a:endParaRPr lang="sv-SE" sz="1200" kern="1200" dirty="0">
            <a:solidFill>
              <a:schemeClr val="bg1">
                <a:lumMod val="50000"/>
              </a:schemeClr>
            </a:solidFill>
          </a:endParaRPr>
        </a:p>
      </dsp:txBody>
      <dsp:txXfrm>
        <a:off x="383056" y="153401"/>
        <a:ext cx="1120668" cy="766111"/>
      </dsp:txXfrm>
    </dsp:sp>
    <dsp:sp modelId="{1DB716C5-055E-40F1-A4CF-F215620E455F}">
      <dsp:nvSpPr>
        <dsp:cNvPr id="0" name=""/>
        <dsp:cNvSpPr/>
      </dsp:nvSpPr>
      <dsp:spPr>
        <a:xfrm>
          <a:off x="1696847" y="161698"/>
          <a:ext cx="1915279" cy="76611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bg1">
              <a:lumMod val="5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sv-SE" sz="1200" kern="1200" dirty="0" smtClean="0">
              <a:solidFill>
                <a:schemeClr val="bg1">
                  <a:lumMod val="50000"/>
                </a:schemeClr>
              </a:solidFill>
            </a:rPr>
            <a:t>Design</a:t>
          </a:r>
          <a:endParaRPr lang="sv-SE" sz="1200" kern="1200" dirty="0">
            <a:solidFill>
              <a:schemeClr val="bg1">
                <a:lumMod val="50000"/>
              </a:schemeClr>
            </a:solidFill>
          </a:endParaRPr>
        </a:p>
      </dsp:txBody>
      <dsp:txXfrm>
        <a:off x="2079903" y="161698"/>
        <a:ext cx="1149168" cy="766111"/>
      </dsp:txXfrm>
    </dsp:sp>
    <dsp:sp modelId="{FF5DC78F-1A62-4C4F-B249-D54AA412F6BA}">
      <dsp:nvSpPr>
        <dsp:cNvPr id="0" name=""/>
        <dsp:cNvSpPr/>
      </dsp:nvSpPr>
      <dsp:spPr>
        <a:xfrm>
          <a:off x="3420598" y="161698"/>
          <a:ext cx="1915279" cy="76611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bg1">
              <a:lumMod val="5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sv-SE" sz="1200" kern="1200" dirty="0" smtClean="0">
              <a:solidFill>
                <a:schemeClr val="bg1">
                  <a:lumMod val="50000"/>
                </a:schemeClr>
              </a:solidFill>
            </a:rPr>
            <a:t>Implementation</a:t>
          </a:r>
          <a:endParaRPr lang="sv-SE" sz="1200" kern="1200" dirty="0">
            <a:solidFill>
              <a:schemeClr val="bg1">
                <a:lumMod val="50000"/>
              </a:schemeClr>
            </a:solidFill>
          </a:endParaRPr>
        </a:p>
      </dsp:txBody>
      <dsp:txXfrm>
        <a:off x="3803654" y="161698"/>
        <a:ext cx="1149168" cy="766111"/>
      </dsp:txXfrm>
    </dsp:sp>
    <dsp:sp modelId="{7722E8FE-3DF2-4C47-8784-37E28D58C262}">
      <dsp:nvSpPr>
        <dsp:cNvPr id="0" name=""/>
        <dsp:cNvSpPr/>
      </dsp:nvSpPr>
      <dsp:spPr>
        <a:xfrm>
          <a:off x="5144349" y="161698"/>
          <a:ext cx="1915279" cy="76611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bg1">
              <a:lumMod val="5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sv-SE" sz="1200" kern="1200" dirty="0" smtClean="0">
              <a:solidFill>
                <a:schemeClr val="bg1">
                  <a:lumMod val="50000"/>
                </a:schemeClr>
              </a:solidFill>
            </a:rPr>
            <a:t>Verification</a:t>
          </a:r>
          <a:endParaRPr lang="sv-SE" sz="1200" kern="1200" dirty="0">
            <a:solidFill>
              <a:schemeClr val="bg1">
                <a:lumMod val="50000"/>
              </a:schemeClr>
            </a:solidFill>
          </a:endParaRPr>
        </a:p>
      </dsp:txBody>
      <dsp:txXfrm>
        <a:off x="5527405" y="161698"/>
        <a:ext cx="1149168" cy="766111"/>
      </dsp:txXfrm>
    </dsp:sp>
    <dsp:sp modelId="{F207E8CD-2C5E-412C-A3B3-01A93F9085DF}">
      <dsp:nvSpPr>
        <dsp:cNvPr id="0" name=""/>
        <dsp:cNvSpPr/>
      </dsp:nvSpPr>
      <dsp:spPr>
        <a:xfrm>
          <a:off x="6868101" y="161698"/>
          <a:ext cx="1915279" cy="766111"/>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bg1">
              <a:lumMod val="5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sv-SE" sz="1200" kern="1200" dirty="0" smtClean="0">
              <a:solidFill>
                <a:schemeClr val="bg1">
                  <a:lumMod val="50000"/>
                </a:schemeClr>
              </a:solidFill>
            </a:rPr>
            <a:t>Maintenance</a:t>
          </a:r>
          <a:endParaRPr lang="sv-SE" sz="1200" kern="1200" dirty="0">
            <a:solidFill>
              <a:schemeClr val="bg1">
                <a:lumMod val="50000"/>
              </a:schemeClr>
            </a:solidFill>
          </a:endParaRPr>
        </a:p>
      </dsp:txBody>
      <dsp:txXfrm>
        <a:off x="7251157" y="161698"/>
        <a:ext cx="1149168" cy="7661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2"/>
            <a:ext cx="4304689" cy="340105"/>
          </a:xfrm>
          <a:prstGeom prst="rect">
            <a:avLst/>
          </a:prstGeom>
        </p:spPr>
        <p:txBody>
          <a:bodyPr vert="horz" lIns="91403" tIns="45702" rIns="91403" bIns="45702" rtlCol="0"/>
          <a:lstStyle>
            <a:lvl1pPr algn="l">
              <a:defRPr sz="1200"/>
            </a:lvl1pPr>
          </a:lstStyle>
          <a:p>
            <a:endParaRPr lang="sv-SE"/>
          </a:p>
        </p:txBody>
      </p:sp>
      <p:sp>
        <p:nvSpPr>
          <p:cNvPr id="3" name="Platshållare för datum 2"/>
          <p:cNvSpPr>
            <a:spLocks noGrp="1"/>
          </p:cNvSpPr>
          <p:nvPr>
            <p:ph type="dt" sz="quarter" idx="1"/>
          </p:nvPr>
        </p:nvSpPr>
        <p:spPr>
          <a:xfrm>
            <a:off x="5624393" y="2"/>
            <a:ext cx="4304689" cy="340105"/>
          </a:xfrm>
          <a:prstGeom prst="rect">
            <a:avLst/>
          </a:prstGeom>
        </p:spPr>
        <p:txBody>
          <a:bodyPr vert="horz" lIns="91403" tIns="45702" rIns="91403" bIns="45702" rtlCol="0"/>
          <a:lstStyle>
            <a:lvl1pPr algn="r">
              <a:defRPr sz="1200"/>
            </a:lvl1pPr>
          </a:lstStyle>
          <a:p>
            <a:fld id="{513CC4E2-A4DC-4AFA-A0A1-736997A04CD8}" type="datetimeFigureOut">
              <a:rPr lang="sv-SE" smtClean="0"/>
              <a:pPr/>
              <a:t>2015-12-15</a:t>
            </a:fld>
            <a:endParaRPr lang="sv-SE"/>
          </a:p>
        </p:txBody>
      </p:sp>
      <p:sp>
        <p:nvSpPr>
          <p:cNvPr id="4" name="Platshållare för sidfot 3"/>
          <p:cNvSpPr>
            <a:spLocks noGrp="1"/>
          </p:cNvSpPr>
          <p:nvPr>
            <p:ph type="ftr" sz="quarter" idx="2"/>
          </p:nvPr>
        </p:nvSpPr>
        <p:spPr>
          <a:xfrm>
            <a:off x="0" y="6453310"/>
            <a:ext cx="4304689" cy="340105"/>
          </a:xfrm>
          <a:prstGeom prst="rect">
            <a:avLst/>
          </a:prstGeom>
        </p:spPr>
        <p:txBody>
          <a:bodyPr vert="horz" lIns="91403" tIns="45702" rIns="91403" bIns="45702" rtlCol="0" anchor="b"/>
          <a:lstStyle>
            <a:lvl1pPr algn="l">
              <a:defRPr sz="1200"/>
            </a:lvl1pPr>
          </a:lstStyle>
          <a:p>
            <a:endParaRPr lang="sv-SE"/>
          </a:p>
        </p:txBody>
      </p:sp>
      <p:sp>
        <p:nvSpPr>
          <p:cNvPr id="5" name="Platshållare för bildnummer 4"/>
          <p:cNvSpPr>
            <a:spLocks noGrp="1"/>
          </p:cNvSpPr>
          <p:nvPr>
            <p:ph type="sldNum" sz="quarter" idx="3"/>
          </p:nvPr>
        </p:nvSpPr>
        <p:spPr>
          <a:xfrm>
            <a:off x="5624393" y="6453310"/>
            <a:ext cx="4304689" cy="340105"/>
          </a:xfrm>
          <a:prstGeom prst="rect">
            <a:avLst/>
          </a:prstGeom>
        </p:spPr>
        <p:txBody>
          <a:bodyPr vert="horz" lIns="91403" tIns="45702" rIns="91403" bIns="45702" rtlCol="0" anchor="b"/>
          <a:lstStyle>
            <a:lvl1pPr algn="r">
              <a:defRPr sz="1200"/>
            </a:lvl1pPr>
          </a:lstStyle>
          <a:p>
            <a:fld id="{0832DF1D-E55D-47CA-8428-D198E0E11F6E}" type="slidenum">
              <a:rPr lang="sv-SE" smtClean="0"/>
              <a:pPr/>
              <a:t>‹#›</a:t>
            </a:fld>
            <a:endParaRPr lang="sv-SE"/>
          </a:p>
        </p:txBody>
      </p:sp>
    </p:spTree>
    <p:extLst>
      <p:ext uri="{BB962C8B-B14F-4D97-AF65-F5344CB8AC3E}">
        <p14:creationId xmlns:p14="http://schemas.microsoft.com/office/powerpoint/2010/main" val="1852648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0"/>
            <a:ext cx="4303606" cy="339725"/>
          </a:xfrm>
          <a:prstGeom prst="rect">
            <a:avLst/>
          </a:prstGeom>
        </p:spPr>
        <p:txBody>
          <a:bodyPr vert="horz" lIns="91403" tIns="45702" rIns="91403" bIns="45702" rtlCol="0"/>
          <a:lstStyle>
            <a:lvl1pPr algn="l">
              <a:defRPr sz="1200"/>
            </a:lvl1pPr>
          </a:lstStyle>
          <a:p>
            <a:endParaRPr lang="sv-SE"/>
          </a:p>
        </p:txBody>
      </p:sp>
      <p:sp>
        <p:nvSpPr>
          <p:cNvPr id="3" name="Date Placeholder 2"/>
          <p:cNvSpPr>
            <a:spLocks noGrp="1"/>
          </p:cNvSpPr>
          <p:nvPr>
            <p:ph type="dt" idx="1"/>
          </p:nvPr>
        </p:nvSpPr>
        <p:spPr>
          <a:xfrm>
            <a:off x="5625503" y="0"/>
            <a:ext cx="4303606" cy="339725"/>
          </a:xfrm>
          <a:prstGeom prst="rect">
            <a:avLst/>
          </a:prstGeom>
        </p:spPr>
        <p:txBody>
          <a:bodyPr vert="horz" lIns="91403" tIns="45702" rIns="91403" bIns="45702" rtlCol="0"/>
          <a:lstStyle>
            <a:lvl1pPr algn="r">
              <a:defRPr sz="1200"/>
            </a:lvl1pPr>
          </a:lstStyle>
          <a:p>
            <a:fld id="{3A31ED38-9713-4A4F-9E6C-C49EEEC6E9EC}" type="datetimeFigureOut">
              <a:rPr lang="sv-SE" smtClean="0"/>
              <a:pPr/>
              <a:t>2015-12-15</a:t>
            </a:fld>
            <a:endParaRPr lang="sv-SE"/>
          </a:p>
        </p:txBody>
      </p:sp>
      <p:sp>
        <p:nvSpPr>
          <p:cNvPr id="4" name="Slide Image Placeholder 3"/>
          <p:cNvSpPr>
            <a:spLocks noGrp="1" noRot="1" noChangeAspect="1"/>
          </p:cNvSpPr>
          <p:nvPr>
            <p:ph type="sldImg" idx="2"/>
          </p:nvPr>
        </p:nvSpPr>
        <p:spPr>
          <a:xfrm>
            <a:off x="3267075" y="509588"/>
            <a:ext cx="3397250" cy="2547937"/>
          </a:xfrm>
          <a:prstGeom prst="rect">
            <a:avLst/>
          </a:prstGeom>
          <a:noFill/>
          <a:ln w="12700">
            <a:solidFill>
              <a:prstClr val="black"/>
            </a:solidFill>
          </a:ln>
        </p:spPr>
        <p:txBody>
          <a:bodyPr vert="horz" lIns="91403" tIns="45702" rIns="91403" bIns="45702" rtlCol="0" anchor="ctr"/>
          <a:lstStyle/>
          <a:p>
            <a:endParaRPr lang="sv-SE"/>
          </a:p>
        </p:txBody>
      </p:sp>
      <p:sp>
        <p:nvSpPr>
          <p:cNvPr id="5" name="Notes Placeholder 4"/>
          <p:cNvSpPr>
            <a:spLocks noGrp="1"/>
          </p:cNvSpPr>
          <p:nvPr>
            <p:ph type="body" sz="quarter" idx="3"/>
          </p:nvPr>
        </p:nvSpPr>
        <p:spPr>
          <a:xfrm>
            <a:off x="993140" y="3227390"/>
            <a:ext cx="7945120" cy="3057525"/>
          </a:xfrm>
          <a:prstGeom prst="rect">
            <a:avLst/>
          </a:prstGeom>
        </p:spPr>
        <p:txBody>
          <a:bodyPr vert="horz" lIns="91403" tIns="45702" rIns="91403" bIns="4570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5" y="6453596"/>
            <a:ext cx="4303606" cy="339725"/>
          </a:xfrm>
          <a:prstGeom prst="rect">
            <a:avLst/>
          </a:prstGeom>
        </p:spPr>
        <p:txBody>
          <a:bodyPr vert="horz" lIns="91403" tIns="45702" rIns="91403" bIns="45702" rtlCol="0" anchor="b"/>
          <a:lstStyle>
            <a:lvl1pPr algn="l">
              <a:defRPr sz="1200"/>
            </a:lvl1pPr>
          </a:lstStyle>
          <a:p>
            <a:endParaRPr lang="sv-SE"/>
          </a:p>
        </p:txBody>
      </p:sp>
      <p:sp>
        <p:nvSpPr>
          <p:cNvPr id="7" name="Slide Number Placeholder 6"/>
          <p:cNvSpPr>
            <a:spLocks noGrp="1"/>
          </p:cNvSpPr>
          <p:nvPr>
            <p:ph type="sldNum" sz="quarter" idx="5"/>
          </p:nvPr>
        </p:nvSpPr>
        <p:spPr>
          <a:xfrm>
            <a:off x="5625503" y="6453596"/>
            <a:ext cx="4303606" cy="339725"/>
          </a:xfrm>
          <a:prstGeom prst="rect">
            <a:avLst/>
          </a:prstGeom>
        </p:spPr>
        <p:txBody>
          <a:bodyPr vert="horz" lIns="91403" tIns="45702" rIns="91403" bIns="45702" rtlCol="0" anchor="b"/>
          <a:lstStyle>
            <a:lvl1pPr algn="r">
              <a:defRPr sz="1200"/>
            </a:lvl1pPr>
          </a:lstStyle>
          <a:p>
            <a:fld id="{2BA4D2E9-6801-495A-B8B8-BEDAA19385BF}" type="slidenum">
              <a:rPr lang="sv-SE" smtClean="0"/>
              <a:pPr/>
              <a:t>‹#›</a:t>
            </a:fld>
            <a:endParaRPr lang="sv-SE"/>
          </a:p>
        </p:txBody>
      </p:sp>
    </p:spTree>
    <p:extLst>
      <p:ext uri="{BB962C8B-B14F-4D97-AF65-F5344CB8AC3E}">
        <p14:creationId xmlns:p14="http://schemas.microsoft.com/office/powerpoint/2010/main" val="220728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cacm.acm.org/magazines/2010/2/69354-a-few-billion-lines-of-code-later/fulltex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dirty="0" smtClean="0"/>
              <a:t>Why are we</a:t>
            </a:r>
            <a:r>
              <a:rPr lang="sv-SE" sz="1200" baseline="0" dirty="0" smtClean="0"/>
              <a:t> using C in the first place?</a:t>
            </a:r>
          </a:p>
          <a:p>
            <a:r>
              <a:rPr lang="sv-SE" sz="1200" baseline="0" dirty="0" smtClean="0"/>
              <a:t>Freedom but will have concequences.</a:t>
            </a:r>
          </a:p>
          <a:p>
            <a:r>
              <a:rPr lang="sv-SE" sz="1200" baseline="0" dirty="0" smtClean="0"/>
              <a:t>Undefined behaviours.</a:t>
            </a:r>
          </a:p>
          <a:p>
            <a:r>
              <a:rPr lang="en-US" sz="1200" b="0" i="1" kern="1200" dirty="0" smtClean="0">
                <a:solidFill>
                  <a:schemeClr val="tx1"/>
                </a:solidFill>
                <a:effectLst/>
                <a:latin typeface="+mn-lt"/>
                <a:ea typeface="+mn-ea"/>
                <a:cs typeface="+mn-cs"/>
              </a:rPr>
              <a:t>"C makes it easy to shoot yourself in the foot; C++ makes it harder, but when you do it blows your whole leg off“.</a:t>
            </a:r>
            <a:endParaRPr lang="sv-SE" sz="1200" baseline="0" dirty="0" smtClean="0"/>
          </a:p>
          <a:p>
            <a:r>
              <a:rPr lang="sv-SE" sz="1200" baseline="0" dirty="0" smtClean="0"/>
              <a:t>I hope we all can agree on this.</a:t>
            </a:r>
          </a:p>
          <a:p>
            <a:endParaRPr lang="sv-SE" sz="1200" baseline="0" dirty="0" smtClean="0"/>
          </a:p>
          <a:p>
            <a:pPr>
              <a:buFont typeface="Arial" charset="0"/>
              <a:buChar char="•"/>
            </a:pPr>
            <a:r>
              <a:rPr lang="sv-SE" sz="1200" dirty="0" smtClean="0"/>
              <a:t>Shortened </a:t>
            </a:r>
            <a:r>
              <a:rPr lang="en-US" sz="1200" dirty="0" smtClean="0"/>
              <a:t>time-to-market</a:t>
            </a:r>
          </a:p>
          <a:p>
            <a:pPr>
              <a:buFont typeface="Arial" charset="0"/>
              <a:buChar char="•"/>
            </a:pPr>
            <a:r>
              <a:rPr lang="en-US" sz="1200" dirty="0" smtClean="0"/>
              <a:t>Budget pressures</a:t>
            </a:r>
          </a:p>
          <a:p>
            <a:pPr>
              <a:buFont typeface="Arial" charset="0"/>
              <a:buChar char="•"/>
            </a:pPr>
            <a:r>
              <a:rPr lang="en-US" sz="1200" dirty="0" smtClean="0"/>
              <a:t>Greater awareness of risk from software vulnerabilities </a:t>
            </a:r>
          </a:p>
          <a:p>
            <a:pPr lvl="1">
              <a:buFont typeface="Arial" charset="0"/>
              <a:buChar char="•"/>
            </a:pPr>
            <a:r>
              <a:rPr lang="en-US" sz="1200" dirty="0" smtClean="0"/>
              <a:t>Safety </a:t>
            </a:r>
            <a:r>
              <a:rPr lang="en-US" sz="1200" i="1" dirty="0" smtClean="0"/>
              <a:t>and</a:t>
            </a:r>
            <a:r>
              <a:rPr lang="en-US" sz="1200" dirty="0" smtClean="0"/>
              <a:t> security</a:t>
            </a:r>
          </a:p>
          <a:p>
            <a:pPr>
              <a:buFont typeface="Arial" charset="0"/>
              <a:buChar char="•"/>
            </a:pPr>
            <a:r>
              <a:rPr lang="en-US" sz="1200" dirty="0" smtClean="0"/>
              <a:t>Increased regulatory requirements</a:t>
            </a:r>
          </a:p>
          <a:p>
            <a:pPr>
              <a:buFont typeface="Arial" charset="0"/>
              <a:buChar char="•"/>
            </a:pPr>
            <a:r>
              <a:rPr lang="en-US" sz="1200" dirty="0" smtClean="0">
                <a:sym typeface="Wingdings" panose="05000000000000000000" pitchFamily="2" charset="2"/>
              </a:rPr>
              <a:t>Focus on testing and quality!</a:t>
            </a:r>
            <a:endParaRPr lang="en-US" sz="1200" dirty="0" smtClean="0"/>
          </a:p>
          <a:p>
            <a:endParaRPr lang="sv-SE" baseline="0" dirty="0" smtClean="0"/>
          </a:p>
        </p:txBody>
      </p:sp>
      <p:sp>
        <p:nvSpPr>
          <p:cNvPr id="4" name="Slide Number Placeholder 3"/>
          <p:cNvSpPr>
            <a:spLocks noGrp="1"/>
          </p:cNvSpPr>
          <p:nvPr>
            <p:ph type="sldNum" sz="quarter" idx="10"/>
          </p:nvPr>
        </p:nvSpPr>
        <p:spPr/>
        <p:txBody>
          <a:bodyPr/>
          <a:lstStyle/>
          <a:p>
            <a:fld id="{2BA4D2E9-6801-495A-B8B8-BEDAA19385BF}" type="slidenum">
              <a:rPr lang="sv-SE" smtClean="0"/>
              <a:pPr/>
              <a:t>3</a:t>
            </a:fld>
            <a:endParaRPr lang="sv-SE"/>
          </a:p>
        </p:txBody>
      </p:sp>
    </p:spTree>
    <p:extLst>
      <p:ext uri="{BB962C8B-B14F-4D97-AF65-F5344CB8AC3E}">
        <p14:creationId xmlns:p14="http://schemas.microsoft.com/office/powerpoint/2010/main" val="3660832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2BA4D2E9-6801-495A-B8B8-BEDAA19385BF}" type="slidenum">
              <a:rPr lang="sv-SE" smtClean="0"/>
              <a:pPr/>
              <a:t>35</a:t>
            </a:fld>
            <a:endParaRPr lang="sv-SE"/>
          </a:p>
        </p:txBody>
      </p:sp>
    </p:spTree>
    <p:extLst>
      <p:ext uri="{BB962C8B-B14F-4D97-AF65-F5344CB8AC3E}">
        <p14:creationId xmlns:p14="http://schemas.microsoft.com/office/powerpoint/2010/main" val="3907263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Create a poll or interrupt function that reads the stack pointer.</a:t>
            </a:r>
          </a:p>
          <a:p>
            <a:r>
              <a:rPr lang="sv-SE" dirty="0" smtClean="0"/>
              <a:t>Check</a:t>
            </a:r>
            <a:r>
              <a:rPr lang="sv-SE" baseline="0" dirty="0" smtClean="0"/>
              <a:t> the guard zone</a:t>
            </a:r>
          </a:p>
          <a:p>
            <a:r>
              <a:rPr lang="sv-SE" baseline="0" dirty="0" smtClean="0"/>
              <a:t>Data breakpoint</a:t>
            </a:r>
          </a:p>
          <a:p>
            <a:endParaRPr lang="sv-SE" dirty="0"/>
          </a:p>
        </p:txBody>
      </p:sp>
      <p:sp>
        <p:nvSpPr>
          <p:cNvPr id="4" name="Slide Number Placeholder 3"/>
          <p:cNvSpPr>
            <a:spLocks noGrp="1"/>
          </p:cNvSpPr>
          <p:nvPr>
            <p:ph type="sldNum" sz="quarter" idx="10"/>
          </p:nvPr>
        </p:nvSpPr>
        <p:spPr/>
        <p:txBody>
          <a:bodyPr/>
          <a:lstStyle/>
          <a:p>
            <a:fld id="{2BA4D2E9-6801-495A-B8B8-BEDAA19385BF}" type="slidenum">
              <a:rPr lang="sv-SE" smtClean="0"/>
              <a:pPr/>
              <a:t>37</a:t>
            </a:fld>
            <a:endParaRPr lang="sv-SE"/>
          </a:p>
        </p:txBody>
      </p:sp>
    </p:spTree>
    <p:extLst>
      <p:ext uri="{BB962C8B-B14F-4D97-AF65-F5344CB8AC3E}">
        <p14:creationId xmlns:p14="http://schemas.microsoft.com/office/powerpoint/2010/main" val="10491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To get rid</a:t>
            </a:r>
            <a:r>
              <a:rPr lang="sv-SE" baseline="0" dirty="0" smtClean="0"/>
              <a:t> of these types of mistakes some kind of static analysis is a good start.</a:t>
            </a:r>
            <a:endParaRPr lang="sv-SE" dirty="0"/>
          </a:p>
        </p:txBody>
      </p:sp>
      <p:sp>
        <p:nvSpPr>
          <p:cNvPr id="4" name="Slide Number Placeholder 3"/>
          <p:cNvSpPr>
            <a:spLocks noGrp="1"/>
          </p:cNvSpPr>
          <p:nvPr>
            <p:ph type="sldNum" sz="quarter" idx="10"/>
          </p:nvPr>
        </p:nvSpPr>
        <p:spPr/>
        <p:txBody>
          <a:bodyPr/>
          <a:lstStyle/>
          <a:p>
            <a:fld id="{2BA4D2E9-6801-495A-B8B8-BEDAA19385BF}" type="slidenum">
              <a:rPr lang="sv-SE" smtClean="0"/>
              <a:pPr/>
              <a:t>4</a:t>
            </a:fld>
            <a:endParaRPr lang="sv-SE"/>
          </a:p>
        </p:txBody>
      </p:sp>
    </p:spTree>
    <p:extLst>
      <p:ext uri="{BB962C8B-B14F-4D97-AF65-F5344CB8AC3E}">
        <p14:creationId xmlns:p14="http://schemas.microsoft.com/office/powerpoint/2010/main" val="2013222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sv-SE" sz="1200" dirty="0" smtClean="0"/>
              <a:t>Static analysis</a:t>
            </a:r>
          </a:p>
          <a:p>
            <a:pPr lvl="1">
              <a:buFont typeface="Arial" charset="0"/>
              <a:buChar char="•"/>
            </a:pPr>
            <a:r>
              <a:rPr lang="sv-SE" sz="1200" dirty="0" smtClean="0"/>
              <a:t>Either cheap and hard-to-use</a:t>
            </a:r>
          </a:p>
          <a:p>
            <a:pPr lvl="1">
              <a:buFont typeface="Arial" charset="0"/>
              <a:buChar char="•"/>
            </a:pPr>
            <a:r>
              <a:rPr lang="sv-SE" sz="1200" dirty="0" smtClean="0"/>
              <a:t>Or expensive and hard-to-use...</a:t>
            </a:r>
          </a:p>
          <a:p>
            <a:pPr lvl="1">
              <a:buFont typeface="Arial" charset="0"/>
              <a:buChar char="•"/>
            </a:pPr>
            <a:r>
              <a:rPr lang="sv-SE" sz="1200" dirty="0" smtClean="0"/>
              <a:t>Integrates badly with existing embedded tools</a:t>
            </a:r>
          </a:p>
          <a:p>
            <a:pPr lvl="1">
              <a:buFont typeface="Arial" charset="0"/>
              <a:buChar char="•"/>
            </a:pPr>
            <a:r>
              <a:rPr lang="sv-SE" sz="1200" dirty="0" smtClean="0"/>
              <a:t>Traditionally used by QA/Test departments</a:t>
            </a:r>
          </a:p>
          <a:p>
            <a:pPr lvl="1">
              <a:buFont typeface="Arial" charset="0"/>
              <a:buChar char="•"/>
            </a:pPr>
            <a:r>
              <a:rPr lang="en-US" sz="1200" dirty="0" smtClean="0">
                <a:hlinkClick r:id="rId3"/>
              </a:rPr>
              <a:t>http://cacm.acm.org/magazines/2010/2/69354-a-few-billion-lines-of-code-later/fulltext</a:t>
            </a:r>
            <a:r>
              <a:rPr lang="en-US" sz="1200" dirty="0" smtClean="0"/>
              <a:t> </a:t>
            </a:r>
          </a:p>
          <a:p>
            <a:endParaRPr lang="sv-SE" sz="1200" dirty="0"/>
          </a:p>
        </p:txBody>
      </p:sp>
      <p:sp>
        <p:nvSpPr>
          <p:cNvPr id="4" name="Slide Number Placeholder 3"/>
          <p:cNvSpPr>
            <a:spLocks noGrp="1"/>
          </p:cNvSpPr>
          <p:nvPr>
            <p:ph type="sldNum" sz="quarter" idx="10"/>
          </p:nvPr>
        </p:nvSpPr>
        <p:spPr/>
        <p:txBody>
          <a:bodyPr/>
          <a:lstStyle/>
          <a:p>
            <a:fld id="{2BA4D2E9-6801-495A-B8B8-BEDAA19385BF}" type="slidenum">
              <a:rPr lang="sv-SE" smtClean="0"/>
              <a:pPr/>
              <a:t>6</a:t>
            </a:fld>
            <a:endParaRPr lang="sv-SE"/>
          </a:p>
        </p:txBody>
      </p:sp>
    </p:spTree>
    <p:extLst>
      <p:ext uri="{BB962C8B-B14F-4D97-AF65-F5344CB8AC3E}">
        <p14:creationId xmlns:p14="http://schemas.microsoft.com/office/powerpoint/2010/main" val="215041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2BA4D2E9-6801-495A-B8B8-BEDAA19385BF}" type="slidenum">
              <a:rPr lang="sv-SE" smtClean="0"/>
              <a:pPr/>
              <a:t>7</a:t>
            </a:fld>
            <a:endParaRPr lang="sv-SE"/>
          </a:p>
        </p:txBody>
      </p:sp>
    </p:spTree>
    <p:extLst>
      <p:ext uri="{BB962C8B-B14F-4D97-AF65-F5344CB8AC3E}">
        <p14:creationId xmlns:p14="http://schemas.microsoft.com/office/powerpoint/2010/main" val="2595286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sv-SE" sz="1200" dirty="0" smtClean="0"/>
              <a:t>Run-time analysis:</a:t>
            </a:r>
          </a:p>
          <a:p>
            <a:pPr lvl="1">
              <a:buFont typeface="Arial" charset="0"/>
              <a:buChar char="•"/>
            </a:pPr>
            <a:r>
              <a:rPr lang="sv-SE" sz="1200" dirty="0" smtClean="0"/>
              <a:t>Typically expensive, hard-to-use, bad performance, specialized hardware, integrates badly with existing embedded tools</a:t>
            </a:r>
          </a:p>
          <a:p>
            <a:pPr lvl="1">
              <a:buFont typeface="Arial" charset="0"/>
              <a:buChar char="•"/>
            </a:pPr>
            <a:r>
              <a:rPr lang="sv-SE" sz="1200" dirty="0" smtClean="0"/>
              <a:t>Traditionally used by QA/Test departments</a:t>
            </a:r>
          </a:p>
        </p:txBody>
      </p:sp>
      <p:sp>
        <p:nvSpPr>
          <p:cNvPr id="4" name="Slide Number Placeholder 3"/>
          <p:cNvSpPr>
            <a:spLocks noGrp="1"/>
          </p:cNvSpPr>
          <p:nvPr>
            <p:ph type="sldNum" sz="quarter" idx="10"/>
          </p:nvPr>
        </p:nvSpPr>
        <p:spPr/>
        <p:txBody>
          <a:bodyPr/>
          <a:lstStyle/>
          <a:p>
            <a:fld id="{2BA4D2E9-6801-495A-B8B8-BEDAA19385BF}" type="slidenum">
              <a:rPr lang="sv-SE" smtClean="0"/>
              <a:pPr/>
              <a:t>10</a:t>
            </a:fld>
            <a:endParaRPr lang="sv-SE"/>
          </a:p>
        </p:txBody>
      </p:sp>
    </p:spTree>
    <p:extLst>
      <p:ext uri="{BB962C8B-B14F-4D97-AF65-F5344CB8AC3E}">
        <p14:creationId xmlns:p14="http://schemas.microsoft.com/office/powerpoint/2010/main" val="408890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Anything at all can happen; the Standard imposes no requirements. The program may fail to compile, or it may execute incorrectly (either crashing or silently generating incorrect results), or it may fortuitously do exactly what the programmer intended.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Division by zero</a:t>
            </a:r>
          </a:p>
          <a:p>
            <a:r>
              <a:rPr lang="en-US" sz="1200" b="0" i="0" kern="1200" dirty="0" smtClean="0">
                <a:solidFill>
                  <a:schemeClr val="tx1"/>
                </a:solidFill>
                <a:effectLst/>
                <a:latin typeface="+mn-lt"/>
                <a:ea typeface="+mn-ea"/>
                <a:cs typeface="+mn-cs"/>
              </a:rPr>
              <a:t>Reaching the end of a value-returning function (other than main()) without a return statement may result in undefined behavior </a:t>
            </a:r>
          </a:p>
          <a:p>
            <a:r>
              <a:rPr lang="en-US" sz="1200" b="0" i="0" kern="1200" dirty="0" smtClean="0">
                <a:solidFill>
                  <a:schemeClr val="tx1"/>
                </a:solidFill>
                <a:effectLst/>
                <a:latin typeface="+mn-lt"/>
                <a:ea typeface="+mn-ea"/>
                <a:cs typeface="+mn-cs"/>
              </a:rPr>
              <a:t>It is undefined behavior to cast an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to a float*</a:t>
            </a:r>
          </a:p>
          <a:p>
            <a:r>
              <a:rPr lang="en-US" sz="1200" b="0" i="0" kern="1200" dirty="0" smtClean="0">
                <a:solidFill>
                  <a:schemeClr val="tx1"/>
                </a:solidFill>
                <a:effectLst/>
                <a:latin typeface="+mn-lt"/>
                <a:ea typeface="+mn-ea"/>
                <a:cs typeface="+mn-cs"/>
              </a:rPr>
              <a:t>Shift overflow</a:t>
            </a:r>
          </a:p>
          <a:p>
            <a:r>
              <a:rPr lang="en-US" sz="1200" b="0" i="0" kern="1200" dirty="0" smtClean="0">
                <a:solidFill>
                  <a:schemeClr val="tx1"/>
                </a:solidFill>
                <a:effectLst/>
                <a:latin typeface="+mn-lt"/>
                <a:ea typeface="+mn-ea"/>
                <a:cs typeface="+mn-cs"/>
              </a:rPr>
              <a:t>Signed integer overflow (</a:t>
            </a:r>
            <a:r>
              <a:rPr lang="en-US" sz="1200" b="0" i="0" kern="1200" dirty="0" err="1" smtClean="0">
                <a:solidFill>
                  <a:schemeClr val="tx1"/>
                </a:solidFill>
                <a:effectLst/>
                <a:latin typeface="+mn-lt"/>
                <a:ea typeface="+mn-ea"/>
                <a:cs typeface="+mn-cs"/>
              </a:rPr>
              <a:t>int_max</a:t>
            </a:r>
            <a:r>
              <a:rPr lang="en-US" sz="1200" b="0" i="0" kern="1200" dirty="0" smtClean="0">
                <a:solidFill>
                  <a:schemeClr val="tx1"/>
                </a:solidFill>
                <a:effectLst/>
                <a:latin typeface="+mn-lt"/>
                <a:ea typeface="+mn-ea"/>
                <a:cs typeface="+mn-cs"/>
              </a:rPr>
              <a:t> + 1)?</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“Somebody once told me that in basketball you can’t hold the ball and run. I got a basketball and tried it and it worked just fine. He obviously didn’t understand basketball.”</a:t>
            </a:r>
          </a:p>
          <a:p>
            <a:r>
              <a:rPr lang="en-US" sz="1200" b="0" i="0" kern="1200" dirty="0" smtClean="0">
                <a:solidFill>
                  <a:schemeClr val="tx1"/>
                </a:solidFill>
                <a:effectLst/>
                <a:latin typeface="+mn-lt"/>
                <a:ea typeface="+mn-ea"/>
                <a:cs typeface="+mn-cs"/>
              </a:rPr>
              <a:t>Of course it is physically possible to pick up a basketball and run with it. It is also possible you will get away with it during a game.  However, it is against the rules; good players won’t do it and bad players won’t get away with it for long. Evaluating (INT_MAX+1) in C or C++ is exactly the same: it may work sometimes, but don’t expect to keep getting away with it.</a:t>
            </a:r>
            <a:endParaRPr lang="sv-SE" dirty="0"/>
          </a:p>
        </p:txBody>
      </p:sp>
      <p:sp>
        <p:nvSpPr>
          <p:cNvPr id="4" name="Slide Number Placeholder 3"/>
          <p:cNvSpPr>
            <a:spLocks noGrp="1"/>
          </p:cNvSpPr>
          <p:nvPr>
            <p:ph type="sldNum" sz="quarter" idx="10"/>
          </p:nvPr>
        </p:nvSpPr>
        <p:spPr/>
        <p:txBody>
          <a:bodyPr/>
          <a:lstStyle/>
          <a:p>
            <a:fld id="{2BA4D2E9-6801-495A-B8B8-BEDAA19385BF}" type="slidenum">
              <a:rPr lang="sv-SE" smtClean="0"/>
              <a:pPr/>
              <a:t>16</a:t>
            </a:fld>
            <a:endParaRPr lang="sv-SE"/>
          </a:p>
        </p:txBody>
      </p:sp>
    </p:spTree>
    <p:extLst>
      <p:ext uri="{BB962C8B-B14F-4D97-AF65-F5344CB8AC3E}">
        <p14:creationId xmlns:p14="http://schemas.microsoft.com/office/powerpoint/2010/main" val="370492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MISRA C stands for the Motor Industry Software Reliability Association, a consortium based out of Cambridge in the UK that promotes standards to improve the safety and reliability of embedded code.</a:t>
            </a:r>
          </a:p>
          <a:p>
            <a:endParaRPr lang="sv-SE" dirty="0"/>
          </a:p>
        </p:txBody>
      </p:sp>
      <p:sp>
        <p:nvSpPr>
          <p:cNvPr id="4" name="Slide Number Placeholder 3"/>
          <p:cNvSpPr>
            <a:spLocks noGrp="1"/>
          </p:cNvSpPr>
          <p:nvPr>
            <p:ph type="sldNum" sz="quarter" idx="10"/>
          </p:nvPr>
        </p:nvSpPr>
        <p:spPr/>
        <p:txBody>
          <a:bodyPr/>
          <a:lstStyle/>
          <a:p>
            <a:fld id="{2BA4D2E9-6801-495A-B8B8-BEDAA19385BF}" type="slidenum">
              <a:rPr lang="sv-SE" smtClean="0"/>
              <a:pPr/>
              <a:t>19</a:t>
            </a:fld>
            <a:endParaRPr lang="sv-SE"/>
          </a:p>
        </p:txBody>
      </p:sp>
    </p:spTree>
    <p:extLst>
      <p:ext uri="{BB962C8B-B14F-4D97-AF65-F5344CB8AC3E}">
        <p14:creationId xmlns:p14="http://schemas.microsoft.com/office/powerpoint/2010/main" val="3405877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Built in to Embedded Workbench, so it is simple to use</a:t>
            </a:r>
          </a:p>
          <a:p>
            <a:endParaRPr lang="sv-SE" sz="1200" b="1" dirty="0" smtClean="0"/>
          </a:p>
          <a:p>
            <a:r>
              <a:rPr lang="sv-SE" sz="1200" b="1" dirty="0" smtClean="0"/>
              <a:t>Don’t go out of your way to blindly support each and every rule</a:t>
            </a:r>
          </a:p>
          <a:p>
            <a:pPr lvl="1"/>
            <a:r>
              <a:rPr lang="sv-SE" sz="1200" dirty="0" smtClean="0"/>
              <a:t>Some rules may not play well with specific hardware</a:t>
            </a:r>
          </a:p>
          <a:p>
            <a:pPr lvl="1"/>
            <a:r>
              <a:rPr lang="sv-SE" sz="1200" dirty="0" smtClean="0"/>
              <a:t>Some well-tested and reused algorithms in your code may not jibe with some MISRA rules</a:t>
            </a:r>
          </a:p>
          <a:p>
            <a:r>
              <a:rPr lang="sv-SE" sz="1200" b="1" dirty="0" smtClean="0"/>
              <a:t>Try to isolate and document each MISRA rule deviation</a:t>
            </a:r>
          </a:p>
          <a:p>
            <a:pPr lvl="1"/>
            <a:r>
              <a:rPr lang="sv-SE" sz="1200" dirty="0" smtClean="0"/>
              <a:t>This forces you to analyze what you’re doing and why</a:t>
            </a:r>
          </a:p>
          <a:p>
            <a:pPr lvl="1"/>
            <a:r>
              <a:rPr lang="sv-SE" sz="1200" dirty="0" smtClean="0"/>
              <a:t>Helps when you come back to the project for a follow-on years later and don’t understand why you made the decisions you did</a:t>
            </a:r>
          </a:p>
          <a:p>
            <a:r>
              <a:rPr lang="sv-SE" sz="1200" b="1" dirty="0" smtClean="0"/>
              <a:t>If you’re trying MISRA with legacy code, see rule #1 above</a:t>
            </a:r>
          </a:p>
          <a:p>
            <a:pPr lvl="1"/>
            <a:r>
              <a:rPr lang="sv-SE" sz="1200" dirty="0" smtClean="0"/>
              <a:t>Don’t go all in!</a:t>
            </a:r>
          </a:p>
          <a:p>
            <a:pPr lvl="1"/>
            <a:r>
              <a:rPr lang="sv-SE" sz="1200" dirty="0" smtClean="0"/>
              <a:t>Work with one rule at a time</a:t>
            </a:r>
          </a:p>
          <a:p>
            <a:pPr lvl="1"/>
            <a:r>
              <a:rPr lang="sv-SE" sz="1200" dirty="0" smtClean="0"/>
              <a:t>Select the easy rules first...</a:t>
            </a:r>
          </a:p>
          <a:p>
            <a:r>
              <a:rPr lang="en-US" sz="1200" dirty="0" smtClean="0"/>
              <a:t>A set of rules that if followed reduce the risk of some errors</a:t>
            </a:r>
          </a:p>
          <a:p>
            <a:pPr lvl="1"/>
            <a:r>
              <a:rPr lang="en-US" sz="1200" dirty="0" smtClean="0"/>
              <a:t>Must be used in some cases</a:t>
            </a:r>
          </a:p>
          <a:p>
            <a:r>
              <a:rPr lang="en-US" sz="1200" dirty="0" smtClean="0"/>
              <a:t>Often good to use even when not mandatory</a:t>
            </a:r>
          </a:p>
          <a:p>
            <a:endParaRPr lang="en-US" sz="1200" dirty="0" smtClean="0"/>
          </a:p>
          <a:p>
            <a:r>
              <a:rPr lang="en-US" sz="1200" dirty="0" smtClean="0"/>
              <a:t>Recommended in IEC61508</a:t>
            </a:r>
          </a:p>
          <a:p>
            <a:r>
              <a:rPr lang="en-US" sz="1200" dirty="0" smtClean="0"/>
              <a:t>Should be used from the beginning, not as an add-on</a:t>
            </a:r>
          </a:p>
          <a:p>
            <a:r>
              <a:rPr lang="en-US" sz="1200" dirty="0" smtClean="0"/>
              <a:t> “It is a set of guidelines, not a religion”</a:t>
            </a:r>
          </a:p>
          <a:p>
            <a:pPr lvl="1"/>
            <a:r>
              <a:rPr lang="en-US" sz="1200" dirty="0" smtClean="0"/>
              <a:t>If some rule does not fit your need, don’t use it, but document why.</a:t>
            </a:r>
          </a:p>
          <a:p>
            <a:endParaRPr lang="sv-SE" sz="1200" dirty="0" smtClean="0"/>
          </a:p>
          <a:p>
            <a:endParaRPr lang="sv-SE" sz="1200" dirty="0"/>
          </a:p>
        </p:txBody>
      </p:sp>
      <p:sp>
        <p:nvSpPr>
          <p:cNvPr id="4" name="Slide Number Placeholder 3"/>
          <p:cNvSpPr>
            <a:spLocks noGrp="1"/>
          </p:cNvSpPr>
          <p:nvPr>
            <p:ph type="sldNum" sz="quarter" idx="10"/>
          </p:nvPr>
        </p:nvSpPr>
        <p:spPr/>
        <p:txBody>
          <a:bodyPr/>
          <a:lstStyle/>
          <a:p>
            <a:fld id="{2BA4D2E9-6801-495A-B8B8-BEDAA19385BF}" type="slidenum">
              <a:rPr lang="sv-SE" smtClean="0"/>
              <a:pPr/>
              <a:t>28</a:t>
            </a:fld>
            <a:endParaRPr lang="sv-SE"/>
          </a:p>
        </p:txBody>
      </p:sp>
    </p:spTree>
    <p:extLst>
      <p:ext uri="{BB962C8B-B14F-4D97-AF65-F5344CB8AC3E}">
        <p14:creationId xmlns:p14="http://schemas.microsoft.com/office/powerpoint/2010/main" val="342210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2BA4D2E9-6801-495A-B8B8-BEDAA19385BF}" type="slidenum">
              <a:rPr lang="sv-SE" smtClean="0"/>
              <a:pPr/>
              <a:t>29</a:t>
            </a:fld>
            <a:endParaRPr lang="sv-SE"/>
          </a:p>
        </p:txBody>
      </p:sp>
    </p:spTree>
    <p:extLst>
      <p:ext uri="{BB962C8B-B14F-4D97-AF65-F5344CB8AC3E}">
        <p14:creationId xmlns:p14="http://schemas.microsoft.com/office/powerpoint/2010/main" val="34733645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18496"/>
            <a:ext cx="9258487" cy="687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67544" y="5661248"/>
            <a:ext cx="5509120" cy="648072"/>
          </a:xfrm>
          <a:prstGeom prst="rect">
            <a:avLst/>
          </a:prstGeom>
          <a:noFill/>
        </p:spPr>
        <p:txBody>
          <a:bodyPr anchor="b"/>
          <a:lstStyle>
            <a:lvl1pPr>
              <a:defRPr sz="2000" b="0"/>
            </a:lvl1pPr>
          </a:lstStyle>
          <a:p>
            <a:r>
              <a:rPr lang="en-US" dirty="0" smtClean="0"/>
              <a:t>Click to edit date of presentation</a:t>
            </a:r>
            <a:endParaRPr lang="sv-SE" dirty="0"/>
          </a:p>
        </p:txBody>
      </p:sp>
      <p:sp>
        <p:nvSpPr>
          <p:cNvPr id="3" name="Subtitle 2"/>
          <p:cNvSpPr>
            <a:spLocks noGrp="1"/>
          </p:cNvSpPr>
          <p:nvPr>
            <p:ph type="subTitle" idx="1" hasCustomPrompt="1"/>
          </p:nvPr>
        </p:nvSpPr>
        <p:spPr>
          <a:xfrm>
            <a:off x="467544" y="6309320"/>
            <a:ext cx="5544616" cy="54868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author or region of presentation</a:t>
            </a:r>
            <a:endParaRPr lang="sv-SE" dirty="0"/>
          </a:p>
        </p:txBody>
      </p:sp>
      <p:pic>
        <p:nvPicPr>
          <p:cNvPr id="8" name="Bildobjekt 2" descr="IAR vit.pd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18678" y="5296588"/>
            <a:ext cx="2020651" cy="1561412"/>
          </a:xfrm>
          <a:prstGeom prst="rect">
            <a:avLst/>
          </a:prstGeom>
        </p:spPr>
      </p:pic>
      <p:cxnSp>
        <p:nvCxnSpPr>
          <p:cNvPr id="9" name="Rak 4"/>
          <p:cNvCxnSpPr/>
          <p:nvPr userDrawn="1"/>
        </p:nvCxnSpPr>
        <p:spPr>
          <a:xfrm>
            <a:off x="66106" y="3751829"/>
            <a:ext cx="8970390"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itle 1"/>
          <p:cNvSpPr txBox="1">
            <a:spLocks/>
          </p:cNvSpPr>
          <p:nvPr userDrawn="1"/>
        </p:nvSpPr>
        <p:spPr>
          <a:xfrm>
            <a:off x="66430" y="2708920"/>
            <a:ext cx="8973223" cy="1152128"/>
          </a:xfrm>
          <a:prstGeom prst="rect">
            <a:avLst/>
          </a:prstGeom>
          <a:noFill/>
        </p:spPr>
        <p:txBody>
          <a:bodyPr anchor="ctr"/>
          <a:lstStyle>
            <a:lvl1pPr algn="l" defTabSz="914400" rtl="0" eaLnBrk="1" latinLnBrk="0" hangingPunct="1">
              <a:spcBef>
                <a:spcPct val="0"/>
              </a:spcBef>
              <a:buNone/>
              <a:defRPr sz="2000" b="0" kern="1200">
                <a:solidFill>
                  <a:schemeClr val="bg1"/>
                </a:solidFill>
                <a:latin typeface="+mj-lt"/>
                <a:ea typeface="+mj-ea"/>
                <a:cs typeface="+mj-cs"/>
              </a:defRPr>
            </a:lvl1pPr>
          </a:lstStyle>
          <a:p>
            <a:pPr algn="ctr"/>
            <a:endParaRPr lang="sv-SE" sz="6000" b="1" dirty="0"/>
          </a:p>
        </p:txBody>
      </p:sp>
      <p:sp>
        <p:nvSpPr>
          <p:cNvPr id="11" name="Text Placeholder 2"/>
          <p:cNvSpPr>
            <a:spLocks noGrp="1"/>
          </p:cNvSpPr>
          <p:nvPr>
            <p:ph type="body" idx="17" hasCustomPrompt="1"/>
          </p:nvPr>
        </p:nvSpPr>
        <p:spPr>
          <a:xfrm>
            <a:off x="66430" y="2329396"/>
            <a:ext cx="8970066" cy="1123279"/>
          </a:xfrm>
        </p:spPr>
        <p:txBody>
          <a:bodyPr anchor="ctr">
            <a:noAutofit/>
          </a:bodyPr>
          <a:lstStyle>
            <a:lvl1pPr marL="0" indent="0" algn="ctr">
              <a:buNone/>
              <a:defRPr sz="40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PRESENTATION HEADING (CAPITAL LETTERS)</a:t>
            </a:r>
          </a:p>
        </p:txBody>
      </p:sp>
    </p:spTree>
    <p:extLst>
      <p:ext uri="{BB962C8B-B14F-4D97-AF65-F5344CB8AC3E}">
        <p14:creationId xmlns:p14="http://schemas.microsoft.com/office/powerpoint/2010/main" val="349352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pic>
        <p:nvPicPr>
          <p:cNvPr id="5" name="Picture 3" descr="Q:\Marketing\Old Marketing\Corporate Design Guide\GRAPHICS\Corporate Profile\Logotypes\logos print\Webloggor\Logo220x16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3718" y="158916"/>
            <a:ext cx="1043597" cy="78744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a:spLocks noGrp="1"/>
          </p:cNvSpPr>
          <p:nvPr>
            <p:ph type="body" idx="17" hasCustomPrompt="1"/>
          </p:nvPr>
        </p:nvSpPr>
        <p:spPr>
          <a:xfrm>
            <a:off x="0" y="1464"/>
            <a:ext cx="7740352" cy="1123279"/>
          </a:xfrm>
        </p:spPr>
        <p:txBody>
          <a:bodyPr anchor="ctr">
            <a:noAutofit/>
          </a:bodyPr>
          <a:lstStyle>
            <a:lvl1pPr marL="0" indent="0">
              <a:buNone/>
              <a:defRPr sz="24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HEADING (CAPITAL LETTERS)</a:t>
            </a:r>
          </a:p>
        </p:txBody>
      </p:sp>
    </p:spTree>
    <p:extLst>
      <p:ext uri="{BB962C8B-B14F-4D97-AF65-F5344CB8AC3E}">
        <p14:creationId xmlns:p14="http://schemas.microsoft.com/office/powerpoint/2010/main" val="194690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5856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pic>
        <p:nvPicPr>
          <p:cNvPr id="10" name="Picture 3" descr="Q:\Marketing\Old Marketing\Corporate Design Guide\GRAPHICS\Corporate Profile\Logotypes\logos print\Webloggor\Logo220x16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3718" y="158916"/>
            <a:ext cx="1043597" cy="787442"/>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a:spLocks noGrp="1"/>
          </p:cNvSpPr>
          <p:nvPr>
            <p:ph type="body" idx="17" hasCustomPrompt="1"/>
          </p:nvPr>
        </p:nvSpPr>
        <p:spPr>
          <a:xfrm>
            <a:off x="0" y="1464"/>
            <a:ext cx="7740352" cy="1123279"/>
          </a:xfrm>
        </p:spPr>
        <p:txBody>
          <a:bodyPr anchor="ctr">
            <a:noAutofit/>
          </a:bodyPr>
          <a:lstStyle>
            <a:lvl1pPr marL="0" indent="0">
              <a:buNone/>
              <a:defRPr sz="24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HEADING (CAPITAL LETTERS)</a:t>
            </a:r>
          </a:p>
        </p:txBody>
      </p:sp>
    </p:spTree>
    <p:extLst>
      <p:ext uri="{BB962C8B-B14F-4D97-AF65-F5344CB8AC3E}">
        <p14:creationId xmlns:p14="http://schemas.microsoft.com/office/powerpoint/2010/main" val="35179518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3" descr="Q:\Marketing\Old Marketing\Corporate Design Guide\GRAPHICS\Corporate Profile\Logotypes\logos print\Webloggor\Logo220x16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3718" y="158916"/>
            <a:ext cx="1043597" cy="78744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a:spLocks noGrp="1"/>
          </p:cNvSpPr>
          <p:nvPr>
            <p:ph type="body" idx="17" hasCustomPrompt="1"/>
          </p:nvPr>
        </p:nvSpPr>
        <p:spPr>
          <a:xfrm>
            <a:off x="0" y="1464"/>
            <a:ext cx="7740352" cy="1123279"/>
          </a:xfrm>
        </p:spPr>
        <p:txBody>
          <a:bodyPr anchor="ctr">
            <a:noAutofit/>
          </a:bodyPr>
          <a:lstStyle>
            <a:lvl1pPr marL="0" indent="0">
              <a:buNone/>
              <a:defRPr sz="24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HEADING (CAPITAL LETTERS)</a:t>
            </a:r>
          </a:p>
        </p:txBody>
      </p:sp>
    </p:spTree>
    <p:extLst>
      <p:ext uri="{BB962C8B-B14F-4D97-AF65-F5344CB8AC3E}">
        <p14:creationId xmlns:p14="http://schemas.microsoft.com/office/powerpoint/2010/main" val="22734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57200" y="6346660"/>
            <a:ext cx="2133600" cy="365125"/>
          </a:xfrm>
          <a:prstGeom prst="rect">
            <a:avLst/>
          </a:prstGeom>
        </p:spPr>
        <p:txBody>
          <a:bodyPr/>
          <a:lstStyle/>
          <a:p>
            <a:endParaRPr lang="sv-SE"/>
          </a:p>
        </p:txBody>
      </p:sp>
      <p:sp>
        <p:nvSpPr>
          <p:cNvPr id="6" name="Footer Placeholder 5"/>
          <p:cNvSpPr>
            <a:spLocks noGrp="1"/>
          </p:cNvSpPr>
          <p:nvPr>
            <p:ph type="ftr" sz="quarter" idx="11"/>
          </p:nvPr>
        </p:nvSpPr>
        <p:spPr>
          <a:xfrm>
            <a:off x="3124200" y="6346660"/>
            <a:ext cx="2895600" cy="365125"/>
          </a:xfrm>
          <a:prstGeom prst="rect">
            <a:avLst/>
          </a:prstGeom>
        </p:spPr>
        <p:txBody>
          <a:bodyPr/>
          <a:lstStyle/>
          <a:p>
            <a:endParaRPr lang="sv-SE"/>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17FB55A-BCC1-4303-BF56-B3F9CFDF0FA3}" type="slidenum">
              <a:rPr lang="sv-SE" smtClean="0"/>
              <a:pPr/>
              <a:t>‹#›</a:t>
            </a:fld>
            <a:endParaRPr lang="sv-SE"/>
          </a:p>
        </p:txBody>
      </p:sp>
      <p:sp>
        <p:nvSpPr>
          <p:cNvPr id="9" name="Content Placeholder 2"/>
          <p:cNvSpPr>
            <a:spLocks noGrp="1"/>
          </p:cNvSpPr>
          <p:nvPr>
            <p:ph sz="half" idx="14"/>
          </p:nvPr>
        </p:nvSpPr>
        <p:spPr>
          <a:xfrm>
            <a:off x="395536" y="2636912"/>
            <a:ext cx="4110608" cy="3268960"/>
          </a:xfrm>
        </p:spPr>
        <p:txBody>
          <a:bodyPr/>
          <a:lstStyle>
            <a:lvl1pPr marL="0" indent="0">
              <a:buNone/>
              <a:defRPr sz="1400">
                <a:solidFill>
                  <a:schemeClr val="tx1"/>
                </a:solidFill>
              </a:defRPr>
            </a:lvl1pPr>
            <a:lvl2pPr marL="719138" indent="0">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0" name="Text Placeholder 2"/>
          <p:cNvSpPr>
            <a:spLocks noGrp="1"/>
          </p:cNvSpPr>
          <p:nvPr>
            <p:ph type="body" idx="15"/>
          </p:nvPr>
        </p:nvSpPr>
        <p:spPr>
          <a:xfrm>
            <a:off x="395536" y="1484785"/>
            <a:ext cx="4104456" cy="360040"/>
          </a:xfrm>
        </p:spPr>
        <p:txBody>
          <a:bodyPr anchor="ctr"/>
          <a:lstStyle>
            <a:lvl1pPr marL="0" indent="0">
              <a:buNone/>
              <a:defRPr sz="2000">
                <a:solidFill>
                  <a:srgbClr val="FFB2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Text Placeholder 2"/>
          <p:cNvSpPr>
            <a:spLocks noGrp="1"/>
          </p:cNvSpPr>
          <p:nvPr>
            <p:ph type="body" idx="16"/>
          </p:nvPr>
        </p:nvSpPr>
        <p:spPr>
          <a:xfrm>
            <a:off x="395536" y="1844825"/>
            <a:ext cx="4104456" cy="648071"/>
          </a:xfrm>
        </p:spPr>
        <p:txBody>
          <a:bodyPr anchor="t">
            <a:normAutofit/>
          </a:bodyPr>
          <a:lstStyle>
            <a:lvl1pPr marL="0" indent="0">
              <a:buNone/>
              <a:defRPr sz="1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Text Placeholder 2"/>
          <p:cNvSpPr>
            <a:spLocks noGrp="1"/>
          </p:cNvSpPr>
          <p:nvPr>
            <p:ph type="body" idx="17"/>
          </p:nvPr>
        </p:nvSpPr>
        <p:spPr>
          <a:xfrm>
            <a:off x="4644008" y="2132856"/>
            <a:ext cx="4104456" cy="360040"/>
          </a:xfrm>
        </p:spPr>
        <p:txBody>
          <a:bodyPr anchor="ctr"/>
          <a:lstStyle>
            <a:lvl1pPr marL="0" indent="0">
              <a:buNone/>
              <a:defRPr sz="2000">
                <a:solidFill>
                  <a:srgbClr val="FFB2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Text Placeholder 2"/>
          <p:cNvSpPr>
            <a:spLocks noGrp="1"/>
          </p:cNvSpPr>
          <p:nvPr>
            <p:ph type="body" idx="18"/>
          </p:nvPr>
        </p:nvSpPr>
        <p:spPr>
          <a:xfrm>
            <a:off x="4644008" y="2636912"/>
            <a:ext cx="4104456" cy="3240360"/>
          </a:xfrm>
        </p:spPr>
        <p:txBody>
          <a:bodyPr anchor="t">
            <a:normAutofit/>
          </a:bodyPr>
          <a:lstStyle>
            <a:lvl1pPr marL="87313" indent="-87313">
              <a:buFont typeface="Arial" pitchFamily="34" charset="0"/>
              <a:buChar char="•"/>
              <a:defRPr sz="1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6" name="Picture 3" descr="Q:\Marketing\Old Marketing\Corporate Design Guide\GRAPHICS\Corporate Profile\Logotypes\logos print\Webloggor\Logo220x16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3718" y="158916"/>
            <a:ext cx="1043597" cy="78744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2"/>
          <p:cNvSpPr>
            <a:spLocks noGrp="1"/>
          </p:cNvSpPr>
          <p:nvPr>
            <p:ph type="body" idx="19" hasCustomPrompt="1"/>
          </p:nvPr>
        </p:nvSpPr>
        <p:spPr>
          <a:xfrm>
            <a:off x="0" y="1464"/>
            <a:ext cx="7740352" cy="1123279"/>
          </a:xfrm>
        </p:spPr>
        <p:txBody>
          <a:bodyPr anchor="ctr">
            <a:noAutofit/>
          </a:bodyPr>
          <a:lstStyle>
            <a:lvl1pPr marL="0" indent="0">
              <a:buNone/>
              <a:defRPr sz="24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HEADING (CAPITAL LETTERS)</a:t>
            </a:r>
          </a:p>
        </p:txBody>
      </p:sp>
    </p:spTree>
    <p:extLst>
      <p:ext uri="{BB962C8B-B14F-4D97-AF65-F5344CB8AC3E}">
        <p14:creationId xmlns:p14="http://schemas.microsoft.com/office/powerpoint/2010/main" val="23568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7544" y="2420888"/>
            <a:ext cx="3600400" cy="3705275"/>
          </a:xfrm>
        </p:spPr>
        <p:txBody>
          <a:bodyPr>
            <a:normAutofit/>
          </a:bodyPr>
          <a:lstStyle>
            <a:lvl1pPr marL="0" indent="0">
              <a:buNone/>
              <a:defRPr sz="1400"/>
            </a:lvl1pPr>
            <a:lvl2pPr marL="719138" indent="0">
              <a:buNone/>
              <a:defRPr sz="1400"/>
            </a:lvl2pPr>
            <a:lvl3pPr marL="1074737" indent="0">
              <a:buNone/>
              <a:defRPr sz="1400"/>
            </a:lvl3pPr>
            <a:lvl4pPr marL="1524000" indent="0">
              <a:buNone/>
              <a:defRPr sz="1400"/>
            </a:lvl4pPr>
            <a:lvl5pPr marL="1973262" indent="0">
              <a:buNone/>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788024" y="2420888"/>
            <a:ext cx="3600400" cy="3705275"/>
          </a:xfrm>
        </p:spPr>
        <p:txBody>
          <a:bodyPr>
            <a:normAutofit/>
          </a:bodyPr>
          <a:lstStyle>
            <a:lvl1pPr marL="0" indent="0">
              <a:buNone/>
              <a:defRPr sz="1400"/>
            </a:lvl1pPr>
            <a:lvl2pPr marL="719138" indent="0">
              <a:buNone/>
              <a:defRPr sz="1400"/>
            </a:lvl2pPr>
            <a:lvl3pPr marL="1074737" indent="0">
              <a:buNone/>
              <a:defRPr sz="1400"/>
            </a:lvl3pPr>
            <a:lvl4pPr marL="1524000" indent="0">
              <a:buNone/>
              <a:defRPr sz="1400"/>
            </a:lvl4pPr>
            <a:lvl5pPr marL="1973262" indent="0">
              <a:buNone/>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8" name="Text Placeholder 2"/>
          <p:cNvSpPr>
            <a:spLocks noGrp="1"/>
          </p:cNvSpPr>
          <p:nvPr>
            <p:ph type="body" idx="16"/>
          </p:nvPr>
        </p:nvSpPr>
        <p:spPr>
          <a:xfrm>
            <a:off x="4788024" y="1556792"/>
            <a:ext cx="3600400" cy="792088"/>
          </a:xfrm>
        </p:spPr>
        <p:txBody>
          <a:bodyPr anchor="t">
            <a:no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2"/>
          <p:cNvSpPr>
            <a:spLocks noGrp="1"/>
          </p:cNvSpPr>
          <p:nvPr>
            <p:ph type="body" idx="17"/>
          </p:nvPr>
        </p:nvSpPr>
        <p:spPr>
          <a:xfrm>
            <a:off x="467544" y="1556792"/>
            <a:ext cx="3600400" cy="792088"/>
          </a:xfrm>
        </p:spPr>
        <p:txBody>
          <a:bodyPr anchor="t">
            <a:no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1" name="Picture 3" descr="Q:\Marketing\Old Marketing\Corporate Design Guide\GRAPHICS\Corporate Profile\Logotypes\logos print\Webloggor\Logo220x16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3718" y="158916"/>
            <a:ext cx="1043597" cy="78744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a:spLocks noGrp="1"/>
          </p:cNvSpPr>
          <p:nvPr>
            <p:ph type="body" idx="18" hasCustomPrompt="1"/>
          </p:nvPr>
        </p:nvSpPr>
        <p:spPr>
          <a:xfrm>
            <a:off x="0" y="1464"/>
            <a:ext cx="7740352" cy="1123279"/>
          </a:xfrm>
        </p:spPr>
        <p:txBody>
          <a:bodyPr anchor="ctr">
            <a:noAutofit/>
          </a:bodyPr>
          <a:lstStyle>
            <a:lvl1pPr marL="0" indent="0">
              <a:buNone/>
              <a:defRPr sz="24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HEADING (CAPITAL LETTERS)</a:t>
            </a:r>
          </a:p>
        </p:txBody>
      </p:sp>
    </p:spTree>
    <p:extLst>
      <p:ext uri="{BB962C8B-B14F-4D97-AF65-F5344CB8AC3E}">
        <p14:creationId xmlns:p14="http://schemas.microsoft.com/office/powerpoint/2010/main" val="30838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1196752"/>
            <a:ext cx="4040188" cy="360040"/>
          </a:xfrm>
        </p:spPr>
        <p:txBody>
          <a:bodyPr anchor="t">
            <a:normAutofit/>
          </a:bodyPr>
          <a:lstStyle>
            <a:lvl1pPr marL="0" indent="0">
              <a:buNone/>
              <a:defRPr sz="1400" b="0">
                <a:solidFill>
                  <a:srgbClr val="FFB2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95536" y="1628800"/>
            <a:ext cx="4040188" cy="1944216"/>
          </a:xfrm>
        </p:spPr>
        <p:txBody>
          <a:bodyPr>
            <a:normAutofit/>
          </a:bodyPr>
          <a:lstStyle>
            <a:lvl1pPr marL="87313" indent="-87313">
              <a:defRPr sz="1200"/>
            </a:lvl1pPr>
            <a:lvl2pPr>
              <a:defRPr sz="12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cxnSp>
        <p:nvCxnSpPr>
          <p:cNvPr id="14" name="Rak 43"/>
          <p:cNvCxnSpPr/>
          <p:nvPr userDrawn="1"/>
        </p:nvCxnSpPr>
        <p:spPr>
          <a:xfrm>
            <a:off x="4572000" y="1100402"/>
            <a:ext cx="14534" cy="5246257"/>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Rak 44"/>
          <p:cNvCxnSpPr/>
          <p:nvPr userDrawn="1"/>
        </p:nvCxnSpPr>
        <p:spPr>
          <a:xfrm>
            <a:off x="-105035" y="3645024"/>
            <a:ext cx="924896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ext Placeholder 2"/>
          <p:cNvSpPr>
            <a:spLocks noGrp="1"/>
          </p:cNvSpPr>
          <p:nvPr>
            <p:ph type="body" idx="10"/>
          </p:nvPr>
        </p:nvSpPr>
        <p:spPr>
          <a:xfrm>
            <a:off x="4716016" y="1196751"/>
            <a:ext cx="4040188" cy="360041"/>
          </a:xfrm>
        </p:spPr>
        <p:txBody>
          <a:bodyPr anchor="t">
            <a:normAutofit/>
          </a:bodyPr>
          <a:lstStyle>
            <a:lvl1pPr marL="0" indent="0">
              <a:buNone/>
              <a:defRPr sz="1400" b="0">
                <a:solidFill>
                  <a:srgbClr val="FFB2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3"/>
          <p:cNvSpPr>
            <a:spLocks noGrp="1"/>
          </p:cNvSpPr>
          <p:nvPr>
            <p:ph sz="half" idx="11"/>
          </p:nvPr>
        </p:nvSpPr>
        <p:spPr>
          <a:xfrm>
            <a:off x="4716016" y="1628800"/>
            <a:ext cx="4040188" cy="1944216"/>
          </a:xfrm>
        </p:spPr>
        <p:txBody>
          <a:bodyPr>
            <a:normAutofit/>
          </a:bodyPr>
          <a:lstStyle>
            <a:lvl1pPr marL="87313" indent="-87313">
              <a:defRPr sz="1200"/>
            </a:lvl1pPr>
            <a:lvl2pPr>
              <a:defRPr sz="12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18" name="Text Placeholder 2"/>
          <p:cNvSpPr>
            <a:spLocks noGrp="1"/>
          </p:cNvSpPr>
          <p:nvPr>
            <p:ph type="body" idx="12"/>
          </p:nvPr>
        </p:nvSpPr>
        <p:spPr>
          <a:xfrm>
            <a:off x="395536" y="3717032"/>
            <a:ext cx="4040188" cy="360040"/>
          </a:xfrm>
        </p:spPr>
        <p:txBody>
          <a:bodyPr anchor="t">
            <a:normAutofit/>
          </a:bodyPr>
          <a:lstStyle>
            <a:lvl1pPr marL="0" indent="0">
              <a:buNone/>
              <a:defRPr sz="1400" b="0">
                <a:solidFill>
                  <a:srgbClr val="FFB2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Content Placeholder 3"/>
          <p:cNvSpPr>
            <a:spLocks noGrp="1"/>
          </p:cNvSpPr>
          <p:nvPr>
            <p:ph sz="half" idx="13"/>
          </p:nvPr>
        </p:nvSpPr>
        <p:spPr>
          <a:xfrm>
            <a:off x="395536" y="4149081"/>
            <a:ext cx="4040188" cy="2088232"/>
          </a:xfrm>
        </p:spPr>
        <p:txBody>
          <a:bodyPr>
            <a:normAutofit/>
          </a:bodyPr>
          <a:lstStyle>
            <a:lvl1pPr marL="87313" indent="-87313">
              <a:defRPr sz="1200"/>
            </a:lvl1pPr>
            <a:lvl2pPr>
              <a:defRPr sz="12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20" name="Text Placeholder 2"/>
          <p:cNvSpPr>
            <a:spLocks noGrp="1"/>
          </p:cNvSpPr>
          <p:nvPr>
            <p:ph type="body" idx="14"/>
          </p:nvPr>
        </p:nvSpPr>
        <p:spPr>
          <a:xfrm>
            <a:off x="4708276" y="3717032"/>
            <a:ext cx="4040188" cy="360040"/>
          </a:xfrm>
        </p:spPr>
        <p:txBody>
          <a:bodyPr anchor="t">
            <a:normAutofit/>
          </a:bodyPr>
          <a:lstStyle>
            <a:lvl1pPr marL="0" indent="0">
              <a:buNone/>
              <a:defRPr sz="1400" b="0">
                <a:solidFill>
                  <a:srgbClr val="FFB2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Content Placeholder 3"/>
          <p:cNvSpPr>
            <a:spLocks noGrp="1"/>
          </p:cNvSpPr>
          <p:nvPr>
            <p:ph sz="half" idx="15"/>
          </p:nvPr>
        </p:nvSpPr>
        <p:spPr>
          <a:xfrm>
            <a:off x="4708276" y="4149080"/>
            <a:ext cx="4040188" cy="2088232"/>
          </a:xfrm>
        </p:spPr>
        <p:txBody>
          <a:bodyPr>
            <a:normAutofit/>
          </a:bodyPr>
          <a:lstStyle>
            <a:lvl1pPr marL="87313" indent="-87313">
              <a:defRPr sz="1200"/>
            </a:lvl1pPr>
            <a:lvl2pPr>
              <a:defRPr sz="12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pic>
        <p:nvPicPr>
          <p:cNvPr id="23" name="Picture 3" descr="Q:\Marketing\Old Marketing\Corporate Design Guide\GRAPHICS\Corporate Profile\Logotypes\logos print\Webloggor\Logo220x16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3718" y="158916"/>
            <a:ext cx="1043597" cy="787442"/>
          </a:xfrm>
          <a:prstGeom prst="rect">
            <a:avLst/>
          </a:prstGeom>
          <a:noFill/>
          <a:extLst>
            <a:ext uri="{909E8E84-426E-40DD-AFC4-6F175D3DCCD1}">
              <a14:hiddenFill xmlns:a14="http://schemas.microsoft.com/office/drawing/2010/main">
                <a:solidFill>
                  <a:srgbClr val="FFFFFF"/>
                </a:solidFill>
              </a14:hiddenFill>
            </a:ext>
          </a:extLst>
        </p:spPr>
      </p:pic>
      <p:sp>
        <p:nvSpPr>
          <p:cNvPr id="24" name="Text Placeholder 2"/>
          <p:cNvSpPr>
            <a:spLocks noGrp="1"/>
          </p:cNvSpPr>
          <p:nvPr>
            <p:ph type="body" idx="17" hasCustomPrompt="1"/>
          </p:nvPr>
        </p:nvSpPr>
        <p:spPr>
          <a:xfrm>
            <a:off x="0" y="1464"/>
            <a:ext cx="7740352" cy="1123279"/>
          </a:xfrm>
        </p:spPr>
        <p:txBody>
          <a:bodyPr anchor="ctr">
            <a:noAutofit/>
          </a:bodyPr>
          <a:lstStyle>
            <a:lvl1pPr marL="0" indent="0">
              <a:buNone/>
              <a:defRPr sz="24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HEADING (CAPITAL LETTERS)</a:t>
            </a:r>
          </a:p>
        </p:txBody>
      </p:sp>
    </p:spTree>
    <p:extLst>
      <p:ext uri="{BB962C8B-B14F-4D97-AF65-F5344CB8AC3E}">
        <p14:creationId xmlns:p14="http://schemas.microsoft.com/office/powerpoint/2010/main" val="293273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5" name="Picture 3" descr="Q:\Marketing\Old Marketing\Corporate Design Guide\GRAPHICS\Corporate Profile\Logotypes\logos print\Webloggor\Logo220x16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3718" y="158916"/>
            <a:ext cx="1043597" cy="78744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a:spLocks noGrp="1"/>
          </p:cNvSpPr>
          <p:nvPr>
            <p:ph type="body" idx="17" hasCustomPrompt="1"/>
          </p:nvPr>
        </p:nvSpPr>
        <p:spPr>
          <a:xfrm>
            <a:off x="0" y="1464"/>
            <a:ext cx="7740352" cy="1123279"/>
          </a:xfrm>
        </p:spPr>
        <p:txBody>
          <a:bodyPr anchor="ctr">
            <a:noAutofit/>
          </a:bodyPr>
          <a:lstStyle>
            <a:lvl1pPr marL="0" indent="0">
              <a:buNone/>
              <a:defRPr sz="24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HEADING (CAPITAL LETTERS)</a:t>
            </a:r>
          </a:p>
        </p:txBody>
      </p:sp>
    </p:spTree>
    <p:extLst>
      <p:ext uri="{BB962C8B-B14F-4D97-AF65-F5344CB8AC3E}">
        <p14:creationId xmlns:p14="http://schemas.microsoft.com/office/powerpoint/2010/main" val="398859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241434"/>
            <a:ext cx="9144000" cy="50945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sv-SE" dirty="0"/>
          </a:p>
        </p:txBody>
      </p:sp>
      <p:sp>
        <p:nvSpPr>
          <p:cNvPr id="10" name="Text Placeholder 3"/>
          <p:cNvSpPr>
            <a:spLocks noGrp="1"/>
          </p:cNvSpPr>
          <p:nvPr>
            <p:ph type="body" sz="half" idx="10" hasCustomPrompt="1"/>
          </p:nvPr>
        </p:nvSpPr>
        <p:spPr>
          <a:xfrm>
            <a:off x="-180528" y="3212976"/>
            <a:ext cx="2583010" cy="2304256"/>
          </a:xfrm>
          <a:noFill/>
        </p:spPr>
        <p:txBody>
          <a:bodyPr>
            <a:noAutofit/>
          </a:bodyPr>
          <a:lstStyle>
            <a:lvl1pPr marL="0" indent="0">
              <a:buNone/>
              <a:defRPr sz="25000" b="1" i="1">
                <a:solidFill>
                  <a:srgbClr val="00B0F0">
                    <a:alpha val="35000"/>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t>
            </a:r>
          </a:p>
        </p:txBody>
      </p:sp>
      <p:sp>
        <p:nvSpPr>
          <p:cNvPr id="4" name="Text Placeholder 3"/>
          <p:cNvSpPr>
            <a:spLocks noGrp="1"/>
          </p:cNvSpPr>
          <p:nvPr>
            <p:ph type="body" sz="half" idx="2"/>
          </p:nvPr>
        </p:nvSpPr>
        <p:spPr>
          <a:xfrm>
            <a:off x="539552" y="4365104"/>
            <a:ext cx="5270376" cy="1164902"/>
          </a:xfrm>
          <a:solidFill>
            <a:schemeClr val="tx1">
              <a:alpha val="54000"/>
            </a:schemeClr>
          </a:solidFill>
        </p:spPr>
        <p:txBody>
          <a:bodyPr>
            <a:normAutofit/>
          </a:bodyPr>
          <a:lstStyle>
            <a:lvl1pPr marL="0" indent="0">
              <a:buNone/>
              <a:defRPr sz="2400" b="1" i="1">
                <a:solidFill>
                  <a:srgbClr val="00B0F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11" name="Picture 3" descr="Q:\Marketing\Old Marketing\Corporate Design Guide\GRAPHICS\Corporate Profile\Logotypes\logos print\Webloggor\Logo220x16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3718" y="158916"/>
            <a:ext cx="1043597" cy="787442"/>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p:cNvSpPr>
            <a:spLocks noGrp="1"/>
          </p:cNvSpPr>
          <p:nvPr>
            <p:ph type="body" idx="17" hasCustomPrompt="1"/>
          </p:nvPr>
        </p:nvSpPr>
        <p:spPr>
          <a:xfrm>
            <a:off x="0" y="1464"/>
            <a:ext cx="7740352" cy="1123279"/>
          </a:xfrm>
        </p:spPr>
        <p:txBody>
          <a:bodyPr anchor="ctr">
            <a:noAutofit/>
          </a:bodyPr>
          <a:lstStyle>
            <a:lvl1pPr marL="0" indent="0">
              <a:buNone/>
              <a:defRPr sz="24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HEADING (CAPITAL LETTERS)</a:t>
            </a:r>
          </a:p>
        </p:txBody>
      </p:sp>
    </p:spTree>
    <p:extLst>
      <p:ext uri="{BB962C8B-B14F-4D97-AF65-F5344CB8AC3E}">
        <p14:creationId xmlns:p14="http://schemas.microsoft.com/office/powerpoint/2010/main" val="180529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5" name="Title 5"/>
          <p:cNvSpPr>
            <a:spLocks noGrp="1"/>
          </p:cNvSpPr>
          <p:nvPr>
            <p:ph type="title" idx="4294967295"/>
          </p:nvPr>
        </p:nvSpPr>
        <p:spPr>
          <a:xfrm>
            <a:off x="0" y="-27384"/>
            <a:ext cx="9144000" cy="1152128"/>
          </a:xfrm>
          <a:prstGeom prst="rect">
            <a:avLst/>
          </a:prstGeom>
          <a:noFill/>
        </p:spPr>
        <p:txBody>
          <a:bodyPr anchor="ctr"/>
          <a:lstStyle/>
          <a:p>
            <a:r>
              <a:rPr lang="en-US" sz="2400" smtClean="0"/>
              <a:t>Click to edit Master title style</a:t>
            </a:r>
            <a:endParaRPr lang="sv-SE" sz="2400"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pic>
        <p:nvPicPr>
          <p:cNvPr id="10" name="Picture 3" descr="Q:\Marketing\Old Marketing\Corporate Design Guide\GRAPHICS\Corporate Profile\Logotypes\logos print\Webloggor\Logo220x16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3718" y="158916"/>
            <a:ext cx="1043597" cy="78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49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p:cNvSpPr/>
          <p:nvPr userDrawn="1"/>
        </p:nvSpPr>
        <p:spPr>
          <a:xfrm>
            <a:off x="-7258" y="1052737"/>
            <a:ext cx="9151257" cy="5807706"/>
          </a:xfrm>
          <a:prstGeom prst="rect">
            <a:avLst/>
          </a:prstGeom>
          <a:gradFill flip="none" rotWithShape="1">
            <a:gsLst>
              <a:gs pos="0">
                <a:schemeClr val="tx1">
                  <a:lumMod val="95000"/>
                  <a:lumOff val="5000"/>
                  <a:tint val="66000"/>
                  <a:satMod val="160000"/>
                </a:schemeClr>
              </a:gs>
              <a:gs pos="50000">
                <a:schemeClr val="tx1">
                  <a:lumMod val="95000"/>
                  <a:lumOff val="5000"/>
                  <a:tint val="44500"/>
                  <a:satMod val="160000"/>
                </a:schemeClr>
              </a:gs>
              <a:gs pos="100000">
                <a:schemeClr val="tx1">
                  <a:lumMod val="95000"/>
                  <a:lumOff val="5000"/>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cs typeface="Times New Roman" pitchFamily="18" charset="0"/>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16" name="Title 5"/>
          <p:cNvSpPr txBox="1">
            <a:spLocks/>
          </p:cNvSpPr>
          <p:nvPr userDrawn="1"/>
        </p:nvSpPr>
        <p:spPr>
          <a:xfrm>
            <a:off x="0" y="-1"/>
            <a:ext cx="9144000" cy="1106788"/>
          </a:xfrm>
          <a:prstGeom prst="rect">
            <a:avLst/>
          </a:prstGeom>
          <a:gradFill flip="none" rotWithShape="1">
            <a:gsLst>
              <a:gs pos="0">
                <a:srgbClr val="FFB200">
                  <a:shade val="30000"/>
                  <a:satMod val="115000"/>
                </a:srgbClr>
              </a:gs>
              <a:gs pos="50000">
                <a:srgbClr val="FFB200">
                  <a:shade val="67500"/>
                  <a:satMod val="115000"/>
                </a:srgbClr>
              </a:gs>
              <a:gs pos="100000">
                <a:srgbClr val="FFB200">
                  <a:shade val="100000"/>
                  <a:satMod val="115000"/>
                </a:srgbClr>
              </a:gs>
            </a:gsLst>
            <a:lin ang="2700000" scaled="1"/>
            <a:tileRect/>
          </a:gradFill>
        </p:spPr>
        <p:txBody>
          <a:bodyPr/>
          <a:lstStyle>
            <a:lvl1pPr algn="l" defTabSz="914400" rtl="0" eaLnBrk="1" latinLnBrk="0" hangingPunct="1">
              <a:spcBef>
                <a:spcPct val="0"/>
              </a:spcBef>
              <a:buNone/>
              <a:defRPr sz="2800" b="1" kern="1200">
                <a:solidFill>
                  <a:schemeClr val="bg1"/>
                </a:solidFill>
                <a:latin typeface="+mj-lt"/>
                <a:ea typeface="+mj-ea"/>
                <a:cs typeface="+mj-cs"/>
              </a:defRPr>
            </a:lvl1pPr>
          </a:lstStyle>
          <a:p>
            <a:endParaRPr lang="sv-SE" sz="2400" dirty="0" smtClean="0"/>
          </a:p>
        </p:txBody>
      </p:sp>
    </p:spTree>
    <p:extLst>
      <p:ext uri="{BB962C8B-B14F-4D97-AF65-F5344CB8AC3E}">
        <p14:creationId xmlns:p14="http://schemas.microsoft.com/office/powerpoint/2010/main" val="1861046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8" r:id="rId5"/>
    <p:sldLayoutId id="2147483653" r:id="rId6"/>
    <p:sldLayoutId id="2147483654" r:id="rId7"/>
    <p:sldLayoutId id="2147483657" r:id="rId8"/>
    <p:sldLayoutId id="2147483688" r:id="rId9"/>
    <p:sldLayoutId id="2147483698" r:id="rId10"/>
  </p:sldLayoutIdLst>
  <p:timing>
    <p:tnLst>
      <p:par>
        <p:cTn id="1" dur="indefinite" restart="never" nodeType="tmRoot"/>
      </p:par>
    </p:tnLst>
  </p:timing>
  <p:hf hdr="0" ftr="0" dt="0"/>
  <p:txStyles>
    <p:titleStyle>
      <a:lvl1pPr algn="l" defTabSz="914400" rtl="0" eaLnBrk="1" latinLnBrk="0" hangingPunct="1">
        <a:spcBef>
          <a:spcPct val="0"/>
        </a:spcBef>
        <a:buNone/>
        <a:defRPr sz="2800" b="1" kern="1200">
          <a:solidFill>
            <a:schemeClr val="bg1"/>
          </a:solidFill>
          <a:latin typeface="+mj-lt"/>
          <a:ea typeface="+mj-ea"/>
          <a:cs typeface="+mj-cs"/>
        </a:defRPr>
      </a:lvl1pPr>
    </p:titleStyle>
    <p:bodyStyle>
      <a:lvl1pPr marL="180975" indent="-180975" algn="l" defTabSz="914400" rtl="0" eaLnBrk="1" latinLnBrk="0" hangingPunct="1">
        <a:spcBef>
          <a:spcPct val="20000"/>
        </a:spcBef>
        <a:buSzPct val="70000"/>
        <a:buFont typeface="Arial" pitchFamily="34" charset="0"/>
        <a:buChar char="•"/>
        <a:defRPr sz="2400" kern="1200">
          <a:solidFill>
            <a:schemeClr val="tx1"/>
          </a:solidFill>
          <a:latin typeface="+mn-lt"/>
          <a:ea typeface="+mn-ea"/>
          <a:cs typeface="+mn-cs"/>
        </a:defRPr>
      </a:lvl1pPr>
      <a:lvl2pPr marL="804863" indent="-85725"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2pPr>
      <a:lvl3pPr marL="1143000" indent="-68263"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3pPr>
      <a:lvl4pPr marL="1600200" indent="-76200"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4pPr>
      <a:lvl5pPr marL="2057400" indent="-84138"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0326F-A19C-4FF7-8CFE-18CB694C3E49}" type="datetimeFigureOut">
              <a:rPr lang="sv-SE" smtClean="0"/>
              <a:t>2015-12-15</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8EC4D-EB9F-4FA7-A73C-B953EAED77AE}" type="slidenum">
              <a:rPr lang="sv-SE" smtClean="0"/>
              <a:t>‹#›</a:t>
            </a:fld>
            <a:endParaRPr lang="sv-SE"/>
          </a:p>
        </p:txBody>
      </p:sp>
    </p:spTree>
    <p:extLst>
      <p:ext uri="{BB962C8B-B14F-4D97-AF65-F5344CB8AC3E}">
        <p14:creationId xmlns:p14="http://schemas.microsoft.com/office/powerpoint/2010/main" val="3335732012"/>
      </p:ext>
    </p:extLst>
  </p:cSld>
  <p:clrMap bg1="lt1" tx1="dk1" bg2="lt2" tx2="dk2" accent1="accent1" accent2="accent2" accent3="accent3" accent4="accent4" accent5="accent5" accent6="accent6" hlink="hlink" folHlink="folHlink"/>
  <p:sldLayoutIdLst>
    <p:sldLayoutId id="2147483697"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diagramColors" Target="../diagrams/colors1.xml"/><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21.png"/><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25.jpeg"/><Relationship Id="rId5" Type="http://schemas.openxmlformats.org/officeDocument/2006/relationships/diagramLayout" Target="../diagrams/layout1.xml"/><Relationship Id="rId15" Type="http://schemas.openxmlformats.org/officeDocument/2006/relationships/image" Target="../media/image29.jpeg"/><Relationship Id="rId10" Type="http://schemas.openxmlformats.org/officeDocument/2006/relationships/image" Target="../media/image24.jpeg"/><Relationship Id="rId4" Type="http://schemas.openxmlformats.org/officeDocument/2006/relationships/diagramData" Target="../diagrams/data1.xml"/><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7.gi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sv-SE" dirty="0" smtClean="0"/>
              <a:t>CODE ANALYSIS</a:t>
            </a:r>
            <a:endParaRPr lang="sv-SE" dirty="0"/>
          </a:p>
        </p:txBody>
      </p:sp>
      <p:pic>
        <p:nvPicPr>
          <p:cNvPr id="3" name="Picture 4" descr="magnyfying-code3_zero-check_cropp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402012"/>
            <a:ext cx="3247159" cy="327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462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Complements static analysis</a:t>
            </a:r>
          </a:p>
          <a:p>
            <a:r>
              <a:rPr lang="en-US" dirty="0"/>
              <a:t>Detection of data manipulation issues during runtime</a:t>
            </a:r>
          </a:p>
          <a:p>
            <a:r>
              <a:rPr lang="en-US" dirty="0"/>
              <a:t>Addresses arithmetic, bound and heap checking</a:t>
            </a:r>
          </a:p>
          <a:p>
            <a:r>
              <a:rPr lang="en-US" dirty="0"/>
              <a:t>Very efficient instrumentation of compiled code</a:t>
            </a:r>
          </a:p>
          <a:p>
            <a:r>
              <a:rPr lang="en-US" dirty="0"/>
              <a:t>Various options to report detected errors</a:t>
            </a:r>
            <a:endParaRPr lang="sv-SE" dirty="0"/>
          </a:p>
        </p:txBody>
      </p:sp>
      <p:sp>
        <p:nvSpPr>
          <p:cNvPr id="3" name="Text Placeholder 2"/>
          <p:cNvSpPr>
            <a:spLocks noGrp="1"/>
          </p:cNvSpPr>
          <p:nvPr>
            <p:ph type="body" idx="17"/>
          </p:nvPr>
        </p:nvSpPr>
        <p:spPr/>
        <p:txBody>
          <a:bodyPr/>
          <a:lstStyle/>
          <a:p>
            <a:r>
              <a:rPr lang="sv-SE" dirty="0" smtClean="0"/>
              <a:t>RUNTIME ANALYSIS – C-RUN</a:t>
            </a:r>
            <a:endParaRPr lang="sv-SE" dirty="0"/>
          </a:p>
        </p:txBody>
      </p:sp>
      <p:pic>
        <p:nvPicPr>
          <p:cNvPr id="4" name="Picture 3" descr="https://www.iar.com/globalassets/iar-embedded-workbench/add-ons-and-integrations/c-run/crun-top.jpg?width=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149080"/>
            <a:ext cx="4320000" cy="21870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10</a:t>
            </a:fld>
            <a:endParaRPr lang="sv-SE" sz="1200" dirty="0">
              <a:solidFill>
                <a:schemeClr val="bg1">
                  <a:lumMod val="65000"/>
                </a:schemeClr>
              </a:solidFill>
            </a:endParaRPr>
          </a:p>
        </p:txBody>
      </p:sp>
    </p:spTree>
    <p:extLst>
      <p:ext uri="{BB962C8B-B14F-4D97-AF65-F5344CB8AC3E}">
        <p14:creationId xmlns:p14="http://schemas.microsoft.com/office/powerpoint/2010/main" val="1259418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588880"/>
            <a:ext cx="4581153" cy="4055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119270" y="1600200"/>
            <a:ext cx="4365266" cy="4530256"/>
          </a:xfrm>
        </p:spPr>
        <p:txBody>
          <a:bodyPr/>
          <a:lstStyle/>
          <a:p>
            <a:pPr marL="95250" indent="0">
              <a:buNone/>
            </a:pPr>
            <a:r>
              <a:rPr lang="en-US" sz="2800" b="1" dirty="0"/>
              <a:t>Individual checks </a:t>
            </a:r>
            <a:r>
              <a:rPr lang="en-US" sz="2000" dirty="0"/>
              <a:t>can be turned on/off</a:t>
            </a:r>
          </a:p>
          <a:p>
            <a:pPr marL="95250" indent="0">
              <a:buNone/>
            </a:pPr>
            <a:endParaRPr lang="en-US" sz="2000" dirty="0" smtClean="0"/>
          </a:p>
          <a:p>
            <a:pPr marL="95250" indent="0">
              <a:buNone/>
            </a:pPr>
            <a:r>
              <a:rPr lang="en-US" sz="2000" dirty="0" smtClean="0"/>
              <a:t>Overhead </a:t>
            </a:r>
            <a:r>
              <a:rPr lang="en-US" sz="2000" dirty="0"/>
              <a:t>depends </a:t>
            </a:r>
            <a:r>
              <a:rPr lang="en-US" sz="2000" dirty="0" smtClean="0"/>
              <a:t>on:</a:t>
            </a:r>
            <a:endParaRPr lang="en-US" sz="2000" dirty="0"/>
          </a:p>
          <a:p>
            <a:pPr marL="1062038" lvl="1" indent="-342900">
              <a:buFont typeface="+mj-lt"/>
              <a:buAutoNum type="arabicPeriod"/>
            </a:pPr>
            <a:r>
              <a:rPr lang="en-US" dirty="0"/>
              <a:t>Performed checks</a:t>
            </a:r>
          </a:p>
          <a:p>
            <a:pPr marL="1062038" lvl="1" indent="-342900">
              <a:buFont typeface="+mj-lt"/>
              <a:buAutoNum type="arabicPeriod"/>
            </a:pPr>
            <a:r>
              <a:rPr lang="en-US" dirty="0"/>
              <a:t>Application profile</a:t>
            </a:r>
          </a:p>
          <a:p>
            <a:pPr marL="95250" indent="0">
              <a:buNone/>
            </a:pPr>
            <a:endParaRPr lang="en-US" sz="2000" dirty="0" smtClean="0"/>
          </a:p>
          <a:p>
            <a:pPr marL="95250" indent="0">
              <a:buNone/>
            </a:pPr>
            <a:r>
              <a:rPr lang="en-US" sz="2000" dirty="0" smtClean="0"/>
              <a:t>Can be configured </a:t>
            </a:r>
            <a:r>
              <a:rPr lang="en-US" sz="2000" dirty="0"/>
              <a:t>on module </a:t>
            </a:r>
            <a:r>
              <a:rPr lang="en-US" sz="2000" dirty="0" smtClean="0"/>
              <a:t>basis</a:t>
            </a:r>
            <a:endParaRPr lang="en-US" sz="2000" dirty="0"/>
          </a:p>
        </p:txBody>
      </p:sp>
      <p:sp>
        <p:nvSpPr>
          <p:cNvPr id="4" name="Text Placeholder 3"/>
          <p:cNvSpPr>
            <a:spLocks noGrp="1"/>
          </p:cNvSpPr>
          <p:nvPr>
            <p:ph type="body" idx="17"/>
          </p:nvPr>
        </p:nvSpPr>
        <p:spPr/>
        <p:txBody>
          <a:bodyPr/>
          <a:lstStyle/>
          <a:p>
            <a:r>
              <a:rPr lang="sv-SE" dirty="0"/>
              <a:t>C-RUN RUNTIME </a:t>
            </a:r>
            <a:r>
              <a:rPr lang="sv-SE" dirty="0" smtClean="0"/>
              <a:t>ANALYSIS</a:t>
            </a:r>
            <a:endParaRPr lang="sv-SE" sz="1400" dirty="0"/>
          </a:p>
        </p:txBody>
      </p:sp>
      <p:sp>
        <p:nvSpPr>
          <p:cNvPr id="5"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11</a:t>
            </a:fld>
            <a:endParaRPr lang="sv-SE" sz="1200" dirty="0">
              <a:solidFill>
                <a:schemeClr val="bg1">
                  <a:lumMod val="65000"/>
                </a:schemeClr>
              </a:solidFill>
            </a:endParaRPr>
          </a:p>
        </p:txBody>
      </p:sp>
    </p:spTree>
    <p:extLst>
      <p:ext uri="{BB962C8B-B14F-4D97-AF65-F5344CB8AC3E}">
        <p14:creationId xmlns:p14="http://schemas.microsoft.com/office/powerpoint/2010/main" val="3238188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7"/>
          </p:nvPr>
        </p:nvSpPr>
        <p:spPr/>
        <p:txBody>
          <a:bodyPr/>
          <a:lstStyle/>
          <a:p>
            <a:r>
              <a:rPr lang="sv-SE" dirty="0"/>
              <a:t>CODE ANALYSIS </a:t>
            </a:r>
            <a:r>
              <a:rPr lang="sv-SE" dirty="0" smtClean="0"/>
              <a:t>TOOLS</a:t>
            </a:r>
            <a:endParaRPr lang="sv-SE" dirty="0"/>
          </a:p>
        </p:txBody>
      </p:sp>
      <p:sp>
        <p:nvSpPr>
          <p:cNvPr id="18" name="TextBox 17"/>
          <p:cNvSpPr txBox="1"/>
          <p:nvPr/>
        </p:nvSpPr>
        <p:spPr>
          <a:xfrm rot="16200000">
            <a:off x="1180715" y="3843778"/>
            <a:ext cx="2924198" cy="523220"/>
          </a:xfrm>
          <a:prstGeom prst="rect">
            <a:avLst/>
          </a:prstGeom>
          <a:noFill/>
        </p:spPr>
        <p:txBody>
          <a:bodyPr wrap="none" rtlCol="0">
            <a:spAutoFit/>
          </a:bodyPr>
          <a:lstStyle/>
          <a:p>
            <a:r>
              <a:rPr lang="en-US" sz="2800" dirty="0" smtClean="0">
                <a:solidFill>
                  <a:schemeClr val="accent2"/>
                </a:solidFill>
              </a:rPr>
              <a:t>Runtime analysis</a:t>
            </a:r>
            <a:endParaRPr lang="en-US" sz="2800" dirty="0">
              <a:solidFill>
                <a:schemeClr val="accent2"/>
              </a:solidFill>
            </a:endParaRPr>
          </a:p>
        </p:txBody>
      </p:sp>
      <p:sp>
        <p:nvSpPr>
          <p:cNvPr id="40" name="TextBox 39"/>
          <p:cNvSpPr txBox="1"/>
          <p:nvPr/>
        </p:nvSpPr>
        <p:spPr>
          <a:xfrm>
            <a:off x="3148510" y="5443915"/>
            <a:ext cx="2481770" cy="523220"/>
          </a:xfrm>
          <a:prstGeom prst="rect">
            <a:avLst/>
          </a:prstGeom>
          <a:noFill/>
        </p:spPr>
        <p:txBody>
          <a:bodyPr wrap="none" rtlCol="0">
            <a:spAutoFit/>
          </a:bodyPr>
          <a:lstStyle/>
          <a:p>
            <a:r>
              <a:rPr lang="en-US" sz="2800" dirty="0" smtClean="0">
                <a:solidFill>
                  <a:schemeClr val="accent3"/>
                </a:solidFill>
              </a:rPr>
              <a:t>Static analysis</a:t>
            </a:r>
            <a:endParaRPr lang="en-US" sz="2800" dirty="0">
              <a:solidFill>
                <a:schemeClr val="accent3"/>
              </a:solidFill>
            </a:endParaRPr>
          </a:p>
        </p:txBody>
      </p:sp>
      <p:sp>
        <p:nvSpPr>
          <p:cNvPr id="58" name="TextBox 57"/>
          <p:cNvSpPr txBox="1"/>
          <p:nvPr/>
        </p:nvSpPr>
        <p:spPr>
          <a:xfrm>
            <a:off x="2340372" y="1475107"/>
            <a:ext cx="3736344" cy="584775"/>
          </a:xfrm>
          <a:prstGeom prst="rect">
            <a:avLst/>
          </a:prstGeom>
          <a:noFill/>
        </p:spPr>
        <p:txBody>
          <a:bodyPr wrap="none" rtlCol="0">
            <a:spAutoFit/>
          </a:bodyPr>
          <a:lstStyle/>
          <a:p>
            <a:r>
              <a:rPr lang="en-US" sz="3200" dirty="0" smtClean="0"/>
              <a:t>Total fault coverage</a:t>
            </a:r>
            <a:endParaRPr lang="en-US" sz="3200" dirty="0"/>
          </a:p>
        </p:txBody>
      </p:sp>
      <p:grpSp>
        <p:nvGrpSpPr>
          <p:cNvPr id="4" name="Group 3"/>
          <p:cNvGrpSpPr>
            <a:grpSpLocks noChangeAspect="1"/>
          </p:cNvGrpSpPr>
          <p:nvPr/>
        </p:nvGrpSpPr>
        <p:grpSpPr>
          <a:xfrm>
            <a:off x="3066020" y="2989469"/>
            <a:ext cx="2671009" cy="2454458"/>
            <a:chOff x="4056648" y="4178957"/>
            <a:chExt cx="1929062" cy="1636301"/>
          </a:xfrm>
        </p:grpSpPr>
        <p:cxnSp>
          <p:nvCxnSpPr>
            <p:cNvPr id="5" name="Straight Connector 4"/>
            <p:cNvCxnSpPr/>
            <p:nvPr/>
          </p:nvCxnSpPr>
          <p:spPr>
            <a:xfrm>
              <a:off x="4203031" y="4178957"/>
              <a:ext cx="0" cy="16362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475747" y="4178958"/>
              <a:ext cx="0" cy="163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48463" y="4178959"/>
              <a:ext cx="0" cy="163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21179" y="4178960"/>
              <a:ext cx="0" cy="16362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93895" y="4178961"/>
              <a:ext cx="0" cy="16362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66611" y="4178963"/>
              <a:ext cx="0" cy="16362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39328" y="4178962"/>
              <a:ext cx="0" cy="16362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056648" y="4323343"/>
              <a:ext cx="1929062"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4056648" y="4596058"/>
              <a:ext cx="1929062"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056648" y="4868773"/>
              <a:ext cx="1929062"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4056648" y="5141492"/>
              <a:ext cx="1929062"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4056648" y="5414214"/>
              <a:ext cx="1929062"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056648" y="5686927"/>
              <a:ext cx="1929062"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3338236" y="3292669"/>
            <a:ext cx="2119978" cy="1864840"/>
            <a:chOff x="3338236" y="3292669"/>
            <a:chExt cx="2119978" cy="1864840"/>
          </a:xfrm>
        </p:grpSpPr>
        <p:sp>
          <p:nvSpPr>
            <p:cNvPr id="76" name="Oval 75"/>
            <p:cNvSpPr/>
            <p:nvPr/>
          </p:nvSpPr>
          <p:spPr>
            <a:xfrm>
              <a:off x="4476737" y="4918595"/>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5237897" y="4926546"/>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3730397" y="4926546"/>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736776" y="3706852"/>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366781" y="4115582"/>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730398" y="4115582"/>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28004" y="3308570"/>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880340" y="3706258"/>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870971" y="4500400"/>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3338236" y="3295422"/>
              <a:ext cx="1351699" cy="233931"/>
              <a:chOff x="3710623" y="2827595"/>
              <a:chExt cx="1464340" cy="233931"/>
            </a:xfrm>
          </p:grpSpPr>
          <p:sp>
            <p:nvSpPr>
              <p:cNvPr id="92" name="Oval 91"/>
              <p:cNvSpPr/>
              <p:nvPr/>
            </p:nvSpPr>
            <p:spPr>
              <a:xfrm>
                <a:off x="3710623" y="2827595"/>
                <a:ext cx="230963"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4944000" y="2830563"/>
                <a:ext cx="230963"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Oval 85"/>
            <p:cNvSpPr/>
            <p:nvPr/>
          </p:nvSpPr>
          <p:spPr>
            <a:xfrm>
              <a:off x="3740548" y="3292669"/>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4101945" y="3706257"/>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5245017" y="3699770"/>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5229947" y="3301179"/>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342021" y="4508351"/>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728825" y="4508351"/>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3243275" y="3062154"/>
            <a:ext cx="2324065" cy="2248409"/>
            <a:chOff x="3604945" y="2594327"/>
            <a:chExt cx="2517738" cy="2248409"/>
          </a:xfrm>
        </p:grpSpPr>
        <p:sp>
          <p:nvSpPr>
            <p:cNvPr id="95" name="TextBox 94"/>
            <p:cNvSpPr txBox="1"/>
            <p:nvPr/>
          </p:nvSpPr>
          <p:spPr>
            <a:xfrm>
              <a:off x="3604945" y="2594327"/>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96" name="TextBox 95"/>
            <p:cNvSpPr txBox="1"/>
            <p:nvPr/>
          </p:nvSpPr>
          <p:spPr>
            <a:xfrm>
              <a:off x="4452733" y="2610196"/>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97" name="TextBox 96"/>
            <p:cNvSpPr txBox="1"/>
            <p:nvPr/>
          </p:nvSpPr>
          <p:spPr>
            <a:xfrm>
              <a:off x="5261308" y="2602245"/>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98" name="TextBox 97"/>
            <p:cNvSpPr txBox="1"/>
            <p:nvPr/>
          </p:nvSpPr>
          <p:spPr>
            <a:xfrm>
              <a:off x="3628612" y="3444217"/>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99" name="TextBox 98"/>
            <p:cNvSpPr txBox="1"/>
            <p:nvPr/>
          </p:nvSpPr>
          <p:spPr>
            <a:xfrm>
              <a:off x="3628612" y="4257961"/>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100" name="TextBox 99"/>
            <p:cNvSpPr txBox="1"/>
            <p:nvPr/>
          </p:nvSpPr>
          <p:spPr>
            <a:xfrm>
              <a:off x="4019454" y="3431093"/>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101" name="TextBox 100"/>
            <p:cNvSpPr txBox="1"/>
            <p:nvPr/>
          </p:nvSpPr>
          <p:spPr>
            <a:xfrm>
              <a:off x="5677769" y="3820381"/>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102" name="TextBox 101"/>
            <p:cNvSpPr txBox="1"/>
            <p:nvPr/>
          </p:nvSpPr>
          <p:spPr>
            <a:xfrm>
              <a:off x="5658811" y="4240484"/>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103" name="TextBox 102"/>
            <p:cNvSpPr txBox="1"/>
            <p:nvPr/>
          </p:nvSpPr>
          <p:spPr>
            <a:xfrm>
              <a:off x="4857369" y="3024211"/>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104" name="TextBox 103"/>
            <p:cNvSpPr txBox="1"/>
            <p:nvPr/>
          </p:nvSpPr>
          <p:spPr>
            <a:xfrm>
              <a:off x="4447813" y="4232534"/>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105" name="TextBox 104"/>
            <p:cNvSpPr txBox="1"/>
            <p:nvPr/>
          </p:nvSpPr>
          <p:spPr>
            <a:xfrm>
              <a:off x="4456427" y="3831286"/>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106" name="TextBox 105"/>
            <p:cNvSpPr txBox="1"/>
            <p:nvPr/>
          </p:nvSpPr>
          <p:spPr>
            <a:xfrm>
              <a:off x="5261307" y="2999915"/>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107" name="TextBox 106"/>
            <p:cNvSpPr txBox="1"/>
            <p:nvPr/>
          </p:nvSpPr>
          <p:spPr>
            <a:xfrm>
              <a:off x="4024340" y="3024560"/>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108" name="TextBox 107"/>
            <p:cNvSpPr txBox="1"/>
            <p:nvPr/>
          </p:nvSpPr>
          <p:spPr>
            <a:xfrm>
              <a:off x="4832487" y="4231732"/>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109" name="TextBox 108"/>
            <p:cNvSpPr txBox="1"/>
            <p:nvPr/>
          </p:nvSpPr>
          <p:spPr>
            <a:xfrm>
              <a:off x="4023655" y="4242057"/>
              <a:ext cx="444914"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110" name="TextBox 109"/>
            <p:cNvSpPr txBox="1"/>
            <p:nvPr/>
          </p:nvSpPr>
          <p:spPr>
            <a:xfrm>
              <a:off x="5263839" y="3807960"/>
              <a:ext cx="444914" cy="584775"/>
            </a:xfrm>
            <a:prstGeom prst="rect">
              <a:avLst/>
            </a:prstGeom>
            <a:noFill/>
          </p:spPr>
          <p:txBody>
            <a:bodyPr wrap="none" rtlCol="0">
              <a:spAutoFit/>
            </a:bodyPr>
            <a:lstStyle/>
            <a:p>
              <a:r>
                <a:rPr lang="en-US" sz="3200" b="1" dirty="0" smtClean="0">
                  <a:solidFill>
                    <a:srgbClr val="C00000"/>
                  </a:solidFill>
                  <a:sym typeface="Symbol"/>
                </a:rPr>
                <a:t></a:t>
              </a:r>
              <a:endParaRPr lang="en-US" sz="3200" b="1" dirty="0">
                <a:solidFill>
                  <a:srgbClr val="C00000"/>
                </a:solidFill>
              </a:endParaRPr>
            </a:p>
          </p:txBody>
        </p:sp>
      </p:grpSp>
      <p:sp>
        <p:nvSpPr>
          <p:cNvPr id="56"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12</a:t>
            </a:fld>
            <a:endParaRPr lang="sv-SE" sz="1200" dirty="0">
              <a:solidFill>
                <a:schemeClr val="bg1">
                  <a:lumMod val="65000"/>
                </a:schemeClr>
              </a:solidFill>
            </a:endParaRPr>
          </a:p>
        </p:txBody>
      </p:sp>
      <p:sp>
        <p:nvSpPr>
          <p:cNvPr id="57" name="Oval 56"/>
          <p:cNvSpPr/>
          <p:nvPr/>
        </p:nvSpPr>
        <p:spPr>
          <a:xfrm>
            <a:off x="4499992" y="4134141"/>
            <a:ext cx="213197" cy="230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749562" y="3912043"/>
            <a:ext cx="410690"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
        <p:nvSpPr>
          <p:cNvPr id="60" name="TextBox 59"/>
          <p:cNvSpPr txBox="1"/>
          <p:nvPr/>
        </p:nvSpPr>
        <p:spPr>
          <a:xfrm>
            <a:off x="5139150" y="3924345"/>
            <a:ext cx="410690" cy="584775"/>
          </a:xfrm>
          <a:prstGeom prst="rect">
            <a:avLst/>
          </a:prstGeom>
          <a:noFill/>
        </p:spPr>
        <p:txBody>
          <a:bodyPr wrap="none" rtlCol="0">
            <a:spAutoFit/>
          </a:bodyPr>
          <a:lstStyle/>
          <a:p>
            <a:r>
              <a:rPr lang="en-US" sz="3200" b="1" dirty="0" smtClean="0">
                <a:solidFill>
                  <a:schemeClr val="accent2"/>
                </a:solidFill>
                <a:sym typeface="Symbol"/>
              </a:rPr>
              <a:t></a:t>
            </a:r>
            <a:endParaRPr lang="en-US" sz="3200" b="1" dirty="0">
              <a:solidFill>
                <a:schemeClr val="accent2"/>
              </a:solidFill>
            </a:endParaRPr>
          </a:p>
        </p:txBody>
      </p:sp>
    </p:spTree>
    <p:extLst>
      <p:ext uri="{BB962C8B-B14F-4D97-AF65-F5344CB8AC3E}">
        <p14:creationId xmlns:p14="http://schemas.microsoft.com/office/powerpoint/2010/main" val="135851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133" t="12281" r="31371" b="14023"/>
          <a:stretch/>
        </p:blipFill>
        <p:spPr bwMode="auto">
          <a:xfrm>
            <a:off x="7784785" y="3363653"/>
            <a:ext cx="623428" cy="660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6770459" y="1125858"/>
            <a:ext cx="2082435" cy="1652400"/>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solidFill>
                <a:latin typeface="Arial" panose="020B0604020202020204" pitchFamily="34" charset="0"/>
                <a:cs typeface="Arial" panose="020B0604020202020204" pitchFamily="34" charset="0"/>
              </a:rPr>
              <a:t>Release the application</a:t>
            </a:r>
            <a:endParaRPr lang="sv-SE" sz="1200" dirty="0">
              <a:solidFill>
                <a:schemeClr val="tx1"/>
              </a:solidFill>
              <a:latin typeface="Arial" panose="020B0604020202020204" pitchFamily="34" charset="0"/>
              <a:cs typeface="Arial" panose="020B0604020202020204" pitchFamily="34" charset="0"/>
            </a:endParaRPr>
          </a:p>
        </p:txBody>
      </p:sp>
      <p:sp>
        <p:nvSpPr>
          <p:cNvPr id="35" name="Pentagon 34"/>
          <p:cNvSpPr/>
          <p:nvPr/>
        </p:nvSpPr>
        <p:spPr>
          <a:xfrm>
            <a:off x="16958" y="3140967"/>
            <a:ext cx="2790338" cy="898025"/>
          </a:xfrm>
          <a:prstGeom prst="homePlate">
            <a:avLst/>
          </a:prstGeom>
          <a:solidFill>
            <a:schemeClr val="tx1">
              <a:lumMod val="75000"/>
              <a:lumOff val="25000"/>
            </a:schemeClr>
          </a:solidFill>
          <a:ln w="3175"/>
        </p:spPr>
        <p:style>
          <a:lnRef idx="2">
            <a:schemeClr val="dk1">
              <a:shade val="50000"/>
            </a:schemeClr>
          </a:lnRef>
          <a:fillRef idx="1">
            <a:schemeClr val="dk1"/>
          </a:fillRef>
          <a:effectRef idx="0">
            <a:schemeClr val="dk1"/>
          </a:effectRef>
          <a:fontRef idx="minor">
            <a:schemeClr val="lt1"/>
          </a:fontRef>
        </p:style>
        <p:txBody>
          <a:bodyPr rtlCol="0" anchor="t"/>
          <a:lstStyle/>
          <a:p>
            <a:r>
              <a:rPr lang="sv-SE" sz="1200" dirty="0" smtClean="0">
                <a:latin typeface="Arial" panose="020B0604020202020204" pitchFamily="34" charset="0"/>
                <a:cs typeface="Arial" panose="020B0604020202020204" pitchFamily="34" charset="0"/>
              </a:rPr>
              <a:t>Let C-STAT analyze your code</a:t>
            </a:r>
            <a:endParaRPr lang="sv-SE" sz="1200" dirty="0">
              <a:latin typeface="Arial" panose="020B0604020202020204" pitchFamily="34" charset="0"/>
              <a:cs typeface="Arial" panose="020B0604020202020204" pitchFamily="34" charset="0"/>
            </a:endParaRPr>
          </a:p>
        </p:txBody>
      </p:sp>
      <p:sp>
        <p:nvSpPr>
          <p:cNvPr id="45" name="Right Arrow 44"/>
          <p:cNvSpPr/>
          <p:nvPr/>
        </p:nvSpPr>
        <p:spPr>
          <a:xfrm rot="5400000">
            <a:off x="1190714" y="2744943"/>
            <a:ext cx="360000" cy="432048"/>
          </a:xfrm>
          <a:prstGeom prst="rightArrow">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sv-SE"/>
          </a:p>
        </p:txBody>
      </p:sp>
      <p:sp>
        <p:nvSpPr>
          <p:cNvPr id="48" name="Right Arrow 47"/>
          <p:cNvSpPr/>
          <p:nvPr/>
        </p:nvSpPr>
        <p:spPr>
          <a:xfrm rot="5400000">
            <a:off x="3677418" y="2752757"/>
            <a:ext cx="360000" cy="432048"/>
          </a:xfrm>
          <a:prstGeom prst="rightArrow">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sv-SE"/>
          </a:p>
        </p:txBody>
      </p:sp>
      <p:sp>
        <p:nvSpPr>
          <p:cNvPr id="51" name="Rectangle 50"/>
          <p:cNvSpPr/>
          <p:nvPr/>
        </p:nvSpPr>
        <p:spPr>
          <a:xfrm>
            <a:off x="3721019" y="4062975"/>
            <a:ext cx="3326400" cy="1945150"/>
          </a:xfrm>
          <a:prstGeom prst="rect">
            <a:avLst/>
          </a:prstGeom>
          <a:solidFill>
            <a:schemeClr val="tx1">
              <a:lumMod val="75000"/>
              <a:lumOff val="25000"/>
            </a:schemeClr>
          </a:solidFill>
          <a:ln w="3175"/>
        </p:spPr>
        <p:style>
          <a:lnRef idx="2">
            <a:schemeClr val="dk1">
              <a:shade val="50000"/>
            </a:schemeClr>
          </a:lnRef>
          <a:fillRef idx="1">
            <a:schemeClr val="dk1"/>
          </a:fillRef>
          <a:effectRef idx="0">
            <a:schemeClr val="dk1"/>
          </a:effectRef>
          <a:fontRef idx="minor">
            <a:schemeClr val="lt1"/>
          </a:fontRef>
        </p:style>
        <p:txBody>
          <a:bodyPr rtlCol="0" anchor="t"/>
          <a:lstStyle/>
          <a:p>
            <a:r>
              <a:rPr lang="sv-SE" sz="1200" dirty="0" smtClean="0">
                <a:latin typeface="Arial" panose="020B0604020202020204" pitchFamily="34" charset="0"/>
                <a:cs typeface="Arial" panose="020B0604020202020204" pitchFamily="34" charset="0"/>
              </a:rPr>
              <a:t>Investigate runtime errors</a:t>
            </a:r>
            <a:endParaRPr lang="sv-SE" sz="1200" dirty="0">
              <a:latin typeface="Arial" panose="020B0604020202020204" pitchFamily="34" charset="0"/>
              <a:cs typeface="Arial" panose="020B0604020202020204" pitchFamily="34" charset="0"/>
            </a:endParaRPr>
          </a:p>
        </p:txBody>
      </p:sp>
      <p:sp>
        <p:nvSpPr>
          <p:cNvPr id="54" name="Right Arrow 53"/>
          <p:cNvSpPr/>
          <p:nvPr/>
        </p:nvSpPr>
        <p:spPr>
          <a:xfrm rot="16200000" flipV="1">
            <a:off x="2289184" y="3217866"/>
            <a:ext cx="1290217" cy="432048"/>
          </a:xfrm>
          <a:prstGeom prst="rightArrow">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sv-SE"/>
          </a:p>
        </p:txBody>
      </p:sp>
      <p:sp>
        <p:nvSpPr>
          <p:cNvPr id="60" name="Right Arrow 59"/>
          <p:cNvSpPr/>
          <p:nvPr/>
        </p:nvSpPr>
        <p:spPr>
          <a:xfrm rot="16200000" flipV="1">
            <a:off x="5713676" y="3207010"/>
            <a:ext cx="1288800" cy="432048"/>
          </a:xfrm>
          <a:prstGeom prst="rightArrow">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sv-SE"/>
          </a:p>
        </p:txBody>
      </p:sp>
      <p:sp>
        <p:nvSpPr>
          <p:cNvPr id="123" name="TextBox 122"/>
          <p:cNvSpPr txBox="1"/>
          <p:nvPr/>
        </p:nvSpPr>
        <p:spPr>
          <a:xfrm>
            <a:off x="7289626" y="2124134"/>
            <a:ext cx="1122254" cy="461665"/>
          </a:xfrm>
          <a:prstGeom prst="rect">
            <a:avLst/>
          </a:prstGeom>
          <a:solidFill>
            <a:schemeClr val="bg1"/>
          </a:solidFill>
          <a:ln w="3175">
            <a:solidFill>
              <a:schemeClr val="tx1"/>
            </a:solidFill>
          </a:ln>
          <a:effectLst>
            <a:outerShdw blurRad="50800" dist="38100" algn="l" rotWithShape="0">
              <a:prstClr val="black">
                <a:alpha val="40000"/>
              </a:prstClr>
            </a:outerShdw>
          </a:effectLst>
        </p:spPr>
        <p:txBody>
          <a:bodyPr wrap="square" rtlCol="0">
            <a:spAutoFit/>
          </a:bodyPr>
          <a:lstStyle/>
          <a:p>
            <a:r>
              <a:rPr lang="sv-SE" sz="800" dirty="0" smtClean="0">
                <a:latin typeface="Courier New" panose="02070309020205020404" pitchFamily="49" charset="0"/>
                <a:cs typeface="Courier New" panose="02070309020205020404" pitchFamily="49" charset="0"/>
              </a:rPr>
              <a:t>100011001100011110010101110011101010110011001</a:t>
            </a:r>
            <a:endParaRPr lang="sv-SE" sz="800" dirty="0">
              <a:latin typeface="Courier New" panose="02070309020205020404" pitchFamily="49" charset="0"/>
              <a:cs typeface="Courier New" panose="02070309020205020404" pitchFamily="49" charset="0"/>
            </a:endParaRPr>
          </a:p>
        </p:txBody>
      </p:sp>
      <p:sp>
        <p:nvSpPr>
          <p:cNvPr id="124" name="TextBox 123"/>
          <p:cNvSpPr txBox="1"/>
          <p:nvPr/>
        </p:nvSpPr>
        <p:spPr>
          <a:xfrm>
            <a:off x="8148441" y="1598115"/>
            <a:ext cx="519545" cy="707886"/>
          </a:xfrm>
          <a:prstGeom prst="rect">
            <a:avLst/>
          </a:prstGeom>
          <a:solidFill>
            <a:schemeClr val="bg1"/>
          </a:solidFill>
          <a:ln w="3175">
            <a:solidFill>
              <a:schemeClr val="tx1"/>
            </a:solidFill>
          </a:ln>
          <a:effectLst>
            <a:outerShdw blurRad="50800" dist="38100" algn="l" rotWithShape="0">
              <a:prstClr val="black">
                <a:alpha val="40000"/>
              </a:prstClr>
            </a:outerShdw>
          </a:effectLst>
        </p:spPr>
        <p:txBody>
          <a:bodyPr wrap="square" rtlCol="0">
            <a:spAutoFit/>
          </a:bodyPr>
          <a:lstStyle/>
          <a:p>
            <a:r>
              <a:rPr lang="sv-SE" sz="800" dirty="0" smtClean="0">
                <a:latin typeface="Courier New" panose="02070309020205020404" pitchFamily="49" charset="0"/>
                <a:cs typeface="Courier New" panose="02070309020205020404" pitchFamily="49" charset="0"/>
              </a:rPr>
              <a:t>0100101110010111001111001</a:t>
            </a:r>
            <a:endParaRPr lang="sv-SE" sz="800" dirty="0">
              <a:latin typeface="Courier New" panose="02070309020205020404" pitchFamily="49" charset="0"/>
              <a:cs typeface="Courier New" panose="02070309020205020404" pitchFamily="49" charset="0"/>
            </a:endParaRPr>
          </a:p>
        </p:txBody>
      </p:sp>
      <p:sp>
        <p:nvSpPr>
          <p:cNvPr id="125" name="TextBox 124"/>
          <p:cNvSpPr txBox="1"/>
          <p:nvPr/>
        </p:nvSpPr>
        <p:spPr>
          <a:xfrm>
            <a:off x="7195309" y="1559848"/>
            <a:ext cx="982266" cy="707886"/>
          </a:xfrm>
          <a:prstGeom prst="rect">
            <a:avLst/>
          </a:prstGeom>
          <a:solidFill>
            <a:schemeClr val="bg1"/>
          </a:solidFill>
          <a:ln w="3175">
            <a:solidFill>
              <a:schemeClr val="tx1"/>
            </a:solidFill>
          </a:ln>
          <a:effectLst>
            <a:outerShdw blurRad="50800" dist="38100" algn="l" rotWithShape="0">
              <a:prstClr val="black">
                <a:alpha val="40000"/>
              </a:prstClr>
            </a:outerShdw>
          </a:effectLst>
        </p:spPr>
        <p:txBody>
          <a:bodyPr wrap="square" rtlCol="0">
            <a:spAutoFit/>
          </a:bodyPr>
          <a:lstStyle/>
          <a:p>
            <a:r>
              <a:rPr lang="sv-SE" sz="800" dirty="0" smtClean="0">
                <a:latin typeface="Courier New" panose="02070309020205020404" pitchFamily="49" charset="0"/>
                <a:cs typeface="Courier New" panose="02070309020205020404" pitchFamily="49" charset="0"/>
              </a:rPr>
              <a:t>00110101110100011001100011110010101111010101100110010101010101101</a:t>
            </a:r>
            <a:endParaRPr lang="sv-SE" sz="800" dirty="0">
              <a:latin typeface="Courier New" panose="02070309020205020404" pitchFamily="49" charset="0"/>
              <a:cs typeface="Courier New" panose="02070309020205020404" pitchFamily="49" charset="0"/>
            </a:endParaRPr>
          </a:p>
        </p:txBody>
      </p:sp>
      <p:sp>
        <p:nvSpPr>
          <p:cNvPr id="126" name="TextBox 125"/>
          <p:cNvSpPr txBox="1"/>
          <p:nvPr/>
        </p:nvSpPr>
        <p:spPr>
          <a:xfrm>
            <a:off x="6858831" y="1598115"/>
            <a:ext cx="519545" cy="707886"/>
          </a:xfrm>
          <a:prstGeom prst="rect">
            <a:avLst/>
          </a:prstGeom>
          <a:solidFill>
            <a:schemeClr val="bg1"/>
          </a:solidFill>
          <a:ln w="3175">
            <a:solidFill>
              <a:schemeClr val="tx1"/>
            </a:solidFill>
          </a:ln>
          <a:effectLst>
            <a:outerShdw blurRad="50800" dist="38100" algn="l" rotWithShape="0">
              <a:prstClr val="black">
                <a:alpha val="40000"/>
              </a:prstClr>
            </a:outerShdw>
          </a:effectLst>
        </p:spPr>
        <p:txBody>
          <a:bodyPr wrap="square" rtlCol="0">
            <a:spAutoFit/>
          </a:bodyPr>
          <a:lstStyle/>
          <a:p>
            <a:r>
              <a:rPr lang="sv-SE" sz="800" dirty="0" smtClean="0">
                <a:latin typeface="Courier New" panose="02070309020205020404" pitchFamily="49" charset="0"/>
                <a:cs typeface="Courier New" panose="02070309020205020404" pitchFamily="49" charset="0"/>
              </a:rPr>
              <a:t>1000100011100101011100111</a:t>
            </a:r>
            <a:endParaRPr lang="sv-SE" sz="800" dirty="0">
              <a:latin typeface="Courier New" panose="02070309020205020404" pitchFamily="49" charset="0"/>
              <a:cs typeface="Courier New" panose="02070309020205020404" pitchFamily="49" charset="0"/>
            </a:endParaRPr>
          </a:p>
        </p:txBody>
      </p:sp>
      <p:grpSp>
        <p:nvGrpSpPr>
          <p:cNvPr id="6" name="Group 5"/>
          <p:cNvGrpSpPr/>
          <p:nvPr/>
        </p:nvGrpSpPr>
        <p:grpSpPr>
          <a:xfrm>
            <a:off x="3375744" y="3140967"/>
            <a:ext cx="2790000" cy="898026"/>
            <a:chOff x="3557226" y="3140967"/>
            <a:chExt cx="2790000" cy="898026"/>
          </a:xfrm>
        </p:grpSpPr>
        <p:sp>
          <p:nvSpPr>
            <p:cNvPr id="40" name="Pentagon 39"/>
            <p:cNvSpPr/>
            <p:nvPr/>
          </p:nvSpPr>
          <p:spPr>
            <a:xfrm>
              <a:off x="3557226" y="3140967"/>
              <a:ext cx="2790000" cy="898026"/>
            </a:xfrm>
            <a:prstGeom prst="homePlate">
              <a:avLst/>
            </a:prstGeom>
            <a:solidFill>
              <a:schemeClr val="tx1">
                <a:lumMod val="75000"/>
                <a:lumOff val="25000"/>
              </a:schemeClr>
            </a:solidFill>
            <a:ln w="3175"/>
          </p:spPr>
          <p:style>
            <a:lnRef idx="2">
              <a:schemeClr val="dk1">
                <a:shade val="50000"/>
              </a:schemeClr>
            </a:lnRef>
            <a:fillRef idx="1">
              <a:schemeClr val="dk1"/>
            </a:fillRef>
            <a:effectRef idx="0">
              <a:schemeClr val="dk1"/>
            </a:effectRef>
            <a:fontRef idx="minor">
              <a:schemeClr val="lt1"/>
            </a:fontRef>
          </p:style>
          <p:txBody>
            <a:bodyPr rtlCol="0" anchor="t"/>
            <a:lstStyle/>
            <a:p>
              <a:r>
                <a:rPr lang="sv-SE" sz="1200" dirty="0" smtClean="0">
                  <a:latin typeface="Arial" panose="020B0604020202020204" pitchFamily="34" charset="0"/>
                  <a:cs typeface="Arial" panose="020B0604020202020204" pitchFamily="34" charset="0"/>
                </a:rPr>
                <a:t>Let C-RUN analyze your project</a:t>
              </a:r>
              <a:endParaRPr lang="sv-SE" sz="1200" dirty="0">
                <a:latin typeface="Arial" panose="020B0604020202020204" pitchFamily="34" charset="0"/>
                <a:cs typeface="Arial" panose="020B0604020202020204" pitchFamily="34" charset="0"/>
              </a:endParaRPr>
            </a:p>
          </p:txBody>
        </p:sp>
        <p:pic>
          <p:nvPicPr>
            <p:cNvPr id="12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2468" b="67919"/>
            <a:stretch/>
          </p:blipFill>
          <p:spPr bwMode="auto">
            <a:xfrm>
              <a:off x="3580664" y="3395377"/>
              <a:ext cx="2296505" cy="627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024" name="Diagram 1023"/>
          <p:cNvGraphicFramePr/>
          <p:nvPr>
            <p:extLst>
              <p:ext uri="{D42A27DB-BD31-4B8C-83A1-F6EECF244321}">
                <p14:modId xmlns:p14="http://schemas.microsoft.com/office/powerpoint/2010/main" val="3708374299"/>
              </p:ext>
            </p:extLst>
          </p:nvPr>
        </p:nvGraphicFramePr>
        <p:xfrm>
          <a:off x="17482" y="5893224"/>
          <a:ext cx="8784976" cy="10895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9" name="Picture 5"/>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7337" t="5796" r="12989" b="9102"/>
          <a:stretch/>
        </p:blipFill>
        <p:spPr bwMode="auto">
          <a:xfrm>
            <a:off x="32588" y="3423033"/>
            <a:ext cx="2448000" cy="474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descr="C:\Users\toramy\Desktop\crun-to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1151" y="4328321"/>
            <a:ext cx="3316534" cy="167980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375744" y="1128939"/>
            <a:ext cx="3198351" cy="1652397"/>
            <a:chOff x="3275856" y="839676"/>
            <a:chExt cx="3198351" cy="1828592"/>
          </a:xfrm>
        </p:grpSpPr>
        <p:sp>
          <p:nvSpPr>
            <p:cNvPr id="37" name="Rectangle 36"/>
            <p:cNvSpPr/>
            <p:nvPr/>
          </p:nvSpPr>
          <p:spPr>
            <a:xfrm>
              <a:off x="3275856" y="839676"/>
              <a:ext cx="3196800" cy="1828592"/>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solidFill>
                  <a:latin typeface="Arial" panose="020B0604020202020204" pitchFamily="34" charset="0"/>
                  <a:cs typeface="Arial" panose="020B0604020202020204" pitchFamily="34" charset="0"/>
                </a:rPr>
                <a:t>Build and debug the application</a:t>
              </a:r>
              <a:endParaRPr lang="sv-SE" sz="1200" dirty="0">
                <a:solidFill>
                  <a:schemeClr val="tx1"/>
                </a:solidFill>
                <a:latin typeface="Arial" panose="020B0604020202020204" pitchFamily="34" charset="0"/>
                <a:cs typeface="Arial" panose="020B0604020202020204" pitchFamily="34" charset="0"/>
              </a:endParaRPr>
            </a:p>
          </p:txBody>
        </p:sp>
        <p:pic>
          <p:nvPicPr>
            <p:cNvPr id="1033" name="Picture 9" descr="X:\Product Marketing\Screenshots\Gustavs\trace + trace timeline + crun + micrium.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b="23964"/>
            <a:stretch/>
          </p:blipFill>
          <p:spPr bwMode="auto">
            <a:xfrm>
              <a:off x="3288624" y="1145214"/>
              <a:ext cx="3185583" cy="151386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 Placeholder 2"/>
          <p:cNvSpPr>
            <a:spLocks noGrp="1"/>
          </p:cNvSpPr>
          <p:nvPr>
            <p:ph type="body" idx="17"/>
          </p:nvPr>
        </p:nvSpPr>
        <p:spPr/>
        <p:txBody>
          <a:bodyPr/>
          <a:lstStyle/>
          <a:p>
            <a:r>
              <a:rPr lang="en-US" dirty="0" smtClean="0"/>
              <a:t>TAKE FULL CONTROL OF YOUR DEVELOPMENT</a:t>
            </a:r>
            <a:endParaRPr lang="sv-SE" dirty="0"/>
          </a:p>
        </p:txBody>
      </p:sp>
      <p:grpSp>
        <p:nvGrpSpPr>
          <p:cNvPr id="4" name="Group 3"/>
          <p:cNvGrpSpPr/>
          <p:nvPr/>
        </p:nvGrpSpPr>
        <p:grpSpPr>
          <a:xfrm>
            <a:off x="914667" y="1129312"/>
            <a:ext cx="2277223" cy="1651655"/>
            <a:chOff x="914667" y="1129312"/>
            <a:chExt cx="2277223" cy="1651655"/>
          </a:xfrm>
        </p:grpSpPr>
        <p:sp>
          <p:nvSpPr>
            <p:cNvPr id="36" name="Rectangle 35"/>
            <p:cNvSpPr/>
            <p:nvPr/>
          </p:nvSpPr>
          <p:spPr>
            <a:xfrm>
              <a:off x="914667" y="1129312"/>
              <a:ext cx="2277223" cy="1651655"/>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sv-SE" sz="1200" dirty="0" smtClean="0">
                  <a:solidFill>
                    <a:schemeClr val="tx1"/>
                  </a:solidFill>
                  <a:latin typeface="Arial" panose="020B0604020202020204" pitchFamily="34" charset="0"/>
                  <a:cs typeface="Arial" panose="020B0604020202020204" pitchFamily="34" charset="0"/>
                </a:rPr>
                <a:t>Implement your design in code</a:t>
              </a:r>
              <a:endParaRPr lang="sv-SE" sz="1200" dirty="0">
                <a:solidFill>
                  <a:schemeClr val="tx1"/>
                </a:solidFill>
                <a:latin typeface="Arial" panose="020B0604020202020204" pitchFamily="34" charset="0"/>
                <a:cs typeface="Arial" panose="020B0604020202020204" pitchFamily="34" charset="0"/>
              </a:endParaRPr>
            </a:p>
          </p:txBody>
        </p:sp>
        <p:pic>
          <p:nvPicPr>
            <p:cNvPr id="131"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290224" y="1425396"/>
              <a:ext cx="857102" cy="1145474"/>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grpSp>
        <p:nvGrpSpPr>
          <p:cNvPr id="1025" name="Group 1024"/>
          <p:cNvGrpSpPr/>
          <p:nvPr/>
        </p:nvGrpSpPr>
        <p:grpSpPr>
          <a:xfrm>
            <a:off x="179511" y="4068489"/>
            <a:ext cx="3326400" cy="1944000"/>
            <a:chOff x="256493" y="4394481"/>
            <a:chExt cx="3326623" cy="1939635"/>
          </a:xfrm>
        </p:grpSpPr>
        <p:sp>
          <p:nvSpPr>
            <p:cNvPr id="38" name="Rectangle 37"/>
            <p:cNvSpPr/>
            <p:nvPr/>
          </p:nvSpPr>
          <p:spPr>
            <a:xfrm>
              <a:off x="256493" y="4394481"/>
              <a:ext cx="3326623" cy="1939635"/>
            </a:xfrm>
            <a:prstGeom prst="rect">
              <a:avLst/>
            </a:prstGeom>
            <a:solidFill>
              <a:schemeClr val="tx1">
                <a:lumMod val="75000"/>
                <a:lumOff val="25000"/>
              </a:schemeClr>
            </a:solidFill>
            <a:ln w="3175"/>
          </p:spPr>
          <p:style>
            <a:lnRef idx="2">
              <a:schemeClr val="dk1">
                <a:shade val="50000"/>
              </a:schemeClr>
            </a:lnRef>
            <a:fillRef idx="1">
              <a:schemeClr val="dk1"/>
            </a:fillRef>
            <a:effectRef idx="0">
              <a:schemeClr val="dk1"/>
            </a:effectRef>
            <a:fontRef idx="minor">
              <a:schemeClr val="lt1"/>
            </a:fontRef>
          </p:style>
          <p:txBody>
            <a:bodyPr rtlCol="0" anchor="t"/>
            <a:lstStyle/>
            <a:p>
              <a:r>
                <a:rPr lang="sv-SE" sz="1200" dirty="0" smtClean="0">
                  <a:latin typeface="Arial" panose="020B0604020202020204" pitchFamily="34" charset="0"/>
                  <a:cs typeface="Arial" panose="020B0604020202020204" pitchFamily="34" charset="0"/>
                </a:rPr>
                <a:t>Review potential issues</a:t>
              </a:r>
              <a:endParaRPr lang="sv-SE" sz="1200" dirty="0">
                <a:latin typeface="Arial" panose="020B0604020202020204" pitchFamily="34" charset="0"/>
                <a:cs typeface="Arial" panose="020B0604020202020204" pitchFamily="34" charset="0"/>
              </a:endParaRPr>
            </a:p>
          </p:txBody>
        </p:sp>
        <p:pic>
          <p:nvPicPr>
            <p:cNvPr id="1031" name="Picture 7" descr="X:\Marketing material\Product flyers\C-STAT\C-stat-top.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258" y="4653136"/>
              <a:ext cx="3318858" cy="1680980"/>
            </a:xfrm>
            <a:prstGeom prst="rect">
              <a:avLst/>
            </a:prstGeom>
            <a:noFill/>
            <a:extLst>
              <a:ext uri="{909E8E84-426E-40DD-AFC4-6F175D3DCCD1}">
                <a14:hiddenFill xmlns:a14="http://schemas.microsoft.com/office/drawing/2010/main">
                  <a:solidFill>
                    <a:srgbClr val="FFFFFF"/>
                  </a:solidFill>
                </a14:hiddenFill>
              </a:ext>
            </a:extLst>
          </p:spPr>
        </p:pic>
      </p:grpSp>
      <p:pic>
        <p:nvPicPr>
          <p:cNvPr id="30"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28558" y="1498818"/>
            <a:ext cx="857102" cy="1145474"/>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1"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21849" y="1567027"/>
            <a:ext cx="857102" cy="1145474"/>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2" name="Picture 6"/>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32199" t="23327" r="16188" b="20929"/>
          <a:stretch/>
        </p:blipFill>
        <p:spPr bwMode="auto">
          <a:xfrm>
            <a:off x="7784785" y="2737731"/>
            <a:ext cx="1075924" cy="653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13"/>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10277" t="18470" r="11640"/>
          <a:stretch/>
        </p:blipFill>
        <p:spPr bwMode="auto">
          <a:xfrm>
            <a:off x="7221947" y="3546677"/>
            <a:ext cx="607917" cy="476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7"/>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flipH="1">
            <a:off x="6773526" y="2737732"/>
            <a:ext cx="744564" cy="568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17">
            <a:extLst>
              <a:ext uri="{28A0092B-C50C-407E-A947-70E740481C1C}">
                <a14:useLocalDpi xmlns:a14="http://schemas.microsoft.com/office/drawing/2010/main" val="0"/>
              </a:ext>
            </a:extLst>
          </a:blip>
          <a:srcRect l="6102" r="7906"/>
          <a:stretch/>
        </p:blipFill>
        <p:spPr bwMode="auto">
          <a:xfrm>
            <a:off x="7232839" y="2737732"/>
            <a:ext cx="551946" cy="884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82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Widespread knowledge of the language</a:t>
            </a:r>
          </a:p>
          <a:p>
            <a:pPr lvl="1"/>
            <a:r>
              <a:rPr lang="en-US" sz="1800" dirty="0"/>
              <a:t>Virtually every developer knows C, at least to some extent...</a:t>
            </a:r>
          </a:p>
          <a:p>
            <a:pPr lvl="1"/>
            <a:r>
              <a:rPr lang="en-US" sz="1800" dirty="0"/>
              <a:t>Many languages are very similar to C</a:t>
            </a:r>
          </a:p>
          <a:p>
            <a:endParaRPr lang="en-US" sz="1800" dirty="0"/>
          </a:p>
          <a:p>
            <a:r>
              <a:rPr lang="en-US" dirty="0"/>
              <a:t>Widespread tool support for the language</a:t>
            </a:r>
          </a:p>
          <a:p>
            <a:pPr lvl="1"/>
            <a:r>
              <a:rPr lang="en-US" sz="1800" dirty="0"/>
              <a:t>Many different compilers for virtually any target</a:t>
            </a:r>
          </a:p>
          <a:p>
            <a:pPr lvl="1"/>
            <a:r>
              <a:rPr lang="en-US" sz="1800" dirty="0"/>
              <a:t>Many middleware options</a:t>
            </a:r>
          </a:p>
          <a:p>
            <a:pPr lvl="1"/>
            <a:r>
              <a:rPr lang="en-US" sz="1800" dirty="0"/>
              <a:t>Many static analysis tools</a:t>
            </a:r>
          </a:p>
          <a:p>
            <a:endParaRPr lang="en-US" sz="1800" dirty="0"/>
          </a:p>
          <a:p>
            <a:r>
              <a:rPr lang="en-US" dirty="0"/>
              <a:t>Fairly close to hardware</a:t>
            </a:r>
          </a:p>
          <a:p>
            <a:pPr lvl="1"/>
            <a:r>
              <a:rPr lang="en-US" sz="1800" dirty="0"/>
              <a:t>You can abstract to a higher level of interaction with the hardware</a:t>
            </a:r>
          </a:p>
          <a:p>
            <a:pPr lvl="1"/>
            <a:r>
              <a:rPr lang="en-US" sz="1800" dirty="0"/>
              <a:t>You can get all the way down to writing bits to ports</a:t>
            </a:r>
            <a:endParaRPr lang="sv-SE" sz="1800" dirty="0"/>
          </a:p>
        </p:txBody>
      </p:sp>
      <p:sp>
        <p:nvSpPr>
          <p:cNvPr id="3" name="Text Placeholder 2"/>
          <p:cNvSpPr>
            <a:spLocks noGrp="1"/>
          </p:cNvSpPr>
          <p:nvPr>
            <p:ph type="body" idx="17"/>
          </p:nvPr>
        </p:nvSpPr>
        <p:spPr/>
        <p:txBody>
          <a:bodyPr/>
          <a:lstStyle/>
          <a:p>
            <a:r>
              <a:rPr lang="sv-SE" dirty="0" smtClean="0"/>
              <a:t>WHY USE C FOR EMBEDDED SYSTEMS?</a:t>
            </a:r>
            <a:endParaRPr lang="sv-SE" dirty="0"/>
          </a:p>
        </p:txBody>
      </p:sp>
      <p:sp>
        <p:nvSpPr>
          <p:cNvPr id="5"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14</a:t>
            </a:fld>
            <a:endParaRPr lang="sv-SE" sz="1200" dirty="0">
              <a:solidFill>
                <a:schemeClr val="bg1">
                  <a:lumMod val="65000"/>
                </a:schemeClr>
              </a:solidFill>
            </a:endParaRPr>
          </a:p>
        </p:txBody>
      </p:sp>
      <p:sp>
        <p:nvSpPr>
          <p:cNvPr id="6"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22445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340768"/>
            <a:ext cx="8784976" cy="820687"/>
          </a:xfrm>
        </p:spPr>
        <p:txBody>
          <a:bodyPr>
            <a:normAutofit/>
          </a:bodyPr>
          <a:lstStyle/>
          <a:p>
            <a:pPr marL="0" indent="0">
              <a:buNone/>
            </a:pPr>
            <a:r>
              <a:rPr lang="sv-SE" sz="1800" dirty="0"/>
              <a:t>Table A.3 of the standard prescribes attributes of a language</a:t>
            </a:r>
            <a:r>
              <a:rPr lang="en-US" sz="1800" dirty="0"/>
              <a:t>.  For all levels of Safety Integrity Level (SIL), a “suitable programming language” is Highly Recommended.</a:t>
            </a:r>
            <a:endParaRPr lang="sv-SE" sz="1800" dirty="0"/>
          </a:p>
        </p:txBody>
      </p:sp>
      <p:sp>
        <p:nvSpPr>
          <p:cNvPr id="3" name="Text Placeholder 2"/>
          <p:cNvSpPr>
            <a:spLocks noGrp="1"/>
          </p:cNvSpPr>
          <p:nvPr>
            <p:ph type="body" idx="17"/>
          </p:nvPr>
        </p:nvSpPr>
        <p:spPr/>
        <p:txBody>
          <a:bodyPr/>
          <a:lstStyle/>
          <a:p>
            <a:r>
              <a:rPr lang="sv-SE" dirty="0"/>
              <a:t>THE IEC61508 </a:t>
            </a:r>
            <a:r>
              <a:rPr lang="sv-SE" dirty="0" smtClean="0"/>
              <a:t>STANDARD</a:t>
            </a:r>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19" y="2132856"/>
            <a:ext cx="8747143" cy="4062330"/>
          </a:xfrm>
          <a:prstGeom prst="rect">
            <a:avLst/>
          </a:prstGeom>
          <a:scene3d>
            <a:camera prst="orthographicFront"/>
            <a:lightRig rig="threePt" dir="t"/>
          </a:scene3d>
          <a:sp3d>
            <a:bevelT w="50800"/>
          </a:sp3d>
        </p:spPr>
      </p:pic>
      <p:sp>
        <p:nvSpPr>
          <p:cNvPr id="7"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15</a:t>
            </a:fld>
            <a:endParaRPr lang="sv-SE" sz="1200" dirty="0">
              <a:solidFill>
                <a:schemeClr val="bg1">
                  <a:lumMod val="65000"/>
                </a:schemeClr>
              </a:solidFill>
            </a:endParaRPr>
          </a:p>
        </p:txBody>
      </p:sp>
      <p:sp>
        <p:nvSpPr>
          <p:cNvPr id="8"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1005401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604664"/>
          </a:xfrm>
        </p:spPr>
        <p:txBody>
          <a:bodyPr/>
          <a:lstStyle/>
          <a:p>
            <a:pPr marL="0" indent="0">
              <a:buNone/>
            </a:pPr>
            <a:r>
              <a:rPr lang="en-US" dirty="0" smtClean="0"/>
              <a:t>The </a:t>
            </a:r>
            <a:r>
              <a:rPr lang="en-US" dirty="0"/>
              <a:t>standard gives a description of a suitable language</a:t>
            </a:r>
            <a:r>
              <a:rPr lang="en-US" dirty="0" smtClean="0"/>
              <a:t>:</a:t>
            </a:r>
          </a:p>
          <a:p>
            <a:pPr marL="0" indent="0">
              <a:buNone/>
            </a:pPr>
            <a:endParaRPr lang="en-US" sz="1600" dirty="0"/>
          </a:p>
        </p:txBody>
      </p:sp>
      <p:sp>
        <p:nvSpPr>
          <p:cNvPr id="3" name="Text Placeholder 2"/>
          <p:cNvSpPr>
            <a:spLocks noGrp="1"/>
          </p:cNvSpPr>
          <p:nvPr>
            <p:ph type="body" idx="17"/>
          </p:nvPr>
        </p:nvSpPr>
        <p:spPr/>
        <p:txBody>
          <a:bodyPr/>
          <a:lstStyle/>
          <a:p>
            <a:r>
              <a:rPr lang="sv-SE" dirty="0" smtClean="0"/>
              <a:t>THE IEC61508 STANDARD</a:t>
            </a:r>
            <a:endParaRPr lang="sv-SE" dirty="0"/>
          </a:p>
        </p:txBody>
      </p:sp>
      <p:sp>
        <p:nvSpPr>
          <p:cNvPr id="7" name="Rectangle 6"/>
          <p:cNvSpPr/>
          <p:nvPr/>
        </p:nvSpPr>
        <p:spPr>
          <a:xfrm>
            <a:off x="323528" y="2348880"/>
            <a:ext cx="8424936" cy="3416320"/>
          </a:xfrm>
          <a:prstGeom prst="rect">
            <a:avLst/>
          </a:prstGeom>
          <a:solidFill>
            <a:schemeClr val="accent1">
              <a:lumMod val="60000"/>
              <a:lumOff val="40000"/>
            </a:schemeClr>
          </a:solidFill>
        </p:spPr>
        <p:txBody>
          <a:bodyPr wrap="square">
            <a:spAutoFit/>
          </a:bodyPr>
          <a:lstStyle/>
          <a:p>
            <a:pPr marL="285750" indent="-285750">
              <a:buFont typeface="Wingdings" panose="05000000000000000000" pitchFamily="2" charset="2"/>
              <a:buChar char="Ø"/>
            </a:pPr>
            <a:r>
              <a:rPr lang="en-US" sz="2400" i="1" dirty="0"/>
              <a:t>The language should be fully and unambiguously defined</a:t>
            </a:r>
            <a:r>
              <a:rPr lang="en-US" sz="2400" i="1" dirty="0" smtClean="0"/>
              <a:t>.</a:t>
            </a:r>
            <a:endParaRPr lang="en-US" sz="2400" i="1" dirty="0"/>
          </a:p>
          <a:p>
            <a:pPr marL="742950" lvl="1" indent="-285750">
              <a:buFont typeface="Arial" panose="020B0604020202020204" pitchFamily="34" charset="0"/>
              <a:buChar char="•"/>
            </a:pPr>
            <a:r>
              <a:rPr lang="en-US" dirty="0"/>
              <a:t>There are ~190 undefined behaviors in </a:t>
            </a:r>
            <a:r>
              <a:rPr lang="en-US" dirty="0" smtClean="0"/>
              <a:t>C99</a:t>
            </a:r>
          </a:p>
          <a:p>
            <a:pPr marL="742950" lvl="1"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2400" i="1" dirty="0"/>
              <a:t>The language should be user- or problem-oriented rather than processor/platform machine-oriented.</a:t>
            </a:r>
          </a:p>
          <a:p>
            <a:pPr marL="800100" lvl="1" indent="-342900">
              <a:buFont typeface="Arial" panose="020B0604020202020204" pitchFamily="34" charset="0"/>
              <a:buChar char="•"/>
            </a:pPr>
            <a:r>
              <a:rPr lang="en-US" dirty="0"/>
              <a:t>Well</a:t>
            </a:r>
            <a:r>
              <a:rPr lang="en-US" dirty="0" smtClean="0"/>
              <a:t>...</a:t>
            </a:r>
          </a:p>
          <a:p>
            <a:pPr marL="742950" lvl="1"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2400" i="1" dirty="0"/>
              <a:t>Widely used languages or their subsets are preferred to special-purpose languages.</a:t>
            </a:r>
          </a:p>
          <a:p>
            <a:pPr marL="742950" lvl="1" indent="-285750">
              <a:buFont typeface="Arial" panose="020B0604020202020204" pitchFamily="34" charset="0"/>
              <a:buChar char="•"/>
            </a:pPr>
            <a:r>
              <a:rPr lang="en-US" dirty="0"/>
              <a:t>OK, but not more than that</a:t>
            </a:r>
            <a:endParaRPr lang="sv-SE" dirty="0"/>
          </a:p>
        </p:txBody>
      </p:sp>
      <p:sp>
        <p:nvSpPr>
          <p:cNvPr id="5"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16</a:t>
            </a:fld>
            <a:endParaRPr lang="sv-SE" sz="1200" dirty="0">
              <a:solidFill>
                <a:schemeClr val="bg1">
                  <a:lumMod val="65000"/>
                </a:schemeClr>
              </a:solidFill>
            </a:endParaRPr>
          </a:p>
        </p:txBody>
      </p:sp>
      <p:sp>
        <p:nvSpPr>
          <p:cNvPr id="6"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21571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604664"/>
          </a:xfrm>
        </p:spPr>
        <p:txBody>
          <a:bodyPr>
            <a:normAutofit/>
          </a:bodyPr>
          <a:lstStyle/>
          <a:p>
            <a:pPr marL="0" indent="0">
              <a:buNone/>
            </a:pPr>
            <a:r>
              <a:rPr lang="en-US" dirty="0" smtClean="0"/>
              <a:t>The IEC 61508 standard continues:</a:t>
            </a:r>
          </a:p>
          <a:p>
            <a:pPr marL="0" indent="0">
              <a:buNone/>
            </a:pPr>
            <a:endParaRPr lang="en-US" sz="1600" dirty="0"/>
          </a:p>
        </p:txBody>
      </p:sp>
      <p:sp>
        <p:nvSpPr>
          <p:cNvPr id="3" name="Text Placeholder 2"/>
          <p:cNvSpPr>
            <a:spLocks noGrp="1"/>
          </p:cNvSpPr>
          <p:nvPr>
            <p:ph type="body" idx="17"/>
          </p:nvPr>
        </p:nvSpPr>
        <p:spPr/>
        <p:txBody>
          <a:bodyPr/>
          <a:lstStyle/>
          <a:p>
            <a:r>
              <a:rPr lang="sv-SE" dirty="0" smtClean="0"/>
              <a:t>AND IT GOES ON...</a:t>
            </a:r>
            <a:endParaRPr lang="sv-SE" dirty="0"/>
          </a:p>
        </p:txBody>
      </p:sp>
      <p:sp>
        <p:nvSpPr>
          <p:cNvPr id="7" name="Rectangle 6"/>
          <p:cNvSpPr/>
          <p:nvPr/>
        </p:nvSpPr>
        <p:spPr>
          <a:xfrm>
            <a:off x="323528" y="2348880"/>
            <a:ext cx="8424936" cy="3139321"/>
          </a:xfrm>
          <a:prstGeom prst="rect">
            <a:avLst/>
          </a:prstGeom>
          <a:solidFill>
            <a:schemeClr val="accent1">
              <a:lumMod val="60000"/>
              <a:lumOff val="40000"/>
            </a:schemeClr>
          </a:solidFill>
        </p:spPr>
        <p:txBody>
          <a:bodyPr wrap="square">
            <a:spAutoFit/>
          </a:bodyPr>
          <a:lstStyle/>
          <a:p>
            <a:r>
              <a:rPr lang="en-US" sz="2400" i="1" dirty="0"/>
              <a:t>The language should encourage</a:t>
            </a:r>
            <a:r>
              <a:rPr lang="en-US" sz="2400" i="1" dirty="0" smtClean="0"/>
              <a:t>:</a:t>
            </a:r>
          </a:p>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r>
              <a:rPr lang="en-US" sz="2400" i="1" dirty="0"/>
              <a:t>The use of small and manageable software modules</a:t>
            </a:r>
            <a:r>
              <a:rPr lang="en-US" sz="2400" i="1" dirty="0" smtClean="0"/>
              <a:t>;</a:t>
            </a:r>
          </a:p>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r>
              <a:rPr lang="en-US" sz="2400" i="1" dirty="0"/>
              <a:t>Restriction of access to data in specific software modules</a:t>
            </a:r>
            <a:r>
              <a:rPr lang="en-US" sz="2400" i="1" dirty="0" smtClean="0"/>
              <a:t>;</a:t>
            </a:r>
          </a:p>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r>
              <a:rPr lang="en-US" sz="2400" i="1" dirty="0"/>
              <a:t>Definition of variable subranges; </a:t>
            </a:r>
            <a:r>
              <a:rPr lang="en-US" sz="2400" i="1" dirty="0" smtClean="0"/>
              <a:t>and</a:t>
            </a:r>
          </a:p>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r>
              <a:rPr lang="en-US" sz="2400" i="1" dirty="0"/>
              <a:t>Any other type of error-limiting constructs.</a:t>
            </a:r>
            <a:endParaRPr lang="sv-SE" dirty="0"/>
          </a:p>
        </p:txBody>
      </p:sp>
      <p:sp>
        <p:nvSpPr>
          <p:cNvPr id="5"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17</a:t>
            </a:fld>
            <a:endParaRPr lang="sv-SE" sz="1200" dirty="0">
              <a:solidFill>
                <a:schemeClr val="bg1">
                  <a:lumMod val="65000"/>
                </a:schemeClr>
              </a:solidFill>
            </a:endParaRPr>
          </a:p>
        </p:txBody>
      </p:sp>
      <p:sp>
        <p:nvSpPr>
          <p:cNvPr id="6"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109605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7"/>
          </p:nvPr>
        </p:nvSpPr>
        <p:spPr/>
        <p:txBody>
          <a:bodyPr/>
          <a:lstStyle/>
          <a:p>
            <a:r>
              <a:rPr lang="sv-SE" dirty="0" smtClean="0"/>
              <a:t>IEC 61508 STANDARD</a:t>
            </a:r>
            <a:endParaRPr lang="sv-SE" dirty="0"/>
          </a:p>
        </p:txBody>
      </p:sp>
      <p:sp>
        <p:nvSpPr>
          <p:cNvPr id="10" name="Content Placeholder 1"/>
          <p:cNvSpPr>
            <a:spLocks noGrp="1"/>
          </p:cNvSpPr>
          <p:nvPr>
            <p:ph idx="1"/>
          </p:nvPr>
        </p:nvSpPr>
        <p:spPr>
          <a:xfrm>
            <a:off x="270595" y="1839693"/>
            <a:ext cx="8577663" cy="838199"/>
          </a:xfrm>
        </p:spPr>
        <p:txBody>
          <a:bodyPr>
            <a:noAutofit/>
          </a:bodyPr>
          <a:lstStyle/>
          <a:p>
            <a:pPr marL="0" indent="0">
              <a:buNone/>
            </a:pPr>
            <a:r>
              <a:rPr lang="en-US" dirty="0" smtClean="0"/>
              <a:t>With the right C subset and use of static analysis tools, C can be a Highly Recommended standard for all 4 levels of SIL.</a:t>
            </a:r>
            <a:endParaRPr lang="en-US" dirty="0"/>
          </a:p>
          <a:p>
            <a:pPr marL="0" indent="0">
              <a:buNone/>
            </a:pPr>
            <a:endParaRPr lang="sv-SE"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40" y="3434613"/>
            <a:ext cx="8668319" cy="52819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904" y="3059839"/>
            <a:ext cx="6076984" cy="142857"/>
          </a:xfrm>
          <a:prstGeom prst="rect">
            <a:avLst/>
          </a:prstGeom>
        </p:spPr>
      </p:pic>
      <p:sp>
        <p:nvSpPr>
          <p:cNvPr id="13" name="Rectangle 12"/>
          <p:cNvSpPr/>
          <p:nvPr/>
        </p:nvSpPr>
        <p:spPr bwMode="auto">
          <a:xfrm>
            <a:off x="179940" y="3443180"/>
            <a:ext cx="8668319" cy="26409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Times New Roman" pitchFamily="18" charset="0"/>
            </a:endParaRPr>
          </a:p>
        </p:txBody>
      </p:sp>
      <p:sp>
        <p:nvSpPr>
          <p:cNvPr id="14" name="Rectangle 13"/>
          <p:cNvSpPr/>
          <p:nvPr/>
        </p:nvSpPr>
        <p:spPr bwMode="auto">
          <a:xfrm>
            <a:off x="179940" y="3707279"/>
            <a:ext cx="8668319" cy="264095"/>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2400" b="0" i="0" u="none" strike="noStrike" cap="none" normalizeH="0" baseline="0" smtClean="0">
              <a:ln>
                <a:noFill/>
              </a:ln>
              <a:solidFill>
                <a:schemeClr val="tx1"/>
              </a:solidFill>
              <a:effectLst/>
              <a:latin typeface="Times New Roman" pitchFamily="18" charset="0"/>
            </a:endParaRPr>
          </a:p>
        </p:txBody>
      </p:sp>
      <p:sp>
        <p:nvSpPr>
          <p:cNvPr id="15" name="Content Placeholder 1"/>
          <p:cNvSpPr txBox="1">
            <a:spLocks/>
          </p:cNvSpPr>
          <p:nvPr/>
        </p:nvSpPr>
        <p:spPr>
          <a:xfrm>
            <a:off x="2153836" y="4941168"/>
            <a:ext cx="4938444" cy="432048"/>
          </a:xfrm>
          <a:prstGeom prst="rect">
            <a:avLst/>
          </a:prstGeom>
        </p:spPr>
        <p:txBody>
          <a:bodyPr vert="horz" lIns="91440" tIns="45720" rIns="91440" bIns="45720" rtlCol="0">
            <a:noAutofit/>
          </a:bodyPr>
          <a:lstStyle>
            <a:lvl1pPr marL="180975" indent="-180975" algn="l" defTabSz="914400" rtl="0" eaLnBrk="1" latinLnBrk="0" hangingPunct="1">
              <a:spcBef>
                <a:spcPct val="20000"/>
              </a:spcBef>
              <a:buSzPct val="70000"/>
              <a:buFont typeface="Arial" pitchFamily="34" charset="0"/>
              <a:buChar char="•"/>
              <a:defRPr sz="2400" kern="1200">
                <a:solidFill>
                  <a:schemeClr val="tx1"/>
                </a:solidFill>
                <a:latin typeface="+mn-lt"/>
                <a:ea typeface="+mn-ea"/>
                <a:cs typeface="+mn-cs"/>
              </a:defRPr>
            </a:lvl1pPr>
            <a:lvl2pPr marL="804863" indent="-85725"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2pPr>
            <a:lvl3pPr marL="1143000" indent="-68263"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3pPr>
            <a:lvl4pPr marL="1600200" indent="-76200"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4pPr>
            <a:lvl5pPr marL="2057400" indent="-84138"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One possible subset: MISRA-C…</a:t>
            </a:r>
          </a:p>
          <a:p>
            <a:pPr marL="0" indent="0">
              <a:buFont typeface="Arial" pitchFamily="34" charset="0"/>
              <a:buNone/>
            </a:pPr>
            <a:endParaRPr lang="en-US" dirty="0" smtClean="0"/>
          </a:p>
          <a:p>
            <a:pPr marL="0" indent="0">
              <a:buFont typeface="Arial" pitchFamily="34" charset="0"/>
              <a:buNone/>
            </a:pPr>
            <a:endParaRPr lang="sv-SE" dirty="0" smtClean="0"/>
          </a:p>
        </p:txBody>
      </p:sp>
      <p:sp>
        <p:nvSpPr>
          <p:cNvPr id="18"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18</a:t>
            </a:fld>
            <a:endParaRPr lang="sv-SE" sz="1200" dirty="0">
              <a:solidFill>
                <a:schemeClr val="bg1">
                  <a:lumMod val="65000"/>
                </a:schemeClr>
              </a:solidFill>
            </a:endParaRPr>
          </a:p>
        </p:txBody>
      </p:sp>
      <p:sp>
        <p:nvSpPr>
          <p:cNvPr id="19"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118168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600200"/>
            <a:ext cx="8640960" cy="4525963"/>
          </a:xfrm>
        </p:spPr>
        <p:txBody>
          <a:bodyPr>
            <a:noAutofit/>
          </a:bodyPr>
          <a:lstStyle/>
          <a:p>
            <a:pPr marL="0" indent="0">
              <a:buNone/>
            </a:pPr>
            <a:r>
              <a:rPr lang="en-US" u="sng" dirty="0"/>
              <a:t>M</a:t>
            </a:r>
            <a:r>
              <a:rPr lang="en-US" dirty="0"/>
              <a:t>otor </a:t>
            </a:r>
            <a:r>
              <a:rPr lang="en-US" u="sng" dirty="0"/>
              <a:t>I</a:t>
            </a:r>
            <a:r>
              <a:rPr lang="en-US" dirty="0"/>
              <a:t>ndustry </a:t>
            </a:r>
            <a:r>
              <a:rPr lang="en-US" u="sng" dirty="0"/>
              <a:t>S</a:t>
            </a:r>
            <a:r>
              <a:rPr lang="en-US" dirty="0"/>
              <a:t>oftware </a:t>
            </a:r>
            <a:r>
              <a:rPr lang="en-US" u="sng" dirty="0"/>
              <a:t>R</a:t>
            </a:r>
            <a:r>
              <a:rPr lang="en-US" dirty="0"/>
              <a:t>eliability </a:t>
            </a:r>
            <a:r>
              <a:rPr lang="en-US" u="sng" dirty="0"/>
              <a:t>A</a:t>
            </a:r>
            <a:r>
              <a:rPr lang="en-US" dirty="0"/>
              <a:t>ssociation</a:t>
            </a:r>
          </a:p>
          <a:p>
            <a:pPr marL="0" indent="0">
              <a:buNone/>
            </a:pPr>
            <a:r>
              <a:rPr lang="en-US" dirty="0"/>
              <a:t>A consortium promotes standards to improve the safety and reliability of embedded code.</a:t>
            </a:r>
          </a:p>
          <a:p>
            <a:endParaRPr lang="en-US" sz="1800" dirty="0"/>
          </a:p>
          <a:p>
            <a:pPr marL="0" indent="0">
              <a:buNone/>
            </a:pPr>
            <a:r>
              <a:rPr lang="en-US" dirty="0"/>
              <a:t>More importantly, MISRA C is:</a:t>
            </a:r>
          </a:p>
          <a:p>
            <a:pPr marL="0" indent="0">
              <a:buNone/>
            </a:pPr>
            <a:endParaRPr lang="en-US" sz="1800" dirty="0"/>
          </a:p>
          <a:p>
            <a:r>
              <a:rPr lang="en-US" dirty="0"/>
              <a:t>A C language subset</a:t>
            </a:r>
          </a:p>
          <a:p>
            <a:pPr lvl="1"/>
            <a:r>
              <a:rPr lang="en-US" sz="1800" dirty="0"/>
              <a:t>Takes out the undefined behavior of C</a:t>
            </a:r>
          </a:p>
          <a:p>
            <a:pPr marL="0" indent="0">
              <a:buNone/>
            </a:pPr>
            <a:endParaRPr lang="en-US" sz="1800" dirty="0"/>
          </a:p>
          <a:p>
            <a:r>
              <a:rPr lang="en-US" dirty="0"/>
              <a:t>A basis for a coding standard</a:t>
            </a:r>
          </a:p>
          <a:p>
            <a:pPr lvl="1"/>
            <a:r>
              <a:rPr lang="en-US" sz="1800" dirty="0" smtClean="0"/>
              <a:t>Add </a:t>
            </a:r>
            <a:r>
              <a:rPr lang="en-US" sz="1800" dirty="0"/>
              <a:t>your own coding </a:t>
            </a:r>
            <a:r>
              <a:rPr lang="en-US" sz="1800" dirty="0" smtClean="0"/>
              <a:t>standard, cover </a:t>
            </a:r>
            <a:r>
              <a:rPr lang="en-US" sz="1800" dirty="0"/>
              <a:t>deviations, modularization, variable range control, use of intrinsic functions, language extensions etc…</a:t>
            </a:r>
          </a:p>
          <a:p>
            <a:endParaRPr lang="sv-SE" dirty="0"/>
          </a:p>
        </p:txBody>
      </p:sp>
      <p:sp>
        <p:nvSpPr>
          <p:cNvPr id="3" name="Text Placeholder 2"/>
          <p:cNvSpPr>
            <a:spLocks noGrp="1"/>
          </p:cNvSpPr>
          <p:nvPr>
            <p:ph type="body" idx="17"/>
          </p:nvPr>
        </p:nvSpPr>
        <p:spPr/>
        <p:txBody>
          <a:bodyPr/>
          <a:lstStyle/>
          <a:p>
            <a:r>
              <a:rPr lang="sv-SE" dirty="0" smtClean="0"/>
              <a:t>MISRA C DEFINITION</a:t>
            </a:r>
            <a:endParaRPr lang="sv-SE" dirty="0"/>
          </a:p>
        </p:txBody>
      </p:sp>
      <p:sp>
        <p:nvSpPr>
          <p:cNvPr id="4"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19</a:t>
            </a:fld>
            <a:endParaRPr lang="sv-SE" sz="1200" dirty="0">
              <a:solidFill>
                <a:schemeClr val="bg1">
                  <a:lumMod val="65000"/>
                </a:schemeClr>
              </a:solidFill>
            </a:endParaRPr>
          </a:p>
        </p:txBody>
      </p:sp>
      <p:sp>
        <p:nvSpPr>
          <p:cNvPr id="5"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34577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7"/>
          </p:nvPr>
        </p:nvSpPr>
        <p:spPr/>
        <p:txBody>
          <a:bodyPr/>
          <a:lstStyle/>
          <a:p>
            <a:r>
              <a:rPr lang="sv-SE" dirty="0" smtClean="0"/>
              <a:t>CODE ANALYSIS</a:t>
            </a:r>
            <a:endParaRPr lang="sv-SE" dirty="0"/>
          </a:p>
        </p:txBody>
      </p:sp>
      <p:pic>
        <p:nvPicPr>
          <p:cNvPr id="4"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72000" y="1484784"/>
            <a:ext cx="2598027" cy="2105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http://upload.wikimedia.org/wikipedia/commons/6/64/Computer_crash_airport.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95536" y="1416185"/>
            <a:ext cx="3096344" cy="197598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Private\Mobil\Photos\IMAG1371.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51520" y="4005064"/>
            <a:ext cx="3183513" cy="1800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rian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2196" y="3799515"/>
            <a:ext cx="1811019" cy="23821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tarcircleacademy.com/wp-content/uploads/2013/12/IMG_2321.jp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355976" y="4005063"/>
            <a:ext cx="2105629" cy="1572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61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1684784"/>
          </a:xfrm>
        </p:spPr>
        <p:txBody>
          <a:bodyPr>
            <a:noAutofit/>
          </a:bodyPr>
          <a:lstStyle/>
          <a:p>
            <a:r>
              <a:rPr lang="en-US" sz="2000" dirty="0"/>
              <a:t>No use of native primitive (”plain”) types like </a:t>
            </a:r>
            <a:r>
              <a:rPr lang="en-US" sz="2000" b="1" i="1" dirty="0"/>
              <a:t>int</a:t>
            </a:r>
            <a:r>
              <a:rPr lang="en-US" sz="2000" dirty="0"/>
              <a:t>, </a:t>
            </a:r>
            <a:r>
              <a:rPr lang="en-US" sz="2000" b="1" i="1" dirty="0"/>
              <a:t>float</a:t>
            </a:r>
            <a:r>
              <a:rPr lang="en-US" sz="2000" dirty="0"/>
              <a:t>, </a:t>
            </a:r>
            <a:r>
              <a:rPr lang="en-US" sz="2000" b="1" i="1" dirty="0"/>
              <a:t>char</a:t>
            </a:r>
            <a:r>
              <a:rPr lang="en-US" sz="2000" dirty="0"/>
              <a:t>, etc.</a:t>
            </a:r>
          </a:p>
          <a:p>
            <a:pPr lvl="1"/>
            <a:r>
              <a:rPr lang="en-US" sz="1800" dirty="0"/>
              <a:t>The size and signedness of these types is different on sundry MCUs</a:t>
            </a:r>
          </a:p>
          <a:p>
            <a:pPr lvl="1"/>
            <a:r>
              <a:rPr lang="en-US" sz="1800" dirty="0"/>
              <a:t>Instead, use types like </a:t>
            </a:r>
            <a:r>
              <a:rPr lang="en-US" sz="1800" b="1" i="1" dirty="0"/>
              <a:t>uint16_t</a:t>
            </a:r>
            <a:r>
              <a:rPr lang="en-US" sz="1800" dirty="0"/>
              <a:t> that explicitly tell other developers the size and signedness you </a:t>
            </a:r>
            <a:r>
              <a:rPr lang="en-US" sz="1800" dirty="0" smtClean="0"/>
              <a:t>intend</a:t>
            </a:r>
          </a:p>
          <a:p>
            <a:pPr lvl="1"/>
            <a:endParaRPr lang="en-US" sz="1800" dirty="0"/>
          </a:p>
        </p:txBody>
      </p:sp>
      <p:sp>
        <p:nvSpPr>
          <p:cNvPr id="3" name="Text Placeholder 2"/>
          <p:cNvSpPr>
            <a:spLocks noGrp="1"/>
          </p:cNvSpPr>
          <p:nvPr>
            <p:ph type="body" idx="17"/>
          </p:nvPr>
        </p:nvSpPr>
        <p:spPr/>
        <p:txBody>
          <a:bodyPr/>
          <a:lstStyle/>
          <a:p>
            <a:r>
              <a:rPr lang="sv-SE" dirty="0" smtClean="0"/>
              <a:t>EXAMPLES OF MISRA C RULES</a:t>
            </a:r>
            <a:endParaRPr lang="sv-SE" dirty="0"/>
          </a:p>
        </p:txBody>
      </p:sp>
      <p:sp>
        <p:nvSpPr>
          <p:cNvPr id="4"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20</a:t>
            </a:fld>
            <a:endParaRPr lang="sv-SE" sz="1200" dirty="0">
              <a:solidFill>
                <a:schemeClr val="bg1">
                  <a:lumMod val="65000"/>
                </a:schemeClr>
              </a:solidFill>
            </a:endParaRPr>
          </a:p>
        </p:txBody>
      </p:sp>
      <p:sp>
        <p:nvSpPr>
          <p:cNvPr id="5"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
        <p:nvSpPr>
          <p:cNvPr id="6" name="Rectangle 1030"/>
          <p:cNvSpPr txBox="1">
            <a:spLocks noChangeArrowheads="1"/>
          </p:cNvSpPr>
          <p:nvPr/>
        </p:nvSpPr>
        <p:spPr>
          <a:xfrm>
            <a:off x="323527" y="3781223"/>
            <a:ext cx="4158555" cy="1765194"/>
          </a:xfrm>
          <a:prstGeom prst="rect">
            <a:avLst/>
          </a:prstGeom>
          <a:solidFill>
            <a:schemeClr val="accent1">
              <a:lumMod val="20000"/>
              <a:lumOff val="80000"/>
            </a:schemeClr>
          </a:solidFill>
        </p:spPr>
        <p:txBody>
          <a:bodyPr vert="horz" lIns="91440" tIns="45720" rIns="91440" bIns="45720" rtlCol="0">
            <a:normAutofit fontScale="55000" lnSpcReduction="20000"/>
          </a:bodyPr>
          <a:lstStyle>
            <a:lvl1pPr marL="180975" indent="-180975" algn="l" defTabSz="914400" rtl="0" eaLnBrk="1" latinLnBrk="0" hangingPunct="1">
              <a:spcBef>
                <a:spcPct val="20000"/>
              </a:spcBef>
              <a:buSzPct val="70000"/>
              <a:buFont typeface="Arial" pitchFamily="34" charset="0"/>
              <a:buChar char="•"/>
              <a:defRPr sz="2400" kern="1200">
                <a:solidFill>
                  <a:schemeClr val="tx1"/>
                </a:solidFill>
                <a:latin typeface="+mn-lt"/>
                <a:ea typeface="+mn-ea"/>
                <a:cs typeface="+mn-cs"/>
              </a:defRPr>
            </a:lvl1pPr>
            <a:lvl2pPr marL="804863" indent="-85725"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2pPr>
            <a:lvl3pPr marL="1143000" indent="-68263"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3pPr>
            <a:lvl4pPr marL="1600200" indent="-76200"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4pPr>
            <a:lvl5pPr marL="2057400" indent="-84138"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70000"/>
              </a:lnSpc>
              <a:buFont typeface="Wingdings 2" pitchFamily="18" charset="2"/>
              <a:buNone/>
              <a:defRPr/>
            </a:pPr>
            <a:r>
              <a:rPr lang="en-US" altLang="sv-SE" sz="4400" dirty="0" smtClean="0"/>
              <a:t>8-bit machine</a:t>
            </a:r>
          </a:p>
          <a:p>
            <a:pPr marL="0" indent="0">
              <a:lnSpc>
                <a:spcPct val="120000"/>
              </a:lnSpc>
              <a:buFont typeface="Wingdings 2" pitchFamily="18" charset="2"/>
              <a:buNone/>
              <a:defRPr/>
            </a:pPr>
            <a:r>
              <a:rPr lang="en-US" altLang="sv-SE" sz="2900" b="1" dirty="0" smtClean="0">
                <a:latin typeface="Courier New" pitchFamily="49" charset="0"/>
                <a:cs typeface="Courier New" pitchFamily="49" charset="0"/>
              </a:rPr>
              <a:t>typedef </a:t>
            </a:r>
            <a:r>
              <a:rPr lang="en-US" altLang="sv-SE" sz="2900" b="1" dirty="0" smtClean="0">
                <a:solidFill>
                  <a:schemeClr val="hlink"/>
                </a:solidFill>
                <a:latin typeface="Courier New" pitchFamily="49" charset="0"/>
                <a:cs typeface="Courier New" pitchFamily="49" charset="0"/>
              </a:rPr>
              <a:t>unsigned char	</a:t>
            </a:r>
            <a:r>
              <a:rPr lang="en-US" altLang="sv-SE" sz="2900" b="1" dirty="0" smtClean="0">
                <a:solidFill>
                  <a:schemeClr val="accent2"/>
                </a:solidFill>
                <a:latin typeface="Courier New" pitchFamily="49" charset="0"/>
                <a:cs typeface="Courier New" pitchFamily="49" charset="0"/>
              </a:rPr>
              <a:t>uint8_t</a:t>
            </a:r>
            <a:r>
              <a:rPr lang="en-US" altLang="sv-SE" sz="2900" b="1" dirty="0" smtClean="0">
                <a:latin typeface="Courier New" pitchFamily="49" charset="0"/>
                <a:cs typeface="Courier New" pitchFamily="49" charset="0"/>
              </a:rPr>
              <a:t>;</a:t>
            </a:r>
          </a:p>
          <a:p>
            <a:pPr marL="0" indent="0">
              <a:lnSpc>
                <a:spcPct val="120000"/>
              </a:lnSpc>
              <a:buFont typeface="Wingdings 2" pitchFamily="18" charset="2"/>
              <a:buNone/>
              <a:defRPr/>
            </a:pPr>
            <a:r>
              <a:rPr lang="en-US" altLang="sv-SE" sz="2900" b="1" dirty="0" smtClean="0">
                <a:latin typeface="Courier New" pitchFamily="49" charset="0"/>
                <a:cs typeface="Courier New" pitchFamily="49" charset="0"/>
              </a:rPr>
              <a:t>typedef </a:t>
            </a:r>
            <a:r>
              <a:rPr lang="en-US" altLang="sv-SE" sz="2900" b="1" dirty="0" err="1" smtClean="0">
                <a:solidFill>
                  <a:schemeClr val="hlink"/>
                </a:solidFill>
                <a:latin typeface="Courier New" pitchFamily="49" charset="0"/>
                <a:cs typeface="Courier New" pitchFamily="49" charset="0"/>
              </a:rPr>
              <a:t>int</a:t>
            </a:r>
            <a:r>
              <a:rPr lang="en-US" altLang="sv-SE" sz="2900" b="1" dirty="0" smtClean="0">
                <a:solidFill>
                  <a:schemeClr val="hlink"/>
                </a:solidFill>
                <a:latin typeface="Courier New" pitchFamily="49" charset="0"/>
                <a:cs typeface="Courier New" pitchFamily="49" charset="0"/>
              </a:rPr>
              <a:t>		</a:t>
            </a:r>
            <a:r>
              <a:rPr lang="sv-SE" altLang="sv-SE" sz="2900" b="1" dirty="0" smtClean="0">
                <a:solidFill>
                  <a:schemeClr val="accent2"/>
                </a:solidFill>
                <a:latin typeface="Courier New" pitchFamily="49" charset="0"/>
                <a:cs typeface="Courier New" pitchFamily="49" charset="0"/>
              </a:rPr>
              <a:t>int1</a:t>
            </a:r>
            <a:r>
              <a:rPr lang="en-US" altLang="sv-SE" sz="2900" b="1" dirty="0" smtClean="0">
                <a:solidFill>
                  <a:schemeClr val="accent2"/>
                </a:solidFill>
                <a:latin typeface="Courier New" pitchFamily="49" charset="0"/>
                <a:cs typeface="Courier New" pitchFamily="49" charset="0"/>
              </a:rPr>
              <a:t>6_t</a:t>
            </a:r>
            <a:r>
              <a:rPr lang="en-US" altLang="sv-SE" sz="2900" b="1" dirty="0" smtClean="0">
                <a:latin typeface="Courier New" pitchFamily="49" charset="0"/>
                <a:cs typeface="Courier New" pitchFamily="49" charset="0"/>
              </a:rPr>
              <a:t>;</a:t>
            </a:r>
          </a:p>
          <a:p>
            <a:pPr marL="0" indent="0">
              <a:lnSpc>
                <a:spcPct val="120000"/>
              </a:lnSpc>
              <a:buFont typeface="Wingdings 2" pitchFamily="18" charset="2"/>
              <a:buNone/>
              <a:defRPr/>
            </a:pPr>
            <a:r>
              <a:rPr lang="en-US" altLang="sv-SE" sz="2900" b="1" dirty="0" smtClean="0">
                <a:latin typeface="Courier New" pitchFamily="49" charset="0"/>
                <a:cs typeface="Courier New" pitchFamily="49" charset="0"/>
              </a:rPr>
              <a:t>typedef </a:t>
            </a:r>
            <a:r>
              <a:rPr lang="en-US" altLang="sv-SE" sz="2900" b="1" dirty="0" smtClean="0">
                <a:solidFill>
                  <a:schemeClr val="hlink"/>
                </a:solidFill>
                <a:latin typeface="Courier New" pitchFamily="49" charset="0"/>
                <a:cs typeface="Courier New" pitchFamily="49" charset="0"/>
              </a:rPr>
              <a:t>unsigned long	</a:t>
            </a:r>
            <a:r>
              <a:rPr lang="sv-SE" altLang="sv-SE" sz="2900" b="1" dirty="0" smtClean="0">
                <a:solidFill>
                  <a:schemeClr val="accent2"/>
                </a:solidFill>
                <a:latin typeface="Courier New" pitchFamily="49" charset="0"/>
                <a:cs typeface="Courier New" pitchFamily="49" charset="0"/>
              </a:rPr>
              <a:t>uint</a:t>
            </a:r>
            <a:r>
              <a:rPr lang="en-US" altLang="sv-SE" sz="2900" b="1" dirty="0" smtClean="0">
                <a:solidFill>
                  <a:schemeClr val="accent2"/>
                </a:solidFill>
                <a:latin typeface="Courier New" pitchFamily="49" charset="0"/>
                <a:cs typeface="Courier New" pitchFamily="49" charset="0"/>
              </a:rPr>
              <a:t>32_t</a:t>
            </a:r>
            <a:r>
              <a:rPr lang="en-US" altLang="sv-SE" sz="2900" b="1" dirty="0" smtClean="0">
                <a:latin typeface="Courier New" pitchFamily="49" charset="0"/>
                <a:cs typeface="Courier New" pitchFamily="49" charset="0"/>
              </a:rPr>
              <a:t>;</a:t>
            </a:r>
            <a:endParaRPr lang="en-US" altLang="sv-SE" sz="2900" b="1" dirty="0" smtClean="0">
              <a:solidFill>
                <a:schemeClr val="hlink"/>
              </a:solidFill>
              <a:latin typeface="Lucida Sans Typewriter" pitchFamily="49" charset="0"/>
            </a:endParaRPr>
          </a:p>
        </p:txBody>
      </p:sp>
      <p:sp>
        <p:nvSpPr>
          <p:cNvPr id="7" name="TextBox 6"/>
          <p:cNvSpPr txBox="1"/>
          <p:nvPr/>
        </p:nvSpPr>
        <p:spPr>
          <a:xfrm>
            <a:off x="3902967" y="5651956"/>
            <a:ext cx="1461121" cy="369332"/>
          </a:xfrm>
          <a:prstGeom prst="rect">
            <a:avLst/>
          </a:prstGeom>
          <a:noFill/>
        </p:spPr>
        <p:txBody>
          <a:bodyPr wrap="square" rtlCol="0">
            <a:spAutoFit/>
          </a:bodyPr>
          <a:lstStyle/>
          <a:p>
            <a:pPr algn="ctr"/>
            <a:r>
              <a:rPr lang="sv-SE" b="1" dirty="0" smtClean="0"/>
              <a:t>&lt;stdint.h&gt;</a:t>
            </a:r>
            <a:endParaRPr lang="sv-SE" b="1" dirty="0"/>
          </a:p>
        </p:txBody>
      </p:sp>
      <p:sp>
        <p:nvSpPr>
          <p:cNvPr id="8" name="Rectangle 1030"/>
          <p:cNvSpPr txBox="1">
            <a:spLocks noChangeArrowheads="1"/>
          </p:cNvSpPr>
          <p:nvPr/>
        </p:nvSpPr>
        <p:spPr>
          <a:xfrm>
            <a:off x="4633527" y="3781223"/>
            <a:ext cx="4258953" cy="1765194"/>
          </a:xfrm>
          <a:prstGeom prst="rect">
            <a:avLst/>
          </a:prstGeom>
          <a:solidFill>
            <a:schemeClr val="tx2">
              <a:lumMod val="20000"/>
              <a:lumOff val="80000"/>
            </a:schemeClr>
          </a:solidFill>
        </p:spPr>
        <p:txBody>
          <a:bodyPr vert="horz" lIns="91440" tIns="45720" rIns="91440" bIns="45720" rtlCol="0">
            <a:normAutofit fontScale="70000" lnSpcReduction="20000"/>
          </a:bodyPr>
          <a:lstStyle>
            <a:lvl1pPr marL="180975" indent="-180975" algn="l" defTabSz="914400" rtl="0" eaLnBrk="1" latinLnBrk="0" hangingPunct="1">
              <a:spcBef>
                <a:spcPct val="20000"/>
              </a:spcBef>
              <a:buSzPct val="70000"/>
              <a:buFont typeface="Arial" pitchFamily="34" charset="0"/>
              <a:buChar char="•"/>
              <a:defRPr sz="2400" kern="1200">
                <a:solidFill>
                  <a:schemeClr val="tx1"/>
                </a:solidFill>
                <a:latin typeface="+mn-lt"/>
                <a:ea typeface="+mn-ea"/>
                <a:cs typeface="+mn-cs"/>
              </a:defRPr>
            </a:lvl1pPr>
            <a:lvl2pPr marL="804863" indent="-85725"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2pPr>
            <a:lvl3pPr marL="1143000" indent="-68263"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3pPr>
            <a:lvl4pPr marL="1600200" indent="-76200"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4pPr>
            <a:lvl5pPr marL="2057400" indent="-84138"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70000"/>
              </a:lnSpc>
              <a:buFont typeface="Wingdings 2" pitchFamily="18" charset="2"/>
              <a:buNone/>
              <a:defRPr/>
            </a:pPr>
            <a:r>
              <a:rPr lang="en-US" altLang="sv-SE" sz="3400" dirty="0" smtClean="0"/>
              <a:t>32-bit machine</a:t>
            </a:r>
          </a:p>
          <a:p>
            <a:pPr marL="0" indent="0">
              <a:lnSpc>
                <a:spcPct val="120000"/>
              </a:lnSpc>
              <a:buFont typeface="Wingdings 2" pitchFamily="18" charset="2"/>
              <a:buNone/>
              <a:defRPr/>
            </a:pPr>
            <a:r>
              <a:rPr lang="en-US" altLang="sv-SE" sz="2300" b="1" dirty="0" smtClean="0">
                <a:latin typeface="Courier New" pitchFamily="49" charset="0"/>
                <a:cs typeface="Courier New" pitchFamily="49" charset="0"/>
              </a:rPr>
              <a:t>typedef </a:t>
            </a:r>
            <a:r>
              <a:rPr lang="en-US" altLang="sv-SE" sz="2300" b="1" dirty="0" smtClean="0">
                <a:solidFill>
                  <a:schemeClr val="hlink"/>
                </a:solidFill>
                <a:latin typeface="Courier New" pitchFamily="49" charset="0"/>
                <a:cs typeface="Courier New" pitchFamily="49" charset="0"/>
              </a:rPr>
              <a:t>unsigned char	</a:t>
            </a:r>
            <a:r>
              <a:rPr lang="en-US" altLang="sv-SE" sz="2300" b="1" dirty="0" smtClean="0">
                <a:solidFill>
                  <a:schemeClr val="accent2"/>
                </a:solidFill>
                <a:latin typeface="Courier New" pitchFamily="49" charset="0"/>
                <a:cs typeface="Courier New" pitchFamily="49" charset="0"/>
              </a:rPr>
              <a:t>uint8_t</a:t>
            </a:r>
            <a:r>
              <a:rPr lang="en-US" altLang="sv-SE" sz="2300" b="1" dirty="0" smtClean="0">
                <a:latin typeface="Courier New" pitchFamily="49" charset="0"/>
                <a:cs typeface="Courier New" pitchFamily="49" charset="0"/>
              </a:rPr>
              <a:t>;</a:t>
            </a:r>
          </a:p>
          <a:p>
            <a:pPr marL="0" indent="0">
              <a:lnSpc>
                <a:spcPct val="120000"/>
              </a:lnSpc>
              <a:buFont typeface="Wingdings 2" pitchFamily="18" charset="2"/>
              <a:buNone/>
              <a:defRPr/>
            </a:pPr>
            <a:r>
              <a:rPr lang="en-US" altLang="sv-SE" sz="2300" b="1" dirty="0" smtClean="0">
                <a:latin typeface="Courier New" pitchFamily="49" charset="0"/>
                <a:cs typeface="Courier New" pitchFamily="49" charset="0"/>
              </a:rPr>
              <a:t>typedef </a:t>
            </a:r>
            <a:r>
              <a:rPr lang="en-US" altLang="sv-SE" sz="2300" b="1" dirty="0" smtClean="0">
                <a:solidFill>
                  <a:schemeClr val="hlink"/>
                </a:solidFill>
                <a:latin typeface="Courier New" pitchFamily="49" charset="0"/>
                <a:cs typeface="Courier New" pitchFamily="49" charset="0"/>
              </a:rPr>
              <a:t>short		</a:t>
            </a:r>
            <a:r>
              <a:rPr lang="sv-SE" altLang="sv-SE" sz="2300" b="1" dirty="0" smtClean="0">
                <a:solidFill>
                  <a:schemeClr val="accent2"/>
                </a:solidFill>
                <a:latin typeface="Courier New" pitchFamily="49" charset="0"/>
                <a:cs typeface="Courier New" pitchFamily="49" charset="0"/>
              </a:rPr>
              <a:t>int1</a:t>
            </a:r>
            <a:r>
              <a:rPr lang="en-US" altLang="sv-SE" sz="2300" b="1" dirty="0" smtClean="0">
                <a:solidFill>
                  <a:schemeClr val="accent2"/>
                </a:solidFill>
                <a:latin typeface="Courier New" pitchFamily="49" charset="0"/>
                <a:cs typeface="Courier New" pitchFamily="49" charset="0"/>
              </a:rPr>
              <a:t>6_t</a:t>
            </a:r>
            <a:r>
              <a:rPr lang="en-US" altLang="sv-SE" sz="2300" b="1" dirty="0" smtClean="0">
                <a:latin typeface="Courier New" pitchFamily="49" charset="0"/>
                <a:cs typeface="Courier New" pitchFamily="49" charset="0"/>
              </a:rPr>
              <a:t>;</a:t>
            </a:r>
          </a:p>
          <a:p>
            <a:pPr marL="0" indent="0">
              <a:lnSpc>
                <a:spcPct val="120000"/>
              </a:lnSpc>
              <a:buFont typeface="Wingdings 2" pitchFamily="18" charset="2"/>
              <a:buNone/>
              <a:defRPr/>
            </a:pPr>
            <a:r>
              <a:rPr lang="en-US" altLang="sv-SE" sz="2300" b="1" dirty="0" smtClean="0">
                <a:latin typeface="Courier New" pitchFamily="49" charset="0"/>
                <a:cs typeface="Courier New" pitchFamily="49" charset="0"/>
              </a:rPr>
              <a:t>typedef </a:t>
            </a:r>
            <a:r>
              <a:rPr lang="en-US" altLang="sv-SE" sz="2300" b="1" dirty="0" smtClean="0">
                <a:solidFill>
                  <a:schemeClr val="hlink"/>
                </a:solidFill>
                <a:latin typeface="Courier New" pitchFamily="49" charset="0"/>
                <a:cs typeface="Courier New" pitchFamily="49" charset="0"/>
              </a:rPr>
              <a:t>unsigned </a:t>
            </a:r>
            <a:r>
              <a:rPr lang="en-US" altLang="sv-SE" sz="2300" b="1" dirty="0" err="1" smtClean="0">
                <a:solidFill>
                  <a:schemeClr val="hlink"/>
                </a:solidFill>
                <a:latin typeface="Courier New" pitchFamily="49" charset="0"/>
                <a:cs typeface="Courier New" pitchFamily="49" charset="0"/>
              </a:rPr>
              <a:t>int</a:t>
            </a:r>
            <a:r>
              <a:rPr lang="en-US" altLang="sv-SE" sz="2300" b="1" dirty="0" smtClean="0">
                <a:solidFill>
                  <a:schemeClr val="hlink"/>
                </a:solidFill>
                <a:latin typeface="Courier New" pitchFamily="49" charset="0"/>
                <a:cs typeface="Courier New" pitchFamily="49" charset="0"/>
              </a:rPr>
              <a:t>	</a:t>
            </a:r>
            <a:r>
              <a:rPr lang="sv-SE" altLang="sv-SE" sz="2300" b="1" dirty="0" smtClean="0">
                <a:solidFill>
                  <a:schemeClr val="accent2"/>
                </a:solidFill>
                <a:latin typeface="Courier New" pitchFamily="49" charset="0"/>
                <a:cs typeface="Courier New" pitchFamily="49" charset="0"/>
              </a:rPr>
              <a:t>uint</a:t>
            </a:r>
            <a:r>
              <a:rPr lang="en-US" altLang="sv-SE" sz="2300" b="1" dirty="0" smtClean="0">
                <a:solidFill>
                  <a:schemeClr val="accent2"/>
                </a:solidFill>
                <a:latin typeface="Courier New" pitchFamily="49" charset="0"/>
                <a:cs typeface="Courier New" pitchFamily="49" charset="0"/>
              </a:rPr>
              <a:t>32_t</a:t>
            </a:r>
            <a:r>
              <a:rPr lang="en-US" altLang="sv-SE" sz="2300" b="1" dirty="0" smtClean="0">
                <a:latin typeface="Courier New" pitchFamily="49" charset="0"/>
                <a:cs typeface="Courier New" pitchFamily="49" charset="0"/>
              </a:rPr>
              <a:t>;</a:t>
            </a:r>
            <a:endParaRPr lang="en-US" altLang="sv-SE" sz="1700" b="1" dirty="0" smtClean="0">
              <a:solidFill>
                <a:schemeClr val="hlink"/>
              </a:solidFill>
              <a:latin typeface="Lucida Sans Typewriter" pitchFamily="49" charset="0"/>
            </a:endParaRPr>
          </a:p>
        </p:txBody>
      </p:sp>
    </p:spTree>
    <p:extLst>
      <p:ext uri="{BB962C8B-B14F-4D97-AF65-F5344CB8AC3E}">
        <p14:creationId xmlns:p14="http://schemas.microsoft.com/office/powerpoint/2010/main" val="297020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1252736"/>
          </a:xfrm>
        </p:spPr>
        <p:txBody>
          <a:bodyPr>
            <a:noAutofit/>
          </a:bodyPr>
          <a:lstStyle/>
          <a:p>
            <a:r>
              <a:rPr lang="en-US" sz="2000" dirty="0" smtClean="0"/>
              <a:t>Loops </a:t>
            </a:r>
            <a:r>
              <a:rPr lang="en-US" sz="2000" dirty="0"/>
              <a:t>and conditional statements are required to have code blocks encapsulated in { }</a:t>
            </a:r>
            <a:r>
              <a:rPr lang="en-US" dirty="0"/>
              <a:t> </a:t>
            </a:r>
          </a:p>
          <a:p>
            <a:pPr marL="0" indent="0">
              <a:buNone/>
            </a:pPr>
            <a:r>
              <a:rPr lang="en-US" sz="1800" dirty="0" smtClean="0"/>
              <a:t>	 </a:t>
            </a:r>
            <a:r>
              <a:rPr lang="en-US" sz="1800" b="1" i="1" dirty="0" smtClean="0"/>
              <a:t>if </a:t>
            </a:r>
            <a:r>
              <a:rPr lang="en-US" sz="1800" b="1" i="1" dirty="0"/>
              <a:t>(exp) then { statement; } else { statement; </a:t>
            </a:r>
            <a:r>
              <a:rPr lang="en-US" sz="1800" b="1" i="1" dirty="0" smtClean="0"/>
              <a:t>}</a:t>
            </a:r>
          </a:p>
          <a:p>
            <a:pPr marL="0" indent="0">
              <a:buNone/>
            </a:pPr>
            <a:endParaRPr lang="en-US" sz="1800" dirty="0"/>
          </a:p>
          <a:p>
            <a:endParaRPr lang="sv-SE" dirty="0"/>
          </a:p>
        </p:txBody>
      </p:sp>
      <p:sp>
        <p:nvSpPr>
          <p:cNvPr id="3" name="Text Placeholder 2"/>
          <p:cNvSpPr>
            <a:spLocks noGrp="1"/>
          </p:cNvSpPr>
          <p:nvPr>
            <p:ph type="body" idx="17"/>
          </p:nvPr>
        </p:nvSpPr>
        <p:spPr/>
        <p:txBody>
          <a:bodyPr/>
          <a:lstStyle/>
          <a:p>
            <a:r>
              <a:rPr lang="sv-SE" dirty="0" smtClean="0"/>
              <a:t>EXAMPLES OF MISRA C RULES</a:t>
            </a:r>
            <a:endParaRPr lang="sv-SE" dirty="0"/>
          </a:p>
        </p:txBody>
      </p:sp>
      <p:sp>
        <p:nvSpPr>
          <p:cNvPr id="4"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21</a:t>
            </a:fld>
            <a:endParaRPr lang="sv-SE" sz="1200" dirty="0">
              <a:solidFill>
                <a:schemeClr val="bg1">
                  <a:lumMod val="65000"/>
                </a:schemeClr>
              </a:solidFill>
            </a:endParaRPr>
          </a:p>
        </p:txBody>
      </p:sp>
      <p:sp>
        <p:nvSpPr>
          <p:cNvPr id="5"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
        <p:nvSpPr>
          <p:cNvPr id="8" name="TextBox 7"/>
          <p:cNvSpPr txBox="1"/>
          <p:nvPr/>
        </p:nvSpPr>
        <p:spPr>
          <a:xfrm>
            <a:off x="2200379" y="3140968"/>
            <a:ext cx="1723549" cy="707886"/>
          </a:xfrm>
          <a:prstGeom prst="rect">
            <a:avLst/>
          </a:prstGeom>
          <a:solidFill>
            <a:schemeClr val="accent1">
              <a:lumMod val="20000"/>
              <a:lumOff val="80000"/>
            </a:schemeClr>
          </a:solidFill>
        </p:spPr>
        <p:txBody>
          <a:bodyPr wrap="none" rtlCol="0">
            <a:spAutoFit/>
          </a:bodyPr>
          <a:lstStyle/>
          <a:p>
            <a:r>
              <a:rPr lang="en-US" sz="2000" b="1" dirty="0" smtClean="0">
                <a:latin typeface="Courier New" panose="02070309020205020404" pitchFamily="49" charset="0"/>
                <a:ea typeface="Cambria Math" panose="02040503050406030204" pitchFamily="18" charset="0"/>
                <a:cs typeface="Courier New" panose="02070309020205020404" pitchFamily="49" charset="0"/>
              </a:rPr>
              <a:t>if(a &gt; 10)</a:t>
            </a:r>
          </a:p>
          <a:p>
            <a:r>
              <a:rPr lang="en-US" sz="2000" b="1" dirty="0">
                <a:latin typeface="Courier New" panose="02070309020205020404" pitchFamily="49" charset="0"/>
                <a:ea typeface="Cambria Math" panose="02040503050406030204" pitchFamily="18" charset="0"/>
                <a:cs typeface="Courier New" panose="02070309020205020404" pitchFamily="49" charset="0"/>
              </a:rPr>
              <a:t> </a:t>
            </a:r>
            <a:r>
              <a:rPr lang="en-US" sz="2000" b="1" dirty="0" smtClean="0">
                <a:latin typeface="Courier New" panose="02070309020205020404" pitchFamily="49" charset="0"/>
                <a:ea typeface="Cambria Math" panose="02040503050406030204" pitchFamily="18" charset="0"/>
                <a:cs typeface="Courier New" panose="02070309020205020404" pitchFamily="49" charset="0"/>
              </a:rPr>
              <a:t> foo();</a:t>
            </a:r>
            <a:endParaRPr lang="en-US" sz="2000" b="1" dirty="0">
              <a:latin typeface="Courier New" panose="02070309020205020404" pitchFamily="49" charset="0"/>
              <a:ea typeface="Cambria Math" panose="02040503050406030204" pitchFamily="18" charset="0"/>
              <a:cs typeface="Courier New" panose="02070309020205020404" pitchFamily="49" charset="0"/>
            </a:endParaRPr>
          </a:p>
        </p:txBody>
      </p:sp>
      <p:sp>
        <p:nvSpPr>
          <p:cNvPr id="9" name="TextBox 8"/>
          <p:cNvSpPr txBox="1"/>
          <p:nvPr/>
        </p:nvSpPr>
        <p:spPr>
          <a:xfrm>
            <a:off x="4860032" y="2996952"/>
            <a:ext cx="1723549" cy="1015663"/>
          </a:xfrm>
          <a:prstGeom prst="rect">
            <a:avLst/>
          </a:prstGeom>
          <a:solidFill>
            <a:schemeClr val="accent1">
              <a:lumMod val="20000"/>
              <a:lumOff val="80000"/>
            </a:schemeClr>
          </a:solidFill>
        </p:spPr>
        <p:txBody>
          <a:bodyPr wrap="none" rtlCol="0">
            <a:spAutoFit/>
          </a:bodyPr>
          <a:lstStyle/>
          <a:p>
            <a:r>
              <a:rPr lang="en-US" sz="2000" b="1" dirty="0" smtClean="0">
                <a:latin typeface="Courier New" panose="02070309020205020404" pitchFamily="49" charset="0"/>
                <a:ea typeface="Cambria Math" panose="02040503050406030204" pitchFamily="18" charset="0"/>
                <a:cs typeface="Courier New" panose="02070309020205020404" pitchFamily="49" charset="0"/>
              </a:rPr>
              <a:t>if(a &gt; 10)</a:t>
            </a:r>
          </a:p>
          <a:p>
            <a:r>
              <a:rPr lang="en-US" sz="2000" b="1" dirty="0">
                <a:latin typeface="Courier New" panose="02070309020205020404" pitchFamily="49" charset="0"/>
                <a:ea typeface="Cambria Math" panose="02040503050406030204" pitchFamily="18" charset="0"/>
                <a:cs typeface="Courier New" panose="02070309020205020404" pitchFamily="49" charset="0"/>
              </a:rPr>
              <a:t> </a:t>
            </a:r>
            <a:r>
              <a:rPr lang="en-US" sz="2000" b="1" dirty="0" smtClean="0">
                <a:latin typeface="Courier New" panose="02070309020205020404" pitchFamily="49" charset="0"/>
                <a:ea typeface="Cambria Math" panose="02040503050406030204" pitchFamily="18" charset="0"/>
                <a:cs typeface="Courier New" panose="02070309020205020404" pitchFamily="49" charset="0"/>
              </a:rPr>
              <a:t> foo_1();</a:t>
            </a:r>
          </a:p>
          <a:p>
            <a:r>
              <a:rPr lang="en-US" sz="2000" b="1" dirty="0">
                <a:latin typeface="Courier New" panose="02070309020205020404" pitchFamily="49" charset="0"/>
                <a:ea typeface="Cambria Math" panose="02040503050406030204" pitchFamily="18" charset="0"/>
                <a:cs typeface="Courier New" panose="02070309020205020404" pitchFamily="49" charset="0"/>
              </a:rPr>
              <a:t> </a:t>
            </a:r>
            <a:r>
              <a:rPr lang="en-US" sz="2000" b="1" dirty="0" smtClean="0">
                <a:latin typeface="Courier New" panose="02070309020205020404" pitchFamily="49" charset="0"/>
                <a:ea typeface="Cambria Math" panose="02040503050406030204" pitchFamily="18" charset="0"/>
                <a:cs typeface="Courier New" panose="02070309020205020404" pitchFamily="49" charset="0"/>
              </a:rPr>
              <a:t> foo_2();</a:t>
            </a:r>
            <a:endParaRPr lang="en-US" sz="2000" b="1" dirty="0">
              <a:latin typeface="Courier New" panose="02070309020205020404" pitchFamily="49" charset="0"/>
              <a:ea typeface="Cambria Math" panose="02040503050406030204" pitchFamily="18" charset="0"/>
              <a:cs typeface="Courier New" panose="02070309020205020404" pitchFamily="49" charset="0"/>
            </a:endParaRPr>
          </a:p>
        </p:txBody>
      </p:sp>
      <p:pic>
        <p:nvPicPr>
          <p:cNvPr id="3075" name="Picture 3" descr="C:\Users\andreaswa\AppData\Local\Microsoft\Windows\Temporary Internet Files\Content.IE5\7EU69U22\Apple-Green-4023-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3759" y="4293096"/>
            <a:ext cx="1072737" cy="12676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54178" y="4977099"/>
            <a:ext cx="7675499" cy="1015663"/>
          </a:xfrm>
          <a:prstGeom prst="rect">
            <a:avLst/>
          </a:prstGeom>
          <a:solidFill>
            <a:schemeClr val="accent1">
              <a:lumMod val="20000"/>
              <a:lumOff val="80000"/>
            </a:schemeClr>
          </a:solidFill>
        </p:spPr>
        <p:txBody>
          <a:bodyPr wrap="none" rtlCol="0">
            <a:spAutoFit/>
          </a:bodyPr>
          <a:lstStyle/>
          <a:p>
            <a:r>
              <a:rPr lang="sv-SE" sz="2000" dirty="0"/>
              <a:t>if ((err = SSLHashSHA1.update(&amp;hashCtx, &amp;signedParams)) != 0)</a:t>
            </a:r>
          </a:p>
          <a:p>
            <a:r>
              <a:rPr lang="sv-SE" sz="2000" dirty="0" smtClean="0"/>
              <a:t>  goto </a:t>
            </a:r>
            <a:r>
              <a:rPr lang="sv-SE" sz="2000" dirty="0"/>
              <a:t>fail;</a:t>
            </a:r>
          </a:p>
          <a:p>
            <a:r>
              <a:rPr lang="sv-SE" sz="2000" dirty="0" smtClean="0"/>
              <a:t>  goto </a:t>
            </a:r>
            <a:r>
              <a:rPr lang="sv-SE" sz="2000" dirty="0"/>
              <a:t>fail;</a:t>
            </a:r>
            <a:endParaRPr lang="en-US" sz="2000" b="1" dirty="0">
              <a:latin typeface="Courier New" panose="02070309020205020404" pitchFamily="49" charset="0"/>
              <a:ea typeface="Cambria Math"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314490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Implicit </a:t>
            </a:r>
            <a:r>
              <a:rPr lang="en-US" sz="2000" dirty="0"/>
              <a:t>conversions are not allowed</a:t>
            </a:r>
          </a:p>
          <a:p>
            <a:pPr lvl="1"/>
            <a:r>
              <a:rPr lang="en-US" sz="1800" b="1" i="1" dirty="0"/>
              <a:t>uint16_t i = 1;       /* ? */</a:t>
            </a:r>
          </a:p>
          <a:p>
            <a:pPr lvl="1"/>
            <a:r>
              <a:rPr lang="en-US" sz="1800" b="1" i="1" dirty="0"/>
              <a:t>uint16_t i = 1u;      /* Definitely intend to be unsigned */</a:t>
            </a:r>
          </a:p>
          <a:p>
            <a:endParaRPr lang="sv-SE" dirty="0"/>
          </a:p>
        </p:txBody>
      </p:sp>
      <p:sp>
        <p:nvSpPr>
          <p:cNvPr id="3" name="Text Placeholder 2"/>
          <p:cNvSpPr>
            <a:spLocks noGrp="1"/>
          </p:cNvSpPr>
          <p:nvPr>
            <p:ph type="body" idx="17"/>
          </p:nvPr>
        </p:nvSpPr>
        <p:spPr/>
        <p:txBody>
          <a:bodyPr/>
          <a:lstStyle/>
          <a:p>
            <a:r>
              <a:rPr lang="sv-SE" dirty="0" smtClean="0"/>
              <a:t>EXAMPLES OF MISRA C RULES</a:t>
            </a:r>
            <a:endParaRPr lang="sv-SE" dirty="0"/>
          </a:p>
        </p:txBody>
      </p:sp>
      <p:sp>
        <p:nvSpPr>
          <p:cNvPr id="4"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22</a:t>
            </a:fld>
            <a:endParaRPr lang="sv-SE" sz="1200" dirty="0">
              <a:solidFill>
                <a:schemeClr val="bg1">
                  <a:lumMod val="65000"/>
                </a:schemeClr>
              </a:solidFill>
            </a:endParaRPr>
          </a:p>
        </p:txBody>
      </p:sp>
      <p:sp>
        <p:nvSpPr>
          <p:cNvPr id="5"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198196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67544" y="1918573"/>
            <a:ext cx="4621927" cy="646331"/>
          </a:xfrm>
          <a:prstGeom prst="rect">
            <a:avLst/>
          </a:prstGeom>
          <a:solidFill>
            <a:schemeClr val="accent1">
              <a:lumMod val="20000"/>
              <a:lumOff val="80000"/>
            </a:schemeClr>
          </a:solidFill>
        </p:spPr>
        <p:txBody>
          <a:bodyPr wrap="square" rtlCol="0">
            <a:spAutoFit/>
          </a:bodyPr>
          <a:lstStyle/>
          <a:p>
            <a:r>
              <a:rPr lang="fr-FR" dirty="0">
                <a:latin typeface="Courier New" pitchFamily="49" charset="0"/>
                <a:cs typeface="Courier New" pitchFamily="49" charset="0"/>
              </a:rPr>
              <a:t>uint32_t </a:t>
            </a:r>
            <a:r>
              <a:rPr lang="fr-FR" dirty="0" smtClean="0">
                <a:latin typeface="Courier New" pitchFamily="49" charset="0"/>
                <a:cs typeface="Courier New" pitchFamily="49" charset="0"/>
              </a:rPr>
              <a:t>a </a:t>
            </a:r>
            <a:r>
              <a:rPr lang="fr-FR" dirty="0">
                <a:latin typeface="Courier New" pitchFamily="49" charset="0"/>
                <a:cs typeface="Courier New" pitchFamily="49" charset="0"/>
              </a:rPr>
              <a:t>= 0;</a:t>
            </a:r>
          </a:p>
          <a:p>
            <a:r>
              <a:rPr lang="fr-FR" dirty="0" smtClean="0">
                <a:latin typeface="Courier New" pitchFamily="49" charset="0"/>
                <a:cs typeface="Courier New" pitchFamily="49" charset="0"/>
              </a:rPr>
              <a:t>a </a:t>
            </a:r>
            <a:r>
              <a:rPr lang="fr-FR" dirty="0">
                <a:latin typeface="Courier New" pitchFamily="49" charset="0"/>
                <a:cs typeface="Courier New" pitchFamily="49" charset="0"/>
              </a:rPr>
              <a:t>= (</a:t>
            </a:r>
            <a:r>
              <a:rPr lang="fr-FR" dirty="0" smtClean="0">
                <a:latin typeface="Courier New" pitchFamily="49" charset="0"/>
                <a:cs typeface="Courier New" pitchFamily="49" charset="0"/>
              </a:rPr>
              <a:t>1 </a:t>
            </a:r>
            <a:r>
              <a:rPr lang="fr-FR" dirty="0">
                <a:latin typeface="Courier New" pitchFamily="49" charset="0"/>
                <a:cs typeface="Courier New" pitchFamily="49" charset="0"/>
              </a:rPr>
              <a:t>&lt;&lt; </a:t>
            </a:r>
            <a:r>
              <a:rPr lang="fr-FR" dirty="0" smtClean="0">
                <a:latin typeface="Courier New" pitchFamily="49" charset="0"/>
                <a:cs typeface="Courier New" pitchFamily="49" charset="0"/>
              </a:rPr>
              <a:t>15);</a:t>
            </a:r>
            <a:endParaRPr lang="en-US" dirty="0">
              <a:latin typeface="Courier New" pitchFamily="49" charset="0"/>
              <a:cs typeface="Courier New" pitchFamily="49" charset="0"/>
            </a:endParaRPr>
          </a:p>
        </p:txBody>
      </p:sp>
      <p:sp>
        <p:nvSpPr>
          <p:cNvPr id="2" name="Text Placeholder 1"/>
          <p:cNvSpPr>
            <a:spLocks noGrp="1"/>
          </p:cNvSpPr>
          <p:nvPr>
            <p:ph type="body" idx="17"/>
          </p:nvPr>
        </p:nvSpPr>
        <p:spPr/>
        <p:txBody>
          <a:bodyPr/>
          <a:lstStyle/>
          <a:p>
            <a:r>
              <a:rPr lang="sv-SE" dirty="0" smtClean="0"/>
              <a:t>CONFUSING IMPLICIT CASTING</a:t>
            </a:r>
            <a:endParaRPr lang="sv-SE" dirty="0"/>
          </a:p>
        </p:txBody>
      </p:sp>
      <p:sp>
        <p:nvSpPr>
          <p:cNvPr id="3" name="Content Placeholder 2"/>
          <p:cNvSpPr txBox="1">
            <a:spLocks/>
          </p:cNvSpPr>
          <p:nvPr/>
        </p:nvSpPr>
        <p:spPr>
          <a:xfrm>
            <a:off x="445944" y="1268761"/>
            <a:ext cx="8229600" cy="648072"/>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SzPct val="70000"/>
              <a:buFont typeface="Arial" pitchFamily="34" charset="0"/>
              <a:buChar char="•"/>
              <a:defRPr sz="2400" kern="1200">
                <a:solidFill>
                  <a:schemeClr val="tx1"/>
                </a:solidFill>
                <a:latin typeface="+mn-lt"/>
                <a:ea typeface="+mn-ea"/>
                <a:cs typeface="+mn-cs"/>
              </a:defRPr>
            </a:lvl1pPr>
            <a:lvl2pPr marL="804863" indent="-85725"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2pPr>
            <a:lvl3pPr marL="1143000" indent="-68263"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3pPr>
            <a:lvl4pPr marL="1600200" indent="-76200"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4pPr>
            <a:lvl5pPr marL="2057400" indent="-84138"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v-SE" dirty="0" smtClean="0"/>
              <a:t>Bit shift an unsigned 32 bit object 15 times (AVR 16-bit int)</a:t>
            </a:r>
          </a:p>
          <a:p>
            <a:endParaRPr lang="sv-SE" dirty="0"/>
          </a:p>
        </p:txBody>
      </p:sp>
      <p:sp>
        <p:nvSpPr>
          <p:cNvPr id="5" name="TextBox 4"/>
          <p:cNvSpPr txBox="1"/>
          <p:nvPr/>
        </p:nvSpPr>
        <p:spPr>
          <a:xfrm>
            <a:off x="3203848" y="2060848"/>
            <a:ext cx="1896673" cy="369332"/>
          </a:xfrm>
          <a:prstGeom prst="rect">
            <a:avLst/>
          </a:prstGeom>
          <a:noFill/>
        </p:spPr>
        <p:txBody>
          <a:bodyPr wrap="none" rtlCol="0">
            <a:spAutoFit/>
          </a:bodyPr>
          <a:lstStyle/>
          <a:p>
            <a:r>
              <a:rPr lang="sv-SE" dirty="0" smtClean="0"/>
              <a:t>a = 0xFFFF8000</a:t>
            </a:r>
            <a:endParaRPr lang="sv-SE" dirty="0"/>
          </a:p>
        </p:txBody>
      </p:sp>
      <p:sp>
        <p:nvSpPr>
          <p:cNvPr id="6" name="TextBox 5"/>
          <p:cNvSpPr txBox="1"/>
          <p:nvPr/>
        </p:nvSpPr>
        <p:spPr>
          <a:xfrm>
            <a:off x="467544" y="2852936"/>
            <a:ext cx="4621927" cy="646331"/>
          </a:xfrm>
          <a:prstGeom prst="rect">
            <a:avLst/>
          </a:prstGeom>
          <a:solidFill>
            <a:schemeClr val="accent1">
              <a:lumMod val="20000"/>
              <a:lumOff val="80000"/>
            </a:schemeClr>
          </a:solidFill>
        </p:spPr>
        <p:txBody>
          <a:bodyPr wrap="square" rtlCol="0">
            <a:spAutoFit/>
          </a:bodyPr>
          <a:lstStyle/>
          <a:p>
            <a:r>
              <a:rPr lang="fr-FR" dirty="0">
                <a:latin typeface="Courier New" pitchFamily="49" charset="0"/>
                <a:cs typeface="Courier New" pitchFamily="49" charset="0"/>
              </a:rPr>
              <a:t>uint32_t b = 0;</a:t>
            </a:r>
          </a:p>
          <a:p>
            <a:r>
              <a:rPr lang="fr-FR" dirty="0">
                <a:latin typeface="Courier New" pitchFamily="49" charset="0"/>
                <a:cs typeface="Courier New" pitchFamily="49" charset="0"/>
              </a:rPr>
              <a:t>b = (</a:t>
            </a:r>
            <a:r>
              <a:rPr lang="fr-FR" dirty="0" smtClean="0">
                <a:latin typeface="Courier New" pitchFamily="49" charset="0"/>
                <a:cs typeface="Courier New" pitchFamily="49" charset="0"/>
              </a:rPr>
              <a:t>1u </a:t>
            </a:r>
            <a:r>
              <a:rPr lang="fr-FR" dirty="0">
                <a:latin typeface="Courier New" pitchFamily="49" charset="0"/>
                <a:cs typeface="Courier New" pitchFamily="49" charset="0"/>
              </a:rPr>
              <a:t>&lt;&lt; </a:t>
            </a:r>
            <a:r>
              <a:rPr lang="fr-FR" dirty="0" smtClean="0">
                <a:latin typeface="Courier New" pitchFamily="49" charset="0"/>
                <a:cs typeface="Courier New" pitchFamily="49" charset="0"/>
              </a:rPr>
              <a:t>15);</a:t>
            </a:r>
            <a:endParaRPr lang="en-US" dirty="0">
              <a:latin typeface="Courier New" pitchFamily="49" charset="0"/>
              <a:cs typeface="Courier New" pitchFamily="49" charset="0"/>
            </a:endParaRPr>
          </a:p>
        </p:txBody>
      </p:sp>
      <p:sp>
        <p:nvSpPr>
          <p:cNvPr id="7" name="TextBox 6"/>
          <p:cNvSpPr txBox="1"/>
          <p:nvPr/>
        </p:nvSpPr>
        <p:spPr>
          <a:xfrm>
            <a:off x="900000" y="3917481"/>
            <a:ext cx="6853691" cy="369332"/>
          </a:xfrm>
          <a:prstGeom prst="rect">
            <a:avLst/>
          </a:prstGeom>
          <a:noFill/>
        </p:spPr>
        <p:txBody>
          <a:bodyPr wrap="square" rtlCol="0">
            <a:spAutoFit/>
          </a:bodyPr>
          <a:lstStyle/>
          <a:p>
            <a:r>
              <a:rPr lang="sv-SE" dirty="0" smtClean="0">
                <a:latin typeface="Courier New" panose="02070309020205020404" pitchFamily="49" charset="0"/>
              </a:rPr>
              <a:t>(1 &lt;&lt; 15) </a:t>
            </a:r>
            <a:r>
              <a:rPr lang="sv-SE" dirty="0" smtClean="0"/>
              <a:t>performed as signed integer → 0x8000 = - 32768</a:t>
            </a:r>
            <a:endParaRPr lang="sv-SE" dirty="0"/>
          </a:p>
        </p:txBody>
      </p:sp>
      <p:sp>
        <p:nvSpPr>
          <p:cNvPr id="8" name="TextBox 7"/>
          <p:cNvSpPr txBox="1"/>
          <p:nvPr/>
        </p:nvSpPr>
        <p:spPr>
          <a:xfrm>
            <a:off x="900000" y="4211796"/>
            <a:ext cx="7056376" cy="369332"/>
          </a:xfrm>
          <a:prstGeom prst="rect">
            <a:avLst/>
          </a:prstGeom>
          <a:noFill/>
        </p:spPr>
        <p:txBody>
          <a:bodyPr wrap="square" rtlCol="0">
            <a:spAutoFit/>
          </a:bodyPr>
          <a:lstStyle/>
          <a:p>
            <a:r>
              <a:rPr lang="sv-SE" dirty="0" smtClean="0"/>
              <a:t>Casted to signed long preserving value -32768 →  0xFFFF8000</a:t>
            </a:r>
            <a:endParaRPr lang="sv-SE" dirty="0"/>
          </a:p>
        </p:txBody>
      </p:sp>
      <p:sp>
        <p:nvSpPr>
          <p:cNvPr id="9" name="TextBox 8"/>
          <p:cNvSpPr txBox="1"/>
          <p:nvPr/>
        </p:nvSpPr>
        <p:spPr>
          <a:xfrm>
            <a:off x="900000" y="4499828"/>
            <a:ext cx="6480720" cy="369332"/>
          </a:xfrm>
          <a:prstGeom prst="rect">
            <a:avLst/>
          </a:prstGeom>
          <a:noFill/>
        </p:spPr>
        <p:txBody>
          <a:bodyPr wrap="square" rtlCol="0">
            <a:spAutoFit/>
          </a:bodyPr>
          <a:lstStyle/>
          <a:p>
            <a:r>
              <a:rPr lang="sv-SE" dirty="0" smtClean="0"/>
              <a:t>Casted to unsigned long →  0xFFFF8000</a:t>
            </a:r>
            <a:endParaRPr lang="sv-SE" dirty="0"/>
          </a:p>
        </p:txBody>
      </p:sp>
      <p:sp>
        <p:nvSpPr>
          <p:cNvPr id="10" name="TextBox 9"/>
          <p:cNvSpPr txBox="1"/>
          <p:nvPr/>
        </p:nvSpPr>
        <p:spPr>
          <a:xfrm>
            <a:off x="3275856" y="2996952"/>
            <a:ext cx="1845377" cy="369332"/>
          </a:xfrm>
          <a:prstGeom prst="rect">
            <a:avLst/>
          </a:prstGeom>
          <a:noFill/>
        </p:spPr>
        <p:txBody>
          <a:bodyPr wrap="none" rtlCol="0">
            <a:spAutoFit/>
          </a:bodyPr>
          <a:lstStyle/>
          <a:p>
            <a:r>
              <a:rPr lang="sv-SE" dirty="0" smtClean="0"/>
              <a:t>b = 0x00008000</a:t>
            </a:r>
            <a:endParaRPr lang="sv-SE" dirty="0"/>
          </a:p>
        </p:txBody>
      </p:sp>
      <p:sp>
        <p:nvSpPr>
          <p:cNvPr id="11" name="Rectangle 10"/>
          <p:cNvSpPr/>
          <p:nvPr/>
        </p:nvSpPr>
        <p:spPr>
          <a:xfrm>
            <a:off x="827584" y="5157192"/>
            <a:ext cx="7263442" cy="1200329"/>
          </a:xfrm>
          <a:prstGeom prst="rect">
            <a:avLst/>
          </a:prstGeom>
        </p:spPr>
        <p:txBody>
          <a:bodyPr wrap="square">
            <a:spAutoFit/>
          </a:bodyPr>
          <a:lstStyle/>
          <a:p>
            <a:r>
              <a:rPr lang="en-US" u="sng" dirty="0" smtClean="0"/>
              <a:t>The </a:t>
            </a:r>
            <a:r>
              <a:rPr lang="en-US" u="sng" dirty="0"/>
              <a:t>C Standard 6.3.1.1</a:t>
            </a:r>
            <a:r>
              <a:rPr lang="en-US" u="sng" dirty="0" smtClean="0"/>
              <a:t>:</a:t>
            </a:r>
          </a:p>
          <a:p>
            <a:r>
              <a:rPr lang="en-US" dirty="0" smtClean="0"/>
              <a:t>If </a:t>
            </a:r>
            <a:r>
              <a:rPr lang="en-US" dirty="0"/>
              <a:t>an int can represent all values of the original type, the value is converted </a:t>
            </a:r>
            <a:r>
              <a:rPr lang="en-US" dirty="0" smtClean="0"/>
              <a:t>to an </a:t>
            </a:r>
            <a:r>
              <a:rPr lang="en-US" dirty="0"/>
              <a:t>int; otherwise, it is converted to an unsigned int. These are called the integral promotions</a:t>
            </a:r>
            <a:r>
              <a:rPr lang="en-US" dirty="0" smtClean="0"/>
              <a:t>.</a:t>
            </a:r>
            <a:endParaRPr lang="sv-SE" dirty="0"/>
          </a:p>
        </p:txBody>
      </p:sp>
      <p:sp>
        <p:nvSpPr>
          <p:cNvPr id="15"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23</a:t>
            </a:fld>
            <a:endParaRPr lang="sv-SE" sz="1200" dirty="0">
              <a:solidFill>
                <a:schemeClr val="bg1">
                  <a:lumMod val="65000"/>
                </a:schemeClr>
              </a:solidFill>
            </a:endParaRPr>
          </a:p>
        </p:txBody>
      </p:sp>
      <p:cxnSp>
        <p:nvCxnSpPr>
          <p:cNvPr id="12" name="Straight Arrow Connector 11"/>
          <p:cNvCxnSpPr/>
          <p:nvPr/>
        </p:nvCxnSpPr>
        <p:spPr>
          <a:xfrm>
            <a:off x="2699792" y="2245514"/>
            <a:ext cx="49053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699792" y="3177261"/>
            <a:ext cx="49053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71152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579296" cy="4525963"/>
          </a:xfrm>
        </p:spPr>
        <p:txBody>
          <a:bodyPr>
            <a:normAutofit fontScale="92500" lnSpcReduction="10000"/>
          </a:bodyPr>
          <a:lstStyle/>
          <a:p>
            <a:pPr marL="95250" indent="0">
              <a:buClr>
                <a:schemeClr val="accent1"/>
              </a:buClr>
              <a:buNone/>
            </a:pPr>
            <a:r>
              <a:rPr lang="en-US" sz="2600" i="1" dirty="0" smtClean="0">
                <a:cs typeface="Courier New" pitchFamily="49" charset="0"/>
              </a:rPr>
              <a:t>There </a:t>
            </a:r>
            <a:r>
              <a:rPr lang="en-US" sz="2600" i="1" dirty="0">
                <a:cs typeface="Courier New" pitchFamily="49" charset="0"/>
              </a:rPr>
              <a:t>shall be no definitions of objects or functions in a header file </a:t>
            </a:r>
            <a:endParaRPr lang="sv-SE" sz="2600" i="1" dirty="0">
              <a:cs typeface="Courier New" pitchFamily="49" charset="0"/>
            </a:endParaRPr>
          </a:p>
          <a:p>
            <a:pPr marL="0" indent="0">
              <a:buClr>
                <a:schemeClr val="accent1"/>
              </a:buClr>
              <a:buNone/>
            </a:pPr>
            <a:r>
              <a:rPr lang="en-US" b="1" dirty="0">
                <a:latin typeface="Courier New" pitchFamily="49" charset="0"/>
                <a:cs typeface="Courier New" pitchFamily="49" charset="0"/>
              </a:rPr>
              <a:t>	</a:t>
            </a:r>
          </a:p>
          <a:p>
            <a:pPr marL="0" indent="0">
              <a:buClr>
                <a:schemeClr val="accent1"/>
              </a:buClr>
              <a:buNone/>
            </a:pPr>
            <a:r>
              <a:rPr lang="en-US" b="1" dirty="0">
                <a:latin typeface="Courier New" pitchFamily="49" charset="0"/>
                <a:cs typeface="Courier New" pitchFamily="49" charset="0"/>
              </a:rPr>
              <a:t>	</a:t>
            </a:r>
            <a:r>
              <a:rPr lang="en-US" dirty="0">
                <a:cs typeface="Courier New" pitchFamily="49" charset="0"/>
              </a:rPr>
              <a:t>File</a:t>
            </a:r>
            <a:r>
              <a:rPr lang="en-US" b="1" dirty="0">
                <a:latin typeface="Courier New" pitchFamily="49" charset="0"/>
                <a:cs typeface="Courier New" pitchFamily="49" charset="0"/>
              </a:rPr>
              <a:t> </a:t>
            </a:r>
            <a:r>
              <a:rPr lang="en-US" dirty="0" err="1">
                <a:latin typeface="Courier New" pitchFamily="49" charset="0"/>
                <a:cs typeface="Courier New" pitchFamily="49" charset="0"/>
              </a:rPr>
              <a:t>foo.h</a:t>
            </a:r>
            <a:r>
              <a:rPr lang="en-US" dirty="0">
                <a:latin typeface="Courier New" pitchFamily="49" charset="0"/>
                <a:cs typeface="Courier New" pitchFamily="49" charset="0"/>
              </a:rPr>
              <a:t>:</a:t>
            </a:r>
          </a:p>
          <a:p>
            <a:pPr marL="0" indent="0">
              <a:buClr>
                <a:schemeClr val="accent1"/>
              </a:buClr>
              <a:buNone/>
            </a:pPr>
            <a:endParaRPr lang="en-US" dirty="0" smtClean="0">
              <a:latin typeface="Courier New" pitchFamily="49" charset="0"/>
              <a:cs typeface="Courier New" pitchFamily="49" charset="0"/>
            </a:endParaRPr>
          </a:p>
          <a:p>
            <a:pPr marL="0" indent="0">
              <a:buClr>
                <a:schemeClr val="accent1"/>
              </a:buClr>
              <a:buNone/>
            </a:pPr>
            <a:r>
              <a:rPr lang="en-US" dirty="0" smtClean="0">
                <a:latin typeface="Courier New" pitchFamily="49" charset="0"/>
                <a:cs typeface="Courier New" pitchFamily="49" charset="0"/>
              </a:rPr>
              <a:t>      </a:t>
            </a:r>
            <a:r>
              <a:rPr lang="en-US" sz="2200" dirty="0">
                <a:latin typeface="Courier New" pitchFamily="49" charset="0"/>
                <a:cs typeface="Courier New" pitchFamily="49" charset="0"/>
              </a:rPr>
              <a:t>int </a:t>
            </a:r>
            <a:r>
              <a:rPr lang="en-US" sz="2200" dirty="0" err="1" smtClean="0">
                <a:latin typeface="Courier New" pitchFamily="49" charset="0"/>
                <a:cs typeface="Courier New" pitchFamily="49" charset="0"/>
              </a:rPr>
              <a:t>myGlobal</a:t>
            </a:r>
            <a:r>
              <a:rPr lang="en-US" sz="2200" dirty="0" smtClean="0">
                <a:latin typeface="Courier New" pitchFamily="49" charset="0"/>
                <a:cs typeface="Courier New" pitchFamily="49" charset="0"/>
              </a:rPr>
              <a:t>; /* Creates an instance</a:t>
            </a:r>
          </a:p>
          <a:p>
            <a:pPr marL="0" indent="0">
              <a:buClr>
                <a:schemeClr val="accent1"/>
              </a:buClr>
              <a:buNone/>
            </a:pPr>
            <a:r>
              <a:rPr lang="en-US" sz="2200" dirty="0" smtClean="0">
                <a:latin typeface="Courier New" pitchFamily="49" charset="0"/>
                <a:cs typeface="Courier New" pitchFamily="49" charset="0"/>
              </a:rPr>
              <a:t>		        for each inclusion of </a:t>
            </a:r>
            <a:r>
              <a:rPr lang="en-US" sz="2200" dirty="0" err="1" smtClean="0">
                <a:latin typeface="Courier New" pitchFamily="49" charset="0"/>
                <a:cs typeface="Courier New" pitchFamily="49" charset="0"/>
              </a:rPr>
              <a:t>foo.h</a:t>
            </a:r>
            <a:r>
              <a:rPr lang="en-US" sz="2200" dirty="0" smtClean="0">
                <a:latin typeface="Courier New" pitchFamily="49" charset="0"/>
                <a:cs typeface="Courier New" pitchFamily="49" charset="0"/>
              </a:rPr>
              <a:t>! */</a:t>
            </a:r>
          </a:p>
          <a:p>
            <a:pPr marL="0" indent="0">
              <a:buClr>
                <a:schemeClr val="accent1"/>
              </a:buClr>
              <a:buNone/>
            </a:pP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sv-SE" sz="2600" dirty="0" smtClean="0">
                <a:cs typeface="Courier New" pitchFamily="49" charset="0"/>
              </a:rPr>
              <a:t>Different linkers treat this differently... You might get multiple static copies of the variable! </a:t>
            </a:r>
          </a:p>
          <a:p>
            <a:pPr marL="0" indent="0">
              <a:buClr>
                <a:schemeClr val="accent1"/>
              </a:buClr>
              <a:buNone/>
            </a:pPr>
            <a:r>
              <a:rPr lang="sv-SE" sz="2600" dirty="0" smtClean="0">
                <a:cs typeface="Courier New" pitchFamily="49" charset="0"/>
              </a:rPr>
              <a:t>Or </a:t>
            </a:r>
            <a:r>
              <a:rPr lang="sv-SE" sz="2600" dirty="0">
                <a:cs typeface="Courier New" pitchFamily="49" charset="0"/>
              </a:rPr>
              <a:t>multiple overlaying copies...</a:t>
            </a:r>
            <a:br>
              <a:rPr lang="sv-SE" sz="2600" dirty="0">
                <a:cs typeface="Courier New" pitchFamily="49" charset="0"/>
              </a:rPr>
            </a:br>
            <a:r>
              <a:rPr lang="sv-SE" sz="2600" dirty="0">
                <a:cs typeface="Courier New" pitchFamily="49" charset="0"/>
                <a:sym typeface="Wingdings" pitchFamily="2" charset="2"/>
              </a:rPr>
              <a:t>A change of tool chain will probably create chaos!</a:t>
            </a:r>
            <a:endParaRPr lang="sv-SE" dirty="0"/>
          </a:p>
        </p:txBody>
      </p:sp>
      <p:sp>
        <p:nvSpPr>
          <p:cNvPr id="3" name="Text Placeholder 2"/>
          <p:cNvSpPr>
            <a:spLocks noGrp="1"/>
          </p:cNvSpPr>
          <p:nvPr>
            <p:ph type="body" idx="17"/>
          </p:nvPr>
        </p:nvSpPr>
        <p:spPr/>
        <p:txBody>
          <a:bodyPr/>
          <a:lstStyle/>
          <a:p>
            <a:r>
              <a:rPr lang="sv-SE" dirty="0"/>
              <a:t>EXAMPLES OF MISRA C </a:t>
            </a:r>
            <a:r>
              <a:rPr lang="sv-SE" dirty="0" smtClean="0"/>
              <a:t>RULES</a:t>
            </a:r>
            <a:endParaRPr lang="sv-SE" dirty="0"/>
          </a:p>
        </p:txBody>
      </p:sp>
      <p:sp>
        <p:nvSpPr>
          <p:cNvPr id="4"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24</a:t>
            </a:fld>
            <a:endParaRPr lang="sv-SE" sz="1200" dirty="0">
              <a:solidFill>
                <a:schemeClr val="bg1">
                  <a:lumMod val="65000"/>
                </a:schemeClr>
              </a:solidFill>
            </a:endParaRPr>
          </a:p>
        </p:txBody>
      </p:sp>
      <p:sp>
        <p:nvSpPr>
          <p:cNvPr id="5"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279991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7"/>
          </p:nvPr>
        </p:nvSpPr>
        <p:spPr/>
        <p:txBody>
          <a:bodyPr/>
          <a:lstStyle/>
          <a:p>
            <a:r>
              <a:rPr lang="sv-SE" dirty="0"/>
              <a:t>EXAMPLES OF MISRA C </a:t>
            </a:r>
            <a:r>
              <a:rPr lang="sv-SE" dirty="0" smtClean="0"/>
              <a:t>RULES</a:t>
            </a:r>
            <a:endParaRPr lang="sv-SE" dirty="0"/>
          </a:p>
        </p:txBody>
      </p:sp>
      <p:sp>
        <p:nvSpPr>
          <p:cNvPr id="4" name="Content Placeholder 2"/>
          <p:cNvSpPr>
            <a:spLocks noGrp="1"/>
          </p:cNvSpPr>
          <p:nvPr>
            <p:ph idx="1"/>
          </p:nvPr>
        </p:nvSpPr>
        <p:spPr>
          <a:xfrm>
            <a:off x="733246" y="1600201"/>
            <a:ext cx="6927012" cy="1134373"/>
          </a:xfrm>
        </p:spPr>
        <p:txBody>
          <a:bodyPr>
            <a:normAutofit/>
          </a:bodyPr>
          <a:lstStyle/>
          <a:p>
            <a:pPr marL="0" indent="0">
              <a:buNone/>
            </a:pPr>
            <a:r>
              <a:rPr lang="en-US" i="1" dirty="0"/>
              <a:t>The operands of a logical </a:t>
            </a:r>
            <a:r>
              <a:rPr lang="en-US" i="1" dirty="0">
                <a:latin typeface="Courier New" panose="02070309020205020404" pitchFamily="49" charset="0"/>
                <a:cs typeface="Courier New" panose="02070309020205020404" pitchFamily="49" charset="0"/>
              </a:rPr>
              <a:t>&amp;&amp;</a:t>
            </a:r>
            <a:r>
              <a:rPr lang="en-US" i="1" dirty="0"/>
              <a:t> or </a:t>
            </a:r>
            <a:r>
              <a:rPr lang="en-US" i="1" dirty="0">
                <a:latin typeface="Courier New" panose="02070309020205020404" pitchFamily="49" charset="0"/>
                <a:cs typeface="Courier New" panose="02070309020205020404" pitchFamily="49" charset="0"/>
              </a:rPr>
              <a:t>||</a:t>
            </a:r>
            <a:r>
              <a:rPr lang="en-US" i="1" dirty="0"/>
              <a:t> shall be primary </a:t>
            </a:r>
            <a:r>
              <a:rPr lang="en-US" i="1" dirty="0" smtClean="0"/>
              <a:t>expressions</a:t>
            </a:r>
            <a:r>
              <a:rPr lang="en-US" i="1" dirty="0"/>
              <a:t>.</a:t>
            </a:r>
            <a:endParaRPr lang="sv-SE" sz="2600" i="1" dirty="0">
              <a:cs typeface="Courier New" pitchFamily="49" charset="0"/>
            </a:endParaRPr>
          </a:p>
          <a:p>
            <a:pPr marL="0" indent="0">
              <a:buClr>
                <a:schemeClr val="accent1"/>
              </a:buClr>
              <a:buNone/>
            </a:pPr>
            <a:endParaRPr lang="en-US" b="1" dirty="0">
              <a:latin typeface="Courier New" pitchFamily="49" charset="0"/>
              <a:cs typeface="Courier New" pitchFamily="49" charset="0"/>
            </a:endParaRPr>
          </a:p>
          <a:p>
            <a:endParaRPr lang="sv-SE" dirty="0"/>
          </a:p>
        </p:txBody>
      </p:sp>
      <p:sp>
        <p:nvSpPr>
          <p:cNvPr id="5" name="Rectangle 4"/>
          <p:cNvSpPr/>
          <p:nvPr/>
        </p:nvSpPr>
        <p:spPr>
          <a:xfrm>
            <a:off x="500332" y="2885857"/>
            <a:ext cx="4572000" cy="1323439"/>
          </a:xfrm>
          <a:prstGeom prst="rect">
            <a:avLst/>
          </a:prstGeom>
        </p:spPr>
        <p:txBody>
          <a:bodyPr>
            <a:spAutoFit/>
          </a:bodyPr>
          <a:lstStyle/>
          <a:p>
            <a:r>
              <a:rPr lang="en-US" sz="2000" b="1" i="1" dirty="0"/>
              <a:t>Example of a rule violation</a:t>
            </a:r>
          </a:p>
          <a:p>
            <a:r>
              <a:rPr lang="sv-SE" sz="2000" dirty="0">
                <a:latin typeface="Courier New" panose="02070309020205020404" pitchFamily="49" charset="0"/>
                <a:cs typeface="Courier New" panose="02070309020205020404" pitchFamily="49" charset="0"/>
              </a:rPr>
              <a:t>a &amp;&amp; b || c</a:t>
            </a:r>
          </a:p>
          <a:p>
            <a:r>
              <a:rPr lang="sv-SE" sz="2000" dirty="0">
                <a:latin typeface="Courier New" panose="02070309020205020404" pitchFamily="49" charset="0"/>
                <a:cs typeface="Courier New" panose="02070309020205020404" pitchFamily="49" charset="0"/>
              </a:rPr>
              <a:t>a || b &amp;&amp; c</a:t>
            </a:r>
          </a:p>
          <a:p>
            <a:r>
              <a:rPr lang="sv-SE" sz="2000" dirty="0">
                <a:latin typeface="Courier New" panose="02070309020205020404" pitchFamily="49" charset="0"/>
                <a:cs typeface="Courier New" panose="02070309020205020404" pitchFamily="49" charset="0"/>
              </a:rPr>
              <a:t>a == 3 || b &gt; 5</a:t>
            </a:r>
          </a:p>
        </p:txBody>
      </p:sp>
      <p:sp>
        <p:nvSpPr>
          <p:cNvPr id="6" name="Rectangle 5"/>
          <p:cNvSpPr/>
          <p:nvPr/>
        </p:nvSpPr>
        <p:spPr>
          <a:xfrm>
            <a:off x="500327" y="4347492"/>
            <a:ext cx="3950903" cy="1323439"/>
          </a:xfrm>
          <a:prstGeom prst="rect">
            <a:avLst/>
          </a:prstGeom>
        </p:spPr>
        <p:txBody>
          <a:bodyPr wrap="square">
            <a:spAutoFit/>
          </a:bodyPr>
          <a:lstStyle/>
          <a:p>
            <a:r>
              <a:rPr lang="sv-SE" sz="2000" b="1" i="1" dirty="0"/>
              <a:t>Examples of correct code</a:t>
            </a:r>
          </a:p>
          <a:p>
            <a:r>
              <a:rPr lang="sv-SE" sz="2000" dirty="0" smtClean="0">
                <a:latin typeface="Courier New" panose="02070309020205020404" pitchFamily="49" charset="0"/>
                <a:cs typeface="Courier New" panose="02070309020205020404" pitchFamily="49" charset="0"/>
              </a:rPr>
              <a:t>(a </a:t>
            </a:r>
            <a:r>
              <a:rPr lang="sv-SE" sz="2000" dirty="0">
                <a:latin typeface="Courier New" panose="02070309020205020404" pitchFamily="49" charset="0"/>
                <a:cs typeface="Courier New" panose="02070309020205020404" pitchFamily="49" charset="0"/>
              </a:rPr>
              <a:t>&amp;&amp; </a:t>
            </a:r>
            <a:r>
              <a:rPr lang="sv-SE" sz="2000" dirty="0" smtClean="0">
                <a:latin typeface="Courier New" panose="02070309020205020404" pitchFamily="49" charset="0"/>
                <a:cs typeface="Courier New" panose="02070309020205020404" pitchFamily="49" charset="0"/>
              </a:rPr>
              <a:t>b) || </a:t>
            </a:r>
            <a:r>
              <a:rPr lang="sv-SE" sz="2000" dirty="0">
                <a:latin typeface="Courier New" panose="02070309020205020404" pitchFamily="49" charset="0"/>
                <a:cs typeface="Courier New" panose="02070309020205020404" pitchFamily="49" charset="0"/>
              </a:rPr>
              <a:t>c</a:t>
            </a:r>
          </a:p>
          <a:p>
            <a:r>
              <a:rPr lang="sv-SE" sz="2000" dirty="0" smtClean="0">
                <a:latin typeface="Courier New" panose="02070309020205020404" pitchFamily="49" charset="0"/>
                <a:cs typeface="Courier New" panose="02070309020205020404" pitchFamily="49" charset="0"/>
              </a:rPr>
              <a:t>(a </a:t>
            </a:r>
            <a:r>
              <a:rPr lang="sv-SE" sz="2000" dirty="0">
                <a:latin typeface="Courier New" panose="02070309020205020404" pitchFamily="49" charset="0"/>
                <a:cs typeface="Courier New" panose="02070309020205020404" pitchFamily="49" charset="0"/>
              </a:rPr>
              <a:t>|| </a:t>
            </a:r>
            <a:r>
              <a:rPr lang="sv-SE" sz="2000" dirty="0" smtClean="0">
                <a:latin typeface="Courier New" panose="02070309020205020404" pitchFamily="49" charset="0"/>
                <a:cs typeface="Courier New" panose="02070309020205020404" pitchFamily="49" charset="0"/>
              </a:rPr>
              <a:t>b) &amp;&amp; </a:t>
            </a:r>
            <a:r>
              <a:rPr lang="sv-SE" sz="2000" dirty="0">
                <a:latin typeface="Courier New" panose="02070309020205020404" pitchFamily="49" charset="0"/>
                <a:cs typeface="Courier New" panose="02070309020205020404" pitchFamily="49" charset="0"/>
              </a:rPr>
              <a:t>c</a:t>
            </a:r>
          </a:p>
          <a:p>
            <a:r>
              <a:rPr lang="sv-SE" sz="2000" dirty="0">
                <a:latin typeface="Courier New" panose="02070309020205020404" pitchFamily="49" charset="0"/>
                <a:cs typeface="Courier New" panose="02070309020205020404" pitchFamily="49" charset="0"/>
              </a:rPr>
              <a:t>(a == 3) || (b &gt; 5)</a:t>
            </a:r>
          </a:p>
        </p:txBody>
      </p:sp>
      <p:sp>
        <p:nvSpPr>
          <p:cNvPr id="7"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25</a:t>
            </a:fld>
            <a:endParaRPr lang="sv-SE" sz="1200" dirty="0">
              <a:solidFill>
                <a:schemeClr val="bg1">
                  <a:lumMod val="65000"/>
                </a:schemeClr>
              </a:solidFill>
            </a:endParaRPr>
          </a:p>
        </p:txBody>
      </p:sp>
      <p:sp>
        <p:nvSpPr>
          <p:cNvPr id="8"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4199701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idx="17"/>
          </p:nvPr>
        </p:nvSpPr>
        <p:spPr>
          <a:xfrm>
            <a:off x="0" y="1464"/>
            <a:ext cx="7740352" cy="1123279"/>
          </a:xfrm>
        </p:spPr>
        <p:txBody>
          <a:bodyPr/>
          <a:lstStyle/>
          <a:p>
            <a:r>
              <a:rPr lang="sv-SE" dirty="0"/>
              <a:t>EXAMPLES OF MISRA C </a:t>
            </a:r>
            <a:r>
              <a:rPr lang="sv-SE" dirty="0" smtClean="0"/>
              <a:t>RULES</a:t>
            </a:r>
            <a:endParaRPr lang="sv-SE" dirty="0"/>
          </a:p>
        </p:txBody>
      </p:sp>
      <p:sp>
        <p:nvSpPr>
          <p:cNvPr id="6" name="Content Placeholder 2"/>
          <p:cNvSpPr>
            <a:spLocks noGrp="1"/>
          </p:cNvSpPr>
          <p:nvPr>
            <p:ph idx="1"/>
          </p:nvPr>
        </p:nvSpPr>
        <p:spPr>
          <a:xfrm>
            <a:off x="395536" y="1600201"/>
            <a:ext cx="8424936" cy="892695"/>
          </a:xfrm>
        </p:spPr>
        <p:txBody>
          <a:bodyPr>
            <a:normAutofit/>
          </a:bodyPr>
          <a:lstStyle/>
          <a:p>
            <a:pPr marL="0" indent="0">
              <a:buNone/>
            </a:pPr>
            <a:r>
              <a:rPr lang="en-US" i="1" dirty="0"/>
              <a:t>When an array is declared with external linkage, its size shall be stated explicitly or </a:t>
            </a:r>
            <a:r>
              <a:rPr lang="sv-SE" i="1" dirty="0"/>
              <a:t>defined implicitly by initialization.</a:t>
            </a:r>
            <a:endParaRPr lang="sv-SE" i="1" dirty="0">
              <a:cs typeface="Courier New" pitchFamily="49" charset="0"/>
            </a:endParaRPr>
          </a:p>
          <a:p>
            <a:pPr marL="0" indent="0">
              <a:buClr>
                <a:schemeClr val="accent1"/>
              </a:buClr>
              <a:buNone/>
            </a:pPr>
            <a:endParaRPr lang="en-US" b="1" dirty="0">
              <a:cs typeface="Courier New" pitchFamily="49" charset="0"/>
            </a:endParaRPr>
          </a:p>
          <a:p>
            <a:endParaRPr lang="sv-SE" dirty="0"/>
          </a:p>
        </p:txBody>
      </p:sp>
      <p:sp>
        <p:nvSpPr>
          <p:cNvPr id="7" name="Rectangle 6"/>
          <p:cNvSpPr/>
          <p:nvPr/>
        </p:nvSpPr>
        <p:spPr>
          <a:xfrm>
            <a:off x="500332" y="2885857"/>
            <a:ext cx="4572000" cy="707886"/>
          </a:xfrm>
          <a:prstGeom prst="rect">
            <a:avLst/>
          </a:prstGeom>
        </p:spPr>
        <p:txBody>
          <a:bodyPr>
            <a:spAutoFit/>
          </a:bodyPr>
          <a:lstStyle/>
          <a:p>
            <a:r>
              <a:rPr lang="en-US" sz="2000" b="1" i="1" dirty="0"/>
              <a:t>Example of a rule violation</a:t>
            </a:r>
          </a:p>
          <a:p>
            <a:r>
              <a:rPr lang="sv-SE" sz="2000" dirty="0">
                <a:latin typeface="Courier New" panose="02070309020205020404" pitchFamily="49" charset="0"/>
                <a:cs typeface="Courier New" panose="02070309020205020404" pitchFamily="49" charset="0"/>
              </a:rPr>
              <a:t>extern int16_t array[];</a:t>
            </a:r>
          </a:p>
        </p:txBody>
      </p:sp>
      <p:sp>
        <p:nvSpPr>
          <p:cNvPr id="8" name="Rectangle 7"/>
          <p:cNvSpPr/>
          <p:nvPr/>
        </p:nvSpPr>
        <p:spPr>
          <a:xfrm>
            <a:off x="500327" y="4347492"/>
            <a:ext cx="5079785" cy="1015663"/>
          </a:xfrm>
          <a:prstGeom prst="rect">
            <a:avLst/>
          </a:prstGeom>
        </p:spPr>
        <p:txBody>
          <a:bodyPr wrap="square">
            <a:spAutoFit/>
          </a:bodyPr>
          <a:lstStyle/>
          <a:p>
            <a:r>
              <a:rPr lang="sv-SE" sz="2000" b="1" i="1" dirty="0"/>
              <a:t>Examples of correct code</a:t>
            </a:r>
          </a:p>
          <a:p>
            <a:r>
              <a:rPr lang="sv-SE" sz="2000" dirty="0">
                <a:latin typeface="Courier New" panose="02070309020205020404" pitchFamily="49" charset="0"/>
                <a:cs typeface="Courier New" panose="02070309020205020404" pitchFamily="49" charset="0"/>
              </a:rPr>
              <a:t>int16_t array2[10];</a:t>
            </a:r>
          </a:p>
          <a:p>
            <a:r>
              <a:rPr lang="fr-FR" sz="2000" dirty="0">
                <a:latin typeface="Courier New" panose="02070309020205020404" pitchFamily="49" charset="0"/>
                <a:cs typeface="Courier New" panose="02070309020205020404" pitchFamily="49" charset="0"/>
              </a:rPr>
              <a:t>int16_t array2[] = { 1, 2, 3 };</a:t>
            </a:r>
            <a:endParaRPr lang="sv-SE" sz="2000" dirty="0">
              <a:latin typeface="Courier New" panose="02070309020205020404" pitchFamily="49" charset="0"/>
              <a:cs typeface="Courier New" panose="02070309020205020404" pitchFamily="49" charset="0"/>
            </a:endParaRPr>
          </a:p>
        </p:txBody>
      </p:sp>
      <p:sp>
        <p:nvSpPr>
          <p:cNvPr id="9"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26</a:t>
            </a:fld>
            <a:endParaRPr lang="sv-SE" sz="1200" dirty="0">
              <a:solidFill>
                <a:schemeClr val="bg1">
                  <a:lumMod val="65000"/>
                </a:schemeClr>
              </a:solidFill>
            </a:endParaRPr>
          </a:p>
        </p:txBody>
      </p:sp>
      <p:sp>
        <p:nvSpPr>
          <p:cNvPr id="10"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386032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Clr>
                <a:schemeClr val="accent1"/>
              </a:buClr>
              <a:buNone/>
            </a:pPr>
            <a:r>
              <a:rPr lang="de-DE" dirty="0" smtClean="0"/>
              <a:t>The </a:t>
            </a:r>
            <a:r>
              <a:rPr lang="de-DE" dirty="0"/>
              <a:t>right hand operand of an &amp;&amp; or || operator shall not contain side effects</a:t>
            </a:r>
          </a:p>
          <a:p>
            <a:pPr marL="0" indent="0">
              <a:buClr>
                <a:schemeClr val="accent1"/>
              </a:buClr>
              <a:buNone/>
            </a:pPr>
            <a:endParaRPr lang="en-US" b="1" dirty="0">
              <a:latin typeface="Courier New" pitchFamily="49" charset="0"/>
              <a:cs typeface="Courier New" pitchFamily="49" charset="0"/>
            </a:endParaRPr>
          </a:p>
          <a:p>
            <a:pPr marL="857250" lvl="2" indent="0">
              <a:buNone/>
            </a:pPr>
            <a:r>
              <a:rPr lang="de-DE" sz="2200" dirty="0">
                <a:latin typeface="Courier New" pitchFamily="49" charset="0"/>
                <a:cs typeface="Courier New" pitchFamily="49" charset="0"/>
              </a:rPr>
              <a:t>if((a==b)&amp;&amp;(</a:t>
            </a:r>
            <a:r>
              <a:rPr lang="de-DE" sz="2200" dirty="0">
                <a:solidFill>
                  <a:srgbClr val="FF0000"/>
                </a:solidFill>
                <a:latin typeface="Courier New" pitchFamily="49" charset="0"/>
                <a:cs typeface="Courier New" pitchFamily="49" charset="0"/>
              </a:rPr>
              <a:t>c--</a:t>
            </a:r>
            <a:r>
              <a:rPr lang="de-DE" sz="2200" dirty="0">
                <a:latin typeface="Courier New" pitchFamily="49" charset="0"/>
                <a:cs typeface="Courier New" pitchFamily="49" charset="0"/>
              </a:rPr>
              <a:t>)){...}</a:t>
            </a:r>
          </a:p>
          <a:p>
            <a:pPr marL="0" indent="0">
              <a:buClr>
                <a:schemeClr val="accent1"/>
              </a:buClr>
              <a:buNone/>
            </a:pP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sv-SE" dirty="0">
                <a:cs typeface="Courier New" pitchFamily="49" charset="0"/>
              </a:rPr>
              <a:t>c is only decremented if a equals b</a:t>
            </a:r>
          </a:p>
          <a:p>
            <a:pPr marL="0" indent="0">
              <a:buClr>
                <a:schemeClr val="accent1"/>
              </a:buClr>
              <a:buNone/>
            </a:pPr>
            <a:endParaRPr lang="sv-SE" b="1" dirty="0">
              <a:latin typeface="Courier New" pitchFamily="49" charset="0"/>
              <a:cs typeface="Courier New" pitchFamily="49" charset="0"/>
            </a:endParaRPr>
          </a:p>
          <a:p>
            <a:pPr marL="0" indent="0">
              <a:buClr>
                <a:schemeClr val="accent1"/>
              </a:buClr>
              <a:buNone/>
            </a:pPr>
            <a:r>
              <a:rPr lang="sv-SE" dirty="0">
                <a:cs typeface="Courier New" pitchFamily="49" charset="0"/>
              </a:rPr>
              <a:t>A small taste of rules...</a:t>
            </a:r>
          </a:p>
          <a:p>
            <a:endParaRPr lang="sv-SE" dirty="0"/>
          </a:p>
        </p:txBody>
      </p:sp>
      <p:sp>
        <p:nvSpPr>
          <p:cNvPr id="3" name="Text Placeholder 2"/>
          <p:cNvSpPr>
            <a:spLocks noGrp="1"/>
          </p:cNvSpPr>
          <p:nvPr>
            <p:ph type="body" idx="17"/>
          </p:nvPr>
        </p:nvSpPr>
        <p:spPr/>
        <p:txBody>
          <a:bodyPr/>
          <a:lstStyle/>
          <a:p>
            <a:r>
              <a:rPr lang="sv-SE" dirty="0"/>
              <a:t>EXAMPLES OF MISRA C RULES</a:t>
            </a:r>
          </a:p>
        </p:txBody>
      </p:sp>
      <p:sp>
        <p:nvSpPr>
          <p:cNvPr id="4"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27</a:t>
            </a:fld>
            <a:endParaRPr lang="sv-SE" sz="1200" dirty="0">
              <a:solidFill>
                <a:schemeClr val="bg1">
                  <a:lumMod val="65000"/>
                </a:schemeClr>
              </a:solidFill>
            </a:endParaRPr>
          </a:p>
        </p:txBody>
      </p:sp>
      <p:sp>
        <p:nvSpPr>
          <p:cNvPr id="5"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392056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Should be used from the beginning</a:t>
            </a:r>
          </a:p>
          <a:p>
            <a:endParaRPr lang="en-US" sz="1400" dirty="0"/>
          </a:p>
          <a:p>
            <a:r>
              <a:rPr lang="en-US" dirty="0"/>
              <a:t>Rule by rule in current code</a:t>
            </a:r>
          </a:p>
          <a:p>
            <a:endParaRPr lang="en-US" sz="1400" dirty="0"/>
          </a:p>
          <a:p>
            <a:r>
              <a:rPr lang="en-US" dirty="0"/>
              <a:t>If some rule does not fit your need, don’t use it, but document why.</a:t>
            </a:r>
          </a:p>
          <a:p>
            <a:endParaRPr lang="en-US" sz="1400" dirty="0"/>
          </a:p>
          <a:p>
            <a:r>
              <a:rPr lang="en-US" dirty="0"/>
              <a:t>Recommended </a:t>
            </a:r>
            <a:r>
              <a:rPr lang="en-US"/>
              <a:t>in </a:t>
            </a:r>
            <a:r>
              <a:rPr lang="en-US" smtClean="0"/>
              <a:t>IEC 61508</a:t>
            </a:r>
            <a:endParaRPr lang="en-US" dirty="0"/>
          </a:p>
          <a:p>
            <a:endParaRPr lang="en-US" sz="1400" dirty="0"/>
          </a:p>
          <a:p>
            <a:r>
              <a:rPr lang="en-US" dirty="0"/>
              <a:t>Often good to use even when not mandatory</a:t>
            </a:r>
          </a:p>
          <a:p>
            <a:endParaRPr lang="en-US" sz="1400" dirty="0"/>
          </a:p>
          <a:p>
            <a:r>
              <a:rPr lang="en-US" dirty="0"/>
              <a:t>“It is a set of guidelines, not a religion”</a:t>
            </a:r>
          </a:p>
          <a:p>
            <a:endParaRPr lang="sv-SE" dirty="0"/>
          </a:p>
        </p:txBody>
      </p:sp>
      <p:sp>
        <p:nvSpPr>
          <p:cNvPr id="3" name="Text Placeholder 2"/>
          <p:cNvSpPr>
            <a:spLocks noGrp="1"/>
          </p:cNvSpPr>
          <p:nvPr>
            <p:ph type="body" idx="17"/>
          </p:nvPr>
        </p:nvSpPr>
        <p:spPr/>
        <p:txBody>
          <a:bodyPr/>
          <a:lstStyle/>
          <a:p>
            <a:r>
              <a:rPr lang="sv-SE" dirty="0" smtClean="0"/>
              <a:t> MISRA C</a:t>
            </a:r>
            <a:endParaRPr lang="sv-SE" dirty="0"/>
          </a:p>
        </p:txBody>
      </p:sp>
      <p:sp>
        <p:nvSpPr>
          <p:cNvPr id="4"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28</a:t>
            </a:fld>
            <a:endParaRPr lang="sv-SE" sz="1200" dirty="0">
              <a:solidFill>
                <a:schemeClr val="bg1">
                  <a:lumMod val="65000"/>
                </a:schemeClr>
              </a:solidFill>
            </a:endParaRPr>
          </a:p>
        </p:txBody>
      </p:sp>
      <p:sp>
        <p:nvSpPr>
          <p:cNvPr id="5" name="Rectangle 56"/>
          <p:cNvSpPr>
            <a:spLocks noChangeArrowheads="1"/>
          </p:cNvSpPr>
          <p:nvPr/>
        </p:nvSpPr>
        <p:spPr bwMode="auto">
          <a:xfrm>
            <a:off x="6753225" y="6467475"/>
            <a:ext cx="2208213" cy="268103"/>
          </a:xfrm>
          <a:prstGeom prst="rect">
            <a:avLst/>
          </a:prstGeom>
          <a:noFill/>
          <a:ln w="9525">
            <a:noFill/>
            <a:miter lim="800000"/>
            <a:headEnd/>
            <a:tailEnd/>
          </a:ln>
          <a:effectLst/>
        </p:spPr>
        <p:txBody>
          <a:bodyPr lIns="82628" tIns="41315" rIns="82628" bIns="41315">
            <a:spAutoFit/>
          </a:bodyPr>
          <a:lstStyle/>
          <a:p>
            <a:pPr algn="r" defTabSz="820738"/>
            <a:r>
              <a:rPr lang="en-US" sz="1200" i="1" dirty="0" smtClean="0">
                <a:solidFill>
                  <a:schemeClr val="bg1">
                    <a:lumMod val="65000"/>
                  </a:schemeClr>
                </a:solidFill>
              </a:rPr>
              <a:t>Code analysis</a:t>
            </a:r>
            <a:endParaRPr lang="en-US" sz="1200" i="1" dirty="0">
              <a:solidFill>
                <a:schemeClr val="bg1">
                  <a:lumMod val="65000"/>
                </a:schemeClr>
              </a:solidFill>
            </a:endParaRPr>
          </a:p>
        </p:txBody>
      </p:sp>
    </p:spTree>
    <p:extLst>
      <p:ext uri="{BB962C8B-B14F-4D97-AF65-F5344CB8AC3E}">
        <p14:creationId xmlns:p14="http://schemas.microsoft.com/office/powerpoint/2010/main" val="15464226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7"/>
          </p:nvPr>
        </p:nvSpPr>
        <p:spPr/>
        <p:txBody>
          <a:bodyPr/>
          <a:lstStyle/>
          <a:p>
            <a:r>
              <a:rPr lang="sv-SE" dirty="0" smtClean="0"/>
              <a:t>CERTIFIED TOOLS FOR FUNCTIONAL SAFETY</a:t>
            </a:r>
            <a:endParaRPr lang="sv-SE" dirty="0"/>
          </a:p>
        </p:txBody>
      </p:sp>
      <p:sp>
        <p:nvSpPr>
          <p:cNvPr id="3" name="Content Placeholder 2"/>
          <p:cNvSpPr txBox="1">
            <a:spLocks/>
          </p:cNvSpPr>
          <p:nvPr/>
        </p:nvSpPr>
        <p:spPr>
          <a:xfrm>
            <a:off x="226612" y="1497276"/>
            <a:ext cx="9140755" cy="42179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cs typeface="Arial"/>
              </a:rPr>
              <a:t>The Functional </a:t>
            </a:r>
            <a:r>
              <a:rPr lang="en-US" sz="2000" dirty="0">
                <a:cs typeface="Arial"/>
              </a:rPr>
              <a:t>Safety </a:t>
            </a:r>
            <a:r>
              <a:rPr lang="en-US" sz="2000" dirty="0" smtClean="0">
                <a:cs typeface="Arial"/>
              </a:rPr>
              <a:t>versions </a:t>
            </a:r>
            <a:r>
              <a:rPr lang="en-US" sz="2000" dirty="0">
                <a:cs typeface="Arial"/>
              </a:rPr>
              <a:t>of </a:t>
            </a:r>
            <a:br>
              <a:rPr lang="en-US" sz="2000" dirty="0">
                <a:cs typeface="Arial"/>
              </a:rPr>
            </a:br>
            <a:r>
              <a:rPr lang="en-US" sz="2000" dirty="0">
                <a:cs typeface="Arial"/>
              </a:rPr>
              <a:t>IAR Embedded Workbench </a:t>
            </a:r>
            <a:r>
              <a:rPr lang="en-US" sz="2000" dirty="0" smtClean="0">
                <a:solidFill>
                  <a:srgbClr val="000000"/>
                </a:solidFill>
                <a:cs typeface="Arial"/>
              </a:rPr>
              <a:t>for </a:t>
            </a:r>
            <a:r>
              <a:rPr lang="en-US" sz="2000" dirty="0">
                <a:solidFill>
                  <a:srgbClr val="000000"/>
                </a:solidFill>
                <a:cs typeface="Arial"/>
              </a:rPr>
              <a:t>ARM, </a:t>
            </a:r>
            <a:r>
              <a:rPr lang="en-US" sz="2000" dirty="0" smtClean="0">
                <a:solidFill>
                  <a:srgbClr val="000000"/>
                </a:solidFill>
                <a:cs typeface="Arial"/>
              </a:rPr>
              <a:t/>
            </a:r>
            <a:br>
              <a:rPr lang="en-US" sz="2000" dirty="0" smtClean="0">
                <a:solidFill>
                  <a:srgbClr val="000000"/>
                </a:solidFill>
                <a:cs typeface="Arial"/>
              </a:rPr>
            </a:br>
            <a:r>
              <a:rPr lang="en-US" sz="2000" dirty="0" smtClean="0">
                <a:solidFill>
                  <a:srgbClr val="000000"/>
                </a:solidFill>
                <a:cs typeface="Arial"/>
              </a:rPr>
              <a:t>Renesas RX and RL78 includes:</a:t>
            </a:r>
            <a:endParaRPr lang="sv-SE" sz="2000" dirty="0">
              <a:solidFill>
                <a:srgbClr val="000000"/>
              </a:solidFill>
              <a:cs typeface="Arial"/>
            </a:endParaRPr>
          </a:p>
          <a:p>
            <a:pPr marL="0" indent="0">
              <a:buNone/>
            </a:pPr>
            <a:endParaRPr lang="en-US" sz="2000" b="1" dirty="0" smtClean="0"/>
          </a:p>
          <a:p>
            <a:r>
              <a:rPr lang="en-US" sz="1600" dirty="0" smtClean="0"/>
              <a:t>Functional </a:t>
            </a:r>
            <a:r>
              <a:rPr lang="en-US" sz="1600" dirty="0"/>
              <a:t>S</a:t>
            </a:r>
            <a:r>
              <a:rPr lang="en-US" sz="1600" dirty="0" smtClean="0"/>
              <a:t>afety </a:t>
            </a:r>
            <a:r>
              <a:rPr lang="en-US" sz="1600" dirty="0"/>
              <a:t>certificate from </a:t>
            </a:r>
            <a:r>
              <a:rPr lang="en-US" sz="1600" dirty="0" smtClean="0"/>
              <a:t>TÜV SÜD</a:t>
            </a:r>
            <a:endParaRPr lang="en-US" sz="1600" dirty="0"/>
          </a:p>
          <a:p>
            <a:r>
              <a:rPr lang="en-US" sz="1600" dirty="0"/>
              <a:t>Safety report from </a:t>
            </a:r>
            <a:r>
              <a:rPr lang="en-US" sz="1600" dirty="0" smtClean="0"/>
              <a:t>TÜV SÜD</a:t>
            </a:r>
            <a:endParaRPr lang="en-US" sz="1600" dirty="0"/>
          </a:p>
          <a:p>
            <a:r>
              <a:rPr lang="en-US" sz="1600" dirty="0"/>
              <a:t>Safety </a:t>
            </a:r>
            <a:r>
              <a:rPr lang="en-US" sz="1600" dirty="0" smtClean="0"/>
              <a:t>guide</a:t>
            </a:r>
            <a:endParaRPr lang="en-US" sz="1600" dirty="0"/>
          </a:p>
          <a:p>
            <a:r>
              <a:rPr lang="en-US" sz="1600" dirty="0" smtClean="0"/>
              <a:t>Prioritized </a:t>
            </a:r>
            <a:r>
              <a:rPr lang="en-US" sz="1600" dirty="0"/>
              <a:t>support</a:t>
            </a:r>
          </a:p>
          <a:p>
            <a:r>
              <a:rPr lang="en-US" sz="1600" dirty="0"/>
              <a:t>Validated </a:t>
            </a:r>
            <a:r>
              <a:rPr lang="en-US" sz="1600" dirty="0" smtClean="0"/>
              <a:t>service </a:t>
            </a:r>
            <a:r>
              <a:rPr lang="en-US" sz="1600" dirty="0"/>
              <a:t>p</a:t>
            </a:r>
            <a:r>
              <a:rPr lang="en-US" sz="1600" dirty="0" smtClean="0"/>
              <a:t>acks</a:t>
            </a:r>
            <a:endParaRPr lang="en-US" sz="1600" dirty="0"/>
          </a:p>
          <a:p>
            <a:r>
              <a:rPr lang="en-US" sz="1600" dirty="0" smtClean="0"/>
              <a:t>Regular reports </a:t>
            </a:r>
            <a:r>
              <a:rPr lang="en-US" sz="1600" dirty="0"/>
              <a:t>of known </a:t>
            </a:r>
            <a:r>
              <a:rPr lang="en-US" sz="1600" dirty="0" smtClean="0"/>
              <a:t>problems</a:t>
            </a:r>
          </a:p>
          <a:p>
            <a:pPr marL="0" indent="0">
              <a:buNone/>
            </a:pPr>
            <a:endParaRPr lang="en-US" sz="1600" dirty="0"/>
          </a:p>
          <a:p>
            <a:pPr marL="72000" indent="0">
              <a:spcBef>
                <a:spcPts val="0"/>
              </a:spcBef>
              <a:spcAft>
                <a:spcPts val="600"/>
              </a:spcAft>
              <a:buNone/>
              <a:defRPr/>
            </a:pPr>
            <a:endParaRPr lang="en-US" sz="1600" dirty="0">
              <a:solidFill>
                <a:srgbClr val="000000"/>
              </a:solidFill>
              <a:cs typeface="Aria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7602" y="1581756"/>
            <a:ext cx="3845884" cy="273973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6258" y="3606265"/>
            <a:ext cx="1819809" cy="1819809"/>
          </a:xfrm>
          <a:prstGeom prst="rect">
            <a:avLst/>
          </a:prstGeom>
        </p:spPr>
      </p:pic>
      <p:sp>
        <p:nvSpPr>
          <p:cNvPr id="8" name="Content Placeholder 2"/>
          <p:cNvSpPr txBox="1">
            <a:spLocks/>
          </p:cNvSpPr>
          <p:nvPr/>
        </p:nvSpPr>
        <p:spPr>
          <a:xfrm>
            <a:off x="6758176" y="4345934"/>
            <a:ext cx="2225310" cy="19739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sv-SE" sz="3600" b="1" dirty="0" smtClean="0">
                <a:solidFill>
                  <a:schemeClr val="accent3">
                    <a:lumMod val="60000"/>
                    <a:lumOff val="40000"/>
                  </a:schemeClr>
                </a:solidFill>
                <a:effectLst>
                  <a:outerShdw blurRad="38100" dist="38100" dir="2700000" algn="tl">
                    <a:srgbClr val="000000">
                      <a:alpha val="43137"/>
                    </a:srgbClr>
                  </a:outerShdw>
                </a:effectLst>
                <a:cs typeface="Arial"/>
              </a:rPr>
              <a:t>Validated</a:t>
            </a:r>
            <a:r>
              <a:rPr lang="sv-SE" sz="2000" dirty="0" smtClean="0">
                <a:cs typeface="Arial"/>
              </a:rPr>
              <a:t> </a:t>
            </a:r>
            <a:br>
              <a:rPr lang="sv-SE" sz="2000" dirty="0" smtClean="0">
                <a:cs typeface="Arial"/>
              </a:rPr>
            </a:br>
            <a:r>
              <a:rPr lang="sv-SE" sz="2000" dirty="0" smtClean="0"/>
              <a:t>EN </a:t>
            </a:r>
            <a:r>
              <a:rPr lang="sv-SE" sz="2000" dirty="0"/>
              <a:t>50128 (</a:t>
            </a:r>
            <a:r>
              <a:rPr lang="sv-SE" sz="2000" dirty="0" smtClean="0"/>
              <a:t>ARM)</a:t>
            </a:r>
            <a:br>
              <a:rPr lang="sv-SE" sz="2000" dirty="0" smtClean="0"/>
            </a:br>
            <a:r>
              <a:rPr lang="sv-SE" sz="2000" dirty="0" smtClean="0"/>
              <a:t>I</a:t>
            </a:r>
            <a:r>
              <a:rPr lang="sv-SE" sz="2000" dirty="0" smtClean="0">
                <a:cs typeface="Arial"/>
              </a:rPr>
              <a:t>EC 61508</a:t>
            </a:r>
            <a:br>
              <a:rPr lang="sv-SE" sz="2000" dirty="0" smtClean="0">
                <a:cs typeface="Arial"/>
              </a:rPr>
            </a:br>
            <a:r>
              <a:rPr lang="sv-SE" sz="2000" dirty="0" smtClean="0">
                <a:cs typeface="Arial"/>
              </a:rPr>
              <a:t>ISO 26262</a:t>
            </a:r>
            <a:endParaRPr lang="en-US" sz="2000" dirty="0"/>
          </a:p>
        </p:txBody>
      </p:sp>
      <p:sp>
        <p:nvSpPr>
          <p:cNvPr id="9"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29</a:t>
            </a:fld>
            <a:endParaRPr lang="sv-SE" sz="1200" dirty="0">
              <a:solidFill>
                <a:schemeClr val="bg1">
                  <a:lumMod val="65000"/>
                </a:schemeClr>
              </a:solidFill>
            </a:endParaRPr>
          </a:p>
        </p:txBody>
      </p:sp>
    </p:spTree>
    <p:extLst>
      <p:ext uri="{BB962C8B-B14F-4D97-AF65-F5344CB8AC3E}">
        <p14:creationId xmlns:p14="http://schemas.microsoft.com/office/powerpoint/2010/main" val="3902141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7"/>
          </p:nvPr>
        </p:nvSpPr>
        <p:spPr/>
        <p:txBody>
          <a:bodyPr/>
          <a:lstStyle/>
          <a:p>
            <a:r>
              <a:rPr lang="sv-SE" dirty="0" smtClean="0"/>
              <a:t>WHY DO WE NEED ANALYSIS TOOLS?</a:t>
            </a:r>
            <a:endParaRPr lang="sv-SE" dirty="0"/>
          </a:p>
        </p:txBody>
      </p:sp>
      <p:sp>
        <p:nvSpPr>
          <p:cNvPr id="16" name="Content Placeholder 2"/>
          <p:cNvSpPr>
            <a:spLocks noGrp="1"/>
          </p:cNvSpPr>
          <p:nvPr>
            <p:ph idx="1"/>
          </p:nvPr>
        </p:nvSpPr>
        <p:spPr>
          <a:xfrm>
            <a:off x="460375" y="1916832"/>
            <a:ext cx="8229600" cy="720080"/>
          </a:xfrm>
        </p:spPr>
        <p:txBody>
          <a:bodyPr/>
          <a:lstStyle/>
          <a:p>
            <a:pPr marL="457200" indent="-457200">
              <a:buSzPct val="100000"/>
              <a:buFont typeface="+mj-lt"/>
              <a:buAutoNum type="arabicPeriod" startAt="2"/>
            </a:pPr>
            <a:r>
              <a:rPr lang="en-US" dirty="0" smtClean="0"/>
              <a:t>All software contains bugs</a:t>
            </a:r>
          </a:p>
          <a:p>
            <a:pPr marL="457200" indent="-457200">
              <a:buSzPct val="100000"/>
              <a:buFont typeface="+mj-lt"/>
              <a:buAutoNum type="arabicPeriod" startAt="2"/>
            </a:pPr>
            <a:endParaRPr lang="en-US" dirty="0"/>
          </a:p>
          <a:p>
            <a:pPr marL="457200" indent="-457200">
              <a:buSzPct val="100000"/>
              <a:buFont typeface="+mj-lt"/>
              <a:buAutoNum type="arabicPeriod" startAt="2"/>
            </a:pPr>
            <a:endParaRPr lang="en-US" dirty="0" smtClean="0"/>
          </a:p>
          <a:p>
            <a:pPr marL="457200" indent="-457200">
              <a:buSzPct val="100000"/>
              <a:buFont typeface="+mj-lt"/>
              <a:buAutoNum type="arabicPeriod" startAt="2"/>
            </a:pPr>
            <a:endParaRPr lang="en-US" dirty="0"/>
          </a:p>
          <a:p>
            <a:pPr marL="457200" indent="-457200">
              <a:buSzPct val="100000"/>
              <a:buFont typeface="+mj-lt"/>
              <a:buAutoNum type="arabicPeriod" startAt="2"/>
            </a:pPr>
            <a:endParaRPr lang="en-US" dirty="0" smtClean="0"/>
          </a:p>
          <a:p>
            <a:pPr marL="0" indent="0">
              <a:buSzPct val="100000"/>
              <a:buNone/>
            </a:pPr>
            <a:endParaRPr lang="en-US" dirty="0"/>
          </a:p>
        </p:txBody>
      </p:sp>
      <p:pic>
        <p:nvPicPr>
          <p:cNvPr id="17" name="Picture 3" descr="C:\Users\MartinGi.IARSYSTEMS\Documents\_Events\2015-03-09-11 ECS Syd\udev-Lines-cr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476074"/>
            <a:ext cx="3024336" cy="14991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 descr="http://duden.de/_media_/small/K/Kaefer-20110028569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746451">
            <a:off x="2476464" y="2694929"/>
            <a:ext cx="319689" cy="2845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1" descr="http://duden.de/_media_/small/K/Kaefer-20110028569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746451">
            <a:off x="2854387" y="3623400"/>
            <a:ext cx="319689" cy="2845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1" descr="http://duden.de/_media_/small/K/Kaefer-20110028569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746451">
            <a:off x="3651915" y="2665638"/>
            <a:ext cx="319689" cy="284524"/>
          </a:xfrm>
          <a:prstGeom prst="rect">
            <a:avLst/>
          </a:prstGeom>
          <a:noFill/>
          <a:extLst>
            <a:ext uri="{909E8E84-426E-40DD-AFC4-6F175D3DCCD1}">
              <a14:hiddenFill xmlns:a14="http://schemas.microsoft.com/office/drawing/2010/main">
                <a:solidFill>
                  <a:srgbClr val="FFFFFF"/>
                </a:solidFill>
              </a14:hiddenFill>
            </a:ext>
          </a:extLst>
        </p:spPr>
      </p:pic>
      <p:sp>
        <p:nvSpPr>
          <p:cNvPr id="33" name="Content Placeholder 2"/>
          <p:cNvSpPr txBox="1">
            <a:spLocks/>
          </p:cNvSpPr>
          <p:nvPr/>
        </p:nvSpPr>
        <p:spPr>
          <a:xfrm>
            <a:off x="460375" y="4174518"/>
            <a:ext cx="8229600" cy="72008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SzPct val="70000"/>
              <a:buFont typeface="Arial" pitchFamily="34" charset="0"/>
              <a:buChar char="•"/>
              <a:defRPr sz="2400" kern="1200">
                <a:solidFill>
                  <a:schemeClr val="tx1"/>
                </a:solidFill>
                <a:latin typeface="+mn-lt"/>
                <a:ea typeface="+mn-ea"/>
                <a:cs typeface="+mn-cs"/>
              </a:defRPr>
            </a:lvl1pPr>
            <a:lvl2pPr marL="804863" indent="-85725"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2pPr>
            <a:lvl3pPr marL="1143000" indent="-68263"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3pPr>
            <a:lvl4pPr marL="1600200" indent="-76200"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4pPr>
            <a:lvl5pPr marL="2057400" indent="-84138"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startAt="3"/>
            </a:pPr>
            <a:r>
              <a:rPr lang="en-US" dirty="0" smtClean="0"/>
              <a:t>The </a:t>
            </a:r>
            <a:r>
              <a:rPr lang="en-US" dirty="0"/>
              <a:t>later you find a bug, the more expensive it </a:t>
            </a:r>
            <a:r>
              <a:rPr lang="en-US" dirty="0" smtClean="0"/>
              <a:t>gets</a:t>
            </a:r>
          </a:p>
          <a:p>
            <a:pPr marL="457200" indent="-457200">
              <a:buSzPct val="100000"/>
              <a:buFont typeface="+mj-lt"/>
              <a:buAutoNum type="arabicPeriod"/>
            </a:pPr>
            <a:endParaRPr lang="en-US" dirty="0" smtClean="0"/>
          </a:p>
          <a:p>
            <a:pPr marL="457200" indent="-457200">
              <a:buSzPct val="100000"/>
              <a:buFont typeface="+mj-lt"/>
              <a:buAutoNum type="arabicPeriod"/>
            </a:pPr>
            <a:endParaRPr lang="en-US" dirty="0" smtClean="0"/>
          </a:p>
          <a:p>
            <a:pPr marL="457200" indent="-457200">
              <a:buSzPct val="100000"/>
              <a:buFont typeface="+mj-lt"/>
              <a:buAutoNum type="arabicPeriod"/>
            </a:pPr>
            <a:endParaRPr lang="en-US" dirty="0" smtClean="0"/>
          </a:p>
          <a:p>
            <a:pPr marL="0" indent="0">
              <a:buSzPct val="100000"/>
              <a:buFont typeface="Arial" pitchFamily="34" charset="0"/>
              <a:buNone/>
            </a:pPr>
            <a:endParaRPr lang="en-US" dirty="0"/>
          </a:p>
        </p:txBody>
      </p:sp>
      <p:sp>
        <p:nvSpPr>
          <p:cNvPr id="34" name="Freeform 33"/>
          <p:cNvSpPr/>
          <p:nvPr/>
        </p:nvSpPr>
        <p:spPr>
          <a:xfrm rot="21347563">
            <a:off x="2413401" y="4861370"/>
            <a:ext cx="1960630" cy="1150408"/>
          </a:xfrm>
          <a:custGeom>
            <a:avLst/>
            <a:gdLst>
              <a:gd name="connsiteX0" fmla="*/ 0 w 3365291"/>
              <a:gd name="connsiteY0" fmla="*/ 1581463 h 1705337"/>
              <a:gd name="connsiteX1" fmla="*/ 2173573 w 3365291"/>
              <a:gd name="connsiteY1" fmla="*/ 1543987 h 1705337"/>
              <a:gd name="connsiteX2" fmla="*/ 3365291 w 3365291"/>
              <a:gd name="connsiteY2" fmla="*/ 0 h 1705337"/>
              <a:gd name="connsiteX0" fmla="*/ 0 w 3365291"/>
              <a:gd name="connsiteY0" fmla="*/ 1581463 h 1634237"/>
              <a:gd name="connsiteX1" fmla="*/ 2196058 w 3365291"/>
              <a:gd name="connsiteY1" fmla="*/ 1364105 h 1634237"/>
              <a:gd name="connsiteX2" fmla="*/ 3365291 w 3365291"/>
              <a:gd name="connsiteY2" fmla="*/ 0 h 1634237"/>
            </a:gdLst>
            <a:ahLst/>
            <a:cxnLst>
              <a:cxn ang="0">
                <a:pos x="connsiteX0" y="connsiteY0"/>
              </a:cxn>
              <a:cxn ang="0">
                <a:pos x="connsiteX1" y="connsiteY1"/>
              </a:cxn>
              <a:cxn ang="0">
                <a:pos x="connsiteX2" y="connsiteY2"/>
              </a:cxn>
            </a:cxnLst>
            <a:rect l="l" t="t" r="r" b="b"/>
            <a:pathLst>
              <a:path w="3365291" h="1634237">
                <a:moveTo>
                  <a:pt x="0" y="1581463"/>
                </a:moveTo>
                <a:cubicBezTo>
                  <a:pt x="806345" y="1694513"/>
                  <a:pt x="1635176" y="1627682"/>
                  <a:pt x="2196058" y="1364105"/>
                </a:cubicBezTo>
                <a:cubicBezTo>
                  <a:pt x="2756940" y="1100528"/>
                  <a:pt x="3049873" y="640205"/>
                  <a:pt x="3365291"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35" name="Group 34"/>
          <p:cNvGrpSpPr/>
          <p:nvPr/>
        </p:nvGrpSpPr>
        <p:grpSpPr>
          <a:xfrm>
            <a:off x="1691680" y="4750582"/>
            <a:ext cx="3701483" cy="1630746"/>
            <a:chOff x="1691680" y="3933056"/>
            <a:chExt cx="3701483" cy="1630746"/>
          </a:xfrm>
        </p:grpSpPr>
        <p:cxnSp>
          <p:nvCxnSpPr>
            <p:cNvPr id="36" name="Straight Connector 35"/>
            <p:cNvCxnSpPr/>
            <p:nvPr/>
          </p:nvCxnSpPr>
          <p:spPr>
            <a:xfrm>
              <a:off x="2305878" y="3933056"/>
              <a:ext cx="0" cy="1372127"/>
            </a:xfrm>
            <a:prstGeom prst="line">
              <a:avLst/>
            </a:prstGeom>
            <a:ln w="25400">
              <a:solidFill>
                <a:schemeClr val="tx1"/>
              </a:solidFill>
              <a:headEnd type="stealth"/>
              <a:tailEnd w="lg"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305878" y="5305183"/>
              <a:ext cx="3087285" cy="0"/>
            </a:xfrm>
            <a:prstGeom prst="line">
              <a:avLst/>
            </a:prstGeom>
            <a:ln w="254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91680" y="4361064"/>
              <a:ext cx="606256" cy="338554"/>
            </a:xfrm>
            <a:prstGeom prst="rect">
              <a:avLst/>
            </a:prstGeom>
            <a:noFill/>
          </p:spPr>
          <p:txBody>
            <a:bodyPr wrap="none" rtlCol="0">
              <a:spAutoFit/>
            </a:bodyPr>
            <a:lstStyle/>
            <a:p>
              <a:r>
                <a:rPr lang="en-US" sz="1600" dirty="0"/>
                <a:t>C</a:t>
              </a:r>
              <a:r>
                <a:rPr lang="en-US" sz="1600" dirty="0" smtClean="0"/>
                <a:t>ost</a:t>
              </a:r>
              <a:endParaRPr lang="en-US" sz="1600" dirty="0"/>
            </a:p>
          </p:txBody>
        </p:sp>
        <p:sp>
          <p:nvSpPr>
            <p:cNvPr id="39" name="Rectangle 38"/>
            <p:cNvSpPr/>
            <p:nvPr/>
          </p:nvSpPr>
          <p:spPr>
            <a:xfrm>
              <a:off x="2978327" y="5356856"/>
              <a:ext cx="1913903" cy="206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r>
                <a:rPr lang="en-US" sz="1600" dirty="0" smtClean="0">
                  <a:solidFill>
                    <a:schemeClr val="tx1"/>
                  </a:solidFill>
                </a:rPr>
                <a:t>evelopment cycle</a:t>
              </a:r>
              <a:endParaRPr lang="en-US" sz="1600" dirty="0">
                <a:solidFill>
                  <a:schemeClr val="tx1"/>
                </a:solidFill>
              </a:endParaRPr>
            </a:p>
          </p:txBody>
        </p:sp>
      </p:grpSp>
      <p:sp>
        <p:nvSpPr>
          <p:cNvPr id="40" name="Content Placeholder 2"/>
          <p:cNvSpPr txBox="1">
            <a:spLocks/>
          </p:cNvSpPr>
          <p:nvPr/>
        </p:nvSpPr>
        <p:spPr>
          <a:xfrm>
            <a:off x="460375" y="1484784"/>
            <a:ext cx="8229600" cy="72008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SzPct val="70000"/>
              <a:buFont typeface="Arial" pitchFamily="34" charset="0"/>
              <a:buChar char="•"/>
              <a:defRPr sz="2400" kern="1200">
                <a:solidFill>
                  <a:schemeClr val="tx1"/>
                </a:solidFill>
                <a:latin typeface="+mn-lt"/>
                <a:ea typeface="+mn-ea"/>
                <a:cs typeface="+mn-cs"/>
              </a:defRPr>
            </a:lvl1pPr>
            <a:lvl2pPr marL="804863" indent="-85725"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2pPr>
            <a:lvl3pPr marL="1143000" indent="-68263" algn="l" defTabSz="914400" rtl="0" eaLnBrk="1" latinLnBrk="0" hangingPunct="1">
              <a:spcBef>
                <a:spcPct val="20000"/>
              </a:spcBef>
              <a:buSzPct val="70000"/>
              <a:buFont typeface="Arial" pitchFamily="34" charset="0"/>
              <a:buChar char="•"/>
              <a:defRPr sz="1600" kern="1200">
                <a:solidFill>
                  <a:schemeClr val="tx1"/>
                </a:solidFill>
                <a:latin typeface="+mn-lt"/>
                <a:ea typeface="+mn-ea"/>
                <a:cs typeface="+mn-cs"/>
              </a:defRPr>
            </a:lvl3pPr>
            <a:lvl4pPr marL="1600200" indent="-76200"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4pPr>
            <a:lvl5pPr marL="2057400" indent="-84138" algn="l" defTabSz="914400" rtl="0" eaLnBrk="1" latinLnBrk="0" hangingPunct="1">
              <a:spcBef>
                <a:spcPct val="20000"/>
              </a:spcBef>
              <a:buSzPct val="70000"/>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a:pPr>
            <a:r>
              <a:rPr lang="en-US" dirty="0" smtClean="0"/>
              <a:t>C is not safe</a:t>
            </a:r>
          </a:p>
          <a:p>
            <a:pPr marL="457200" indent="-457200">
              <a:buSzPct val="100000"/>
              <a:buFont typeface="+mj-lt"/>
              <a:buAutoNum type="arabicPeriod"/>
            </a:pPr>
            <a:endParaRPr lang="en-US" dirty="0" smtClean="0"/>
          </a:p>
          <a:p>
            <a:pPr marL="457200" indent="-457200">
              <a:buSzPct val="100000"/>
              <a:buFont typeface="+mj-lt"/>
              <a:buAutoNum type="arabicPeriod"/>
            </a:pPr>
            <a:endParaRPr lang="en-US" dirty="0" smtClean="0"/>
          </a:p>
          <a:p>
            <a:pPr marL="457200" indent="-457200">
              <a:buSzPct val="100000"/>
              <a:buFont typeface="+mj-lt"/>
              <a:buAutoNum type="arabicPeriod"/>
            </a:pPr>
            <a:endParaRPr lang="en-US" dirty="0" smtClean="0"/>
          </a:p>
          <a:p>
            <a:pPr marL="457200" indent="-457200">
              <a:buSzPct val="100000"/>
              <a:buFont typeface="+mj-lt"/>
              <a:buAutoNum type="arabicPeriod"/>
            </a:pPr>
            <a:endParaRPr lang="en-US" dirty="0" smtClean="0"/>
          </a:p>
          <a:p>
            <a:pPr marL="0" indent="0">
              <a:buSzPct val="100000"/>
              <a:buFont typeface="Arial" pitchFamily="34" charset="0"/>
              <a:buNone/>
            </a:pPr>
            <a:endParaRPr lang="en-US" dirty="0"/>
          </a:p>
        </p:txBody>
      </p:sp>
      <p:sp>
        <p:nvSpPr>
          <p:cNvPr id="19"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3</a:t>
            </a:fld>
            <a:endParaRPr lang="sv-SE" sz="1200" dirty="0">
              <a:solidFill>
                <a:schemeClr val="bg1">
                  <a:lumMod val="65000"/>
                </a:schemeClr>
              </a:solidFill>
            </a:endParaRPr>
          </a:p>
        </p:txBody>
      </p:sp>
    </p:spTree>
    <p:extLst>
      <p:ext uri="{BB962C8B-B14F-4D97-AF65-F5344CB8AC3E}">
        <p14:creationId xmlns:p14="http://schemas.microsoft.com/office/powerpoint/2010/main" val="287008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25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250"/>
                            </p:stCondLst>
                            <p:childTnLst>
                              <p:par>
                                <p:cTn id="17" presetID="1" presetClass="entr" presetSubtype="0" fill="hold" nodeType="afterEffect">
                                  <p:stCondLst>
                                    <p:cond delay="250"/>
                                  </p:stCondLst>
                                  <p:childTnLst>
                                    <p:set>
                                      <p:cBhvr>
                                        <p:cTn id="18" dur="1" fill="hold">
                                          <p:stCondLst>
                                            <p:cond delay="0"/>
                                          </p:stCondLst>
                                        </p:cTn>
                                        <p:tgtEl>
                                          <p:spTgt spid="32"/>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25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childTnLst>
                          </p:cTn>
                        </p:par>
                        <p:par>
                          <p:cTn id="28" fill="hold">
                            <p:stCondLst>
                              <p:cond delay="0"/>
                            </p:stCondLst>
                            <p:childTnLst>
                              <p:par>
                                <p:cTn id="29" presetID="22" presetClass="entr" presetSubtype="4" fill="hold" grpId="0" nodeType="afterEffect">
                                  <p:stCondLst>
                                    <p:cond delay="500"/>
                                  </p:stCondLst>
                                  <p:childTnLst>
                                    <p:set>
                                      <p:cBhvr>
                                        <p:cTn id="30" dur="1" fill="hold">
                                          <p:stCondLst>
                                            <p:cond delay="0"/>
                                          </p:stCondLst>
                                        </p:cTn>
                                        <p:tgtEl>
                                          <p:spTgt spid="34"/>
                                        </p:tgtEl>
                                        <p:attrNameLst>
                                          <p:attrName>style.visibility</p:attrName>
                                        </p:attrNameLst>
                                      </p:cBhvr>
                                      <p:to>
                                        <p:strVal val="visible"/>
                                      </p:to>
                                    </p:set>
                                    <p:animEffect transition="in" filter="wipe(down)">
                                      <p:cBhvr>
                                        <p:cTn id="31" dur="1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33" grpId="0"/>
      <p:bldP spid="34" grpId="0" animBg="1"/>
      <p:bldP spid="4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addition to what is included in standard Product and SUA the following is also included in the FS product:</a:t>
            </a:r>
          </a:p>
          <a:p>
            <a:r>
              <a:rPr lang="en-US" dirty="0"/>
              <a:t>Functional safety certificate from </a:t>
            </a:r>
            <a:r>
              <a:rPr lang="en-US" dirty="0" smtClean="0"/>
              <a:t>TÜV covering </a:t>
            </a:r>
            <a:r>
              <a:rPr lang="en-US" dirty="0"/>
              <a:t>IEC 61508 and ISO26262 (EN50128)</a:t>
            </a:r>
          </a:p>
          <a:p>
            <a:r>
              <a:rPr lang="en-US" dirty="0"/>
              <a:t>Safety report from TÜV</a:t>
            </a:r>
          </a:p>
          <a:p>
            <a:r>
              <a:rPr lang="en-US" dirty="0"/>
              <a:t>Safety Guide</a:t>
            </a:r>
          </a:p>
          <a:p>
            <a:r>
              <a:rPr lang="en-US" dirty="0"/>
              <a:t>Support for a frozen version</a:t>
            </a:r>
          </a:p>
          <a:p>
            <a:r>
              <a:rPr lang="en-US" dirty="0"/>
              <a:t>Validated Service Packs on the frozen version</a:t>
            </a:r>
          </a:p>
          <a:p>
            <a:r>
              <a:rPr lang="en-US" dirty="0"/>
              <a:t>Regular reports of known problems</a:t>
            </a:r>
          </a:p>
          <a:p>
            <a:r>
              <a:rPr lang="en-US" dirty="0"/>
              <a:t>Prioritized support</a:t>
            </a:r>
            <a:endParaRPr lang="sv-SE" dirty="0"/>
          </a:p>
        </p:txBody>
      </p:sp>
      <p:sp>
        <p:nvSpPr>
          <p:cNvPr id="2" name="Text Placeholder 1"/>
          <p:cNvSpPr>
            <a:spLocks noGrp="1"/>
          </p:cNvSpPr>
          <p:nvPr>
            <p:ph type="body" idx="17"/>
          </p:nvPr>
        </p:nvSpPr>
        <p:spPr/>
        <p:txBody>
          <a:bodyPr/>
          <a:lstStyle/>
          <a:p>
            <a:r>
              <a:rPr lang="sv-SE" dirty="0"/>
              <a:t>CERTIFIED TOOLS FOR FUNCTIONAL SAFETY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5805264"/>
            <a:ext cx="556914" cy="556914"/>
          </a:xfrm>
          <a:prstGeom prst="rect">
            <a:avLst/>
          </a:prstGeom>
        </p:spPr>
      </p:pic>
      <p:sp>
        <p:nvSpPr>
          <p:cNvPr id="5"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30</a:t>
            </a:fld>
            <a:endParaRPr lang="sv-SE" sz="1200" dirty="0">
              <a:solidFill>
                <a:schemeClr val="bg1">
                  <a:lumMod val="65000"/>
                </a:schemeClr>
              </a:solidFill>
            </a:endParaRPr>
          </a:p>
        </p:txBody>
      </p:sp>
    </p:spTree>
    <p:extLst>
      <p:ext uri="{BB962C8B-B14F-4D97-AF65-F5344CB8AC3E}">
        <p14:creationId xmlns:p14="http://schemas.microsoft.com/office/powerpoint/2010/main" val="1346773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a:xfrm>
            <a:off x="66430" y="2449737"/>
            <a:ext cx="8970066" cy="1123279"/>
          </a:xfrm>
        </p:spPr>
        <p:txBody>
          <a:bodyPr/>
          <a:lstStyle/>
          <a:p>
            <a:r>
              <a:rPr lang="sv-SE" dirty="0" smtClean="0"/>
              <a:t>DEMO</a:t>
            </a:r>
          </a:p>
          <a:p>
            <a:r>
              <a:rPr lang="sv-SE" dirty="0" smtClean="0"/>
              <a:t>C-STAT &amp; C-RUN</a:t>
            </a:r>
            <a:endParaRPr lang="sv-SE" dirty="0"/>
          </a:p>
        </p:txBody>
      </p:sp>
    </p:spTree>
    <p:extLst>
      <p:ext uri="{BB962C8B-B14F-4D97-AF65-F5344CB8AC3E}">
        <p14:creationId xmlns:p14="http://schemas.microsoft.com/office/powerpoint/2010/main" val="39087833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sv-SE" dirty="0" smtClean="0"/>
              <a:t>SUMMARY</a:t>
            </a:r>
            <a:endParaRPr lang="sv-SE" dirty="0"/>
          </a:p>
        </p:txBody>
      </p:sp>
    </p:spTree>
    <p:extLst>
      <p:ext uri="{BB962C8B-B14F-4D97-AF65-F5344CB8AC3E}">
        <p14:creationId xmlns:p14="http://schemas.microsoft.com/office/powerpoint/2010/main" val="3666004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Fully integrated into IAR Embedded Workbench</a:t>
            </a:r>
          </a:p>
          <a:p>
            <a:r>
              <a:rPr lang="en-US" dirty="0"/>
              <a:t>Ease-of-use!</a:t>
            </a:r>
          </a:p>
          <a:p>
            <a:r>
              <a:rPr lang="en-US" dirty="0"/>
              <a:t>Ease-of-use!</a:t>
            </a:r>
          </a:p>
          <a:p>
            <a:r>
              <a:rPr lang="en-US" dirty="0"/>
              <a:t>Ease-of-use!</a:t>
            </a:r>
          </a:p>
          <a:p>
            <a:r>
              <a:rPr lang="en-US" dirty="0"/>
              <a:t>Code size and speed performance</a:t>
            </a:r>
          </a:p>
          <a:p>
            <a:r>
              <a:rPr lang="en-US" dirty="0"/>
              <a:t>To be used in the daily development work</a:t>
            </a:r>
          </a:p>
          <a:p>
            <a:r>
              <a:rPr lang="en-US" dirty="0"/>
              <a:t>Can of course also be used for daily builds </a:t>
            </a:r>
            <a:r>
              <a:rPr lang="en-US" dirty="0" err="1"/>
              <a:t>etc</a:t>
            </a:r>
            <a:endParaRPr lang="en-US" dirty="0"/>
          </a:p>
          <a:p>
            <a:r>
              <a:rPr lang="en-US" dirty="0"/>
              <a:t>Complements traditional unit test tools</a:t>
            </a:r>
          </a:p>
          <a:p>
            <a:r>
              <a:rPr lang="en-US" dirty="0"/>
              <a:t>Finds errors that can be extremely hard/time consuming to find</a:t>
            </a:r>
            <a:endParaRPr lang="sv-SE" dirty="0"/>
          </a:p>
        </p:txBody>
      </p:sp>
      <p:sp>
        <p:nvSpPr>
          <p:cNvPr id="3" name="Text Placeholder 2"/>
          <p:cNvSpPr>
            <a:spLocks noGrp="1"/>
          </p:cNvSpPr>
          <p:nvPr>
            <p:ph type="body" idx="17"/>
          </p:nvPr>
        </p:nvSpPr>
        <p:spPr/>
        <p:txBody>
          <a:bodyPr/>
          <a:lstStyle/>
          <a:p>
            <a:r>
              <a:rPr lang="sv-SE" dirty="0" smtClean="0"/>
              <a:t>C-STAT &amp; C-RUN</a:t>
            </a:r>
            <a:endParaRPr lang="sv-SE" dirty="0"/>
          </a:p>
        </p:txBody>
      </p:sp>
    </p:spTree>
    <p:extLst>
      <p:ext uri="{BB962C8B-B14F-4D97-AF65-F5344CB8AC3E}">
        <p14:creationId xmlns:p14="http://schemas.microsoft.com/office/powerpoint/2010/main" val="20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p:txBody>
          <a:bodyPr/>
          <a:lstStyle/>
          <a:p>
            <a:r>
              <a:rPr lang="sv-SE" dirty="0" smtClean="0"/>
              <a:t>THE STACK</a:t>
            </a:r>
            <a:endParaRPr lang="sv-SE" dirty="0"/>
          </a:p>
        </p:txBody>
      </p:sp>
    </p:spTree>
    <p:extLst>
      <p:ext uri="{BB962C8B-B14F-4D97-AF65-F5344CB8AC3E}">
        <p14:creationId xmlns:p14="http://schemas.microsoft.com/office/powerpoint/2010/main" val="29197013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The stack is used for:</a:t>
            </a:r>
          </a:p>
          <a:p>
            <a:pPr lvl="1"/>
            <a:r>
              <a:rPr lang="sv-SE" sz="1800" dirty="0"/>
              <a:t>Local variables</a:t>
            </a:r>
          </a:p>
          <a:p>
            <a:pPr lvl="1"/>
            <a:r>
              <a:rPr lang="sv-SE" sz="1800" dirty="0"/>
              <a:t>Return addresses</a:t>
            </a:r>
          </a:p>
          <a:p>
            <a:pPr lvl="1"/>
            <a:r>
              <a:rPr lang="sv-SE" sz="1800" dirty="0"/>
              <a:t>Function arguments</a:t>
            </a:r>
          </a:p>
          <a:p>
            <a:pPr lvl="1"/>
            <a:r>
              <a:rPr lang="en-US" sz="1800" dirty="0"/>
              <a:t>Compiler temporaries</a:t>
            </a:r>
          </a:p>
          <a:p>
            <a:pPr lvl="1"/>
            <a:r>
              <a:rPr lang="en-US" sz="1800" dirty="0"/>
              <a:t>Interrupt contexts</a:t>
            </a:r>
          </a:p>
          <a:p>
            <a:endParaRPr lang="sv-SE" dirty="0"/>
          </a:p>
          <a:p>
            <a:r>
              <a:rPr lang="sv-SE" dirty="0"/>
              <a:t>Life span is the duration of the function</a:t>
            </a:r>
            <a:endParaRPr lang="en-US" dirty="0"/>
          </a:p>
          <a:p>
            <a:endParaRPr lang="sv-SE" dirty="0"/>
          </a:p>
        </p:txBody>
      </p:sp>
      <p:sp>
        <p:nvSpPr>
          <p:cNvPr id="3" name="Text Placeholder 2"/>
          <p:cNvSpPr>
            <a:spLocks noGrp="1"/>
          </p:cNvSpPr>
          <p:nvPr>
            <p:ph type="body" idx="17"/>
          </p:nvPr>
        </p:nvSpPr>
        <p:spPr/>
        <p:txBody>
          <a:bodyPr/>
          <a:lstStyle/>
          <a:p>
            <a:r>
              <a:rPr lang="sv-SE" dirty="0" smtClean="0"/>
              <a:t>THE STACK</a:t>
            </a:r>
            <a:endParaRPr lang="sv-SE" dirty="0"/>
          </a:p>
        </p:txBody>
      </p:sp>
      <p:grpSp>
        <p:nvGrpSpPr>
          <p:cNvPr id="5" name="Group 4"/>
          <p:cNvGrpSpPr/>
          <p:nvPr/>
        </p:nvGrpSpPr>
        <p:grpSpPr>
          <a:xfrm>
            <a:off x="5405194" y="1233029"/>
            <a:ext cx="3198355" cy="5040560"/>
            <a:chOff x="5405194" y="1233029"/>
            <a:chExt cx="3198355" cy="5040560"/>
          </a:xfrm>
          <a:effectLst>
            <a:outerShdw blurRad="50800" dist="50800" dir="5400000" algn="ctr" rotWithShape="0">
              <a:srgbClr val="000000">
                <a:alpha val="85000"/>
              </a:srgbClr>
            </a:outerShdw>
          </a:effectLst>
        </p:grpSpPr>
        <p:sp>
          <p:nvSpPr>
            <p:cNvPr id="6" name="Rectangle 5"/>
            <p:cNvSpPr/>
            <p:nvPr/>
          </p:nvSpPr>
          <p:spPr>
            <a:xfrm>
              <a:off x="6263289" y="1233029"/>
              <a:ext cx="2340260" cy="1872208"/>
            </a:xfrm>
            <a:prstGeom prst="rect">
              <a:avLst/>
            </a:prstGeom>
            <a:solidFill>
              <a:srgbClr val="9FEFEB"/>
            </a:solidFill>
            <a:ln w="254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ctangle 6"/>
            <p:cNvSpPr/>
            <p:nvPr/>
          </p:nvSpPr>
          <p:spPr>
            <a:xfrm>
              <a:off x="6263289" y="3105237"/>
              <a:ext cx="2340260" cy="1296144"/>
            </a:xfrm>
            <a:prstGeom prst="rect">
              <a:avLst/>
            </a:prstGeom>
            <a:solidFill>
              <a:srgbClr val="99CCFF"/>
            </a:solidFill>
            <a:ln w="254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p:cNvSpPr/>
            <p:nvPr/>
          </p:nvSpPr>
          <p:spPr>
            <a:xfrm>
              <a:off x="6263289" y="4401381"/>
              <a:ext cx="2340260" cy="1872208"/>
            </a:xfrm>
            <a:prstGeom prst="rect">
              <a:avLst/>
            </a:prstGeom>
            <a:solidFill>
              <a:schemeClr val="accent4">
                <a:lumMod val="60000"/>
                <a:lumOff val="40000"/>
              </a:schemeClr>
            </a:solidFill>
            <a:ln w="254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3"/>
            <p:cNvSpPr txBox="1">
              <a:spLocks noChangeArrowheads="1"/>
            </p:cNvSpPr>
            <p:nvPr/>
          </p:nvSpPr>
          <p:spPr bwMode="auto">
            <a:xfrm>
              <a:off x="6887358" y="3465823"/>
              <a:ext cx="1248139" cy="503510"/>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800" dirty="0" smtClean="0"/>
                <a:t>stack</a:t>
              </a:r>
            </a:p>
            <a:p>
              <a:pPr>
                <a:lnSpc>
                  <a:spcPct val="90000"/>
                </a:lnSpc>
                <a:buFontTx/>
                <a:buNone/>
              </a:pPr>
              <a:endParaRPr lang="en-US" dirty="0"/>
            </a:p>
          </p:txBody>
        </p:sp>
        <p:sp>
          <p:nvSpPr>
            <p:cNvPr id="10" name="Rectangle 3"/>
            <p:cNvSpPr txBox="1">
              <a:spLocks noChangeArrowheads="1"/>
            </p:cNvSpPr>
            <p:nvPr/>
          </p:nvSpPr>
          <p:spPr bwMode="auto">
            <a:xfrm>
              <a:off x="6887358" y="1953655"/>
              <a:ext cx="1248139" cy="503510"/>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800" dirty="0" smtClean="0"/>
                <a:t>heap</a:t>
              </a:r>
            </a:p>
            <a:p>
              <a:pPr>
                <a:lnSpc>
                  <a:spcPct val="90000"/>
                </a:lnSpc>
                <a:buFontTx/>
                <a:buNone/>
              </a:pPr>
              <a:endParaRPr lang="en-US" dirty="0"/>
            </a:p>
          </p:txBody>
        </p:sp>
        <p:sp>
          <p:nvSpPr>
            <p:cNvPr id="11" name="Rectangle 3"/>
            <p:cNvSpPr txBox="1">
              <a:spLocks noChangeArrowheads="1"/>
            </p:cNvSpPr>
            <p:nvPr/>
          </p:nvSpPr>
          <p:spPr bwMode="auto">
            <a:xfrm>
              <a:off x="6341298" y="4833975"/>
              <a:ext cx="2184243" cy="863550"/>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buNone/>
              </a:pPr>
              <a:r>
                <a:rPr lang="en-US" sz="2800" dirty="0" smtClean="0"/>
                <a:t>global/static</a:t>
              </a:r>
              <a:br>
                <a:rPr lang="en-US" sz="2800" dirty="0" smtClean="0"/>
              </a:br>
              <a:r>
                <a:rPr lang="en-US" sz="2800" dirty="0" smtClean="0"/>
                <a:t>variables</a:t>
              </a:r>
            </a:p>
            <a:p>
              <a:pPr algn="ctr">
                <a:lnSpc>
                  <a:spcPct val="90000"/>
                </a:lnSpc>
                <a:buFontTx/>
                <a:buNone/>
              </a:pPr>
              <a:endParaRPr lang="en-US" dirty="0"/>
            </a:p>
          </p:txBody>
        </p:sp>
        <p:sp>
          <p:nvSpPr>
            <p:cNvPr id="12" name="Rectangle 11"/>
            <p:cNvSpPr/>
            <p:nvPr/>
          </p:nvSpPr>
          <p:spPr>
            <a:xfrm>
              <a:off x="6263289" y="1233029"/>
              <a:ext cx="2340260" cy="1872208"/>
            </a:xfrm>
            <a:prstGeom prst="rect">
              <a:avLst/>
            </a:prstGeom>
            <a:noFill/>
            <a:ln w="254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p:cNvSpPr/>
            <p:nvPr/>
          </p:nvSpPr>
          <p:spPr>
            <a:xfrm>
              <a:off x="6263289" y="4401381"/>
              <a:ext cx="2340260" cy="1872208"/>
            </a:xfrm>
            <a:prstGeom prst="rect">
              <a:avLst/>
            </a:prstGeom>
            <a:noFill/>
            <a:ln w="254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13"/>
            <p:cNvSpPr/>
            <p:nvPr/>
          </p:nvSpPr>
          <p:spPr>
            <a:xfrm>
              <a:off x="6263289" y="3105237"/>
              <a:ext cx="2340260" cy="1296144"/>
            </a:xfrm>
            <a:prstGeom prst="rect">
              <a:avLst/>
            </a:prstGeom>
            <a:noFill/>
            <a:ln w="254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5" name="Straight Arrow Connector 14"/>
            <p:cNvCxnSpPr/>
            <p:nvPr/>
          </p:nvCxnSpPr>
          <p:spPr>
            <a:xfrm>
              <a:off x="5550035" y="3105237"/>
              <a:ext cx="702078" cy="0"/>
            </a:xfrm>
            <a:prstGeom prst="straightConnector1">
              <a:avLst/>
            </a:prstGeom>
            <a:ln w="38100">
              <a:solidFill>
                <a:srgbClr val="0070C0"/>
              </a:solidFill>
              <a:tailEnd type="triangle" w="lg" len="lg"/>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6" name="Rectangle 3"/>
            <p:cNvSpPr txBox="1">
              <a:spLocks noChangeArrowheads="1"/>
            </p:cNvSpPr>
            <p:nvPr/>
          </p:nvSpPr>
          <p:spPr bwMode="auto">
            <a:xfrm>
              <a:off x="5405194" y="2817205"/>
              <a:ext cx="468052" cy="307444"/>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smtClean="0">
                  <a:solidFill>
                    <a:schemeClr val="tx1"/>
                  </a:solidFill>
                </a:rPr>
                <a:t>SP</a:t>
              </a:r>
            </a:p>
          </p:txBody>
        </p:sp>
        <p:cxnSp>
          <p:nvCxnSpPr>
            <p:cNvPr id="17" name="Straight Arrow Connector 16"/>
            <p:cNvCxnSpPr/>
            <p:nvPr/>
          </p:nvCxnSpPr>
          <p:spPr>
            <a:xfrm>
              <a:off x="6029263" y="3329645"/>
              <a:ext cx="0" cy="783704"/>
            </a:xfrm>
            <a:prstGeom prst="straightConnector1">
              <a:avLst/>
            </a:prstGeom>
            <a:ln w="38100">
              <a:solidFill>
                <a:schemeClr val="tx1"/>
              </a:solidFill>
              <a:tailEnd type="triangle" w="lg" len="lg"/>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grpSp>
      <p:sp>
        <p:nvSpPr>
          <p:cNvPr id="18"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35</a:t>
            </a:fld>
            <a:endParaRPr lang="sv-SE" sz="1200" dirty="0">
              <a:solidFill>
                <a:schemeClr val="bg1">
                  <a:lumMod val="65000"/>
                </a:schemeClr>
              </a:solidFill>
            </a:endParaRPr>
          </a:p>
        </p:txBody>
      </p:sp>
    </p:spTree>
    <p:extLst>
      <p:ext uri="{BB962C8B-B14F-4D97-AF65-F5344CB8AC3E}">
        <p14:creationId xmlns:p14="http://schemas.microsoft.com/office/powerpoint/2010/main" val="3858687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5266928" cy="4525963"/>
          </a:xfrm>
        </p:spPr>
        <p:txBody>
          <a:bodyPr/>
          <a:lstStyle/>
          <a:p>
            <a:r>
              <a:rPr lang="en-US" dirty="0"/>
              <a:t>Stack overflow</a:t>
            </a:r>
          </a:p>
          <a:p>
            <a:pPr lvl="1"/>
            <a:r>
              <a:rPr lang="en-US" sz="1800" dirty="0"/>
              <a:t>there is no protection on SP</a:t>
            </a:r>
          </a:p>
          <a:p>
            <a:pPr lvl="1"/>
            <a:r>
              <a:rPr lang="en-US" sz="1800" dirty="0"/>
              <a:t>the stack grows into the global area overwriting application data</a:t>
            </a:r>
          </a:p>
          <a:p>
            <a:pPr lvl="2"/>
            <a:r>
              <a:rPr lang="sv-SE" sz="1800" dirty="0"/>
              <a:t>corrupted variables</a:t>
            </a:r>
          </a:p>
          <a:p>
            <a:pPr lvl="2"/>
            <a:r>
              <a:rPr lang="sv-SE" sz="1800" dirty="0"/>
              <a:t>wild pointers</a:t>
            </a:r>
          </a:p>
          <a:p>
            <a:pPr lvl="2"/>
            <a:r>
              <a:rPr lang="sv-SE" sz="1800" dirty="0"/>
              <a:t>corrupted return </a:t>
            </a:r>
            <a:r>
              <a:rPr lang="sv-SE" sz="1800" dirty="0" smtClean="0"/>
              <a:t>addresses</a:t>
            </a:r>
          </a:p>
          <a:p>
            <a:pPr lvl="2"/>
            <a:endParaRPr lang="en-US" sz="1800" dirty="0"/>
          </a:p>
          <a:p>
            <a:r>
              <a:rPr lang="en-US" dirty="0"/>
              <a:t>Errors are really hard to catch</a:t>
            </a:r>
            <a:r>
              <a:rPr lang="en-US" dirty="0" smtClean="0"/>
              <a:t>!</a:t>
            </a:r>
          </a:p>
          <a:p>
            <a:endParaRPr lang="en-US" sz="1800" dirty="0"/>
          </a:p>
          <a:p>
            <a:r>
              <a:rPr lang="sv-SE" dirty="0"/>
              <a:t>Setting the stack size</a:t>
            </a:r>
          </a:p>
          <a:p>
            <a:pPr lvl="1"/>
            <a:r>
              <a:rPr lang="sv-SE" dirty="0"/>
              <a:t>too small - overflow</a:t>
            </a:r>
          </a:p>
          <a:p>
            <a:pPr lvl="1"/>
            <a:r>
              <a:rPr lang="sv-SE" dirty="0"/>
              <a:t>too big - waste of memory</a:t>
            </a:r>
            <a:endParaRPr lang="en-US" dirty="0"/>
          </a:p>
          <a:p>
            <a:endParaRPr lang="sv-SE" dirty="0"/>
          </a:p>
        </p:txBody>
      </p:sp>
      <p:sp>
        <p:nvSpPr>
          <p:cNvPr id="3" name="Text Placeholder 2"/>
          <p:cNvSpPr>
            <a:spLocks noGrp="1"/>
          </p:cNvSpPr>
          <p:nvPr>
            <p:ph type="body" idx="17"/>
          </p:nvPr>
        </p:nvSpPr>
        <p:spPr/>
        <p:txBody>
          <a:bodyPr/>
          <a:lstStyle/>
          <a:p>
            <a:r>
              <a:rPr lang="sv-SE" dirty="0" smtClean="0"/>
              <a:t>STACK OVERFLOW</a:t>
            </a:r>
            <a:endParaRPr lang="sv-SE" dirty="0"/>
          </a:p>
        </p:txBody>
      </p:sp>
      <p:grpSp>
        <p:nvGrpSpPr>
          <p:cNvPr id="4" name="Group 3"/>
          <p:cNvGrpSpPr/>
          <p:nvPr/>
        </p:nvGrpSpPr>
        <p:grpSpPr>
          <a:xfrm>
            <a:off x="5850968" y="1340767"/>
            <a:ext cx="2340260" cy="5040561"/>
            <a:chOff x="1465340" y="620687"/>
            <a:chExt cx="2160240" cy="5040561"/>
          </a:xfrm>
          <a:effectLst>
            <a:outerShdw blurRad="50800" dist="50800" dir="5400000" algn="ctr" rotWithShape="0">
              <a:srgbClr val="000000">
                <a:alpha val="85000"/>
              </a:srgbClr>
            </a:outerShdw>
          </a:effectLst>
        </p:grpSpPr>
        <p:sp>
          <p:nvSpPr>
            <p:cNvPr id="5" name="Rectangle 4"/>
            <p:cNvSpPr/>
            <p:nvPr/>
          </p:nvSpPr>
          <p:spPr>
            <a:xfrm>
              <a:off x="1465340" y="620687"/>
              <a:ext cx="2160240" cy="1872208"/>
            </a:xfrm>
            <a:prstGeom prst="rect">
              <a:avLst/>
            </a:prstGeom>
            <a:solidFill>
              <a:srgbClr val="9FEFEB"/>
            </a:solidFill>
            <a:ln w="254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Rectangle 5"/>
            <p:cNvSpPr/>
            <p:nvPr/>
          </p:nvSpPr>
          <p:spPr>
            <a:xfrm>
              <a:off x="1465340" y="2492895"/>
              <a:ext cx="2160240" cy="900101"/>
            </a:xfrm>
            <a:prstGeom prst="rect">
              <a:avLst/>
            </a:prstGeom>
            <a:solidFill>
              <a:srgbClr val="99CCFF"/>
            </a:solidFill>
            <a:ln w="254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ctangle 6"/>
            <p:cNvSpPr/>
            <p:nvPr/>
          </p:nvSpPr>
          <p:spPr>
            <a:xfrm>
              <a:off x="1465340" y="3789040"/>
              <a:ext cx="2160240" cy="1872208"/>
            </a:xfrm>
            <a:prstGeom prst="rect">
              <a:avLst/>
            </a:prstGeom>
            <a:solidFill>
              <a:schemeClr val="accent4">
                <a:lumMod val="60000"/>
                <a:lumOff val="40000"/>
              </a:schemeClr>
            </a:solidFill>
            <a:ln w="254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3"/>
            <p:cNvSpPr txBox="1">
              <a:spLocks noChangeArrowheads="1"/>
            </p:cNvSpPr>
            <p:nvPr/>
          </p:nvSpPr>
          <p:spPr bwMode="auto">
            <a:xfrm>
              <a:off x="2041404" y="2853481"/>
              <a:ext cx="1152128" cy="503510"/>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800" dirty="0" smtClean="0"/>
                <a:t>stack</a:t>
              </a:r>
            </a:p>
            <a:p>
              <a:pPr>
                <a:lnSpc>
                  <a:spcPct val="90000"/>
                </a:lnSpc>
                <a:buFontTx/>
                <a:buNone/>
              </a:pPr>
              <a:endParaRPr lang="en-US" dirty="0"/>
            </a:p>
          </p:txBody>
        </p:sp>
        <p:sp>
          <p:nvSpPr>
            <p:cNvPr id="9" name="Rectangle 3"/>
            <p:cNvSpPr txBox="1">
              <a:spLocks noChangeArrowheads="1"/>
            </p:cNvSpPr>
            <p:nvPr/>
          </p:nvSpPr>
          <p:spPr bwMode="auto">
            <a:xfrm>
              <a:off x="2041404" y="1341313"/>
              <a:ext cx="1152128" cy="503510"/>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800" dirty="0" smtClean="0"/>
                <a:t>heap</a:t>
              </a:r>
            </a:p>
            <a:p>
              <a:pPr>
                <a:lnSpc>
                  <a:spcPct val="90000"/>
                </a:lnSpc>
                <a:buFontTx/>
                <a:buNone/>
              </a:pPr>
              <a:endParaRPr lang="en-US" dirty="0"/>
            </a:p>
          </p:txBody>
        </p:sp>
        <p:sp>
          <p:nvSpPr>
            <p:cNvPr id="10" name="Rectangle 3"/>
            <p:cNvSpPr txBox="1">
              <a:spLocks noChangeArrowheads="1"/>
            </p:cNvSpPr>
            <p:nvPr/>
          </p:nvSpPr>
          <p:spPr bwMode="auto">
            <a:xfrm>
              <a:off x="1537348" y="4509665"/>
              <a:ext cx="2016224" cy="863550"/>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buNone/>
              </a:pPr>
              <a:r>
                <a:rPr lang="en-US" sz="2800" dirty="0" smtClean="0"/>
                <a:t>global/static</a:t>
              </a:r>
              <a:br>
                <a:rPr lang="en-US" sz="2800" dirty="0" smtClean="0"/>
              </a:br>
              <a:r>
                <a:rPr lang="en-US" sz="2800" dirty="0" smtClean="0"/>
                <a:t>variables</a:t>
              </a:r>
            </a:p>
            <a:p>
              <a:pPr algn="ctr">
                <a:lnSpc>
                  <a:spcPct val="90000"/>
                </a:lnSpc>
                <a:buFontTx/>
                <a:buNone/>
              </a:pPr>
              <a:endParaRPr lang="en-US" dirty="0"/>
            </a:p>
          </p:txBody>
        </p:sp>
        <p:sp>
          <p:nvSpPr>
            <p:cNvPr id="11" name="Rectangle 10"/>
            <p:cNvSpPr/>
            <p:nvPr/>
          </p:nvSpPr>
          <p:spPr>
            <a:xfrm>
              <a:off x="1465340" y="620687"/>
              <a:ext cx="2160240" cy="1872208"/>
            </a:xfrm>
            <a:prstGeom prst="rect">
              <a:avLst/>
            </a:prstGeom>
            <a:noFill/>
            <a:ln w="254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ctangle 11"/>
            <p:cNvSpPr/>
            <p:nvPr/>
          </p:nvSpPr>
          <p:spPr>
            <a:xfrm>
              <a:off x="1465340" y="3789039"/>
              <a:ext cx="2160240" cy="1872208"/>
            </a:xfrm>
            <a:prstGeom prst="rect">
              <a:avLst/>
            </a:prstGeom>
            <a:noFill/>
            <a:ln w="254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p:cNvSpPr/>
            <p:nvPr/>
          </p:nvSpPr>
          <p:spPr>
            <a:xfrm>
              <a:off x="1465340" y="2492895"/>
              <a:ext cx="2160240" cy="1296144"/>
            </a:xfrm>
            <a:prstGeom prst="rect">
              <a:avLst/>
            </a:prstGeom>
            <a:noFill/>
            <a:ln w="254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Down Arrow 13"/>
            <p:cNvSpPr/>
            <p:nvPr/>
          </p:nvSpPr>
          <p:spPr>
            <a:xfrm>
              <a:off x="3193532" y="2492895"/>
              <a:ext cx="288032" cy="900101"/>
            </a:xfrm>
            <a:prstGeom prst="downArrow">
              <a:avLst/>
            </a:prstGeom>
            <a:solidFill>
              <a:srgbClr val="80808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nvGrpSpPr>
          <p:cNvPr id="15" name="Group 14"/>
          <p:cNvGrpSpPr/>
          <p:nvPr/>
        </p:nvGrpSpPr>
        <p:grpSpPr>
          <a:xfrm>
            <a:off x="5004048" y="3212975"/>
            <a:ext cx="4279301" cy="3168353"/>
            <a:chOff x="971600" y="2492896"/>
            <a:chExt cx="3950124" cy="3168353"/>
          </a:xfrm>
          <a:effectLst>
            <a:outerShdw blurRad="50800" dist="50800" dir="5400000" algn="ctr" rotWithShape="0">
              <a:srgbClr val="000000">
                <a:alpha val="85000"/>
              </a:srgbClr>
            </a:outerShdw>
          </a:effectLst>
        </p:grpSpPr>
        <p:sp>
          <p:nvSpPr>
            <p:cNvPr id="16" name="Rectangle 15"/>
            <p:cNvSpPr/>
            <p:nvPr/>
          </p:nvSpPr>
          <p:spPr>
            <a:xfrm>
              <a:off x="1753372" y="2492896"/>
              <a:ext cx="2160240" cy="1296144"/>
            </a:xfrm>
            <a:prstGeom prst="rect">
              <a:avLst/>
            </a:prstGeom>
            <a:solidFill>
              <a:srgbClr val="99CCFF"/>
            </a:solidFill>
            <a:ln w="254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ctangle 16"/>
            <p:cNvSpPr/>
            <p:nvPr/>
          </p:nvSpPr>
          <p:spPr>
            <a:xfrm>
              <a:off x="1753372" y="3789041"/>
              <a:ext cx="2160240" cy="1872208"/>
            </a:xfrm>
            <a:prstGeom prst="rect">
              <a:avLst/>
            </a:prstGeom>
            <a:solidFill>
              <a:schemeClr val="accent4">
                <a:lumMod val="60000"/>
                <a:lumOff val="40000"/>
              </a:schemeClr>
            </a:solidFill>
            <a:ln w="254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Rectangle 3"/>
            <p:cNvSpPr txBox="1">
              <a:spLocks noChangeArrowheads="1"/>
            </p:cNvSpPr>
            <p:nvPr/>
          </p:nvSpPr>
          <p:spPr bwMode="auto">
            <a:xfrm>
              <a:off x="2329436" y="2853482"/>
              <a:ext cx="1152128" cy="503510"/>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800" dirty="0" smtClean="0"/>
                <a:t>stack</a:t>
              </a:r>
            </a:p>
            <a:p>
              <a:pPr>
                <a:lnSpc>
                  <a:spcPct val="90000"/>
                </a:lnSpc>
                <a:buFontTx/>
                <a:buNone/>
              </a:pPr>
              <a:endParaRPr lang="en-US" dirty="0"/>
            </a:p>
          </p:txBody>
        </p:sp>
        <p:sp>
          <p:nvSpPr>
            <p:cNvPr id="19" name="Rectangle 18"/>
            <p:cNvSpPr/>
            <p:nvPr/>
          </p:nvSpPr>
          <p:spPr>
            <a:xfrm>
              <a:off x="1753372" y="3789040"/>
              <a:ext cx="2160240" cy="504056"/>
            </a:xfrm>
            <a:prstGeom prst="rect">
              <a:avLst/>
            </a:prstGeom>
            <a:pattFill prst="zigZag">
              <a:fgClr>
                <a:srgbClr val="FF0000"/>
              </a:fgClr>
              <a:bgClr>
                <a:srgbClr val="99CCFF"/>
              </a:bgClr>
            </a:pattFill>
            <a:ln w="254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3"/>
            <p:cNvSpPr txBox="1">
              <a:spLocks noChangeArrowheads="1"/>
            </p:cNvSpPr>
            <p:nvPr/>
          </p:nvSpPr>
          <p:spPr bwMode="auto">
            <a:xfrm>
              <a:off x="1825380" y="4509666"/>
              <a:ext cx="2016224" cy="863550"/>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buNone/>
              </a:pPr>
              <a:r>
                <a:rPr lang="en-US" sz="2800" dirty="0" smtClean="0"/>
                <a:t>global/static</a:t>
              </a:r>
              <a:br>
                <a:rPr lang="en-US" sz="2800" dirty="0" smtClean="0"/>
              </a:br>
              <a:r>
                <a:rPr lang="en-US" sz="2800" dirty="0" smtClean="0"/>
                <a:t>variables</a:t>
              </a:r>
            </a:p>
            <a:p>
              <a:pPr algn="ctr">
                <a:lnSpc>
                  <a:spcPct val="90000"/>
                </a:lnSpc>
                <a:buFontTx/>
                <a:buNone/>
              </a:pPr>
              <a:endParaRPr lang="en-US" dirty="0"/>
            </a:p>
          </p:txBody>
        </p:sp>
        <p:sp>
          <p:nvSpPr>
            <p:cNvPr id="21" name="Rectangle 20"/>
            <p:cNvSpPr/>
            <p:nvPr/>
          </p:nvSpPr>
          <p:spPr>
            <a:xfrm>
              <a:off x="1753372" y="3789040"/>
              <a:ext cx="2160240" cy="1872208"/>
            </a:xfrm>
            <a:prstGeom prst="rect">
              <a:avLst/>
            </a:prstGeom>
            <a:noFill/>
            <a:ln w="254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ectangle 21"/>
            <p:cNvSpPr/>
            <p:nvPr/>
          </p:nvSpPr>
          <p:spPr>
            <a:xfrm>
              <a:off x="1753372" y="2492896"/>
              <a:ext cx="2160240" cy="1296144"/>
            </a:xfrm>
            <a:prstGeom prst="rect">
              <a:avLst/>
            </a:prstGeom>
            <a:noFill/>
            <a:ln w="254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Down Arrow 22"/>
            <p:cNvSpPr/>
            <p:nvPr/>
          </p:nvSpPr>
          <p:spPr>
            <a:xfrm>
              <a:off x="3481564" y="2492896"/>
              <a:ext cx="288032" cy="1800200"/>
            </a:xfrm>
            <a:prstGeom prst="downArrow">
              <a:avLst/>
            </a:prstGeom>
            <a:solidFill>
              <a:srgbClr val="80808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3"/>
            <p:cNvSpPr txBox="1">
              <a:spLocks noChangeArrowheads="1"/>
            </p:cNvSpPr>
            <p:nvPr/>
          </p:nvSpPr>
          <p:spPr bwMode="auto">
            <a:xfrm>
              <a:off x="3913612" y="3697620"/>
              <a:ext cx="1008112" cy="667484"/>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smtClean="0">
                  <a:solidFill>
                    <a:srgbClr val="FF0000"/>
                  </a:solidFill>
                </a:rPr>
                <a:t>danger zone!</a:t>
              </a:r>
            </a:p>
          </p:txBody>
        </p:sp>
        <p:cxnSp>
          <p:nvCxnSpPr>
            <p:cNvPr id="25" name="Straight Arrow Connector 24"/>
            <p:cNvCxnSpPr/>
            <p:nvPr/>
          </p:nvCxnSpPr>
          <p:spPr>
            <a:xfrm>
              <a:off x="1105300" y="4293096"/>
              <a:ext cx="648072" cy="0"/>
            </a:xfrm>
            <a:prstGeom prst="straightConnector1">
              <a:avLst/>
            </a:prstGeom>
            <a:ln w="38100">
              <a:solidFill>
                <a:srgbClr val="0070C0"/>
              </a:solidFill>
              <a:tailEnd type="triangle" w="lg" len="lg"/>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6" name="Rectangle 3"/>
            <p:cNvSpPr txBox="1">
              <a:spLocks noChangeArrowheads="1"/>
            </p:cNvSpPr>
            <p:nvPr/>
          </p:nvSpPr>
          <p:spPr bwMode="auto">
            <a:xfrm>
              <a:off x="971600" y="4005064"/>
              <a:ext cx="432048" cy="307444"/>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smtClean="0">
                  <a:solidFill>
                    <a:schemeClr val="tx1"/>
                  </a:solidFill>
                </a:rPr>
                <a:t>SP</a:t>
              </a:r>
            </a:p>
          </p:txBody>
        </p:sp>
      </p:grpSp>
      <p:grpSp>
        <p:nvGrpSpPr>
          <p:cNvPr id="27" name="Group 26"/>
          <p:cNvGrpSpPr/>
          <p:nvPr/>
        </p:nvGrpSpPr>
        <p:grpSpPr>
          <a:xfrm>
            <a:off x="5004048" y="3816234"/>
            <a:ext cx="846920" cy="307444"/>
            <a:chOff x="5238772" y="6289908"/>
            <a:chExt cx="781772" cy="307444"/>
          </a:xfrm>
          <a:effectLst>
            <a:outerShdw blurRad="50800" dist="50800" dir="5400000" algn="ctr" rotWithShape="0">
              <a:srgbClr val="000000">
                <a:alpha val="85000"/>
              </a:srgbClr>
            </a:outerShdw>
          </a:effectLst>
        </p:grpSpPr>
        <p:cxnSp>
          <p:nvCxnSpPr>
            <p:cNvPr id="28" name="Straight Arrow Connector 27"/>
            <p:cNvCxnSpPr/>
            <p:nvPr/>
          </p:nvCxnSpPr>
          <p:spPr>
            <a:xfrm>
              <a:off x="5372472" y="6577940"/>
              <a:ext cx="648072" cy="0"/>
            </a:xfrm>
            <a:prstGeom prst="straightConnector1">
              <a:avLst/>
            </a:prstGeom>
            <a:ln w="38100">
              <a:solidFill>
                <a:srgbClr val="0070C0"/>
              </a:solidFill>
              <a:tailEnd type="triangle" w="lg" len="lg"/>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9" name="Rectangle 3"/>
            <p:cNvSpPr txBox="1">
              <a:spLocks noChangeArrowheads="1"/>
            </p:cNvSpPr>
            <p:nvPr/>
          </p:nvSpPr>
          <p:spPr bwMode="auto">
            <a:xfrm>
              <a:off x="5238772" y="6289908"/>
              <a:ext cx="432048" cy="307444"/>
            </a:xfrm>
            <a:prstGeom prst="rect">
              <a:avLst/>
            </a:prstGeom>
            <a:noFill/>
            <a:ln w="9525">
              <a:noFill/>
              <a:miter lim="800000"/>
              <a:headEnd/>
              <a:tailEnd/>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1pPr>
              <a:lvl2pPr marL="742950" indent="-285750" algn="l" rtl="0" eaLnBrk="0" fontAlgn="base" hangingPunct="0">
                <a:spcBef>
                  <a:spcPct val="20000"/>
                </a:spcBef>
                <a:spcAft>
                  <a:spcPct val="0"/>
                </a:spcAft>
                <a:buClr>
                  <a:srgbClr val="FF9900"/>
                </a:buClr>
                <a:buFont typeface="Courier New" pitchFamily="49" charset="0"/>
                <a:buChar char="o"/>
                <a:defRPr sz="2000" kern="1200">
                  <a:solidFill>
                    <a:srgbClr val="808080"/>
                  </a:solidFill>
                  <a:latin typeface="Gill Sans MT" pitchFamily="34" charset="0"/>
                  <a:ea typeface="+mn-ea"/>
                  <a:cs typeface="+mn-cs"/>
                </a:defRPr>
              </a:lvl2pPr>
              <a:lvl3pPr marL="11430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3pPr>
              <a:lvl4pPr marL="16002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4pPr>
              <a:lvl5pPr marL="2057400" indent="-228600" algn="l" rtl="0" eaLnBrk="0" fontAlgn="base" hangingPunct="0">
                <a:spcBef>
                  <a:spcPct val="20000"/>
                </a:spcBef>
                <a:spcAft>
                  <a:spcPct val="0"/>
                </a:spcAft>
                <a:buClr>
                  <a:srgbClr val="FF9900"/>
                </a:buClr>
                <a:buFont typeface="Arial" charset="0"/>
                <a:buChar char="»"/>
                <a:defRPr sz="2000" kern="1200">
                  <a:solidFill>
                    <a:srgbClr val="808080"/>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smtClean="0">
                  <a:solidFill>
                    <a:schemeClr val="tx1"/>
                  </a:solidFill>
                </a:rPr>
                <a:t>SP</a:t>
              </a:r>
            </a:p>
          </p:txBody>
        </p:sp>
      </p:grpSp>
      <p:sp>
        <p:nvSpPr>
          <p:cNvPr id="30"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36</a:t>
            </a:fld>
            <a:endParaRPr lang="sv-SE" sz="1200" dirty="0">
              <a:solidFill>
                <a:schemeClr val="bg1">
                  <a:lumMod val="65000"/>
                </a:schemeClr>
              </a:solidFill>
            </a:endParaRPr>
          </a:p>
        </p:txBody>
      </p:sp>
    </p:spTree>
    <p:extLst>
      <p:ext uri="{BB962C8B-B14F-4D97-AF65-F5344CB8AC3E}">
        <p14:creationId xmlns:p14="http://schemas.microsoft.com/office/powerpoint/2010/main" val="2874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0"/>
                                        <p:tgtEl>
                                          <p:spTgt spid="15"/>
                                        </p:tgtEl>
                                      </p:cBhvr>
                                    </p:animEffect>
                                  </p:childTnLst>
                                </p:cTn>
                              </p:par>
                              <p:par>
                                <p:cTn id="8" presetID="42" presetClass="exit" presetSubtype="0" fill="hold" nodeType="withEffect">
                                  <p:stCondLst>
                                    <p:cond delay="0"/>
                                  </p:stCondLst>
                                  <p:childTnLst>
                                    <p:animEffect transition="out" filter="fade">
                                      <p:cBhvr>
                                        <p:cTn id="9" dur="3000"/>
                                        <p:tgtEl>
                                          <p:spTgt spid="27"/>
                                        </p:tgtEl>
                                      </p:cBhvr>
                                    </p:animEffect>
                                    <p:anim calcmode="lin" valueType="num">
                                      <p:cBhvr>
                                        <p:cTn id="10" dur="3000"/>
                                        <p:tgtEl>
                                          <p:spTgt spid="27"/>
                                        </p:tgtEl>
                                        <p:attrNameLst>
                                          <p:attrName>ppt_x</p:attrName>
                                        </p:attrNameLst>
                                      </p:cBhvr>
                                      <p:tavLst>
                                        <p:tav tm="0">
                                          <p:val>
                                            <p:strVal val="ppt_x"/>
                                          </p:val>
                                        </p:tav>
                                        <p:tav tm="100000">
                                          <p:val>
                                            <p:strVal val="ppt_x"/>
                                          </p:val>
                                        </p:tav>
                                      </p:tavLst>
                                    </p:anim>
                                    <p:anim calcmode="lin" valueType="num">
                                      <p:cBhvr>
                                        <p:cTn id="11" dur="3000"/>
                                        <p:tgtEl>
                                          <p:spTgt spid="27"/>
                                        </p:tgtEl>
                                        <p:attrNameLst>
                                          <p:attrName>ppt_y</p:attrName>
                                        </p:attrNameLst>
                                      </p:cBhvr>
                                      <p:tavLst>
                                        <p:tav tm="0">
                                          <p:val>
                                            <p:strVal val="ppt_y"/>
                                          </p:val>
                                        </p:tav>
                                        <p:tav tm="100000">
                                          <p:val>
                                            <p:strVal val="ppt_y+.1"/>
                                          </p:val>
                                        </p:tav>
                                      </p:tavLst>
                                    </p:anim>
                                    <p:set>
                                      <p:cBhvr>
                                        <p:cTn id="12" dur="1" fill="hold">
                                          <p:stCondLst>
                                            <p:cond delay="2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Test and measurement methods</a:t>
            </a:r>
          </a:p>
          <a:p>
            <a:pPr lvl="1"/>
            <a:r>
              <a:rPr lang="en-US" sz="1800" dirty="0"/>
              <a:t>Track the stack pointer</a:t>
            </a:r>
          </a:p>
          <a:p>
            <a:pPr lvl="1"/>
            <a:r>
              <a:rPr lang="en-US" sz="1800" dirty="0"/>
              <a:t>Use stack guard zones</a:t>
            </a:r>
          </a:p>
          <a:p>
            <a:pPr lvl="1"/>
            <a:r>
              <a:rPr lang="en-US" sz="1800" dirty="0"/>
              <a:t>Fill the stack area with an arbitrary bit </a:t>
            </a:r>
            <a:r>
              <a:rPr lang="en-US" sz="1800" dirty="0" smtClean="0"/>
              <a:t>pattern</a:t>
            </a:r>
          </a:p>
          <a:p>
            <a:pPr lvl="1"/>
            <a:endParaRPr lang="en-US" sz="1800" dirty="0"/>
          </a:p>
          <a:p>
            <a:r>
              <a:rPr lang="en-US" dirty="0"/>
              <a:t>Calculation methods</a:t>
            </a:r>
          </a:p>
          <a:p>
            <a:pPr lvl="1"/>
            <a:r>
              <a:rPr lang="en-US" sz="1800" dirty="0"/>
              <a:t>Manual calculation</a:t>
            </a:r>
          </a:p>
          <a:p>
            <a:pPr lvl="1"/>
            <a:r>
              <a:rPr lang="en-US" sz="1800" dirty="0"/>
              <a:t>Static stack calculation tool</a:t>
            </a:r>
          </a:p>
          <a:p>
            <a:endParaRPr lang="sv-SE" dirty="0"/>
          </a:p>
        </p:txBody>
      </p:sp>
      <p:sp>
        <p:nvSpPr>
          <p:cNvPr id="3" name="Text Placeholder 2"/>
          <p:cNvSpPr>
            <a:spLocks noGrp="1"/>
          </p:cNvSpPr>
          <p:nvPr>
            <p:ph type="body" idx="17"/>
          </p:nvPr>
        </p:nvSpPr>
        <p:spPr/>
        <p:txBody>
          <a:bodyPr/>
          <a:lstStyle/>
          <a:p>
            <a:r>
              <a:rPr lang="sv-SE" dirty="0" smtClean="0"/>
              <a:t>AVOIDING STACK OVERFLOW</a:t>
            </a:r>
            <a:endParaRPr lang="sv-SE" dirty="0"/>
          </a:p>
        </p:txBody>
      </p:sp>
      <p:sp>
        <p:nvSpPr>
          <p:cNvPr id="4"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37</a:t>
            </a:fld>
            <a:endParaRPr lang="sv-SE" sz="1200" dirty="0">
              <a:solidFill>
                <a:schemeClr val="bg1">
                  <a:lumMod val="65000"/>
                </a:schemeClr>
              </a:solidFill>
            </a:endParaRPr>
          </a:p>
        </p:txBody>
      </p:sp>
    </p:spTree>
    <p:extLst>
      <p:ext uri="{BB962C8B-B14F-4D97-AF65-F5344CB8AC3E}">
        <p14:creationId xmlns:p14="http://schemas.microsoft.com/office/powerpoint/2010/main" val="31434270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7"/>
          </p:nvPr>
        </p:nvSpPr>
        <p:spPr/>
        <p:txBody>
          <a:bodyPr/>
          <a:lstStyle/>
          <a:p>
            <a:r>
              <a:rPr lang="sv-SE" dirty="0" smtClean="0"/>
              <a:t>STACK USAGE ANALYSIS</a:t>
            </a:r>
            <a:endParaRPr lang="sv-S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390" y="1273763"/>
            <a:ext cx="3321050" cy="5264150"/>
          </a:xfrm>
          <a:prstGeom prst="rect">
            <a:avLst/>
          </a:prstGeom>
          <a:noFill/>
          <a:ln>
            <a:noFill/>
          </a:ln>
          <a:effectLst>
            <a:outerShdw blurRad="50800" dist="508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74" y="1988840"/>
            <a:ext cx="4174173" cy="3519289"/>
          </a:xfrm>
          <a:prstGeom prst="rect">
            <a:avLst/>
          </a:prstGeom>
          <a:noFill/>
          <a:ln>
            <a:noFill/>
          </a:ln>
          <a:effectLst>
            <a:outerShdw blurRad="50800" dist="508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48158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Avoid </a:t>
            </a:r>
            <a:r>
              <a:rPr lang="en-US" dirty="0" err="1">
                <a:latin typeface="Courier New" pitchFamily="49" charset="0"/>
                <a:cs typeface="Courier New" pitchFamily="49" charset="0"/>
              </a:rPr>
              <a:t>printf</a:t>
            </a:r>
            <a:r>
              <a:rPr lang="en-US" dirty="0">
                <a:latin typeface="Courier New" pitchFamily="49" charset="0"/>
                <a:cs typeface="Courier New" pitchFamily="49" charset="0"/>
              </a:rPr>
              <a:t>()</a:t>
            </a:r>
            <a:r>
              <a:rPr lang="en-US" dirty="0">
                <a:cs typeface="Courier New" pitchFamily="49" charset="0"/>
              </a:rPr>
              <a:t> </a:t>
            </a:r>
            <a:r>
              <a:rPr lang="en-US" dirty="0"/>
              <a:t>and its relatives…</a:t>
            </a:r>
          </a:p>
          <a:p>
            <a:r>
              <a:rPr lang="en-US" dirty="0"/>
              <a:t>Pass by reference instead of by copy</a:t>
            </a:r>
          </a:p>
          <a:p>
            <a:pPr lvl="1"/>
            <a:r>
              <a:rPr lang="en-US" dirty="0"/>
              <a:t>At least for objects of size greater than the register size</a:t>
            </a:r>
          </a:p>
          <a:p>
            <a:r>
              <a:rPr lang="en-US" dirty="0"/>
              <a:t>Limit the number of arguments to a function</a:t>
            </a:r>
          </a:p>
          <a:p>
            <a:pPr lvl="1"/>
            <a:r>
              <a:rPr lang="en-US" dirty="0"/>
              <a:t>The ABI of an MCU tells a compiler how many arguments can be passed in the registers, all others must be passed on the stack</a:t>
            </a:r>
          </a:p>
          <a:p>
            <a:pPr lvl="1"/>
            <a:r>
              <a:rPr lang="en-US" i="1" dirty="0"/>
              <a:t>void </a:t>
            </a:r>
            <a:r>
              <a:rPr lang="en-US" i="1" dirty="0" err="1"/>
              <a:t>doThisOrThat</a:t>
            </a:r>
            <a:r>
              <a:rPr lang="en-US" i="1" dirty="0"/>
              <a:t>(…,</a:t>
            </a:r>
            <a:r>
              <a:rPr lang="en-US" i="1" dirty="0" err="1"/>
              <a:t>doWhat</a:t>
            </a:r>
            <a:r>
              <a:rPr lang="en-US" i="1" dirty="0"/>
              <a:t>); </a:t>
            </a:r>
            <a:r>
              <a:rPr lang="en-US" i="1" dirty="0">
                <a:sym typeface="Wingdings" pitchFamily="2" charset="2"/>
              </a:rPr>
              <a:t></a:t>
            </a:r>
            <a:br>
              <a:rPr lang="en-US" i="1" dirty="0">
                <a:sym typeface="Wingdings" pitchFamily="2" charset="2"/>
              </a:rPr>
            </a:br>
            <a:r>
              <a:rPr lang="en-US" i="1" dirty="0"/>
              <a:t>void </a:t>
            </a:r>
            <a:r>
              <a:rPr lang="en-US" i="1" dirty="0" err="1"/>
              <a:t>doThis</a:t>
            </a:r>
            <a:r>
              <a:rPr lang="en-US" i="1" dirty="0"/>
              <a:t>(…);</a:t>
            </a:r>
            <a:br>
              <a:rPr lang="en-US" i="1" dirty="0"/>
            </a:br>
            <a:r>
              <a:rPr lang="en-US" i="1" dirty="0"/>
              <a:t>void </a:t>
            </a:r>
            <a:r>
              <a:rPr lang="en-US" i="1" dirty="0" err="1"/>
              <a:t>doThat</a:t>
            </a:r>
            <a:r>
              <a:rPr lang="en-US" i="1" dirty="0" smtClean="0"/>
              <a:t>(…);</a:t>
            </a:r>
            <a:endParaRPr lang="en-US" i="1" dirty="0"/>
          </a:p>
        </p:txBody>
      </p:sp>
      <p:sp>
        <p:nvSpPr>
          <p:cNvPr id="4" name="Text Placeholder 3"/>
          <p:cNvSpPr>
            <a:spLocks noGrp="1"/>
          </p:cNvSpPr>
          <p:nvPr>
            <p:ph type="body" idx="17"/>
          </p:nvPr>
        </p:nvSpPr>
        <p:spPr/>
        <p:txBody>
          <a:bodyPr/>
          <a:lstStyle/>
          <a:p>
            <a:r>
              <a:rPr lang="en-US" dirty="0" smtClean="0"/>
              <a:t>WAYS TO SAVE ON STACK</a:t>
            </a:r>
            <a:endParaRPr lang="sv-SE" dirty="0"/>
          </a:p>
        </p:txBody>
      </p:sp>
      <p:sp>
        <p:nvSpPr>
          <p:cNvPr id="6"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39</a:t>
            </a:fld>
            <a:endParaRPr lang="sv-SE" sz="1200" dirty="0">
              <a:solidFill>
                <a:schemeClr val="bg1">
                  <a:lumMod val="65000"/>
                </a:schemeClr>
              </a:solidFill>
            </a:endParaRPr>
          </a:p>
        </p:txBody>
      </p:sp>
    </p:spTree>
    <p:extLst>
      <p:ext uri="{BB962C8B-B14F-4D97-AF65-F5344CB8AC3E}">
        <p14:creationId xmlns:p14="http://schemas.microsoft.com/office/powerpoint/2010/main" val="4242641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Array out-of-bounds</a:t>
            </a:r>
          </a:p>
          <a:p>
            <a:r>
              <a:rPr lang="sv-SE" dirty="0"/>
              <a:t>Null pointer dereferencing</a:t>
            </a:r>
          </a:p>
          <a:p>
            <a:r>
              <a:rPr lang="sv-SE" dirty="0"/>
              <a:t>Using variable before initialization</a:t>
            </a:r>
          </a:p>
          <a:p>
            <a:r>
              <a:rPr lang="sv-SE" dirty="0"/>
              <a:t>Order of evaluation of operands</a:t>
            </a:r>
          </a:p>
          <a:p>
            <a:r>
              <a:rPr lang="sv-SE" dirty="0"/>
              <a:t>Integer </a:t>
            </a:r>
            <a:r>
              <a:rPr lang="sv-SE" dirty="0" smtClean="0"/>
              <a:t>overflow</a:t>
            </a:r>
          </a:p>
          <a:p>
            <a:r>
              <a:rPr lang="sv-SE" dirty="0" smtClean="0"/>
              <a:t>Casting issues</a:t>
            </a:r>
            <a:endParaRPr lang="sv-SE" dirty="0"/>
          </a:p>
          <a:p>
            <a:r>
              <a:rPr lang="sv-SE" dirty="0"/>
              <a:t>Assignment where check for equality was intended</a:t>
            </a:r>
          </a:p>
          <a:p>
            <a:r>
              <a:rPr lang="sv-SE" dirty="0"/>
              <a:t>Illegal printf/scanf format strings</a:t>
            </a:r>
          </a:p>
          <a:p>
            <a:r>
              <a:rPr lang="sv-SE" dirty="0"/>
              <a:t>Forgetting to handle a case in switch statement</a:t>
            </a:r>
          </a:p>
          <a:p>
            <a:r>
              <a:rPr lang="sv-SE" dirty="0"/>
              <a:t>Passing macro arguments with side effects</a:t>
            </a:r>
          </a:p>
        </p:txBody>
      </p:sp>
      <p:sp>
        <p:nvSpPr>
          <p:cNvPr id="3" name="Text Placeholder 2"/>
          <p:cNvSpPr>
            <a:spLocks noGrp="1"/>
          </p:cNvSpPr>
          <p:nvPr>
            <p:ph type="body" idx="17"/>
          </p:nvPr>
        </p:nvSpPr>
        <p:spPr/>
        <p:txBody>
          <a:bodyPr/>
          <a:lstStyle/>
          <a:p>
            <a:r>
              <a:rPr lang="sv-SE" dirty="0" smtClean="0"/>
              <a:t>CLASSIC C MISSTAKES</a:t>
            </a:r>
            <a:endParaRPr lang="sv-SE" dirty="0"/>
          </a:p>
        </p:txBody>
      </p:sp>
      <p:sp>
        <p:nvSpPr>
          <p:cNvPr id="4"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4</a:t>
            </a:fld>
            <a:endParaRPr lang="sv-SE" sz="1200" dirty="0">
              <a:solidFill>
                <a:schemeClr val="bg1">
                  <a:lumMod val="65000"/>
                </a:schemeClr>
              </a:solidFill>
            </a:endParaRPr>
          </a:p>
        </p:txBody>
      </p:sp>
    </p:spTree>
    <p:extLst>
      <p:ext uri="{BB962C8B-B14F-4D97-AF65-F5344CB8AC3E}">
        <p14:creationId xmlns:p14="http://schemas.microsoft.com/office/powerpoint/2010/main" val="3257462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7"/>
          </p:nvPr>
        </p:nvSpPr>
        <p:spPr>
          <a:xfrm>
            <a:off x="66430" y="2449737"/>
            <a:ext cx="8970066" cy="1123279"/>
          </a:xfrm>
        </p:spPr>
        <p:txBody>
          <a:bodyPr/>
          <a:lstStyle/>
          <a:p>
            <a:r>
              <a:rPr lang="sv-SE" dirty="0" smtClean="0"/>
              <a:t>WHY SHOULD YOU USE</a:t>
            </a:r>
          </a:p>
          <a:p>
            <a:r>
              <a:rPr lang="sv-SE" dirty="0" smtClean="0"/>
              <a:t>A CODE ANALYSIS TOOL?</a:t>
            </a:r>
            <a:endParaRPr lang="sv-SE" dirty="0"/>
          </a:p>
        </p:txBody>
      </p:sp>
    </p:spTree>
    <p:extLst>
      <p:ext uri="{BB962C8B-B14F-4D97-AF65-F5344CB8AC3E}">
        <p14:creationId xmlns:p14="http://schemas.microsoft.com/office/powerpoint/2010/main" val="3050085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sv-SE" dirty="0" smtClean="0"/>
              <a:t>Wikipedia definition:</a:t>
            </a:r>
          </a:p>
          <a:p>
            <a:pPr marL="0" indent="0">
              <a:buNone/>
            </a:pPr>
            <a:endParaRPr lang="sv-SE" dirty="0" smtClean="0"/>
          </a:p>
          <a:p>
            <a:pPr marL="0" indent="0">
              <a:buNone/>
            </a:pPr>
            <a:r>
              <a:rPr lang="en-US" dirty="0"/>
              <a:t>“Static program analysis is the analysis of computer software that is performed without actually executing </a:t>
            </a:r>
            <a:r>
              <a:rPr lang="en-US" dirty="0" smtClean="0"/>
              <a:t>programs. The </a:t>
            </a:r>
            <a:r>
              <a:rPr lang="en-US" dirty="0"/>
              <a:t>term is usually applied to the analysis performed by an automated tool, with human analysis being called </a:t>
            </a:r>
            <a:r>
              <a:rPr lang="en-US" dirty="0" smtClean="0"/>
              <a:t>code </a:t>
            </a:r>
            <a:r>
              <a:rPr lang="en-US" dirty="0"/>
              <a:t>review.”</a:t>
            </a:r>
            <a:endParaRPr lang="sv-SE" dirty="0"/>
          </a:p>
        </p:txBody>
      </p:sp>
      <p:sp>
        <p:nvSpPr>
          <p:cNvPr id="3" name="Text Placeholder 2"/>
          <p:cNvSpPr>
            <a:spLocks noGrp="1"/>
          </p:cNvSpPr>
          <p:nvPr>
            <p:ph type="body" idx="17"/>
          </p:nvPr>
        </p:nvSpPr>
        <p:spPr/>
        <p:txBody>
          <a:bodyPr/>
          <a:lstStyle/>
          <a:p>
            <a:r>
              <a:rPr lang="sv-SE" dirty="0"/>
              <a:t>WHAT IS STATIC ANALYSIS?</a:t>
            </a:r>
          </a:p>
        </p:txBody>
      </p:sp>
      <p:pic>
        <p:nvPicPr>
          <p:cNvPr id="4" name="Picture 8" descr="C:\Users\andreaswa\AppData\Local\Microsoft\Windows\Temporary Internet Files\Content.IE5\PPET1KUB\MC90015701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4221088"/>
            <a:ext cx="1800200" cy="219517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5</a:t>
            </a:fld>
            <a:endParaRPr lang="sv-SE" sz="1200" dirty="0">
              <a:solidFill>
                <a:schemeClr val="bg1">
                  <a:lumMod val="65000"/>
                </a:schemeClr>
              </a:solidFill>
            </a:endParaRPr>
          </a:p>
        </p:txBody>
      </p:sp>
    </p:spTree>
    <p:extLst>
      <p:ext uri="{BB962C8B-B14F-4D97-AF65-F5344CB8AC3E}">
        <p14:creationId xmlns:p14="http://schemas.microsoft.com/office/powerpoint/2010/main" val="202635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t>A way to statically analyze software...</a:t>
            </a:r>
          </a:p>
          <a:p>
            <a:pPr lvl="1"/>
            <a:r>
              <a:rPr lang="en-US" sz="1800" dirty="0"/>
              <a:t>As opposed to analyzing </a:t>
            </a:r>
            <a:r>
              <a:rPr lang="en-US" sz="1800" dirty="0" smtClean="0"/>
              <a:t>dynamically</a:t>
            </a:r>
          </a:p>
          <a:p>
            <a:pPr lvl="1"/>
            <a:endParaRPr lang="en-US" sz="1800" dirty="0"/>
          </a:p>
          <a:p>
            <a:r>
              <a:rPr lang="en-US" dirty="0"/>
              <a:t>In this context it means analyzing C/C++ source code </a:t>
            </a:r>
            <a:r>
              <a:rPr lang="en-US" dirty="0" smtClean="0"/>
              <a:t>without </a:t>
            </a:r>
            <a:r>
              <a:rPr lang="en-US" dirty="0"/>
              <a:t>compiling or executing the </a:t>
            </a:r>
            <a:r>
              <a:rPr lang="en-US" dirty="0" smtClean="0"/>
              <a:t>program</a:t>
            </a:r>
          </a:p>
          <a:p>
            <a:endParaRPr lang="en-US" sz="1800" dirty="0"/>
          </a:p>
          <a:p>
            <a:r>
              <a:rPr lang="en-US" dirty="0"/>
              <a:t>Intended to identify potential errors, vulnerabilities, portability issues, coding standards compliance etc</a:t>
            </a:r>
            <a:r>
              <a:rPr lang="en-US" dirty="0" smtClean="0"/>
              <a:t>.</a:t>
            </a:r>
          </a:p>
          <a:p>
            <a:endParaRPr lang="en-US" sz="1800" dirty="0"/>
          </a:p>
          <a:p>
            <a:r>
              <a:rPr lang="en-US" dirty="0"/>
              <a:t>Highly recommended for any embedded development, mandatory for </a:t>
            </a:r>
            <a:r>
              <a:rPr lang="en-US" dirty="0" smtClean="0"/>
              <a:t>certification</a:t>
            </a:r>
          </a:p>
          <a:p>
            <a:endParaRPr lang="en-US" sz="1800" dirty="0"/>
          </a:p>
          <a:p>
            <a:r>
              <a:rPr lang="en-US" dirty="0"/>
              <a:t>IAR Systems provides C-STAT</a:t>
            </a:r>
            <a:endParaRPr lang="sv-SE" dirty="0"/>
          </a:p>
        </p:txBody>
      </p:sp>
      <p:sp>
        <p:nvSpPr>
          <p:cNvPr id="3" name="Text Placeholder 2"/>
          <p:cNvSpPr>
            <a:spLocks noGrp="1"/>
          </p:cNvSpPr>
          <p:nvPr>
            <p:ph type="body" idx="17"/>
          </p:nvPr>
        </p:nvSpPr>
        <p:spPr/>
        <p:txBody>
          <a:bodyPr/>
          <a:lstStyle/>
          <a:p>
            <a:r>
              <a:rPr lang="sv-SE" dirty="0"/>
              <a:t>WHAT IS STATIC ANALYSIS?</a:t>
            </a:r>
          </a:p>
        </p:txBody>
      </p:sp>
      <p:sp>
        <p:nvSpPr>
          <p:cNvPr id="4"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6</a:t>
            </a:fld>
            <a:endParaRPr lang="sv-SE" sz="1200" dirty="0">
              <a:solidFill>
                <a:schemeClr val="bg1">
                  <a:lumMod val="65000"/>
                </a:schemeClr>
              </a:solidFill>
            </a:endParaRPr>
          </a:p>
        </p:txBody>
      </p:sp>
    </p:spTree>
    <p:extLst>
      <p:ext uri="{BB962C8B-B14F-4D97-AF65-F5344CB8AC3E}">
        <p14:creationId xmlns:p14="http://schemas.microsoft.com/office/powerpoint/2010/main" val="349766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785395"/>
          </a:xfrm>
        </p:spPr>
        <p:txBody>
          <a:bodyPr>
            <a:noAutofit/>
          </a:bodyPr>
          <a:lstStyle/>
          <a:p>
            <a:r>
              <a:rPr lang="en-US" sz="2000" dirty="0" smtClean="0"/>
              <a:t>Static </a:t>
            </a:r>
            <a:r>
              <a:rPr lang="en-US" sz="2000" dirty="0"/>
              <a:t>analysis tool</a:t>
            </a:r>
          </a:p>
          <a:p>
            <a:pPr marL="203201" lvl="1" indent="-182563"/>
            <a:r>
              <a:rPr lang="en-US" sz="2000" dirty="0"/>
              <a:t>Fully integrated in IAR Embedded Workbench</a:t>
            </a:r>
          </a:p>
          <a:p>
            <a:pPr marL="203201" lvl="1" indent="-182563"/>
            <a:r>
              <a:rPr lang="en-US" sz="2000" dirty="0"/>
              <a:t>Generate full or summary reports</a:t>
            </a:r>
          </a:p>
          <a:p>
            <a:pPr marL="203201" lvl="1" indent="-182563"/>
            <a:r>
              <a:rPr lang="en-US" sz="2000" dirty="0" smtClean="0"/>
              <a:t>Support </a:t>
            </a:r>
            <a:r>
              <a:rPr lang="en-US" sz="2000" dirty="0"/>
              <a:t>for export/import of selected checks</a:t>
            </a:r>
          </a:p>
          <a:p>
            <a:pPr marL="203201" lvl="1" indent="-182563"/>
            <a:r>
              <a:rPr lang="en-US" sz="2000" dirty="0" smtClean="0"/>
              <a:t>Support </a:t>
            </a:r>
            <a:r>
              <a:rPr lang="en-US" sz="2000" dirty="0"/>
              <a:t>for command line execution</a:t>
            </a:r>
          </a:p>
          <a:p>
            <a:r>
              <a:rPr lang="en-US" sz="2000" dirty="0"/>
              <a:t>Includes:</a:t>
            </a:r>
          </a:p>
          <a:p>
            <a:pPr marL="541338" lvl="1" indent="-182563"/>
            <a:r>
              <a:rPr lang="en-US" dirty="0"/>
              <a:t>Standard checks</a:t>
            </a:r>
          </a:p>
          <a:p>
            <a:pPr marL="998538" lvl="3" indent="-182563"/>
            <a:r>
              <a:rPr lang="en-US" dirty="0"/>
              <a:t>More than 200 additional checks to address issues covered by CWE (the Common Weakness Enumeration), the CERT C coding standard etc.</a:t>
            </a:r>
          </a:p>
          <a:p>
            <a:pPr marL="998538" lvl="3" indent="-182563"/>
            <a:r>
              <a:rPr lang="en-US" dirty="0"/>
              <a:t>Categories like Array bounds, Arithmetic errors</a:t>
            </a:r>
          </a:p>
          <a:p>
            <a:pPr marL="541338" lvl="1" indent="-182563"/>
            <a:r>
              <a:rPr lang="en-US" dirty="0"/>
              <a:t>MISRA-C: 2004</a:t>
            </a:r>
          </a:p>
          <a:p>
            <a:pPr marL="541338" lvl="1" indent="-182563"/>
            <a:r>
              <a:rPr lang="en-US" dirty="0"/>
              <a:t>MISRA-C: 2012 </a:t>
            </a:r>
          </a:p>
          <a:p>
            <a:pPr marL="998538" lvl="3" indent="-182563"/>
            <a:r>
              <a:rPr lang="en-US" dirty="0"/>
              <a:t>Improved version of the 2004 edition</a:t>
            </a:r>
          </a:p>
          <a:p>
            <a:pPr marL="998538" lvl="3" indent="-182563"/>
            <a:r>
              <a:rPr lang="en-US" dirty="0"/>
              <a:t>Support for C99 ANSI-C standard, as well as C90</a:t>
            </a:r>
          </a:p>
          <a:p>
            <a:pPr marL="541338" lvl="1" indent="-182563"/>
            <a:r>
              <a:rPr lang="en-US" dirty="0" smtClean="0"/>
              <a:t>MISRA-C</a:t>
            </a:r>
            <a:r>
              <a:rPr lang="en-US" dirty="0"/>
              <a:t>++: 2008</a:t>
            </a:r>
          </a:p>
          <a:p>
            <a:pPr marL="998538" lvl="3" indent="-182563"/>
            <a:r>
              <a:rPr lang="en-US" dirty="0"/>
              <a:t>165 checks to address C++ specific issues</a:t>
            </a:r>
            <a:endParaRPr lang="sv-SE" dirty="0"/>
          </a:p>
        </p:txBody>
      </p:sp>
      <p:sp>
        <p:nvSpPr>
          <p:cNvPr id="3" name="Text Placeholder 2"/>
          <p:cNvSpPr>
            <a:spLocks noGrp="1"/>
          </p:cNvSpPr>
          <p:nvPr>
            <p:ph type="body" idx="17"/>
          </p:nvPr>
        </p:nvSpPr>
        <p:spPr/>
        <p:txBody>
          <a:bodyPr/>
          <a:lstStyle/>
          <a:p>
            <a:r>
              <a:rPr lang="sv-SE" dirty="0"/>
              <a:t>WHAT IS C-STAT?</a:t>
            </a:r>
          </a:p>
        </p:txBody>
      </p:sp>
      <p:pic>
        <p:nvPicPr>
          <p:cNvPr id="4" name="Picture 2" descr="https://www.iar.com/globalassets/iar-embedded-workbench/add-ons-and-integrations/c-stat/c-stat-top.jpg?width=6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8428" y="2060848"/>
            <a:ext cx="2880320" cy="14581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7</a:t>
            </a:fld>
            <a:endParaRPr lang="sv-SE" sz="1200" dirty="0">
              <a:solidFill>
                <a:schemeClr val="bg1">
                  <a:lumMod val="65000"/>
                </a:schemeClr>
              </a:solidFill>
            </a:endParaRPr>
          </a:p>
        </p:txBody>
      </p:sp>
    </p:spTree>
    <p:extLst>
      <p:ext uri="{BB962C8B-B14F-4D97-AF65-F5344CB8AC3E}">
        <p14:creationId xmlns:p14="http://schemas.microsoft.com/office/powerpoint/2010/main" val="145888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3267075"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279" y="2317675"/>
            <a:ext cx="60674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873277"/>
            <a:ext cx="49911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7"/>
          </p:nvPr>
        </p:nvSpPr>
        <p:spPr/>
        <p:txBody>
          <a:bodyPr/>
          <a:lstStyle/>
          <a:p>
            <a:r>
              <a:rPr lang="sv-SE" dirty="0"/>
              <a:t>C-STAT STATIC </a:t>
            </a:r>
            <a:r>
              <a:rPr lang="sv-SE" dirty="0" smtClean="0"/>
              <a:t>ANALYSIS</a:t>
            </a:r>
            <a:endParaRPr lang="sv-SE" sz="1400" dirty="0"/>
          </a:p>
        </p:txBody>
      </p:sp>
    </p:spTree>
    <p:extLst>
      <p:ext uri="{BB962C8B-B14F-4D97-AF65-F5344CB8AC3E}">
        <p14:creationId xmlns:p14="http://schemas.microsoft.com/office/powerpoint/2010/main" val="1365781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015216"/>
            <a:ext cx="8132846" cy="2256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174251" y="1335006"/>
            <a:ext cx="3752850" cy="1680210"/>
            <a:chOff x="174251" y="1335006"/>
            <a:chExt cx="3752850" cy="186690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51" y="1335006"/>
              <a:ext cx="375285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267744" y="2564904"/>
              <a:ext cx="1659357"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683568" y="5292995"/>
            <a:ext cx="7051995" cy="1477328"/>
          </a:xfrm>
          <a:prstGeom prst="rect">
            <a:avLst/>
          </a:prstGeom>
          <a:noFill/>
        </p:spPr>
        <p:txBody>
          <a:bodyPr wrap="none" rtlCol="0">
            <a:spAutoFit/>
          </a:bodyPr>
          <a:lstStyle/>
          <a:p>
            <a:r>
              <a:rPr lang="en-US" sz="2400" b="1" dirty="0"/>
              <a:t>Very few </a:t>
            </a:r>
            <a:r>
              <a:rPr lang="en-US" dirty="0"/>
              <a:t>false positives</a:t>
            </a:r>
          </a:p>
          <a:p>
            <a:r>
              <a:rPr lang="en-US" dirty="0"/>
              <a:t>Allows </a:t>
            </a:r>
            <a:r>
              <a:rPr lang="en-US" sz="2400" b="1" dirty="0"/>
              <a:t>export and import </a:t>
            </a:r>
            <a:r>
              <a:rPr lang="en-US" dirty="0"/>
              <a:t>of selected rules</a:t>
            </a:r>
          </a:p>
          <a:p>
            <a:r>
              <a:rPr lang="en-US" dirty="0" smtClean="0"/>
              <a:t>C-STAT can be started from both the </a:t>
            </a:r>
            <a:r>
              <a:rPr lang="en-US" sz="2400" b="1" dirty="0" smtClean="0"/>
              <a:t>IDE or command line</a:t>
            </a:r>
            <a:endParaRPr lang="en-US" b="1" dirty="0" smtClean="0"/>
          </a:p>
          <a:p>
            <a:endParaRPr lang="en-US" dirty="0"/>
          </a:p>
        </p:txBody>
      </p:sp>
      <p:sp>
        <p:nvSpPr>
          <p:cNvPr id="5" name="Text Placeholder 4"/>
          <p:cNvSpPr>
            <a:spLocks noGrp="1"/>
          </p:cNvSpPr>
          <p:nvPr>
            <p:ph type="body" idx="17"/>
          </p:nvPr>
        </p:nvSpPr>
        <p:spPr/>
        <p:txBody>
          <a:bodyPr/>
          <a:lstStyle/>
          <a:p>
            <a:r>
              <a:rPr lang="sv-SE" dirty="0"/>
              <a:t>C-STAT STATIC </a:t>
            </a:r>
            <a:r>
              <a:rPr lang="sv-SE" dirty="0" smtClean="0"/>
              <a:t>ANALYSIS</a:t>
            </a:r>
            <a:endParaRPr lang="sv-SE" sz="1400" dirty="0"/>
          </a:p>
        </p:txBody>
      </p:sp>
      <p:sp>
        <p:nvSpPr>
          <p:cNvPr id="11" name="Slide Number Placeholder 2"/>
          <p:cNvSpPr txBox="1">
            <a:spLocks/>
          </p:cNvSpPr>
          <p:nvPr/>
        </p:nvSpPr>
        <p:spPr>
          <a:xfrm>
            <a:off x="3358737" y="6405198"/>
            <a:ext cx="2133600" cy="365125"/>
          </a:xfrm>
          <a:prstGeom prst="rect">
            <a:avLst/>
          </a:prstGeom>
        </p:spPr>
        <p:txBody>
          <a:bodyPr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D90166E-051F-4A30-BB01-A12FF8E5F91A}" type="slidenum">
              <a:rPr lang="sv-SE" sz="1200" smtClean="0">
                <a:solidFill>
                  <a:schemeClr val="bg1">
                    <a:lumMod val="65000"/>
                  </a:schemeClr>
                </a:solidFill>
              </a:rPr>
              <a:pPr algn="ctr"/>
              <a:t>9</a:t>
            </a:fld>
            <a:endParaRPr lang="sv-SE" sz="1200" dirty="0">
              <a:solidFill>
                <a:schemeClr val="bg1">
                  <a:lumMod val="65000"/>
                </a:schemeClr>
              </a:solidFill>
            </a:endParaRPr>
          </a:p>
        </p:txBody>
      </p:sp>
    </p:spTree>
    <p:extLst>
      <p:ext uri="{BB962C8B-B14F-4D97-AF65-F5344CB8AC3E}">
        <p14:creationId xmlns:p14="http://schemas.microsoft.com/office/powerpoint/2010/main" val="882863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IAR_template 2013">
  <a:themeElements>
    <a:clrScheme name="IAR Systems">
      <a:dk1>
        <a:sysClr val="windowText" lastClr="000000"/>
      </a:dk1>
      <a:lt1>
        <a:sysClr val="window" lastClr="FFFFFF"/>
      </a:lt1>
      <a:dk2>
        <a:srgbClr val="FF6600"/>
      </a:dk2>
      <a:lt2>
        <a:srgbClr val="EEEEEE"/>
      </a:lt2>
      <a:accent1>
        <a:srgbClr val="FFB200"/>
      </a:accent1>
      <a:accent2>
        <a:srgbClr val="C42313"/>
      </a:accent2>
      <a:accent3>
        <a:srgbClr val="2BABDE"/>
      </a:accent3>
      <a:accent4>
        <a:srgbClr val="AEC237"/>
      </a:accent4>
      <a:accent5>
        <a:srgbClr val="005A83"/>
      </a:accent5>
      <a:accent6>
        <a:srgbClr val="767537"/>
      </a:accent6>
      <a:hlink>
        <a:srgbClr val="0000FF"/>
      </a:hlink>
      <a:folHlink>
        <a:srgbClr val="800080"/>
      </a:folHlink>
    </a:clrScheme>
    <a:fontScheme name="IAR System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IAR_template 2013</Template>
  <TotalTime>15272</TotalTime>
  <Words>2102</Words>
  <Application>Microsoft Office PowerPoint</Application>
  <PresentationFormat>On-screen Show (4:3)</PresentationFormat>
  <Paragraphs>450</Paragraphs>
  <Slides>40</Slides>
  <Notes>11</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IAR_template 2013</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Tidsplan - Företagspresentation</dc:title>
  <dc:creator>Fanny Nordlöf</dc:creator>
  <cp:lastModifiedBy>Andreas Wallberg</cp:lastModifiedBy>
  <cp:revision>3064</cp:revision>
  <cp:lastPrinted>2015-12-14T17:06:02Z</cp:lastPrinted>
  <dcterms:created xsi:type="dcterms:W3CDTF">2014-01-15T13:49:05Z</dcterms:created>
  <dcterms:modified xsi:type="dcterms:W3CDTF">2015-12-15T17:57:43Z</dcterms:modified>
</cp:coreProperties>
</file>