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72" r:id="rId2"/>
    <p:sldId id="332" r:id="rId3"/>
    <p:sldId id="350" r:id="rId4"/>
    <p:sldId id="352" r:id="rId5"/>
    <p:sldId id="343" r:id="rId6"/>
    <p:sldId id="349" r:id="rId7"/>
    <p:sldId id="339" r:id="rId8"/>
    <p:sldId id="345" r:id="rId9"/>
    <p:sldId id="334" r:id="rId10"/>
    <p:sldId id="353" r:id="rId11"/>
    <p:sldId id="355" r:id="rId12"/>
    <p:sldId id="336" r:id="rId13"/>
    <p:sldId id="335" r:id="rId14"/>
    <p:sldId id="337" r:id="rId15"/>
    <p:sldId id="354" r:id="rId16"/>
    <p:sldId id="356" r:id="rId1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ABE"/>
    <a:srgbClr val="6698CC"/>
    <a:srgbClr val="16D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7" autoAdjust="0"/>
    <p:restoredTop sz="86957" autoAdjust="0"/>
  </p:normalViewPr>
  <p:slideViewPr>
    <p:cSldViewPr>
      <p:cViewPr varScale="1">
        <p:scale>
          <a:sx n="92" d="100"/>
          <a:sy n="92" d="100"/>
        </p:scale>
        <p:origin x="-1416" y="-102"/>
      </p:cViewPr>
      <p:guideLst>
        <p:guide orient="horz" pos="528"/>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Platshållare för datum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9C69A36E-6EC5-4310-9E8C-9C446D73AD5A}" type="datetimeFigureOut">
              <a:rPr lang="en-US" smtClean="0"/>
              <a:t>10/1/2017</a:t>
            </a:fld>
            <a:endParaRPr lang="en-US"/>
          </a:p>
        </p:txBody>
      </p:sp>
      <p:sp>
        <p:nvSpPr>
          <p:cNvPr id="4" name="Platshållare för sidfot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5" name="Platshållare för bildnumm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AAA41FC4-F66E-4519-8425-9A337572A433}" type="slidenum">
              <a:rPr lang="en-US" smtClean="0"/>
              <a:t>‹#›</a:t>
            </a:fld>
            <a:endParaRPr lang="en-US"/>
          </a:p>
        </p:txBody>
      </p:sp>
    </p:spTree>
    <p:extLst>
      <p:ext uri="{BB962C8B-B14F-4D97-AF65-F5344CB8AC3E}">
        <p14:creationId xmlns:p14="http://schemas.microsoft.com/office/powerpoint/2010/main" val="35743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59" tIns="47380" rIns="94759" bIns="47380" rtlCol="0"/>
          <a:lstStyle>
            <a:lvl1pPr algn="l">
              <a:defRPr sz="1200"/>
            </a:lvl1pPr>
          </a:lstStyle>
          <a:p>
            <a:endParaRPr lang="sv-SE"/>
          </a:p>
        </p:txBody>
      </p:sp>
      <p:sp>
        <p:nvSpPr>
          <p:cNvPr id="3" name="Date Placeholder 2"/>
          <p:cNvSpPr>
            <a:spLocks noGrp="1"/>
          </p:cNvSpPr>
          <p:nvPr>
            <p:ph type="dt" idx="1"/>
          </p:nvPr>
        </p:nvSpPr>
        <p:spPr>
          <a:xfrm>
            <a:off x="4021295" y="0"/>
            <a:ext cx="3076363" cy="511731"/>
          </a:xfrm>
          <a:prstGeom prst="rect">
            <a:avLst/>
          </a:prstGeom>
        </p:spPr>
        <p:txBody>
          <a:bodyPr vert="horz" lIns="94759" tIns="47380" rIns="94759" bIns="47380" rtlCol="0"/>
          <a:lstStyle>
            <a:lvl1pPr algn="r">
              <a:defRPr sz="1200"/>
            </a:lvl1pPr>
          </a:lstStyle>
          <a:p>
            <a:fld id="{447D183D-9D41-4FA9-B280-AFEA2A8DF7F5}" type="datetimeFigureOut">
              <a:rPr lang="sv-SE" smtClean="0"/>
              <a:pPr/>
              <a:t>2017-10-01</a:t>
            </a:fld>
            <a:endParaRPr lang="sv-SE"/>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endParaRPr lang="sv-SE"/>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4759" tIns="47380" rIns="94759" bIns="473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1" y="9721106"/>
            <a:ext cx="3076363" cy="511731"/>
          </a:xfrm>
          <a:prstGeom prst="rect">
            <a:avLst/>
          </a:prstGeom>
        </p:spPr>
        <p:txBody>
          <a:bodyPr vert="horz" lIns="94759" tIns="47380" rIns="94759" bIns="47380" rtlCol="0" anchor="b"/>
          <a:lstStyle>
            <a:lvl1pPr algn="l">
              <a:defRPr sz="1200"/>
            </a:lvl1pPr>
          </a:lstStyle>
          <a:p>
            <a:endParaRPr lang="sv-SE"/>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59" tIns="47380" rIns="94759" bIns="47380" rtlCol="0" anchor="b"/>
          <a:lstStyle>
            <a:lvl1pPr algn="r">
              <a:defRPr sz="1200"/>
            </a:lvl1pPr>
          </a:lstStyle>
          <a:p>
            <a:fld id="{E94F75D0-5418-43DB-A646-87306AEFEBC1}" type="slidenum">
              <a:rPr lang="sv-SE" smtClean="0"/>
              <a:pPr/>
              <a:t>‹#›</a:t>
            </a:fld>
            <a:endParaRPr lang="sv-SE"/>
          </a:p>
        </p:txBody>
      </p:sp>
    </p:spTree>
    <p:extLst>
      <p:ext uri="{BB962C8B-B14F-4D97-AF65-F5344CB8AC3E}">
        <p14:creationId xmlns:p14="http://schemas.microsoft.com/office/powerpoint/2010/main" val="2847964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E94F75D0-5418-43DB-A646-87306AEFEBC1}" type="slidenum">
              <a:rPr lang="sv-SE" smtClean="0"/>
              <a:pPr/>
              <a:t>1</a:t>
            </a:fld>
            <a:endParaRPr lang="sv-S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E94F75D0-5418-43DB-A646-87306AEFEBC1}" type="slidenum">
              <a:rPr lang="sv-SE" smtClean="0"/>
              <a:pPr/>
              <a:t>2</a:t>
            </a:fld>
            <a:endParaRPr lang="sv-SE"/>
          </a:p>
        </p:txBody>
      </p:sp>
    </p:spTree>
    <p:extLst>
      <p:ext uri="{BB962C8B-B14F-4D97-AF65-F5344CB8AC3E}">
        <p14:creationId xmlns:p14="http://schemas.microsoft.com/office/powerpoint/2010/main" val="3420772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E94F75D0-5418-43DB-A646-87306AEFEBC1}" type="slidenum">
              <a:rPr lang="sv-SE" smtClean="0"/>
              <a:pPr/>
              <a:t>3</a:t>
            </a:fld>
            <a:endParaRPr lang="sv-SE"/>
          </a:p>
        </p:txBody>
      </p:sp>
    </p:spTree>
    <p:extLst>
      <p:ext uri="{BB962C8B-B14F-4D97-AF65-F5344CB8AC3E}">
        <p14:creationId xmlns:p14="http://schemas.microsoft.com/office/powerpoint/2010/main" val="342077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E94F75D0-5418-43DB-A646-87306AEFEBC1}" type="slidenum">
              <a:rPr lang="sv-SE" smtClean="0"/>
              <a:pPr/>
              <a:t>9</a:t>
            </a:fld>
            <a:endParaRPr lang="sv-SE"/>
          </a:p>
        </p:txBody>
      </p:sp>
    </p:spTree>
    <p:extLst>
      <p:ext uri="{BB962C8B-B14F-4D97-AF65-F5344CB8AC3E}">
        <p14:creationId xmlns:p14="http://schemas.microsoft.com/office/powerpoint/2010/main" val="599603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E94F75D0-5418-43DB-A646-87306AEFEBC1}" type="slidenum">
              <a:rPr lang="sv-SE" smtClean="0"/>
              <a:pPr/>
              <a:t>10</a:t>
            </a:fld>
            <a:endParaRPr lang="sv-SE"/>
          </a:p>
        </p:txBody>
      </p:sp>
    </p:spTree>
    <p:extLst>
      <p:ext uri="{BB962C8B-B14F-4D97-AF65-F5344CB8AC3E}">
        <p14:creationId xmlns:p14="http://schemas.microsoft.com/office/powerpoint/2010/main" val="90329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E94F75D0-5418-43DB-A646-87306AEFEBC1}" type="slidenum">
              <a:rPr lang="sv-SE" smtClean="0"/>
              <a:pPr/>
              <a:t>11</a:t>
            </a:fld>
            <a:endParaRPr lang="sv-SE"/>
          </a:p>
        </p:txBody>
      </p:sp>
    </p:spTree>
    <p:extLst>
      <p:ext uri="{BB962C8B-B14F-4D97-AF65-F5344CB8AC3E}">
        <p14:creationId xmlns:p14="http://schemas.microsoft.com/office/powerpoint/2010/main" val="903293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E94F75D0-5418-43DB-A646-87306AEFEBC1}" type="slidenum">
              <a:rPr lang="sv-SE" smtClean="0"/>
              <a:pPr/>
              <a:t>12</a:t>
            </a:fld>
            <a:endParaRPr lang="sv-SE"/>
          </a:p>
        </p:txBody>
      </p:sp>
    </p:spTree>
    <p:extLst>
      <p:ext uri="{BB962C8B-B14F-4D97-AF65-F5344CB8AC3E}">
        <p14:creationId xmlns:p14="http://schemas.microsoft.com/office/powerpoint/2010/main" val="4119616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E94F75D0-5418-43DB-A646-87306AEFEBC1}" type="slidenum">
              <a:rPr lang="sv-SE" smtClean="0"/>
              <a:pPr/>
              <a:t>13</a:t>
            </a:fld>
            <a:endParaRPr lang="sv-SE"/>
          </a:p>
        </p:txBody>
      </p:sp>
    </p:spTree>
    <p:extLst>
      <p:ext uri="{BB962C8B-B14F-4D97-AF65-F5344CB8AC3E}">
        <p14:creationId xmlns:p14="http://schemas.microsoft.com/office/powerpoint/2010/main" val="903293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E94F75D0-5418-43DB-A646-87306AEFEBC1}" type="slidenum">
              <a:rPr lang="sv-SE" smtClean="0"/>
              <a:pPr/>
              <a:t>14</a:t>
            </a:fld>
            <a:endParaRPr lang="sv-SE"/>
          </a:p>
        </p:txBody>
      </p:sp>
    </p:spTree>
    <p:extLst>
      <p:ext uri="{BB962C8B-B14F-4D97-AF65-F5344CB8AC3E}">
        <p14:creationId xmlns:p14="http://schemas.microsoft.com/office/powerpoint/2010/main" val="971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24"/>
          <p:cNvSpPr/>
          <p:nvPr userDrawn="1"/>
        </p:nvSpPr>
        <p:spPr>
          <a:xfrm>
            <a:off x="0" y="6191289"/>
            <a:ext cx="9144000" cy="675409"/>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8" name="Picture 2" descr="C:\Users\Johan\Dropbox\Percepio Internal\LOGOPACK\RGB - Webb\Logo_RGB_NE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340" t="24599" r="7713" b="22689"/>
          <a:stretch/>
        </p:blipFill>
        <p:spPr bwMode="auto">
          <a:xfrm>
            <a:off x="6994306" y="6258993"/>
            <a:ext cx="2124000" cy="54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24"/>
          <p:cNvSpPr/>
          <p:nvPr userDrawn="1"/>
        </p:nvSpPr>
        <p:spPr>
          <a:xfrm>
            <a:off x="0" y="6191289"/>
            <a:ext cx="9144000" cy="675409"/>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8" name="Picture 2" descr="C:\Users\Johan\Dropbox\Percepio Internal\LOGOPACK\RGB - Webb\Logo_RGB_NE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340" t="24599" r="7713" b="22689"/>
          <a:stretch/>
        </p:blipFill>
        <p:spPr bwMode="auto">
          <a:xfrm>
            <a:off x="6994306" y="6258993"/>
            <a:ext cx="2124000" cy="54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10/1/2017</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10/1/2017</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10/1/2017</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10/1/2017</a:t>
            </a:fld>
            <a:endParaRPr lang="en-US"/>
          </a:p>
        </p:txBody>
      </p:sp>
      <p:sp>
        <p:nvSpPr>
          <p:cNvPr id="4" name="Footer Placeholder 3"/>
          <p:cNvSpPr>
            <a:spLocks noGrp="1"/>
          </p:cNvSpPr>
          <p:nvPr>
            <p:ph type="ftr" sz="quarter" idx="11"/>
          </p:nvPr>
        </p:nvSpPr>
        <p:spPr/>
        <p:txBody>
          <a:bodyPr/>
          <a:lstStyle/>
          <a:p>
            <a:endParaRPr lang="en-US"/>
          </a:p>
        </p:txBody>
      </p:sp>
      <p:sp>
        <p:nvSpPr>
          <p:cNvPr id="5" name="Rectangle 24"/>
          <p:cNvSpPr/>
          <p:nvPr userDrawn="1"/>
        </p:nvSpPr>
        <p:spPr>
          <a:xfrm>
            <a:off x="0" y="6191289"/>
            <a:ext cx="9144000" cy="675409"/>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6" name="Picture 2" descr="C:\Users\Johan\Dropbox\Percepio Internal\LOGOPACK\RGB - Webb\Logo_RGB_NE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340" t="24599" r="7713" b="22689"/>
          <a:stretch/>
        </p:blipFill>
        <p:spPr bwMode="auto">
          <a:xfrm>
            <a:off x="6994306" y="6258993"/>
            <a:ext cx="2124000" cy="54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24"/>
          <p:cNvSpPr/>
          <p:nvPr userDrawn="1"/>
        </p:nvSpPr>
        <p:spPr>
          <a:xfrm>
            <a:off x="0" y="6191289"/>
            <a:ext cx="9144000" cy="675409"/>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6" name="Picture 2" descr="C:\Users\Johan\Dropbox\Percepio Internal\LOGOPACK\RGB - Webb\Logo_RGB_NE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340" t="24599" r="7713" b="22689"/>
          <a:stretch/>
        </p:blipFill>
        <p:spPr bwMode="auto">
          <a:xfrm>
            <a:off x="6994306" y="6258993"/>
            <a:ext cx="2124000" cy="54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24"/>
          <p:cNvSpPr/>
          <p:nvPr userDrawn="1"/>
        </p:nvSpPr>
        <p:spPr>
          <a:xfrm>
            <a:off x="0" y="6191289"/>
            <a:ext cx="9144000" cy="675409"/>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Picture 2" descr="C:\Users\Johan\Dropbox\Percepio Internal\LOGOPACK\RGB - Webb\Logo_RGB_NE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340" t="24599" r="7713" b="22689"/>
          <a:stretch/>
        </p:blipFill>
        <p:spPr bwMode="auto">
          <a:xfrm>
            <a:off x="6994306" y="6258993"/>
            <a:ext cx="2124000" cy="54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24"/>
          <p:cNvSpPr/>
          <p:nvPr userDrawn="1"/>
        </p:nvSpPr>
        <p:spPr>
          <a:xfrm>
            <a:off x="0" y="6191289"/>
            <a:ext cx="9144000" cy="675409"/>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Picture 2" descr="C:\Users\Johan\Dropbox\Percepio Internal\LOGOPACK\RGB - Webb\Logo_RGB_NEG.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340" t="24599" r="7713" b="22689"/>
          <a:stretch/>
        </p:blipFill>
        <p:spPr bwMode="auto">
          <a:xfrm>
            <a:off x="6994306" y="6258993"/>
            <a:ext cx="2124000" cy="54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10" name="Rectangle 24"/>
          <p:cNvSpPr/>
          <p:nvPr userDrawn="1"/>
        </p:nvSpPr>
        <p:spPr>
          <a:xfrm>
            <a:off x="0" y="6191289"/>
            <a:ext cx="9144000" cy="675409"/>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11" name="Picture 2" descr="C:\Users\Johan\Dropbox\Percepio Internal\LOGOPACK\RGB - Webb\Logo_RGB_NEG.pn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0340" t="24599" r="7713" b="22689"/>
          <a:stretch/>
        </p:blipFill>
        <p:spPr bwMode="auto">
          <a:xfrm>
            <a:off x="6994306" y="6258993"/>
            <a:ext cx="2124000" cy="540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1.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gif"/><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gif"/><Relationship Id="rId5" Type="http://schemas.openxmlformats.org/officeDocument/2006/relationships/image" Target="../media/image35.jpeg"/><Relationship Id="rId4" Type="http://schemas.openxmlformats.org/officeDocument/2006/relationships/image" Target="../media/image34.jpe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gif"/><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jpe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WfYruwzhwwM/Tbzj_U3-53I/AAAAAAAACEM/dNAkyVFwXUo/s1600/JAS-39_Gripe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2831" y="4114800"/>
            <a:ext cx="3455569" cy="244913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6"/>
          <p:cNvSpPr txBox="1">
            <a:spLocks/>
          </p:cNvSpPr>
          <p:nvPr/>
        </p:nvSpPr>
        <p:spPr>
          <a:xfrm>
            <a:off x="685800" y="233997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sv-SE" dirty="0"/>
          </a:p>
        </p:txBody>
      </p:sp>
      <p:sp>
        <p:nvSpPr>
          <p:cNvPr id="23" name="Rectangle 24"/>
          <p:cNvSpPr/>
          <p:nvPr/>
        </p:nvSpPr>
        <p:spPr>
          <a:xfrm>
            <a:off x="0" y="6191289"/>
            <a:ext cx="9144000" cy="675409"/>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200" dirty="0"/>
          </a:p>
        </p:txBody>
      </p:sp>
      <p:pic>
        <p:nvPicPr>
          <p:cNvPr id="24" name="Picture 2" descr="C:\Users\Johan\Dropbox\Percepio Internal\LOGOPACK\RGB - Webb\Logo_RGB_NEG.png"/>
          <p:cNvPicPr>
            <a:picLocks noChangeAspect="1" noChangeArrowheads="1"/>
          </p:cNvPicPr>
          <p:nvPr/>
        </p:nvPicPr>
        <p:blipFill rotWithShape="1">
          <a:blip r:embed="rId4">
            <a:extLst>
              <a:ext uri="{28A0092B-C50C-407E-A947-70E740481C1C}">
                <a14:useLocalDpi xmlns:a14="http://schemas.microsoft.com/office/drawing/2010/main" val="0"/>
              </a:ext>
            </a:extLst>
          </a:blip>
          <a:srcRect l="10340" t="24599" r="7713" b="22689"/>
          <a:stretch/>
        </p:blipFill>
        <p:spPr bwMode="auto">
          <a:xfrm>
            <a:off x="6994306" y="6258993"/>
            <a:ext cx="2124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Johan Kraft\Dropbox\Percepio Internal\Presentations\Atlas Copco bor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7372" y="4236307"/>
            <a:ext cx="2926628" cy="19526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Johan Kraft\Dropbox\Percepio Internal\Shutterstock Images\Satellit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2061"/>
            <a:ext cx="3048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Johan Kraft\Dropbox\Percepio Internal\Shutterstock Images\Medical.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0767" y="-1"/>
            <a:ext cx="3423233" cy="228393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Johan Kraft\Dropbox\Percepio Internal\Shutterstock Images\Powerlin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37974" y="0"/>
            <a:ext cx="2977026" cy="2283938"/>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C:\Users\Johan Kraft\Dropbox\Percepio Internal\Presentations\ABB robotar.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4236307"/>
            <a:ext cx="2792831" cy="1954982"/>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0" y="2057400"/>
            <a:ext cx="9144000" cy="220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200" dirty="0">
                <a:solidFill>
                  <a:schemeClr val="tx1"/>
                </a:solidFill>
                <a:latin typeface="Calibri Light" panose="020F0302020204030204" pitchFamily="34" charset="0"/>
              </a:rPr>
              <a:t>Percepio </a:t>
            </a:r>
            <a:r>
              <a:rPr lang="sv-SE" sz="3200" dirty="0" smtClean="0">
                <a:solidFill>
                  <a:schemeClr val="tx1"/>
                </a:solidFill>
                <a:latin typeface="Calibri Light" panose="020F0302020204030204" pitchFamily="34" charset="0"/>
              </a:rPr>
              <a:t>Tracealyzer™</a:t>
            </a:r>
          </a:p>
          <a:p>
            <a:pPr algn="ctr"/>
            <a:r>
              <a:rPr lang="sv-SE" sz="2400" i="1" dirty="0" err="1" smtClean="0">
                <a:solidFill>
                  <a:schemeClr val="tx1"/>
                </a:solidFill>
                <a:latin typeface="Calibri Light" panose="020F0302020204030204" pitchFamily="34" charset="0"/>
              </a:rPr>
              <a:t>Revealing</a:t>
            </a:r>
            <a:r>
              <a:rPr lang="sv-SE" sz="2400" i="1" dirty="0" smtClean="0">
                <a:solidFill>
                  <a:schemeClr val="tx1"/>
                </a:solidFill>
                <a:latin typeface="Calibri Light" panose="020F0302020204030204" pitchFamily="34" charset="0"/>
              </a:rPr>
              <a:t> the </a:t>
            </a:r>
            <a:r>
              <a:rPr lang="sv-SE" sz="2400" i="1" dirty="0" err="1" smtClean="0">
                <a:solidFill>
                  <a:schemeClr val="tx1"/>
                </a:solidFill>
                <a:latin typeface="Calibri Light" panose="020F0302020204030204" pitchFamily="34" charset="0"/>
              </a:rPr>
              <a:t>runtime</a:t>
            </a:r>
            <a:r>
              <a:rPr lang="sv-SE" sz="2400" i="1" dirty="0" smtClean="0">
                <a:solidFill>
                  <a:schemeClr val="tx1"/>
                </a:solidFill>
                <a:latin typeface="Calibri Light" panose="020F0302020204030204" pitchFamily="34" charset="0"/>
              </a:rPr>
              <a:t> </a:t>
            </a:r>
            <a:r>
              <a:rPr lang="sv-SE" sz="2400" i="1" dirty="0" err="1" smtClean="0">
                <a:solidFill>
                  <a:schemeClr val="tx1"/>
                </a:solidFill>
                <a:latin typeface="Calibri Light" panose="020F0302020204030204" pitchFamily="34" charset="0"/>
              </a:rPr>
              <a:t>world</a:t>
            </a:r>
            <a:endParaRPr lang="sv-SE" sz="2400" i="1" dirty="0" smtClean="0">
              <a:solidFill>
                <a:schemeClr val="tx1"/>
              </a:solidFill>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2"/>
          <p:cNvSpPr txBox="1"/>
          <p:nvPr/>
        </p:nvSpPr>
        <p:spPr>
          <a:xfrm>
            <a:off x="72403" y="6228603"/>
            <a:ext cx="7010574" cy="584775"/>
          </a:xfrm>
          <a:prstGeom prst="rect">
            <a:avLst/>
          </a:prstGeom>
          <a:noFill/>
        </p:spPr>
        <p:txBody>
          <a:bodyPr wrap="none" rtlCol="0">
            <a:spAutoFit/>
          </a:bodyPr>
          <a:lstStyle/>
          <a:p>
            <a:r>
              <a:rPr lang="sv-SE" sz="1600" dirty="0" err="1" smtClean="0">
                <a:solidFill>
                  <a:schemeClr val="bg1"/>
                </a:solidFill>
                <a:latin typeface="Calibri Light" panose="020F0302020204030204" pitchFamily="34" charset="0"/>
              </a:rPr>
              <a:t>Object</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History</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View</a:t>
            </a:r>
            <a:r>
              <a:rPr lang="sv-SE" sz="1600" dirty="0" smtClean="0">
                <a:solidFill>
                  <a:schemeClr val="bg1"/>
                </a:solidFill>
                <a:latin typeface="Calibri Light" panose="020F0302020204030204" pitchFamily="34" charset="0"/>
              </a:rPr>
              <a:t>: A </a:t>
            </a:r>
            <a:r>
              <a:rPr lang="sv-SE" sz="1600" dirty="0" err="1" smtClean="0">
                <a:solidFill>
                  <a:schemeClr val="bg1"/>
                </a:solidFill>
                <a:latin typeface="Calibri Light" panose="020F0302020204030204" pitchFamily="34" charset="0"/>
              </a:rPr>
              <a:t>focused</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timeline</a:t>
            </a:r>
            <a:r>
              <a:rPr lang="sv-SE" sz="1600" dirty="0" smtClean="0">
                <a:solidFill>
                  <a:schemeClr val="bg1"/>
                </a:solidFill>
                <a:latin typeface="Calibri Light" panose="020F0302020204030204" pitchFamily="34" charset="0"/>
              </a:rPr>
              <a:t> for a </a:t>
            </a:r>
            <a:r>
              <a:rPr lang="sv-SE" sz="1600" dirty="0" err="1" smtClean="0">
                <a:solidFill>
                  <a:schemeClr val="bg1"/>
                </a:solidFill>
                <a:latin typeface="Calibri Light" panose="020F0302020204030204" pitchFamily="34" charset="0"/>
              </a:rPr>
              <a:t>specific</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kernel</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object</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e.g</a:t>
            </a:r>
            <a:r>
              <a:rPr lang="sv-SE" sz="1600" dirty="0" smtClean="0">
                <a:solidFill>
                  <a:schemeClr val="bg1"/>
                </a:solidFill>
                <a:latin typeface="Calibri Light" panose="020F0302020204030204" pitchFamily="34" charset="0"/>
              </a:rPr>
              <a:t>., a </a:t>
            </a:r>
            <a:r>
              <a:rPr lang="sv-SE" sz="1600" dirty="0" err="1" smtClean="0">
                <a:solidFill>
                  <a:schemeClr val="bg1"/>
                </a:solidFill>
                <a:latin typeface="Calibri Light" panose="020F0302020204030204" pitchFamily="34" charset="0"/>
              </a:rPr>
              <a:t>queue</a:t>
            </a:r>
            <a:r>
              <a:rPr lang="sv-SE" sz="1600" dirty="0" smtClean="0">
                <a:solidFill>
                  <a:schemeClr val="bg1"/>
                </a:solidFill>
                <a:latin typeface="Calibri Light" panose="020F0302020204030204" pitchFamily="34" charset="0"/>
              </a:rPr>
              <a:t>).</a:t>
            </a:r>
          </a:p>
          <a:p>
            <a:r>
              <a:rPr lang="sv-SE" sz="1600" dirty="0" err="1" smtClean="0">
                <a:solidFill>
                  <a:schemeClr val="bg1"/>
                </a:solidFill>
                <a:latin typeface="Calibri Light" panose="020F0302020204030204" pitchFamily="34" charset="0"/>
              </a:rPr>
              <a:t>Opens</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when</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you</a:t>
            </a:r>
            <a:r>
              <a:rPr lang="sv-SE" sz="1600" dirty="0" smtClean="0">
                <a:solidFill>
                  <a:schemeClr val="bg1"/>
                </a:solidFill>
                <a:latin typeface="Calibri Light" panose="020F0302020204030204" pitchFamily="34" charset="0"/>
              </a:rPr>
              <a:t> double-</a:t>
            </a:r>
            <a:r>
              <a:rPr lang="sv-SE" sz="1600" dirty="0" err="1" smtClean="0">
                <a:solidFill>
                  <a:schemeClr val="bg1"/>
                </a:solidFill>
                <a:latin typeface="Calibri Light" panose="020F0302020204030204" pitchFamily="34" charset="0"/>
              </a:rPr>
              <a:t>click</a:t>
            </a:r>
            <a:r>
              <a:rPr lang="sv-SE" sz="1600" dirty="0" smtClean="0">
                <a:solidFill>
                  <a:schemeClr val="bg1"/>
                </a:solidFill>
                <a:latin typeface="Calibri Light" panose="020F0302020204030204" pitchFamily="34" charset="0"/>
              </a:rPr>
              <a:t> an event </a:t>
            </a:r>
            <a:r>
              <a:rPr lang="sv-SE" sz="1600" dirty="0" err="1" smtClean="0">
                <a:solidFill>
                  <a:schemeClr val="bg1"/>
                </a:solidFill>
                <a:latin typeface="Calibri Light" panose="020F0302020204030204" pitchFamily="34" charset="0"/>
              </a:rPr>
              <a:t>label</a:t>
            </a:r>
            <a:r>
              <a:rPr lang="sv-SE" sz="1600" dirty="0" smtClean="0">
                <a:solidFill>
                  <a:schemeClr val="bg1"/>
                </a:solidFill>
                <a:latin typeface="Calibri Light" panose="020F0302020204030204" pitchFamily="34" charset="0"/>
              </a:rPr>
              <a:t> </a:t>
            </a:r>
            <a:r>
              <a:rPr lang="sv-SE" sz="1600" dirty="0">
                <a:solidFill>
                  <a:schemeClr val="bg1"/>
                </a:solidFill>
                <a:latin typeface="Calibri Light" panose="020F0302020204030204" pitchFamily="34" charset="0"/>
              </a:rPr>
              <a:t>in the </a:t>
            </a:r>
            <a:r>
              <a:rPr lang="sv-SE" sz="1600" dirty="0" err="1">
                <a:solidFill>
                  <a:schemeClr val="bg1"/>
                </a:solidFill>
                <a:latin typeface="Calibri Light" panose="020F0302020204030204" pitchFamily="34" charset="0"/>
              </a:rPr>
              <a:t>main</a:t>
            </a:r>
            <a:r>
              <a:rPr lang="sv-SE" sz="1600" dirty="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view</a:t>
            </a:r>
            <a:r>
              <a:rPr lang="sv-SE" sz="1600" dirty="0" smtClean="0">
                <a:solidFill>
                  <a:schemeClr val="bg1"/>
                </a:solidFill>
                <a:latin typeface="Calibri Light" panose="020F0302020204030204" pitchFamily="34" charset="0"/>
              </a:rPr>
              <a:t>.</a:t>
            </a:r>
            <a:endParaRPr lang="en-US" sz="1600" dirty="0">
              <a:solidFill>
                <a:schemeClr val="bg1"/>
              </a:solidFill>
              <a:latin typeface="Calibri Light" panose="020F0302020204030204" pitchFamily="34" charset="0"/>
            </a:endParaRPr>
          </a:p>
        </p:txBody>
      </p:sp>
      <p:pic>
        <p:nvPicPr>
          <p:cNvPr id="5122" name="Picture 2" descr="C:\Program Files (x86)\Percepio\embOS-Trace\images\embOS-Trace\object_history_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78" y="259800"/>
            <a:ext cx="8648444" cy="57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399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2"/>
          <p:cNvSpPr txBox="1"/>
          <p:nvPr/>
        </p:nvSpPr>
        <p:spPr>
          <a:xfrm>
            <a:off x="72403" y="6336268"/>
            <a:ext cx="6972165" cy="369332"/>
          </a:xfrm>
          <a:prstGeom prst="rect">
            <a:avLst/>
          </a:prstGeom>
          <a:noFill/>
        </p:spPr>
        <p:txBody>
          <a:bodyPr wrap="none" rtlCol="0">
            <a:spAutoFit/>
          </a:bodyPr>
          <a:lstStyle/>
          <a:p>
            <a:r>
              <a:rPr lang="sv-SE" dirty="0" err="1" smtClean="0">
                <a:solidFill>
                  <a:schemeClr val="bg1"/>
                </a:solidFill>
                <a:latin typeface="Calibri Light" panose="020F0302020204030204" pitchFamily="34" charset="0"/>
              </a:rPr>
              <a:t>Finder</a:t>
            </a:r>
            <a:r>
              <a:rPr lang="sv-SE" dirty="0" smtClean="0">
                <a:solidFill>
                  <a:schemeClr val="bg1"/>
                </a:solidFill>
                <a:latin typeface="Calibri Light" panose="020F0302020204030204" pitchFamily="34" charset="0"/>
              </a:rPr>
              <a:t> dialog: </a:t>
            </a:r>
            <a:r>
              <a:rPr lang="sv-SE" dirty="0" err="1" smtClean="0">
                <a:solidFill>
                  <a:schemeClr val="bg1"/>
                </a:solidFill>
                <a:latin typeface="Calibri Light" panose="020F0302020204030204" pitchFamily="34" charset="0"/>
              </a:rPr>
              <a:t>Easily</a:t>
            </a:r>
            <a:r>
              <a:rPr lang="sv-SE" dirty="0" smtClean="0">
                <a:solidFill>
                  <a:schemeClr val="bg1"/>
                </a:solidFill>
                <a:latin typeface="Calibri Light" panose="020F0302020204030204" pitchFamily="34" charset="0"/>
              </a:rPr>
              <a:t> </a:t>
            </a:r>
            <a:r>
              <a:rPr lang="sv-SE" dirty="0" err="1" smtClean="0">
                <a:solidFill>
                  <a:schemeClr val="bg1"/>
                </a:solidFill>
                <a:latin typeface="Calibri Light" panose="020F0302020204030204" pitchFamily="34" charset="0"/>
              </a:rPr>
              <a:t>find</a:t>
            </a:r>
            <a:r>
              <a:rPr lang="sv-SE" dirty="0" smtClean="0">
                <a:solidFill>
                  <a:schemeClr val="bg1"/>
                </a:solidFill>
                <a:latin typeface="Calibri Light" panose="020F0302020204030204" pitchFamily="34" charset="0"/>
              </a:rPr>
              <a:t> tasks </a:t>
            </a:r>
            <a:r>
              <a:rPr lang="sv-SE" dirty="0" err="1" smtClean="0">
                <a:solidFill>
                  <a:schemeClr val="bg1"/>
                </a:solidFill>
                <a:latin typeface="Calibri Light" panose="020F0302020204030204" pitchFamily="34" charset="0"/>
              </a:rPr>
              <a:t>executions</a:t>
            </a:r>
            <a:r>
              <a:rPr lang="sv-SE" dirty="0" smtClean="0">
                <a:solidFill>
                  <a:schemeClr val="bg1"/>
                </a:solidFill>
                <a:latin typeface="Calibri Light" panose="020F0302020204030204" pitchFamily="34" charset="0"/>
              </a:rPr>
              <a:t> or events </a:t>
            </a:r>
            <a:r>
              <a:rPr lang="sv-SE" dirty="0" err="1" smtClean="0">
                <a:solidFill>
                  <a:schemeClr val="bg1"/>
                </a:solidFill>
                <a:latin typeface="Calibri Light" panose="020F0302020204030204" pitchFamily="34" charset="0"/>
              </a:rPr>
              <a:t>with</a:t>
            </a:r>
            <a:r>
              <a:rPr lang="sv-SE" dirty="0" smtClean="0">
                <a:solidFill>
                  <a:schemeClr val="bg1"/>
                </a:solidFill>
                <a:latin typeface="Calibri Light" panose="020F0302020204030204" pitchFamily="34" charset="0"/>
              </a:rPr>
              <a:t> </a:t>
            </a:r>
            <a:r>
              <a:rPr lang="sv-SE" dirty="0" err="1" smtClean="0">
                <a:solidFill>
                  <a:schemeClr val="bg1"/>
                </a:solidFill>
                <a:latin typeface="Calibri Light" panose="020F0302020204030204" pitchFamily="34" charset="0"/>
              </a:rPr>
              <a:t>powerful</a:t>
            </a:r>
            <a:r>
              <a:rPr lang="sv-SE" dirty="0" smtClean="0">
                <a:solidFill>
                  <a:schemeClr val="bg1"/>
                </a:solidFill>
                <a:latin typeface="Calibri Light" panose="020F0302020204030204" pitchFamily="34" charset="0"/>
              </a:rPr>
              <a:t> filters.</a:t>
            </a:r>
            <a:endParaRPr lang="en-US" dirty="0">
              <a:solidFill>
                <a:schemeClr val="bg1"/>
              </a:solidFill>
              <a:latin typeface="Calibri Light" panose="020F0302020204030204" pitchFamily="34" charset="0"/>
            </a:endParaRPr>
          </a:p>
        </p:txBody>
      </p:sp>
      <p:pic>
        <p:nvPicPr>
          <p:cNvPr id="7170" name="Picture 2" descr="C:\Program Files (x86)\Percepio\embOS-Trace\images\embOS-Trace\fin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77" y="259800"/>
            <a:ext cx="8648447" cy="57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098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latin typeface="Calibri Light" panose="020F0302020204030204" pitchFamily="34" charset="0"/>
            </a:endParaRPr>
          </a:p>
        </p:txBody>
      </p:sp>
      <p:sp>
        <p:nvSpPr>
          <p:cNvPr id="4" name="textruta 3"/>
          <p:cNvSpPr txBox="1"/>
          <p:nvPr/>
        </p:nvSpPr>
        <p:spPr>
          <a:xfrm>
            <a:off x="72403" y="6336268"/>
            <a:ext cx="6776022" cy="369332"/>
          </a:xfrm>
          <a:prstGeom prst="rect">
            <a:avLst/>
          </a:prstGeom>
          <a:noFill/>
        </p:spPr>
        <p:txBody>
          <a:bodyPr wrap="none" rtlCol="0">
            <a:spAutoFit/>
          </a:bodyPr>
          <a:lstStyle/>
          <a:p>
            <a:r>
              <a:rPr lang="sv-SE" dirty="0" smtClean="0">
                <a:solidFill>
                  <a:schemeClr val="bg1"/>
                </a:solidFill>
                <a:latin typeface="Calibri Light" panose="020F0302020204030204" pitchFamily="34" charset="0"/>
              </a:rPr>
              <a:t>CPU </a:t>
            </a:r>
            <a:r>
              <a:rPr lang="sv-SE" dirty="0" err="1" smtClean="0">
                <a:solidFill>
                  <a:schemeClr val="bg1"/>
                </a:solidFill>
                <a:latin typeface="Calibri Light" panose="020F0302020204030204" pitchFamily="34" charset="0"/>
              </a:rPr>
              <a:t>Load</a:t>
            </a:r>
            <a:r>
              <a:rPr lang="sv-SE" dirty="0" smtClean="0">
                <a:solidFill>
                  <a:schemeClr val="bg1"/>
                </a:solidFill>
                <a:latin typeface="Calibri Light" panose="020F0302020204030204" pitchFamily="34" charset="0"/>
              </a:rPr>
              <a:t> Graph: </a:t>
            </a:r>
            <a:r>
              <a:rPr lang="sv-SE" dirty="0" err="1" smtClean="0">
                <a:solidFill>
                  <a:schemeClr val="bg1"/>
                </a:solidFill>
                <a:latin typeface="Calibri Light" panose="020F0302020204030204" pitchFamily="34" charset="0"/>
              </a:rPr>
              <a:t>Usage</a:t>
            </a:r>
            <a:r>
              <a:rPr lang="sv-SE" dirty="0" smtClean="0">
                <a:solidFill>
                  <a:schemeClr val="bg1"/>
                </a:solidFill>
                <a:latin typeface="Calibri Light" panose="020F0302020204030204" pitchFamily="34" charset="0"/>
              </a:rPr>
              <a:t> </a:t>
            </a:r>
            <a:r>
              <a:rPr lang="sv-SE" dirty="0" err="1" smtClean="0">
                <a:solidFill>
                  <a:schemeClr val="bg1"/>
                </a:solidFill>
                <a:latin typeface="Calibri Light" panose="020F0302020204030204" pitchFamily="34" charset="0"/>
              </a:rPr>
              <a:t>of</a:t>
            </a:r>
            <a:r>
              <a:rPr lang="sv-SE" dirty="0" smtClean="0">
                <a:solidFill>
                  <a:schemeClr val="bg1"/>
                </a:solidFill>
                <a:latin typeface="Calibri Light" panose="020F0302020204030204" pitchFamily="34" charset="0"/>
              </a:rPr>
              <a:t> processor </a:t>
            </a:r>
            <a:r>
              <a:rPr lang="sv-SE" dirty="0" err="1" smtClean="0">
                <a:solidFill>
                  <a:schemeClr val="bg1"/>
                </a:solidFill>
                <a:latin typeface="Calibri Light" panose="020F0302020204030204" pitchFamily="34" charset="0"/>
              </a:rPr>
              <a:t>cycles</a:t>
            </a:r>
            <a:r>
              <a:rPr lang="sv-SE" dirty="0" smtClean="0">
                <a:solidFill>
                  <a:schemeClr val="bg1"/>
                </a:solidFill>
                <a:latin typeface="Calibri Light" panose="020F0302020204030204" pitchFamily="34" charset="0"/>
              </a:rPr>
              <a:t> over </a:t>
            </a:r>
            <a:r>
              <a:rPr lang="sv-SE" dirty="0" err="1" smtClean="0">
                <a:solidFill>
                  <a:schemeClr val="bg1"/>
                </a:solidFill>
                <a:latin typeface="Calibri Light" panose="020F0302020204030204" pitchFamily="34" charset="0"/>
              </a:rPr>
              <a:t>time</a:t>
            </a:r>
            <a:r>
              <a:rPr lang="sv-SE" dirty="0" smtClean="0">
                <a:solidFill>
                  <a:schemeClr val="bg1"/>
                </a:solidFill>
                <a:latin typeface="Calibri Light" panose="020F0302020204030204" pitchFamily="34" charset="0"/>
              </a:rPr>
              <a:t>, per task and ISR.</a:t>
            </a:r>
            <a:endParaRPr lang="en-US" dirty="0">
              <a:solidFill>
                <a:schemeClr val="bg1"/>
              </a:solidFill>
              <a:latin typeface="Calibri Light" panose="020F0302020204030204" pitchFamily="34" charset="0"/>
            </a:endParaRPr>
          </a:p>
        </p:txBody>
      </p:sp>
      <p:pic>
        <p:nvPicPr>
          <p:cNvPr id="3074" name="Picture 2" descr="C:\Program Files (x86)\Percepio\embOS-Trace\images\embOS-Trace\CPU_Load_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77" y="259800"/>
            <a:ext cx="8648446" cy="57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94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2"/>
          <p:cNvSpPr txBox="1"/>
          <p:nvPr/>
        </p:nvSpPr>
        <p:spPr>
          <a:xfrm>
            <a:off x="72403" y="6336268"/>
            <a:ext cx="6024278" cy="369332"/>
          </a:xfrm>
          <a:prstGeom prst="rect">
            <a:avLst/>
          </a:prstGeom>
          <a:noFill/>
        </p:spPr>
        <p:txBody>
          <a:bodyPr wrap="none" rtlCol="0">
            <a:spAutoFit/>
          </a:bodyPr>
          <a:lstStyle/>
          <a:p>
            <a:r>
              <a:rPr lang="sv-SE" dirty="0" err="1" smtClean="0">
                <a:solidFill>
                  <a:schemeClr val="bg1"/>
                </a:solidFill>
                <a:latin typeface="Calibri Light" panose="020F0302020204030204" pitchFamily="34" charset="0"/>
              </a:rPr>
              <a:t>User</a:t>
            </a:r>
            <a:r>
              <a:rPr lang="sv-SE" dirty="0" smtClean="0">
                <a:solidFill>
                  <a:schemeClr val="bg1"/>
                </a:solidFill>
                <a:latin typeface="Calibri Light" panose="020F0302020204030204" pitchFamily="34" charset="0"/>
              </a:rPr>
              <a:t> Event Signal </a:t>
            </a:r>
            <a:r>
              <a:rPr lang="sv-SE" dirty="0" err="1" smtClean="0">
                <a:solidFill>
                  <a:schemeClr val="bg1"/>
                </a:solidFill>
                <a:latin typeface="Calibri Light" panose="020F0302020204030204" pitchFamily="34" charset="0"/>
              </a:rPr>
              <a:t>Plot</a:t>
            </a:r>
            <a:r>
              <a:rPr lang="sv-SE" dirty="0" smtClean="0">
                <a:solidFill>
                  <a:schemeClr val="bg1"/>
                </a:solidFill>
                <a:latin typeface="Calibri Light" panose="020F0302020204030204" pitchFamily="34" charset="0"/>
              </a:rPr>
              <a:t>: </a:t>
            </a:r>
            <a:r>
              <a:rPr lang="sv-SE" dirty="0" err="1" smtClean="0">
                <a:solidFill>
                  <a:schemeClr val="bg1"/>
                </a:solidFill>
                <a:latin typeface="Calibri Light" panose="020F0302020204030204" pitchFamily="34" charset="0"/>
              </a:rPr>
              <a:t>Application</a:t>
            </a:r>
            <a:r>
              <a:rPr lang="sv-SE" dirty="0" smtClean="0">
                <a:solidFill>
                  <a:schemeClr val="bg1"/>
                </a:solidFill>
                <a:latin typeface="Calibri Light" panose="020F0302020204030204" pitchFamily="34" charset="0"/>
              </a:rPr>
              <a:t> data from ”</a:t>
            </a:r>
            <a:r>
              <a:rPr lang="sv-SE" dirty="0" err="1" smtClean="0">
                <a:solidFill>
                  <a:schemeClr val="bg1"/>
                </a:solidFill>
                <a:latin typeface="Calibri Light" panose="020F0302020204030204" pitchFamily="34" charset="0"/>
              </a:rPr>
              <a:t>User</a:t>
            </a:r>
            <a:r>
              <a:rPr lang="sv-SE" dirty="0" smtClean="0">
                <a:solidFill>
                  <a:schemeClr val="bg1"/>
                </a:solidFill>
                <a:latin typeface="Calibri Light" panose="020F0302020204030204" pitchFamily="34" charset="0"/>
              </a:rPr>
              <a:t> Event” log.</a:t>
            </a:r>
            <a:endParaRPr lang="en-US" dirty="0">
              <a:solidFill>
                <a:schemeClr val="bg1"/>
              </a:solidFill>
              <a:latin typeface="Calibri Light" panose="020F0302020204030204" pitchFamily="34" charset="0"/>
            </a:endParaRPr>
          </a:p>
        </p:txBody>
      </p:sp>
      <p:pic>
        <p:nvPicPr>
          <p:cNvPr id="4098" name="Picture 2" descr="C:\Program Files (x86)\Percepio\embOS-Trace\images\embOS-Trace\signal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78" y="259800"/>
            <a:ext cx="8648444" cy="57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057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72403" y="6336268"/>
            <a:ext cx="6398355" cy="369332"/>
          </a:xfrm>
          <a:prstGeom prst="rect">
            <a:avLst/>
          </a:prstGeom>
          <a:noFill/>
        </p:spPr>
        <p:txBody>
          <a:bodyPr wrap="none" rtlCol="0">
            <a:spAutoFit/>
          </a:bodyPr>
          <a:lstStyle/>
          <a:p>
            <a:r>
              <a:rPr lang="sv-SE" dirty="0" smtClean="0">
                <a:solidFill>
                  <a:schemeClr val="bg1"/>
                </a:solidFill>
                <a:latin typeface="Calibri Light" panose="020F0302020204030204" pitchFamily="34" charset="0"/>
              </a:rPr>
              <a:t>Communication </a:t>
            </a:r>
            <a:r>
              <a:rPr lang="sv-SE" dirty="0" err="1" smtClean="0">
                <a:solidFill>
                  <a:schemeClr val="bg1"/>
                </a:solidFill>
                <a:latin typeface="Calibri Light" panose="020F0302020204030204" pitchFamily="34" charset="0"/>
              </a:rPr>
              <a:t>Flow</a:t>
            </a:r>
            <a:r>
              <a:rPr lang="sv-SE" dirty="0" smtClean="0">
                <a:solidFill>
                  <a:schemeClr val="bg1"/>
                </a:solidFill>
                <a:latin typeface="Calibri Light" panose="020F0302020204030204" pitchFamily="34" charset="0"/>
              </a:rPr>
              <a:t> </a:t>
            </a:r>
            <a:r>
              <a:rPr lang="sv-SE" dirty="0" err="1" smtClean="0">
                <a:solidFill>
                  <a:schemeClr val="bg1"/>
                </a:solidFill>
                <a:latin typeface="Calibri Light" panose="020F0302020204030204" pitchFamily="34" charset="0"/>
              </a:rPr>
              <a:t>graph</a:t>
            </a:r>
            <a:r>
              <a:rPr lang="sv-SE" dirty="0" smtClean="0">
                <a:solidFill>
                  <a:schemeClr val="bg1"/>
                </a:solidFill>
                <a:latin typeface="Calibri Light" panose="020F0302020204030204" pitchFamily="34" charset="0"/>
              </a:rPr>
              <a:t>: shows the </a:t>
            </a:r>
            <a:r>
              <a:rPr lang="sv-SE" dirty="0" err="1" smtClean="0">
                <a:solidFill>
                  <a:schemeClr val="bg1"/>
                </a:solidFill>
                <a:latin typeface="Calibri Light" panose="020F0302020204030204" pitchFamily="34" charset="0"/>
              </a:rPr>
              <a:t>dependencies</a:t>
            </a:r>
            <a:r>
              <a:rPr lang="sv-SE" dirty="0" smtClean="0">
                <a:solidFill>
                  <a:schemeClr val="bg1"/>
                </a:solidFill>
                <a:latin typeface="Calibri Light" panose="020F0302020204030204" pitchFamily="34" charset="0"/>
              </a:rPr>
              <a:t>/interactions.</a:t>
            </a:r>
            <a:endParaRPr lang="en-US" dirty="0">
              <a:solidFill>
                <a:schemeClr val="bg1"/>
              </a:solidFill>
              <a:latin typeface="Calibri Light" panose="020F0302020204030204" pitchFamily="34" charset="0"/>
            </a:endParaRPr>
          </a:p>
        </p:txBody>
      </p:sp>
      <p:pic>
        <p:nvPicPr>
          <p:cNvPr id="2050" name="Picture 2" descr="C:\Program Files (x86)\Percepio\embOS-Trace\images\embOS-Trace\Communication_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78" y="259800"/>
            <a:ext cx="8648444" cy="57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663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Program Files (x86)\Percepio\embOS-Trace\images\embOS-Trace\log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78" y="259800"/>
            <a:ext cx="8648444" cy="57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ruta 3"/>
          <p:cNvSpPr txBox="1"/>
          <p:nvPr/>
        </p:nvSpPr>
        <p:spPr>
          <a:xfrm>
            <a:off x="72403" y="6248400"/>
            <a:ext cx="7162474" cy="584775"/>
          </a:xfrm>
          <a:prstGeom prst="rect">
            <a:avLst/>
          </a:prstGeom>
          <a:noFill/>
        </p:spPr>
        <p:txBody>
          <a:bodyPr wrap="none" rtlCol="0">
            <a:spAutoFit/>
          </a:bodyPr>
          <a:lstStyle/>
          <a:p>
            <a:r>
              <a:rPr lang="sv-SE" sz="1600" dirty="0" smtClean="0">
                <a:solidFill>
                  <a:schemeClr val="bg1"/>
                </a:solidFill>
                <a:latin typeface="Calibri Light" panose="020F0302020204030204" pitchFamily="34" charset="0"/>
              </a:rPr>
              <a:t>Event Log: Shows event list in text format for </a:t>
            </a:r>
            <a:r>
              <a:rPr lang="sv-SE" sz="1600" dirty="0" err="1" smtClean="0">
                <a:solidFill>
                  <a:schemeClr val="bg1"/>
                </a:solidFill>
                <a:latin typeface="Calibri Light" panose="020F0302020204030204" pitchFamily="34" charset="0"/>
              </a:rPr>
              <a:t>detailed</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inspection</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with</a:t>
            </a:r>
            <a:r>
              <a:rPr lang="sv-SE" sz="1600" dirty="0" smtClean="0">
                <a:solidFill>
                  <a:schemeClr val="bg1"/>
                </a:solidFill>
                <a:latin typeface="Calibri Light" panose="020F0302020204030204" pitchFamily="34" charset="0"/>
              </a:rPr>
              <a:t> color </a:t>
            </a:r>
            <a:r>
              <a:rPr lang="sv-SE" sz="1600" dirty="0" err="1" smtClean="0">
                <a:solidFill>
                  <a:schemeClr val="bg1"/>
                </a:solidFill>
                <a:latin typeface="Calibri Light" panose="020F0302020204030204" pitchFamily="34" charset="0"/>
              </a:rPr>
              <a:t>coding</a:t>
            </a:r>
            <a:r>
              <a:rPr lang="sv-SE" sz="1600" dirty="0" smtClean="0">
                <a:solidFill>
                  <a:schemeClr val="bg1"/>
                </a:solidFill>
                <a:latin typeface="Calibri Light" panose="020F0302020204030204" pitchFamily="34" charset="0"/>
              </a:rPr>
              <a:t>, </a:t>
            </a:r>
          </a:p>
          <a:p>
            <a:r>
              <a:rPr lang="sv-SE" sz="1600" dirty="0" err="1" smtClean="0">
                <a:solidFill>
                  <a:schemeClr val="bg1"/>
                </a:solidFill>
                <a:latin typeface="Calibri Light" panose="020F0302020204030204" pitchFamily="34" charset="0"/>
              </a:rPr>
              <a:t>search</a:t>
            </a:r>
            <a:r>
              <a:rPr lang="sv-SE" sz="1600" dirty="0" smtClean="0">
                <a:solidFill>
                  <a:schemeClr val="bg1"/>
                </a:solidFill>
                <a:latin typeface="Calibri Light" panose="020F0302020204030204" pitchFamily="34" charset="0"/>
              </a:rPr>
              <a:t>/filtering and text export </a:t>
            </a:r>
            <a:r>
              <a:rPr lang="sv-SE" sz="1600" dirty="0" err="1" smtClean="0">
                <a:solidFill>
                  <a:schemeClr val="bg1"/>
                </a:solidFill>
                <a:latin typeface="Calibri Light" panose="020F0302020204030204" pitchFamily="34" charset="0"/>
              </a:rPr>
              <a:t>functions</a:t>
            </a:r>
            <a:r>
              <a:rPr lang="sv-SE" sz="1600" dirty="0" smtClean="0">
                <a:solidFill>
                  <a:schemeClr val="bg1"/>
                </a:solidFill>
                <a:latin typeface="Calibri Light" panose="020F0302020204030204" pitchFamily="34" charset="0"/>
              </a:rPr>
              <a:t>.</a:t>
            </a:r>
            <a:endParaRPr lang="en-US" sz="1600" dirty="0">
              <a:solidFill>
                <a:schemeClr val="bg1"/>
              </a:solidFill>
              <a:latin typeface="Calibri Light" panose="020F0302020204030204" pitchFamily="34" charset="0"/>
            </a:endParaRPr>
          </a:p>
        </p:txBody>
      </p:sp>
    </p:spTree>
    <p:extLst>
      <p:ext uri="{BB962C8B-B14F-4D97-AF65-F5344CB8AC3E}">
        <p14:creationId xmlns:p14="http://schemas.microsoft.com/office/powerpoint/2010/main" val="252817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1981200"/>
            <a:ext cx="8229600" cy="1143000"/>
          </a:xfrm>
        </p:spPr>
        <p:txBody>
          <a:bodyPr>
            <a:normAutofit fontScale="90000"/>
          </a:bodyPr>
          <a:lstStyle/>
          <a:p>
            <a:r>
              <a:rPr lang="en-US" dirty="0" smtClean="0">
                <a:latin typeface="Calibri Light" panose="020F0302020204030204" pitchFamily="34" charset="0"/>
              </a:rPr>
              <a:t>Learn more and download at</a:t>
            </a:r>
            <a:br>
              <a:rPr lang="en-US" dirty="0" smtClean="0">
                <a:latin typeface="Calibri Light" panose="020F0302020204030204" pitchFamily="34" charset="0"/>
              </a:rPr>
            </a:br>
            <a:r>
              <a:rPr lang="en-US" sz="2700" dirty="0">
                <a:latin typeface="Calibri Light" panose="020F0302020204030204" pitchFamily="34" charset="0"/>
              </a:rPr>
              <a:t/>
            </a:r>
            <a:br>
              <a:rPr lang="en-US" sz="2700" dirty="0">
                <a:latin typeface="Calibri Light" panose="020F0302020204030204" pitchFamily="34" charset="0"/>
              </a:rPr>
            </a:br>
            <a:r>
              <a:rPr lang="en-US" dirty="0" smtClean="0">
                <a:latin typeface="Calibri Light" panose="020F0302020204030204" pitchFamily="34" charset="0"/>
              </a:rPr>
              <a:t>www.percepio.com</a:t>
            </a:r>
            <a:endParaRPr lang="en-US" dirty="0">
              <a:latin typeface="Calibri Light" panose="020F0302020204030204" pitchFamily="34" charset="0"/>
            </a:endParaRPr>
          </a:p>
        </p:txBody>
      </p:sp>
    </p:spTree>
    <p:extLst>
      <p:ext uri="{BB962C8B-B14F-4D97-AF65-F5344CB8AC3E}">
        <p14:creationId xmlns:p14="http://schemas.microsoft.com/office/powerpoint/2010/main" val="100250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455132" y="2152471"/>
            <a:ext cx="612668" cy="1200329"/>
          </a:xfrm>
          <a:prstGeom prst="rect">
            <a:avLst/>
          </a:prstGeom>
          <a:noFill/>
        </p:spPr>
        <p:txBody>
          <a:bodyPr wrap="none" rtlCol="0">
            <a:spAutoFit/>
          </a:bodyPr>
          <a:lstStyle/>
          <a:p>
            <a:r>
              <a:rPr lang="sv-SE" sz="7200" dirty="0" smtClean="0"/>
              <a:t>?</a:t>
            </a:r>
            <a:endParaRPr lang="sv-SE" sz="7200" dirty="0"/>
          </a:p>
        </p:txBody>
      </p:sp>
      <p:grpSp>
        <p:nvGrpSpPr>
          <p:cNvPr id="3" name="Group 2"/>
          <p:cNvGrpSpPr/>
          <p:nvPr/>
        </p:nvGrpSpPr>
        <p:grpSpPr>
          <a:xfrm>
            <a:off x="838200" y="2275066"/>
            <a:ext cx="7467600" cy="1915934"/>
            <a:chOff x="990600" y="2541744"/>
            <a:chExt cx="7467600" cy="1915934"/>
          </a:xfrm>
        </p:grpSpPr>
        <p:pic>
          <p:nvPicPr>
            <p:cNvPr id="14" name="Picture 3" descr="C:\Users\Johan Kraft\Dropbox\Percepio Internal\Shutterstock Images\process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0814" y="2552678"/>
              <a:ext cx="2717386" cy="1905000"/>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3995056" y="3233011"/>
              <a:ext cx="1447800" cy="533400"/>
            </a:xfrm>
            <a:prstGeom prst="rightArrow">
              <a:avLst>
                <a:gd name="adj1" fmla="val 50000"/>
                <a:gd name="adj2" fmla="val 79082"/>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1" name="Picture 2" descr="C:\Users\Johan Kraft\Dropbox\Percepio Internal\Shutterstock Images\Source co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2541744"/>
              <a:ext cx="2871659" cy="191593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sp>
        <p:nvSpPr>
          <p:cNvPr id="16" name="Title 11"/>
          <p:cNvSpPr>
            <a:spLocks noGrp="1"/>
          </p:cNvSpPr>
          <p:nvPr>
            <p:ph type="title"/>
          </p:nvPr>
        </p:nvSpPr>
        <p:spPr/>
        <p:txBody>
          <a:bodyPr>
            <a:normAutofit/>
          </a:bodyPr>
          <a:lstStyle/>
          <a:p>
            <a:r>
              <a:rPr lang="sv-SE" sz="3200" dirty="0" smtClean="0">
                <a:latin typeface="Calibri Light" panose="020F0302020204030204" pitchFamily="34" charset="0"/>
              </a:rPr>
              <a:t>Software behavior depends on </a:t>
            </a:r>
            <a:r>
              <a:rPr lang="sv-SE" sz="3200" b="1" i="1" dirty="0" smtClean="0">
                <a:latin typeface="Calibri Light" panose="020F0302020204030204" pitchFamily="34" charset="0"/>
              </a:rPr>
              <a:t>timing</a:t>
            </a:r>
            <a:r>
              <a:rPr lang="sv-SE" sz="3200" dirty="0" smtClean="0">
                <a:latin typeface="Calibri Light" panose="020F0302020204030204" pitchFamily="34" charset="0"/>
              </a:rPr>
              <a:t/>
            </a:r>
            <a:br>
              <a:rPr lang="sv-SE" sz="3200" dirty="0" smtClean="0">
                <a:latin typeface="Calibri Light" panose="020F0302020204030204" pitchFamily="34" charset="0"/>
              </a:rPr>
            </a:br>
            <a:r>
              <a:rPr lang="sv-SE" sz="2000" dirty="0" smtClean="0">
                <a:latin typeface="Calibri Light" panose="020F0302020204030204" pitchFamily="34" charset="0"/>
              </a:rPr>
              <a:t>Source </a:t>
            </a:r>
            <a:r>
              <a:rPr lang="sv-SE" sz="2000" dirty="0" err="1" smtClean="0">
                <a:latin typeface="Calibri Light" panose="020F0302020204030204" pitchFamily="34" charset="0"/>
              </a:rPr>
              <a:t>code</a:t>
            </a:r>
            <a:r>
              <a:rPr lang="sv-SE" sz="2000" dirty="0" smtClean="0">
                <a:latin typeface="Calibri Light" panose="020F0302020204030204" pitchFamily="34" charset="0"/>
              </a:rPr>
              <a:t> </a:t>
            </a:r>
            <a:r>
              <a:rPr lang="sv-SE" sz="2000" dirty="0" err="1" smtClean="0">
                <a:latin typeface="Calibri Light" panose="020F0302020204030204" pitchFamily="34" charset="0"/>
              </a:rPr>
              <a:t>alone</a:t>
            </a:r>
            <a:r>
              <a:rPr lang="sv-SE" sz="2000" dirty="0" smtClean="0">
                <a:latin typeface="Calibri Light" panose="020F0302020204030204" pitchFamily="34" charset="0"/>
              </a:rPr>
              <a:t> </a:t>
            </a:r>
            <a:r>
              <a:rPr lang="sv-SE" sz="2000" dirty="0" err="1" smtClean="0">
                <a:latin typeface="Calibri Light" panose="020F0302020204030204" pitchFamily="34" charset="0"/>
              </a:rPr>
              <a:t>does</a:t>
            </a:r>
            <a:r>
              <a:rPr lang="sv-SE" sz="2000" dirty="0" smtClean="0">
                <a:latin typeface="Calibri Light" panose="020F0302020204030204" pitchFamily="34" charset="0"/>
              </a:rPr>
              <a:t> not </a:t>
            </a:r>
            <a:r>
              <a:rPr lang="sv-SE" sz="2000" dirty="0" err="1" smtClean="0">
                <a:latin typeface="Calibri Light" panose="020F0302020204030204" pitchFamily="34" charset="0"/>
              </a:rPr>
              <a:t>give</a:t>
            </a:r>
            <a:r>
              <a:rPr lang="sv-SE" sz="2000" dirty="0" smtClean="0">
                <a:latin typeface="Calibri Light" panose="020F0302020204030204" pitchFamily="34" charset="0"/>
              </a:rPr>
              <a:t> the full </a:t>
            </a:r>
            <a:r>
              <a:rPr lang="sv-SE" sz="2000" dirty="0" err="1" smtClean="0">
                <a:latin typeface="Calibri Light" panose="020F0302020204030204" pitchFamily="34" charset="0"/>
              </a:rPr>
              <a:t>picture</a:t>
            </a:r>
            <a:r>
              <a:rPr lang="sv-SE" sz="2000" dirty="0" smtClean="0">
                <a:latin typeface="Calibri Light" panose="020F0302020204030204" pitchFamily="34" charset="0"/>
              </a:rPr>
              <a:t>…</a:t>
            </a:r>
            <a:endParaRPr lang="sv-SE" sz="2000" dirty="0">
              <a:latin typeface="Calibri Light" panose="020F0302020204030204" pitchFamily="34" charset="0"/>
            </a:endParaRPr>
          </a:p>
        </p:txBody>
      </p:sp>
    </p:spTree>
    <p:extLst>
      <p:ext uri="{BB962C8B-B14F-4D97-AF65-F5344CB8AC3E}">
        <p14:creationId xmlns:p14="http://schemas.microsoft.com/office/powerpoint/2010/main" val="2833507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upp 9"/>
          <p:cNvGrpSpPr/>
          <p:nvPr/>
        </p:nvGrpSpPr>
        <p:grpSpPr>
          <a:xfrm>
            <a:off x="1431472" y="4876800"/>
            <a:ext cx="6293707" cy="1011010"/>
            <a:chOff x="2743200" y="3728995"/>
            <a:chExt cx="6293707" cy="1011010"/>
          </a:xfrm>
        </p:grpSpPr>
        <p:pic>
          <p:nvPicPr>
            <p:cNvPr id="22" name="Picture 3" descr="C:\src\XPDev\Tracealyzer\trunk\Tracealyzer\images\Linux\mainvi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3749579"/>
              <a:ext cx="1485639" cy="99042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C:\src\XPDev\Tracealyzer\trunk\Tracealyzer\images\Linux\Horizontal_Vie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3738779"/>
              <a:ext cx="1501839" cy="10012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9" descr="C:\src\XPDev\Tracealyzer\trunk\Tracealyzer\images\Linux\signalplo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43800" y="3728995"/>
              <a:ext cx="1493107" cy="9954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C:\src\XPDev\Tracealyzer\trunk\Tracealyzer\images\Linux\Communication_Flow.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3600" y="3733800"/>
              <a:ext cx="1493107" cy="995405"/>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1"/>
          <p:cNvSpPr>
            <a:spLocks noGrp="1"/>
          </p:cNvSpPr>
          <p:nvPr>
            <p:ph type="title"/>
          </p:nvPr>
        </p:nvSpPr>
        <p:spPr>
          <a:xfrm>
            <a:off x="457200" y="127908"/>
            <a:ext cx="8229600" cy="1143000"/>
          </a:xfrm>
        </p:spPr>
        <p:txBody>
          <a:bodyPr>
            <a:normAutofit/>
          </a:bodyPr>
          <a:lstStyle/>
          <a:p>
            <a:r>
              <a:rPr lang="sv-SE" sz="3200" dirty="0">
                <a:latin typeface="Calibri Light" panose="020F0302020204030204" pitchFamily="34" charset="0"/>
              </a:rPr>
              <a:t>Tracealyzer shows </a:t>
            </a:r>
            <a:r>
              <a:rPr lang="sv-SE" sz="3200" dirty="0" err="1">
                <a:latin typeface="Calibri Light" panose="020F0302020204030204" pitchFamily="34" charset="0"/>
              </a:rPr>
              <a:t>what’s</a:t>
            </a:r>
            <a:r>
              <a:rPr lang="sv-SE" sz="3200" dirty="0">
                <a:latin typeface="Calibri Light" panose="020F0302020204030204" pitchFamily="34" charset="0"/>
              </a:rPr>
              <a:t> going on!</a:t>
            </a:r>
            <a:endParaRPr lang="sv-SE" sz="2000" dirty="0">
              <a:latin typeface="Calibri Light" panose="020F0302020204030204" pitchFamily="34" charset="0"/>
            </a:endParaRPr>
          </a:p>
        </p:txBody>
      </p:sp>
      <p:pic>
        <p:nvPicPr>
          <p:cNvPr id="13" name="Picture 2" descr="http://image.made-in-china.com/4f0j00BeGTCmHdEoqE/XPS-XPS15-9062slv-15-Inch-Laptop.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403" t="14769" r="3403" b="27464"/>
          <a:stretch/>
        </p:blipFill>
        <p:spPr bwMode="auto">
          <a:xfrm>
            <a:off x="3744146" y="3657600"/>
            <a:ext cx="1775452" cy="1025624"/>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
          <p:cNvGrpSpPr/>
          <p:nvPr/>
        </p:nvGrpSpPr>
        <p:grpSpPr>
          <a:xfrm>
            <a:off x="838200" y="1360666"/>
            <a:ext cx="7467600" cy="1915934"/>
            <a:chOff x="990600" y="2541744"/>
            <a:chExt cx="7467600" cy="1915934"/>
          </a:xfrm>
        </p:grpSpPr>
        <p:pic>
          <p:nvPicPr>
            <p:cNvPr id="28" name="Picture 3" descr="C:\Users\Johan Kraft\Dropbox\Percepio Internal\Shutterstock Images\processo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40814" y="2552678"/>
              <a:ext cx="2717386" cy="1905000"/>
            </a:xfrm>
            <a:prstGeom prst="rect">
              <a:avLst/>
            </a:prstGeom>
            <a:noFill/>
            <a:extLst>
              <a:ext uri="{909E8E84-426E-40DD-AFC4-6F175D3DCCD1}">
                <a14:hiddenFill xmlns:a14="http://schemas.microsoft.com/office/drawing/2010/main">
                  <a:solidFill>
                    <a:srgbClr val="FFFFFF"/>
                  </a:solidFill>
                </a14:hiddenFill>
              </a:ext>
            </a:extLst>
          </p:spPr>
        </p:pic>
        <p:sp>
          <p:nvSpPr>
            <p:cNvPr id="29" name="Right Arrow 14"/>
            <p:cNvSpPr/>
            <p:nvPr/>
          </p:nvSpPr>
          <p:spPr>
            <a:xfrm>
              <a:off x="3995056" y="3233011"/>
              <a:ext cx="1447800" cy="533400"/>
            </a:xfrm>
            <a:prstGeom prst="rightArrow">
              <a:avLst>
                <a:gd name="adj1" fmla="val 50000"/>
                <a:gd name="adj2" fmla="val 79082"/>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0" name="Picture 2" descr="C:\Users\Johan Kraft\Dropbox\Percepio Internal\Shutterstock Images\Source code.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90600" y="2541744"/>
              <a:ext cx="2871659" cy="191593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sp>
        <p:nvSpPr>
          <p:cNvPr id="18" name="Höger 17"/>
          <p:cNvSpPr/>
          <p:nvPr/>
        </p:nvSpPr>
        <p:spPr>
          <a:xfrm rot="8747750">
            <a:off x="4991825" y="3188454"/>
            <a:ext cx="1095873" cy="372997"/>
          </a:xfrm>
          <a:prstGeom prst="rightArrow">
            <a:avLst>
              <a:gd name="adj1" fmla="val 50000"/>
              <a:gd name="adj2" fmla="val 81746"/>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32676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76200"/>
            <a:ext cx="8229600" cy="1143000"/>
          </a:xfrm>
        </p:spPr>
        <p:txBody>
          <a:bodyPr>
            <a:normAutofit/>
          </a:bodyPr>
          <a:lstStyle/>
          <a:p>
            <a:r>
              <a:rPr lang="sv-SE" sz="3200" dirty="0" smtClean="0">
                <a:latin typeface="Calibri Light" panose="020F0302020204030204" pitchFamily="34" charset="0"/>
              </a:rPr>
              <a:t>25+ </a:t>
            </a:r>
            <a:r>
              <a:rPr lang="sv-SE" sz="3200" dirty="0" err="1" smtClean="0">
                <a:latin typeface="Calibri Light" panose="020F0302020204030204" pitchFamily="34" charset="0"/>
              </a:rPr>
              <a:t>Cleverly</a:t>
            </a:r>
            <a:r>
              <a:rPr lang="sv-SE" sz="3200" dirty="0" smtClean="0">
                <a:latin typeface="Calibri Light" panose="020F0302020204030204" pitchFamily="34" charset="0"/>
              </a:rPr>
              <a:t> </a:t>
            </a:r>
            <a:r>
              <a:rPr lang="sv-SE" sz="3200" dirty="0" err="1">
                <a:latin typeface="Calibri Light" panose="020F0302020204030204" pitchFamily="34" charset="0"/>
              </a:rPr>
              <a:t>C</a:t>
            </a:r>
            <a:r>
              <a:rPr lang="sv-SE" sz="3200" dirty="0" err="1" smtClean="0">
                <a:latin typeface="Calibri Light" panose="020F0302020204030204" pitchFamily="34" charset="0"/>
              </a:rPr>
              <a:t>onnected</a:t>
            </a:r>
            <a:r>
              <a:rPr lang="sv-SE" sz="3200" dirty="0" smtClean="0">
                <a:latin typeface="Calibri Light" panose="020F0302020204030204" pitchFamily="34" charset="0"/>
              </a:rPr>
              <a:t> </a:t>
            </a:r>
            <a:r>
              <a:rPr lang="sv-SE" sz="3200" dirty="0" err="1" smtClean="0">
                <a:latin typeface="Calibri Light" panose="020F0302020204030204" pitchFamily="34" charset="0"/>
              </a:rPr>
              <a:t>Views</a:t>
            </a:r>
            <a:endParaRPr lang="en-US" sz="3200" dirty="0">
              <a:latin typeface="Calibri Light" panose="020F0302020204030204" pitchFamily="34" charset="0"/>
            </a:endParaRPr>
          </a:p>
        </p:txBody>
      </p:sp>
      <p:grpSp>
        <p:nvGrpSpPr>
          <p:cNvPr id="12" name="Grupp 11"/>
          <p:cNvGrpSpPr/>
          <p:nvPr/>
        </p:nvGrpSpPr>
        <p:grpSpPr>
          <a:xfrm>
            <a:off x="190538" y="1219200"/>
            <a:ext cx="8814707" cy="4724400"/>
            <a:chOff x="24493" y="1447800"/>
            <a:chExt cx="8814707" cy="4724400"/>
          </a:xfrm>
        </p:grpSpPr>
        <p:grpSp>
          <p:nvGrpSpPr>
            <p:cNvPr id="9" name="Grupp 8"/>
            <p:cNvGrpSpPr/>
            <p:nvPr/>
          </p:nvGrpSpPr>
          <p:grpSpPr>
            <a:xfrm>
              <a:off x="36155" y="3090435"/>
              <a:ext cx="8803045" cy="3081765"/>
              <a:chOff x="36155" y="3090435"/>
              <a:chExt cx="8803045" cy="3081765"/>
            </a:xfrm>
          </p:grpSpPr>
          <p:pic>
            <p:nvPicPr>
              <p:cNvPr id="5" name="Picture 2" descr="C:\src\XPDev\Tracealyzer\trunk\Tracealyzer\images\VxWorks\Object_History_View.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45955" y="4732200"/>
                <a:ext cx="216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6" name="Picture 3" descr="C:\src\XPDev\Tracealyzer\trunk\Tracealyzer\images\VxWorks\Communication_Flow.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455755" y="4731250"/>
                <a:ext cx="216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098" name="Picture 2" descr="C:\src\XPDev\Tracealyzer\branches\Tracealyzer_2_7\images\embOS-Trace\logview.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6155" y="3090435"/>
                <a:ext cx="216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099" name="Picture 3" descr="C:\src\XPDev\Tracealyzer\branches\Tracealyzer_2_7\images\embOS-Trace\Statistics_Report_Viewer2.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679200" y="4724400"/>
                <a:ext cx="216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grpSp>
          <p:nvGrpSpPr>
            <p:cNvPr id="10" name="Grupp 9"/>
            <p:cNvGrpSpPr/>
            <p:nvPr/>
          </p:nvGrpSpPr>
          <p:grpSpPr>
            <a:xfrm>
              <a:off x="24493" y="1447800"/>
              <a:ext cx="8814707" cy="4723450"/>
              <a:chOff x="24493" y="1447800"/>
              <a:chExt cx="8814707" cy="4723450"/>
            </a:xfrm>
          </p:grpSpPr>
          <p:pic>
            <p:nvPicPr>
              <p:cNvPr id="7" name="Picture 2" descr="C:\src\XPDev\Tracealyzer\trunk\Tracealyzer\images\VxWorks\CPU_Load_Graph.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6679200" y="1447800"/>
                <a:ext cx="216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8" name="Picture 5" descr="C:\src\XPDev\Tracealyzer\trunk\Tracealyzer\images\VxWorks\signalplot.png"/>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2241999" y="1455600"/>
                <a:ext cx="216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100" name="Picture 4" descr="C:\src\XPDev\Tracealyzer\branches\Tracealyzer_2_7\images\embOS-Trace\heap.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4493" y="1447800"/>
                <a:ext cx="216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101" name="Picture 5" descr="C:\src\XPDev\Tracealyzer\branches\Tracealyzer_2_7\images\FreeRTOS\Trace_View.png"/>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33967" y="4731250"/>
                <a:ext cx="2162188"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grpSp>
          <p:nvGrpSpPr>
            <p:cNvPr id="11" name="Grupp 10"/>
            <p:cNvGrpSpPr/>
            <p:nvPr/>
          </p:nvGrpSpPr>
          <p:grpSpPr>
            <a:xfrm>
              <a:off x="3386937" y="1447800"/>
              <a:ext cx="5452263" cy="3082200"/>
              <a:chOff x="3386937" y="1405800"/>
              <a:chExt cx="5452263" cy="3082200"/>
            </a:xfrm>
          </p:grpSpPr>
          <p:pic>
            <p:nvPicPr>
              <p:cNvPr id="4" name="Picture 2" descr="C:\src\XPDev\Tracealyzer\trunk\Tracealyzer\images\VxWorks\mainview.png"/>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3386937" y="3048000"/>
                <a:ext cx="216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102" name="Picture 6" descr="C:\src\XPDev\Tracealyzer\branches\Tracealyzer_2_7\images\VxWorks\Actor_Instances_(Response_Time).png"/>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4502871" y="1405800"/>
                <a:ext cx="216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103" name="Picture 7" descr="C:\src\XPDev\Tracealyzer\branches\Tracealyzer_2_7\images\SAFERTOS\Statistics_Report_Viewer1.png"/>
              <p:cNvPicPr>
                <a:picLocks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6679200" y="3048000"/>
                <a:ext cx="216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grpSp>
      <p:cxnSp>
        <p:nvCxnSpPr>
          <p:cNvPr id="13" name="Rak 12"/>
          <p:cNvCxnSpPr>
            <a:stCxn id="4100" idx="2"/>
            <a:endCxn id="4" idx="1"/>
          </p:cNvCxnSpPr>
          <p:nvPr/>
        </p:nvCxnSpPr>
        <p:spPr>
          <a:xfrm rot="16200000" flipH="1">
            <a:off x="1950660" y="1979078"/>
            <a:ext cx="922200" cy="2282444"/>
          </a:xfrm>
          <a:prstGeom prst="curvedConnector2">
            <a:avLst/>
          </a:prstGeom>
          <a:ln w="19050">
            <a:solidFill>
              <a:srgbClr val="4E8ABE"/>
            </a:solidFill>
          </a:ln>
        </p:spPr>
        <p:style>
          <a:lnRef idx="1">
            <a:schemeClr val="accent1"/>
          </a:lnRef>
          <a:fillRef idx="0">
            <a:schemeClr val="accent1"/>
          </a:fillRef>
          <a:effectRef idx="0">
            <a:schemeClr val="accent1"/>
          </a:effectRef>
          <a:fontRef idx="minor">
            <a:schemeClr val="tx1"/>
          </a:fontRef>
        </p:style>
      </p:cxnSp>
      <p:cxnSp>
        <p:nvCxnSpPr>
          <p:cNvPr id="19" name="Rak 18"/>
          <p:cNvCxnSpPr>
            <a:stCxn id="7" idx="2"/>
            <a:endCxn id="4" idx="3"/>
          </p:cNvCxnSpPr>
          <p:nvPr/>
        </p:nvCxnSpPr>
        <p:spPr>
          <a:xfrm rot="5400000">
            <a:off x="6358014" y="2014169"/>
            <a:ext cx="922200" cy="2212263"/>
          </a:xfrm>
          <a:prstGeom prst="curvedConnector2">
            <a:avLst/>
          </a:prstGeom>
          <a:ln w="19050">
            <a:solidFill>
              <a:srgbClr val="4E8ABE"/>
            </a:solidFill>
            <a:tailEnd type="triangle"/>
          </a:ln>
        </p:spPr>
        <p:style>
          <a:lnRef idx="1">
            <a:schemeClr val="accent1"/>
          </a:lnRef>
          <a:fillRef idx="0">
            <a:schemeClr val="accent1"/>
          </a:fillRef>
          <a:effectRef idx="0">
            <a:schemeClr val="accent1"/>
          </a:effectRef>
          <a:fontRef idx="minor">
            <a:schemeClr val="tx1"/>
          </a:fontRef>
        </p:style>
      </p:cxnSp>
      <p:cxnSp>
        <p:nvCxnSpPr>
          <p:cNvPr id="29" name="Rak 28"/>
          <p:cNvCxnSpPr>
            <a:stCxn id="4103" idx="1"/>
            <a:endCxn id="4" idx="3"/>
          </p:cNvCxnSpPr>
          <p:nvPr/>
        </p:nvCxnSpPr>
        <p:spPr>
          <a:xfrm flipH="1">
            <a:off x="5712982" y="3581400"/>
            <a:ext cx="1132263" cy="0"/>
          </a:xfrm>
          <a:prstGeom prst="line">
            <a:avLst/>
          </a:prstGeom>
          <a:ln w="19050">
            <a:solidFill>
              <a:srgbClr val="4E8ABE"/>
            </a:solidFill>
            <a:tailEnd type="triangle"/>
          </a:ln>
        </p:spPr>
        <p:style>
          <a:lnRef idx="1">
            <a:schemeClr val="accent1"/>
          </a:lnRef>
          <a:fillRef idx="0">
            <a:schemeClr val="accent1"/>
          </a:fillRef>
          <a:effectRef idx="0">
            <a:schemeClr val="accent1"/>
          </a:effectRef>
          <a:fontRef idx="minor">
            <a:schemeClr val="tx1"/>
          </a:fontRef>
        </p:style>
      </p:cxnSp>
      <p:cxnSp>
        <p:nvCxnSpPr>
          <p:cNvPr id="32" name="Rak 31"/>
          <p:cNvCxnSpPr>
            <a:stCxn id="4099" idx="0"/>
            <a:endCxn id="4" idx="3"/>
          </p:cNvCxnSpPr>
          <p:nvPr/>
        </p:nvCxnSpPr>
        <p:spPr>
          <a:xfrm rot="16200000" flipV="1">
            <a:off x="6361914" y="2932468"/>
            <a:ext cx="914400" cy="2212263"/>
          </a:xfrm>
          <a:prstGeom prst="curvedConnector2">
            <a:avLst/>
          </a:prstGeom>
          <a:ln w="19050">
            <a:solidFill>
              <a:srgbClr val="4E8ABE"/>
            </a:solidFill>
            <a:tailEnd type="triangle"/>
          </a:ln>
        </p:spPr>
        <p:style>
          <a:lnRef idx="1">
            <a:schemeClr val="accent1"/>
          </a:lnRef>
          <a:fillRef idx="0">
            <a:schemeClr val="accent1"/>
          </a:fillRef>
          <a:effectRef idx="0">
            <a:schemeClr val="accent1"/>
          </a:effectRef>
          <a:fontRef idx="minor">
            <a:schemeClr val="tx1"/>
          </a:fontRef>
        </p:style>
      </p:cxnSp>
      <p:cxnSp>
        <p:nvCxnSpPr>
          <p:cNvPr id="46" name="Rak 45"/>
          <p:cNvCxnSpPr>
            <a:stCxn id="8" idx="2"/>
            <a:endCxn id="4" idx="0"/>
          </p:cNvCxnSpPr>
          <p:nvPr/>
        </p:nvCxnSpPr>
        <p:spPr>
          <a:xfrm rot="16200000" flipH="1">
            <a:off x="3963313" y="2191731"/>
            <a:ext cx="194400" cy="1144938"/>
          </a:xfrm>
          <a:prstGeom prst="curvedConnector3">
            <a:avLst>
              <a:gd name="adj1" fmla="val 50000"/>
            </a:avLst>
          </a:prstGeom>
          <a:ln w="19050">
            <a:solidFill>
              <a:srgbClr val="4E8ABE"/>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Rak 12"/>
          <p:cNvCxnSpPr>
            <a:stCxn id="4098" idx="3"/>
            <a:endCxn id="4" idx="1"/>
          </p:cNvCxnSpPr>
          <p:nvPr/>
        </p:nvCxnSpPr>
        <p:spPr>
          <a:xfrm flipV="1">
            <a:off x="2362200" y="3581400"/>
            <a:ext cx="1190782" cy="435"/>
          </a:xfrm>
          <a:prstGeom prst="straightConnector1">
            <a:avLst/>
          </a:prstGeom>
          <a:ln w="19050">
            <a:solidFill>
              <a:srgbClr val="4E8ABE"/>
            </a:solidFill>
          </a:ln>
        </p:spPr>
        <p:style>
          <a:lnRef idx="1">
            <a:schemeClr val="accent1"/>
          </a:lnRef>
          <a:fillRef idx="0">
            <a:schemeClr val="accent1"/>
          </a:fillRef>
          <a:effectRef idx="0">
            <a:schemeClr val="accent1"/>
          </a:effectRef>
          <a:fontRef idx="minor">
            <a:schemeClr val="tx1"/>
          </a:fontRef>
        </p:style>
      </p:cxnSp>
      <p:cxnSp>
        <p:nvCxnSpPr>
          <p:cNvPr id="91" name="Rak 45"/>
          <p:cNvCxnSpPr>
            <a:stCxn id="4102" idx="2"/>
            <a:endCxn id="4" idx="0"/>
          </p:cNvCxnSpPr>
          <p:nvPr/>
        </p:nvCxnSpPr>
        <p:spPr>
          <a:xfrm rot="5400000">
            <a:off x="5089849" y="2202333"/>
            <a:ext cx="202200" cy="1115934"/>
          </a:xfrm>
          <a:prstGeom prst="curvedConnector3">
            <a:avLst>
              <a:gd name="adj1" fmla="val 50000"/>
            </a:avLst>
          </a:prstGeom>
          <a:ln w="19050">
            <a:solidFill>
              <a:srgbClr val="4E8ABE"/>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Rak 45"/>
          <p:cNvCxnSpPr>
            <a:stCxn id="4" idx="2"/>
            <a:endCxn id="6" idx="0"/>
          </p:cNvCxnSpPr>
          <p:nvPr/>
        </p:nvCxnSpPr>
        <p:spPr>
          <a:xfrm rot="16200000" flipH="1">
            <a:off x="5066766" y="3867616"/>
            <a:ext cx="201250" cy="1068818"/>
          </a:xfrm>
          <a:prstGeom prst="curvedConnector3">
            <a:avLst>
              <a:gd name="adj1" fmla="val 50000"/>
            </a:avLst>
          </a:prstGeom>
          <a:ln w="19050">
            <a:solidFill>
              <a:srgbClr val="4E8ABE"/>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Rak 45"/>
          <p:cNvCxnSpPr>
            <a:stCxn id="6" idx="2"/>
            <a:endCxn id="5" idx="2"/>
          </p:cNvCxnSpPr>
          <p:nvPr/>
        </p:nvCxnSpPr>
        <p:spPr>
          <a:xfrm rot="5400000">
            <a:off x="4596425" y="4838225"/>
            <a:ext cx="950" cy="2209800"/>
          </a:xfrm>
          <a:prstGeom prst="curvedConnector3">
            <a:avLst>
              <a:gd name="adj1" fmla="val 24163158"/>
            </a:avLst>
          </a:prstGeom>
          <a:ln w="19050">
            <a:solidFill>
              <a:srgbClr val="4E8AB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Rak 45"/>
          <p:cNvCxnSpPr>
            <a:stCxn id="4101" idx="2"/>
            <a:endCxn id="5" idx="2"/>
          </p:cNvCxnSpPr>
          <p:nvPr/>
        </p:nvCxnSpPr>
        <p:spPr>
          <a:xfrm rot="16200000" flipH="1">
            <a:off x="2386078" y="4837678"/>
            <a:ext cx="950" cy="2210894"/>
          </a:xfrm>
          <a:prstGeom prst="curvedConnector3">
            <a:avLst>
              <a:gd name="adj1" fmla="val 24163158"/>
            </a:avLst>
          </a:prstGeom>
          <a:ln w="19050">
            <a:solidFill>
              <a:srgbClr val="4E8ABE"/>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Rak 45"/>
          <p:cNvCxnSpPr>
            <a:stCxn id="4101" idx="0"/>
            <a:endCxn id="4" idx="1"/>
          </p:cNvCxnSpPr>
          <p:nvPr/>
        </p:nvCxnSpPr>
        <p:spPr>
          <a:xfrm rot="5400000" flipH="1" flipV="1">
            <a:off x="1956419" y="2906087"/>
            <a:ext cx="921250" cy="2271876"/>
          </a:xfrm>
          <a:prstGeom prst="curvedConnector2">
            <a:avLst/>
          </a:prstGeom>
          <a:ln w="19050">
            <a:solidFill>
              <a:srgbClr val="4E8ABE"/>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Rak 45"/>
          <p:cNvCxnSpPr>
            <a:stCxn id="5" idx="0"/>
            <a:endCxn id="4" idx="2"/>
          </p:cNvCxnSpPr>
          <p:nvPr/>
        </p:nvCxnSpPr>
        <p:spPr>
          <a:xfrm rot="5400000" flipH="1" flipV="1">
            <a:off x="3961391" y="3832009"/>
            <a:ext cx="202200" cy="1140982"/>
          </a:xfrm>
          <a:prstGeom prst="curvedConnector3">
            <a:avLst>
              <a:gd name="adj1" fmla="val 50000"/>
            </a:avLst>
          </a:prstGeom>
          <a:ln w="19050">
            <a:solidFill>
              <a:srgbClr val="4E8ABE"/>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657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25876"/>
            <a:ext cx="8229600" cy="1143000"/>
          </a:xfrm>
        </p:spPr>
        <p:txBody>
          <a:bodyPr>
            <a:normAutofit/>
          </a:bodyPr>
          <a:lstStyle/>
          <a:p>
            <a:r>
              <a:rPr lang="sv-SE" sz="3200" dirty="0" err="1" smtClean="0">
                <a:latin typeface="Calibri Light" panose="020F0302020204030204" pitchFamily="34" charset="0"/>
              </a:rPr>
              <a:t>Increasing</a:t>
            </a:r>
            <a:r>
              <a:rPr lang="sv-SE" sz="3200" dirty="0" smtClean="0">
                <a:latin typeface="Calibri Light" panose="020F0302020204030204" pitchFamily="34" charset="0"/>
              </a:rPr>
              <a:t> </a:t>
            </a:r>
            <a:r>
              <a:rPr lang="sv-SE" sz="3200" dirty="0" err="1" smtClean="0">
                <a:latin typeface="Calibri Light" panose="020F0302020204030204" pitchFamily="34" charset="0"/>
              </a:rPr>
              <a:t>Development</a:t>
            </a:r>
            <a:r>
              <a:rPr lang="sv-SE" sz="3200" dirty="0" smtClean="0">
                <a:latin typeface="Calibri Light" panose="020F0302020204030204" pitchFamily="34" charset="0"/>
              </a:rPr>
              <a:t> </a:t>
            </a:r>
            <a:r>
              <a:rPr lang="sv-SE" sz="3200" dirty="0" err="1" smtClean="0">
                <a:latin typeface="Calibri Light" panose="020F0302020204030204" pitchFamily="34" charset="0"/>
              </a:rPr>
              <a:t>Efficiency</a:t>
            </a:r>
            <a:r>
              <a:rPr lang="sv-SE" sz="3200" dirty="0" smtClean="0">
                <a:latin typeface="Calibri Light" panose="020F0302020204030204" pitchFamily="34" charset="0"/>
              </a:rPr>
              <a:t/>
            </a:r>
            <a:br>
              <a:rPr lang="sv-SE" sz="3200" dirty="0" smtClean="0">
                <a:latin typeface="Calibri Light" panose="020F0302020204030204" pitchFamily="34" charset="0"/>
              </a:rPr>
            </a:br>
            <a:r>
              <a:rPr lang="sv-SE" sz="3200" dirty="0" smtClean="0">
                <a:latin typeface="Calibri Light" panose="020F0302020204030204" pitchFamily="34" charset="0"/>
              </a:rPr>
              <a:t>and Software </a:t>
            </a:r>
            <a:r>
              <a:rPr lang="sv-SE" sz="3200" dirty="0" err="1" smtClean="0">
                <a:latin typeface="Calibri Light" panose="020F0302020204030204" pitchFamily="34" charset="0"/>
              </a:rPr>
              <a:t>Performance</a:t>
            </a:r>
            <a:endParaRPr lang="en-US" sz="3200" dirty="0">
              <a:latin typeface="Calibri Light" panose="020F0302020204030204" pitchFamily="34" charset="0"/>
            </a:endParaRPr>
          </a:p>
        </p:txBody>
      </p:sp>
      <p:grpSp>
        <p:nvGrpSpPr>
          <p:cNvPr id="18" name="Grupp 17"/>
          <p:cNvGrpSpPr/>
          <p:nvPr/>
        </p:nvGrpSpPr>
        <p:grpSpPr>
          <a:xfrm>
            <a:off x="930728" y="1752600"/>
            <a:ext cx="7274380" cy="1918607"/>
            <a:chOff x="930728" y="1738993"/>
            <a:chExt cx="7274380" cy="1918607"/>
          </a:xfrm>
        </p:grpSpPr>
        <p:sp>
          <p:nvSpPr>
            <p:cNvPr id="4" name="Rektangel med rundade hörn 3"/>
            <p:cNvSpPr/>
            <p:nvPr/>
          </p:nvSpPr>
          <p:spPr>
            <a:xfrm>
              <a:off x="3401784" y="1738993"/>
              <a:ext cx="2340000" cy="900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latin typeface="Calibri Light" panose="020F0302020204030204" pitchFamily="34" charset="0"/>
                </a:rPr>
                <a:t>Validation</a:t>
              </a:r>
              <a:endParaRPr lang="en-US" dirty="0" smtClean="0">
                <a:solidFill>
                  <a:schemeClr val="tx1"/>
                </a:solidFill>
                <a:latin typeface="Calibri Light" panose="020F0302020204030204" pitchFamily="34" charset="0"/>
              </a:endParaRPr>
            </a:p>
            <a:p>
              <a:pPr algn="ctr"/>
              <a:r>
                <a:rPr lang="sv-SE" sz="1200" dirty="0" err="1" smtClean="0">
                  <a:solidFill>
                    <a:schemeClr val="tx1"/>
                  </a:solidFill>
                  <a:latin typeface="Calibri Light" panose="020F0302020204030204" pitchFamily="34" charset="0"/>
                </a:rPr>
                <a:t>Code</a:t>
              </a:r>
              <a:r>
                <a:rPr lang="sv-SE" sz="1200" dirty="0" smtClean="0">
                  <a:solidFill>
                    <a:schemeClr val="tx1"/>
                  </a:solidFill>
                  <a:latin typeface="Calibri Light" panose="020F0302020204030204" pitchFamily="34" charset="0"/>
                </a:rPr>
                <a:t> </a:t>
              </a:r>
              <a:r>
                <a:rPr lang="sv-SE" sz="1200" dirty="0" err="1" smtClean="0">
                  <a:solidFill>
                    <a:schemeClr val="tx1"/>
                  </a:solidFill>
                  <a:latin typeface="Calibri Light" panose="020F0302020204030204" pitchFamily="34" charset="0"/>
                </a:rPr>
                <a:t>running</a:t>
              </a:r>
              <a:r>
                <a:rPr lang="sv-SE" sz="1200" dirty="0" smtClean="0">
                  <a:solidFill>
                    <a:schemeClr val="tx1"/>
                  </a:solidFill>
                  <a:latin typeface="Calibri Light" panose="020F0302020204030204" pitchFamily="34" charset="0"/>
                </a:rPr>
                <a:t> as </a:t>
              </a:r>
              <a:r>
                <a:rPr lang="sv-SE" sz="1200" dirty="0" err="1" smtClean="0">
                  <a:solidFill>
                    <a:schemeClr val="tx1"/>
                  </a:solidFill>
                  <a:latin typeface="Calibri Light" panose="020F0302020204030204" pitchFamily="34" charset="0"/>
                </a:rPr>
                <a:t>intended</a:t>
              </a:r>
              <a:r>
                <a:rPr lang="sv-SE" sz="1200" dirty="0" smtClean="0">
                  <a:solidFill>
                    <a:schemeClr val="tx1"/>
                  </a:solidFill>
                  <a:latin typeface="Calibri Light" panose="020F0302020204030204" pitchFamily="34" charset="0"/>
                </a:rPr>
                <a:t>?</a:t>
              </a:r>
            </a:p>
          </p:txBody>
        </p:sp>
        <p:sp>
          <p:nvSpPr>
            <p:cNvPr id="5" name="Rektangel med rundade hörn 4"/>
            <p:cNvSpPr/>
            <p:nvPr/>
          </p:nvSpPr>
          <p:spPr>
            <a:xfrm>
              <a:off x="930728" y="1738993"/>
              <a:ext cx="2340000" cy="900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latin typeface="Calibri Light" panose="020F0302020204030204" pitchFamily="34" charset="0"/>
                </a:rPr>
                <a:t>Debugging</a:t>
              </a:r>
              <a:endParaRPr lang="en-US" dirty="0" smtClean="0">
                <a:solidFill>
                  <a:schemeClr val="tx1"/>
                </a:solidFill>
                <a:latin typeface="Calibri Light" panose="020F0302020204030204" pitchFamily="34" charset="0"/>
              </a:endParaRPr>
            </a:p>
            <a:p>
              <a:pPr algn="ctr"/>
              <a:r>
                <a:rPr lang="sv-SE" sz="1200" dirty="0" smtClean="0">
                  <a:solidFill>
                    <a:schemeClr val="tx1"/>
                  </a:solidFill>
                  <a:latin typeface="Calibri Light" panose="020F0302020204030204" pitchFamily="34" charset="0"/>
                </a:rPr>
                <a:t>RTOS and timing </a:t>
              </a:r>
              <a:r>
                <a:rPr lang="sv-SE" sz="1200" dirty="0" err="1" smtClean="0">
                  <a:solidFill>
                    <a:schemeClr val="tx1"/>
                  </a:solidFill>
                  <a:latin typeface="Calibri Light" panose="020F0302020204030204" pitchFamily="34" charset="0"/>
                </a:rPr>
                <a:t>issues</a:t>
              </a:r>
              <a:endParaRPr lang="sv-SE" sz="1200" dirty="0" smtClean="0">
                <a:solidFill>
                  <a:schemeClr val="tx1"/>
                </a:solidFill>
                <a:latin typeface="Calibri Light" panose="020F0302020204030204" pitchFamily="34" charset="0"/>
              </a:endParaRPr>
            </a:p>
          </p:txBody>
        </p:sp>
        <p:sp>
          <p:nvSpPr>
            <p:cNvPr id="6" name="Rektangel med rundade hörn 5"/>
            <p:cNvSpPr/>
            <p:nvPr/>
          </p:nvSpPr>
          <p:spPr>
            <a:xfrm>
              <a:off x="5865108" y="1744436"/>
              <a:ext cx="2340000" cy="900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latin typeface="Calibri Light" panose="020F0302020204030204" pitchFamily="34" charset="0"/>
                </a:rPr>
                <a:t>Profiling</a:t>
              </a:r>
              <a:endParaRPr lang="en-US" dirty="0" smtClean="0">
                <a:solidFill>
                  <a:schemeClr val="tx1"/>
                </a:solidFill>
                <a:latin typeface="Calibri Light" panose="020F0302020204030204" pitchFamily="34" charset="0"/>
              </a:endParaRPr>
            </a:p>
            <a:p>
              <a:pPr algn="ctr"/>
              <a:r>
                <a:rPr lang="sv-SE" sz="1200" dirty="0" smtClean="0">
                  <a:solidFill>
                    <a:schemeClr val="tx1"/>
                  </a:solidFill>
                  <a:latin typeface="Calibri Light" panose="020F0302020204030204" pitchFamily="34" charset="0"/>
                </a:rPr>
                <a:t>RAM and CPU </a:t>
              </a:r>
              <a:r>
                <a:rPr lang="sv-SE" sz="1200" dirty="0" err="1" smtClean="0">
                  <a:solidFill>
                    <a:schemeClr val="tx1"/>
                  </a:solidFill>
                  <a:latin typeface="Calibri Light" panose="020F0302020204030204" pitchFamily="34" charset="0"/>
                </a:rPr>
                <a:t>usage</a:t>
              </a:r>
              <a:r>
                <a:rPr lang="sv-SE" sz="1200" dirty="0" smtClean="0">
                  <a:solidFill>
                    <a:schemeClr val="tx1"/>
                  </a:solidFill>
                  <a:latin typeface="Calibri Light" panose="020F0302020204030204" pitchFamily="34" charset="0"/>
                </a:rPr>
                <a:t> per task?</a:t>
              </a:r>
            </a:p>
          </p:txBody>
        </p:sp>
        <p:sp>
          <p:nvSpPr>
            <p:cNvPr id="7" name="Rektangel med rundade hörn 6"/>
            <p:cNvSpPr/>
            <p:nvPr/>
          </p:nvSpPr>
          <p:spPr>
            <a:xfrm>
              <a:off x="4629148" y="2757600"/>
              <a:ext cx="2340000" cy="900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latin typeface="Calibri Light" panose="020F0302020204030204" pitchFamily="34" charset="0"/>
                </a:rPr>
                <a:t>Documentation</a:t>
              </a:r>
              <a:endParaRPr lang="en-US" dirty="0" smtClean="0">
                <a:solidFill>
                  <a:schemeClr val="tx1"/>
                </a:solidFill>
                <a:latin typeface="Calibri Light" panose="020F0302020204030204" pitchFamily="34" charset="0"/>
              </a:endParaRPr>
            </a:p>
            <a:p>
              <a:pPr algn="ctr"/>
              <a:r>
                <a:rPr lang="sv-SE" sz="1200" dirty="0" err="1" smtClean="0">
                  <a:solidFill>
                    <a:schemeClr val="tx1"/>
                  </a:solidFill>
                  <a:latin typeface="Calibri Light" panose="020F0302020204030204" pitchFamily="34" charset="0"/>
                </a:rPr>
                <a:t>Visualize</a:t>
              </a:r>
              <a:r>
                <a:rPr lang="sv-SE" sz="1200" dirty="0" smtClean="0">
                  <a:solidFill>
                    <a:schemeClr val="tx1"/>
                  </a:solidFill>
                  <a:latin typeface="Calibri Light" panose="020F0302020204030204" pitchFamily="34" charset="0"/>
                </a:rPr>
                <a:t> designs or </a:t>
              </a:r>
              <a:r>
                <a:rPr lang="sv-SE" sz="1200" dirty="0" err="1" smtClean="0">
                  <a:solidFill>
                    <a:schemeClr val="tx1"/>
                  </a:solidFill>
                  <a:latin typeface="Calibri Light" panose="020F0302020204030204" pitchFamily="34" charset="0"/>
                </a:rPr>
                <a:t>issues</a:t>
              </a:r>
              <a:endParaRPr lang="sv-SE" sz="1200" dirty="0" smtClean="0">
                <a:solidFill>
                  <a:schemeClr val="tx1"/>
                </a:solidFill>
                <a:latin typeface="Calibri Light" panose="020F0302020204030204" pitchFamily="34" charset="0"/>
              </a:endParaRPr>
            </a:p>
          </p:txBody>
        </p:sp>
        <p:sp>
          <p:nvSpPr>
            <p:cNvPr id="8" name="Rektangel med rundade hörn 7"/>
            <p:cNvSpPr/>
            <p:nvPr/>
          </p:nvSpPr>
          <p:spPr>
            <a:xfrm>
              <a:off x="2155800" y="2755672"/>
              <a:ext cx="2340000" cy="900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latin typeface="Calibri Light" panose="020F0302020204030204" pitchFamily="34" charset="0"/>
                </a:rPr>
                <a:t>Training</a:t>
              </a:r>
              <a:endParaRPr lang="sv-SE" dirty="0" smtClean="0">
                <a:solidFill>
                  <a:schemeClr val="tx1"/>
                </a:solidFill>
                <a:latin typeface="Calibri Light" panose="020F0302020204030204" pitchFamily="34" charset="0"/>
              </a:endParaRPr>
            </a:p>
            <a:p>
              <a:pPr algn="ctr"/>
              <a:r>
                <a:rPr lang="sv-SE" sz="1200" dirty="0" err="1" smtClean="0">
                  <a:solidFill>
                    <a:schemeClr val="tx1"/>
                  </a:solidFill>
                  <a:latin typeface="Calibri Light" panose="020F0302020204030204" pitchFamily="34" charset="0"/>
                </a:rPr>
                <a:t>Learn</a:t>
              </a:r>
              <a:r>
                <a:rPr lang="sv-SE" sz="1200" dirty="0" smtClean="0">
                  <a:solidFill>
                    <a:schemeClr val="tx1"/>
                  </a:solidFill>
                  <a:latin typeface="Calibri Light" panose="020F0302020204030204" pitchFamily="34" charset="0"/>
                </a:rPr>
                <a:t> RTOS </a:t>
              </a:r>
              <a:r>
                <a:rPr lang="sv-SE" sz="1200" dirty="0" err="1" smtClean="0">
                  <a:solidFill>
                    <a:schemeClr val="tx1"/>
                  </a:solidFill>
                  <a:latin typeface="Calibri Light" panose="020F0302020204030204" pitchFamily="34" charset="0"/>
                </a:rPr>
                <a:t>concepts</a:t>
              </a:r>
              <a:r>
                <a:rPr lang="sv-SE" sz="1200" dirty="0" smtClean="0">
                  <a:solidFill>
                    <a:schemeClr val="tx1"/>
                  </a:solidFill>
                  <a:latin typeface="Calibri Light" panose="020F0302020204030204" pitchFamily="34" charset="0"/>
                </a:rPr>
                <a:t> &amp; services</a:t>
              </a:r>
            </a:p>
          </p:txBody>
        </p:sp>
      </p:grpSp>
      <p:grpSp>
        <p:nvGrpSpPr>
          <p:cNvPr id="24" name="Grupp 23"/>
          <p:cNvGrpSpPr/>
          <p:nvPr/>
        </p:nvGrpSpPr>
        <p:grpSpPr>
          <a:xfrm>
            <a:off x="4267200" y="4114800"/>
            <a:ext cx="4191000" cy="2133600"/>
            <a:chOff x="4653641" y="3951299"/>
            <a:chExt cx="4191000" cy="2133600"/>
          </a:xfrm>
        </p:grpSpPr>
        <p:sp>
          <p:nvSpPr>
            <p:cNvPr id="19" name="Rundad rektangulär 18"/>
            <p:cNvSpPr/>
            <p:nvPr/>
          </p:nvSpPr>
          <p:spPr>
            <a:xfrm>
              <a:off x="5029200" y="3951299"/>
              <a:ext cx="3815441" cy="1230301"/>
            </a:xfrm>
            <a:prstGeom prst="wedgeRoundRectCallout">
              <a:avLst>
                <a:gd name="adj1" fmla="val -36904"/>
                <a:gd name="adj2" fmla="val 6444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smtClean="0">
                  <a:solidFill>
                    <a:schemeClr val="tx1"/>
                  </a:solidFill>
                  <a:latin typeface="Calibri Light" panose="020F0302020204030204" pitchFamily="34" charset="0"/>
                </a:rPr>
                <a:t>“</a:t>
              </a:r>
              <a:r>
                <a:rPr lang="en-US" sz="1200" i="1" dirty="0" err="1" smtClean="0">
                  <a:solidFill>
                    <a:schemeClr val="tx1"/>
                  </a:solidFill>
                  <a:latin typeface="Calibri Light" panose="020F0302020204030204" pitchFamily="34" charset="0"/>
                </a:rPr>
                <a:t>FreeRTOS+Trace</a:t>
              </a:r>
              <a:r>
                <a:rPr lang="en-US" sz="1200" i="1" dirty="0" smtClean="0">
                  <a:solidFill>
                    <a:schemeClr val="tx1"/>
                  </a:solidFill>
                  <a:latin typeface="Calibri Light" panose="020F0302020204030204" pitchFamily="34" charset="0"/>
                </a:rPr>
                <a:t> has </a:t>
              </a:r>
              <a:r>
                <a:rPr lang="en-US" sz="1200" b="1" i="1" dirty="0">
                  <a:solidFill>
                    <a:schemeClr val="tx1"/>
                  </a:solidFill>
                  <a:latin typeface="Calibri Light" panose="020F0302020204030204" pitchFamily="34" charset="0"/>
                </a:rPr>
                <a:t>doubled our development speed.</a:t>
              </a:r>
              <a:r>
                <a:rPr lang="en-US" sz="1200" i="1" dirty="0">
                  <a:solidFill>
                    <a:schemeClr val="tx1"/>
                  </a:solidFill>
                  <a:latin typeface="Calibri Light" panose="020F0302020204030204" pitchFamily="34" charset="0"/>
                </a:rPr>
                <a:t> Problems that otherwise would take days to solve are obvious with this tool and just a quick fix. We use it all the time.”</a:t>
              </a:r>
              <a:r>
                <a:rPr lang="en-US" sz="1200" dirty="0">
                  <a:solidFill>
                    <a:schemeClr val="tx1"/>
                  </a:solidFill>
                  <a:latin typeface="Calibri Light" panose="020F0302020204030204" pitchFamily="34" charset="0"/>
                </a:rPr>
                <a:t/>
              </a:r>
              <a:br>
                <a:rPr lang="en-US" sz="1200" dirty="0">
                  <a:solidFill>
                    <a:schemeClr val="tx1"/>
                  </a:solidFill>
                  <a:latin typeface="Calibri Light" panose="020F0302020204030204" pitchFamily="34" charset="0"/>
                </a:rPr>
              </a:br>
              <a:r>
                <a:rPr lang="en-US" sz="1200" b="1" dirty="0">
                  <a:solidFill>
                    <a:schemeClr val="tx1"/>
                  </a:solidFill>
                  <a:latin typeface="Calibri Light" panose="020F0302020204030204" pitchFamily="34" charset="0"/>
                </a:rPr>
                <a:t>Alex </a:t>
              </a:r>
              <a:r>
                <a:rPr lang="en-US" sz="1200" b="1" dirty="0" err="1">
                  <a:solidFill>
                    <a:schemeClr val="tx1"/>
                  </a:solidFill>
                  <a:latin typeface="Calibri Light" panose="020F0302020204030204" pitchFamily="34" charset="0"/>
                </a:rPr>
                <a:t>Pabouctisids</a:t>
              </a:r>
              <a:r>
                <a:rPr lang="en-US" sz="1200" b="1" dirty="0">
                  <a:solidFill>
                    <a:schemeClr val="tx1"/>
                  </a:solidFill>
                  <a:latin typeface="Calibri Light" panose="020F0302020204030204" pitchFamily="34" charset="0"/>
                </a:rPr>
                <a:t>, Lead Firmware Engineer, </a:t>
              </a:r>
              <a:r>
                <a:rPr lang="en-US" sz="1200" b="1" dirty="0" err="1">
                  <a:solidFill>
                    <a:schemeClr val="tx1"/>
                  </a:solidFill>
                  <a:latin typeface="Calibri Light" panose="020F0302020204030204" pitchFamily="34" charset="0"/>
                </a:rPr>
                <a:t>Flyability</a:t>
              </a:r>
              <a:r>
                <a:rPr lang="en-US" sz="1200" b="1" dirty="0">
                  <a:solidFill>
                    <a:schemeClr val="tx1"/>
                  </a:solidFill>
                  <a:latin typeface="Calibri Light" panose="020F0302020204030204" pitchFamily="34" charset="0"/>
                </a:rPr>
                <a:t>.</a:t>
              </a:r>
              <a:endParaRPr lang="en-US" sz="1200" dirty="0">
                <a:solidFill>
                  <a:schemeClr val="tx1"/>
                </a:solidFill>
                <a:latin typeface="Calibri Light" panose="020F0302020204030204" pitchFamily="34" charset="0"/>
              </a:endParaRPr>
            </a:p>
          </p:txBody>
        </p:sp>
        <p:pic>
          <p:nvPicPr>
            <p:cNvPr id="2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641" y="5162550"/>
              <a:ext cx="922348" cy="9223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upp 22"/>
          <p:cNvGrpSpPr/>
          <p:nvPr/>
        </p:nvGrpSpPr>
        <p:grpSpPr>
          <a:xfrm>
            <a:off x="381000" y="4114800"/>
            <a:ext cx="3674836" cy="1447800"/>
            <a:chOff x="58964" y="4191000"/>
            <a:chExt cx="3674836" cy="1447800"/>
          </a:xfrm>
        </p:grpSpPr>
        <p:sp>
          <p:nvSpPr>
            <p:cNvPr id="21" name="Rundad rektangulär 20"/>
            <p:cNvSpPr/>
            <p:nvPr/>
          </p:nvSpPr>
          <p:spPr>
            <a:xfrm>
              <a:off x="914400" y="4191000"/>
              <a:ext cx="2819400" cy="990600"/>
            </a:xfrm>
            <a:prstGeom prst="wedgeRoundRectCallout">
              <a:avLst>
                <a:gd name="adj1" fmla="val -36904"/>
                <a:gd name="adj2" fmla="val 6444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a:solidFill>
                    <a:schemeClr val="tx1"/>
                  </a:solidFill>
                  <a:latin typeface="Calibri Light" panose="020F0302020204030204" pitchFamily="34" charset="0"/>
                </a:rPr>
                <a:t>“In less than 5 days from running the tool, we improved</a:t>
              </a:r>
              <a:r>
                <a:rPr lang="en-US" sz="1200" b="1" i="1" dirty="0">
                  <a:solidFill>
                    <a:schemeClr val="tx1"/>
                  </a:solidFill>
                  <a:latin typeface="Calibri Light" panose="020F0302020204030204" pitchFamily="34" charset="0"/>
                </a:rPr>
                <a:t> </a:t>
              </a:r>
              <a:r>
                <a:rPr lang="en-US" sz="1200" i="1" dirty="0">
                  <a:solidFill>
                    <a:schemeClr val="tx1"/>
                  </a:solidFill>
                  <a:latin typeface="Calibri Light" panose="020F0302020204030204" pitchFamily="34" charset="0"/>
                </a:rPr>
                <a:t>the</a:t>
              </a:r>
              <a:r>
                <a:rPr lang="en-US" sz="1200" b="1" i="1" dirty="0">
                  <a:solidFill>
                    <a:schemeClr val="tx1"/>
                  </a:solidFill>
                  <a:latin typeface="Calibri Light" panose="020F0302020204030204" pitchFamily="34" charset="0"/>
                </a:rPr>
                <a:t> </a:t>
              </a:r>
              <a:r>
                <a:rPr lang="en-US" sz="1200" i="1" dirty="0">
                  <a:solidFill>
                    <a:schemeClr val="tx1"/>
                  </a:solidFill>
                  <a:latin typeface="Calibri Light" panose="020F0302020204030204" pitchFamily="34" charset="0"/>
                </a:rPr>
                <a:t>performance of our graphic rendering engine by </a:t>
              </a:r>
              <a:r>
                <a:rPr lang="en-US" sz="1200" b="1" i="1" dirty="0">
                  <a:solidFill>
                    <a:schemeClr val="tx1"/>
                  </a:solidFill>
                  <a:latin typeface="Calibri Light" panose="020F0302020204030204" pitchFamily="34" charset="0"/>
                </a:rPr>
                <a:t>3x!</a:t>
              </a:r>
              <a:r>
                <a:rPr lang="en-US" sz="1200" i="1" dirty="0">
                  <a:solidFill>
                    <a:schemeClr val="tx1"/>
                  </a:solidFill>
                  <a:latin typeface="Calibri Light" panose="020F0302020204030204" pitchFamily="34" charset="0"/>
                </a:rPr>
                <a:t>”</a:t>
              </a:r>
              <a:br>
                <a:rPr lang="en-US" sz="1200" i="1" dirty="0">
                  <a:solidFill>
                    <a:schemeClr val="tx1"/>
                  </a:solidFill>
                  <a:latin typeface="Calibri Light" panose="020F0302020204030204" pitchFamily="34" charset="0"/>
                </a:rPr>
              </a:br>
              <a:r>
                <a:rPr lang="en-US" sz="1200" b="1" dirty="0">
                  <a:solidFill>
                    <a:schemeClr val="tx1"/>
                  </a:solidFill>
                  <a:latin typeface="Calibri Light" panose="020F0302020204030204" pitchFamily="34" charset="0"/>
                </a:rPr>
                <a:t>Terry West, CEO, Serious Integrated Inc.</a:t>
              </a:r>
              <a:endParaRPr lang="en-US" sz="1200" dirty="0">
                <a:solidFill>
                  <a:schemeClr val="tx1"/>
                </a:solidFill>
                <a:latin typeface="Calibri Light" panose="020F0302020204030204" pitchFamily="34" charset="0"/>
              </a:endParaRPr>
            </a:p>
          </p:txBody>
        </p:sp>
        <p:pic>
          <p:nvPicPr>
            <p:cNvPr id="22" name="Picture 6" descr="http://www.sumer.com/local/styles/images/manufacturers/logos/serious-integra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64" y="5372143"/>
              <a:ext cx="1388836" cy="2666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47754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p 23"/>
          <p:cNvGrpSpPr/>
          <p:nvPr/>
        </p:nvGrpSpPr>
        <p:grpSpPr>
          <a:xfrm>
            <a:off x="92528" y="3505200"/>
            <a:ext cx="4093032" cy="2183238"/>
            <a:chOff x="-54432" y="3754736"/>
            <a:chExt cx="4093032" cy="2183238"/>
          </a:xfrm>
        </p:grpSpPr>
        <p:pic>
          <p:nvPicPr>
            <p:cNvPr id="21" name="Picture 2" descr="http://www.seeklogo.com/images/A/Atlas_Copco-logo-698EC6BB57-seeklogo.co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2" y="4895852"/>
              <a:ext cx="1042122" cy="1042122"/>
            </a:xfrm>
            <a:prstGeom prst="rect">
              <a:avLst/>
            </a:prstGeom>
            <a:noFill/>
            <a:extLst>
              <a:ext uri="{909E8E84-426E-40DD-AFC4-6F175D3DCCD1}">
                <a14:hiddenFill xmlns:a14="http://schemas.microsoft.com/office/drawing/2010/main">
                  <a:solidFill>
                    <a:srgbClr val="FFFFFF"/>
                  </a:solidFill>
                </a14:hiddenFill>
              </a:ext>
            </a:extLst>
          </p:spPr>
        </p:pic>
        <p:sp>
          <p:nvSpPr>
            <p:cNvPr id="14" name="Rundad rektangulär 13"/>
            <p:cNvSpPr/>
            <p:nvPr/>
          </p:nvSpPr>
          <p:spPr>
            <a:xfrm>
              <a:off x="484801" y="3754736"/>
              <a:ext cx="3553799" cy="1219200"/>
            </a:xfrm>
            <a:prstGeom prst="wedgeRoundRectCallout">
              <a:avLst>
                <a:gd name="adj1" fmla="val -36904"/>
                <a:gd name="adj2" fmla="val 6444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tx1"/>
                  </a:solidFill>
                </a:rPr>
                <a:t>”In today’s tough competition with time-to-market pressure constantly increasing, visualization support is natural for software developers in order to produce software of </a:t>
              </a:r>
              <a:r>
                <a:rPr lang="en-US" sz="1000" b="1" i="1" dirty="0">
                  <a:solidFill>
                    <a:schemeClr val="tx1"/>
                  </a:solidFill>
                </a:rPr>
                <a:t>higher quality, in shorter time </a:t>
              </a:r>
              <a:r>
                <a:rPr lang="en-US" sz="1000" i="1" dirty="0">
                  <a:solidFill>
                    <a:schemeClr val="tx1"/>
                  </a:solidFill>
                </a:rPr>
                <a:t>a</a:t>
              </a:r>
              <a:r>
                <a:rPr lang="en-US" sz="1000" b="1" i="1" dirty="0">
                  <a:solidFill>
                    <a:schemeClr val="tx1"/>
                  </a:solidFill>
                </a:rPr>
                <a:t>nd at a lower cost. </a:t>
              </a:r>
              <a:r>
                <a:rPr lang="en-US" sz="1000" i="1" dirty="0">
                  <a:solidFill>
                    <a:schemeClr val="tx1"/>
                  </a:solidFill>
                </a:rPr>
                <a:t>We choose Tracealyzer from Percepio.”</a:t>
              </a:r>
              <a:br>
                <a:rPr lang="en-US" sz="1000" i="1" dirty="0">
                  <a:solidFill>
                    <a:schemeClr val="tx1"/>
                  </a:solidFill>
                </a:rPr>
              </a:br>
              <a:r>
                <a:rPr lang="en-US" sz="1000" b="1" dirty="0" err="1">
                  <a:solidFill>
                    <a:schemeClr val="tx1"/>
                  </a:solidFill>
                </a:rPr>
                <a:t>Jörgen</a:t>
              </a:r>
              <a:r>
                <a:rPr lang="en-US" sz="1000" b="1" dirty="0">
                  <a:solidFill>
                    <a:schemeClr val="tx1"/>
                  </a:solidFill>
                </a:rPr>
                <a:t> </a:t>
              </a:r>
              <a:r>
                <a:rPr lang="en-US" sz="1000" b="1" dirty="0" err="1">
                  <a:solidFill>
                    <a:schemeClr val="tx1"/>
                  </a:solidFill>
                </a:rPr>
                <a:t>Appelgren</a:t>
              </a:r>
              <a:r>
                <a:rPr lang="en-US" sz="1000" b="1" dirty="0">
                  <a:solidFill>
                    <a:schemeClr val="tx1"/>
                  </a:solidFill>
                </a:rPr>
                <a:t>, R&amp;D Manager, Atlas Copco Rock Drills</a:t>
              </a:r>
              <a:endParaRPr lang="en-US" sz="1000" dirty="0">
                <a:solidFill>
                  <a:schemeClr val="tx1"/>
                </a:solidFill>
              </a:endParaRPr>
            </a:p>
          </p:txBody>
        </p:sp>
      </p:grpSp>
      <p:grpSp>
        <p:nvGrpSpPr>
          <p:cNvPr id="23" name="Grupp 22"/>
          <p:cNvGrpSpPr/>
          <p:nvPr/>
        </p:nvGrpSpPr>
        <p:grpSpPr>
          <a:xfrm>
            <a:off x="204108" y="1522664"/>
            <a:ext cx="3976396" cy="1753936"/>
            <a:chOff x="255424" y="1676400"/>
            <a:chExt cx="3976396" cy="1753936"/>
          </a:xfrm>
        </p:grpSpPr>
        <p:pic>
          <p:nvPicPr>
            <p:cNvPr id="3076" name="Picture 4" descr="http://www.aircraft-commerce.com/conferences/EMEA2014/IMAGES/CGX%20June%2020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424" y="2895600"/>
              <a:ext cx="803212" cy="534736"/>
            </a:xfrm>
            <a:prstGeom prst="rect">
              <a:avLst/>
            </a:prstGeom>
            <a:noFill/>
            <a:extLst>
              <a:ext uri="{909E8E84-426E-40DD-AFC4-6F175D3DCCD1}">
                <a14:hiddenFill xmlns:a14="http://schemas.microsoft.com/office/drawing/2010/main">
                  <a:solidFill>
                    <a:srgbClr val="FFFFFF"/>
                  </a:solidFill>
                </a14:hiddenFill>
              </a:ext>
            </a:extLst>
          </p:spPr>
        </p:pic>
        <p:sp>
          <p:nvSpPr>
            <p:cNvPr id="16" name="Rundad rektangulär 15"/>
            <p:cNvSpPr/>
            <p:nvPr/>
          </p:nvSpPr>
          <p:spPr>
            <a:xfrm>
              <a:off x="683077" y="1676400"/>
              <a:ext cx="3548743" cy="1143000"/>
            </a:xfrm>
            <a:prstGeom prst="wedgeRoundRectCallout">
              <a:avLst>
                <a:gd name="adj1" fmla="val -36904"/>
                <a:gd name="adj2" fmla="val 6444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err="1">
                  <a:solidFill>
                    <a:schemeClr val="tx1"/>
                  </a:solidFill>
                </a:rPr>
                <a:t>Percepio’s</a:t>
              </a:r>
              <a:r>
                <a:rPr lang="en-US" sz="1000" i="1" dirty="0">
                  <a:solidFill>
                    <a:schemeClr val="tx1"/>
                  </a:solidFill>
                </a:rPr>
                <a:t> tracing tool allowed me to </a:t>
              </a:r>
              <a:r>
                <a:rPr lang="en-US" sz="1000" b="1" i="1" dirty="0">
                  <a:solidFill>
                    <a:schemeClr val="tx1"/>
                  </a:solidFill>
                </a:rPr>
                <a:t>quickly understand and solve serious multi-threading issues</a:t>
              </a:r>
              <a:r>
                <a:rPr lang="en-US" sz="1000" i="1" dirty="0">
                  <a:solidFill>
                    <a:schemeClr val="tx1"/>
                  </a:solidFill>
                </a:rPr>
                <a:t>, that otherwise would have taken least two weeks to analyze. I got started and solved the first issue in a single day. I strongly recommend </a:t>
              </a:r>
              <a:r>
                <a:rPr lang="en-US" sz="1000" i="1" dirty="0" err="1">
                  <a:solidFill>
                    <a:schemeClr val="tx1"/>
                  </a:solidFill>
                </a:rPr>
                <a:t>Percepio’s</a:t>
              </a:r>
              <a:r>
                <a:rPr lang="en-US" sz="1000" i="1" dirty="0">
                  <a:solidFill>
                    <a:schemeClr val="tx1"/>
                  </a:solidFill>
                </a:rPr>
                <a:t> tracing tools.”</a:t>
              </a:r>
              <a:r>
                <a:rPr lang="en-US" sz="1000" dirty="0">
                  <a:solidFill>
                    <a:schemeClr val="tx1"/>
                  </a:solidFill>
                </a:rPr>
                <a:t/>
              </a:r>
              <a:br>
                <a:rPr lang="en-US" sz="1000" dirty="0">
                  <a:solidFill>
                    <a:schemeClr val="tx1"/>
                  </a:solidFill>
                </a:rPr>
              </a:br>
              <a:r>
                <a:rPr lang="en-US" sz="1000" b="1" dirty="0" err="1">
                  <a:solidFill>
                    <a:schemeClr val="tx1"/>
                  </a:solidFill>
                </a:rPr>
                <a:t>Chaabane</a:t>
              </a:r>
              <a:r>
                <a:rPr lang="en-US" sz="1000" b="1" dirty="0">
                  <a:solidFill>
                    <a:schemeClr val="tx1"/>
                  </a:solidFill>
                </a:rPr>
                <a:t> </a:t>
              </a:r>
              <a:r>
                <a:rPr lang="en-US" sz="1000" b="1" dirty="0" err="1">
                  <a:solidFill>
                    <a:schemeClr val="tx1"/>
                  </a:solidFill>
                </a:rPr>
                <a:t>Malki</a:t>
              </a:r>
              <a:r>
                <a:rPr lang="en-US" sz="1000" b="1" dirty="0">
                  <a:solidFill>
                    <a:schemeClr val="tx1"/>
                  </a:solidFill>
                </a:rPr>
                <a:t>, Embedded Systems Engineer, CGX Aero</a:t>
              </a:r>
              <a:endParaRPr lang="en-US" sz="1000" dirty="0">
                <a:solidFill>
                  <a:schemeClr val="tx1"/>
                </a:solidFill>
              </a:endParaRPr>
            </a:p>
          </p:txBody>
        </p:sp>
      </p:grpSp>
      <p:grpSp>
        <p:nvGrpSpPr>
          <p:cNvPr id="26" name="Grupp 25"/>
          <p:cNvGrpSpPr/>
          <p:nvPr/>
        </p:nvGrpSpPr>
        <p:grpSpPr>
          <a:xfrm>
            <a:off x="4492890" y="1676400"/>
            <a:ext cx="3814365" cy="1447800"/>
            <a:chOff x="4492890" y="1600200"/>
            <a:chExt cx="3814365" cy="1447800"/>
          </a:xfrm>
        </p:grpSpPr>
        <p:pic>
          <p:nvPicPr>
            <p:cNvPr id="19" name="Picture 2" descr="http://www.marcusmusic.se/bilder/abb.jpg"/>
            <p:cNvPicPr>
              <a:picLocks noChangeAspect="1" noChangeArrowheads="1"/>
            </p:cNvPicPr>
            <p:nvPr/>
          </p:nvPicPr>
          <p:blipFill>
            <a:blip r:embed="rId4" cstate="print"/>
            <a:srcRect/>
            <a:stretch>
              <a:fillRect/>
            </a:stretch>
          </p:blipFill>
          <p:spPr bwMode="auto">
            <a:xfrm>
              <a:off x="4492890" y="2756218"/>
              <a:ext cx="764910" cy="291782"/>
            </a:xfrm>
            <a:prstGeom prst="rect">
              <a:avLst/>
            </a:prstGeom>
            <a:noFill/>
          </p:spPr>
        </p:pic>
        <p:sp>
          <p:nvSpPr>
            <p:cNvPr id="15" name="Rundad rektangulär 14"/>
            <p:cNvSpPr/>
            <p:nvPr/>
          </p:nvSpPr>
          <p:spPr>
            <a:xfrm>
              <a:off x="4876800" y="1600200"/>
              <a:ext cx="3430455" cy="990600"/>
            </a:xfrm>
            <a:prstGeom prst="wedgeRoundRectCallout">
              <a:avLst>
                <a:gd name="adj1" fmla="val -36904"/>
                <a:gd name="adj2" fmla="val 6444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tx1"/>
                  </a:solidFill>
                </a:rPr>
                <a:t>ABB Robotics is using the first generation Tracealyzer in </a:t>
              </a:r>
              <a:r>
                <a:rPr lang="en-US" sz="1000" b="1" i="1" dirty="0">
                  <a:solidFill>
                    <a:schemeClr val="tx1"/>
                  </a:solidFill>
                </a:rPr>
                <a:t>all of the IRC5 robot controllers shipped since 2005</a:t>
              </a:r>
              <a:r>
                <a:rPr lang="en-US" sz="1000" i="1" dirty="0">
                  <a:solidFill>
                    <a:schemeClr val="tx1"/>
                  </a:solidFill>
                </a:rPr>
                <a:t>. The tool has proven its value many times in all corners of the world.”</a:t>
              </a:r>
              <a:br>
                <a:rPr lang="en-US" sz="1000" i="1" dirty="0">
                  <a:solidFill>
                    <a:schemeClr val="tx1"/>
                  </a:solidFill>
                </a:rPr>
              </a:br>
              <a:r>
                <a:rPr lang="en-US" sz="1000" b="1" dirty="0">
                  <a:solidFill>
                    <a:schemeClr val="tx1"/>
                  </a:solidFill>
                </a:rPr>
                <a:t>Roger </a:t>
              </a:r>
              <a:r>
                <a:rPr lang="en-US" sz="1000" b="1" dirty="0" err="1">
                  <a:solidFill>
                    <a:schemeClr val="tx1"/>
                  </a:solidFill>
                </a:rPr>
                <a:t>Kulläng</a:t>
              </a:r>
              <a:r>
                <a:rPr lang="en-US" sz="1000" b="1" dirty="0">
                  <a:solidFill>
                    <a:schemeClr val="tx1"/>
                  </a:solidFill>
                </a:rPr>
                <a:t>, Global System Architect, ABB Robotics.</a:t>
              </a:r>
              <a:endParaRPr lang="en-US" sz="1000" dirty="0">
                <a:solidFill>
                  <a:schemeClr val="tx1"/>
                </a:solidFill>
              </a:endParaRPr>
            </a:p>
          </p:txBody>
        </p:sp>
      </p:grpSp>
      <p:grpSp>
        <p:nvGrpSpPr>
          <p:cNvPr id="27" name="Grupp 26"/>
          <p:cNvGrpSpPr/>
          <p:nvPr/>
        </p:nvGrpSpPr>
        <p:grpSpPr>
          <a:xfrm>
            <a:off x="4456918" y="3505200"/>
            <a:ext cx="3850337" cy="2277775"/>
            <a:chOff x="4456918" y="3276600"/>
            <a:chExt cx="3850337" cy="2277775"/>
          </a:xfrm>
        </p:grpSpPr>
        <p:pic>
          <p:nvPicPr>
            <p:cNvPr id="20" name="Picture 2" descr="C:\Users\Johan\Desktop\saab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6918" y="4754215"/>
              <a:ext cx="800882" cy="800160"/>
            </a:xfrm>
            <a:prstGeom prst="rect">
              <a:avLst/>
            </a:prstGeom>
            <a:noFill/>
            <a:extLst>
              <a:ext uri="{909E8E84-426E-40DD-AFC4-6F175D3DCCD1}">
                <a14:hiddenFill xmlns:a14="http://schemas.microsoft.com/office/drawing/2010/main">
                  <a:solidFill>
                    <a:srgbClr val="FFFFFF"/>
                  </a:solidFill>
                </a14:hiddenFill>
              </a:ext>
            </a:extLst>
          </p:spPr>
        </p:pic>
        <p:sp>
          <p:nvSpPr>
            <p:cNvPr id="17" name="Rundad rektangulär 16"/>
            <p:cNvSpPr/>
            <p:nvPr/>
          </p:nvSpPr>
          <p:spPr>
            <a:xfrm>
              <a:off x="4876800" y="3276600"/>
              <a:ext cx="3430455" cy="1447800"/>
            </a:xfrm>
            <a:prstGeom prst="wedgeRoundRectCallout">
              <a:avLst>
                <a:gd name="adj1" fmla="val -36904"/>
                <a:gd name="adj2" fmla="val 6444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tx1"/>
                  </a:solidFill>
                </a:rPr>
                <a:t>“The many system views of the Tracealyzer from Percepio </a:t>
              </a:r>
              <a:r>
                <a:rPr lang="en-US" sz="1000" b="1" i="1" dirty="0" smtClean="0">
                  <a:solidFill>
                    <a:schemeClr val="tx1"/>
                  </a:solidFill>
                </a:rPr>
                <a:t>makes it easy to quickly find solutions </a:t>
              </a:r>
              <a:r>
                <a:rPr lang="en-US" sz="1000" i="1" dirty="0" smtClean="0">
                  <a:solidFill>
                    <a:schemeClr val="tx1"/>
                  </a:solidFill>
                </a:rPr>
                <a:t>that </a:t>
              </a:r>
              <a:r>
                <a:rPr lang="en-US" sz="1000" i="1" dirty="0">
                  <a:solidFill>
                    <a:schemeClr val="tx1"/>
                  </a:solidFill>
                </a:rPr>
                <a:t>we have not seen using (Wind River) System Viewer. The visualization has several advantages over the system viewer and makes it easier to understand system behavior. This tool would be of great use for us.”</a:t>
              </a:r>
              <a:r>
                <a:rPr lang="en-US" sz="1000" dirty="0">
                  <a:solidFill>
                    <a:schemeClr val="tx1"/>
                  </a:solidFill>
                </a:rPr>
                <a:t/>
              </a:r>
              <a:br>
                <a:rPr lang="en-US" sz="1000" dirty="0">
                  <a:solidFill>
                    <a:schemeClr val="tx1"/>
                  </a:solidFill>
                </a:rPr>
              </a:br>
              <a:r>
                <a:rPr lang="en-US" sz="1000" b="1" dirty="0">
                  <a:solidFill>
                    <a:schemeClr val="tx1"/>
                  </a:solidFill>
                </a:rPr>
                <a:t>Johan </a:t>
              </a:r>
              <a:r>
                <a:rPr lang="en-US" sz="1000" b="1" dirty="0" err="1">
                  <a:solidFill>
                    <a:schemeClr val="tx1"/>
                  </a:solidFill>
                </a:rPr>
                <a:t>Fredriksson</a:t>
              </a:r>
              <a:r>
                <a:rPr lang="en-US" sz="1000" b="1" dirty="0">
                  <a:solidFill>
                    <a:schemeClr val="tx1"/>
                  </a:solidFill>
                </a:rPr>
                <a:t>, Software Architect, SAAB AB.</a:t>
              </a:r>
              <a:endParaRPr lang="en-US" sz="1000" dirty="0">
                <a:solidFill>
                  <a:schemeClr val="tx1"/>
                </a:solidFill>
              </a:endParaRPr>
            </a:p>
          </p:txBody>
        </p:sp>
      </p:grpSp>
      <p:sp>
        <p:nvSpPr>
          <p:cNvPr id="31" name="Rubrik 1"/>
          <p:cNvSpPr>
            <a:spLocks noGrp="1"/>
          </p:cNvSpPr>
          <p:nvPr>
            <p:ph type="title"/>
          </p:nvPr>
        </p:nvSpPr>
        <p:spPr>
          <a:xfrm>
            <a:off x="457200" y="76200"/>
            <a:ext cx="8229600" cy="1143000"/>
          </a:xfrm>
        </p:spPr>
        <p:txBody>
          <a:bodyPr>
            <a:normAutofit/>
          </a:bodyPr>
          <a:lstStyle/>
          <a:p>
            <a:r>
              <a:rPr lang="sv-SE" sz="3200" dirty="0" smtClean="0">
                <a:latin typeface="Calibri Light" panose="020F0302020204030204" pitchFamily="34" charset="0"/>
              </a:rPr>
              <a:t>For Leading </a:t>
            </a:r>
            <a:r>
              <a:rPr lang="sv-SE" sz="3200" dirty="0" err="1" smtClean="0">
                <a:latin typeface="Calibri Light" panose="020F0302020204030204" pitchFamily="34" charset="0"/>
              </a:rPr>
              <a:t>Companies</a:t>
            </a:r>
            <a:endParaRPr lang="en-US" sz="3200" dirty="0">
              <a:latin typeface="Calibri Light" panose="020F0302020204030204" pitchFamily="34" charset="0"/>
            </a:endParaRPr>
          </a:p>
        </p:txBody>
      </p:sp>
    </p:spTree>
    <p:extLst>
      <p:ext uri="{BB962C8B-B14F-4D97-AF65-F5344CB8AC3E}">
        <p14:creationId xmlns:p14="http://schemas.microsoft.com/office/powerpoint/2010/main" val="3551043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sv-SE" sz="3200" dirty="0" smtClean="0">
                <a:latin typeface="Calibri Light" panose="020F0302020204030204" pitchFamily="34" charset="0"/>
              </a:rPr>
              <a:t>For Leading Software </a:t>
            </a:r>
            <a:r>
              <a:rPr lang="sv-SE" sz="3200" dirty="0" err="1" smtClean="0">
                <a:latin typeface="Calibri Light" panose="020F0302020204030204" pitchFamily="34" charset="0"/>
              </a:rPr>
              <a:t>Platforms</a:t>
            </a:r>
            <a:endParaRPr lang="sv-SE" sz="3200" dirty="0">
              <a:latin typeface="Calibri Light" panose="020F0302020204030204" pitchFamily="34" charset="0"/>
            </a:endParaRPr>
          </a:p>
        </p:txBody>
      </p:sp>
      <p:sp>
        <p:nvSpPr>
          <p:cNvPr id="9" name="AutoShape 4" descr="WI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Light" panose="020F0302020204030204" pitchFamily="34" charset="0"/>
            </a:endParaRPr>
          </a:p>
        </p:txBody>
      </p:sp>
      <p:sp>
        <p:nvSpPr>
          <p:cNvPr id="11" name="AutoShape 8" descr="Image result for quadros system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libri Light" panose="020F0302020204030204" pitchFamily="34" charset="0"/>
            </a:endParaRPr>
          </a:p>
        </p:txBody>
      </p:sp>
      <p:sp>
        <p:nvSpPr>
          <p:cNvPr id="27" name="Rektangel 26"/>
          <p:cNvSpPr/>
          <p:nvPr/>
        </p:nvSpPr>
        <p:spPr>
          <a:xfrm>
            <a:off x="55603" y="6248400"/>
            <a:ext cx="1739515" cy="338554"/>
          </a:xfrm>
          <a:prstGeom prst="rect">
            <a:avLst/>
          </a:prstGeom>
        </p:spPr>
        <p:txBody>
          <a:bodyPr wrap="none">
            <a:spAutoFit/>
          </a:bodyPr>
          <a:lstStyle/>
          <a:p>
            <a:r>
              <a:rPr lang="sv-SE" sz="1600" dirty="0" smtClean="0">
                <a:solidFill>
                  <a:schemeClr val="bg1"/>
                </a:solidFill>
                <a:latin typeface="Calibri Light" panose="020F0302020204030204" pitchFamily="34" charset="0"/>
              </a:rPr>
              <a:t>And a </a:t>
            </a:r>
            <a:r>
              <a:rPr lang="sv-SE" sz="1600" dirty="0" err="1" smtClean="0">
                <a:solidFill>
                  <a:schemeClr val="bg1"/>
                </a:solidFill>
                <a:latin typeface="Calibri Light" panose="020F0302020204030204" pitchFamily="34" charset="0"/>
              </a:rPr>
              <a:t>few</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others</a:t>
            </a:r>
            <a:r>
              <a:rPr lang="sv-SE" sz="1600" dirty="0" smtClean="0">
                <a:solidFill>
                  <a:schemeClr val="bg1"/>
                </a:solidFill>
                <a:latin typeface="Calibri Light" panose="020F0302020204030204" pitchFamily="34" charset="0"/>
              </a:rPr>
              <a:t>…</a:t>
            </a:r>
            <a:endParaRPr lang="sv-SE" sz="1600" dirty="0">
              <a:solidFill>
                <a:schemeClr val="bg1"/>
              </a:solidFill>
              <a:latin typeface="Calibri Light" panose="020F0302020204030204" pitchFamily="34" charset="0"/>
            </a:endParaRPr>
          </a:p>
        </p:txBody>
      </p:sp>
      <p:grpSp>
        <p:nvGrpSpPr>
          <p:cNvPr id="25" name="Grupp 24"/>
          <p:cNvGrpSpPr/>
          <p:nvPr/>
        </p:nvGrpSpPr>
        <p:grpSpPr>
          <a:xfrm>
            <a:off x="573457" y="1678385"/>
            <a:ext cx="2494077" cy="3504533"/>
            <a:chOff x="-992670" y="1678385"/>
            <a:chExt cx="2494077" cy="3504533"/>
          </a:xfrm>
        </p:grpSpPr>
        <p:grpSp>
          <p:nvGrpSpPr>
            <p:cNvPr id="23" name="Grupp 22"/>
            <p:cNvGrpSpPr/>
            <p:nvPr/>
          </p:nvGrpSpPr>
          <p:grpSpPr>
            <a:xfrm>
              <a:off x="-992670" y="1678385"/>
              <a:ext cx="1526070" cy="3504533"/>
              <a:chOff x="2211424" y="1678385"/>
              <a:chExt cx="1526070" cy="3504533"/>
            </a:xfrm>
          </p:grpSpPr>
          <p:pic>
            <p:nvPicPr>
              <p:cNvPr id="14" name="Picture 2" descr="C:\Users\Johan\Downloads\FreeRTOS logo v1 5000px wide.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11424" y="3116217"/>
                <a:ext cx="1526070" cy="61758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upload.wikimedia.org/wikipedia/commons/a/af/Tu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2746" y="1678385"/>
                <a:ext cx="843428" cy="9993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pfy.be/must/images/WITTENSTEI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2959" y="4190094"/>
                <a:ext cx="1143000" cy="992824"/>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ruta 20"/>
            <p:cNvSpPr txBox="1"/>
            <p:nvPr/>
          </p:nvSpPr>
          <p:spPr>
            <a:xfrm>
              <a:off x="514348" y="1981200"/>
              <a:ext cx="620683" cy="338554"/>
            </a:xfrm>
            <a:prstGeom prst="rect">
              <a:avLst/>
            </a:prstGeom>
            <a:noFill/>
          </p:spPr>
          <p:txBody>
            <a:bodyPr wrap="none" rtlCol="0">
              <a:spAutoFit/>
            </a:bodyPr>
            <a:lstStyle/>
            <a:p>
              <a:r>
                <a:rPr lang="sv-SE" sz="1600" dirty="0" smtClean="0">
                  <a:latin typeface="Calibri Light" panose="020F0302020204030204" pitchFamily="34" charset="0"/>
                </a:rPr>
                <a:t>Linux</a:t>
              </a:r>
              <a:endParaRPr lang="en-US" sz="1600" dirty="0">
                <a:latin typeface="Calibri Light" panose="020F0302020204030204" pitchFamily="34" charset="0"/>
              </a:endParaRPr>
            </a:p>
          </p:txBody>
        </p:sp>
        <p:sp>
          <p:nvSpPr>
            <p:cNvPr id="29" name="textruta 28"/>
            <p:cNvSpPr txBox="1"/>
            <p:nvPr/>
          </p:nvSpPr>
          <p:spPr>
            <a:xfrm>
              <a:off x="512931" y="3200400"/>
              <a:ext cx="988476" cy="338554"/>
            </a:xfrm>
            <a:prstGeom prst="rect">
              <a:avLst/>
            </a:prstGeom>
            <a:noFill/>
          </p:spPr>
          <p:txBody>
            <a:bodyPr wrap="none" rtlCol="0">
              <a:spAutoFit/>
            </a:bodyPr>
            <a:lstStyle/>
            <a:p>
              <a:r>
                <a:rPr lang="sv-SE" sz="1600" dirty="0" err="1" smtClean="0">
                  <a:latin typeface="Calibri Light" panose="020F0302020204030204" pitchFamily="34" charset="0"/>
                </a:rPr>
                <a:t>FreeRTOS</a:t>
              </a:r>
              <a:endParaRPr lang="en-US" sz="1600" dirty="0">
                <a:latin typeface="Calibri Light" panose="020F0302020204030204" pitchFamily="34" charset="0"/>
              </a:endParaRPr>
            </a:p>
          </p:txBody>
        </p:sp>
        <p:sp>
          <p:nvSpPr>
            <p:cNvPr id="30" name="textruta 29"/>
            <p:cNvSpPr txBox="1"/>
            <p:nvPr/>
          </p:nvSpPr>
          <p:spPr>
            <a:xfrm>
              <a:off x="508473" y="4538246"/>
              <a:ext cx="970394" cy="338554"/>
            </a:xfrm>
            <a:prstGeom prst="rect">
              <a:avLst/>
            </a:prstGeom>
            <a:noFill/>
          </p:spPr>
          <p:txBody>
            <a:bodyPr wrap="none" rtlCol="0">
              <a:spAutoFit/>
            </a:bodyPr>
            <a:lstStyle/>
            <a:p>
              <a:r>
                <a:rPr lang="sv-SE" sz="1600" dirty="0" err="1" smtClean="0">
                  <a:latin typeface="Calibri Light" panose="020F0302020204030204" pitchFamily="34" charset="0"/>
                </a:rPr>
                <a:t>SafeRTOS</a:t>
              </a:r>
              <a:endParaRPr lang="en-US" sz="1600" dirty="0">
                <a:latin typeface="Calibri Light" panose="020F0302020204030204" pitchFamily="34" charset="0"/>
              </a:endParaRPr>
            </a:p>
          </p:txBody>
        </p:sp>
      </p:grpSp>
      <p:grpSp>
        <p:nvGrpSpPr>
          <p:cNvPr id="26" name="Grupp 25"/>
          <p:cNvGrpSpPr/>
          <p:nvPr/>
        </p:nvGrpSpPr>
        <p:grpSpPr>
          <a:xfrm>
            <a:off x="4495800" y="1808239"/>
            <a:ext cx="2680076" cy="3297161"/>
            <a:chOff x="5232057" y="1808239"/>
            <a:chExt cx="2680076" cy="3297161"/>
          </a:xfrm>
        </p:grpSpPr>
        <p:grpSp>
          <p:nvGrpSpPr>
            <p:cNvPr id="22" name="Grupp 21"/>
            <p:cNvGrpSpPr/>
            <p:nvPr/>
          </p:nvGrpSpPr>
          <p:grpSpPr>
            <a:xfrm>
              <a:off x="5232057" y="1808239"/>
              <a:ext cx="1747784" cy="3297161"/>
              <a:chOff x="5264713" y="1808239"/>
              <a:chExt cx="1747784" cy="3297161"/>
            </a:xfrm>
          </p:grpSpPr>
          <p:pic>
            <p:nvPicPr>
              <p:cNvPr id="12" name="Picture 11" descr="C:\Users\Johan\Desktop\häm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4713" y="3200400"/>
                <a:ext cx="1747784" cy="47004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cn.mouser.com/images/microsites/SeggerLogo-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4420012"/>
                <a:ext cx="1357202" cy="6853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gm1.ggpht.com/qMj7MfadSJMmKi7Dr19tQl9Sydv5wkzyksLsEJl_IWD5Rq9yPMrY7PlwLZF16yWwTAojFkxaR37pWPH_5qSettkpA-MwVtYPhCOjsD8brWBb8iyBVYAkjeSULyxSWs7oOmFVlYY6mE4js3w0YiJDYg2J_FXUvJyKT5PgDjX8wHTsIfQhVwVYWa1UsVzY2Ky1EG5JpBJ1i2hd0gdlx2foVWubsVbZN5o3xZAGVJITciI3eLAk7XdaMtFV_Jq7ni4_j9hTN2eKn19O5bwfn5Qoci9FFxmqhnHcthFE1m1eyEDICncqIrp5XIQ_Ro4MGLpb0Xghn9_v6Tyc9rpUi9cGWrFKXLumavOKZgF52uHFfXNWuI56Eve1QPgJCoiSGA9bVnYzMTh_jxDAlspb4yhMx7oVBWAvfFU_bHtAv9isWHWrAqGD8s1j_xXjWzfHWAnpwJd9fivdLK823zRahK0xQyMIkBBYZTIj3vee3qdk2bxOF4e2_EHq9Umq1DbGrmLXci6jeLQ0Juro7OGf0hgTiH56DfwAz9qD2xl8x3iPMlNPv-6eX5s6hGWdTU27iXXTbcyiHPSn7Q=w320-h184-l75-f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5410" y="1808239"/>
                <a:ext cx="1286390" cy="739674"/>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ruta 30"/>
            <p:cNvSpPr txBox="1"/>
            <p:nvPr/>
          </p:nvSpPr>
          <p:spPr>
            <a:xfrm>
              <a:off x="6988262" y="4580164"/>
              <a:ext cx="788999" cy="338554"/>
            </a:xfrm>
            <a:prstGeom prst="rect">
              <a:avLst/>
            </a:prstGeom>
            <a:noFill/>
          </p:spPr>
          <p:txBody>
            <a:bodyPr wrap="none" rtlCol="0">
              <a:spAutoFit/>
            </a:bodyPr>
            <a:lstStyle/>
            <a:p>
              <a:r>
                <a:rPr lang="sv-SE" sz="1600" dirty="0" err="1" smtClean="0">
                  <a:latin typeface="Calibri Light" panose="020F0302020204030204" pitchFamily="34" charset="0"/>
                </a:rPr>
                <a:t>embOS</a:t>
              </a:r>
              <a:endParaRPr lang="en-US" sz="1600" dirty="0">
                <a:latin typeface="Calibri Light" panose="020F0302020204030204" pitchFamily="34" charset="0"/>
              </a:endParaRPr>
            </a:p>
          </p:txBody>
        </p:sp>
        <p:sp>
          <p:nvSpPr>
            <p:cNvPr id="32" name="textruta 31"/>
            <p:cNvSpPr txBox="1"/>
            <p:nvPr/>
          </p:nvSpPr>
          <p:spPr>
            <a:xfrm>
              <a:off x="6980468" y="3247567"/>
              <a:ext cx="931665" cy="338554"/>
            </a:xfrm>
            <a:prstGeom prst="rect">
              <a:avLst/>
            </a:prstGeom>
            <a:noFill/>
          </p:spPr>
          <p:txBody>
            <a:bodyPr wrap="none" rtlCol="0">
              <a:spAutoFit/>
            </a:bodyPr>
            <a:lstStyle/>
            <a:p>
              <a:r>
                <a:rPr lang="sv-SE" sz="1600" dirty="0" smtClean="0">
                  <a:latin typeface="Calibri Light" panose="020F0302020204030204" pitchFamily="34" charset="0"/>
                </a:rPr>
                <a:t>µC/OS-III</a:t>
              </a:r>
              <a:endParaRPr lang="en-US" sz="1600" dirty="0">
                <a:latin typeface="Calibri Light" panose="020F0302020204030204" pitchFamily="34" charset="0"/>
              </a:endParaRPr>
            </a:p>
          </p:txBody>
        </p:sp>
        <p:sp>
          <p:nvSpPr>
            <p:cNvPr id="33" name="textruta 32"/>
            <p:cNvSpPr txBox="1"/>
            <p:nvPr/>
          </p:nvSpPr>
          <p:spPr>
            <a:xfrm>
              <a:off x="6977304" y="2008799"/>
              <a:ext cx="916341" cy="338554"/>
            </a:xfrm>
            <a:prstGeom prst="rect">
              <a:avLst/>
            </a:prstGeom>
            <a:noFill/>
          </p:spPr>
          <p:txBody>
            <a:bodyPr wrap="none" rtlCol="0">
              <a:spAutoFit/>
            </a:bodyPr>
            <a:lstStyle/>
            <a:p>
              <a:r>
                <a:rPr lang="sv-SE" sz="1600" dirty="0" smtClean="0">
                  <a:latin typeface="Calibri Light" panose="020F0302020204030204" pitchFamily="34" charset="0"/>
                </a:rPr>
                <a:t>VxWorks</a:t>
              </a:r>
              <a:endParaRPr lang="en-US" sz="1600" dirty="0">
                <a:latin typeface="Calibri Light" panose="020F0302020204030204" pitchFamily="34" charset="0"/>
              </a:endParaRPr>
            </a:p>
          </p:txBody>
        </p:sp>
      </p:grpSp>
    </p:spTree>
    <p:extLst>
      <p:ext uri="{BB962C8B-B14F-4D97-AF65-F5344CB8AC3E}">
        <p14:creationId xmlns:p14="http://schemas.microsoft.com/office/powerpoint/2010/main" val="326194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cn.mouser.com/images/microsites/SeggerLogo-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105400"/>
            <a:ext cx="1270907" cy="641809"/>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p:cNvSpPr/>
          <p:nvPr/>
        </p:nvSpPr>
        <p:spPr>
          <a:xfrm>
            <a:off x="228600" y="4419600"/>
            <a:ext cx="8763000" cy="1077218"/>
          </a:xfrm>
          <a:prstGeom prst="rect">
            <a:avLst/>
          </a:prstGeom>
        </p:spPr>
        <p:txBody>
          <a:bodyPr wrap="square">
            <a:spAutoFit/>
          </a:bodyPr>
          <a:lstStyle/>
          <a:p>
            <a:pPr algn="just"/>
            <a:r>
              <a:rPr lang="en-US" sz="1600" dirty="0">
                <a:latin typeface="Calibri Light" panose="020F0302020204030204" pitchFamily="34" charset="0"/>
              </a:rPr>
              <a:t>“</a:t>
            </a:r>
            <a:r>
              <a:rPr lang="en-US" sz="1600" i="1" dirty="0">
                <a:latin typeface="Calibri Light" panose="020F0302020204030204" pitchFamily="34" charset="0"/>
              </a:rPr>
              <a:t>With the increasing complexity of embedded software, runtime visualization is becoming a ‘must-have’ in the developers’ toolbox. Percepio offers an amazing visualization tool that without doubt will be very useful for many embedded developers</a:t>
            </a:r>
            <a:r>
              <a:rPr lang="en-US" sz="1600" i="1" dirty="0" smtClean="0">
                <a:latin typeface="Calibri Light" panose="020F0302020204030204" pitchFamily="34" charset="0"/>
              </a:rPr>
              <a:t>.” </a:t>
            </a:r>
          </a:p>
          <a:p>
            <a:pPr algn="just"/>
            <a:r>
              <a:rPr lang="en-US" sz="1600" b="1" dirty="0" smtClean="0">
                <a:latin typeface="Calibri Light" panose="020F0302020204030204" pitchFamily="34" charset="0"/>
              </a:rPr>
              <a:t>Dirk </a:t>
            </a:r>
            <a:r>
              <a:rPr lang="en-US" sz="1600" b="1" dirty="0" err="1">
                <a:latin typeface="Calibri Light" panose="020F0302020204030204" pitchFamily="34" charset="0"/>
              </a:rPr>
              <a:t>Akemann</a:t>
            </a:r>
            <a:r>
              <a:rPr lang="en-US" sz="1600" b="1" dirty="0">
                <a:latin typeface="Calibri Light" panose="020F0302020204030204" pitchFamily="34" charset="0"/>
              </a:rPr>
              <a:t>, Partnership Marketing </a:t>
            </a:r>
            <a:r>
              <a:rPr lang="en-US" sz="1600" b="1" dirty="0" smtClean="0">
                <a:latin typeface="Calibri Light" panose="020F0302020204030204" pitchFamily="34" charset="0"/>
              </a:rPr>
              <a:t>Manager, SEGGER</a:t>
            </a:r>
            <a:endParaRPr lang="en-US" sz="1600" b="1" dirty="0">
              <a:latin typeface="Calibri Light" panose="020F0302020204030204" pitchFamily="34" charset="0"/>
            </a:endParaRPr>
          </a:p>
        </p:txBody>
      </p:sp>
      <p:pic>
        <p:nvPicPr>
          <p:cNvPr id="9" name="Picture 2" descr="C:\src\XPDev\Tracealyzer\branches\Tracealyzer_2_8\images\embOS-Trace\system_overview_embo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191800"/>
            <a:ext cx="4204489" cy="2161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segger.com/cms/admin/uploads/imageBox/J-Link-PRO_left_shadow_350x.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3893" y="1315850"/>
            <a:ext cx="585107" cy="6653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ruta 9"/>
          <p:cNvSpPr txBox="1"/>
          <p:nvPr/>
        </p:nvSpPr>
        <p:spPr>
          <a:xfrm>
            <a:off x="4769631" y="3453825"/>
            <a:ext cx="4052635" cy="584775"/>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en-US" sz="1600" dirty="0" smtClean="0">
                <a:latin typeface="Calibri Light" panose="020F0302020204030204" pitchFamily="34" charset="0"/>
              </a:rPr>
              <a:t>Continuous trace streaming via SEGGER J-Link debug probes, for ARM Cortex-M devices.</a:t>
            </a:r>
          </a:p>
        </p:txBody>
      </p:sp>
      <p:pic>
        <p:nvPicPr>
          <p:cNvPr id="11" name="Picture 2" descr="C:\Program Files (x86)\Percepio\embOS-Trace\images\embOS-Trace\mainview.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319" y="1219201"/>
            <a:ext cx="4233681" cy="281969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p:nvPr>
        </p:nvSpPr>
        <p:spPr>
          <a:xfrm>
            <a:off x="457200" y="76200"/>
            <a:ext cx="8229600" cy="1143000"/>
          </a:xfrm>
        </p:spPr>
        <p:txBody>
          <a:bodyPr>
            <a:normAutofit/>
          </a:bodyPr>
          <a:lstStyle/>
          <a:p>
            <a:r>
              <a:rPr lang="sv-SE" sz="3200" dirty="0" smtClean="0">
                <a:latin typeface="Calibri Light" panose="020F0302020204030204" pitchFamily="34" charset="0"/>
              </a:rPr>
              <a:t>Tracealyzer for </a:t>
            </a:r>
            <a:r>
              <a:rPr lang="sv-SE" sz="3200" dirty="0" err="1" smtClean="0">
                <a:latin typeface="Calibri Light" panose="020F0302020204030204" pitchFamily="34" charset="0"/>
              </a:rPr>
              <a:t>embOS</a:t>
            </a:r>
            <a:endParaRPr lang="sv-SE" sz="3200" dirty="0">
              <a:latin typeface="Calibri Light" panose="020F0302020204030204" pitchFamily="34" charset="0"/>
            </a:endParaRPr>
          </a:p>
        </p:txBody>
      </p:sp>
    </p:spTree>
    <p:extLst>
      <p:ext uri="{BB962C8B-B14F-4D97-AF65-F5344CB8AC3E}">
        <p14:creationId xmlns:p14="http://schemas.microsoft.com/office/powerpoint/2010/main" val="1949857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72403" y="6223002"/>
            <a:ext cx="6536341" cy="584775"/>
          </a:xfrm>
          <a:prstGeom prst="rect">
            <a:avLst/>
          </a:prstGeom>
          <a:noFill/>
        </p:spPr>
        <p:txBody>
          <a:bodyPr wrap="none" rtlCol="0">
            <a:spAutoFit/>
          </a:bodyPr>
          <a:lstStyle/>
          <a:p>
            <a:r>
              <a:rPr lang="sv-SE" sz="1600" dirty="0" smtClean="0">
                <a:solidFill>
                  <a:schemeClr val="bg1"/>
                </a:solidFill>
                <a:latin typeface="Calibri Light" panose="020F0302020204030204" pitchFamily="34" charset="0"/>
              </a:rPr>
              <a:t>Main </a:t>
            </a:r>
            <a:r>
              <a:rPr lang="sv-SE" sz="1600" dirty="0" err="1" smtClean="0">
                <a:solidFill>
                  <a:schemeClr val="bg1"/>
                </a:solidFill>
                <a:latin typeface="Calibri Light" panose="020F0302020204030204" pitchFamily="34" charset="0"/>
              </a:rPr>
              <a:t>trace</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view</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Vertical</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timeline</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of</a:t>
            </a:r>
            <a:r>
              <a:rPr lang="sv-SE" sz="1600" dirty="0" smtClean="0">
                <a:solidFill>
                  <a:schemeClr val="bg1"/>
                </a:solidFill>
                <a:latin typeface="Calibri Light" panose="020F0302020204030204" pitchFamily="34" charset="0"/>
              </a:rPr>
              <a:t> task </a:t>
            </a:r>
            <a:r>
              <a:rPr lang="sv-SE" sz="1600" dirty="0" err="1" smtClean="0">
                <a:solidFill>
                  <a:schemeClr val="bg1"/>
                </a:solidFill>
                <a:latin typeface="Calibri Light" panose="020F0302020204030204" pitchFamily="34" charset="0"/>
              </a:rPr>
              <a:t>scheduling</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interrups</a:t>
            </a:r>
            <a:r>
              <a:rPr lang="sv-SE" sz="1600" dirty="0" smtClean="0">
                <a:solidFill>
                  <a:schemeClr val="bg1"/>
                </a:solidFill>
                <a:latin typeface="Calibri Light" panose="020F0302020204030204" pitchFamily="34" charset="0"/>
              </a:rPr>
              <a:t>, RTOS API calls</a:t>
            </a:r>
          </a:p>
          <a:p>
            <a:r>
              <a:rPr lang="sv-SE" sz="1600" dirty="0" smtClean="0">
                <a:solidFill>
                  <a:schemeClr val="bg1"/>
                </a:solidFill>
                <a:latin typeface="Calibri Light" panose="020F0302020204030204" pitchFamily="34" charset="0"/>
              </a:rPr>
              <a:t>and </a:t>
            </a:r>
            <a:r>
              <a:rPr lang="sv-SE" sz="1600" dirty="0" err="1" smtClean="0">
                <a:solidFill>
                  <a:schemeClr val="bg1"/>
                </a:solidFill>
                <a:latin typeface="Calibri Light" panose="020F0302020204030204" pitchFamily="34" charset="0"/>
              </a:rPr>
              <a:t>custom</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user</a:t>
            </a:r>
            <a:r>
              <a:rPr lang="sv-SE" sz="1600" dirty="0" smtClean="0">
                <a:solidFill>
                  <a:schemeClr val="bg1"/>
                </a:solidFill>
                <a:latin typeface="Calibri Light" panose="020F0302020204030204" pitchFamily="34" charset="0"/>
              </a:rPr>
              <a:t> events”. </a:t>
            </a:r>
            <a:r>
              <a:rPr lang="sv-SE" sz="1600" dirty="0" err="1" smtClean="0">
                <a:solidFill>
                  <a:schemeClr val="bg1"/>
                </a:solidFill>
                <a:latin typeface="Calibri Light" panose="020F0302020204030204" pitchFamily="34" charset="0"/>
              </a:rPr>
              <a:t>Use</a:t>
            </a:r>
            <a:r>
              <a:rPr lang="sv-SE" sz="1600" dirty="0" smtClean="0">
                <a:solidFill>
                  <a:schemeClr val="bg1"/>
                </a:solidFill>
                <a:latin typeface="Calibri Light" panose="020F0302020204030204" pitchFamily="34" charset="0"/>
              </a:rPr>
              <a:t> the ”</a:t>
            </a:r>
            <a:r>
              <a:rPr lang="sv-SE" sz="1600" dirty="0" err="1" smtClean="0">
                <a:solidFill>
                  <a:schemeClr val="bg1"/>
                </a:solidFill>
                <a:latin typeface="Calibri Light" panose="020F0302020204030204" pitchFamily="34" charset="0"/>
              </a:rPr>
              <a:t>View</a:t>
            </a:r>
            <a:r>
              <a:rPr lang="sv-SE" sz="1600" dirty="0" smtClean="0">
                <a:solidFill>
                  <a:schemeClr val="bg1"/>
                </a:solidFill>
                <a:latin typeface="Calibri Light" panose="020F0302020204030204" pitchFamily="34" charset="0"/>
              </a:rPr>
              <a:t> Filter” </a:t>
            </a:r>
            <a:r>
              <a:rPr lang="sv-SE" sz="1600" dirty="0" err="1" smtClean="0">
                <a:solidFill>
                  <a:schemeClr val="bg1"/>
                </a:solidFill>
                <a:latin typeface="Calibri Light" panose="020F0302020204030204" pitchFamily="34" charset="0"/>
              </a:rPr>
              <a:t>to</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select</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what</a:t>
            </a:r>
            <a:r>
              <a:rPr lang="sv-SE" sz="1600" dirty="0" smtClean="0">
                <a:solidFill>
                  <a:schemeClr val="bg1"/>
                </a:solidFill>
                <a:latin typeface="Calibri Light" panose="020F0302020204030204" pitchFamily="34" charset="0"/>
              </a:rPr>
              <a:t> events </a:t>
            </a:r>
            <a:r>
              <a:rPr lang="sv-SE" sz="1600" dirty="0" err="1" smtClean="0">
                <a:solidFill>
                  <a:schemeClr val="bg1"/>
                </a:solidFill>
                <a:latin typeface="Calibri Light" panose="020F0302020204030204" pitchFamily="34" charset="0"/>
              </a:rPr>
              <a:t>to</a:t>
            </a:r>
            <a:r>
              <a:rPr lang="sv-SE" sz="1600" dirty="0" smtClean="0">
                <a:solidFill>
                  <a:schemeClr val="bg1"/>
                </a:solidFill>
                <a:latin typeface="Calibri Light" panose="020F0302020204030204" pitchFamily="34" charset="0"/>
              </a:rPr>
              <a:t> </a:t>
            </a:r>
            <a:r>
              <a:rPr lang="sv-SE" sz="1600" dirty="0" err="1" smtClean="0">
                <a:solidFill>
                  <a:schemeClr val="bg1"/>
                </a:solidFill>
                <a:latin typeface="Calibri Light" panose="020F0302020204030204" pitchFamily="34" charset="0"/>
              </a:rPr>
              <a:t>see</a:t>
            </a:r>
            <a:r>
              <a:rPr lang="sv-SE" sz="1600" dirty="0" smtClean="0">
                <a:solidFill>
                  <a:schemeClr val="bg1"/>
                </a:solidFill>
                <a:latin typeface="Calibri Light" panose="020F0302020204030204" pitchFamily="34" charset="0"/>
              </a:rPr>
              <a:t>.</a:t>
            </a:r>
            <a:endParaRPr lang="en-US" sz="1600" dirty="0">
              <a:solidFill>
                <a:schemeClr val="bg1"/>
              </a:solidFill>
              <a:latin typeface="Calibri Light" panose="020F0302020204030204" pitchFamily="34" charset="0"/>
            </a:endParaRPr>
          </a:p>
        </p:txBody>
      </p:sp>
      <p:pic>
        <p:nvPicPr>
          <p:cNvPr id="3" name="Picture 2" descr="C:\Program Files (x86)\Percepio\embOS-Trace\images\embOS-Trace\main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77" y="259800"/>
            <a:ext cx="8648446" cy="57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08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8281</TotalTime>
  <Words>529</Words>
  <Application>Microsoft Office PowerPoint</Application>
  <PresentationFormat>‫הצגה על המסך (4:3)</PresentationFormat>
  <Paragraphs>56</Paragraphs>
  <Slides>16</Slides>
  <Notes>9</Notes>
  <HiddenSlides>0</HiddenSlides>
  <MMClips>0</MMClips>
  <ScaleCrop>false</ScaleCrop>
  <HeadingPairs>
    <vt:vector size="4" baseType="variant">
      <vt:variant>
        <vt:lpstr>ערכת נושא</vt:lpstr>
      </vt:variant>
      <vt:variant>
        <vt:i4>1</vt:i4>
      </vt:variant>
      <vt:variant>
        <vt:lpstr>כותרות שקופיות</vt:lpstr>
      </vt:variant>
      <vt:variant>
        <vt:i4>16</vt:i4>
      </vt:variant>
    </vt:vector>
  </HeadingPairs>
  <TitlesOfParts>
    <vt:vector size="17" baseType="lpstr">
      <vt:lpstr>Office Theme</vt:lpstr>
      <vt:lpstr>מצגת של PowerPoint</vt:lpstr>
      <vt:lpstr>Software behavior depends on timing Source code alone does not give the full picture…</vt:lpstr>
      <vt:lpstr>Tracealyzer shows what’s going on!</vt:lpstr>
      <vt:lpstr>25+ Cleverly Connected Views</vt:lpstr>
      <vt:lpstr>Increasing Development Efficiency and Software Performance</vt:lpstr>
      <vt:lpstr>For Leading Companies</vt:lpstr>
      <vt:lpstr>For Leading Software Platforms</vt:lpstr>
      <vt:lpstr>Tracealyzer for embOS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Learn more and download at  www.percepio.com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Percepio AB</dc:title>
  <dc:creator>jxn01</dc:creator>
  <cp:lastModifiedBy>Ohad Beit-On</cp:lastModifiedBy>
  <cp:revision>571</cp:revision>
  <cp:lastPrinted>2015-02-19T13:36:51Z</cp:lastPrinted>
  <dcterms:created xsi:type="dcterms:W3CDTF">2006-08-16T00:00:00Z</dcterms:created>
  <dcterms:modified xsi:type="dcterms:W3CDTF">2017-10-01T16:32:42Z</dcterms:modified>
</cp:coreProperties>
</file>