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9C0D32-A38A-4B39-B2B2-A85C6CE04B2A}">
  <a:tblStyle styleId="{549C0D32-A38A-4B39-B2B2-A85C6CE04B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3.xml"/><Relationship Id="rId22" Type="http://schemas.openxmlformats.org/officeDocument/2006/relationships/font" Target="fonts/Roboto-italic.fntdata"/><Relationship Id="rId10" Type="http://schemas.openxmlformats.org/officeDocument/2006/relationships/slide" Target="slides/slide2.xml"/><Relationship Id="rId21" Type="http://schemas.openxmlformats.org/officeDocument/2006/relationships/font" Target="fonts/Roboto-bold.fntdata"/><Relationship Id="rId13" Type="http://schemas.openxmlformats.org/officeDocument/2006/relationships/slide" Target="slides/slide5.xml"/><Relationship Id="rId12" Type="http://schemas.openxmlformats.org/officeDocument/2006/relationships/slide" Target="slides/slide4.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2a49931a3_3_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02a49931a3_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43d37632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43d3763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43d3763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43d3763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2a49931a3_3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102a49931a3_3_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ricky</a:t>
            </a:r>
            <a:endParaRPr/>
          </a:p>
        </p:txBody>
      </p:sp>
      <p:sp>
        <p:nvSpPr>
          <p:cNvPr id="155" name="Google Shape;155;g102a49931a3_3_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2a49931a3_3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02a49931a3_3_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02a49931a3_3_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2a49931a3_3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102a49931a3_3_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ricky/ doron</a:t>
            </a:r>
            <a:endParaRPr/>
          </a:p>
        </p:txBody>
      </p:sp>
      <p:sp>
        <p:nvSpPr>
          <p:cNvPr id="173" name="Google Shape;173;g102a49931a3_3_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c6cbab8c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c6cbab8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2a49931a3_3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102a49931a3_3_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doron</a:t>
            </a:r>
            <a:endParaRPr/>
          </a:p>
        </p:txBody>
      </p:sp>
      <p:sp>
        <p:nvSpPr>
          <p:cNvPr id="192" name="Google Shape;192;g102a49931a3_3_1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bd403d83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fbd403d83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ricky</a:t>
            </a:r>
            <a:endParaRPr/>
          </a:p>
        </p:txBody>
      </p:sp>
      <p:sp>
        <p:nvSpPr>
          <p:cNvPr id="204" name="Google Shape;204;gfbd403d83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bd403d83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fbd403d839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fbd403d839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c6cbab8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c6cbab8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ricky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68" name="Shape 68"/>
        <p:cNvGrpSpPr/>
        <p:nvPr/>
      </p:nvGrpSpPr>
      <p:grpSpPr>
        <a:xfrm>
          <a:off x="0" y="0"/>
          <a:ext cx="0" cy="0"/>
          <a:chOff x="0" y="0"/>
          <a:chExt cx="0" cy="0"/>
        </a:xfrm>
      </p:grpSpPr>
      <p:sp>
        <p:nvSpPr>
          <p:cNvPr id="69" name="Google Shape;69;p16"/>
          <p:cNvSpPr txBox="1"/>
          <p:nvPr>
            <p:ph type="title"/>
          </p:nvPr>
        </p:nvSpPr>
        <p:spPr>
          <a:xfrm>
            <a:off x="489504" y="369651"/>
            <a:ext cx="7886700" cy="7315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1575"/>
              <a:buFont typeface="Arial"/>
              <a:buNone/>
              <a:defRPr b="1" i="0" sz="1575">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1038640" y="1397575"/>
            <a:ext cx="7468200" cy="35073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1200"/>
              <a:buFont typeface="Arial"/>
              <a:buNone/>
              <a:defRPr sz="1200">
                <a:solidFill>
                  <a:srgbClr val="002060"/>
                </a:solidFill>
              </a:defRPr>
            </a:lvl1pPr>
            <a:lvl2pPr indent="-228600" lvl="1" marL="914400" algn="l">
              <a:lnSpc>
                <a:spcPct val="90000"/>
              </a:lnSpc>
              <a:spcBef>
                <a:spcPts val="500"/>
              </a:spcBef>
              <a:spcAft>
                <a:spcPts val="0"/>
              </a:spcAft>
              <a:buClr>
                <a:srgbClr val="002060"/>
              </a:buClr>
              <a:buSzPts val="1050"/>
              <a:buFont typeface="Arial"/>
              <a:buNone/>
              <a:defRPr sz="1050">
                <a:solidFill>
                  <a:srgbClr val="002060"/>
                </a:solidFill>
              </a:defRPr>
            </a:lvl2pPr>
            <a:lvl3pPr indent="-228600" lvl="2" marL="1371600" algn="l">
              <a:lnSpc>
                <a:spcPct val="90000"/>
              </a:lnSpc>
              <a:spcBef>
                <a:spcPts val="500"/>
              </a:spcBef>
              <a:spcAft>
                <a:spcPts val="0"/>
              </a:spcAft>
              <a:buClr>
                <a:srgbClr val="002060"/>
              </a:buClr>
              <a:buSzPts val="1000"/>
              <a:buFont typeface="Arial"/>
              <a:buNone/>
              <a:defRPr sz="1000">
                <a:solidFill>
                  <a:srgbClr val="002060"/>
                </a:solidFill>
              </a:defRPr>
            </a:lvl3pPr>
            <a:lvl4pPr indent="-228600" lvl="3" marL="1828800" algn="l">
              <a:lnSpc>
                <a:spcPct val="90000"/>
              </a:lnSpc>
              <a:spcBef>
                <a:spcPts val="500"/>
              </a:spcBef>
              <a:spcAft>
                <a:spcPts val="0"/>
              </a:spcAft>
              <a:buClr>
                <a:srgbClr val="002060"/>
              </a:buClr>
              <a:buSzPts val="900"/>
              <a:buFont typeface="Arial"/>
              <a:buNone/>
              <a:defRPr sz="900">
                <a:solidFill>
                  <a:srgbClr val="002060"/>
                </a:solidFill>
              </a:defRPr>
            </a:lvl4pPr>
            <a:lvl5pPr indent="-228600" lvl="4" marL="2286000" algn="l">
              <a:lnSpc>
                <a:spcPct val="90000"/>
              </a:lnSpc>
              <a:spcBef>
                <a:spcPts val="500"/>
              </a:spcBef>
              <a:spcAft>
                <a:spcPts val="0"/>
              </a:spcAft>
              <a:buClr>
                <a:srgbClr val="002060"/>
              </a:buClr>
              <a:buSzPts val="800"/>
              <a:buFont typeface="Arial"/>
              <a:buNone/>
              <a:defRPr sz="800">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1" name="Google Shape;71;p16"/>
          <p:cNvCxnSpPr/>
          <p:nvPr/>
        </p:nvCxnSpPr>
        <p:spPr>
          <a:xfrm>
            <a:off x="0" y="1101209"/>
            <a:ext cx="3378820" cy="0"/>
          </a:xfrm>
          <a:prstGeom prst="straightConnector1">
            <a:avLst/>
          </a:prstGeom>
          <a:noFill/>
          <a:ln cap="flat" cmpd="sng" w="12700">
            <a:solidFill>
              <a:srgbClr val="F37021"/>
            </a:solidFill>
            <a:prstDash val="solid"/>
            <a:miter lim="800000"/>
            <a:headEnd len="sm" w="sm" type="none"/>
            <a:tailEnd len="sm" w="sm" type="none"/>
          </a:ln>
        </p:spPr>
      </p:cxnSp>
      <p:sp>
        <p:nvSpPr>
          <p:cNvPr id="72" name="Google Shape;72;p16"/>
          <p:cNvSpPr txBox="1"/>
          <p:nvPr>
            <p:ph idx="2" type="body"/>
          </p:nvPr>
        </p:nvSpPr>
        <p:spPr>
          <a:xfrm>
            <a:off x="2" y="132466"/>
            <a:ext cx="8142051" cy="237186"/>
          </a:xfrm>
          <a:prstGeom prst="rect">
            <a:avLst/>
          </a:prstGeom>
          <a:noFill/>
          <a:ln>
            <a:noFill/>
          </a:ln>
        </p:spPr>
        <p:txBody>
          <a:bodyPr anchorCtr="0" anchor="t" bIns="45700" lIns="91425" spcFirstLastPara="1" rIns="91425" wrap="square" tIns="45700">
            <a:normAutofit/>
          </a:bodyPr>
          <a:lstStyle>
            <a:lvl1pPr indent="-295275" lvl="0" marL="457200" algn="ctr">
              <a:lnSpc>
                <a:spcPct val="90000"/>
              </a:lnSpc>
              <a:spcBef>
                <a:spcPts val="1000"/>
              </a:spcBef>
              <a:spcAft>
                <a:spcPts val="0"/>
              </a:spcAft>
              <a:buClr>
                <a:schemeClr val="accent5"/>
              </a:buClr>
              <a:buSzPts val="1050"/>
              <a:buChar char="•"/>
              <a:defRPr b="1" i="0" sz="1050">
                <a:solidFill>
                  <a:schemeClr val="accent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16"/>
          <p:cNvPicPr preferRelativeResize="0"/>
          <p:nvPr/>
        </p:nvPicPr>
        <p:blipFill rotWithShape="1">
          <a:blip r:embed="rId2">
            <a:alphaModFix/>
          </a:blip>
          <a:srcRect b="0" l="0" r="0" t="0"/>
          <a:stretch/>
        </p:blipFill>
        <p:spPr>
          <a:xfrm>
            <a:off x="8117143" y="1"/>
            <a:ext cx="354060" cy="35406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 name="Shape 75"/>
        <p:cNvGrpSpPr/>
        <p:nvPr/>
      </p:nvGrpSpPr>
      <p:grpSpPr>
        <a:xfrm>
          <a:off x="0" y="0"/>
          <a:ext cx="0" cy="0"/>
          <a:chOff x="0" y="0"/>
          <a:chExt cx="0" cy="0"/>
        </a:xfrm>
      </p:grpSpPr>
      <p:sp>
        <p:nvSpPr>
          <p:cNvPr id="76" name="Google Shape;76;p17"/>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 type="subTitle"/>
          </p:nvPr>
        </p:nvSpPr>
        <p:spPr>
          <a:xfrm>
            <a:off x="1143000" y="2701528"/>
            <a:ext cx="6858000" cy="124182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8"/>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9"/>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9"/>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0" name="Google Shape;90;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3" name="Shape 93"/>
        <p:cNvGrpSpPr/>
        <p:nvPr/>
      </p:nvGrpSpPr>
      <p:grpSpPr>
        <a:xfrm>
          <a:off x="0" y="0"/>
          <a:ext cx="0" cy="0"/>
          <a:chOff x="0" y="0"/>
          <a:chExt cx="0" cy="0"/>
        </a:xfrm>
      </p:grpSpPr>
      <p:sp>
        <p:nvSpPr>
          <p:cNvPr id="94" name="Google Shape;94;p20"/>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0"/>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0"/>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1"/>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 name="Google Shape;103;p21"/>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1"/>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21"/>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22"/>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8" name="Shape 118"/>
        <p:cNvGrpSpPr/>
        <p:nvPr/>
      </p:nvGrpSpPr>
      <p:grpSpPr>
        <a:xfrm>
          <a:off x="0" y="0"/>
          <a:ext cx="0" cy="0"/>
          <a:chOff x="0" y="0"/>
          <a:chExt cx="0" cy="0"/>
        </a:xfrm>
      </p:grpSpPr>
      <p:sp>
        <p:nvSpPr>
          <p:cNvPr id="119" name="Google Shape;119;p24"/>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4"/>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1" name="Google Shape;121;p24"/>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5" name="Shape 125"/>
        <p:cNvGrpSpPr/>
        <p:nvPr/>
      </p:nvGrpSpPr>
      <p:grpSpPr>
        <a:xfrm>
          <a:off x="0" y="0"/>
          <a:ext cx="0" cy="0"/>
          <a:chOff x="0" y="0"/>
          <a:chExt cx="0" cy="0"/>
        </a:xfrm>
      </p:grpSpPr>
      <p:sp>
        <p:nvSpPr>
          <p:cNvPr id="126" name="Google Shape;126;p25"/>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5"/>
          <p:cNvSpPr/>
          <p:nvPr>
            <p:ph idx="2" type="pic"/>
          </p:nvPr>
        </p:nvSpPr>
        <p:spPr>
          <a:xfrm>
            <a:off x="3887391" y="740569"/>
            <a:ext cx="4629150" cy="3655219"/>
          </a:xfrm>
          <a:prstGeom prst="rect">
            <a:avLst/>
          </a:prstGeom>
          <a:noFill/>
          <a:ln>
            <a:noFill/>
          </a:ln>
        </p:spPr>
      </p:sp>
      <p:sp>
        <p:nvSpPr>
          <p:cNvPr id="128" name="Google Shape;128;p25"/>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9" name="Google Shape;129;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26"/>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26"/>
          <p:cNvSpPr txBox="1"/>
          <p:nvPr>
            <p:ph idx="1" type="body"/>
          </p:nvPr>
        </p:nvSpPr>
        <p:spPr>
          <a:xfrm rot="5400000">
            <a:off x="2940248" y="-942380"/>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27"/>
          <p:cNvSpPr txBox="1"/>
          <p:nvPr>
            <p:ph type="title"/>
          </p:nvPr>
        </p:nvSpPr>
        <p:spPr>
          <a:xfrm rot="5400000">
            <a:off x="5350073" y="1467445"/>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7"/>
          <p:cNvSpPr txBox="1"/>
          <p:nvPr>
            <p:ph idx="1" type="body"/>
          </p:nvPr>
        </p:nvSpPr>
        <p:spPr>
          <a:xfrm rot="5400000">
            <a:off x="1349573" y="-447080"/>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7" name="Shape 147"/>
        <p:cNvGrpSpPr/>
        <p:nvPr/>
      </p:nvGrpSpPr>
      <p:grpSpPr>
        <a:xfrm>
          <a:off x="0" y="0"/>
          <a:ext cx="0" cy="0"/>
          <a:chOff x="0" y="0"/>
          <a:chExt cx="0" cy="0"/>
        </a:xfrm>
      </p:grpSpPr>
      <p:sp>
        <p:nvSpPr>
          <p:cNvPr id="148" name="Google Shape;148;p28"/>
          <p:cNvSpPr/>
          <p:nvPr/>
        </p:nvSpPr>
        <p:spPr>
          <a:xfrm>
            <a:off x="0" y="0"/>
            <a:ext cx="9144000" cy="51434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NA illustration" id="149" name="Google Shape;149;p28"/>
          <p:cNvPicPr preferRelativeResize="0"/>
          <p:nvPr/>
        </p:nvPicPr>
        <p:blipFill rotWithShape="1">
          <a:blip r:embed="rId3">
            <a:alphaModFix amt="50000"/>
          </a:blip>
          <a:srcRect b="0" l="17282" r="717" t="0"/>
          <a:stretch/>
        </p:blipFill>
        <p:spPr>
          <a:xfrm>
            <a:off x="20" y="1"/>
            <a:ext cx="9143980" cy="5143499"/>
          </a:xfrm>
          <a:prstGeom prst="rect">
            <a:avLst/>
          </a:prstGeom>
          <a:noFill/>
          <a:ln>
            <a:noFill/>
          </a:ln>
        </p:spPr>
      </p:pic>
      <p:sp>
        <p:nvSpPr>
          <p:cNvPr id="150" name="Google Shape;150;p28"/>
          <p:cNvSpPr txBox="1"/>
          <p:nvPr>
            <p:ph type="ctrTitle"/>
          </p:nvPr>
        </p:nvSpPr>
        <p:spPr>
          <a:xfrm>
            <a:off x="1143000" y="841772"/>
            <a:ext cx="6858000" cy="217538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
                <a:solidFill>
                  <a:srgbClr val="FFFFFF"/>
                </a:solidFill>
              </a:rPr>
              <a:t>Genomic Analysis on Schizophrenia</a:t>
            </a:r>
            <a:endParaRPr/>
          </a:p>
        </p:txBody>
      </p:sp>
      <p:sp>
        <p:nvSpPr>
          <p:cNvPr id="151" name="Google Shape;151;p28"/>
          <p:cNvSpPr txBox="1"/>
          <p:nvPr>
            <p:ph idx="1" type="subTitle"/>
          </p:nvPr>
        </p:nvSpPr>
        <p:spPr>
          <a:xfrm>
            <a:off x="1143000" y="3119548"/>
            <a:ext cx="6858000" cy="1475400"/>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1000"/>
              </a:spcBef>
              <a:spcAft>
                <a:spcPts val="0"/>
              </a:spcAft>
              <a:buClr>
                <a:srgbClr val="FFFFFF"/>
              </a:buClr>
              <a:buSzPts val="780"/>
              <a:buNone/>
            </a:pPr>
            <a:r>
              <a:rPr lang="en">
                <a:solidFill>
                  <a:srgbClr val="FFFFFF"/>
                </a:solidFill>
              </a:rPr>
              <a:t>Richard Clarke</a:t>
            </a:r>
            <a:endParaRPr>
              <a:solidFill>
                <a:srgbClr val="FFFFFF"/>
              </a:solidFill>
            </a:endParaRPr>
          </a:p>
          <a:p>
            <a:pPr indent="0" lvl="0" marL="0" rtl="0" algn="ctr">
              <a:lnSpc>
                <a:spcPct val="70000"/>
              </a:lnSpc>
              <a:spcBef>
                <a:spcPts val="1000"/>
              </a:spcBef>
              <a:spcAft>
                <a:spcPts val="0"/>
              </a:spcAft>
              <a:buClr>
                <a:srgbClr val="FFFFFF"/>
              </a:buClr>
              <a:buSzPts val="780"/>
              <a:buNone/>
            </a:pPr>
            <a:r>
              <a:rPr lang="en">
                <a:solidFill>
                  <a:srgbClr val="FFFFFF"/>
                </a:solidFill>
              </a:rPr>
              <a:t>Doron lisiansky</a:t>
            </a:r>
            <a:endParaRPr>
              <a:solidFill>
                <a:srgbClr val="FFFFFF"/>
              </a:solidFill>
            </a:endParaRPr>
          </a:p>
          <a:p>
            <a:pPr indent="0" lvl="0" marL="0" rtl="0" algn="ctr">
              <a:lnSpc>
                <a:spcPct val="70000"/>
              </a:lnSpc>
              <a:spcBef>
                <a:spcPts val="1000"/>
              </a:spcBef>
              <a:spcAft>
                <a:spcPts val="0"/>
              </a:spcAft>
              <a:buClr>
                <a:srgbClr val="FFFFFF"/>
              </a:buClr>
              <a:buSzPts val="780"/>
              <a:buNone/>
            </a:pPr>
            <a:r>
              <a:rPr lang="en">
                <a:solidFill>
                  <a:srgbClr val="FFFFFF"/>
                </a:solidFill>
              </a:rPr>
              <a:t>Leon Kwan</a:t>
            </a:r>
            <a:endParaRPr>
              <a:solidFill>
                <a:srgbClr val="FFFFFF"/>
              </a:solidFill>
            </a:endParaRPr>
          </a:p>
          <a:p>
            <a:pPr indent="0" lvl="0" marL="0" rtl="0" algn="ctr">
              <a:lnSpc>
                <a:spcPct val="70000"/>
              </a:lnSpc>
              <a:spcBef>
                <a:spcPts val="1000"/>
              </a:spcBef>
              <a:spcAft>
                <a:spcPts val="0"/>
              </a:spcAft>
              <a:buClr>
                <a:srgbClr val="FFFFFF"/>
              </a:buClr>
              <a:buSzPts val="780"/>
              <a:buFont typeface="Arial"/>
              <a:buNone/>
            </a:pPr>
            <a:r>
              <a:rPr lang="en">
                <a:solidFill>
                  <a:srgbClr val="FFFFFF"/>
                </a:solidFill>
              </a:rPr>
              <a:t>Group 5</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489504" y="369651"/>
            <a:ext cx="7886700" cy="731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Conclusion</a:t>
            </a:r>
            <a:endParaRPr/>
          </a:p>
        </p:txBody>
      </p:sp>
      <p:sp>
        <p:nvSpPr>
          <p:cNvPr id="234" name="Google Shape;234;p37"/>
          <p:cNvSpPr txBox="1"/>
          <p:nvPr>
            <p:ph idx="1" type="body"/>
          </p:nvPr>
        </p:nvSpPr>
        <p:spPr>
          <a:xfrm>
            <a:off x="1038640" y="1397575"/>
            <a:ext cx="7468200" cy="3507300"/>
          </a:xfrm>
          <a:prstGeom prst="rect">
            <a:avLst/>
          </a:prstGeom>
        </p:spPr>
        <p:txBody>
          <a:bodyPr anchorCtr="0" anchor="t" bIns="45700" lIns="91425" spcFirstLastPara="1" rIns="91425" wrap="square" tIns="45700">
            <a:normAutofit/>
          </a:bodyPr>
          <a:lstStyle/>
          <a:p>
            <a:pPr indent="-336550" lvl="0" marL="457200" rtl="0" algn="l">
              <a:spcBef>
                <a:spcPts val="1000"/>
              </a:spcBef>
              <a:spcAft>
                <a:spcPts val="0"/>
              </a:spcAft>
              <a:buSzPts val="1700"/>
              <a:buChar char="●"/>
            </a:pPr>
            <a:r>
              <a:rPr lang="en" sz="1700"/>
              <a:t>Using enrichment analysis and unsupervised clustering on patients with and without schizophrenia, we identified specific genes that could be future targets for drugs. These included genes such as GPR12, SLC6A11. </a:t>
            </a:r>
            <a:endParaRPr sz="1700"/>
          </a:p>
          <a:p>
            <a:pPr indent="-336550" lvl="0" marL="457200" rtl="0" algn="l">
              <a:spcBef>
                <a:spcPts val="0"/>
              </a:spcBef>
              <a:spcAft>
                <a:spcPts val="0"/>
              </a:spcAft>
              <a:buSzPts val="1700"/>
              <a:buChar char="●"/>
            </a:pPr>
            <a:r>
              <a:rPr lang="en" sz="1700"/>
              <a:t>Methods used to identify genes are hierarchical clustering and consensus clustering with PAM.</a:t>
            </a:r>
            <a:endParaRPr sz="1700"/>
          </a:p>
        </p:txBody>
      </p:sp>
      <p:sp>
        <p:nvSpPr>
          <p:cNvPr id="235" name="Google Shape;235;p37"/>
          <p:cNvSpPr txBox="1"/>
          <p:nvPr>
            <p:ph idx="2" type="body"/>
          </p:nvPr>
        </p:nvSpPr>
        <p:spPr>
          <a:xfrm>
            <a:off x="2" y="132466"/>
            <a:ext cx="8142000" cy="237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489504" y="369651"/>
            <a:ext cx="7886700" cy="731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Future Work</a:t>
            </a:r>
            <a:endParaRPr/>
          </a:p>
        </p:txBody>
      </p:sp>
      <p:sp>
        <p:nvSpPr>
          <p:cNvPr id="241" name="Google Shape;241;p38"/>
          <p:cNvSpPr txBox="1"/>
          <p:nvPr>
            <p:ph idx="1" type="body"/>
          </p:nvPr>
        </p:nvSpPr>
        <p:spPr>
          <a:xfrm>
            <a:off x="1038640" y="1397575"/>
            <a:ext cx="7468200" cy="3507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
              <a:t>Currently our division into groups in all analysis methods focuses on sz vs control but as we saw in the intro there is also a division into drugs, if we had more time we would try to focus more on the difference of the drugs given to patients and thus get different results for different drug types and cells.</a:t>
            </a:r>
            <a:endParaRPr/>
          </a:p>
          <a:p>
            <a:pPr indent="0" lvl="0" marL="0" rtl="0" algn="l">
              <a:spcBef>
                <a:spcPts val="1000"/>
              </a:spcBef>
              <a:spcAft>
                <a:spcPts val="0"/>
              </a:spcAft>
              <a:buClr>
                <a:schemeClr val="dk1"/>
              </a:buClr>
              <a:buSzPts val="1100"/>
              <a:buFont typeface="Arial"/>
              <a:buNone/>
            </a:pPr>
            <a:r>
              <a:rPr lang="en"/>
              <a:t> We would basically look for which drugs are similar in nature using pca or other analysis to reduce the number of different drugs and then repeat the steps from assignments 2 and 3 to perform an extended analysis on the groups obtained.</a:t>
            </a:r>
            <a:endParaRPr/>
          </a:p>
          <a:p>
            <a:pPr indent="0" lvl="0" marL="0" rtl="0" algn="l">
              <a:spcBef>
                <a:spcPts val="1000"/>
              </a:spcBef>
              <a:spcAft>
                <a:spcPts val="0"/>
              </a:spcAft>
              <a:buClr>
                <a:schemeClr val="dk1"/>
              </a:buClr>
              <a:buSzPts val="1100"/>
              <a:buFont typeface="Arial"/>
              <a:buNone/>
            </a:pPr>
            <a:r>
              <a:rPr lang="en"/>
              <a:t>New Scientific Question: Using RNA-sequencing data from a drug screening of neural progenitor cells from individuals with schizophrenia, from the drugs we found to be  more effective , do they affect and show the same treatment results for all patients, or there is difference due to ethnicity/age/gender?</a:t>
            </a:r>
            <a:endParaRPr/>
          </a:p>
          <a:p>
            <a:pPr indent="0" lvl="0" marL="0" rtl="0" algn="l">
              <a:spcBef>
                <a:spcPts val="1000"/>
              </a:spcBef>
              <a:spcAft>
                <a:spcPts val="0"/>
              </a:spcAft>
              <a:buNone/>
            </a:pPr>
            <a:r>
              <a:t/>
            </a:r>
            <a:endParaRPr/>
          </a:p>
        </p:txBody>
      </p:sp>
      <p:sp>
        <p:nvSpPr>
          <p:cNvPr id="242" name="Google Shape;242;p38"/>
          <p:cNvSpPr txBox="1"/>
          <p:nvPr>
            <p:ph idx="2" type="body"/>
          </p:nvPr>
        </p:nvSpPr>
        <p:spPr>
          <a:xfrm>
            <a:off x="2" y="132466"/>
            <a:ext cx="8142000" cy="237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489504" y="369651"/>
            <a:ext cx="7886700" cy="7315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Introduction</a:t>
            </a:r>
            <a:endParaRPr/>
          </a:p>
        </p:txBody>
      </p:sp>
      <p:sp>
        <p:nvSpPr>
          <p:cNvPr id="158" name="Google Shape;158;p29"/>
          <p:cNvSpPr txBox="1"/>
          <p:nvPr>
            <p:ph idx="1" type="body"/>
          </p:nvPr>
        </p:nvSpPr>
        <p:spPr>
          <a:xfrm>
            <a:off x="414400" y="3327425"/>
            <a:ext cx="8422200" cy="1577400"/>
          </a:xfrm>
          <a:prstGeom prst="rect">
            <a:avLst/>
          </a:prstGeom>
          <a:noFill/>
          <a:ln>
            <a:noFill/>
          </a:ln>
        </p:spPr>
        <p:txBody>
          <a:bodyPr anchorCtr="0" anchor="t" bIns="45700" lIns="91425" spcFirstLastPara="1" rIns="91425" wrap="square" tIns="45700">
            <a:normAutofit/>
          </a:bodyPr>
          <a:lstStyle/>
          <a:p>
            <a:pPr indent="-298450" lvl="0" marL="457200" rtl="0" algn="l">
              <a:lnSpc>
                <a:spcPct val="90000"/>
              </a:lnSpc>
              <a:spcBef>
                <a:spcPts val="0"/>
              </a:spcBef>
              <a:spcAft>
                <a:spcPts val="0"/>
              </a:spcAft>
              <a:buClr>
                <a:srgbClr val="000000"/>
              </a:buClr>
              <a:buSzPts val="1100"/>
              <a:buChar char="●"/>
            </a:pPr>
            <a:r>
              <a:rPr lang="en"/>
              <a:t>Our approach is to analyze the results of the different analysis methods between two main groups: patients with Schizophrenia and without.</a:t>
            </a:r>
            <a:endParaRPr/>
          </a:p>
          <a:p>
            <a:pPr indent="-304800" lvl="0" marL="457200" rtl="0" algn="l">
              <a:lnSpc>
                <a:spcPct val="90000"/>
              </a:lnSpc>
              <a:spcBef>
                <a:spcPts val="0"/>
              </a:spcBef>
              <a:spcAft>
                <a:spcPts val="0"/>
              </a:spcAft>
              <a:buSzPts val="1200"/>
              <a:buChar char="●"/>
            </a:pPr>
            <a:r>
              <a:rPr lang="en"/>
              <a:t>The data we selected contains 44 samples with 26,364 different genes of RNA-sequencing data.</a:t>
            </a:r>
            <a:endParaRPr/>
          </a:p>
          <a:p>
            <a:pPr indent="-304800" lvl="0" marL="457200" rtl="0" algn="l">
              <a:lnSpc>
                <a:spcPct val="90000"/>
              </a:lnSpc>
              <a:spcBef>
                <a:spcPts val="0"/>
              </a:spcBef>
              <a:spcAft>
                <a:spcPts val="0"/>
              </a:spcAft>
              <a:buSzPts val="1200"/>
              <a:buChar char="●"/>
            </a:pPr>
            <a:r>
              <a:rPr lang="en"/>
              <a:t>Some genes have high expression ranges but most of the genes are not as variable</a:t>
            </a:r>
            <a:endParaRPr/>
          </a:p>
          <a:p>
            <a:pPr indent="-298450" lvl="0" marL="457200" rtl="0" algn="l">
              <a:lnSpc>
                <a:spcPct val="90000"/>
              </a:lnSpc>
              <a:spcBef>
                <a:spcPts val="0"/>
              </a:spcBef>
              <a:spcAft>
                <a:spcPts val="0"/>
              </a:spcAft>
              <a:buClr>
                <a:srgbClr val="000000"/>
              </a:buClr>
              <a:buSzPts val="1100"/>
              <a:buChar char="●"/>
            </a:pPr>
            <a:r>
              <a:rPr lang="en"/>
              <a:t>We performed unsupervised clustering methods to check the difference between all samples and compared it to the real division to check which cells are making the difference and which cells we should focus while developing new drugs . </a:t>
            </a:r>
            <a:endParaRPr/>
          </a:p>
          <a:p>
            <a:pPr indent="-298450" lvl="0" marL="457200" rtl="0" algn="l">
              <a:lnSpc>
                <a:spcPct val="90000"/>
              </a:lnSpc>
              <a:spcBef>
                <a:spcPts val="0"/>
              </a:spcBef>
              <a:spcAft>
                <a:spcPts val="0"/>
              </a:spcAft>
              <a:buClr>
                <a:srgbClr val="000000"/>
              </a:buClr>
              <a:buSzPts val="1100"/>
              <a:buChar char="●"/>
            </a:pPr>
            <a:r>
              <a:rPr lang="en"/>
              <a:t>We have performed differential analysis on the samples from our two groups, we extracted a list of significantly differentially expressed genes to reduce the data and ran 3 enrichment analysis</a:t>
            </a:r>
            <a:endParaRPr/>
          </a:p>
        </p:txBody>
      </p:sp>
      <p:sp>
        <p:nvSpPr>
          <p:cNvPr id="159" name="Google Shape;159;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1</a:t>
            </a:r>
            <a:endParaRPr/>
          </a:p>
        </p:txBody>
      </p:sp>
      <p:pic>
        <p:nvPicPr>
          <p:cNvPr id="160" name="Google Shape;160;p29"/>
          <p:cNvPicPr preferRelativeResize="0"/>
          <p:nvPr/>
        </p:nvPicPr>
        <p:blipFill>
          <a:blip r:embed="rId3">
            <a:alphaModFix/>
          </a:blip>
          <a:stretch>
            <a:fillRect/>
          </a:stretch>
        </p:blipFill>
        <p:spPr>
          <a:xfrm>
            <a:off x="803940" y="1193688"/>
            <a:ext cx="3065009" cy="2074588"/>
          </a:xfrm>
          <a:prstGeom prst="rect">
            <a:avLst/>
          </a:prstGeom>
          <a:noFill/>
          <a:ln>
            <a:noFill/>
          </a:ln>
        </p:spPr>
      </p:pic>
      <p:pic>
        <p:nvPicPr>
          <p:cNvPr id="161" name="Google Shape;161;p29"/>
          <p:cNvPicPr preferRelativeResize="0"/>
          <p:nvPr/>
        </p:nvPicPr>
        <p:blipFill>
          <a:blip r:embed="rId4">
            <a:alphaModFix/>
          </a:blip>
          <a:stretch>
            <a:fillRect/>
          </a:stretch>
        </p:blipFill>
        <p:spPr>
          <a:xfrm>
            <a:off x="4808816" y="1193700"/>
            <a:ext cx="3664509" cy="207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89504" y="369651"/>
            <a:ext cx="7886700" cy="7315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Hypothesis</a:t>
            </a:r>
            <a:endParaRPr/>
          </a:p>
        </p:txBody>
      </p:sp>
      <p:sp>
        <p:nvSpPr>
          <p:cNvPr id="168" name="Google Shape;168;p30"/>
          <p:cNvSpPr txBox="1"/>
          <p:nvPr>
            <p:ph idx="1" type="body"/>
          </p:nvPr>
        </p:nvSpPr>
        <p:spPr>
          <a:xfrm>
            <a:off x="1038640" y="1397575"/>
            <a:ext cx="7468200" cy="3507379"/>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Scientific Question: Using RNA-sequencing data from a drug screening of neural progenitor cells from individuals with schizophrenia, which drugs will be more effective?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 sz="1400">
                <a:solidFill>
                  <a:srgbClr val="212121"/>
                </a:solidFill>
                <a:highlight>
                  <a:schemeClr val="lt1"/>
                </a:highlight>
                <a:latin typeface="Roboto"/>
                <a:ea typeface="Roboto"/>
                <a:cs typeface="Roboto"/>
                <a:sym typeface="Roboto"/>
              </a:rPr>
              <a:t>This is why We want to identify those drugs that reverse post-mortem SZ associated transcriptomic signatures, also identify the  differentially regulate neuropsychiatric disease associated genes in a cell type (hiPSC NPC vs. CCL) and a diagnosis (SZ vs. control)-dependent manner.</a:t>
            </a:r>
            <a:endParaRPr/>
          </a:p>
        </p:txBody>
      </p:sp>
      <p:sp>
        <p:nvSpPr>
          <p:cNvPr id="169" name="Google Shape;169;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0" y="87479"/>
            <a:ext cx="7886700" cy="366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Differential Expression and Enrichment Analysis</a:t>
            </a:r>
            <a:endParaRPr/>
          </a:p>
        </p:txBody>
      </p:sp>
      <p:sp>
        <p:nvSpPr>
          <p:cNvPr id="176" name="Google Shape;176;p31"/>
          <p:cNvSpPr txBox="1"/>
          <p:nvPr>
            <p:ph idx="1" type="body"/>
          </p:nvPr>
        </p:nvSpPr>
        <p:spPr>
          <a:xfrm>
            <a:off x="0" y="453775"/>
            <a:ext cx="9062400" cy="5250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latin typeface="Times New Roman"/>
                <a:ea typeface="Times New Roman"/>
                <a:cs typeface="Times New Roman"/>
                <a:sym typeface="Times New Roman"/>
              </a:rPr>
              <a:t>we have performed differential analysis on the samples from the  two groups, we extracted a list of significantly differentially expressed genes and run 3 enrichment analysis:</a:t>
            </a:r>
            <a:endParaRPr sz="1400">
              <a:solidFill>
                <a:schemeClr val="dk1"/>
              </a:solidFill>
              <a:latin typeface="Times New Roman"/>
              <a:ea typeface="Times New Roman"/>
              <a:cs typeface="Times New Roman"/>
              <a:sym typeface="Times New Roman"/>
            </a:endParaRPr>
          </a:p>
        </p:txBody>
      </p:sp>
      <p:sp>
        <p:nvSpPr>
          <p:cNvPr id="177" name="Google Shape;177;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3</a:t>
            </a:r>
            <a:endParaRPr/>
          </a:p>
        </p:txBody>
      </p:sp>
      <p:sp>
        <p:nvSpPr>
          <p:cNvPr id="178" name="Google Shape;178;p31"/>
          <p:cNvSpPr txBox="1"/>
          <p:nvPr/>
        </p:nvSpPr>
        <p:spPr>
          <a:xfrm>
            <a:off x="1312125" y="29041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179" name="Google Shape;179;p31"/>
          <p:cNvSpPr txBox="1"/>
          <p:nvPr/>
        </p:nvSpPr>
        <p:spPr>
          <a:xfrm>
            <a:off x="0" y="1165975"/>
            <a:ext cx="33414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50">
                <a:solidFill>
                  <a:srgbClr val="333333"/>
                </a:solidFill>
                <a:highlight>
                  <a:srgbClr val="FFFFFF"/>
                </a:highlight>
              </a:rPr>
              <a:t>method :gprofiler2 Ontology : Gene Ontology</a:t>
            </a:r>
            <a:endParaRPr/>
          </a:p>
        </p:txBody>
      </p:sp>
      <p:sp>
        <p:nvSpPr>
          <p:cNvPr id="180" name="Google Shape;180;p31"/>
          <p:cNvSpPr txBox="1"/>
          <p:nvPr/>
        </p:nvSpPr>
        <p:spPr>
          <a:xfrm>
            <a:off x="4796125" y="1142988"/>
            <a:ext cx="3459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50">
                <a:solidFill>
                  <a:srgbClr val="333333"/>
                </a:solidFill>
                <a:highlight>
                  <a:srgbClr val="FFFFFF"/>
                </a:highlight>
              </a:rPr>
              <a:t>Method :clustProfiler Ontology : Disease Ontology</a:t>
            </a:r>
            <a:endParaRPr/>
          </a:p>
        </p:txBody>
      </p:sp>
      <p:pic>
        <p:nvPicPr>
          <p:cNvPr id="181" name="Google Shape;181;p31"/>
          <p:cNvPicPr preferRelativeResize="0"/>
          <p:nvPr/>
        </p:nvPicPr>
        <p:blipFill>
          <a:blip r:embed="rId3">
            <a:alphaModFix/>
          </a:blip>
          <a:stretch>
            <a:fillRect/>
          </a:stretch>
        </p:blipFill>
        <p:spPr>
          <a:xfrm>
            <a:off x="0" y="1512175"/>
            <a:ext cx="3000000" cy="2771501"/>
          </a:xfrm>
          <a:prstGeom prst="rect">
            <a:avLst/>
          </a:prstGeom>
          <a:noFill/>
          <a:ln>
            <a:noFill/>
          </a:ln>
        </p:spPr>
      </p:pic>
      <p:pic>
        <p:nvPicPr>
          <p:cNvPr id="182" name="Google Shape;182;p31"/>
          <p:cNvPicPr preferRelativeResize="0"/>
          <p:nvPr/>
        </p:nvPicPr>
        <p:blipFill>
          <a:blip r:embed="rId4">
            <a:alphaModFix/>
          </a:blip>
          <a:stretch>
            <a:fillRect/>
          </a:stretch>
        </p:blipFill>
        <p:spPr>
          <a:xfrm>
            <a:off x="3000000" y="1653412"/>
            <a:ext cx="6062400" cy="21137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489504" y="369651"/>
            <a:ext cx="7886700" cy="731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accent2"/>
              </a:buClr>
              <a:buSzPts val="1500"/>
              <a:buFont typeface="Arial"/>
              <a:buNone/>
            </a:pPr>
            <a:r>
              <a:rPr lang="en"/>
              <a:t>Differential Expression and Enrichment Analysis</a:t>
            </a:r>
            <a:endParaRPr/>
          </a:p>
        </p:txBody>
      </p:sp>
      <p:sp>
        <p:nvSpPr>
          <p:cNvPr id="188" name="Google Shape;188;p32"/>
          <p:cNvSpPr txBox="1"/>
          <p:nvPr>
            <p:ph idx="1" type="body"/>
          </p:nvPr>
        </p:nvSpPr>
        <p:spPr>
          <a:xfrm>
            <a:off x="1038640" y="1397575"/>
            <a:ext cx="7468200" cy="3507300"/>
          </a:xfrm>
          <a:prstGeom prst="rect">
            <a:avLst/>
          </a:prstGeom>
        </p:spPr>
        <p:txBody>
          <a:bodyPr anchorCtr="0" anchor="t" bIns="45700" lIns="91425" spcFirstLastPara="1" rIns="91425" wrap="square" tIns="45700">
            <a:normAutofit fontScale="70000" lnSpcReduction="10000"/>
          </a:bodyPr>
          <a:lstStyle/>
          <a:p>
            <a:pPr indent="0" lvl="0" marL="0" rtl="0" algn="l">
              <a:spcBef>
                <a:spcPts val="0"/>
              </a:spcBef>
              <a:spcAft>
                <a:spcPts val="0"/>
              </a:spcAft>
              <a:buNone/>
            </a:pPr>
            <a:r>
              <a:rPr lang="en" sz="1918"/>
              <a:t>Differential analysis results</a:t>
            </a:r>
            <a:endParaRPr sz="1918"/>
          </a:p>
          <a:p>
            <a:pPr indent="-313880" lvl="0" marL="457200" rtl="0" algn="l">
              <a:spcBef>
                <a:spcPts val="0"/>
              </a:spcBef>
              <a:spcAft>
                <a:spcPts val="0"/>
              </a:spcAft>
              <a:buSzPct val="100000"/>
              <a:buChar char="●"/>
            </a:pPr>
            <a:r>
              <a:rPr lang="en" sz="1918"/>
              <a:t>The top 2 genes - </a:t>
            </a:r>
            <a:r>
              <a:rPr b="1" lang="en" sz="1918"/>
              <a:t>GPR12</a:t>
            </a:r>
            <a:r>
              <a:rPr lang="en" sz="1918"/>
              <a:t>, </a:t>
            </a:r>
            <a:r>
              <a:rPr b="1" lang="en" sz="1918"/>
              <a:t>SLC6A11 </a:t>
            </a:r>
            <a:r>
              <a:rPr lang="en" sz="1918"/>
              <a:t>- are both brain related.</a:t>
            </a:r>
            <a:endParaRPr sz="1918"/>
          </a:p>
          <a:p>
            <a:pPr indent="-306852" lvl="1" marL="914400" rtl="0" algn="l">
              <a:spcBef>
                <a:spcPts val="0"/>
              </a:spcBef>
              <a:spcAft>
                <a:spcPts val="0"/>
              </a:spcAft>
              <a:buSzPct val="100000"/>
              <a:buChar char="○"/>
            </a:pPr>
            <a:r>
              <a:rPr b="1" lang="en" sz="1760"/>
              <a:t>GPR12 </a:t>
            </a:r>
            <a:r>
              <a:rPr lang="en" sz="1760"/>
              <a:t>is involved in neural development and neuropathic pain [1].</a:t>
            </a:r>
            <a:endParaRPr baseline="30000" sz="1760"/>
          </a:p>
          <a:p>
            <a:pPr indent="-306852" lvl="1" marL="914400" rtl="0" algn="l">
              <a:spcBef>
                <a:spcPts val="0"/>
              </a:spcBef>
              <a:spcAft>
                <a:spcPts val="0"/>
              </a:spcAft>
              <a:buSzPct val="100000"/>
              <a:buChar char="○"/>
            </a:pPr>
            <a:r>
              <a:rPr b="1" lang="en" sz="1760"/>
              <a:t>SLC6A11 </a:t>
            </a:r>
            <a:r>
              <a:rPr lang="en" sz="1760"/>
              <a:t>encodes a GABA neurotransmission inhibitor</a:t>
            </a:r>
            <a:endParaRPr sz="1760"/>
          </a:p>
          <a:p>
            <a:pPr indent="0" lvl="0" marL="0" rtl="0" algn="l">
              <a:spcBef>
                <a:spcPts val="0"/>
              </a:spcBef>
              <a:spcAft>
                <a:spcPts val="0"/>
              </a:spcAft>
              <a:buNone/>
            </a:pPr>
            <a:r>
              <a:t/>
            </a:r>
            <a:endParaRPr sz="1918"/>
          </a:p>
          <a:p>
            <a:pPr indent="0" lvl="0" marL="0" rtl="0" algn="l">
              <a:spcBef>
                <a:spcPts val="0"/>
              </a:spcBef>
              <a:spcAft>
                <a:spcPts val="0"/>
              </a:spcAft>
              <a:buNone/>
            </a:pPr>
            <a:r>
              <a:t/>
            </a:r>
            <a:endParaRPr sz="1918"/>
          </a:p>
          <a:p>
            <a:pPr indent="0" lvl="0" marL="0" rtl="0" algn="l">
              <a:spcBef>
                <a:spcPts val="0"/>
              </a:spcBef>
              <a:spcAft>
                <a:spcPts val="0"/>
              </a:spcAft>
              <a:buNone/>
            </a:pPr>
            <a:r>
              <a:rPr lang="en" sz="1918"/>
              <a:t>Enrichment Analysis results.</a:t>
            </a:r>
            <a:endParaRPr sz="1918"/>
          </a:p>
          <a:p>
            <a:pPr indent="-313880" lvl="0" marL="457200" rtl="0" algn="l">
              <a:spcBef>
                <a:spcPts val="0"/>
              </a:spcBef>
              <a:spcAft>
                <a:spcPts val="0"/>
              </a:spcAft>
              <a:buSzPct val="100000"/>
              <a:buChar char="●"/>
            </a:pPr>
            <a:r>
              <a:rPr lang="en" sz="1918"/>
              <a:t>The clearest results came from clustProfiler’s GO. The top results were all genes related to the synapse (in order of significance): </a:t>
            </a:r>
            <a:r>
              <a:rPr b="1" lang="en" sz="1918"/>
              <a:t>glutamatergic synapse</a:t>
            </a:r>
            <a:r>
              <a:rPr lang="en" sz="1918"/>
              <a:t>, </a:t>
            </a:r>
            <a:r>
              <a:rPr b="1" lang="en" sz="1918"/>
              <a:t>neuron to neuron synapse</a:t>
            </a:r>
            <a:r>
              <a:rPr lang="en" sz="1918"/>
              <a:t>, </a:t>
            </a:r>
            <a:r>
              <a:rPr b="1" lang="en" sz="1918"/>
              <a:t>asymmetric synapse</a:t>
            </a:r>
            <a:r>
              <a:rPr lang="en" sz="1918"/>
              <a:t>, and </a:t>
            </a:r>
            <a:r>
              <a:rPr b="1" lang="en" sz="1918"/>
              <a:t>Postsynaptic density</a:t>
            </a:r>
            <a:endParaRPr b="1" sz="1918"/>
          </a:p>
          <a:p>
            <a:pPr indent="-309435" lvl="1" marL="914400" rtl="0" algn="l">
              <a:spcBef>
                <a:spcPts val="0"/>
              </a:spcBef>
              <a:spcAft>
                <a:spcPts val="0"/>
              </a:spcAft>
              <a:buSzPct val="100000"/>
              <a:buChar char="○"/>
            </a:pPr>
            <a:r>
              <a:rPr lang="en" sz="1818"/>
              <a:t>A decrease in Postsynaptic density has also been shown in SZ patients’ post-mortem tissue [2].</a:t>
            </a:r>
            <a:endParaRPr sz="1568"/>
          </a:p>
          <a:p>
            <a:pPr indent="0" lvl="0" marL="0" rtl="0" algn="l">
              <a:spcBef>
                <a:spcPts val="0"/>
              </a:spcBef>
              <a:spcAft>
                <a:spcPts val="0"/>
              </a:spcAft>
              <a:buNone/>
            </a:pPr>
            <a:r>
              <a:t/>
            </a:r>
            <a:endParaRPr sz="1718"/>
          </a:p>
          <a:p>
            <a:pPr indent="0" lvl="0" marL="0" rtl="0" algn="l">
              <a:spcBef>
                <a:spcPts val="0"/>
              </a:spcBef>
              <a:spcAft>
                <a:spcPts val="0"/>
              </a:spcAft>
              <a:buNone/>
            </a:pPr>
            <a:r>
              <a:t/>
            </a:r>
            <a:endParaRPr sz="1718"/>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Allende, Gonzalo et al. “Advances in Neurobiology and Pharmacology of GPR12.” Frontiers in pharmacology vol. 11 628. 8 May. 2020, doi:10.3389/fphar.2020.00628</a:t>
            </a:r>
            <a:endParaRPr/>
          </a:p>
          <a:p>
            <a:pPr indent="0" lvl="0" marL="0" rtl="0" algn="l">
              <a:spcBef>
                <a:spcPts val="1000"/>
              </a:spcBef>
              <a:spcAft>
                <a:spcPts val="0"/>
              </a:spcAft>
              <a:buNone/>
            </a:pPr>
            <a:r>
              <a:rPr lang="en"/>
              <a:t>[2] Amber Berdenis van Berlekom, Cita H Muflihah, Gijsje J L J Snijders, Harold D MacGillavry, Jinte Middeldorp, Elly M Hol, René S Kahn, Lot D de Witte, Synapse Pathology in Schizophrenia: A Meta-analysis of Postsynaptic Elements in Postmortem Brain Studies, Schizophrenia Bulletin, Volume 46, Issue 2, March 2020, Pages 374–386, https://doi.org/10.1093/schbul/sbz060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489504" y="369651"/>
            <a:ext cx="7886700" cy="7315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Clustering &amp; Enrichment Analysis - knn clustring</a:t>
            </a:r>
            <a:endParaRPr/>
          </a:p>
        </p:txBody>
      </p:sp>
      <p:sp>
        <p:nvSpPr>
          <p:cNvPr id="195" name="Google Shape;195;p33"/>
          <p:cNvSpPr txBox="1"/>
          <p:nvPr>
            <p:ph idx="1" type="body"/>
          </p:nvPr>
        </p:nvSpPr>
        <p:spPr>
          <a:xfrm>
            <a:off x="96300" y="1101357"/>
            <a:ext cx="8951400" cy="4042200"/>
          </a:xfrm>
          <a:prstGeom prst="rect">
            <a:avLst/>
          </a:prstGeom>
          <a:noFill/>
          <a:ln>
            <a:noFill/>
          </a:ln>
        </p:spPr>
        <p:txBody>
          <a:bodyPr anchorCtr="0" anchor="t" bIns="45700" lIns="91425" spcFirstLastPara="1" rIns="91425" wrap="square" tIns="45700">
            <a:normAutofit/>
          </a:bodyPr>
          <a:lstStyle/>
          <a:p>
            <a:pPr indent="-301625" lvl="0" marL="457200" rtl="0" algn="l">
              <a:lnSpc>
                <a:spcPct val="115000"/>
              </a:lnSpc>
              <a:spcBef>
                <a:spcPts val="1200"/>
              </a:spcBef>
              <a:spcAft>
                <a:spcPts val="0"/>
              </a:spcAft>
              <a:buClr>
                <a:srgbClr val="333333"/>
              </a:buClr>
              <a:buSzPts val="1150"/>
              <a:buChar char="●"/>
            </a:pPr>
            <a:r>
              <a:rPr lang="en" sz="1050">
                <a:solidFill>
                  <a:srgbClr val="333333"/>
                </a:solidFill>
                <a:highlight>
                  <a:srgbClr val="FFFFFF"/>
                </a:highlight>
                <a:latin typeface="Arial"/>
                <a:ea typeface="Arial"/>
                <a:cs typeface="Arial"/>
                <a:sym typeface="Arial"/>
              </a:rPr>
              <a:t>for the knn clustering we used Seurat library which clusters the cells based on their PCA scores</a:t>
            </a:r>
            <a:endParaRPr sz="1050">
              <a:solidFill>
                <a:srgbClr val="333333"/>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333333"/>
              </a:buClr>
              <a:buSzPts val="1050"/>
              <a:buChar char="●"/>
            </a:pPr>
            <a:r>
              <a:rPr lang="en" sz="1050">
                <a:solidFill>
                  <a:srgbClr val="333333"/>
                </a:solidFill>
                <a:highlight>
                  <a:srgbClr val="FFFFFF"/>
                </a:highlight>
                <a:latin typeface="Arial"/>
                <a:ea typeface="Arial"/>
                <a:cs typeface="Arial"/>
                <a:sym typeface="Arial"/>
              </a:rPr>
              <a:t>To decide how many components should we choose to include, we applied the Elbow plot method: a ranking of principle components based on the percentage of variance explained by each one</a:t>
            </a:r>
            <a:endParaRPr sz="1050">
              <a:solidFill>
                <a:srgbClr val="333333"/>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333333"/>
              </a:buClr>
              <a:buSzPts val="1050"/>
              <a:buChar char="●"/>
            </a:pPr>
            <a:r>
              <a:rPr lang="en" sz="1050">
                <a:solidFill>
                  <a:srgbClr val="333333"/>
                </a:solidFill>
                <a:highlight>
                  <a:srgbClr val="FFFFFF"/>
                </a:highlight>
                <a:latin typeface="Arial"/>
                <a:ea typeface="Arial"/>
                <a:cs typeface="Arial"/>
                <a:sym typeface="Arial"/>
              </a:rPr>
              <a:t>in knn method we are not selecting k, instead we are Setting the resolution parameter is changing the number of clusters</a:t>
            </a:r>
            <a:endParaRPr sz="1050">
              <a:solidFill>
                <a:srgbClr val="333333"/>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457200" rtl="0" algn="l">
              <a:lnSpc>
                <a:spcPct val="115000"/>
              </a:lnSpc>
              <a:spcBef>
                <a:spcPts val="800"/>
              </a:spcBef>
              <a:spcAft>
                <a:spcPts val="800"/>
              </a:spcAft>
              <a:buNone/>
            </a:pPr>
            <a:r>
              <a:t/>
            </a:r>
            <a:endParaRPr sz="1050">
              <a:solidFill>
                <a:srgbClr val="333333"/>
              </a:solidFill>
              <a:highlight>
                <a:srgbClr val="FFFFFF"/>
              </a:highlight>
              <a:latin typeface="Arial"/>
              <a:ea typeface="Arial"/>
              <a:cs typeface="Arial"/>
              <a:sym typeface="Arial"/>
            </a:endParaRPr>
          </a:p>
        </p:txBody>
      </p:sp>
      <p:sp>
        <p:nvSpPr>
          <p:cNvPr id="196" name="Google Shape;196;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4</a:t>
            </a:r>
            <a:endParaRPr/>
          </a:p>
        </p:txBody>
      </p:sp>
      <p:pic>
        <p:nvPicPr>
          <p:cNvPr id="197" name="Google Shape;197;p33"/>
          <p:cNvPicPr preferRelativeResize="0"/>
          <p:nvPr/>
        </p:nvPicPr>
        <p:blipFill>
          <a:blip r:embed="rId3">
            <a:alphaModFix/>
          </a:blip>
          <a:stretch>
            <a:fillRect/>
          </a:stretch>
        </p:blipFill>
        <p:spPr>
          <a:xfrm>
            <a:off x="192450" y="2124150"/>
            <a:ext cx="4308599" cy="2532850"/>
          </a:xfrm>
          <a:prstGeom prst="rect">
            <a:avLst/>
          </a:prstGeom>
          <a:noFill/>
          <a:ln>
            <a:noFill/>
          </a:ln>
        </p:spPr>
      </p:pic>
      <p:pic>
        <p:nvPicPr>
          <p:cNvPr id="198" name="Google Shape;198;p33"/>
          <p:cNvPicPr preferRelativeResize="0"/>
          <p:nvPr/>
        </p:nvPicPr>
        <p:blipFill>
          <a:blip r:embed="rId4">
            <a:alphaModFix/>
          </a:blip>
          <a:stretch>
            <a:fillRect/>
          </a:stretch>
        </p:blipFill>
        <p:spPr>
          <a:xfrm>
            <a:off x="5636100" y="2276320"/>
            <a:ext cx="3411601" cy="2531600"/>
          </a:xfrm>
          <a:prstGeom prst="rect">
            <a:avLst/>
          </a:prstGeom>
          <a:noFill/>
          <a:ln>
            <a:noFill/>
          </a:ln>
        </p:spPr>
      </p:pic>
      <p:sp>
        <p:nvSpPr>
          <p:cNvPr id="199" name="Google Shape;199;p33"/>
          <p:cNvSpPr txBox="1"/>
          <p:nvPr>
            <p:ph type="title"/>
          </p:nvPr>
        </p:nvSpPr>
        <p:spPr>
          <a:xfrm>
            <a:off x="5636102" y="2124144"/>
            <a:ext cx="3411600" cy="273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95238"/>
              <a:buFont typeface="Arial"/>
              <a:buNone/>
            </a:pPr>
            <a:r>
              <a:rPr lang="en"/>
              <a:t>Heatmap for top 20 </a:t>
            </a:r>
            <a:r>
              <a:rPr lang="en"/>
              <a:t>variable</a:t>
            </a:r>
            <a:r>
              <a:rPr lang="en"/>
              <a:t> genes</a:t>
            </a:r>
            <a:endParaRPr/>
          </a:p>
        </p:txBody>
      </p:sp>
      <p:sp>
        <p:nvSpPr>
          <p:cNvPr id="200" name="Google Shape;200;p33"/>
          <p:cNvSpPr txBox="1"/>
          <p:nvPr>
            <p:ph type="title"/>
          </p:nvPr>
        </p:nvSpPr>
        <p:spPr>
          <a:xfrm>
            <a:off x="96300" y="5041175"/>
            <a:ext cx="6031500" cy="273900"/>
          </a:xfrm>
          <a:prstGeom prst="rect">
            <a:avLst/>
          </a:prstGeom>
          <a:noFill/>
          <a:ln>
            <a:noFill/>
          </a:ln>
        </p:spPr>
        <p:txBody>
          <a:bodyPr anchorCtr="0" anchor="b" bIns="45700" lIns="91425" spcFirstLastPara="1" rIns="91425" wrap="square" tIns="45700">
            <a:noAutofit/>
          </a:bodyPr>
          <a:lstStyle/>
          <a:p>
            <a:pPr indent="0" lvl="0" marL="457200" rtl="0" algn="l">
              <a:lnSpc>
                <a:spcPct val="115000"/>
              </a:lnSpc>
              <a:spcBef>
                <a:spcPts val="0"/>
              </a:spcBef>
              <a:spcAft>
                <a:spcPts val="800"/>
              </a:spcAft>
              <a:buClr>
                <a:schemeClr val="dk1"/>
              </a:buClr>
              <a:buSzPts val="990"/>
              <a:buFont typeface="Arial"/>
              <a:buNone/>
            </a:pPr>
            <a:r>
              <a:rPr b="0" lang="en" sz="1545">
                <a:solidFill>
                  <a:srgbClr val="333333"/>
                </a:solidFill>
                <a:highlight>
                  <a:srgbClr val="FFFFFF"/>
                </a:highlight>
              </a:rPr>
              <a:t>we got 2 classes and from the alluvial plot we can see the clustering was very good in compare to the real groups(sz, control)</a:t>
            </a:r>
            <a:endParaRPr sz="201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489504" y="369651"/>
            <a:ext cx="7886700" cy="731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Clustering &amp; Enrichment Analysis - Hierarchical Clustering </a:t>
            </a:r>
            <a:endParaRPr/>
          </a:p>
        </p:txBody>
      </p:sp>
      <p:sp>
        <p:nvSpPr>
          <p:cNvPr id="207" name="Google Shape;207;p34"/>
          <p:cNvSpPr txBox="1"/>
          <p:nvPr>
            <p:ph idx="1" type="body"/>
          </p:nvPr>
        </p:nvSpPr>
        <p:spPr>
          <a:xfrm>
            <a:off x="1038640" y="1397575"/>
            <a:ext cx="7468200" cy="3507300"/>
          </a:xfrm>
          <a:prstGeom prst="rect">
            <a:avLst/>
          </a:prstGeom>
          <a:noFill/>
          <a:ln>
            <a:noFill/>
          </a:ln>
        </p:spPr>
        <p:txBody>
          <a:bodyPr anchorCtr="0" anchor="t" bIns="45700" lIns="91425" spcFirstLastPara="1" rIns="91425" wrap="square" tIns="45700">
            <a:normAutofit/>
          </a:bodyPr>
          <a:lstStyle/>
          <a:p>
            <a:pPr indent="-304800" lvl="0" marL="457200" rtl="0" algn="l">
              <a:lnSpc>
                <a:spcPct val="90000"/>
              </a:lnSpc>
              <a:spcBef>
                <a:spcPts val="0"/>
              </a:spcBef>
              <a:spcAft>
                <a:spcPts val="0"/>
              </a:spcAft>
              <a:buSzPts val="1200"/>
              <a:buChar char="●"/>
            </a:pPr>
            <a:r>
              <a:rPr lang="en"/>
              <a:t>Selected top 10, 100, 1000, 5000, and 10000 most variable genes</a:t>
            </a:r>
            <a:endParaRPr/>
          </a:p>
          <a:p>
            <a:pPr indent="-304800" lvl="0" marL="457200" rtl="0" algn="l">
              <a:lnSpc>
                <a:spcPct val="90000"/>
              </a:lnSpc>
              <a:spcBef>
                <a:spcPts val="0"/>
              </a:spcBef>
              <a:spcAft>
                <a:spcPts val="0"/>
              </a:spcAft>
              <a:buSzPts val="1200"/>
              <a:buChar char="●"/>
            </a:pPr>
            <a:r>
              <a:rPr lang="en"/>
              <a:t>Created a normalized distance matrix to reflect accurate data with distance function</a:t>
            </a:r>
            <a:endParaRPr/>
          </a:p>
          <a:p>
            <a:pPr indent="-304800" lvl="0" marL="457200" rtl="0" algn="l">
              <a:lnSpc>
                <a:spcPct val="90000"/>
              </a:lnSpc>
              <a:spcBef>
                <a:spcPts val="0"/>
              </a:spcBef>
              <a:spcAft>
                <a:spcPts val="0"/>
              </a:spcAft>
              <a:buSzPts val="1200"/>
              <a:buChar char="●"/>
            </a:pPr>
            <a:r>
              <a:rPr lang="en"/>
              <a:t>Ran hclust method with the required parameters to produce the dendrogram</a:t>
            </a:r>
            <a:endParaRPr/>
          </a:p>
          <a:p>
            <a:pPr indent="-304800" lvl="0" marL="457200" rtl="0" algn="l">
              <a:lnSpc>
                <a:spcPct val="90000"/>
              </a:lnSpc>
              <a:spcBef>
                <a:spcPts val="0"/>
              </a:spcBef>
              <a:spcAft>
                <a:spcPts val="0"/>
              </a:spcAft>
              <a:buSzPts val="1200"/>
              <a:buChar char="●"/>
            </a:pPr>
            <a:r>
              <a:rPr lang="en"/>
              <a:t>Selected different K values until clusters matched best with control and SZ groups</a:t>
            </a:r>
            <a:endParaRPr/>
          </a:p>
          <a:p>
            <a:pPr indent="-295275" lvl="1" marL="914400" rtl="0" algn="l">
              <a:lnSpc>
                <a:spcPct val="90000"/>
              </a:lnSpc>
              <a:spcBef>
                <a:spcPts val="0"/>
              </a:spcBef>
              <a:spcAft>
                <a:spcPts val="0"/>
              </a:spcAft>
              <a:buSzPts val="1050"/>
              <a:buChar char="○"/>
            </a:pPr>
            <a:r>
              <a:rPr lang="en"/>
              <a:t>Ended up with K = 2</a:t>
            </a:r>
            <a:endParaRPr/>
          </a:p>
          <a:p>
            <a:pPr indent="-304800" lvl="0" marL="457200" rtl="0" algn="l">
              <a:lnSpc>
                <a:spcPct val="90000"/>
              </a:lnSpc>
              <a:spcBef>
                <a:spcPts val="0"/>
              </a:spcBef>
              <a:spcAft>
                <a:spcPts val="0"/>
              </a:spcAft>
              <a:buSzPts val="1200"/>
              <a:buChar char="●"/>
            </a:pPr>
            <a:r>
              <a:rPr lang="en"/>
              <a:t>Use cutree function to create the clusters from a given K value</a:t>
            </a:r>
            <a:endParaRPr/>
          </a:p>
        </p:txBody>
      </p:sp>
      <p:sp>
        <p:nvSpPr>
          <p:cNvPr id="208" name="Google Shape;208;p3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4</a:t>
            </a:r>
            <a:endParaRPr/>
          </a:p>
        </p:txBody>
      </p:sp>
      <p:pic>
        <p:nvPicPr>
          <p:cNvPr id="209" name="Google Shape;209;p34"/>
          <p:cNvPicPr preferRelativeResize="0"/>
          <p:nvPr/>
        </p:nvPicPr>
        <p:blipFill>
          <a:blip r:embed="rId3">
            <a:alphaModFix/>
          </a:blip>
          <a:stretch>
            <a:fillRect/>
          </a:stretch>
        </p:blipFill>
        <p:spPr>
          <a:xfrm>
            <a:off x="644918" y="2750900"/>
            <a:ext cx="2942075" cy="1949825"/>
          </a:xfrm>
          <a:prstGeom prst="rect">
            <a:avLst/>
          </a:prstGeom>
          <a:noFill/>
          <a:ln>
            <a:noFill/>
          </a:ln>
        </p:spPr>
      </p:pic>
      <p:pic>
        <p:nvPicPr>
          <p:cNvPr id="210" name="Google Shape;210;p34"/>
          <p:cNvPicPr preferRelativeResize="0"/>
          <p:nvPr/>
        </p:nvPicPr>
        <p:blipFill>
          <a:blip r:embed="rId4">
            <a:alphaModFix/>
          </a:blip>
          <a:stretch>
            <a:fillRect/>
          </a:stretch>
        </p:blipFill>
        <p:spPr>
          <a:xfrm>
            <a:off x="4266199" y="2665100"/>
            <a:ext cx="3424300" cy="212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89504" y="369651"/>
            <a:ext cx="7886700" cy="731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Clustering: Clustering Consensus with PAM</a:t>
            </a:r>
            <a:endParaRPr/>
          </a:p>
        </p:txBody>
      </p:sp>
      <p:sp>
        <p:nvSpPr>
          <p:cNvPr id="217" name="Google Shape;217;p35"/>
          <p:cNvSpPr txBox="1"/>
          <p:nvPr>
            <p:ph idx="1" type="body"/>
          </p:nvPr>
        </p:nvSpPr>
        <p:spPr>
          <a:xfrm>
            <a:off x="1038645" y="1397575"/>
            <a:ext cx="3654000" cy="3507300"/>
          </a:xfrm>
          <a:prstGeom prst="rect">
            <a:avLst/>
          </a:prstGeom>
          <a:noFill/>
          <a:ln>
            <a:noFill/>
          </a:ln>
        </p:spPr>
        <p:txBody>
          <a:bodyPr anchorCtr="0" anchor="t" bIns="45700" lIns="91425" spcFirstLastPara="1" rIns="91425" wrap="square" tIns="45700">
            <a:normAutofit/>
          </a:bodyPr>
          <a:lstStyle/>
          <a:p>
            <a:pPr indent="-304800" lvl="0" marL="457200" rtl="0" algn="l">
              <a:lnSpc>
                <a:spcPct val="90000"/>
              </a:lnSpc>
              <a:spcBef>
                <a:spcPts val="0"/>
              </a:spcBef>
              <a:spcAft>
                <a:spcPts val="0"/>
              </a:spcAft>
              <a:buSzPts val="1200"/>
              <a:buChar char="●"/>
            </a:pPr>
            <a:r>
              <a:rPr lang="en"/>
              <a:t>Found that 2 clusters was the best fit, aligning with the provided data.</a:t>
            </a:r>
            <a:endParaRPr/>
          </a:p>
          <a:p>
            <a:pPr indent="-304800" lvl="0" marL="457200" rtl="0" algn="l">
              <a:lnSpc>
                <a:spcPct val="90000"/>
              </a:lnSpc>
              <a:spcBef>
                <a:spcPts val="0"/>
              </a:spcBef>
              <a:spcAft>
                <a:spcPts val="0"/>
              </a:spcAft>
              <a:buSzPts val="1200"/>
              <a:buChar char="●"/>
            </a:pPr>
            <a:r>
              <a:rPr lang="en"/>
              <a:t>Heatmap s</a:t>
            </a:r>
            <a:r>
              <a:rPr lang="en"/>
              <a:t>hows the differences in gene expression between control and schizophrenic patients. </a:t>
            </a:r>
            <a:endParaRPr/>
          </a:p>
          <a:p>
            <a:pPr indent="0" lvl="0" marL="0" rtl="0" algn="l">
              <a:lnSpc>
                <a:spcPct val="90000"/>
              </a:lnSpc>
              <a:spcBef>
                <a:spcPts val="0"/>
              </a:spcBef>
              <a:spcAft>
                <a:spcPts val="0"/>
              </a:spcAft>
              <a:buNone/>
            </a:pPr>
            <a:r>
              <a:t/>
            </a:r>
            <a:endParaRPr/>
          </a:p>
        </p:txBody>
      </p:sp>
      <p:sp>
        <p:nvSpPr>
          <p:cNvPr id="218" name="Google Shape;218;p3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4</a:t>
            </a:r>
            <a:endParaRPr/>
          </a:p>
        </p:txBody>
      </p:sp>
      <p:pic>
        <p:nvPicPr>
          <p:cNvPr id="219" name="Google Shape;219;p35"/>
          <p:cNvPicPr preferRelativeResize="0"/>
          <p:nvPr/>
        </p:nvPicPr>
        <p:blipFill>
          <a:blip r:embed="rId3">
            <a:alphaModFix/>
          </a:blip>
          <a:stretch>
            <a:fillRect/>
          </a:stretch>
        </p:blipFill>
        <p:spPr>
          <a:xfrm>
            <a:off x="1138675" y="2571750"/>
            <a:ext cx="3654000" cy="2321459"/>
          </a:xfrm>
          <a:prstGeom prst="rect">
            <a:avLst/>
          </a:prstGeom>
          <a:noFill/>
          <a:ln>
            <a:noFill/>
          </a:ln>
        </p:spPr>
      </p:pic>
      <p:pic>
        <p:nvPicPr>
          <p:cNvPr id="220" name="Google Shape;220;p35"/>
          <p:cNvPicPr preferRelativeResize="0"/>
          <p:nvPr/>
        </p:nvPicPr>
        <p:blipFill>
          <a:blip r:embed="rId4">
            <a:alphaModFix/>
          </a:blip>
          <a:stretch>
            <a:fillRect/>
          </a:stretch>
        </p:blipFill>
        <p:spPr>
          <a:xfrm>
            <a:off x="5745875" y="1101351"/>
            <a:ext cx="2476950" cy="30495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489504" y="369651"/>
            <a:ext cx="7886700" cy="731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Clustering Results</a:t>
            </a:r>
            <a:endParaRPr/>
          </a:p>
        </p:txBody>
      </p:sp>
      <p:sp>
        <p:nvSpPr>
          <p:cNvPr id="226" name="Google Shape;226;p36"/>
          <p:cNvSpPr txBox="1"/>
          <p:nvPr>
            <p:ph idx="1" type="body"/>
          </p:nvPr>
        </p:nvSpPr>
        <p:spPr>
          <a:xfrm>
            <a:off x="1038650" y="2823600"/>
            <a:ext cx="7468200" cy="2100600"/>
          </a:xfrm>
          <a:prstGeom prst="rect">
            <a:avLst/>
          </a:prstGeom>
        </p:spPr>
        <p:txBody>
          <a:bodyPr anchorCtr="0" anchor="t" bIns="45700" lIns="91425" spcFirstLastPara="1" rIns="91425" wrap="square" tIns="45700">
            <a:normAutofit/>
          </a:bodyPr>
          <a:lstStyle/>
          <a:p>
            <a:pPr indent="-336550" lvl="0" marL="457200" rtl="0" algn="l">
              <a:spcBef>
                <a:spcPts val="1000"/>
              </a:spcBef>
              <a:spcAft>
                <a:spcPts val="0"/>
              </a:spcAft>
              <a:buSzPts val="1700"/>
              <a:buChar char="●"/>
            </a:pPr>
            <a:r>
              <a:rPr lang="en" sz="1700"/>
              <a:t>Consensus Clustering with PAM and hierarchical clustering fit the data, and KNN did not</a:t>
            </a:r>
            <a:endParaRPr sz="1700"/>
          </a:p>
          <a:p>
            <a:pPr indent="-327025" lvl="1" marL="914400" rtl="0" algn="l">
              <a:spcBef>
                <a:spcPts val="0"/>
              </a:spcBef>
              <a:spcAft>
                <a:spcPts val="0"/>
              </a:spcAft>
              <a:buSzPts val="1550"/>
              <a:buChar char="○"/>
            </a:pPr>
            <a:r>
              <a:rPr lang="en" sz="1550"/>
              <a:t>From the results, the </a:t>
            </a:r>
            <a:r>
              <a:rPr lang="en" sz="1550"/>
              <a:t>consensus clustering</a:t>
            </a:r>
            <a:r>
              <a:rPr lang="en" sz="1550"/>
              <a:t> with PAM algorithm and hierarchical clustering algorithm were able to group had high p-values, meaning they were not statistically different than the sample label. </a:t>
            </a:r>
            <a:endParaRPr sz="1550"/>
          </a:p>
          <a:p>
            <a:pPr indent="-327025" lvl="1" marL="914400" rtl="0" algn="l">
              <a:spcBef>
                <a:spcPts val="0"/>
              </a:spcBef>
              <a:spcAft>
                <a:spcPts val="0"/>
              </a:spcAft>
              <a:buSzPts val="1550"/>
              <a:buChar char="○"/>
            </a:pPr>
            <a:r>
              <a:rPr lang="en" sz="1550"/>
              <a:t>The KNN algorithm clustered the data significantly different than the sample with a p-value &lt; 0.05</a:t>
            </a:r>
            <a:endParaRPr sz="1550"/>
          </a:p>
          <a:p>
            <a:pPr indent="0" lvl="0" marL="0" rtl="0" algn="l">
              <a:spcBef>
                <a:spcPts val="1000"/>
              </a:spcBef>
              <a:spcAft>
                <a:spcPts val="0"/>
              </a:spcAft>
              <a:buNone/>
            </a:pPr>
            <a:r>
              <a:t/>
            </a:r>
            <a:endParaRPr/>
          </a:p>
        </p:txBody>
      </p:sp>
      <p:sp>
        <p:nvSpPr>
          <p:cNvPr id="227" name="Google Shape;227;p36"/>
          <p:cNvSpPr txBox="1"/>
          <p:nvPr>
            <p:ph idx="2" type="body"/>
          </p:nvPr>
        </p:nvSpPr>
        <p:spPr>
          <a:xfrm>
            <a:off x="2" y="132466"/>
            <a:ext cx="8142000" cy="237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graphicFrame>
        <p:nvGraphicFramePr>
          <p:cNvPr id="228" name="Google Shape;228;p36"/>
          <p:cNvGraphicFramePr/>
          <p:nvPr/>
        </p:nvGraphicFramePr>
        <p:xfrm>
          <a:off x="1038650" y="1397565"/>
          <a:ext cx="3000000" cy="3000000"/>
        </p:xfrm>
        <a:graphic>
          <a:graphicData uri="http://schemas.openxmlformats.org/drawingml/2006/table">
            <a:tbl>
              <a:tblPr>
                <a:noFill/>
                <a:tableStyleId>{549C0D32-A38A-4B39-B2B2-A85C6CE04B2A}</a:tableStyleId>
              </a:tblPr>
              <a:tblGrid>
                <a:gridCol w="1337425"/>
                <a:gridCol w="1337425"/>
                <a:gridCol w="1337425"/>
                <a:gridCol w="1337425"/>
              </a:tblGrid>
              <a:tr h="323200">
                <a:tc>
                  <a:txBody>
                    <a:bodyPr/>
                    <a:lstStyle/>
                    <a:p>
                      <a:pPr indent="0" lvl="0" marL="0" rtl="0" algn="l">
                        <a:lnSpc>
                          <a:spcPct val="142857"/>
                        </a:lnSpc>
                        <a:spcBef>
                          <a:spcPts val="0"/>
                        </a:spcBef>
                        <a:spcAft>
                          <a:spcPts val="0"/>
                        </a:spcAft>
                        <a:buNone/>
                      </a:pPr>
                      <a:r>
                        <a:t/>
                      </a:r>
                      <a:endParaRPr sz="1050">
                        <a:solidFill>
                          <a:srgbClr val="999999"/>
                        </a:solidFill>
                        <a:highlight>
                          <a:srgbClr val="FFFFFF"/>
                        </a:highlight>
                      </a:endParaRPr>
                    </a:p>
                  </a:txBody>
                  <a:tcPr marT="47625" marB="47625" marR="47625" marL="47625" anchor="b">
                    <a:lnB cap="flat" cmpd="sng" w="19050">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b="1" lang="en" sz="1050">
                          <a:solidFill>
                            <a:srgbClr val="333333"/>
                          </a:solidFill>
                          <a:highlight>
                            <a:srgbClr val="FFFFFF"/>
                          </a:highlight>
                        </a:rPr>
                        <a:t>KNN_results</a:t>
                      </a:r>
                      <a:endParaRPr sz="1050">
                        <a:solidFill>
                          <a:srgbClr val="999999"/>
                        </a:solidFill>
                        <a:highlight>
                          <a:srgbClr val="FFFFFF"/>
                        </a:highlight>
                      </a:endParaRPr>
                    </a:p>
                  </a:txBody>
                  <a:tcPr marT="47625" marB="47625" marR="47625" marL="47625" anchor="b">
                    <a:lnB cap="flat" cmpd="sng" w="19050">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b="1" lang="en" sz="1050">
                          <a:solidFill>
                            <a:srgbClr val="333333"/>
                          </a:solidFill>
                          <a:highlight>
                            <a:srgbClr val="FFFFFF"/>
                          </a:highlight>
                        </a:rPr>
                        <a:t>consensus_results</a:t>
                      </a:r>
                      <a:endParaRPr sz="1050">
                        <a:solidFill>
                          <a:srgbClr val="999999"/>
                        </a:solidFill>
                        <a:highlight>
                          <a:srgbClr val="FFFFFF"/>
                        </a:highlight>
                      </a:endParaRPr>
                    </a:p>
                  </a:txBody>
                  <a:tcPr marT="47625" marB="47625" marR="47625" marL="47625" anchor="b">
                    <a:lnB cap="flat" cmpd="sng" w="19050">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b="1" lang="en" sz="1050">
                          <a:solidFill>
                            <a:srgbClr val="333333"/>
                          </a:solidFill>
                          <a:highlight>
                            <a:srgbClr val="FFFFFF"/>
                          </a:highlight>
                        </a:rPr>
                        <a:t>hclust_results</a:t>
                      </a:r>
                      <a:endParaRPr sz="1050">
                        <a:solidFill>
                          <a:srgbClr val="999999"/>
                        </a:solidFill>
                        <a:highlight>
                          <a:srgbClr val="FFFFFF"/>
                        </a:highlight>
                      </a:endParaRPr>
                    </a:p>
                  </a:txBody>
                  <a:tcPr marT="47625" marB="47625" marR="47625" marL="47625" anchor="b">
                    <a:lnB cap="flat" cmpd="sng" w="19050">
                      <a:solidFill>
                        <a:srgbClr val="DDDDDD"/>
                      </a:solidFill>
                      <a:prstDash val="solid"/>
                      <a:round/>
                      <a:headEnd len="sm" w="sm" type="none"/>
                      <a:tailEnd len="sm" w="sm" type="none"/>
                    </a:lnB>
                  </a:tcPr>
                </a:tc>
              </a:tr>
              <a:tr h="254475">
                <a:tc>
                  <a:txBody>
                    <a:bodyPr/>
                    <a:lstStyle/>
                    <a:p>
                      <a:pPr indent="0" lvl="0" marL="0" rtl="0" algn="l">
                        <a:lnSpc>
                          <a:spcPct val="142857"/>
                        </a:lnSpc>
                        <a:spcBef>
                          <a:spcPts val="0"/>
                        </a:spcBef>
                        <a:spcAft>
                          <a:spcPts val="0"/>
                        </a:spcAft>
                        <a:buNone/>
                      </a:pPr>
                      <a:r>
                        <a:rPr lang="en" sz="1050">
                          <a:solidFill>
                            <a:srgbClr val="333333"/>
                          </a:solidFill>
                          <a:highlight>
                            <a:srgbClr val="FFFFFF"/>
                          </a:highlight>
                        </a:rPr>
                        <a:t>chisq value</a:t>
                      </a:r>
                      <a:endParaRPr sz="1050">
                        <a:solidFill>
                          <a:srgbClr val="333333"/>
                        </a:solidFill>
                        <a:highlight>
                          <a:srgbClr val="FFFFFF"/>
                        </a:highlight>
                      </a:endParaRPr>
                    </a:p>
                  </a:txBody>
                  <a:tcPr marT="47625" marB="47625" marR="47625" marL="47625">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8.48571429</a:t>
                      </a:r>
                      <a:endParaRPr sz="1050">
                        <a:solidFill>
                          <a:srgbClr val="333333"/>
                        </a:solidFill>
                        <a:highlight>
                          <a:srgbClr val="FFFFFF"/>
                        </a:highlight>
                      </a:endParaRPr>
                    </a:p>
                  </a:txBody>
                  <a:tcPr marT="47625" marB="47625" marR="47625" marL="47625">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0.09166667</a:t>
                      </a:r>
                      <a:endParaRPr sz="1050">
                        <a:solidFill>
                          <a:srgbClr val="333333"/>
                        </a:solidFill>
                        <a:highlight>
                          <a:srgbClr val="FFFFFF"/>
                        </a:highlight>
                      </a:endParaRPr>
                    </a:p>
                  </a:txBody>
                  <a:tcPr marT="47625" marB="47625" marR="47625" marL="47625">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0.4848485</a:t>
                      </a:r>
                      <a:endParaRPr sz="1050">
                        <a:solidFill>
                          <a:srgbClr val="333333"/>
                        </a:solidFill>
                        <a:highlight>
                          <a:srgbClr val="FFFFFF"/>
                        </a:highlight>
                      </a:endParaRPr>
                    </a:p>
                  </a:txBody>
                  <a:tcPr marT="47625" marB="47625" marR="47625" marL="47625">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54475">
                <a:tc>
                  <a:txBody>
                    <a:bodyPr/>
                    <a:lstStyle/>
                    <a:p>
                      <a:pPr indent="0" lvl="0" marL="0" rtl="0" algn="l">
                        <a:lnSpc>
                          <a:spcPct val="142857"/>
                        </a:lnSpc>
                        <a:spcBef>
                          <a:spcPts val="0"/>
                        </a:spcBef>
                        <a:spcAft>
                          <a:spcPts val="0"/>
                        </a:spcAft>
                        <a:buNone/>
                      </a:pPr>
                      <a:r>
                        <a:rPr lang="en" sz="1050">
                          <a:solidFill>
                            <a:srgbClr val="333333"/>
                          </a:solidFill>
                          <a:highlight>
                            <a:srgbClr val="FFFFFF"/>
                          </a:highlight>
                        </a:rPr>
                        <a:t>Original P value</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0.00357946</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0.76206893</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0.4862343</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51700">
                <a:tc>
                  <a:txBody>
                    <a:bodyPr/>
                    <a:lstStyle/>
                    <a:p>
                      <a:pPr indent="0" lvl="0" marL="0" rtl="0" algn="l">
                        <a:lnSpc>
                          <a:spcPct val="142857"/>
                        </a:lnSpc>
                        <a:spcBef>
                          <a:spcPts val="0"/>
                        </a:spcBef>
                        <a:spcAft>
                          <a:spcPts val="0"/>
                        </a:spcAft>
                        <a:buNone/>
                      </a:pPr>
                      <a:r>
                        <a:rPr lang="en" sz="1050">
                          <a:solidFill>
                            <a:srgbClr val="333333"/>
                          </a:solidFill>
                          <a:highlight>
                            <a:srgbClr val="FFFFFF"/>
                          </a:highlight>
                        </a:rPr>
                        <a:t>Adjusted P Value</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0.01073838</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0.76206893</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0.7293515</a:t>
                      </a:r>
                      <a:endParaRPr sz="1050">
                        <a:solidFill>
                          <a:srgbClr val="333333"/>
                        </a:solidFill>
                        <a:highlight>
                          <a:srgbClr val="FFFFFF"/>
                        </a:highlight>
                      </a:endParaRPr>
                    </a:p>
                    <a:p>
                      <a:pPr indent="0" lvl="0" marL="0" rtl="0" algn="r">
                        <a:lnSpc>
                          <a:spcPct val="142857"/>
                        </a:lnSpc>
                        <a:spcBef>
                          <a:spcPts val="0"/>
                        </a:spcBef>
                        <a:spcAft>
                          <a:spcPts val="0"/>
                        </a:spcAft>
                        <a:buNone/>
                      </a:pPr>
                      <a:r>
                        <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