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75" r:id="rId4"/>
    <p:sldId id="281" r:id="rId5"/>
    <p:sldId id="282" r:id="rId6"/>
    <p:sldId id="278" r:id="rId7"/>
    <p:sldId id="283" r:id="rId8"/>
    <p:sldId id="284" r:id="rId9"/>
    <p:sldId id="257" r:id="rId10"/>
    <p:sldId id="258" r:id="rId11"/>
    <p:sldId id="259" r:id="rId12"/>
    <p:sldId id="260" r:id="rId13"/>
    <p:sldId id="279" r:id="rId14"/>
    <p:sldId id="274" r:id="rId15"/>
    <p:sldId id="261" r:id="rId16"/>
    <p:sldId id="263" r:id="rId17"/>
    <p:sldId id="264" r:id="rId18"/>
    <p:sldId id="268" r:id="rId19"/>
    <p:sldId id="285" r:id="rId20"/>
    <p:sldId id="270" r:id="rId21"/>
    <p:sldId id="280" r:id="rId22"/>
  </p:sldIdLst>
  <p:sldSz cx="9902825" cy="6858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33CCCC"/>
    <a:srgbClr val="FFFFFF"/>
    <a:srgbClr val="88FF11"/>
    <a:srgbClr val="081D58"/>
    <a:srgbClr val="000000"/>
    <a:srgbClr val="A2C1FE"/>
    <a:srgbClr val="3365FB"/>
    <a:srgbClr val="FCFEB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61B41-69B3-469B-9A3C-64176978D8AF}" v="2" dt="2024-10-22T13:45:44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77635" autoAdjust="0"/>
  </p:normalViewPr>
  <p:slideViewPr>
    <p:cSldViewPr showGuides="1">
      <p:cViewPr varScale="1">
        <p:scale>
          <a:sx n="95" d="100"/>
          <a:sy n="95" d="100"/>
        </p:scale>
        <p:origin x="835" y="53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32" d="100"/>
          <a:sy n="32" d="100"/>
        </p:scale>
        <p:origin x="-1590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chiara  Ruospo" userId="7e0f90df-702b-440c-a33b-2e2faa5995c9" providerId="ADAL" clId="{91F61B41-69B3-469B-9A3C-64176978D8AF}"/>
    <pc:docChg chg="modSld">
      <pc:chgData name="Annachiara  Ruospo" userId="7e0f90df-702b-440c-a33b-2e2faa5995c9" providerId="ADAL" clId="{91F61B41-69B3-469B-9A3C-64176978D8AF}" dt="2024-10-22T13:53:29.843" v="11" actId="108"/>
      <pc:docMkLst>
        <pc:docMk/>
      </pc:docMkLst>
      <pc:sldChg chg="modSp mod">
        <pc:chgData name="Annachiara  Ruospo" userId="7e0f90df-702b-440c-a33b-2e2faa5995c9" providerId="ADAL" clId="{91F61B41-69B3-469B-9A3C-64176978D8AF}" dt="2024-10-22T13:51:53.450" v="5" actId="20577"/>
        <pc:sldMkLst>
          <pc:docMk/>
          <pc:sldMk cId="0" sldId="256"/>
        </pc:sldMkLst>
        <pc:spChg chg="mod">
          <ac:chgData name="Annachiara  Ruospo" userId="7e0f90df-702b-440c-a33b-2e2faa5995c9" providerId="ADAL" clId="{91F61B41-69B3-469B-9A3C-64176978D8AF}" dt="2024-10-22T13:51:53.450" v="5" actId="20577"/>
          <ac:spMkLst>
            <pc:docMk/>
            <pc:sldMk cId="0" sldId="256"/>
            <ac:spMk id="4100" creationId="{00000000-0000-0000-0000-000000000000}"/>
          </ac:spMkLst>
        </pc:spChg>
      </pc:sldChg>
      <pc:sldChg chg="modSp">
        <pc:chgData name="Annachiara  Ruospo" userId="7e0f90df-702b-440c-a33b-2e2faa5995c9" providerId="ADAL" clId="{91F61B41-69B3-469B-9A3C-64176978D8AF}" dt="2024-10-22T13:45:44.845" v="1" actId="1035"/>
        <pc:sldMkLst>
          <pc:docMk/>
          <pc:sldMk cId="881878966" sldId="274"/>
        </pc:sldMkLst>
        <pc:spChg chg="mod">
          <ac:chgData name="Annachiara  Ruospo" userId="7e0f90df-702b-440c-a33b-2e2faa5995c9" providerId="ADAL" clId="{91F61B41-69B3-469B-9A3C-64176978D8AF}" dt="2024-10-22T13:45:44.845" v="1" actId="1035"/>
          <ac:spMkLst>
            <pc:docMk/>
            <pc:sldMk cId="881878966" sldId="274"/>
            <ac:spMk id="3" creationId="{00000000-0000-0000-0000-000000000000}"/>
          </ac:spMkLst>
        </pc:spChg>
      </pc:sldChg>
      <pc:sldChg chg="addSp modSp mod">
        <pc:chgData name="Annachiara  Ruospo" userId="7e0f90df-702b-440c-a33b-2e2faa5995c9" providerId="ADAL" clId="{91F61B41-69B3-469B-9A3C-64176978D8AF}" dt="2024-10-22T13:53:29.843" v="11" actId="108"/>
        <pc:sldMkLst>
          <pc:docMk/>
          <pc:sldMk cId="3097959571" sldId="275"/>
        </pc:sldMkLst>
        <pc:spChg chg="mod">
          <ac:chgData name="Annachiara  Ruospo" userId="7e0f90df-702b-440c-a33b-2e2faa5995c9" providerId="ADAL" clId="{91F61B41-69B3-469B-9A3C-64176978D8AF}" dt="2024-10-22T13:53:29.843" v="11" actId="108"/>
          <ac:spMkLst>
            <pc:docMk/>
            <pc:sldMk cId="3097959571" sldId="275"/>
            <ac:spMk id="3" creationId="{B655F5D0-C9DB-A1DF-7DBB-ACDF645E7987}"/>
          </ac:spMkLst>
        </pc:spChg>
        <pc:picChg chg="mod">
          <ac:chgData name="Annachiara  Ruospo" userId="7e0f90df-702b-440c-a33b-2e2faa5995c9" providerId="ADAL" clId="{91F61B41-69B3-469B-9A3C-64176978D8AF}" dt="2024-10-22T13:53:16.875" v="10" actId="1076"/>
          <ac:picMkLst>
            <pc:docMk/>
            <pc:sldMk cId="3097959571" sldId="275"/>
            <ac:picMk id="4" creationId="{3A0F0242-25F4-FBC4-C07F-0931E7312477}"/>
          </ac:picMkLst>
        </pc:picChg>
        <pc:picChg chg="add mod">
          <ac:chgData name="Annachiara  Ruospo" userId="7e0f90df-702b-440c-a33b-2e2faa5995c9" providerId="ADAL" clId="{91F61B41-69B3-469B-9A3C-64176978D8AF}" dt="2024-10-22T13:53:14.563" v="9" actId="1076"/>
          <ac:picMkLst>
            <pc:docMk/>
            <pc:sldMk cId="3097959571" sldId="275"/>
            <ac:picMk id="6" creationId="{7F3D46D9-64F2-C334-33B2-E2D62CDA40D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293688"/>
            <a:ext cx="5180012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716588" y="9671050"/>
            <a:ext cx="279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4666" tIns="18197" rIns="44666" bIns="18197">
            <a:spAutoFit/>
          </a:bodyPr>
          <a:lstStyle>
            <a:lvl1pPr defTabSz="7223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223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223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223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223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722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722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722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722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2EFB8B8B-9211-44D7-A18D-19912839C3D4}" type="slidenum">
              <a:rPr lang="en-US" altLang="it-IT" sz="1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ms Rmn" charset="0"/>
              </a:rPr>
              <a:pPr algn="r">
                <a:defRPr/>
              </a:pPr>
              <a:t>‹#›</a:t>
            </a:fld>
            <a:endParaRPr lang="en-US" altLang="it-IT" sz="1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ms Rm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057275" y="9531350"/>
            <a:ext cx="49609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7275"/>
            <a:ext cx="5207000" cy="4627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90" tIns="47645" rIns="95290" bIns="47645"/>
          <a:lstStyle/>
          <a:p>
            <a:r>
              <a:rPr lang="it-IT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5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REVISAR y MEJORAR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rPr lang="en-US" dirty="0"/>
              <a:t>1000 ticks -&gt; 1 </a:t>
            </a:r>
            <a:r>
              <a:rPr lang="en-US" dirty="0" err="1"/>
              <a:t>clk</a:t>
            </a:r>
            <a:r>
              <a:rPr lang="en-US" dirty="0"/>
              <a:t> period -&gt; 1000 </a:t>
            </a:r>
            <a:r>
              <a:rPr lang="en-US" dirty="0" err="1"/>
              <a:t>ps</a:t>
            </a:r>
            <a:r>
              <a:rPr lang="en-US" dirty="0"/>
              <a:t> -&gt; 1 ns -&gt; 1 GHz</a:t>
            </a:r>
          </a:p>
          <a:p>
            <a:pPr marL="0" indent="0" algn="l"/>
            <a:r>
              <a:rPr lang="en-US" dirty="0"/>
              <a:t>1 ns -&gt; 1000 ticks -&gt; 1 s -&gt; 1000 * 10 ^ 9 ticks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1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 flipV="1">
            <a:off x="2860675" y="205740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61200" y="609600"/>
            <a:ext cx="2108200" cy="5486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33425" y="609600"/>
            <a:ext cx="6175375" cy="5486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02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33425" y="1981200"/>
            <a:ext cx="4141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7613" y="1981200"/>
            <a:ext cx="4141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0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13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8998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5"/>
          <p:cNvSpPr>
            <a:spLocks noChangeShapeType="1"/>
          </p:cNvSpPr>
          <p:nvPr/>
        </p:nvSpPr>
        <p:spPr bwMode="auto">
          <a:xfrm flipH="1" flipV="1">
            <a:off x="2860675" y="205740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47"/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609600"/>
            <a:ext cx="8435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981200"/>
            <a:ext cx="8435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75" name="Text Box 151"/>
          <p:cNvSpPr txBox="1">
            <a:spLocks noChangeArrowheads="1"/>
          </p:cNvSpPr>
          <p:nvPr/>
        </p:nvSpPr>
        <p:spPr bwMode="auto">
          <a:xfrm>
            <a:off x="0" y="6491288"/>
            <a:ext cx="4794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defTabSz="7620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fld id="{3C138C19-94FF-4FE9-A58A-0E89858A565D}" type="slidenum">
              <a:rPr lang="en-US" altLang="it-IT" sz="2000" smtClean="0"/>
              <a:pPr>
                <a:lnSpc>
                  <a:spcPct val="90000"/>
                </a:lnSpc>
                <a:defRPr/>
              </a:pPr>
              <a:t>‹#›</a:t>
            </a:fld>
            <a:endParaRPr lang="en-US" altLang="it-IT" sz="1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2pPr>
      <a:lvl3pPr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3pPr>
      <a:lvl4pPr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4pPr>
      <a:lvl5pPr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5pPr>
      <a:lvl6pPr marL="457200"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6pPr>
      <a:lvl7pPr marL="914400"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7pPr>
      <a:lvl8pPr marL="1371600"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8pPr>
      <a:lvl9pPr marL="1828800" algn="ctr" defTabSz="69373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11200" indent="-29527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</a:defRPr>
      </a:lvl2pPr>
      <a:lvl3pPr marL="1162050" indent="-277813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</a:defRPr>
      </a:lvl3pPr>
      <a:lvl4pPr marL="1612900" indent="-277813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</a:defRPr>
      </a:lvl4pPr>
      <a:lvl5pPr marL="2062163" indent="-27622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</a:defRPr>
      </a:lvl5pPr>
      <a:lvl6pPr marL="2519363" indent="-27622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</a:defRPr>
      </a:lvl6pPr>
      <a:lvl7pPr marL="2976563" indent="-27622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</a:defRPr>
      </a:lvl7pPr>
      <a:lvl8pPr marL="3433763" indent="-27622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</a:defRPr>
      </a:lvl8pPr>
      <a:lvl9pPr marL="3890963" indent="-276225" algn="just" defTabSz="693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5.org/documentation/learning_gem5/part1/gem5_sta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5.org/documentation/" TargetMode="External"/><Relationship Id="rId2" Type="http://schemas.openxmlformats.org/officeDocument/2006/relationships/hyperlink" Target="https://www.gem5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oyadan/Konata" TargetMode="External"/><Relationship Id="rId5" Type="http://schemas.openxmlformats.org/officeDocument/2006/relationships/hyperlink" Target="https://riscv.org/wp-content/uploads/2017/05/riscv-spec-v2.2.pdf" TargetMode="External"/><Relationship Id="rId4" Type="http://schemas.openxmlformats.org/officeDocument/2006/relationships/hyperlink" Target="https://riscv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1763201" y="1374775"/>
            <a:ext cx="6508192" cy="961802"/>
          </a:xfrm>
          <a:noFill/>
        </p:spPr>
        <p:txBody>
          <a:bodyPr wrap="none" lIns="47625" tIns="19050" rIns="47625" bIns="19050" anchor="t">
            <a:spAutoFit/>
          </a:bodyPr>
          <a:lstStyle/>
          <a:p>
            <a:r>
              <a:rPr lang="en-US" altLang="en-US" sz="6000" dirty="0"/>
              <a:t>gem5 and RISC-V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3150" y="5380038"/>
            <a:ext cx="7761288" cy="819150"/>
          </a:xfrm>
          <a:noFill/>
        </p:spPr>
        <p:txBody>
          <a:bodyPr lIns="90488" tIns="44450" rIns="90488" bIns="4445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dirty="0" err="1">
                <a:latin typeface="Tms Rmn" charset="0"/>
              </a:rPr>
              <a:t>Politecnico</a:t>
            </a:r>
            <a:r>
              <a:rPr lang="en-US" altLang="en-US" dirty="0">
                <a:latin typeface="Tms Rmn" charset="0"/>
              </a:rPr>
              <a:t> di Torino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dirty="0" err="1">
                <a:latin typeface="Tms Rmn" charset="0"/>
              </a:rPr>
              <a:t>Dipartimento</a:t>
            </a:r>
            <a:r>
              <a:rPr lang="en-US" altLang="en-US" dirty="0">
                <a:latin typeface="Tms Rmn" charset="0"/>
              </a:rPr>
              <a:t> di </a:t>
            </a:r>
            <a:r>
              <a:rPr lang="en-US" altLang="en-US" dirty="0" err="1">
                <a:latin typeface="Tms Rmn" charset="0"/>
              </a:rPr>
              <a:t>Automatica</a:t>
            </a:r>
            <a:r>
              <a:rPr lang="en-US" altLang="en-US" dirty="0">
                <a:latin typeface="Tms Rmn" charset="0"/>
              </a:rPr>
              <a:t> e </a:t>
            </a:r>
            <a:r>
              <a:rPr lang="en-US" altLang="en-US" dirty="0" err="1">
                <a:latin typeface="Tms Rmn" charset="0"/>
              </a:rPr>
              <a:t>Informatica</a:t>
            </a:r>
            <a:endParaRPr lang="en-US" altLang="en-US" dirty="0">
              <a:latin typeface="Tms Rmn" charset="0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710252" y="3645024"/>
            <a:ext cx="861409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8" tIns="19050" rIns="46038" bIns="19050">
            <a:spAutoFit/>
          </a:bodyPr>
          <a:lstStyle>
            <a:lvl1pPr algn="just" defTabSz="887413">
              <a:lnSpc>
                <a:spcPct val="90000"/>
              </a:lnSpc>
              <a:spcBef>
                <a:spcPct val="30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 defTabSz="887413">
              <a:lnSpc>
                <a:spcPct val="90000"/>
              </a:lnSpc>
              <a:spcBef>
                <a:spcPct val="30000"/>
              </a:spcBef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 defTabSz="887413">
              <a:lnSpc>
                <a:spcPct val="90000"/>
              </a:lnSpc>
              <a:spcBef>
                <a:spcPct val="30000"/>
              </a:spcBef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 defTabSz="887413">
              <a:lnSpc>
                <a:spcPct val="90000"/>
              </a:lnSpc>
              <a:spcBef>
                <a:spcPct val="30000"/>
              </a:spcBef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 defTabSz="887413">
              <a:lnSpc>
                <a:spcPct val="90000"/>
              </a:lnSpc>
              <a:spcBef>
                <a:spcPct val="30000"/>
              </a:spcBef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defTabSz="8874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defTabSz="8874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defTabSz="8874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defTabSz="8874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 err="1">
                <a:latin typeface="Tms Rmn" charset="0"/>
              </a:rPr>
              <a:t>Architetture</a:t>
            </a:r>
            <a:r>
              <a:rPr lang="en-US" altLang="en-US" sz="3200" dirty="0">
                <a:latin typeface="Tms Rmn" charset="0"/>
              </a:rPr>
              <a:t> </a:t>
            </a:r>
            <a:r>
              <a:rPr lang="en-US" altLang="en-US" sz="3200" dirty="0" err="1">
                <a:latin typeface="Tms Rmn" charset="0"/>
              </a:rPr>
              <a:t>dei</a:t>
            </a:r>
            <a:r>
              <a:rPr lang="en-US" altLang="en-US" sz="3200" dirty="0">
                <a:latin typeface="Tms Rmn" charset="0"/>
              </a:rPr>
              <a:t> </a:t>
            </a:r>
            <a:r>
              <a:rPr lang="en-US" altLang="en-US" sz="3200" dirty="0" err="1">
                <a:latin typeface="Tms Rmn" charset="0"/>
              </a:rPr>
              <a:t>Sistemi</a:t>
            </a:r>
            <a:r>
              <a:rPr lang="en-US" altLang="en-US" sz="3200" dirty="0">
                <a:latin typeface="Tms Rmn" charset="0"/>
              </a:rPr>
              <a:t> di </a:t>
            </a:r>
            <a:r>
              <a:rPr lang="en-US" altLang="en-US" sz="3200" dirty="0" err="1">
                <a:latin typeface="Tms Rmn" charset="0"/>
              </a:rPr>
              <a:t>Elaborazione</a:t>
            </a:r>
            <a:r>
              <a:rPr lang="en-US" altLang="en-US" sz="3200" dirty="0">
                <a:latin typeface="Tms Rmn" charset="0"/>
              </a:rPr>
              <a:t> 2024-25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dirty="0">
                <a:latin typeface="Tms Rmn" charset="0"/>
              </a:rPr>
              <a:t>P. Bernardi, E. Sanchez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dirty="0">
                <a:latin typeface="Tms Rmn" charset="0"/>
              </a:rPr>
              <a:t>F. Angione, G. Insinga, A. Ruospo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Importance of System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Complex iteration between the CPU and the memory system should be considered. </a:t>
            </a:r>
          </a:p>
          <a:p>
            <a:pPr marL="0" indent="0"/>
            <a:r>
              <a:rPr lang="en-US" dirty="0"/>
              <a:t>HW/SW performance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accurate performance measures</a:t>
            </a:r>
          </a:p>
          <a:p>
            <a:pPr marL="0" indent="0"/>
            <a:r>
              <a:rPr lang="en-US" dirty="0"/>
              <a:t>Early Architectural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an environment where it is fast and easy to model and connect the key architectural components</a:t>
            </a:r>
          </a:p>
          <a:p>
            <a:pPr marL="0" indent="0"/>
            <a:r>
              <a:rPr lang="en-US" dirty="0"/>
              <a:t>Useful for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Benchmark run time, CPU performance, Interconnect latencies, DRAM controller scheduling.</a:t>
            </a:r>
          </a:p>
        </p:txBody>
      </p:sp>
    </p:spTree>
    <p:extLst>
      <p:ext uri="{BB962C8B-B14F-4D97-AF65-F5344CB8AC3E}">
        <p14:creationId xmlns:p14="http://schemas.microsoft.com/office/powerpoint/2010/main" val="291388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is a flexible simulator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67" t="29317" r="37639" b="13805"/>
          <a:stretch/>
        </p:blipFill>
        <p:spPr>
          <a:xfrm>
            <a:off x="1783060" y="1981200"/>
            <a:ext cx="583264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Full system (FS)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booting operating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Models bare hardware, including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Interrupts, exceptions, privileged instructions, fault handlers</a:t>
            </a:r>
          </a:p>
          <a:p>
            <a:r>
              <a:rPr lang="en-US" sz="2200" dirty="0" err="1"/>
              <a:t>Syscall</a:t>
            </a:r>
            <a:r>
              <a:rPr lang="en-US" sz="2200" dirty="0"/>
              <a:t> emulation (SE)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running individual applications, or set of applications on MP/SMT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Models user-visible ISA plus common system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System calls emulated, typ. by calling host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Simplified address translation model, no scheduling.</a:t>
            </a:r>
          </a:p>
        </p:txBody>
      </p:sp>
    </p:spTree>
    <p:extLst>
      <p:ext uri="{BB962C8B-B14F-4D97-AF65-F5344CB8AC3E}">
        <p14:creationId xmlns:p14="http://schemas.microsoft.com/office/powerpoint/2010/main" val="12508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en-US" dirty="0"/>
              <a:t>Gem5 is an </a:t>
            </a:r>
            <a:r>
              <a:rPr lang="en-US" u="sng" dirty="0">
                <a:solidFill>
                  <a:srgbClr val="FFC000"/>
                </a:solidFill>
              </a:rPr>
              <a:t>event-driven</a:t>
            </a:r>
            <a:r>
              <a:rPr lang="en-US" dirty="0"/>
              <a:t> discrete simulator. </a:t>
            </a:r>
          </a:p>
          <a:p>
            <a:pPr marL="0" indent="0" algn="l"/>
            <a:r>
              <a:rPr lang="en-US" dirty="0"/>
              <a:t>The time is not continuous but discrete. </a:t>
            </a:r>
          </a:p>
          <a:p>
            <a:pPr marL="0" indent="0" algn="l"/>
            <a:r>
              <a:rPr lang="en-US" dirty="0"/>
              <a:t>In this case the smallest unit is the </a:t>
            </a:r>
            <a:r>
              <a:rPr lang="en-US" u="sng" dirty="0">
                <a:solidFill>
                  <a:srgbClr val="FFC000"/>
                </a:solidFill>
              </a:rPr>
              <a:t>tick</a:t>
            </a:r>
            <a:r>
              <a:rPr lang="en-US" dirty="0"/>
              <a:t>. </a:t>
            </a:r>
          </a:p>
          <a:p>
            <a:pPr marL="0" indent="0" algn="l"/>
            <a:r>
              <a:rPr lang="en-US" dirty="0"/>
              <a:t>Therefore, the </a:t>
            </a:r>
            <a:r>
              <a:rPr lang="en-US" u="sng" dirty="0"/>
              <a:t>Tick is a way for discretizing the time </a:t>
            </a:r>
            <a:r>
              <a:rPr lang="en-US" dirty="0"/>
              <a:t>(again, normally continuous) on a computer and let gem5 know that the time is running. </a:t>
            </a:r>
          </a:p>
          <a:p>
            <a:pPr marL="0" indent="0" algn="l"/>
            <a:r>
              <a:rPr lang="en-US" dirty="0"/>
              <a:t>Given this, the </a:t>
            </a:r>
            <a:r>
              <a:rPr lang="en-US" u="sng" dirty="0"/>
              <a:t>clock cycle is made of some ticks </a:t>
            </a:r>
            <a:r>
              <a:rPr lang="en-US" dirty="0"/>
              <a:t>and this allows for event-driven programming (i.e. things to happen within the clock cycle).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88840"/>
            <a:ext cx="8435975" cy="4114800"/>
          </a:xfrm>
        </p:spPr>
        <p:txBody>
          <a:bodyPr/>
          <a:lstStyle/>
          <a:p>
            <a:pPr marL="0" indent="0" algn="l"/>
            <a:r>
              <a:rPr lang="en-US" dirty="0"/>
              <a:t>In our case, </a:t>
            </a:r>
            <a:r>
              <a:rPr lang="en-US" u="sng" dirty="0"/>
              <a:t>1 tick expires every 1ps</a:t>
            </a:r>
          </a:p>
          <a:p>
            <a:pPr marL="0" indent="0" algn="l"/>
            <a:r>
              <a:rPr lang="en-US" dirty="0"/>
              <a:t>1 tick = 1ps, since we have in the configuration (gem5 output): global frequency set at 1,000,000,000,000 ticks per second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>
                <a:hlinkClick r:id="rId3"/>
              </a:rPr>
              <a:t>https://www.gem5.org/documentation/learning_gem5/part1/gem5_stats/</a:t>
            </a:r>
            <a:endParaRPr lang="en-US" dirty="0"/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7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modes</a:t>
            </a:r>
            <a:r>
              <a:rPr lang="en-US" b="0" dirty="0"/>
              <a:t>: System-call Emulation (SE) &amp; Full-System (FS)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ISAs</a:t>
            </a:r>
            <a:r>
              <a:rPr lang="en-US" b="0" dirty="0"/>
              <a:t>: ALPHA, ARM, MIPS, Power, SPARC, x86, RISCV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CPU models</a:t>
            </a:r>
            <a:r>
              <a:rPr lang="en-US" b="0" dirty="0"/>
              <a:t>: </a:t>
            </a:r>
            <a:r>
              <a:rPr lang="en-US" b="0" dirty="0" err="1"/>
              <a:t>AtomicSimple</a:t>
            </a:r>
            <a:r>
              <a:rPr lang="en-US" b="0" dirty="0"/>
              <a:t>, </a:t>
            </a:r>
            <a:r>
              <a:rPr lang="en-US" b="0" dirty="0" err="1"/>
              <a:t>TimingSimple</a:t>
            </a:r>
            <a:r>
              <a:rPr lang="en-US" b="0" dirty="0"/>
              <a:t>, </a:t>
            </a:r>
            <a:r>
              <a:rPr lang="en-US" b="0" dirty="0" err="1"/>
              <a:t>InOrder</a:t>
            </a:r>
            <a:r>
              <a:rPr lang="en-US" b="0" dirty="0"/>
              <a:t>, and O3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Cache coherence protocols</a:t>
            </a:r>
            <a:r>
              <a:rPr lang="en-US" b="0" dirty="0"/>
              <a:t>: broadcast-based, directories,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Interconnection networks</a:t>
            </a:r>
            <a:r>
              <a:rPr lang="en-US" b="0" dirty="0"/>
              <a:t>: Simple &amp; Garnet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Devices</a:t>
            </a:r>
            <a:r>
              <a:rPr lang="fr-FR" b="0" dirty="0"/>
              <a:t>: </a:t>
            </a:r>
            <a:r>
              <a:rPr lang="fr-FR" b="0" dirty="0" err="1"/>
              <a:t>NICs</a:t>
            </a:r>
            <a:r>
              <a:rPr lang="fr-FR" b="0" dirty="0"/>
              <a:t>, IDE </a:t>
            </a:r>
            <a:r>
              <a:rPr lang="fr-FR" b="0" dirty="0" err="1"/>
              <a:t>controller</a:t>
            </a:r>
            <a:r>
              <a:rPr lang="fr-FR" b="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systems</a:t>
            </a:r>
            <a:r>
              <a:rPr lang="en-US" b="0" dirty="0"/>
              <a:t>: communicate over TCP/IP.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6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CPU </a:t>
            </a:r>
            <a:r>
              <a:rPr lang="it-IT" dirty="0" err="1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Simple CPUs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Single-Thread 1 CPI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Types: </a:t>
            </a:r>
            <a:r>
              <a:rPr lang="en-US" dirty="0" err="1"/>
              <a:t>AtomicSimpleCPU</a:t>
            </a:r>
            <a:r>
              <a:rPr lang="en-US" dirty="0"/>
              <a:t> and </a:t>
            </a:r>
            <a:r>
              <a:rPr lang="en-US" dirty="0" err="1"/>
              <a:t>TimingSimpleCPU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Fast, Functional Simulation: 2.9 million and 1.2 million instructions per second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Studies that do not require detailed CPU modeling</a:t>
            </a:r>
          </a:p>
        </p:txBody>
      </p:sp>
    </p:spTree>
    <p:extLst>
      <p:ext uri="{BB962C8B-B14F-4D97-AF65-F5344CB8AC3E}">
        <p14:creationId xmlns:p14="http://schemas.microsoft.com/office/powerpoint/2010/main" val="212511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CPU </a:t>
            </a:r>
            <a:r>
              <a:rPr lang="it-IT" dirty="0" err="1"/>
              <a:t>models</a:t>
            </a:r>
            <a:r>
              <a:rPr lang="it-IT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CPUs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Parameterizable</a:t>
            </a:r>
            <a:r>
              <a:rPr lang="en-US" dirty="0"/>
              <a:t> Pipeline Models w/SMT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Types: </a:t>
            </a:r>
            <a:r>
              <a:rPr lang="en-US" dirty="0" err="1"/>
              <a:t>InOrderCPU</a:t>
            </a:r>
            <a:r>
              <a:rPr lang="en-US" dirty="0"/>
              <a:t> and O3CPU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Slower than </a:t>
            </a:r>
            <a:r>
              <a:rPr lang="en-US" dirty="0" err="1"/>
              <a:t>SimpleCPUs</a:t>
            </a:r>
            <a:r>
              <a:rPr lang="en-US" dirty="0"/>
              <a:t>: 200K instructions per second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Models the timing for each pipeline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Forces both timing and execution of simulation to be accurate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Important for Coherence, I/O, Multiprocessor Studies, etc.</a:t>
            </a:r>
          </a:p>
        </p:txBody>
      </p:sp>
    </p:spTree>
    <p:extLst>
      <p:ext uri="{BB962C8B-B14F-4D97-AF65-F5344CB8AC3E}">
        <p14:creationId xmlns:p14="http://schemas.microsoft.com/office/powerpoint/2010/main" val="323948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O3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Detailed Out-Of-Order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Default 7-stage pipeline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Fetch, Decode, Rename, IEW, Commit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IEW &lt;=&gt;Issue, Execute, and </a:t>
            </a:r>
            <a:r>
              <a:rPr lang="en-US" sz="2000" dirty="0" err="1"/>
              <a:t>Writeback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units with varying latencies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Branch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Memory dependence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AKA: DerivO3CPU.</a:t>
            </a:r>
            <a:endParaRPr lang="en-US" sz="2400" dirty="0"/>
          </a:p>
          <a:p>
            <a:endParaRPr lang="en-US" sz="24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452" y="1797767"/>
            <a:ext cx="3960440" cy="4688057"/>
          </a:xfrm>
        </p:spPr>
      </p:pic>
    </p:spTree>
    <p:extLst>
      <p:ext uri="{BB962C8B-B14F-4D97-AF65-F5344CB8AC3E}">
        <p14:creationId xmlns:p14="http://schemas.microsoft.com/office/powerpoint/2010/main" val="81094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88840"/>
            <a:ext cx="8435975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RISC-V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gem5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Hands-on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links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88840"/>
            <a:ext cx="8435975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RISC-V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gem5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Hands-on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links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1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BCDE97D1-E99D-683D-0334-331E65EB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" y="1264260"/>
            <a:ext cx="9847957" cy="5539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experience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F7B39B7-604E-4CF1-B7AA-2A9FB7507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1" t="82318" r="23822" b="6048"/>
          <a:stretch/>
        </p:blipFill>
        <p:spPr>
          <a:xfrm>
            <a:off x="8911852" y="5229200"/>
            <a:ext cx="864096" cy="972110"/>
          </a:xfrm>
          <a:prstGeom prst="rect">
            <a:avLst/>
          </a:prstGeom>
        </p:spPr>
      </p:pic>
      <p:pic>
        <p:nvPicPr>
          <p:cNvPr id="7" name="Immagine 6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1449C602-A0E5-B3A2-527D-30492BFBA2C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4" y="1730896"/>
            <a:ext cx="2664296" cy="4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C5C4-CAC0-B0AA-8BBF-ABAD6F7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58A1A-DC2F-7600-6ACE-5A43E78F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Gem5:</a:t>
            </a:r>
          </a:p>
          <a:p>
            <a:r>
              <a:rPr lang="en-US" dirty="0">
                <a:hlinkClick r:id="rId2"/>
              </a:rPr>
              <a:t>https://www.gem5.org/</a:t>
            </a:r>
            <a:endParaRPr lang="en-US" dirty="0"/>
          </a:p>
          <a:p>
            <a:r>
              <a:rPr lang="en-US" dirty="0">
                <a:hlinkClick r:id="rId3"/>
              </a:rPr>
              <a:t>https://www.gem5.org/documentation/</a:t>
            </a:r>
            <a:endParaRPr lang="en-US" dirty="0"/>
          </a:p>
          <a:p>
            <a:r>
              <a:rPr lang="en-US" dirty="0"/>
              <a:t>RISC-V</a:t>
            </a:r>
          </a:p>
          <a:p>
            <a:r>
              <a:rPr lang="en-US" dirty="0">
                <a:hlinkClick r:id="rId4"/>
              </a:rPr>
              <a:t>https://riscv.org/</a:t>
            </a:r>
            <a:endParaRPr lang="en-US" dirty="0"/>
          </a:p>
          <a:p>
            <a:r>
              <a:rPr lang="en-US" dirty="0">
                <a:hlinkClick r:id="rId5"/>
              </a:rPr>
              <a:t>https://riscv.org/wp-content/uploads/2017/05/riscv-spec-v2.2.pdf</a:t>
            </a:r>
            <a:endParaRPr lang="en-US" dirty="0"/>
          </a:p>
          <a:p>
            <a:r>
              <a:rPr lang="en-US" dirty="0"/>
              <a:t>KONATA</a:t>
            </a:r>
          </a:p>
          <a:p>
            <a:r>
              <a:rPr lang="en-US" dirty="0">
                <a:hlinkClick r:id="rId6"/>
              </a:rPr>
              <a:t>https://github.com/shioyadan/Konata</a:t>
            </a:r>
            <a:endParaRPr lang="en-US" dirty="0"/>
          </a:p>
          <a:p>
            <a:endParaRPr lang="en-US" dirty="0"/>
          </a:p>
        </p:txBody>
      </p:sp>
      <p:sp>
        <p:nvSpPr>
          <p:cNvPr id="5" name="Nastro perforato 4">
            <a:extLst>
              <a:ext uri="{FF2B5EF4-FFF2-40B4-BE49-F238E27FC236}">
                <a16:creationId xmlns:a16="http://schemas.microsoft.com/office/drawing/2014/main" id="{88490694-A001-15A4-4E1D-76C48AF16778}"/>
              </a:ext>
            </a:extLst>
          </p:cNvPr>
          <p:cNvSpPr/>
          <p:nvPr/>
        </p:nvSpPr>
        <p:spPr bwMode="auto">
          <a:xfrm>
            <a:off x="7543700" y="762000"/>
            <a:ext cx="1872208" cy="1008112"/>
          </a:xfrm>
          <a:prstGeom prst="flowChartPunchedTap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Open Source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5D3E7415-DB08-A30C-B753-6F9217EAF41C}"/>
              </a:ext>
            </a:extLst>
          </p:cNvPr>
          <p:cNvSpPr/>
          <p:nvPr/>
        </p:nvSpPr>
        <p:spPr bwMode="auto">
          <a:xfrm>
            <a:off x="8900556" y="1338064"/>
            <a:ext cx="648072" cy="596416"/>
          </a:xfrm>
          <a:prstGeom prst="smileyF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8F89C-F387-3E6B-89EF-BE48E63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55F5D0-C9DB-A1DF-7DBB-ACDF645E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RISC-V is an open standard </a:t>
            </a:r>
            <a:r>
              <a:rPr lang="en-US" dirty="0">
                <a:solidFill>
                  <a:srgbClr val="FFC000"/>
                </a:solidFill>
              </a:rPr>
              <a:t>Instruction Set Architecture </a:t>
            </a:r>
            <a:r>
              <a:rPr lang="en-US" dirty="0"/>
              <a:t>(ISA)</a:t>
            </a:r>
          </a:p>
          <a:p>
            <a:pPr marL="0" indent="0"/>
            <a:r>
              <a:rPr lang="en-US" dirty="0"/>
              <a:t>History: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RISC-V instruction set in May </a:t>
            </a:r>
            <a:r>
              <a:rPr lang="en-US" b="1" dirty="0">
                <a:solidFill>
                  <a:srgbClr val="0070C0"/>
                </a:solidFill>
              </a:rPr>
              <a:t>2010</a:t>
            </a:r>
            <a:r>
              <a:rPr lang="en-US" dirty="0"/>
              <a:t> as part of the Parallel Computing Laboratory (Par Lab) at UC Berkeley, of which Prof. David Patterson was Director.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RISC-V Workshop held in January </a:t>
            </a:r>
            <a:r>
              <a:rPr lang="en-US" dirty="0">
                <a:solidFill>
                  <a:srgbClr val="0070C0"/>
                </a:solidFill>
              </a:rPr>
              <a:t>2015</a:t>
            </a:r>
            <a:r>
              <a:rPr lang="en-US" dirty="0"/>
              <a:t>, and the RISC-V Foundation launch later that year with 36 Founding Members</a:t>
            </a:r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0F0242-25F4-FBC4-C07F-0931E7312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17" b="21643"/>
          <a:stretch/>
        </p:blipFill>
        <p:spPr>
          <a:xfrm>
            <a:off x="4015308" y="5852374"/>
            <a:ext cx="2628900" cy="792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D46D9-64F2-C334-33B2-E2D62CDA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636" y="5013176"/>
            <a:ext cx="2344979" cy="17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5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6DC66E-677D-95CD-45AC-E091A18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609600"/>
            <a:ext cx="8435975" cy="1143000"/>
          </a:xfrm>
        </p:spPr>
        <p:txBody>
          <a:bodyPr/>
          <a:lstStyle/>
          <a:p>
            <a:r>
              <a:rPr lang="en-US" dirty="0"/>
              <a:t>Worldwide interest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506394-8E3F-6329-68F2-82B7C140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0" y="1752600"/>
            <a:ext cx="8682483" cy="4862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55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AF122-6A36-EDCE-144C-658799F8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49A17-01FA-BB15-F26D-68DF714B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/>
              <a:t>What is RISC-V?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u="sng" dirty="0"/>
              <a:t>high-quality, license-free, royalty-free </a:t>
            </a:r>
            <a:r>
              <a:rPr lang="en-GB" dirty="0"/>
              <a:t>RISC ISA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Standard maintained by the </a:t>
            </a:r>
            <a:r>
              <a:rPr lang="en-GB" u="sng" dirty="0"/>
              <a:t>non-profit</a:t>
            </a:r>
            <a:r>
              <a:rPr lang="en-GB" dirty="0"/>
              <a:t> RISC-V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Suitable for all types of computing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From Microcontrollers to Supercomputers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RISC-V is available freely under a permissive license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RISC-V is not…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A Company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A CPU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52462-0CC1-D35D-D9F4-B7B9A6B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36E096-75D7-5AB3-16D3-F75BA5CA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" indent="0"/>
            <a:r>
              <a:rPr lang="en-US" dirty="0"/>
              <a:t>The </a:t>
            </a:r>
            <a:r>
              <a:rPr lang="en-US" b="1" dirty="0"/>
              <a:t>worldwide interest </a:t>
            </a:r>
            <a:r>
              <a:rPr lang="en-US" dirty="0"/>
              <a:t>in RISC-V is not because it is a great new chip technology, the interest is because it is a </a:t>
            </a:r>
            <a:r>
              <a:rPr lang="en-US" dirty="0">
                <a:solidFill>
                  <a:srgbClr val="FFC000"/>
                </a:solidFill>
              </a:rPr>
              <a:t>common </a:t>
            </a:r>
            <a:r>
              <a:rPr lang="en-US" b="1" dirty="0">
                <a:solidFill>
                  <a:srgbClr val="FFC000"/>
                </a:solidFill>
              </a:rPr>
              <a:t>free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open standard </a:t>
            </a:r>
            <a:r>
              <a:rPr lang="en-US" dirty="0"/>
              <a:t>to which software can be ported, and which allows anyone to </a:t>
            </a:r>
            <a:r>
              <a:rPr lang="en-US" u="sng" dirty="0">
                <a:solidFill>
                  <a:srgbClr val="FFC000"/>
                </a:solidFill>
              </a:rPr>
              <a:t>freely develop </a:t>
            </a:r>
            <a:r>
              <a:rPr lang="en-US" b="1" u="sng" dirty="0">
                <a:solidFill>
                  <a:srgbClr val="FFC000"/>
                </a:solidFill>
              </a:rPr>
              <a:t>their own hardware </a:t>
            </a:r>
            <a:r>
              <a:rPr lang="en-US" dirty="0"/>
              <a:t>to run the software. </a:t>
            </a:r>
          </a:p>
          <a:p>
            <a:pPr marL="47625" indent="0"/>
            <a:endParaRPr lang="en-US" dirty="0"/>
          </a:p>
          <a:p>
            <a:pPr marL="47625" indent="0"/>
            <a:r>
              <a:rPr lang="en-GB" dirty="0"/>
              <a:t>In 2010, when RISC-V was founded, commercial ISAs were too complex and presented IP legal issues.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134321-057F-0F21-F9F3-2AABC3128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17" b="21643"/>
          <a:stretch/>
        </p:blipFill>
        <p:spPr>
          <a:xfrm>
            <a:off x="6391572" y="5699974"/>
            <a:ext cx="2628900" cy="7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B1A39-5744-3B2F-FB5B-29C137E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extensions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8BEB91-0A76-A237-F149-C220250E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981200"/>
            <a:ext cx="4714016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RV32I</a:t>
            </a:r>
            <a:r>
              <a:rPr lang="en-US" dirty="0"/>
              <a:t> – The most basic RISC-V implementation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RV32IMAC</a:t>
            </a:r>
            <a:r>
              <a:rPr lang="en-US" dirty="0"/>
              <a:t> – Integer + Multiply + Atomic + Compressed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RV64GC</a:t>
            </a:r>
            <a:r>
              <a:rPr lang="en-US" dirty="0"/>
              <a:t> – 64bit IMAFDC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RV64GCXext </a:t>
            </a:r>
            <a:r>
              <a:rPr lang="en-US" dirty="0"/>
              <a:t>– IMAFDC + a non-standard extension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2AB846-36AD-F1DC-9532-EDAA2B52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41" y="1981200"/>
            <a:ext cx="4095231" cy="3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88840"/>
            <a:ext cx="8435975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RISC-V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gem5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Hands-on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links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8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gem5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en-US" altLang="en-US" dirty="0"/>
              <a:t>The gem5 simulator is a modular platform for computer-system architecture research, encompassing system-level architecture as well as processor microarchitecture.</a:t>
            </a:r>
          </a:p>
          <a:p>
            <a:pPr marL="0" indent="0" algn="l"/>
            <a:endParaRPr lang="it-IT" altLang="en-US" dirty="0"/>
          </a:p>
          <a:p>
            <a:pPr marL="0" indent="0" algn="l"/>
            <a:r>
              <a:rPr lang="en-US" altLang="en-US" dirty="0"/>
              <a:t>gem5 is a joint project made by the union of 2 simulation tools:</a:t>
            </a:r>
          </a:p>
          <a:p>
            <a:pPr marL="0" indent="0" algn="l"/>
            <a:r>
              <a:rPr lang="de-DE" altLang="en-US" dirty="0"/>
              <a:t>Michigan m5 + Wisconsin GEMS = gem5</a:t>
            </a:r>
          </a:p>
          <a:p>
            <a:pPr marL="0" indent="0" algn="l"/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361" t="82318" r="23822" b="6048"/>
          <a:stretch/>
        </p:blipFill>
        <p:spPr>
          <a:xfrm>
            <a:off x="7327676" y="4461390"/>
            <a:ext cx="1656184" cy="1863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zioni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969696"/>
      </a:accent2>
      <a:accent3>
        <a:srgbClr val="FFFFFF"/>
      </a:accent3>
      <a:accent4>
        <a:srgbClr val="000000"/>
      </a:accent4>
      <a:accent5>
        <a:srgbClr val="AAAAAA"/>
      </a:accent5>
      <a:accent6>
        <a:srgbClr val="878787"/>
      </a:accent6>
      <a:hlink>
        <a:srgbClr val="B2B2B2"/>
      </a:hlink>
      <a:folHlink>
        <a:srgbClr val="000000"/>
      </a:folHlink>
    </a:clrScheme>
    <a:fontScheme name="lezio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zion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zion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zion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zion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zion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zion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zion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C:\MYDATA\MATTEO\TEMPLATE\lezioni.pot</Template>
  <TotalTime>0</TotalTime>
  <Pages>22</Pages>
  <Words>903</Words>
  <Application>Microsoft Office PowerPoint</Application>
  <PresentationFormat>Custom</PresentationFormat>
  <Paragraphs>131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Symbol</vt:lpstr>
      <vt:lpstr>Times New Roman</vt:lpstr>
      <vt:lpstr>Tms Rmn</vt:lpstr>
      <vt:lpstr>lezioni</vt:lpstr>
      <vt:lpstr>gem5 and RISC-V</vt:lpstr>
      <vt:lpstr>Outline</vt:lpstr>
      <vt:lpstr>RISC-V </vt:lpstr>
      <vt:lpstr>Worldwide interest</vt:lpstr>
      <vt:lpstr>RISC-V</vt:lpstr>
      <vt:lpstr>RISC-V</vt:lpstr>
      <vt:lpstr>The standard extensions</vt:lpstr>
      <vt:lpstr>Outline</vt:lpstr>
      <vt:lpstr>gem5</vt:lpstr>
      <vt:lpstr>Importance of System Simulation</vt:lpstr>
      <vt:lpstr>gem5 is a flexible simulator</vt:lpstr>
      <vt:lpstr>gem5 modes of operation</vt:lpstr>
      <vt:lpstr>gem5 timing</vt:lpstr>
      <vt:lpstr>gem5 timing</vt:lpstr>
      <vt:lpstr>gem5 capabilities</vt:lpstr>
      <vt:lpstr>CPU models</vt:lpstr>
      <vt:lpstr>CPU models - 2</vt:lpstr>
      <vt:lpstr>O3 CPU</vt:lpstr>
      <vt:lpstr>Outline</vt:lpstr>
      <vt:lpstr>Hands-on experience</vt:lpstr>
      <vt:lpstr>Useful Links</vt:lpstr>
    </vt:vector>
  </TitlesOfParts>
  <Company>Politecnico di Torino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(3rd part)</dc:title>
  <dc:creator>sanchez</dc:creator>
  <cp:lastModifiedBy>Annachiara  Ruospo</cp:lastModifiedBy>
  <cp:revision>243</cp:revision>
  <cp:lastPrinted>1994-09-25T18:13:20Z</cp:lastPrinted>
  <dcterms:created xsi:type="dcterms:W3CDTF">1999-03-15T21:15:54Z</dcterms:created>
  <dcterms:modified xsi:type="dcterms:W3CDTF">2024-10-22T13:53:37Z</dcterms:modified>
</cp:coreProperties>
</file>