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Source Code Pr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1A453B-9553-42D0-BDF4-9CD92DCCC439}">
  <a:tblStyle styleId="{451A453B-9553-42D0-BDF4-9CD92DCCC4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SourceCodePr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SourceCodePro-italic.fntdata"/><Relationship Id="rId21" Type="http://schemas.openxmlformats.org/officeDocument/2006/relationships/slide" Target="slides/slide16.xml"/><Relationship Id="rId43" Type="http://schemas.openxmlformats.org/officeDocument/2006/relationships/font" Target="fonts/SourceCodePr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emory-key.com/lexicon/2/letter_w#working_memory" TargetMode="External"/><Relationship Id="rId3" Type="http://schemas.openxmlformats.org/officeDocument/2006/relationships/hyperlink" Target="https://reliawire.com/amygdala/"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b1753f2f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b1753f2f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b02e743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b02e743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our second qustion is concerned with model behavior regarding different diagnosis, in the last step of exploratory analysis, we shift our focus to response variables and its relationship to diagnosis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0c927f9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0c927f9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02e7436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02e7436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DX is the </a:t>
            </a:r>
            <a:r>
              <a:rPr lang="en" sz="1200"/>
              <a:t>diagnosis </a:t>
            </a:r>
            <a:endParaRPr sz="12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02e74365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02e74365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b02e7436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02e7436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0784873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0784873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CorticalWhiteMatterVolume</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Right.Pallidum</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0784873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0784873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0784873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0784873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Right.Caudate</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TotalGrayVol</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Left.Amygdala </a:t>
            </a:r>
            <a:endParaRPr>
              <a:latin typeface="Georgia"/>
              <a:ea typeface="Georgia"/>
              <a:cs typeface="Georgia"/>
              <a:sym typeface="Georgia"/>
            </a:endParaRPr>
          </a:p>
          <a:p>
            <a:pPr indent="0" lvl="0" marL="0" rtl="0" algn="l">
              <a:spcBef>
                <a:spcPts val="0"/>
              </a:spcBef>
              <a:spcAft>
                <a:spcPts val="0"/>
              </a:spcAft>
              <a:buNone/>
            </a:pPr>
            <a:r>
              <a:rPr lang="en"/>
              <a:t> </a:t>
            </a:r>
            <a:r>
              <a:rPr lang="en">
                <a:latin typeface="Georgia"/>
                <a:ea typeface="Georgia"/>
                <a:cs typeface="Georgia"/>
                <a:sym typeface="Georgia"/>
              </a:rPr>
              <a:t>Right.Accumbens.area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b0784873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b0784873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b02e743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b02e743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b0784873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b0784873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b0784873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b0784873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Left.Amygdala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Right.Accumbens.area</a:t>
            </a:r>
            <a:endParaRPr>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b0de9e1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b0de9e1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b0c927f9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b0c927f9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b07848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b07848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b078487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b078487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b078487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b078487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b0784873e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b0784873e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b141374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b141374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b141374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b141374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b0382a73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b0382a7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b0784873e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b0784873e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b0784873e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b0784873e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b0c927f9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b0c927f9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0784873e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b0784873e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b141374c3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b141374c3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b02e7436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b02e7436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55555"/>
                </a:solidFill>
                <a:highlight>
                  <a:srgbClr val="FFFFFF"/>
                </a:highlight>
                <a:latin typeface="Trebuchet MS"/>
                <a:ea typeface="Trebuchet MS"/>
                <a:cs typeface="Trebuchet MS"/>
                <a:sym typeface="Trebuchet MS"/>
              </a:rPr>
              <a:t>Studies have shown that older adults put more effort into focusing during encoding, in order to compensate for a reduced ability to hold information in </a:t>
            </a:r>
            <a:r>
              <a:rPr b="1" lang="en" sz="1200" u="sng">
                <a:solidFill>
                  <a:srgbClr val="0E3D0B"/>
                </a:solidFill>
                <a:highlight>
                  <a:srgbClr val="FFFFFF"/>
                </a:highlight>
                <a:latin typeface="Trebuchet MS"/>
                <a:ea typeface="Trebuchet MS"/>
                <a:cs typeface="Trebuchet MS"/>
                <a:sym typeface="Trebuchet MS"/>
                <a:hlinkClick r:id="rId2"/>
              </a:rPr>
              <a:t>working memory</a:t>
            </a:r>
            <a:r>
              <a:rPr lang="en" sz="1200">
                <a:solidFill>
                  <a:srgbClr val="555555"/>
                </a:solidFill>
                <a:highlight>
                  <a:srgbClr val="FFFFFF"/>
                </a:highlight>
                <a:latin typeface="Trebuchet MS"/>
                <a:ea typeface="Trebuchet MS"/>
                <a:cs typeface="Trebuchet MS"/>
                <a:sym typeface="Trebuchet MS"/>
              </a:rPr>
              <a:t>.</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 sz="1200">
                <a:solidFill>
                  <a:srgbClr val="555555"/>
                </a:solidFill>
                <a:highlight>
                  <a:srgbClr val="FFFFFF"/>
                </a:highlight>
                <a:latin typeface="Trebuchet MS"/>
                <a:ea typeface="Trebuchet MS"/>
                <a:cs typeface="Trebuchet MS"/>
                <a:sym typeface="Trebuchet MS"/>
              </a:rPr>
              <a:t>Cortex volume can be seen as an indicator of the size of brain connectivities. Intuitively, bigger brain means smarter brain. </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 sz="1200">
                <a:solidFill>
                  <a:srgbClr val="555555"/>
                </a:solidFill>
                <a:highlight>
                  <a:srgbClr val="FFFFFF"/>
                </a:highlight>
                <a:latin typeface="Trebuchet MS"/>
                <a:ea typeface="Trebuchet MS"/>
                <a:cs typeface="Trebuchet MS"/>
                <a:sym typeface="Trebuchet MS"/>
              </a:rPr>
              <a:t>Amygdala is the emotion center. As memory is storaged with emotions, it serves an importatn role in memory processing</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 sz="1200">
                <a:solidFill>
                  <a:srgbClr val="555555"/>
                </a:solidFill>
                <a:highlight>
                  <a:srgbClr val="FFFFFF"/>
                </a:highlight>
                <a:latin typeface="Trebuchet MS"/>
                <a:ea typeface="Trebuchet MS"/>
                <a:cs typeface="Trebuchet MS"/>
                <a:sym typeface="Trebuchet MS"/>
              </a:rPr>
              <a:t>Left amygdala is especially known to be in charge of details </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rPr lang="en" u="sng">
                <a:solidFill>
                  <a:schemeClr val="hlink"/>
                </a:solidFill>
                <a:hlinkClick r:id="rId3"/>
              </a:rPr>
              <a:t>https://reliawire.com/amygdala/</a:t>
            </a:r>
            <a:endParaRPr sz="1200">
              <a:solidFill>
                <a:srgbClr val="555555"/>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1200">
              <a:solidFill>
                <a:srgbClr val="555555"/>
              </a:solidFill>
              <a:highlight>
                <a:srgbClr val="FFFFFF"/>
              </a:highlight>
              <a:latin typeface="Trebuchet MS"/>
              <a:ea typeface="Trebuchet MS"/>
              <a:cs typeface="Trebuchet MS"/>
              <a:sym typeface="Trebuchet M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141374c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141374c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b0c927f97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0c927f97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b0784873e_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b0784873e_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b0784873e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b0784873e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0784873e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0784873e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b0784873e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b0784873e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02e7436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02e7436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None/>
              <a:defRPr b="1" sz="2400">
                <a:solidFill>
                  <a:schemeClr val="accent1"/>
                </a:solidFill>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1pPr>
            <a:lvl2pPr lvl="1"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2pPr>
            <a:lvl3pPr lvl="2"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3pPr>
            <a:lvl4pPr lvl="3"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4pPr>
            <a:lvl5pPr lvl="4"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5pPr>
            <a:lvl6pPr lvl="5"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6pPr>
            <a:lvl7pPr lvl="6"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7pPr>
            <a:lvl8pPr lvl="7"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8pPr>
            <a:lvl9pPr lvl="8" rtl="0">
              <a:spcBef>
                <a:spcPts val="0"/>
              </a:spcBef>
              <a:spcAft>
                <a:spcPts val="0"/>
              </a:spcAft>
              <a:buClr>
                <a:schemeClr val="accent1"/>
              </a:buClr>
              <a:buSzPts val="4200"/>
              <a:buFont typeface="Times New Roman"/>
              <a:buNone/>
              <a:defRPr b="1" sz="4200">
                <a:solidFill>
                  <a:schemeClr val="accent1"/>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Times New Roman"/>
              <a:buChar char="●"/>
              <a:defRPr sz="1800">
                <a:solidFill>
                  <a:schemeClr val="dk2"/>
                </a:solidFill>
                <a:latin typeface="Times New Roman"/>
                <a:ea typeface="Times New Roman"/>
                <a:cs typeface="Times New Roman"/>
                <a:sym typeface="Times New Roman"/>
              </a:defRPr>
            </a:lvl1pPr>
            <a:lvl2pPr indent="-317500" lvl="1" marL="9144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2pPr>
            <a:lvl3pPr indent="-317500" lvl="2" marL="13716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3pPr>
            <a:lvl4pPr indent="-317500" lvl="3" marL="18288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4pPr>
            <a:lvl5pPr indent="-317500" lvl="4" marL="22860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5pPr>
            <a:lvl6pPr indent="-317500" lvl="5" marL="27432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6pPr>
            <a:lvl7pPr indent="-317500" lvl="6" marL="32004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7pPr>
            <a:lvl8pPr indent="-317500" lvl="7" marL="3657600" rtl="0">
              <a:lnSpc>
                <a:spcPct val="115000"/>
              </a:lnSpc>
              <a:spcBef>
                <a:spcPts val="160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8pPr>
            <a:lvl9pPr indent="-317500" lvl="8" marL="4114800" rtl="0">
              <a:lnSpc>
                <a:spcPct val="115000"/>
              </a:lnSpc>
              <a:spcBef>
                <a:spcPts val="1600"/>
              </a:spcBef>
              <a:spcAft>
                <a:spcPts val="160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Working Memory A</a:t>
            </a:r>
            <a:r>
              <a:rPr lang="en"/>
              <a:t>nalysis</a:t>
            </a:r>
            <a:endParaRPr/>
          </a:p>
        </p:txBody>
      </p:sp>
      <p:sp>
        <p:nvSpPr>
          <p:cNvPr id="57" name="Google Shape;57;p13"/>
          <p:cNvSpPr txBox="1"/>
          <p:nvPr>
            <p:ph idx="1" type="subTitle"/>
          </p:nvPr>
        </p:nvSpPr>
        <p:spPr>
          <a:xfrm>
            <a:off x="445850" y="3890400"/>
            <a:ext cx="8520600" cy="7062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1800"/>
              <a:t>  </a:t>
            </a:r>
            <a:r>
              <a:rPr lang="en" sz="1800"/>
              <a:t>Ashley Chang, Simo Chen, Huiwen Duan, Sidong Wang, Shangshang Wang</a:t>
            </a:r>
            <a:endParaRPr sz="1800"/>
          </a:p>
          <a:p>
            <a:pPr indent="0" lvl="0" marL="6400800" rtl="0" algn="ctr">
              <a:spcBef>
                <a:spcPts val="0"/>
              </a:spcBef>
              <a:spcAft>
                <a:spcPts val="0"/>
              </a:spcAft>
              <a:buNone/>
            </a:pPr>
            <a:r>
              <a:rPr lang="en" sz="1800"/>
              <a:t>   Stats 141SL</a:t>
            </a:r>
            <a:endParaRPr sz="1800"/>
          </a:p>
          <a:p>
            <a:pPr indent="0" lvl="0" marL="6400800" rtl="0" algn="ctr">
              <a:spcBef>
                <a:spcPts val="0"/>
              </a:spcBef>
              <a:spcAft>
                <a:spcPts val="0"/>
              </a:spcAft>
              <a:buNone/>
            </a:pPr>
            <a:r>
              <a:rPr lang="en" sz="1800"/>
              <a:t>   Spring 2019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Response Variables</a:t>
            </a:r>
            <a:endParaRPr/>
          </a:p>
        </p:txBody>
      </p:sp>
      <p:sp>
        <p:nvSpPr>
          <p:cNvPr id="133" name="Google Shape;133;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Verbal Working Memory (WM) - the retention and manipulation of verbal information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Spatial Working Memory (WM) - the retention and manipulation of visuospatial information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Response - time spent on a task</a:t>
            </a:r>
            <a:endParaRPr sz="24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Response Variables</a:t>
            </a:r>
            <a:endParaRPr/>
          </a:p>
        </p:txBody>
      </p:sp>
      <p:sp>
        <p:nvSpPr>
          <p:cNvPr id="139" name="Google Shape;139;p23"/>
          <p:cNvSpPr txBox="1"/>
          <p:nvPr/>
        </p:nvSpPr>
        <p:spPr>
          <a:xfrm>
            <a:off x="4537325" y="3129450"/>
            <a:ext cx="3367500" cy="10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2CC"/>
                </a:highlight>
                <a:latin typeface="Times New Roman"/>
                <a:ea typeface="Times New Roman"/>
                <a:cs typeface="Times New Roman"/>
                <a:sym typeface="Times New Roman"/>
              </a:rPr>
              <a:t>The three outcome variables for measuring cognitive ability are verbal WM, spatial WM, and reaction time. The control group universally exceeds the groups with </a:t>
            </a:r>
            <a:r>
              <a:rPr lang="en" sz="1800">
                <a:highlight>
                  <a:srgbClr val="FFF2CC"/>
                </a:highlight>
                <a:latin typeface="Times New Roman"/>
                <a:ea typeface="Times New Roman"/>
                <a:cs typeface="Times New Roman"/>
                <a:sym typeface="Times New Roman"/>
              </a:rPr>
              <a:t>diagnosis</a:t>
            </a:r>
            <a:r>
              <a:rPr lang="en" sz="1800">
                <a:highlight>
                  <a:srgbClr val="FFF2CC"/>
                </a:highlight>
                <a:latin typeface="Times New Roman"/>
                <a:ea typeface="Times New Roman"/>
                <a:cs typeface="Times New Roman"/>
                <a:sym typeface="Times New Roman"/>
              </a:rPr>
              <a:t>. </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140" name="Google Shape;140;p23"/>
          <p:cNvPicPr preferRelativeResize="0"/>
          <p:nvPr/>
        </p:nvPicPr>
        <p:blipFill>
          <a:blip r:embed="rId3">
            <a:alphaModFix/>
          </a:blip>
          <a:stretch>
            <a:fillRect/>
          </a:stretch>
        </p:blipFill>
        <p:spPr>
          <a:xfrm>
            <a:off x="311700" y="890225"/>
            <a:ext cx="3873951" cy="2183405"/>
          </a:xfrm>
          <a:prstGeom prst="rect">
            <a:avLst/>
          </a:prstGeom>
          <a:noFill/>
          <a:ln>
            <a:noFill/>
          </a:ln>
        </p:spPr>
      </p:pic>
      <p:pic>
        <p:nvPicPr>
          <p:cNvPr id="141" name="Google Shape;141;p23"/>
          <p:cNvPicPr preferRelativeResize="0"/>
          <p:nvPr/>
        </p:nvPicPr>
        <p:blipFill>
          <a:blip r:embed="rId4">
            <a:alphaModFix/>
          </a:blip>
          <a:stretch>
            <a:fillRect/>
          </a:stretch>
        </p:blipFill>
        <p:spPr>
          <a:xfrm>
            <a:off x="248750" y="2988200"/>
            <a:ext cx="3936901" cy="2137814"/>
          </a:xfrm>
          <a:prstGeom prst="rect">
            <a:avLst/>
          </a:prstGeom>
          <a:noFill/>
          <a:ln>
            <a:noFill/>
          </a:ln>
        </p:spPr>
      </p:pic>
      <p:pic>
        <p:nvPicPr>
          <p:cNvPr id="142" name="Google Shape;142;p23"/>
          <p:cNvPicPr preferRelativeResize="0"/>
          <p:nvPr/>
        </p:nvPicPr>
        <p:blipFill>
          <a:blip r:embed="rId5">
            <a:alphaModFix/>
          </a:blip>
          <a:stretch>
            <a:fillRect/>
          </a:stretch>
        </p:blipFill>
        <p:spPr>
          <a:xfrm>
            <a:off x="4284100" y="866975"/>
            <a:ext cx="3873950" cy="2197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76000" y="1134925"/>
            <a:ext cx="48534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Question One</a:t>
            </a:r>
            <a:endParaRPr sz="3000"/>
          </a:p>
        </p:txBody>
      </p:sp>
      <p:sp>
        <p:nvSpPr>
          <p:cNvPr id="148" name="Google Shape;148;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Predict the relationship between cognitive ability with demographics, fMRI and MRI data.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DX Models - Verbal Working </a:t>
            </a:r>
            <a:r>
              <a:rPr lang="en"/>
              <a:t>Memory</a:t>
            </a:r>
            <a:endParaRPr/>
          </a:p>
        </p:txBody>
      </p:sp>
      <p:sp>
        <p:nvSpPr>
          <p:cNvPr id="154" name="Google Shape;154;p25"/>
          <p:cNvSpPr txBox="1"/>
          <p:nvPr>
            <p:ph idx="1" type="body"/>
          </p:nvPr>
        </p:nvSpPr>
        <p:spPr>
          <a:xfrm>
            <a:off x="4911775" y="1316000"/>
            <a:ext cx="40077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highlight>
                  <a:srgbClr val="FFFFFF"/>
                </a:highlight>
              </a:rPr>
              <a:t>Multiple R-squared:  0.3013</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Adjusted R-squared:  0.2748 </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F-statistic: 11.37 on 8 and 211 DF</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p-value: 2.275e-13</a:t>
            </a:r>
            <a:endParaRPr b="1">
              <a:solidFill>
                <a:srgbClr val="000000"/>
              </a:solidFill>
              <a:highlight>
                <a:srgbClr val="FFFFFF"/>
              </a:highlight>
            </a:endParaRPr>
          </a:p>
          <a:p>
            <a:pPr indent="0" lvl="0" marL="0" rtl="0" algn="l">
              <a:lnSpc>
                <a:spcPct val="150000"/>
              </a:lnSpc>
              <a:spcBef>
                <a:spcPts val="0"/>
              </a:spcBef>
              <a:spcAft>
                <a:spcPts val="0"/>
              </a:spcAft>
              <a:buNone/>
            </a:pPr>
            <a:r>
              <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317500" lvl="0" marL="457200" rtl="0" algn="l">
              <a:lnSpc>
                <a:spcPct val="150000"/>
              </a:lnSpc>
              <a:spcBef>
                <a:spcPts val="0"/>
              </a:spcBef>
              <a:spcAft>
                <a:spcPts val="0"/>
              </a:spcAft>
              <a:buClr>
                <a:srgbClr val="000000"/>
              </a:buClr>
              <a:buSzPts val="1400"/>
              <a:buChar char="●"/>
            </a:pPr>
            <a:r>
              <a:rPr b="1" lang="en">
                <a:solidFill>
                  <a:srgbClr val="000000"/>
                </a:solidFill>
                <a:highlight>
                  <a:srgbClr val="FFFFFF"/>
                </a:highlight>
              </a:rPr>
              <a:t>DXSZ</a:t>
            </a:r>
            <a:endParaRPr b="1">
              <a:solidFill>
                <a:srgbClr val="000000"/>
              </a:solidFill>
              <a:highlight>
                <a:srgbClr val="FFFFFF"/>
              </a:highlight>
            </a:endParaRPr>
          </a:p>
          <a:p>
            <a:pPr indent="0" lvl="0" marL="0" rtl="0" algn="l">
              <a:lnSpc>
                <a:spcPct val="150000"/>
              </a:lnSpc>
              <a:spcBef>
                <a:spcPts val="0"/>
              </a:spcBef>
              <a:spcAft>
                <a:spcPts val="0"/>
              </a:spcAft>
              <a:buNone/>
            </a:pPr>
            <a:r>
              <a:t/>
            </a:r>
            <a:endParaRPr b="1">
              <a:solidFill>
                <a:srgbClr val="000000"/>
              </a:solidFill>
              <a:highlight>
                <a:srgbClr val="FFFFFF"/>
              </a:highlight>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solidFill>
                <a:srgbClr val="000000"/>
              </a:solidFill>
              <a:highlight>
                <a:srgbClr val="FFFFFF"/>
              </a:highlight>
            </a:endParaRPr>
          </a:p>
          <a:p>
            <a:pPr indent="0" lvl="0" marL="0" rtl="0" algn="l">
              <a:spcBef>
                <a:spcPts val="0"/>
              </a:spcBef>
              <a:spcAft>
                <a:spcPts val="1600"/>
              </a:spcAft>
              <a:buNone/>
            </a:pPr>
            <a:r>
              <a:t/>
            </a:r>
            <a:endParaRPr b="1"/>
          </a:p>
        </p:txBody>
      </p:sp>
      <p:pic>
        <p:nvPicPr>
          <p:cNvPr id="155" name="Google Shape;155;p25"/>
          <p:cNvPicPr preferRelativeResize="0"/>
          <p:nvPr/>
        </p:nvPicPr>
        <p:blipFill>
          <a:blip r:embed="rId3">
            <a:alphaModFix/>
          </a:blip>
          <a:stretch>
            <a:fillRect/>
          </a:stretch>
        </p:blipFill>
        <p:spPr>
          <a:xfrm>
            <a:off x="152400" y="1695350"/>
            <a:ext cx="4606976" cy="18873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DX Models - Reaction Time</a:t>
            </a:r>
            <a:endParaRPr/>
          </a:p>
        </p:txBody>
      </p:sp>
      <p:sp>
        <p:nvSpPr>
          <p:cNvPr id="161" name="Google Shape;161;p26"/>
          <p:cNvSpPr txBox="1"/>
          <p:nvPr>
            <p:ph idx="1" type="body"/>
          </p:nvPr>
        </p:nvSpPr>
        <p:spPr>
          <a:xfrm>
            <a:off x="4977425" y="1228675"/>
            <a:ext cx="3954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Multiple R-squared:  0.2086</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Adjusted R-squared:  0.1786 </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F-statistic:  6.95 on 8 and 211 DF</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p-value: 4.017e-08</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spcBef>
                <a:spcPts val="160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0" lvl="0" marL="0" rtl="0" algn="l">
              <a:lnSpc>
                <a:spcPct val="145000"/>
              </a:lnSpc>
              <a:spcBef>
                <a:spcPts val="1600"/>
              </a:spcBef>
              <a:spcAft>
                <a:spcPts val="0"/>
              </a:spcAft>
              <a:buNone/>
            </a:pPr>
            <a:r>
              <a:t/>
            </a:r>
            <a:endParaRPr sz="9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b="1">
              <a:solidFill>
                <a:srgbClr val="000000"/>
              </a:solidFill>
              <a:highlight>
                <a:srgbClr val="FFFFFF"/>
              </a:highlight>
            </a:endParaRPr>
          </a:p>
        </p:txBody>
      </p:sp>
      <p:pic>
        <p:nvPicPr>
          <p:cNvPr id="162" name="Google Shape;162;p26"/>
          <p:cNvPicPr preferRelativeResize="0"/>
          <p:nvPr/>
        </p:nvPicPr>
        <p:blipFill>
          <a:blip r:embed="rId3">
            <a:alphaModFix/>
          </a:blip>
          <a:stretch>
            <a:fillRect/>
          </a:stretch>
        </p:blipFill>
        <p:spPr>
          <a:xfrm>
            <a:off x="152400" y="1470800"/>
            <a:ext cx="4825024" cy="23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DX Models - Spatial Working Memory</a:t>
            </a:r>
            <a:endParaRPr/>
          </a:p>
        </p:txBody>
      </p:sp>
      <p:sp>
        <p:nvSpPr>
          <p:cNvPr id="168" name="Google Shape;168;p27"/>
          <p:cNvSpPr txBox="1"/>
          <p:nvPr>
            <p:ph idx="1" type="body"/>
          </p:nvPr>
        </p:nvSpPr>
        <p:spPr>
          <a:xfrm>
            <a:off x="4940000" y="1228675"/>
            <a:ext cx="3892200" cy="334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200">
                <a:solidFill>
                  <a:srgbClr val="000000"/>
                </a:solidFill>
                <a:highlight>
                  <a:srgbClr val="FFFFFF"/>
                </a:highlight>
              </a:rPr>
              <a:t>Multiple R-squared:  0.2276</a:t>
            </a:r>
            <a:endParaRPr b="1" sz="1200">
              <a:solidFill>
                <a:srgbClr val="000000"/>
              </a:solidFill>
              <a:highlight>
                <a:srgbClr val="FFFFFF"/>
              </a:highlight>
            </a:endParaRPr>
          </a:p>
          <a:p>
            <a:pPr indent="0" lvl="0" marL="0" rtl="0" algn="l">
              <a:lnSpc>
                <a:spcPct val="200000"/>
              </a:lnSpc>
              <a:spcBef>
                <a:spcPts val="0"/>
              </a:spcBef>
              <a:spcAft>
                <a:spcPts val="0"/>
              </a:spcAft>
              <a:buNone/>
            </a:pPr>
            <a:r>
              <a:rPr b="1" lang="en" sz="1200">
                <a:solidFill>
                  <a:srgbClr val="000000"/>
                </a:solidFill>
                <a:highlight>
                  <a:srgbClr val="FFFFFF"/>
                </a:highlight>
              </a:rPr>
              <a:t>Adjusted R-squared:  0.1983 </a:t>
            </a:r>
            <a:endParaRPr b="1" sz="1200">
              <a:solidFill>
                <a:srgbClr val="000000"/>
              </a:solidFill>
              <a:highlight>
                <a:srgbClr val="FFFFFF"/>
              </a:highlight>
            </a:endParaRPr>
          </a:p>
          <a:p>
            <a:pPr indent="0" lvl="0" marL="0" rtl="0" algn="l">
              <a:lnSpc>
                <a:spcPct val="200000"/>
              </a:lnSpc>
              <a:spcBef>
                <a:spcPts val="0"/>
              </a:spcBef>
              <a:spcAft>
                <a:spcPts val="0"/>
              </a:spcAft>
              <a:buNone/>
            </a:pPr>
            <a:r>
              <a:rPr b="1" lang="en" sz="1200">
                <a:solidFill>
                  <a:srgbClr val="000000"/>
                </a:solidFill>
                <a:highlight>
                  <a:srgbClr val="FFFFFF"/>
                </a:highlight>
              </a:rPr>
              <a:t>F-statistic:  7.77 on 8 and 211 DF</a:t>
            </a:r>
            <a:endParaRPr b="1" sz="1200">
              <a:solidFill>
                <a:srgbClr val="000000"/>
              </a:solidFill>
              <a:highlight>
                <a:srgbClr val="FFFFFF"/>
              </a:highlight>
            </a:endParaRPr>
          </a:p>
          <a:p>
            <a:pPr indent="0" lvl="0" marL="0" rtl="0" algn="l">
              <a:lnSpc>
                <a:spcPct val="200000"/>
              </a:lnSpc>
              <a:spcBef>
                <a:spcPts val="0"/>
              </a:spcBef>
              <a:spcAft>
                <a:spcPts val="0"/>
              </a:spcAft>
              <a:buNone/>
            </a:pPr>
            <a:r>
              <a:rPr b="1" lang="en" sz="1200">
                <a:solidFill>
                  <a:srgbClr val="000000"/>
                </a:solidFill>
                <a:highlight>
                  <a:srgbClr val="FFFFFF"/>
                </a:highlight>
              </a:rPr>
              <a:t>p-value: 3.975e-09</a:t>
            </a:r>
            <a:endParaRPr b="1" sz="1200">
              <a:solidFill>
                <a:srgbClr val="000000"/>
              </a:solidFill>
              <a:highlight>
                <a:srgbClr val="FFFFFF"/>
              </a:highlight>
            </a:endParaRPr>
          </a:p>
          <a:p>
            <a:pPr indent="0" lvl="0" marL="0" rtl="0" algn="l">
              <a:lnSpc>
                <a:spcPct val="115000"/>
              </a:lnSpc>
              <a:spcBef>
                <a:spcPts val="0"/>
              </a:spcBef>
              <a:spcAft>
                <a:spcPts val="0"/>
              </a:spcAft>
              <a:buNone/>
            </a:pPr>
            <a:r>
              <a:t/>
            </a:r>
            <a:endParaRPr b="1">
              <a:solidFill>
                <a:srgbClr val="000000"/>
              </a:solidFill>
              <a:highlight>
                <a:srgbClr val="FFFFFF"/>
              </a:highlight>
            </a:endParaRPr>
          </a:p>
          <a:p>
            <a:pPr indent="0" lvl="0" marL="0" rtl="0" algn="l">
              <a:lnSpc>
                <a:spcPct val="115000"/>
              </a:lnSpc>
              <a:spcBef>
                <a:spcPts val="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b="1" lang="en">
                <a:solidFill>
                  <a:srgbClr val="000000"/>
                </a:solidFill>
                <a:highlight>
                  <a:srgbClr val="FFFFFF"/>
                </a:highlight>
              </a:rPr>
              <a:t>Race</a:t>
            </a:r>
            <a:endParaRPr b="1">
              <a:solidFill>
                <a:srgbClr val="000000"/>
              </a:solidFill>
              <a:highlight>
                <a:srgbClr val="FFFFFF"/>
              </a:highlight>
            </a:endParaRPr>
          </a:p>
          <a:p>
            <a:pPr indent="-317500" lvl="0" marL="457200" rtl="0" algn="l">
              <a:lnSpc>
                <a:spcPct val="115000"/>
              </a:lnSpc>
              <a:spcBef>
                <a:spcPts val="0"/>
              </a:spcBef>
              <a:spcAft>
                <a:spcPts val="0"/>
              </a:spcAft>
              <a:buClr>
                <a:srgbClr val="000000"/>
              </a:buClr>
              <a:buSzPts val="1400"/>
              <a:buChar char="●"/>
            </a:pPr>
            <a:r>
              <a:rPr b="1" lang="en">
                <a:solidFill>
                  <a:srgbClr val="000000"/>
                </a:solidFill>
                <a:highlight>
                  <a:srgbClr val="FFFFFF"/>
                </a:highlight>
              </a:rPr>
              <a:t>DXSZ</a:t>
            </a:r>
            <a:endParaRPr b="1">
              <a:solidFill>
                <a:srgbClr val="000000"/>
              </a:solidFill>
              <a:highlight>
                <a:srgbClr val="FFFFFF"/>
              </a:highlight>
            </a:endParaRPr>
          </a:p>
          <a:p>
            <a:pPr indent="0" lvl="0" marL="0" rtl="0" algn="l">
              <a:spcBef>
                <a:spcPts val="0"/>
              </a:spcBef>
              <a:spcAft>
                <a:spcPts val="1600"/>
              </a:spcAft>
              <a:buNone/>
            </a:pPr>
            <a:r>
              <a:t/>
            </a:r>
            <a:endParaRPr b="1" sz="1400"/>
          </a:p>
        </p:txBody>
      </p:sp>
      <p:pic>
        <p:nvPicPr>
          <p:cNvPr id="169" name="Google Shape;169;p27"/>
          <p:cNvPicPr preferRelativeResize="0"/>
          <p:nvPr/>
        </p:nvPicPr>
        <p:blipFill>
          <a:blip r:embed="rId3">
            <a:alphaModFix/>
          </a:blip>
          <a:stretch>
            <a:fillRect/>
          </a:stretch>
        </p:blipFill>
        <p:spPr>
          <a:xfrm>
            <a:off x="139925" y="1470800"/>
            <a:ext cx="4635201" cy="19135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fMRI, MRI and DX Models - Verbal W.M.</a:t>
            </a:r>
            <a:endParaRPr/>
          </a:p>
        </p:txBody>
      </p:sp>
      <p:sp>
        <p:nvSpPr>
          <p:cNvPr id="175" name="Google Shape;175;p28"/>
          <p:cNvSpPr txBox="1"/>
          <p:nvPr>
            <p:ph idx="1" type="body"/>
          </p:nvPr>
        </p:nvSpPr>
        <p:spPr>
          <a:xfrm>
            <a:off x="4740225" y="1228675"/>
            <a:ext cx="4092000" cy="334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rgbClr val="000000"/>
                </a:solidFill>
                <a:highlight>
                  <a:srgbClr val="FFFFFF"/>
                </a:highlight>
              </a:rPr>
              <a:t>Multiple R-squared:  0.3981</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Adjusted R-squared:  0.3205 </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F-statistic: 5.133 on 25 and 194 DF</a:t>
            </a:r>
            <a:endParaRPr b="1">
              <a:solidFill>
                <a:srgbClr val="000000"/>
              </a:solidFill>
              <a:highlight>
                <a:srgbClr val="FFFFFF"/>
              </a:highlight>
            </a:endParaRPr>
          </a:p>
          <a:p>
            <a:pPr indent="0" lvl="0" marL="0" rtl="0" algn="l">
              <a:lnSpc>
                <a:spcPct val="150000"/>
              </a:lnSpc>
              <a:spcBef>
                <a:spcPts val="0"/>
              </a:spcBef>
              <a:spcAft>
                <a:spcPts val="0"/>
              </a:spcAft>
              <a:buNone/>
            </a:pPr>
            <a:r>
              <a:rPr b="1" lang="en">
                <a:solidFill>
                  <a:srgbClr val="000000"/>
                </a:solidFill>
                <a:highlight>
                  <a:srgbClr val="FFFFFF"/>
                </a:highlight>
              </a:rPr>
              <a:t>p-value: 1.31e-11</a:t>
            </a:r>
            <a:endParaRPr b="1">
              <a:solidFill>
                <a:srgbClr val="000000"/>
              </a:solidFill>
              <a:highlight>
                <a:srgbClr val="FFFFFF"/>
              </a:highlight>
            </a:endParaRPr>
          </a:p>
          <a:p>
            <a:pPr indent="0" lvl="0" marL="0" rtl="0" algn="l">
              <a:lnSpc>
                <a:spcPct val="150000"/>
              </a:lnSpc>
              <a:spcBef>
                <a:spcPts val="0"/>
              </a:spcBef>
              <a:spcAft>
                <a:spcPts val="0"/>
              </a:spcAft>
              <a:buNone/>
            </a:pPr>
            <a:r>
              <a:t/>
            </a:r>
            <a:endParaRPr b="1">
              <a:solidFill>
                <a:srgbClr val="000000"/>
              </a:solidFill>
              <a:highlight>
                <a:srgbClr val="FFFFFF"/>
              </a:highlight>
            </a:endParaRPr>
          </a:p>
          <a:p>
            <a:pPr indent="0" lvl="0" marL="0" rtl="0" algn="l">
              <a:spcBef>
                <a:spcPts val="0"/>
              </a:spcBef>
              <a:spcAft>
                <a:spcPts val="0"/>
              </a:spcAft>
              <a:buNone/>
            </a:pPr>
            <a:r>
              <a:rPr b="1" lang="en">
                <a:solidFill>
                  <a:srgbClr val="000000"/>
                </a:solidFill>
              </a:rPr>
              <a:t>Significant Variables:</a:t>
            </a:r>
            <a:endParaRPr b="1">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Age</a:t>
            </a:r>
            <a:endParaRPr b="1">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CorticalW</a:t>
            </a:r>
            <a:endParaRPr b="1">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Right.Palli</a:t>
            </a:r>
            <a:endParaRPr b="1">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DxControl</a:t>
            </a:r>
            <a:endParaRPr b="1">
              <a:solidFill>
                <a:srgbClr val="000000"/>
              </a:solidFill>
            </a:endParaRPr>
          </a:p>
          <a:p>
            <a:pPr indent="-317500" lvl="0" marL="457200" rtl="0" algn="l">
              <a:spcBef>
                <a:spcPts val="0"/>
              </a:spcBef>
              <a:spcAft>
                <a:spcPts val="0"/>
              </a:spcAft>
              <a:buClr>
                <a:srgbClr val="000000"/>
              </a:buClr>
              <a:buSzPts val="1400"/>
              <a:buChar char="●"/>
            </a:pPr>
            <a:r>
              <a:rPr b="1" lang="en">
                <a:solidFill>
                  <a:srgbClr val="000000"/>
                </a:solidFill>
              </a:rPr>
              <a:t>DXSZ</a:t>
            </a:r>
            <a:endParaRPr b="1">
              <a:solidFill>
                <a:srgbClr val="000000"/>
              </a:solidFill>
            </a:endParaRPr>
          </a:p>
          <a:p>
            <a:pPr indent="0" lvl="0" marL="0" rtl="0" algn="l">
              <a:spcBef>
                <a:spcPts val="0"/>
              </a:spcBef>
              <a:spcAft>
                <a:spcPts val="1600"/>
              </a:spcAft>
              <a:buNone/>
            </a:pPr>
            <a:r>
              <a:t/>
            </a:r>
            <a:endParaRPr/>
          </a:p>
        </p:txBody>
      </p:sp>
      <p:pic>
        <p:nvPicPr>
          <p:cNvPr id="176" name="Google Shape;176;p28"/>
          <p:cNvPicPr preferRelativeResize="0"/>
          <p:nvPr/>
        </p:nvPicPr>
        <p:blipFill>
          <a:blip r:embed="rId3">
            <a:alphaModFix/>
          </a:blip>
          <a:stretch>
            <a:fillRect/>
          </a:stretch>
        </p:blipFill>
        <p:spPr>
          <a:xfrm>
            <a:off x="523950" y="888025"/>
            <a:ext cx="3705001" cy="4102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MRI, MRI and DX MODELS - REACTION</a:t>
            </a:r>
            <a:endParaRPr/>
          </a:p>
        </p:txBody>
      </p:sp>
      <p:sp>
        <p:nvSpPr>
          <p:cNvPr id="182" name="Google Shape;182;p29"/>
          <p:cNvSpPr txBox="1"/>
          <p:nvPr>
            <p:ph idx="1" type="body"/>
          </p:nvPr>
        </p:nvSpPr>
        <p:spPr>
          <a:xfrm>
            <a:off x="4890100" y="1228675"/>
            <a:ext cx="3942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Multiple R-squared:  0.2817</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Adjusted R-squared:  0.1891 </a:t>
            </a:r>
            <a:endParaRPr b="1">
              <a:solidFill>
                <a:srgbClr val="000000"/>
              </a:solidFill>
              <a:highlight>
                <a:srgbClr val="FFFFFF"/>
              </a:highlight>
            </a:endParaRPr>
          </a:p>
          <a:p>
            <a:pPr indent="0" lvl="0" marL="0" rtl="0" algn="l">
              <a:lnSpc>
                <a:spcPct val="145000"/>
              </a:lnSpc>
              <a:spcBef>
                <a:spcPts val="1600"/>
              </a:spcBef>
              <a:spcAft>
                <a:spcPts val="0"/>
              </a:spcAft>
              <a:buNone/>
            </a:pPr>
            <a:r>
              <a:rPr b="1" lang="en">
                <a:solidFill>
                  <a:srgbClr val="000000"/>
                </a:solidFill>
                <a:highlight>
                  <a:srgbClr val="FFFFFF"/>
                </a:highlight>
              </a:rPr>
              <a:t>F-statistic: 3.043 on 25 and 194 DF</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p-value: 8.01e-06</a:t>
            </a:r>
            <a:endParaRPr b="1">
              <a:solidFill>
                <a:srgbClr val="000000"/>
              </a:solidFill>
              <a:highlight>
                <a:srgbClr val="FFFFFF"/>
              </a:highlight>
            </a:endParaRPr>
          </a:p>
          <a:p>
            <a:pPr indent="0" lvl="0" marL="0" rtl="0" algn="l">
              <a:spcBef>
                <a:spcPts val="0"/>
              </a:spcBef>
              <a:spcAft>
                <a:spcPts val="0"/>
              </a:spcAft>
              <a:buNone/>
            </a:pPr>
            <a:r>
              <a:t/>
            </a:r>
            <a:endParaRPr b="1" sz="1200">
              <a:solidFill>
                <a:srgbClr val="000000"/>
              </a:solidFill>
              <a:highlight>
                <a:srgbClr val="FFFFFF"/>
              </a:highlight>
            </a:endParaRPr>
          </a:p>
          <a:p>
            <a:pPr indent="0" lvl="0" marL="0" rtl="0" algn="l">
              <a:spcBef>
                <a:spcPts val="1600"/>
              </a:spcBef>
              <a:spcAft>
                <a:spcPts val="0"/>
              </a:spcAft>
              <a:buNone/>
            </a:pPr>
            <a:r>
              <a:rPr b="1" lang="en" sz="1200">
                <a:solidFill>
                  <a:srgbClr val="000000"/>
                </a:solidFill>
                <a:highlight>
                  <a:srgbClr val="FFFFFF"/>
                </a:highlight>
              </a:rPr>
              <a:t>Significant Variables:</a:t>
            </a:r>
            <a:endParaRPr b="1" sz="1200">
              <a:solidFill>
                <a:srgbClr val="000000"/>
              </a:solidFill>
              <a:highlight>
                <a:srgbClr val="FFFFFF"/>
              </a:highlight>
            </a:endParaRPr>
          </a:p>
          <a:p>
            <a:pPr indent="-304800" lvl="0" marL="457200" rtl="0" algn="l">
              <a:spcBef>
                <a:spcPts val="1600"/>
              </a:spcBef>
              <a:spcAft>
                <a:spcPts val="0"/>
              </a:spcAft>
              <a:buClr>
                <a:srgbClr val="000000"/>
              </a:buClr>
              <a:buSzPts val="1200"/>
              <a:buChar char="●"/>
            </a:pPr>
            <a:r>
              <a:rPr b="1" lang="en" sz="1200">
                <a:solidFill>
                  <a:srgbClr val="000000"/>
                </a:solidFill>
                <a:highlight>
                  <a:srgbClr val="FFFFFF"/>
                </a:highlight>
              </a:rPr>
              <a:t>Age</a:t>
            </a:r>
            <a:endParaRPr b="1"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b="1" lang="en" sz="1200">
                <a:solidFill>
                  <a:srgbClr val="000000"/>
                </a:solidFill>
                <a:highlight>
                  <a:srgbClr val="FFFFFF"/>
                </a:highlight>
              </a:rPr>
              <a:t>CortexVol</a:t>
            </a:r>
            <a:endParaRPr b="1" sz="1200">
              <a:solidFill>
                <a:srgbClr val="000000"/>
              </a:solidFill>
              <a:highlight>
                <a:srgbClr val="FFFFFF"/>
              </a:highlight>
            </a:endParaRPr>
          </a:p>
          <a:p>
            <a:pPr indent="0" lvl="0" marL="457200" rtl="0" algn="l">
              <a:spcBef>
                <a:spcPts val="1600"/>
              </a:spcBef>
              <a:spcAft>
                <a:spcPts val="1600"/>
              </a:spcAft>
              <a:buNone/>
            </a:pPr>
            <a:r>
              <a:t/>
            </a:r>
            <a:endParaRPr b="1" sz="1200">
              <a:solidFill>
                <a:srgbClr val="000000"/>
              </a:solidFill>
              <a:highlight>
                <a:srgbClr val="FFFFFF"/>
              </a:highlight>
            </a:endParaRPr>
          </a:p>
        </p:txBody>
      </p:sp>
      <p:pic>
        <p:nvPicPr>
          <p:cNvPr id="183" name="Google Shape;183;p29"/>
          <p:cNvPicPr preferRelativeResize="0"/>
          <p:nvPr/>
        </p:nvPicPr>
        <p:blipFill>
          <a:blip r:embed="rId3">
            <a:alphaModFix/>
          </a:blip>
          <a:stretch>
            <a:fillRect/>
          </a:stretch>
        </p:blipFill>
        <p:spPr>
          <a:xfrm>
            <a:off x="461575" y="853875"/>
            <a:ext cx="3692526" cy="40986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MRI, MRI and DX MODELS - SPATIAL W.M.</a:t>
            </a:r>
            <a:endParaRPr/>
          </a:p>
        </p:txBody>
      </p:sp>
      <p:sp>
        <p:nvSpPr>
          <p:cNvPr id="189" name="Google Shape;189;p30"/>
          <p:cNvSpPr txBox="1"/>
          <p:nvPr>
            <p:ph idx="1" type="body"/>
          </p:nvPr>
        </p:nvSpPr>
        <p:spPr>
          <a:xfrm>
            <a:off x="4727925" y="979175"/>
            <a:ext cx="3892200" cy="33402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a:solidFill>
                  <a:srgbClr val="000000"/>
                </a:solidFill>
                <a:highlight>
                  <a:srgbClr val="FFFFFF"/>
                </a:highlight>
              </a:rPr>
              <a:t>Multiple R-squared:  0.2906</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Adjusted R-squared:  0.1992 </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F-statistic: 3.179 on 25 and 194 DF</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p-value: 3.353e-06</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FF0000"/>
                </a:solidFill>
                <a:highlight>
                  <a:srgbClr val="FFFFFF"/>
                </a:highlight>
              </a:rPr>
              <a:t>Variables dropped:</a:t>
            </a:r>
            <a:endParaRPr b="1">
              <a:solidFill>
                <a:srgbClr val="FF0000"/>
              </a:solidFill>
              <a:highlight>
                <a:srgbClr val="FFFFFF"/>
              </a:highlight>
            </a:endParaRPr>
          </a:p>
          <a:p>
            <a:pPr indent="-317500" lvl="0" marL="457200" rtl="0" algn="l">
              <a:lnSpc>
                <a:spcPct val="145000"/>
              </a:lnSpc>
              <a:spcBef>
                <a:spcPts val="0"/>
              </a:spcBef>
              <a:spcAft>
                <a:spcPts val="0"/>
              </a:spcAft>
              <a:buClr>
                <a:srgbClr val="FF0000"/>
              </a:buClr>
              <a:buSzPts val="1400"/>
              <a:buChar char="●"/>
            </a:pPr>
            <a:r>
              <a:rPr b="1" lang="en">
                <a:solidFill>
                  <a:srgbClr val="FF0000"/>
                </a:solidFill>
                <a:highlight>
                  <a:srgbClr val="FFFFFF"/>
                </a:highlight>
              </a:rPr>
              <a:t>Right.Cau</a:t>
            </a:r>
            <a:endParaRPr b="1">
              <a:solidFill>
                <a:srgbClr val="FF0000"/>
              </a:solidFill>
              <a:highlight>
                <a:srgbClr val="FFFFFF"/>
              </a:highlight>
            </a:endParaRPr>
          </a:p>
          <a:p>
            <a:pPr indent="-317500" lvl="0" marL="457200" rtl="0" algn="l">
              <a:lnSpc>
                <a:spcPct val="145000"/>
              </a:lnSpc>
              <a:spcBef>
                <a:spcPts val="0"/>
              </a:spcBef>
              <a:spcAft>
                <a:spcPts val="0"/>
              </a:spcAft>
              <a:buClr>
                <a:srgbClr val="FF0000"/>
              </a:buClr>
              <a:buSzPts val="1400"/>
              <a:buChar char="●"/>
            </a:pPr>
            <a:r>
              <a:rPr b="1" lang="en">
                <a:solidFill>
                  <a:srgbClr val="FF0000"/>
                </a:solidFill>
                <a:highlight>
                  <a:srgbClr val="FFFFFF"/>
                </a:highlight>
              </a:rPr>
              <a:t>TotalGray</a:t>
            </a:r>
            <a:endParaRPr b="1">
              <a:solidFill>
                <a:srgbClr val="FF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lnSpc>
                <a:spcPct val="145000"/>
              </a:lnSpc>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317500" lvl="0" marL="457200" rtl="0" algn="l">
              <a:lnSpc>
                <a:spcPct val="145000"/>
              </a:lnSpc>
              <a:spcBef>
                <a:spcPts val="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lnSpc>
                <a:spcPct val="145000"/>
              </a:lnSpc>
              <a:spcBef>
                <a:spcPts val="0"/>
              </a:spcBef>
              <a:spcAft>
                <a:spcPts val="0"/>
              </a:spcAft>
              <a:buClr>
                <a:srgbClr val="000000"/>
              </a:buClr>
              <a:buSzPts val="1400"/>
              <a:buChar char="●"/>
            </a:pPr>
            <a:r>
              <a:rPr b="1" lang="en">
                <a:solidFill>
                  <a:srgbClr val="000000"/>
                </a:solidFill>
                <a:highlight>
                  <a:srgbClr val="FFFFFF"/>
                </a:highlight>
              </a:rPr>
              <a:t>Race</a:t>
            </a:r>
            <a:endParaRPr b="1">
              <a:solidFill>
                <a:srgbClr val="000000"/>
              </a:solidFill>
              <a:highlight>
                <a:srgbClr val="FFFFFF"/>
              </a:highlight>
            </a:endParaRPr>
          </a:p>
          <a:p>
            <a:pPr indent="-317500" lvl="0" marL="457200" rtl="0" algn="l">
              <a:lnSpc>
                <a:spcPct val="145000"/>
              </a:lnSpc>
              <a:spcBef>
                <a:spcPts val="0"/>
              </a:spcBef>
              <a:spcAft>
                <a:spcPts val="0"/>
              </a:spcAft>
              <a:buClr>
                <a:srgbClr val="000000"/>
              </a:buClr>
              <a:buSzPts val="1400"/>
              <a:buChar char="●"/>
            </a:pPr>
            <a:r>
              <a:rPr b="1" lang="en">
                <a:solidFill>
                  <a:srgbClr val="000000"/>
                </a:solidFill>
                <a:highlight>
                  <a:srgbClr val="FFFFFF"/>
                </a:highlight>
              </a:rPr>
              <a:t>Left.Amyg</a:t>
            </a:r>
            <a:endParaRPr b="1">
              <a:solidFill>
                <a:srgbClr val="000000"/>
              </a:solidFill>
              <a:highlight>
                <a:srgbClr val="FFFFFF"/>
              </a:highlight>
            </a:endParaRPr>
          </a:p>
          <a:p>
            <a:pPr indent="-317500" lvl="0" marL="457200" rtl="0" algn="l">
              <a:lnSpc>
                <a:spcPct val="145000"/>
              </a:lnSpc>
              <a:spcBef>
                <a:spcPts val="0"/>
              </a:spcBef>
              <a:spcAft>
                <a:spcPts val="0"/>
              </a:spcAft>
              <a:buClr>
                <a:srgbClr val="000000"/>
              </a:buClr>
              <a:buSzPts val="1400"/>
              <a:buChar char="●"/>
            </a:pPr>
            <a:r>
              <a:rPr b="1" lang="en">
                <a:solidFill>
                  <a:srgbClr val="000000"/>
                </a:solidFill>
                <a:highlight>
                  <a:srgbClr val="FFFFFF"/>
                </a:highlight>
              </a:rPr>
              <a:t>Right.Acc</a:t>
            </a:r>
            <a:endParaRPr b="1">
              <a:solidFill>
                <a:srgbClr val="000000"/>
              </a:solidFill>
              <a:highlight>
                <a:srgbClr val="FFFFFF"/>
              </a:highlight>
            </a:endParaRPr>
          </a:p>
          <a:p>
            <a:pPr indent="0" lvl="0" marL="0" rtl="0" algn="l">
              <a:lnSpc>
                <a:spcPct val="145000"/>
              </a:lnSpc>
              <a:spcBef>
                <a:spcPts val="0"/>
              </a:spcBef>
              <a:spcAft>
                <a:spcPts val="0"/>
              </a:spcAft>
              <a:buNone/>
            </a:pPr>
            <a:r>
              <a:t/>
            </a:r>
            <a:endParaRPr b="1">
              <a:solidFill>
                <a:srgbClr val="000000"/>
              </a:solidFill>
              <a:highlight>
                <a:srgbClr val="FFFFFF"/>
              </a:highlight>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45000"/>
              </a:lnSpc>
              <a:spcBef>
                <a:spcPts val="0"/>
              </a:spcBef>
              <a:spcAft>
                <a:spcPts val="0"/>
              </a:spcAft>
              <a:buNone/>
            </a:pPr>
            <a:r>
              <a:t/>
            </a:r>
            <a:endParaRPr b="1" sz="1200">
              <a:solidFill>
                <a:srgbClr val="000000"/>
              </a:solidFill>
              <a:highlight>
                <a:srgbClr val="FFFFFF"/>
              </a:highlight>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90" name="Google Shape;190;p30"/>
          <p:cNvPicPr preferRelativeResize="0"/>
          <p:nvPr/>
        </p:nvPicPr>
        <p:blipFill>
          <a:blip r:embed="rId3">
            <a:alphaModFix/>
          </a:blip>
          <a:stretch>
            <a:fillRect/>
          </a:stretch>
        </p:blipFill>
        <p:spPr>
          <a:xfrm>
            <a:off x="461574" y="790600"/>
            <a:ext cx="3817100" cy="421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1057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MRI and MRI MODELS AFTER MODIFICATION- VERBAL W.M.</a:t>
            </a:r>
            <a:endParaRPr/>
          </a:p>
        </p:txBody>
      </p:sp>
      <p:sp>
        <p:nvSpPr>
          <p:cNvPr id="196" name="Google Shape;196;p31"/>
          <p:cNvSpPr txBox="1"/>
          <p:nvPr>
            <p:ph idx="1" type="body"/>
          </p:nvPr>
        </p:nvSpPr>
        <p:spPr>
          <a:xfrm>
            <a:off x="4428375" y="1116400"/>
            <a:ext cx="42294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Multiple R-squared:  0.3941</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Adjusted R-squared:  0.323 </a:t>
            </a:r>
            <a:endParaRPr b="1">
              <a:solidFill>
                <a:srgbClr val="000000"/>
              </a:solidFill>
              <a:highlight>
                <a:srgbClr val="FFFFFF"/>
              </a:highlight>
            </a:endParaRPr>
          </a:p>
          <a:p>
            <a:pPr indent="0" lvl="0" marL="0" rtl="0" algn="l">
              <a:lnSpc>
                <a:spcPct val="145000"/>
              </a:lnSpc>
              <a:spcBef>
                <a:spcPts val="1600"/>
              </a:spcBef>
              <a:spcAft>
                <a:spcPts val="0"/>
              </a:spcAft>
              <a:buNone/>
            </a:pPr>
            <a:r>
              <a:rPr b="1" lang="en">
                <a:solidFill>
                  <a:srgbClr val="000000"/>
                </a:solidFill>
                <a:highlight>
                  <a:srgbClr val="FFFFFF"/>
                </a:highlight>
              </a:rPr>
              <a:t>F-statistic: 5.543 on 23 and 196 DF</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p-value: 3.927e-12</a:t>
            </a:r>
            <a:endParaRPr b="1">
              <a:solidFill>
                <a:srgbClr val="000000"/>
              </a:solidFill>
              <a:highlight>
                <a:srgbClr val="FFFFFF"/>
              </a:highlight>
            </a:endParaRPr>
          </a:p>
          <a:p>
            <a:pPr indent="0" lvl="0" marL="0" rtl="0" algn="l">
              <a:lnSpc>
                <a:spcPct val="100000"/>
              </a:lnSpc>
              <a:spcBef>
                <a:spcPts val="0"/>
              </a:spcBef>
              <a:spcAft>
                <a:spcPts val="0"/>
              </a:spcAft>
              <a:buNone/>
            </a:pPr>
            <a:r>
              <a:t/>
            </a:r>
            <a:endParaRPr b="1">
              <a:solidFill>
                <a:srgbClr val="000000"/>
              </a:solidFill>
              <a:highlight>
                <a:srgbClr val="FFFFFF"/>
              </a:highlight>
            </a:endParaRPr>
          </a:p>
          <a:p>
            <a:pPr indent="0" lvl="0" marL="0" rtl="0" algn="l">
              <a:lnSpc>
                <a:spcPct val="100000"/>
              </a:lnSpc>
              <a:spcBef>
                <a:spcPts val="160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lnSpc>
                <a:spcPct val="100000"/>
              </a:lnSpc>
              <a:spcBef>
                <a:spcPts val="160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b="1" lang="en">
                <a:solidFill>
                  <a:srgbClr val="000000"/>
                </a:solidFill>
                <a:highlight>
                  <a:srgbClr val="FFFFFF"/>
                </a:highlight>
              </a:rPr>
              <a:t>CorticalW</a:t>
            </a:r>
            <a:endParaRPr b="1">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b="1" lang="en">
                <a:solidFill>
                  <a:srgbClr val="000000"/>
                </a:solidFill>
                <a:highlight>
                  <a:srgbClr val="FFFFFF"/>
                </a:highlight>
              </a:rPr>
              <a:t>Right.Palli</a:t>
            </a:r>
            <a:endParaRPr b="1">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317500" lvl="0" marL="457200" rtl="0" algn="l">
              <a:lnSpc>
                <a:spcPct val="100000"/>
              </a:lnSpc>
              <a:spcBef>
                <a:spcPts val="0"/>
              </a:spcBef>
              <a:spcAft>
                <a:spcPts val="0"/>
              </a:spcAft>
              <a:buClr>
                <a:srgbClr val="000000"/>
              </a:buClr>
              <a:buSzPts val="1400"/>
              <a:buChar char="●"/>
            </a:pPr>
            <a:r>
              <a:rPr b="1" lang="en">
                <a:solidFill>
                  <a:srgbClr val="000000"/>
                </a:solidFill>
                <a:highlight>
                  <a:srgbClr val="FFFFFF"/>
                </a:highlight>
              </a:rPr>
              <a:t>DXSZ</a:t>
            </a:r>
            <a:endParaRPr b="1">
              <a:solidFill>
                <a:srgbClr val="000000"/>
              </a:solidFill>
              <a:highlight>
                <a:srgbClr val="FFFFFF"/>
              </a:highlight>
            </a:endParaRPr>
          </a:p>
        </p:txBody>
      </p:sp>
      <p:pic>
        <p:nvPicPr>
          <p:cNvPr id="197" name="Google Shape;197;p31"/>
          <p:cNvPicPr preferRelativeResize="0"/>
          <p:nvPr/>
        </p:nvPicPr>
        <p:blipFill>
          <a:blip r:embed="rId3">
            <a:alphaModFix/>
          </a:blip>
          <a:stretch>
            <a:fillRect/>
          </a:stretch>
        </p:blipFill>
        <p:spPr>
          <a:xfrm>
            <a:off x="311700" y="1059125"/>
            <a:ext cx="3853336" cy="3931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Questions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AutoNum type="arabicPeriod"/>
            </a:pPr>
            <a:r>
              <a:rPr lang="en" sz="2400">
                <a:solidFill>
                  <a:srgbClr val="000000"/>
                </a:solidFill>
              </a:rPr>
              <a:t>Predict the relationship between cognitive ability with demographics (5), fMRI (7) and MRI (17) data (220 observations).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Build a model using only controls (subjects with no mental diseases) to predict cognitive ability on patients with mental diseases. </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Explore other relationships within the data set.  </a:t>
            </a:r>
            <a:endParaRPr sz="2400">
              <a:solidFill>
                <a:srgbClr val="000000"/>
              </a:solidFill>
            </a:endParaRPr>
          </a:p>
          <a:p>
            <a:pPr indent="0" lvl="0" marL="914400" rtl="0" algn="l">
              <a:spcBef>
                <a:spcPts val="1600"/>
              </a:spcBef>
              <a:spcAft>
                <a:spcPts val="1600"/>
              </a:spcAft>
              <a:buNone/>
            </a:pPr>
            <a:r>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558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MRI and MRI MODELS AFTER MODIFICATION- REACTION</a:t>
            </a:r>
            <a:endParaRPr/>
          </a:p>
        </p:txBody>
      </p:sp>
      <p:sp>
        <p:nvSpPr>
          <p:cNvPr id="203" name="Google Shape;203;p32"/>
          <p:cNvSpPr txBox="1"/>
          <p:nvPr>
            <p:ph idx="1" type="body"/>
          </p:nvPr>
        </p:nvSpPr>
        <p:spPr>
          <a:xfrm>
            <a:off x="4443900" y="1241150"/>
            <a:ext cx="4291500" cy="33402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a:solidFill>
                  <a:srgbClr val="000000"/>
                </a:solidFill>
                <a:highlight>
                  <a:srgbClr val="FFFFFF"/>
                </a:highlight>
              </a:rPr>
              <a:t>Multiple R-squared:  0.2736</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Adjusted R-squared:  0.1884 </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F-statistic:  3.21 on 23 and 196 DF</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p-value: 5.158e-06</a:t>
            </a:r>
            <a:endParaRPr b="1">
              <a:solidFill>
                <a:srgbClr val="000000"/>
              </a:solidFill>
              <a:highlight>
                <a:srgbClr val="FFFFFF"/>
              </a:highlight>
            </a:endParaRPr>
          </a:p>
          <a:p>
            <a:pPr indent="0" lvl="0" marL="0" rtl="0" algn="l">
              <a:lnSpc>
                <a:spcPct val="145000"/>
              </a:lnSpc>
              <a:spcBef>
                <a:spcPts val="0"/>
              </a:spcBef>
              <a:spcAft>
                <a:spcPts val="0"/>
              </a:spcAft>
              <a:buNone/>
            </a:pPr>
            <a:r>
              <a:t/>
            </a:r>
            <a:endParaRPr b="1" sz="1200">
              <a:solidFill>
                <a:srgbClr val="000000"/>
              </a:solidFill>
              <a:highlight>
                <a:srgbClr val="FFFFFF"/>
              </a:highlight>
            </a:endParaRPr>
          </a:p>
          <a:p>
            <a:pPr indent="0" lvl="0" marL="0" rtl="0" algn="l">
              <a:spcBef>
                <a:spcPts val="0"/>
              </a:spcBef>
              <a:spcAft>
                <a:spcPts val="0"/>
              </a:spcAft>
              <a:buNone/>
            </a:pPr>
            <a:r>
              <a:rPr b="1" lang="en" sz="1200">
                <a:solidFill>
                  <a:srgbClr val="000000"/>
                </a:solidFill>
              </a:rPr>
              <a:t>Significant Variables:</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Age</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CortexVol</a:t>
            </a:r>
            <a:endParaRPr b="1" sz="1200">
              <a:solidFill>
                <a:srgbClr val="000000"/>
              </a:solidFill>
            </a:endParaRPr>
          </a:p>
          <a:p>
            <a:pPr indent="-304800" lvl="0" marL="457200" rtl="0" algn="l">
              <a:spcBef>
                <a:spcPts val="0"/>
              </a:spcBef>
              <a:spcAft>
                <a:spcPts val="0"/>
              </a:spcAft>
              <a:buClr>
                <a:srgbClr val="000000"/>
              </a:buClr>
              <a:buSzPts val="1200"/>
              <a:buChar char="●"/>
            </a:pPr>
            <a:r>
              <a:rPr b="1" lang="en" sz="1200">
                <a:solidFill>
                  <a:srgbClr val="000000"/>
                </a:solidFill>
              </a:rPr>
              <a:t>DXControl</a:t>
            </a:r>
            <a:endParaRPr b="1" sz="1200">
              <a:solidFill>
                <a:srgbClr val="000000"/>
              </a:solidFill>
            </a:endParaRPr>
          </a:p>
          <a:p>
            <a:pPr indent="0" lvl="0" marL="0" rtl="0" algn="l">
              <a:spcBef>
                <a:spcPts val="0"/>
              </a:spcBef>
              <a:spcAft>
                <a:spcPts val="1600"/>
              </a:spcAft>
              <a:buNone/>
            </a:pPr>
            <a:r>
              <a:t/>
            </a:r>
            <a:endParaRPr/>
          </a:p>
        </p:txBody>
      </p:sp>
      <p:pic>
        <p:nvPicPr>
          <p:cNvPr id="204" name="Google Shape;204;p32"/>
          <p:cNvPicPr preferRelativeResize="0"/>
          <p:nvPr/>
        </p:nvPicPr>
        <p:blipFill>
          <a:blip r:embed="rId3">
            <a:alphaModFix/>
          </a:blip>
          <a:stretch>
            <a:fillRect/>
          </a:stretch>
        </p:blipFill>
        <p:spPr>
          <a:xfrm>
            <a:off x="401900" y="1034175"/>
            <a:ext cx="3873187" cy="3981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68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MRI and MRI MODELS AFTER MODIFICATION- SPATIAL W.M.</a:t>
            </a:r>
            <a:endParaRPr/>
          </a:p>
        </p:txBody>
      </p:sp>
      <p:sp>
        <p:nvSpPr>
          <p:cNvPr id="210" name="Google Shape;210;p33"/>
          <p:cNvSpPr txBox="1"/>
          <p:nvPr>
            <p:ph idx="1" type="body"/>
          </p:nvPr>
        </p:nvSpPr>
        <p:spPr>
          <a:xfrm>
            <a:off x="4578225" y="1228675"/>
            <a:ext cx="42540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Multiple R-squared:  0.2877</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Adjusted R-squared:  0.2041 </a:t>
            </a:r>
            <a:endParaRPr b="1">
              <a:solidFill>
                <a:srgbClr val="000000"/>
              </a:solidFill>
              <a:highlight>
                <a:srgbClr val="FFFFFF"/>
              </a:highlight>
            </a:endParaRPr>
          </a:p>
          <a:p>
            <a:pPr indent="0" lvl="0" marL="0" rtl="0" algn="l">
              <a:lnSpc>
                <a:spcPct val="145000"/>
              </a:lnSpc>
              <a:spcBef>
                <a:spcPts val="1600"/>
              </a:spcBef>
              <a:spcAft>
                <a:spcPts val="0"/>
              </a:spcAft>
              <a:buNone/>
            </a:pPr>
            <a:r>
              <a:rPr b="1" lang="en">
                <a:solidFill>
                  <a:srgbClr val="000000"/>
                </a:solidFill>
                <a:highlight>
                  <a:srgbClr val="FFFFFF"/>
                </a:highlight>
              </a:rPr>
              <a:t>F-statistic: 3.442 on 23 and 196 DF</a:t>
            </a:r>
            <a:endParaRPr b="1">
              <a:solidFill>
                <a:srgbClr val="000000"/>
              </a:solidFill>
              <a:highlight>
                <a:srgbClr val="FFFFFF"/>
              </a:highlight>
            </a:endParaRPr>
          </a:p>
          <a:p>
            <a:pPr indent="0" lvl="0" marL="0" rtl="0" algn="l">
              <a:lnSpc>
                <a:spcPct val="145000"/>
              </a:lnSpc>
              <a:spcBef>
                <a:spcPts val="0"/>
              </a:spcBef>
              <a:spcAft>
                <a:spcPts val="0"/>
              </a:spcAft>
              <a:buNone/>
            </a:pPr>
            <a:r>
              <a:rPr b="1" lang="en">
                <a:solidFill>
                  <a:srgbClr val="000000"/>
                </a:solidFill>
                <a:highlight>
                  <a:srgbClr val="FFFFFF"/>
                </a:highlight>
              </a:rPr>
              <a:t>p-value: 1.252e-06</a:t>
            </a:r>
            <a:endParaRPr b="1">
              <a:solidFill>
                <a:srgbClr val="000000"/>
              </a:solidFill>
              <a:highlight>
                <a:srgbClr val="FFFFFF"/>
              </a:highlight>
            </a:endParaRPr>
          </a:p>
          <a:p>
            <a:pPr indent="0" lvl="0" marL="0" rtl="0" algn="l">
              <a:spcBef>
                <a:spcPts val="0"/>
              </a:spcBef>
              <a:spcAft>
                <a:spcPts val="0"/>
              </a:spcAft>
              <a:buNone/>
            </a:pPr>
            <a:r>
              <a:t/>
            </a:r>
            <a:endParaRPr b="1">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Significant Variables:</a:t>
            </a:r>
            <a:endParaRPr b="1">
              <a:solidFill>
                <a:srgbClr val="000000"/>
              </a:solidFill>
              <a:highlight>
                <a:srgbClr val="FFFFFF"/>
              </a:highlight>
            </a:endParaRPr>
          </a:p>
          <a:p>
            <a:pPr indent="-317500" lvl="0" marL="457200" rtl="0" algn="l">
              <a:spcBef>
                <a:spcPts val="1600"/>
              </a:spcBef>
              <a:spcAft>
                <a:spcPts val="0"/>
              </a:spcAft>
              <a:buClr>
                <a:srgbClr val="000000"/>
              </a:buClr>
              <a:buSzPts val="1400"/>
              <a:buChar char="●"/>
            </a:pPr>
            <a:r>
              <a:rPr b="1" lang="en">
                <a:solidFill>
                  <a:srgbClr val="000000"/>
                </a:solidFill>
                <a:highlight>
                  <a:srgbClr val="FFFFFF"/>
                </a:highlight>
              </a:rPr>
              <a:t>Age</a:t>
            </a:r>
            <a:endParaRPr b="1">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a:solidFill>
                  <a:srgbClr val="000000"/>
                </a:solidFill>
                <a:highlight>
                  <a:srgbClr val="FFFFFF"/>
                </a:highlight>
              </a:rPr>
              <a:t>Race</a:t>
            </a:r>
            <a:endParaRPr b="1">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a:solidFill>
                  <a:srgbClr val="000000"/>
                </a:solidFill>
                <a:highlight>
                  <a:srgbClr val="FFFFFF"/>
                </a:highlight>
              </a:rPr>
              <a:t>Right.Acc</a:t>
            </a:r>
            <a:endParaRPr b="1">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a:solidFill>
                  <a:srgbClr val="000000"/>
                </a:solidFill>
                <a:highlight>
                  <a:srgbClr val="FFFFFF"/>
                </a:highlight>
              </a:rPr>
              <a:t>DXControl</a:t>
            </a:r>
            <a:endParaRPr b="1">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a:solidFill>
                  <a:srgbClr val="000000"/>
                </a:solidFill>
                <a:highlight>
                  <a:srgbClr val="FFFFFF"/>
                </a:highlight>
              </a:rPr>
              <a:t>Left.Amyg</a:t>
            </a:r>
            <a:endParaRPr b="1">
              <a:solidFill>
                <a:srgbClr val="000000"/>
              </a:solidFill>
              <a:highlight>
                <a:srgbClr val="FFFFFF"/>
              </a:highlight>
            </a:endParaRPr>
          </a:p>
        </p:txBody>
      </p:sp>
      <p:pic>
        <p:nvPicPr>
          <p:cNvPr id="211" name="Google Shape;211;p33"/>
          <p:cNvPicPr preferRelativeResize="0"/>
          <p:nvPr/>
        </p:nvPicPr>
        <p:blipFill>
          <a:blip r:embed="rId3">
            <a:alphaModFix/>
          </a:blip>
          <a:stretch>
            <a:fillRect/>
          </a:stretch>
        </p:blipFill>
        <p:spPr>
          <a:xfrm>
            <a:off x="376950" y="1021700"/>
            <a:ext cx="3880533" cy="396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17" name="Google Shape;217;p34"/>
          <p:cNvSpPr txBox="1"/>
          <p:nvPr>
            <p:ph idx="1" type="body"/>
          </p:nvPr>
        </p:nvSpPr>
        <p:spPr>
          <a:xfrm>
            <a:off x="311700" y="901650"/>
            <a:ext cx="8520600" cy="334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When using data from all patients, model with Demographics, DX, fMRI, MRI predictors after dropping the highly correlated variables give a better fit, </a:t>
            </a:r>
            <a:br>
              <a:rPr lang="en"/>
            </a:br>
            <a:r>
              <a:rPr lang="en"/>
              <a:t>(adjusted R^2 =  </a:t>
            </a:r>
            <a:r>
              <a:rPr b="1" lang="en">
                <a:solidFill>
                  <a:srgbClr val="FF0000"/>
                </a:solidFill>
                <a:highlight>
                  <a:srgbClr val="FFFFFF"/>
                </a:highlight>
              </a:rPr>
              <a:t>0.323 </a:t>
            </a:r>
            <a:r>
              <a:rPr lang="en"/>
              <a:t>)</a:t>
            </a:r>
            <a:endParaRPr/>
          </a:p>
          <a:p>
            <a:pPr indent="0" lvl="0" marL="457200" rtl="0" algn="l">
              <a:spcBef>
                <a:spcPts val="1600"/>
              </a:spcBef>
              <a:spcAft>
                <a:spcPts val="0"/>
              </a:spcAft>
              <a:buNone/>
            </a:pPr>
            <a:r>
              <a:rPr lang="en"/>
              <a:t>Adjusted R^2 is as following. </a:t>
            </a:r>
            <a:endParaRPr/>
          </a:p>
          <a:p>
            <a:pPr indent="0" lvl="0" marL="0" rtl="0" algn="l">
              <a:spcBef>
                <a:spcPts val="1600"/>
              </a:spcBef>
              <a:spcAft>
                <a:spcPts val="1600"/>
              </a:spcAft>
              <a:buNone/>
            </a:pPr>
            <a:r>
              <a:t/>
            </a:r>
            <a:endParaRPr/>
          </a:p>
        </p:txBody>
      </p:sp>
      <p:graphicFrame>
        <p:nvGraphicFramePr>
          <p:cNvPr id="218" name="Google Shape;218;p34"/>
          <p:cNvGraphicFramePr/>
          <p:nvPr/>
        </p:nvGraphicFramePr>
        <p:xfrm>
          <a:off x="865175" y="2190750"/>
          <a:ext cx="3000000" cy="3000000"/>
        </p:xfrm>
        <a:graphic>
          <a:graphicData uri="http://schemas.openxmlformats.org/drawingml/2006/table">
            <a:tbl>
              <a:tblPr>
                <a:noFill/>
                <a:tableStyleId>{451A453B-9553-42D0-BDF4-9CD92DCCC439}</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Demographic + DX</a:t>
                      </a:r>
                      <a:endParaRPr/>
                    </a:p>
                  </a:txBody>
                  <a:tcPr marT="91425" marB="91425" marR="91425" marL="91425"/>
                </a:tc>
                <a:tc>
                  <a:txBody>
                    <a:bodyPr/>
                    <a:lstStyle/>
                    <a:p>
                      <a:pPr indent="0" lvl="0" marL="0" rtl="0" algn="l">
                        <a:spcBef>
                          <a:spcPts val="0"/>
                        </a:spcBef>
                        <a:spcAft>
                          <a:spcPts val="0"/>
                        </a:spcAft>
                        <a:buNone/>
                      </a:pPr>
                      <a:r>
                        <a:rPr lang="en"/>
                        <a:t>Demographic + DX + fMRI + MRI Before </a:t>
                      </a:r>
                      <a:endParaRPr/>
                    </a:p>
                  </a:txBody>
                  <a:tcPr marT="91425" marB="91425" marR="91425" marL="91425"/>
                </a:tc>
                <a:tc>
                  <a:txBody>
                    <a:bodyPr/>
                    <a:lstStyle/>
                    <a:p>
                      <a:pPr indent="0" lvl="0" marL="0" rtl="0" algn="l">
                        <a:spcBef>
                          <a:spcPts val="0"/>
                        </a:spcBef>
                        <a:spcAft>
                          <a:spcPts val="0"/>
                        </a:spcAft>
                        <a:buNone/>
                      </a:pPr>
                      <a:r>
                        <a:rPr lang="en"/>
                        <a:t>Demographic + DX+ fMRI + MRI After</a:t>
                      </a:r>
                      <a:endParaRPr/>
                    </a:p>
                  </a:txBody>
                  <a:tcPr marT="91425" marB="91425" marR="91425" marL="91425"/>
                </a:tc>
              </a:tr>
              <a:tr h="381000">
                <a:tc>
                  <a:txBody>
                    <a:bodyPr/>
                    <a:lstStyle/>
                    <a:p>
                      <a:pPr indent="0" lvl="0" marL="0" rtl="0" algn="l">
                        <a:spcBef>
                          <a:spcPts val="0"/>
                        </a:spcBef>
                        <a:spcAft>
                          <a:spcPts val="0"/>
                        </a:spcAft>
                        <a:buNone/>
                      </a:pPr>
                      <a:r>
                        <a:rPr lang="en"/>
                        <a:t>Verbal W.M.</a:t>
                      </a:r>
                      <a:endParaRPr/>
                    </a:p>
                  </a:txBody>
                  <a:tcPr marT="91425" marB="91425" marR="91425" marL="91425"/>
                </a:tc>
                <a:tc>
                  <a:txBody>
                    <a:bodyPr/>
                    <a:lstStyle/>
                    <a:p>
                      <a:pPr indent="0" lvl="0" marL="0" rtl="0" algn="l">
                        <a:lnSpc>
                          <a:spcPct val="150000"/>
                        </a:lnSpc>
                        <a:spcBef>
                          <a:spcPts val="0"/>
                        </a:spcBef>
                        <a:spcAft>
                          <a:spcPts val="0"/>
                        </a:spcAft>
                        <a:buNone/>
                      </a:pPr>
                      <a:r>
                        <a:rPr b="1" lang="en" sz="1200">
                          <a:solidFill>
                            <a:srgbClr val="FF0000"/>
                          </a:solidFill>
                          <a:highlight>
                            <a:srgbClr val="FFFFFF"/>
                          </a:highlight>
                          <a:latin typeface="Times New Roman"/>
                          <a:ea typeface="Times New Roman"/>
                          <a:cs typeface="Times New Roman"/>
                          <a:sym typeface="Times New Roman"/>
                        </a:rPr>
                        <a:t>0.2748 </a:t>
                      </a:r>
                      <a:endParaRPr sz="1200">
                        <a:solidFill>
                          <a:srgbClr val="FF0000"/>
                        </a:solidFill>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FF0000"/>
                          </a:solidFill>
                          <a:highlight>
                            <a:srgbClr val="FFFFFF"/>
                          </a:highlight>
                          <a:latin typeface="Times New Roman"/>
                          <a:ea typeface="Times New Roman"/>
                          <a:cs typeface="Times New Roman"/>
                          <a:sym typeface="Times New Roman"/>
                        </a:rPr>
                        <a:t>0.3205</a:t>
                      </a:r>
                      <a:endParaRPr b="1" sz="1200">
                        <a:solidFill>
                          <a:srgbClr val="FF0000"/>
                        </a:solidFill>
                        <a:highlight>
                          <a:schemeClr val="lt1"/>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FF0000"/>
                          </a:solidFill>
                          <a:highlight>
                            <a:srgbClr val="FFFFFF"/>
                          </a:highlight>
                          <a:latin typeface="Times New Roman"/>
                          <a:ea typeface="Times New Roman"/>
                          <a:cs typeface="Times New Roman"/>
                          <a:sym typeface="Times New Roman"/>
                        </a:rPr>
                        <a:t>0.323</a:t>
                      </a:r>
                      <a:endParaRPr b="1" sz="1200">
                        <a:solidFill>
                          <a:srgbClr val="FF0000"/>
                        </a:solidFill>
                        <a:highlight>
                          <a:schemeClr val="lt1"/>
                        </a:highlight>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t>Reaction</a:t>
                      </a:r>
                      <a:endParaRPr/>
                    </a:p>
                  </a:txBody>
                  <a:tcPr marT="91425" marB="91425" marR="91425" marL="91425"/>
                </a:tc>
                <a:tc>
                  <a:txBody>
                    <a:bodyPr/>
                    <a:lstStyle/>
                    <a:p>
                      <a:pPr indent="0" lvl="0" marL="0" rtl="0" algn="l">
                        <a:lnSpc>
                          <a:spcPct val="115000"/>
                        </a:lnSpc>
                        <a:spcBef>
                          <a:spcPts val="0"/>
                        </a:spcBef>
                        <a:spcAft>
                          <a:spcPts val="1600"/>
                        </a:spcAft>
                        <a:buNone/>
                      </a:pPr>
                      <a:r>
                        <a:rPr b="1" lang="en" sz="1200">
                          <a:solidFill>
                            <a:srgbClr val="0000FF"/>
                          </a:solidFill>
                          <a:highlight>
                            <a:srgbClr val="FFFFFF"/>
                          </a:highlight>
                          <a:latin typeface="Times New Roman"/>
                          <a:ea typeface="Times New Roman"/>
                          <a:cs typeface="Times New Roman"/>
                          <a:sym typeface="Times New Roman"/>
                        </a:rPr>
                        <a:t>0.1786 </a:t>
                      </a:r>
                      <a:endParaRPr>
                        <a:solidFill>
                          <a:srgbClr val="0000FF"/>
                        </a:solidFill>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0.1891</a:t>
                      </a:r>
                      <a:endParaRPr b="1" sz="1200">
                        <a:solidFill>
                          <a:srgbClr val="0000FF"/>
                        </a:solidFill>
                        <a:highlight>
                          <a:schemeClr val="lt1"/>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0.1884</a:t>
                      </a:r>
                      <a:endParaRPr b="1" sz="1200">
                        <a:solidFill>
                          <a:srgbClr val="0000FF"/>
                        </a:solidFill>
                        <a:highlight>
                          <a:schemeClr val="lt1"/>
                        </a:highlight>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t>Spatial W.M.</a:t>
                      </a:r>
                      <a:endParaRPr/>
                    </a:p>
                  </a:txBody>
                  <a:tcPr marT="91425" marB="91425" marR="91425" marL="91425"/>
                </a:tc>
                <a:tc>
                  <a:txBody>
                    <a:bodyPr/>
                    <a:lstStyle/>
                    <a:p>
                      <a:pPr indent="0" lvl="0" marL="0" rtl="0" algn="l">
                        <a:lnSpc>
                          <a:spcPct val="200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0.1983 </a:t>
                      </a:r>
                      <a:endParaRPr>
                        <a:solidFill>
                          <a:srgbClr val="0000FF"/>
                        </a:solidFill>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0.1992</a:t>
                      </a:r>
                      <a:endParaRPr b="1" sz="1200">
                        <a:solidFill>
                          <a:srgbClr val="0000FF"/>
                        </a:solidFill>
                        <a:highlight>
                          <a:schemeClr val="lt1"/>
                        </a:highlight>
                        <a:latin typeface="Times New Roman"/>
                        <a:ea typeface="Times New Roman"/>
                        <a:cs typeface="Times New Roman"/>
                        <a:sym typeface="Times New Roman"/>
                      </a:endParaRPr>
                    </a:p>
                  </a:txBody>
                  <a:tcPr marT="91425" marB="91425" marR="91425" marL="91425"/>
                </a:tc>
                <a:tc>
                  <a:txBody>
                    <a:bodyPr/>
                    <a:lstStyle/>
                    <a:p>
                      <a:pPr indent="0" lvl="0" marL="0" rtl="0" algn="l">
                        <a:lnSpc>
                          <a:spcPct val="145000"/>
                        </a:lnSpc>
                        <a:spcBef>
                          <a:spcPts val="0"/>
                        </a:spcBef>
                        <a:spcAft>
                          <a:spcPts val="0"/>
                        </a:spcAft>
                        <a:buNone/>
                      </a:pPr>
                      <a:r>
                        <a:rPr b="1" lang="en" sz="1200">
                          <a:solidFill>
                            <a:srgbClr val="FF0000"/>
                          </a:solidFill>
                          <a:highlight>
                            <a:srgbClr val="FFFFFF"/>
                          </a:highlight>
                          <a:latin typeface="Times New Roman"/>
                          <a:ea typeface="Times New Roman"/>
                          <a:cs typeface="Times New Roman"/>
                          <a:sym typeface="Times New Roman"/>
                        </a:rPr>
                        <a:t>0.2041</a:t>
                      </a:r>
                      <a:endParaRPr b="1" sz="1200">
                        <a:solidFill>
                          <a:srgbClr val="FF0000"/>
                        </a:solidFill>
                        <a:highlight>
                          <a:schemeClr val="lt1"/>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6000" y="1134925"/>
            <a:ext cx="48534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Question Two</a:t>
            </a:r>
            <a:endParaRPr sz="3000"/>
          </a:p>
        </p:txBody>
      </p:sp>
      <p:sp>
        <p:nvSpPr>
          <p:cNvPr id="224" name="Google Shape;224;p35"/>
          <p:cNvSpPr txBox="1"/>
          <p:nvPr>
            <p:ph idx="2" type="body"/>
          </p:nvPr>
        </p:nvSpPr>
        <p:spPr>
          <a:xfrm>
            <a:off x="5065900" y="76635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400">
                <a:solidFill>
                  <a:srgbClr val="000000"/>
                </a:solidFill>
              </a:rPr>
              <a:t>Build a model using only controls (subjects with no mental diseases) to predict cognitive ability on patients with mental diseases.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1787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a:t>
            </a:r>
            <a:endParaRPr/>
          </a:p>
          <a:p>
            <a:pPr indent="0" lvl="0" marL="0" rtl="0" algn="l">
              <a:spcBef>
                <a:spcPts val="0"/>
              </a:spcBef>
              <a:spcAft>
                <a:spcPts val="0"/>
              </a:spcAft>
              <a:buNone/>
            </a:pPr>
            <a:r>
              <a:rPr lang="en"/>
              <a:t>Predicting Cognitive Ability Using Control Model</a:t>
            </a:r>
            <a:endParaRPr/>
          </a:p>
        </p:txBody>
      </p:sp>
      <p:sp>
        <p:nvSpPr>
          <p:cNvPr id="230" name="Google Shape;230;p36"/>
          <p:cNvSpPr txBox="1"/>
          <p:nvPr>
            <p:ph idx="1" type="body"/>
          </p:nvPr>
        </p:nvSpPr>
        <p:spPr>
          <a:xfrm>
            <a:off x="375100" y="1330125"/>
            <a:ext cx="4494900" cy="257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First Model: Using only </a:t>
            </a:r>
            <a:r>
              <a:rPr b="1" lang="en" sz="1800">
                <a:solidFill>
                  <a:srgbClr val="000000"/>
                </a:solidFill>
              </a:rPr>
              <a:t>demographic </a:t>
            </a:r>
            <a:r>
              <a:rPr lang="en" sz="1800">
                <a:solidFill>
                  <a:srgbClr val="000000"/>
                </a:solidFill>
              </a:rPr>
              <a:t>data as predictors to b</a:t>
            </a:r>
            <a:r>
              <a:rPr lang="en" sz="1800">
                <a:solidFill>
                  <a:srgbClr val="000000"/>
                </a:solidFill>
              </a:rPr>
              <a:t>uild a model using controls to predict cognitive ability</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Test on diagnosed patients to see difference between actual v.s. predicted</a:t>
            </a:r>
            <a:endParaRPr sz="1800">
              <a:solidFill>
                <a:srgbClr val="000000"/>
              </a:solidFill>
            </a:endParaRPr>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graphicFrame>
        <p:nvGraphicFramePr>
          <p:cNvPr id="231" name="Google Shape;231;p36"/>
          <p:cNvGraphicFramePr/>
          <p:nvPr/>
        </p:nvGraphicFramePr>
        <p:xfrm>
          <a:off x="4870000" y="1459138"/>
          <a:ext cx="3000000" cy="3000000"/>
        </p:xfrm>
        <a:graphic>
          <a:graphicData uri="http://schemas.openxmlformats.org/drawingml/2006/table">
            <a:tbl>
              <a:tblPr>
                <a:noFill/>
                <a:tableStyleId>{451A453B-9553-42D0-BDF4-9CD92DCCC439}</a:tableStyleId>
              </a:tblPr>
              <a:tblGrid>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Adjusted R^2</a:t>
                      </a:r>
                      <a:endParaRPr/>
                    </a:p>
                  </a:txBody>
                  <a:tcPr marT="91425" marB="91425" marR="91425" marL="91425"/>
                </a:tc>
              </a:tr>
              <a:tr h="381000">
                <a:tc>
                  <a:txBody>
                    <a:bodyPr/>
                    <a:lstStyle/>
                    <a:p>
                      <a:pPr indent="0" lvl="0" marL="0" rtl="0" algn="l">
                        <a:spcBef>
                          <a:spcPts val="0"/>
                        </a:spcBef>
                        <a:spcAft>
                          <a:spcPts val="0"/>
                        </a:spcAft>
                        <a:buNone/>
                      </a:pPr>
                      <a:r>
                        <a:rPr lang="en"/>
                        <a:t>Verbal W.M.</a:t>
                      </a:r>
                      <a:endParaRPr/>
                    </a:p>
                  </a:txBody>
                  <a:tcPr marT="91425" marB="91425" marR="91425" marL="91425"/>
                </a:tc>
                <a:tc>
                  <a:txBody>
                    <a:bodyPr/>
                    <a:lstStyle/>
                    <a:p>
                      <a:pPr indent="0" lvl="0" marL="0" rtl="0" algn="l">
                        <a:lnSpc>
                          <a:spcPct val="150000"/>
                        </a:lnSpc>
                        <a:spcBef>
                          <a:spcPts val="0"/>
                        </a:spcBef>
                        <a:spcAft>
                          <a:spcPts val="0"/>
                        </a:spcAft>
                        <a:buNone/>
                      </a:pPr>
                      <a:r>
                        <a:rPr b="1" lang="en">
                          <a:solidFill>
                            <a:srgbClr val="FF0000"/>
                          </a:solidFill>
                          <a:highlight>
                            <a:srgbClr val="FFFFFF"/>
                          </a:highlight>
                          <a:latin typeface="Times New Roman"/>
                          <a:ea typeface="Times New Roman"/>
                          <a:cs typeface="Times New Roman"/>
                          <a:sym typeface="Times New Roman"/>
                        </a:rPr>
                        <a:t>0.1403</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Reaction</a:t>
                      </a:r>
                      <a:endParaRPr/>
                    </a:p>
                  </a:txBody>
                  <a:tcPr marT="91425" marB="91425" marR="91425" marL="91425"/>
                </a:tc>
                <a:tc>
                  <a:txBody>
                    <a:bodyPr/>
                    <a:lstStyle/>
                    <a:p>
                      <a:pPr indent="0" lvl="0" marL="0" rtl="0" algn="l">
                        <a:lnSpc>
                          <a:spcPct val="115000"/>
                        </a:lnSpc>
                        <a:spcBef>
                          <a:spcPts val="0"/>
                        </a:spcBef>
                        <a:spcAft>
                          <a:spcPts val="1600"/>
                        </a:spcAft>
                        <a:buNone/>
                      </a:pPr>
                      <a:r>
                        <a:rPr b="1" lang="en" sz="1200">
                          <a:solidFill>
                            <a:srgbClr val="0000FF"/>
                          </a:solidFill>
                          <a:highlight>
                            <a:srgbClr val="FFFFFF"/>
                          </a:highlight>
                          <a:latin typeface="Times New Roman"/>
                          <a:ea typeface="Times New Roman"/>
                          <a:cs typeface="Times New Roman"/>
                          <a:sym typeface="Times New Roman"/>
                        </a:rPr>
                        <a:t>0.1085</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Spatial W.M.</a:t>
                      </a:r>
                      <a:endParaRPr/>
                    </a:p>
                  </a:txBody>
                  <a:tcPr marT="91425" marB="91425" marR="91425" marL="91425"/>
                </a:tc>
                <a:tc>
                  <a:txBody>
                    <a:bodyPr/>
                    <a:lstStyle/>
                    <a:p>
                      <a:pPr indent="0" lvl="0" marL="0" rtl="0" algn="l">
                        <a:lnSpc>
                          <a:spcPct val="200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0.04679</a:t>
                      </a:r>
                      <a:r>
                        <a:rPr b="1" lang="en" sz="1200">
                          <a:solidFill>
                            <a:srgbClr val="0000FF"/>
                          </a:solidFill>
                          <a:highlight>
                            <a:srgbClr val="FFFFFF"/>
                          </a:highlight>
                          <a:latin typeface="Times New Roman"/>
                          <a:ea typeface="Times New Roman"/>
                          <a:cs typeface="Times New Roman"/>
                          <a:sym typeface="Times New Roman"/>
                        </a:rPr>
                        <a:t> </a:t>
                      </a:r>
                      <a:endParaRPr>
                        <a:solidFill>
                          <a:srgbClr val="0000FF"/>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Predicting Cognitive Ability Using Control Model with Demographics</a:t>
            </a:r>
            <a:endParaRPr sz="1800"/>
          </a:p>
          <a:p>
            <a:pPr indent="0" lvl="0" marL="0" rtl="0" algn="l">
              <a:spcBef>
                <a:spcPts val="0"/>
              </a:spcBef>
              <a:spcAft>
                <a:spcPts val="0"/>
              </a:spcAft>
              <a:buNone/>
            </a:pPr>
            <a:r>
              <a:t/>
            </a:r>
            <a:endParaRPr sz="1800"/>
          </a:p>
        </p:txBody>
      </p:sp>
      <p:pic>
        <p:nvPicPr>
          <p:cNvPr id="237" name="Google Shape;237;p37"/>
          <p:cNvPicPr preferRelativeResize="0"/>
          <p:nvPr/>
        </p:nvPicPr>
        <p:blipFill>
          <a:blip r:embed="rId3">
            <a:alphaModFix/>
          </a:blip>
          <a:stretch>
            <a:fillRect/>
          </a:stretch>
        </p:blipFill>
        <p:spPr>
          <a:xfrm>
            <a:off x="989750" y="717700"/>
            <a:ext cx="7164503" cy="44257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the Model Over-predict for Diagnosed Patients?</a:t>
            </a:r>
            <a:endParaRPr/>
          </a:p>
        </p:txBody>
      </p:sp>
      <p:sp>
        <p:nvSpPr>
          <p:cNvPr id="243" name="Google Shape;243;p38"/>
          <p:cNvSpPr txBox="1"/>
          <p:nvPr>
            <p:ph idx="1" type="body"/>
          </p:nvPr>
        </p:nvSpPr>
        <p:spPr>
          <a:xfrm>
            <a:off x="309175" y="1977287"/>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t>Verbal.W</a:t>
            </a:r>
            <a:endParaRPr b="1" sz="1800"/>
          </a:p>
        </p:txBody>
      </p:sp>
      <p:graphicFrame>
        <p:nvGraphicFramePr>
          <p:cNvPr id="244" name="Google Shape;244;p38"/>
          <p:cNvGraphicFramePr/>
          <p:nvPr/>
        </p:nvGraphicFramePr>
        <p:xfrm>
          <a:off x="211575" y="2744512"/>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12</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25</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26</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32</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5" name="Google Shape;245;p38"/>
          <p:cNvSpPr txBox="1"/>
          <p:nvPr>
            <p:ph idx="1" type="body"/>
          </p:nvPr>
        </p:nvSpPr>
        <p:spPr>
          <a:xfrm>
            <a:off x="3235300" y="1977287"/>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Reaction</a:t>
            </a:r>
            <a:endParaRPr b="1" sz="1800"/>
          </a:p>
          <a:p>
            <a:pPr indent="0" lvl="0" marL="0" rtl="0" algn="l">
              <a:spcBef>
                <a:spcPts val="1600"/>
              </a:spcBef>
              <a:spcAft>
                <a:spcPts val="1600"/>
              </a:spcAft>
              <a:buNone/>
            </a:pPr>
            <a:r>
              <a:t/>
            </a:r>
            <a:endParaRPr/>
          </a:p>
        </p:txBody>
      </p:sp>
      <p:sp>
        <p:nvSpPr>
          <p:cNvPr id="246" name="Google Shape;246;p38"/>
          <p:cNvSpPr txBox="1"/>
          <p:nvPr>
            <p:ph idx="1" type="body"/>
          </p:nvPr>
        </p:nvSpPr>
        <p:spPr>
          <a:xfrm>
            <a:off x="6259550" y="1977287"/>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t>Spatial.W</a:t>
            </a:r>
            <a:endParaRPr/>
          </a:p>
        </p:txBody>
      </p:sp>
      <p:graphicFrame>
        <p:nvGraphicFramePr>
          <p:cNvPr id="247" name="Google Shape;247;p38"/>
          <p:cNvGraphicFramePr/>
          <p:nvPr/>
        </p:nvGraphicFramePr>
        <p:xfrm>
          <a:off x="3137700" y="2744512"/>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24</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26</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25</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16</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248" name="Google Shape;248;p38"/>
          <p:cNvGraphicFramePr/>
          <p:nvPr/>
        </p:nvGraphicFramePr>
        <p:xfrm>
          <a:off x="6161425" y="2744512"/>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14</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24</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28</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29</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9" name="Google Shape;249;p38"/>
          <p:cNvSpPr txBox="1"/>
          <p:nvPr/>
        </p:nvSpPr>
        <p:spPr>
          <a:xfrm>
            <a:off x="311700" y="1323187"/>
            <a:ext cx="62634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i.e., are the residuals (actual - predicted) &lt; 0?</a:t>
            </a:r>
            <a:endParaRPr sz="18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a:t>
            </a:r>
            <a:endParaRPr/>
          </a:p>
        </p:txBody>
      </p:sp>
      <p:sp>
        <p:nvSpPr>
          <p:cNvPr id="255" name="Google Shape;255;p39"/>
          <p:cNvSpPr txBox="1"/>
          <p:nvPr>
            <p:ph idx="1" type="body"/>
          </p:nvPr>
        </p:nvSpPr>
        <p:spPr>
          <a:xfrm>
            <a:off x="400475" y="979725"/>
            <a:ext cx="4282500" cy="33402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rgbClr val="000000"/>
              </a:buClr>
              <a:buSzPts val="1800"/>
              <a:buChar char="●"/>
            </a:pPr>
            <a:r>
              <a:rPr lang="en" sz="1800">
                <a:solidFill>
                  <a:srgbClr val="000000"/>
                </a:solidFill>
              </a:rPr>
              <a:t>2nd model: Using </a:t>
            </a:r>
            <a:r>
              <a:rPr lang="en" sz="1800">
                <a:solidFill>
                  <a:srgbClr val="000000"/>
                </a:solidFill>
              </a:rPr>
              <a:t>Demographic predictors, MRI and fMRI predictors</a:t>
            </a:r>
            <a:endParaRPr sz="1800">
              <a:solidFill>
                <a:srgbClr val="000000"/>
              </a:solidFill>
            </a:endParaRPr>
          </a:p>
          <a:p>
            <a:pPr indent="0" lvl="0" marL="457200" rtl="0" algn="l">
              <a:spcBef>
                <a:spcPts val="0"/>
              </a:spcBef>
              <a:spcAft>
                <a:spcPts val="0"/>
              </a:spcAft>
              <a:buNone/>
            </a:pPr>
            <a:r>
              <a:rPr lang="en" sz="1800">
                <a:solidFill>
                  <a:srgbClr val="000000"/>
                </a:solidFill>
              </a:rPr>
              <a:t>(excluding the ones with high multicollinearity)</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Significant Variables: </a:t>
            </a:r>
            <a:endParaRPr sz="1800">
              <a:solidFill>
                <a:srgbClr val="000000"/>
              </a:solidFill>
            </a:endParaRPr>
          </a:p>
          <a:p>
            <a:pPr indent="0" lvl="0" marL="0" rtl="0" algn="l">
              <a:lnSpc>
                <a:spcPct val="100000"/>
              </a:lnSpc>
              <a:spcBef>
                <a:spcPts val="0"/>
              </a:spcBef>
              <a:spcAft>
                <a:spcPts val="0"/>
              </a:spcAft>
              <a:buNone/>
            </a:pPr>
            <a:r>
              <a:rPr lang="en" sz="1800">
                <a:solidFill>
                  <a:srgbClr val="000000"/>
                </a:solidFill>
              </a:rPr>
              <a:t>        Verbal.W -- Age, ethnicity</a:t>
            </a:r>
            <a:endParaRPr sz="1800">
              <a:solidFill>
                <a:srgbClr val="000000"/>
              </a:solidFill>
            </a:endParaRPr>
          </a:p>
          <a:p>
            <a:pPr indent="0" lvl="0" marL="0" rtl="0" algn="l">
              <a:lnSpc>
                <a:spcPct val="100000"/>
              </a:lnSpc>
              <a:spcBef>
                <a:spcPts val="0"/>
              </a:spcBef>
              <a:spcAft>
                <a:spcPts val="0"/>
              </a:spcAft>
              <a:buNone/>
            </a:pPr>
            <a:r>
              <a:rPr lang="en" sz="1800">
                <a:solidFill>
                  <a:srgbClr val="000000"/>
                </a:solidFill>
              </a:rPr>
              <a:t>        Reaction Time -- Cortex. Vol </a:t>
            </a:r>
            <a:endParaRPr sz="1800">
              <a:solidFill>
                <a:srgbClr val="000000"/>
              </a:solidFill>
            </a:endParaRPr>
          </a:p>
          <a:p>
            <a:pPr indent="0" lvl="0" marL="0" rtl="0" algn="l">
              <a:lnSpc>
                <a:spcPct val="100000"/>
              </a:lnSpc>
              <a:spcBef>
                <a:spcPts val="0"/>
              </a:spcBef>
              <a:spcAft>
                <a:spcPts val="0"/>
              </a:spcAft>
              <a:buNone/>
            </a:pPr>
            <a:r>
              <a:rPr lang="en" sz="1800">
                <a:solidFill>
                  <a:srgbClr val="000000"/>
                </a:solidFill>
              </a:rPr>
              <a:t>        Spatial.W -- Race, Left.Amyg</a:t>
            </a:r>
            <a:endParaRPr sz="1800">
              <a:solidFill>
                <a:srgbClr val="000000"/>
              </a:solidFill>
            </a:endParaRPr>
          </a:p>
          <a:p>
            <a:pPr indent="0" lvl="0" marL="0" rtl="0" algn="l">
              <a:spcBef>
                <a:spcPts val="0"/>
              </a:spcBef>
              <a:spcAft>
                <a:spcPts val="0"/>
              </a:spcAft>
              <a:buNone/>
            </a:pPr>
            <a:r>
              <a:t/>
            </a:r>
            <a:endParaRPr b="1" sz="1800">
              <a:solidFill>
                <a:srgbClr val="000000"/>
              </a:solidFill>
            </a:endParaRPr>
          </a:p>
          <a:p>
            <a:pPr indent="0" lvl="0" marL="0" rtl="0" algn="l">
              <a:spcBef>
                <a:spcPts val="1600"/>
              </a:spcBef>
              <a:spcAft>
                <a:spcPts val="0"/>
              </a:spcAft>
              <a:buNone/>
            </a:pPr>
            <a:r>
              <a:t/>
            </a:r>
            <a:endParaRPr b="1" sz="1800">
              <a:solidFill>
                <a:srgbClr val="000000"/>
              </a:solidFill>
            </a:endParaRPr>
          </a:p>
          <a:p>
            <a:pPr indent="0" lvl="0" marL="0" rtl="0" algn="l">
              <a:spcBef>
                <a:spcPts val="1600"/>
              </a:spcBef>
              <a:spcAft>
                <a:spcPts val="1600"/>
              </a:spcAft>
              <a:buNone/>
            </a:pPr>
            <a:r>
              <a:t/>
            </a:r>
            <a:endParaRPr b="1" sz="1800">
              <a:solidFill>
                <a:srgbClr val="000000"/>
              </a:solidFill>
            </a:endParaRPr>
          </a:p>
        </p:txBody>
      </p:sp>
      <p:graphicFrame>
        <p:nvGraphicFramePr>
          <p:cNvPr id="256" name="Google Shape;256;p39"/>
          <p:cNvGraphicFramePr/>
          <p:nvPr/>
        </p:nvGraphicFramePr>
        <p:xfrm>
          <a:off x="4842250" y="1440613"/>
          <a:ext cx="3000000" cy="3000000"/>
        </p:xfrm>
        <a:graphic>
          <a:graphicData uri="http://schemas.openxmlformats.org/drawingml/2006/table">
            <a:tbl>
              <a:tblPr>
                <a:noFill/>
                <a:tableStyleId>{451A453B-9553-42D0-BDF4-9CD92DCCC439}</a:tableStyleId>
              </a:tblPr>
              <a:tblGrid>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Adjusted R^2</a:t>
                      </a:r>
                      <a:endParaRPr/>
                    </a:p>
                  </a:txBody>
                  <a:tcPr marT="91425" marB="91425" marR="91425" marL="91425"/>
                </a:tc>
              </a:tr>
              <a:tr h="381000">
                <a:tc>
                  <a:txBody>
                    <a:bodyPr/>
                    <a:lstStyle/>
                    <a:p>
                      <a:pPr indent="0" lvl="0" marL="0" rtl="0" algn="l">
                        <a:spcBef>
                          <a:spcPts val="0"/>
                        </a:spcBef>
                        <a:spcAft>
                          <a:spcPts val="0"/>
                        </a:spcAft>
                        <a:buNone/>
                      </a:pPr>
                      <a:r>
                        <a:rPr lang="en"/>
                        <a:t>Verbal W.M.</a:t>
                      </a:r>
                      <a:endParaRPr/>
                    </a:p>
                  </a:txBody>
                  <a:tcPr marT="91425" marB="91425" marR="91425" marL="91425"/>
                </a:tc>
                <a:tc>
                  <a:txBody>
                    <a:bodyPr/>
                    <a:lstStyle/>
                    <a:p>
                      <a:pPr indent="0" lvl="0" marL="0" rtl="0" algn="l">
                        <a:lnSpc>
                          <a:spcPct val="150000"/>
                        </a:lnSpc>
                        <a:spcBef>
                          <a:spcPts val="0"/>
                        </a:spcBef>
                        <a:spcAft>
                          <a:spcPts val="0"/>
                        </a:spcAft>
                        <a:buNone/>
                      </a:pPr>
                      <a:r>
                        <a:rPr b="1" lang="en">
                          <a:solidFill>
                            <a:srgbClr val="FF0000"/>
                          </a:solidFill>
                          <a:highlight>
                            <a:srgbClr val="FFFFFF"/>
                          </a:highlight>
                          <a:latin typeface="Times New Roman"/>
                          <a:ea typeface="Times New Roman"/>
                          <a:cs typeface="Times New Roman"/>
                          <a:sym typeface="Times New Roman"/>
                        </a:rPr>
                        <a:t>0.1524</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
                        <a:t>Reaction</a:t>
                      </a:r>
                      <a:endParaRPr/>
                    </a:p>
                  </a:txBody>
                  <a:tcPr marT="91425" marB="91425" marR="91425" marL="91425"/>
                </a:tc>
                <a:tc>
                  <a:txBody>
                    <a:bodyPr/>
                    <a:lstStyle/>
                    <a:p>
                      <a:pPr indent="0" lvl="0" marL="0" rtl="0" algn="l">
                        <a:lnSpc>
                          <a:spcPct val="115000"/>
                        </a:lnSpc>
                        <a:spcBef>
                          <a:spcPts val="0"/>
                        </a:spcBef>
                        <a:spcAft>
                          <a:spcPts val="1600"/>
                        </a:spcAft>
                        <a:buNone/>
                      </a:pPr>
                      <a:r>
                        <a:rPr b="1" lang="en" sz="1200">
                          <a:solidFill>
                            <a:srgbClr val="0000FF"/>
                          </a:solidFill>
                          <a:highlight>
                            <a:srgbClr val="FFFFFF"/>
                          </a:highlight>
                          <a:latin typeface="Times New Roman"/>
                          <a:ea typeface="Times New Roman"/>
                          <a:cs typeface="Times New Roman"/>
                          <a:sym typeface="Times New Roman"/>
                        </a:rPr>
                        <a:t>0.08428</a:t>
                      </a:r>
                      <a:endParaRPr>
                        <a:solidFill>
                          <a:srgbClr val="0000FF"/>
                        </a:solidFill>
                      </a:endParaRPr>
                    </a:p>
                  </a:txBody>
                  <a:tcPr marT="91425" marB="91425" marR="91425" marL="91425"/>
                </a:tc>
              </a:tr>
              <a:tr h="381000">
                <a:tc>
                  <a:txBody>
                    <a:bodyPr/>
                    <a:lstStyle/>
                    <a:p>
                      <a:pPr indent="0" lvl="0" marL="0" rtl="0" algn="l">
                        <a:spcBef>
                          <a:spcPts val="0"/>
                        </a:spcBef>
                        <a:spcAft>
                          <a:spcPts val="0"/>
                        </a:spcAft>
                        <a:buNone/>
                      </a:pPr>
                      <a:r>
                        <a:rPr lang="en"/>
                        <a:t>Spatial W.M.</a:t>
                      </a:r>
                      <a:endParaRPr/>
                    </a:p>
                  </a:txBody>
                  <a:tcPr marT="91425" marB="91425" marR="91425" marL="91425"/>
                </a:tc>
                <a:tc>
                  <a:txBody>
                    <a:bodyPr/>
                    <a:lstStyle/>
                    <a:p>
                      <a:pPr indent="0" lvl="0" marL="0" rtl="0" algn="l">
                        <a:lnSpc>
                          <a:spcPct val="200000"/>
                        </a:lnSpc>
                        <a:spcBef>
                          <a:spcPts val="0"/>
                        </a:spcBef>
                        <a:spcAft>
                          <a:spcPts val="0"/>
                        </a:spcAft>
                        <a:buNone/>
                      </a:pPr>
                      <a:r>
                        <a:rPr b="1" lang="en" sz="1200">
                          <a:solidFill>
                            <a:srgbClr val="0000FF"/>
                          </a:solidFill>
                          <a:highlight>
                            <a:srgbClr val="FFFFFF"/>
                          </a:highlight>
                          <a:latin typeface="Times New Roman"/>
                          <a:ea typeface="Times New Roman"/>
                          <a:cs typeface="Times New Roman"/>
                          <a:sym typeface="Times New Roman"/>
                        </a:rPr>
                        <a:t>0.1136</a:t>
                      </a:r>
                      <a:endParaRPr>
                        <a:solidFill>
                          <a:srgbClr val="0000FF"/>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Predicting Cognitive Ability Using Control Model with Demographics, MRI, &amp; fMRI</a:t>
            </a:r>
            <a:endParaRPr sz="1800"/>
          </a:p>
          <a:p>
            <a:pPr indent="0" lvl="0" marL="0" rtl="0" algn="l">
              <a:spcBef>
                <a:spcPts val="0"/>
              </a:spcBef>
              <a:spcAft>
                <a:spcPts val="0"/>
              </a:spcAft>
              <a:buNone/>
            </a:pPr>
            <a:r>
              <a:t/>
            </a:r>
            <a:endParaRPr sz="1800"/>
          </a:p>
        </p:txBody>
      </p:sp>
      <p:pic>
        <p:nvPicPr>
          <p:cNvPr id="262" name="Google Shape;262;p40"/>
          <p:cNvPicPr preferRelativeResize="0"/>
          <p:nvPr/>
        </p:nvPicPr>
        <p:blipFill>
          <a:blip r:embed="rId3">
            <a:alphaModFix/>
          </a:blip>
          <a:stretch>
            <a:fillRect/>
          </a:stretch>
        </p:blipFill>
        <p:spPr>
          <a:xfrm>
            <a:off x="1065150" y="745450"/>
            <a:ext cx="7013698" cy="4332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the Model Over-predict for Diagnosed Patients?</a:t>
            </a:r>
            <a:endParaRPr/>
          </a:p>
        </p:txBody>
      </p:sp>
      <p:sp>
        <p:nvSpPr>
          <p:cNvPr id="268" name="Google Shape;268;p41"/>
          <p:cNvSpPr txBox="1"/>
          <p:nvPr>
            <p:ph idx="1" type="body"/>
          </p:nvPr>
        </p:nvSpPr>
        <p:spPr>
          <a:xfrm>
            <a:off x="357975" y="1214025"/>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t>Verbal.W</a:t>
            </a:r>
            <a:endParaRPr b="1" sz="1800"/>
          </a:p>
        </p:txBody>
      </p:sp>
      <p:graphicFrame>
        <p:nvGraphicFramePr>
          <p:cNvPr id="269" name="Google Shape;269;p41"/>
          <p:cNvGraphicFramePr/>
          <p:nvPr/>
        </p:nvGraphicFramePr>
        <p:xfrm>
          <a:off x="260375" y="1981250"/>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14</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16</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23</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26</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28</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0" name="Google Shape;270;p41"/>
          <p:cNvSpPr txBox="1"/>
          <p:nvPr>
            <p:ph idx="1" type="body"/>
          </p:nvPr>
        </p:nvSpPr>
        <p:spPr>
          <a:xfrm>
            <a:off x="3284100" y="1214025"/>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Reaction</a:t>
            </a:r>
            <a:endParaRPr b="1" sz="1800"/>
          </a:p>
          <a:p>
            <a:pPr indent="0" lvl="0" marL="0" rtl="0" algn="l">
              <a:spcBef>
                <a:spcPts val="1600"/>
              </a:spcBef>
              <a:spcAft>
                <a:spcPts val="1600"/>
              </a:spcAft>
              <a:buNone/>
            </a:pPr>
            <a:r>
              <a:t/>
            </a:r>
            <a:endParaRPr/>
          </a:p>
        </p:txBody>
      </p:sp>
      <p:sp>
        <p:nvSpPr>
          <p:cNvPr id="271" name="Google Shape;271;p41"/>
          <p:cNvSpPr txBox="1"/>
          <p:nvPr>
            <p:ph idx="1" type="body"/>
          </p:nvPr>
        </p:nvSpPr>
        <p:spPr>
          <a:xfrm>
            <a:off x="6308350" y="1214025"/>
            <a:ext cx="25758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t>Spatial.W</a:t>
            </a:r>
            <a:endParaRPr/>
          </a:p>
        </p:txBody>
      </p:sp>
      <p:graphicFrame>
        <p:nvGraphicFramePr>
          <p:cNvPr id="272" name="Google Shape;272;p41"/>
          <p:cNvGraphicFramePr/>
          <p:nvPr/>
        </p:nvGraphicFramePr>
        <p:xfrm>
          <a:off x="3186500" y="1981250"/>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25</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27</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25</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12</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15</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273" name="Google Shape;273;p41"/>
          <p:cNvGraphicFramePr/>
          <p:nvPr/>
        </p:nvGraphicFramePr>
        <p:xfrm>
          <a:off x="6210225" y="1981250"/>
          <a:ext cx="3000000" cy="3000000"/>
        </p:xfrm>
        <a:graphic>
          <a:graphicData uri="http://schemas.openxmlformats.org/drawingml/2006/table">
            <a:tbl>
              <a:tblPr>
                <a:noFill/>
                <a:tableStyleId>{451A453B-9553-42D0-BDF4-9CD92DCCC439}</a:tableStyleId>
              </a:tblPr>
              <a:tblGrid>
                <a:gridCol w="692750"/>
                <a:gridCol w="692750"/>
                <a:gridCol w="692750"/>
                <a:gridCol w="692750"/>
              </a:tblGrid>
              <a:tr h="396200">
                <a:tc>
                  <a:txBody>
                    <a:bodyPr/>
                    <a:lstStyle/>
                    <a:p>
                      <a:pPr indent="0" lvl="0" marL="0" rtl="0" algn="l">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ADHD</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BP</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SZ</a:t>
                      </a:r>
                      <a:endParaRPr b="1"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No</a:t>
                      </a:r>
                      <a:endParaRPr b="1"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11</a:t>
                      </a:r>
                      <a:endParaRPr sz="13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300">
                          <a:latin typeface="Times New Roman"/>
                          <a:ea typeface="Times New Roman"/>
                          <a:cs typeface="Times New Roman"/>
                          <a:sym typeface="Times New Roman"/>
                        </a:rPr>
                        <a:t>Yes</a:t>
                      </a:r>
                      <a:endParaRPr b="1" sz="1300">
                        <a:latin typeface="Times New Roman"/>
                        <a:ea typeface="Times New Roman"/>
                        <a:cs typeface="Times New Roman"/>
                        <a:sym typeface="Times New Roman"/>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28</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29</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0000"/>
                          </a:solidFill>
                          <a:latin typeface="Times New Roman"/>
                          <a:ea typeface="Times New Roman"/>
                          <a:cs typeface="Times New Roman"/>
                          <a:sym typeface="Times New Roman"/>
                        </a:rPr>
                        <a:t>27</a:t>
                      </a:r>
                      <a:endParaRPr b="1" sz="1300">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4" name="Google Shape;274;p41"/>
          <p:cNvSpPr txBox="1"/>
          <p:nvPr/>
        </p:nvSpPr>
        <p:spPr>
          <a:xfrm>
            <a:off x="543700" y="3436250"/>
            <a:ext cx="8210100" cy="126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The model built on control patients expects diagnosed patients to have: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i="1" lang="en" sz="1800">
                <a:latin typeface="Times New Roman"/>
                <a:ea typeface="Times New Roman"/>
                <a:cs typeface="Times New Roman"/>
                <a:sym typeface="Times New Roman"/>
              </a:rPr>
              <a:t>higher</a:t>
            </a:r>
            <a:r>
              <a:rPr lang="en" sz="1800">
                <a:latin typeface="Times New Roman"/>
                <a:ea typeface="Times New Roman"/>
                <a:cs typeface="Times New Roman"/>
                <a:sym typeface="Times New Roman"/>
              </a:rPr>
              <a:t> Verbal.W and Spatial.W scores than they actually have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i="1" lang="en" sz="1800">
                <a:latin typeface="Times New Roman"/>
                <a:ea typeface="Times New Roman"/>
                <a:cs typeface="Times New Roman"/>
                <a:sym typeface="Times New Roman"/>
              </a:rPr>
              <a:t>faster</a:t>
            </a:r>
            <a:r>
              <a:rPr lang="en" sz="1800">
                <a:latin typeface="Times New Roman"/>
                <a:ea typeface="Times New Roman"/>
                <a:cs typeface="Times New Roman"/>
                <a:sym typeface="Times New Roman"/>
              </a:rPr>
              <a:t> Reaction times than they actually have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Is the difference due to the diagnosis?</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547075" y="-278925"/>
            <a:ext cx="4045200" cy="1710300"/>
          </a:xfrm>
          <a:prstGeom prst="rect">
            <a:avLst/>
          </a:prstGeom>
        </p:spPr>
        <p:txBody>
          <a:bodyPr anchorCtr="0" anchor="b" bIns="91425" lIns="91425" spcFirstLastPara="1" rIns="91425" wrap="square" tIns="91425">
            <a:noAutofit/>
          </a:bodyPr>
          <a:lstStyle/>
          <a:p>
            <a:pPr indent="0" lvl="0" marL="914400" rtl="0" algn="l">
              <a:spcBef>
                <a:spcPts val="0"/>
              </a:spcBef>
              <a:spcAft>
                <a:spcPts val="0"/>
              </a:spcAft>
              <a:buNone/>
            </a:pPr>
            <a:r>
              <a:rPr lang="en" sz="3000"/>
              <a:t>Background</a:t>
            </a:r>
            <a:endParaRPr sz="3000"/>
          </a:p>
          <a:p>
            <a:pPr indent="0" lvl="0" marL="914400" rtl="0" algn="ctr">
              <a:spcBef>
                <a:spcPts val="0"/>
              </a:spcBef>
              <a:spcAft>
                <a:spcPts val="0"/>
              </a:spcAft>
              <a:buNone/>
            </a:pPr>
            <a:r>
              <a:t/>
            </a:r>
            <a:endParaRPr sz="3000"/>
          </a:p>
        </p:txBody>
      </p:sp>
      <p:sp>
        <p:nvSpPr>
          <p:cNvPr id="69" name="Google Shape;69;p15"/>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txBox="1"/>
          <p:nvPr>
            <p:ph idx="2" type="body"/>
          </p:nvPr>
        </p:nvSpPr>
        <p:spPr>
          <a:xfrm>
            <a:off x="4564375" y="876600"/>
            <a:ext cx="46692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a:solidFill>
                  <a:srgbClr val="000000"/>
                </a:solidFill>
              </a:rPr>
              <a:t>Working Memory</a:t>
            </a:r>
            <a:r>
              <a:rPr lang="en">
                <a:solidFill>
                  <a:schemeClr val="dk2"/>
                </a:solidFill>
              </a:rPr>
              <a:t> </a:t>
            </a:r>
            <a:endParaRPr>
              <a:solidFill>
                <a:schemeClr val="dk2"/>
              </a:solidFill>
            </a:endParaRPr>
          </a:p>
          <a:p>
            <a:pPr indent="-317500" lvl="1" marL="914400" rtl="0" algn="l">
              <a:spcBef>
                <a:spcPts val="0"/>
              </a:spcBef>
              <a:spcAft>
                <a:spcPts val="0"/>
              </a:spcAft>
              <a:buClr>
                <a:srgbClr val="434343"/>
              </a:buClr>
              <a:buSzPts val="1400"/>
              <a:buChar char="○"/>
            </a:pPr>
            <a:r>
              <a:rPr lang="en">
                <a:solidFill>
                  <a:srgbClr val="434343"/>
                </a:solidFill>
              </a:rPr>
              <a:t>Cognitive system with a limited capacity that is responsible for temporarily holding information available for processing.</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Important for reasoning and the guidance of decision-making and behavior.</a:t>
            </a:r>
            <a:endParaRPr>
              <a:solidFill>
                <a:srgbClr val="434343"/>
              </a:solidFill>
            </a:endParaRPr>
          </a:p>
          <a:p>
            <a:pPr indent="-342900" lvl="0" marL="457200" rtl="0" algn="l">
              <a:spcBef>
                <a:spcPts val="0"/>
              </a:spcBef>
              <a:spcAft>
                <a:spcPts val="0"/>
              </a:spcAft>
              <a:buClr>
                <a:srgbClr val="000000"/>
              </a:buClr>
              <a:buSzPts val="1800"/>
              <a:buChar char="●"/>
            </a:pPr>
            <a:r>
              <a:rPr b="1" lang="en">
                <a:solidFill>
                  <a:srgbClr val="000000"/>
                </a:solidFill>
              </a:rPr>
              <a:t>fMRI vs MRI </a:t>
            </a:r>
            <a:endParaRPr b="1">
              <a:solidFill>
                <a:srgbClr val="000000"/>
              </a:solidFill>
            </a:endParaRPr>
          </a:p>
          <a:p>
            <a:pPr indent="-317500" lvl="1" marL="914400" rtl="0" algn="l">
              <a:spcBef>
                <a:spcPts val="0"/>
              </a:spcBef>
              <a:spcAft>
                <a:spcPts val="0"/>
              </a:spcAft>
              <a:buClr>
                <a:srgbClr val="434343"/>
              </a:buClr>
              <a:buSzPts val="1400"/>
              <a:buChar char="○"/>
            </a:pPr>
            <a:r>
              <a:rPr lang="en">
                <a:solidFill>
                  <a:srgbClr val="434343"/>
                </a:solidFill>
              </a:rPr>
              <a:t>MRI image anatomical structure. Brain MRI renders a clear picture of brain; it shows a clear picture of brain construction.  </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fMRI image metabolic functions. Its results are useful in analyzing connectivities and functions of different brain areas. </a:t>
            </a:r>
            <a:endParaRPr>
              <a:solidFill>
                <a:srgbClr val="434343"/>
              </a:solidFill>
            </a:endParaRPr>
          </a:p>
        </p:txBody>
      </p:sp>
      <p:pic>
        <p:nvPicPr>
          <p:cNvPr id="71" name="Google Shape;71;p15"/>
          <p:cNvPicPr preferRelativeResize="0"/>
          <p:nvPr/>
        </p:nvPicPr>
        <p:blipFill rotWithShape="1">
          <a:blip r:embed="rId3">
            <a:alphaModFix/>
          </a:blip>
          <a:srcRect b="10277" l="0" r="0" t="17037"/>
          <a:stretch/>
        </p:blipFill>
        <p:spPr>
          <a:xfrm>
            <a:off x="1086675" y="1787849"/>
            <a:ext cx="2339502" cy="226730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03150" y="207875"/>
            <a:ext cx="8537700" cy="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Results of Predicted Values for Subjects with ADHD, SZ and BD</a:t>
            </a:r>
            <a:endParaRPr/>
          </a:p>
        </p:txBody>
      </p:sp>
      <p:pic>
        <p:nvPicPr>
          <p:cNvPr id="280" name="Google Shape;280;p42"/>
          <p:cNvPicPr preferRelativeResize="0"/>
          <p:nvPr/>
        </p:nvPicPr>
        <p:blipFill>
          <a:blip r:embed="rId3">
            <a:alphaModFix/>
          </a:blip>
          <a:stretch>
            <a:fillRect/>
          </a:stretch>
        </p:blipFill>
        <p:spPr>
          <a:xfrm>
            <a:off x="196025" y="2274020"/>
            <a:ext cx="4134025" cy="2112505"/>
          </a:xfrm>
          <a:prstGeom prst="rect">
            <a:avLst/>
          </a:prstGeom>
          <a:noFill/>
          <a:ln>
            <a:noFill/>
          </a:ln>
        </p:spPr>
      </p:pic>
      <p:pic>
        <p:nvPicPr>
          <p:cNvPr id="281" name="Google Shape;281;p42"/>
          <p:cNvPicPr preferRelativeResize="0"/>
          <p:nvPr/>
        </p:nvPicPr>
        <p:blipFill>
          <a:blip r:embed="rId4">
            <a:alphaModFix/>
          </a:blip>
          <a:stretch>
            <a:fillRect/>
          </a:stretch>
        </p:blipFill>
        <p:spPr>
          <a:xfrm>
            <a:off x="4706825" y="2320000"/>
            <a:ext cx="4134025" cy="2020550"/>
          </a:xfrm>
          <a:prstGeom prst="rect">
            <a:avLst/>
          </a:prstGeom>
          <a:noFill/>
          <a:ln>
            <a:noFill/>
          </a:ln>
        </p:spPr>
      </p:pic>
      <p:sp>
        <p:nvSpPr>
          <p:cNvPr id="282" name="Google Shape;282;p42"/>
          <p:cNvSpPr/>
          <p:nvPr/>
        </p:nvSpPr>
        <p:spPr>
          <a:xfrm>
            <a:off x="196025" y="1690475"/>
            <a:ext cx="23529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Predicted Values</a:t>
            </a:r>
            <a:endParaRPr/>
          </a:p>
        </p:txBody>
      </p:sp>
      <p:sp>
        <p:nvSpPr>
          <p:cNvPr id="283" name="Google Shape;283;p42"/>
          <p:cNvSpPr/>
          <p:nvPr/>
        </p:nvSpPr>
        <p:spPr>
          <a:xfrm>
            <a:off x="4920975" y="1690475"/>
            <a:ext cx="20037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Actual Values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Residuals and SSE</a:t>
            </a:r>
            <a:endParaRPr/>
          </a:p>
        </p:txBody>
      </p:sp>
      <p:pic>
        <p:nvPicPr>
          <p:cNvPr id="289" name="Google Shape;289;p43"/>
          <p:cNvPicPr preferRelativeResize="0"/>
          <p:nvPr/>
        </p:nvPicPr>
        <p:blipFill>
          <a:blip r:embed="rId3">
            <a:alphaModFix/>
          </a:blip>
          <a:stretch>
            <a:fillRect/>
          </a:stretch>
        </p:blipFill>
        <p:spPr>
          <a:xfrm>
            <a:off x="424307" y="3767000"/>
            <a:ext cx="4400550" cy="933450"/>
          </a:xfrm>
          <a:prstGeom prst="rect">
            <a:avLst/>
          </a:prstGeom>
          <a:noFill/>
          <a:ln>
            <a:noFill/>
          </a:ln>
        </p:spPr>
      </p:pic>
      <p:pic>
        <p:nvPicPr>
          <p:cNvPr id="290" name="Google Shape;290;p43"/>
          <p:cNvPicPr preferRelativeResize="0"/>
          <p:nvPr/>
        </p:nvPicPr>
        <p:blipFill>
          <a:blip r:embed="rId4">
            <a:alphaModFix/>
          </a:blip>
          <a:stretch>
            <a:fillRect/>
          </a:stretch>
        </p:blipFill>
        <p:spPr>
          <a:xfrm>
            <a:off x="424300" y="1121175"/>
            <a:ext cx="5359383" cy="2404650"/>
          </a:xfrm>
          <a:prstGeom prst="rect">
            <a:avLst/>
          </a:prstGeom>
          <a:noFill/>
          <a:ln>
            <a:noFill/>
          </a:ln>
        </p:spPr>
      </p:pic>
      <p:sp>
        <p:nvSpPr>
          <p:cNvPr id="291" name="Google Shape;291;p43"/>
          <p:cNvSpPr txBox="1"/>
          <p:nvPr/>
        </p:nvSpPr>
        <p:spPr>
          <a:xfrm>
            <a:off x="6074875" y="1103375"/>
            <a:ext cx="2549100" cy="24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Partial data of the residuals of the subjects with mental disorders predicted from the model using only controls. </a:t>
            </a:r>
            <a:endParaRPr b="1" sz="18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76000" y="1134925"/>
            <a:ext cx="48534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Question Three</a:t>
            </a:r>
            <a:endParaRPr sz="3000"/>
          </a:p>
        </p:txBody>
      </p:sp>
      <p:sp>
        <p:nvSpPr>
          <p:cNvPr id="297" name="Google Shape;297;p44"/>
          <p:cNvSpPr txBox="1"/>
          <p:nvPr>
            <p:ph idx="2" type="body"/>
          </p:nvPr>
        </p:nvSpPr>
        <p:spPr>
          <a:xfrm>
            <a:off x="5065900" y="766350"/>
            <a:ext cx="3837000" cy="36951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t/>
            </a:r>
            <a:endParaRPr sz="2400">
              <a:solidFill>
                <a:srgbClr val="000000"/>
              </a:solidFill>
            </a:endParaRPr>
          </a:p>
          <a:p>
            <a:pPr indent="0" lvl="0" marL="0" rtl="0" algn="l">
              <a:spcBef>
                <a:spcPts val="1600"/>
              </a:spcBef>
              <a:spcAft>
                <a:spcPts val="0"/>
              </a:spcAft>
              <a:buNone/>
            </a:pPr>
            <a:r>
              <a:rPr lang="en" sz="2400">
                <a:solidFill>
                  <a:srgbClr val="000000"/>
                </a:solidFill>
              </a:rPr>
              <a:t>Explore other relationships within the data set.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101450"/>
            <a:ext cx="8520600" cy="10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Problem 3:</a:t>
            </a:r>
            <a:endParaRPr sz="2400"/>
          </a:p>
          <a:p>
            <a:pPr indent="0" lvl="0" marL="0" rtl="0" algn="l">
              <a:spcBef>
                <a:spcPts val="0"/>
              </a:spcBef>
              <a:spcAft>
                <a:spcPts val="0"/>
              </a:spcAft>
              <a:buNone/>
            </a:pPr>
            <a:r>
              <a:rPr lang="en" sz="2400"/>
              <a:t>Principal Component Analysis of MRI and fMRI variable</a:t>
            </a:r>
            <a:r>
              <a:rPr lang="en"/>
              <a:t>s </a:t>
            </a:r>
            <a:endParaRPr/>
          </a:p>
          <a:p>
            <a:pPr indent="0" lvl="0" marL="0" rtl="0" algn="l">
              <a:spcBef>
                <a:spcPts val="0"/>
              </a:spcBef>
              <a:spcAft>
                <a:spcPts val="0"/>
              </a:spcAft>
              <a:buNone/>
            </a:pPr>
            <a:r>
              <a:t/>
            </a:r>
            <a:endParaRPr/>
          </a:p>
        </p:txBody>
      </p:sp>
      <p:pic>
        <p:nvPicPr>
          <p:cNvPr id="303" name="Google Shape;303;p45"/>
          <p:cNvPicPr preferRelativeResize="0"/>
          <p:nvPr/>
        </p:nvPicPr>
        <p:blipFill>
          <a:blip r:embed="rId3">
            <a:alphaModFix/>
          </a:blip>
          <a:stretch>
            <a:fillRect/>
          </a:stretch>
        </p:blipFill>
        <p:spPr>
          <a:xfrm>
            <a:off x="4640975" y="1106450"/>
            <a:ext cx="4426949" cy="3965950"/>
          </a:xfrm>
          <a:prstGeom prst="rect">
            <a:avLst/>
          </a:prstGeom>
          <a:noFill/>
          <a:ln>
            <a:noFill/>
          </a:ln>
        </p:spPr>
      </p:pic>
      <p:pic>
        <p:nvPicPr>
          <p:cNvPr id="304" name="Google Shape;304;p45"/>
          <p:cNvPicPr preferRelativeResize="0"/>
          <p:nvPr/>
        </p:nvPicPr>
        <p:blipFill>
          <a:blip r:embed="rId4">
            <a:alphaModFix/>
          </a:blip>
          <a:stretch>
            <a:fillRect/>
          </a:stretch>
        </p:blipFill>
        <p:spPr>
          <a:xfrm>
            <a:off x="311700" y="1318975"/>
            <a:ext cx="4324501" cy="3411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311700" y="147700"/>
            <a:ext cx="8520600" cy="1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Prediction of Mental Disorder Based on cognitive ability, MRI and fMRI data</a:t>
            </a:r>
            <a:endParaRPr/>
          </a:p>
        </p:txBody>
      </p:sp>
      <p:graphicFrame>
        <p:nvGraphicFramePr>
          <p:cNvPr id="310" name="Google Shape;310;p46"/>
          <p:cNvGraphicFramePr/>
          <p:nvPr/>
        </p:nvGraphicFramePr>
        <p:xfrm>
          <a:off x="474150" y="1737125"/>
          <a:ext cx="3000000" cy="3000000"/>
        </p:xfrm>
        <a:graphic>
          <a:graphicData uri="http://schemas.openxmlformats.org/drawingml/2006/table">
            <a:tbl>
              <a:tblPr>
                <a:noFill/>
                <a:tableStyleId>{451A453B-9553-42D0-BDF4-9CD92DCCC439}</a:tableStyleId>
              </a:tblPr>
              <a:tblGrid>
                <a:gridCol w="905575"/>
                <a:gridCol w="905575"/>
                <a:gridCol w="905575"/>
                <a:gridCol w="905575"/>
              </a:tblGrid>
              <a:tr h="418775">
                <a:tc>
                  <a:txBody>
                    <a:bodyPr/>
                    <a:lstStyle/>
                    <a:p>
                      <a:pPr indent="0" lvl="0" marL="0" rtl="0" algn="l">
                        <a:spcBef>
                          <a:spcPts val="0"/>
                        </a:spcBef>
                        <a:spcAft>
                          <a:spcPts val="0"/>
                        </a:spcAft>
                        <a:buNone/>
                      </a:pPr>
                      <a:r>
                        <a:rPr lang="en"/>
                        <a:t>Control</a:t>
                      </a:r>
                      <a:endParaRPr/>
                    </a:p>
                  </a:txBody>
                  <a:tcPr marT="91425" marB="91425" marR="91425" marL="91425"/>
                </a:tc>
                <a:tc>
                  <a:txBody>
                    <a:bodyPr/>
                    <a:lstStyle/>
                    <a:p>
                      <a:pPr indent="0" lvl="0" marL="0" rtl="0" algn="l">
                        <a:spcBef>
                          <a:spcPts val="0"/>
                        </a:spcBef>
                        <a:spcAft>
                          <a:spcPts val="0"/>
                        </a:spcAft>
                        <a:buNone/>
                      </a:pPr>
                      <a:r>
                        <a:rPr lang="en"/>
                        <a:t>SZ</a:t>
                      </a:r>
                      <a:endParaRPr/>
                    </a:p>
                  </a:txBody>
                  <a:tcPr marT="91425" marB="91425" marR="91425" marL="91425"/>
                </a:tc>
                <a:tc>
                  <a:txBody>
                    <a:bodyPr/>
                    <a:lstStyle/>
                    <a:p>
                      <a:pPr indent="0" lvl="0" marL="0" rtl="0" algn="l">
                        <a:spcBef>
                          <a:spcPts val="0"/>
                        </a:spcBef>
                        <a:spcAft>
                          <a:spcPts val="0"/>
                        </a:spcAft>
                        <a:buNone/>
                      </a:pPr>
                      <a:r>
                        <a:rPr lang="en"/>
                        <a:t>BP</a:t>
                      </a:r>
                      <a:endParaRPr/>
                    </a:p>
                  </a:txBody>
                  <a:tcPr marT="91425" marB="91425" marR="91425" marL="91425"/>
                </a:tc>
                <a:tc>
                  <a:txBody>
                    <a:bodyPr/>
                    <a:lstStyle/>
                    <a:p>
                      <a:pPr indent="0" lvl="0" marL="0" rtl="0" algn="l">
                        <a:spcBef>
                          <a:spcPts val="0"/>
                        </a:spcBef>
                        <a:spcAft>
                          <a:spcPts val="0"/>
                        </a:spcAft>
                        <a:buNone/>
                      </a:pPr>
                      <a:r>
                        <a:rPr lang="en"/>
                        <a:t>ADHD</a:t>
                      </a:r>
                      <a:endParaRPr/>
                    </a:p>
                  </a:txBody>
                  <a:tcPr marT="91425" marB="91425" marR="91425" marL="91425"/>
                </a:tc>
              </a:tr>
              <a:tr h="418775">
                <a:tc>
                  <a:txBody>
                    <a:bodyPr/>
                    <a:lstStyle/>
                    <a:p>
                      <a:pPr indent="0" lvl="0" marL="0" rtl="0" algn="l">
                        <a:spcBef>
                          <a:spcPts val="0"/>
                        </a:spcBef>
                        <a:spcAft>
                          <a:spcPts val="0"/>
                        </a:spcAft>
                        <a:buNone/>
                      </a:pPr>
                      <a:r>
                        <a:rPr lang="en"/>
                        <a:t>108</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c>
                  <a:txBody>
                    <a:bodyPr/>
                    <a:lstStyle/>
                    <a:p>
                      <a:pPr indent="0" lvl="0" marL="0" rtl="0" algn="l">
                        <a:spcBef>
                          <a:spcPts val="0"/>
                        </a:spcBef>
                        <a:spcAft>
                          <a:spcPts val="0"/>
                        </a:spcAft>
                        <a:buNone/>
                      </a:pPr>
                      <a:r>
                        <a:rPr lang="en"/>
                        <a:t>42</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r>
              <a:tr h="418775">
                <a:tc>
                  <a:txBody>
                    <a:bodyPr/>
                    <a:lstStyle/>
                    <a:p>
                      <a:pPr indent="0" lvl="0" marL="0" rtl="0" algn="l">
                        <a:spcBef>
                          <a:spcPts val="0"/>
                        </a:spcBef>
                        <a:spcAft>
                          <a:spcPts val="0"/>
                        </a:spcAft>
                        <a:buNone/>
                      </a:pPr>
                      <a:r>
                        <a:rPr lang="en"/>
                        <a:t>46.8%</a:t>
                      </a:r>
                      <a:endParaRPr/>
                    </a:p>
                  </a:txBody>
                  <a:tcPr marT="91425" marB="91425" marR="91425" marL="91425"/>
                </a:tc>
                <a:tc>
                  <a:txBody>
                    <a:bodyPr/>
                    <a:lstStyle/>
                    <a:p>
                      <a:pPr indent="0" lvl="0" marL="0" rtl="0" algn="l">
                        <a:spcBef>
                          <a:spcPts val="0"/>
                        </a:spcBef>
                        <a:spcAft>
                          <a:spcPts val="0"/>
                        </a:spcAft>
                        <a:buNone/>
                      </a:pPr>
                      <a:r>
                        <a:rPr lang="en"/>
                        <a:t>17.2%</a:t>
                      </a:r>
                      <a:endParaRPr/>
                    </a:p>
                  </a:txBody>
                  <a:tcPr marT="91425" marB="91425" marR="91425" marL="91425"/>
                </a:tc>
                <a:tc>
                  <a:txBody>
                    <a:bodyPr/>
                    <a:lstStyle/>
                    <a:p>
                      <a:pPr indent="0" lvl="0" marL="0" rtl="0" algn="l">
                        <a:spcBef>
                          <a:spcPts val="0"/>
                        </a:spcBef>
                        <a:spcAft>
                          <a:spcPts val="0"/>
                        </a:spcAft>
                        <a:buNone/>
                      </a:pPr>
                      <a:r>
                        <a:rPr lang="en"/>
                        <a:t>19.1%</a:t>
                      </a:r>
                      <a:endParaRPr/>
                    </a:p>
                  </a:txBody>
                  <a:tcPr marT="91425" marB="91425" marR="91425" marL="91425"/>
                </a:tc>
                <a:tc>
                  <a:txBody>
                    <a:bodyPr/>
                    <a:lstStyle/>
                    <a:p>
                      <a:pPr indent="0" lvl="0" marL="0" rtl="0" algn="l">
                        <a:spcBef>
                          <a:spcPts val="0"/>
                        </a:spcBef>
                        <a:spcAft>
                          <a:spcPts val="0"/>
                        </a:spcAft>
                        <a:buNone/>
                      </a:pPr>
                      <a:r>
                        <a:rPr lang="en"/>
                        <a:t>16.8%</a:t>
                      </a:r>
                      <a:endParaRPr/>
                    </a:p>
                  </a:txBody>
                  <a:tcPr marT="91425" marB="91425" marR="91425" marL="91425"/>
                </a:tc>
              </a:tr>
            </a:tbl>
          </a:graphicData>
        </a:graphic>
      </p:graphicFrame>
      <p:sp>
        <p:nvSpPr>
          <p:cNvPr id="311" name="Google Shape;311;p46"/>
          <p:cNvSpPr txBox="1"/>
          <p:nvPr/>
        </p:nvSpPr>
        <p:spPr>
          <a:xfrm>
            <a:off x="425775" y="1308863"/>
            <a:ext cx="16932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Actual Dataset:</a:t>
            </a:r>
            <a:endParaRPr b="1">
              <a:latin typeface="Times New Roman"/>
              <a:ea typeface="Times New Roman"/>
              <a:cs typeface="Times New Roman"/>
              <a:sym typeface="Times New Roman"/>
            </a:endParaRPr>
          </a:p>
        </p:txBody>
      </p:sp>
      <p:sp>
        <p:nvSpPr>
          <p:cNvPr id="312" name="Google Shape;312;p46"/>
          <p:cNvSpPr txBox="1"/>
          <p:nvPr/>
        </p:nvSpPr>
        <p:spPr>
          <a:xfrm>
            <a:off x="474150" y="3121700"/>
            <a:ext cx="2148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Prediction Percentage</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pic>
        <p:nvPicPr>
          <p:cNvPr id="313" name="Google Shape;313;p46"/>
          <p:cNvPicPr preferRelativeResize="0"/>
          <p:nvPr/>
        </p:nvPicPr>
        <p:blipFill>
          <a:blip r:embed="rId3">
            <a:alphaModFix/>
          </a:blip>
          <a:stretch>
            <a:fillRect/>
          </a:stretch>
        </p:blipFill>
        <p:spPr>
          <a:xfrm>
            <a:off x="4596042" y="1308875"/>
            <a:ext cx="3192283" cy="1686500"/>
          </a:xfrm>
          <a:prstGeom prst="rect">
            <a:avLst/>
          </a:prstGeom>
          <a:noFill/>
          <a:ln>
            <a:noFill/>
          </a:ln>
        </p:spPr>
      </p:pic>
      <p:graphicFrame>
        <p:nvGraphicFramePr>
          <p:cNvPr id="314" name="Google Shape;314;p46"/>
          <p:cNvGraphicFramePr/>
          <p:nvPr/>
        </p:nvGraphicFramePr>
        <p:xfrm>
          <a:off x="539450" y="3549975"/>
          <a:ext cx="3000000" cy="3000000"/>
        </p:xfrm>
        <a:graphic>
          <a:graphicData uri="http://schemas.openxmlformats.org/drawingml/2006/table">
            <a:tbl>
              <a:tblPr>
                <a:noFill/>
                <a:tableStyleId>{451A453B-9553-42D0-BDF4-9CD92DCCC439}</a:tableStyleId>
              </a:tblPr>
              <a:tblGrid>
                <a:gridCol w="905575"/>
                <a:gridCol w="905575"/>
                <a:gridCol w="905575"/>
                <a:gridCol w="905575"/>
              </a:tblGrid>
              <a:tr h="418775">
                <a:tc>
                  <a:txBody>
                    <a:bodyPr/>
                    <a:lstStyle/>
                    <a:p>
                      <a:pPr indent="0" lvl="0" marL="0" rtl="0" algn="l">
                        <a:spcBef>
                          <a:spcPts val="0"/>
                        </a:spcBef>
                        <a:spcAft>
                          <a:spcPts val="0"/>
                        </a:spcAft>
                        <a:buNone/>
                      </a:pPr>
                      <a:r>
                        <a:rPr lang="en"/>
                        <a:t>Control</a:t>
                      </a:r>
                      <a:endParaRPr/>
                    </a:p>
                  </a:txBody>
                  <a:tcPr marT="91425" marB="91425" marR="91425" marL="91425"/>
                </a:tc>
                <a:tc>
                  <a:txBody>
                    <a:bodyPr/>
                    <a:lstStyle/>
                    <a:p>
                      <a:pPr indent="0" lvl="0" marL="0" rtl="0" algn="l">
                        <a:spcBef>
                          <a:spcPts val="0"/>
                        </a:spcBef>
                        <a:spcAft>
                          <a:spcPts val="0"/>
                        </a:spcAft>
                        <a:buNone/>
                      </a:pPr>
                      <a:r>
                        <a:rPr lang="en"/>
                        <a:t>SZ</a:t>
                      </a:r>
                      <a:endParaRPr/>
                    </a:p>
                  </a:txBody>
                  <a:tcPr marT="91425" marB="91425" marR="91425" marL="91425"/>
                </a:tc>
                <a:tc>
                  <a:txBody>
                    <a:bodyPr/>
                    <a:lstStyle/>
                    <a:p>
                      <a:pPr indent="0" lvl="0" marL="0" rtl="0" algn="l">
                        <a:spcBef>
                          <a:spcPts val="0"/>
                        </a:spcBef>
                        <a:spcAft>
                          <a:spcPts val="0"/>
                        </a:spcAft>
                        <a:buNone/>
                      </a:pPr>
                      <a:r>
                        <a:rPr lang="en"/>
                        <a:t>BP</a:t>
                      </a:r>
                      <a:endParaRPr/>
                    </a:p>
                  </a:txBody>
                  <a:tcPr marT="91425" marB="91425" marR="91425" marL="91425"/>
                </a:tc>
                <a:tc>
                  <a:txBody>
                    <a:bodyPr/>
                    <a:lstStyle/>
                    <a:p>
                      <a:pPr indent="0" lvl="0" marL="0" rtl="0" algn="l">
                        <a:spcBef>
                          <a:spcPts val="0"/>
                        </a:spcBef>
                        <a:spcAft>
                          <a:spcPts val="0"/>
                        </a:spcAft>
                        <a:buNone/>
                      </a:pPr>
                      <a:r>
                        <a:rPr lang="en"/>
                        <a:t>ADHD</a:t>
                      </a:r>
                      <a:endParaRPr/>
                    </a:p>
                  </a:txBody>
                  <a:tcPr marT="91425" marB="91425" marR="91425" marL="91425"/>
                </a:tc>
              </a:tr>
              <a:tr h="418775">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18775">
                <a:tc>
                  <a:txBody>
                    <a:bodyPr/>
                    <a:lstStyle/>
                    <a:p>
                      <a:pPr indent="0" lvl="0" marL="0" rtl="0" algn="l">
                        <a:spcBef>
                          <a:spcPts val="0"/>
                        </a:spcBef>
                        <a:spcAft>
                          <a:spcPts val="0"/>
                        </a:spcAft>
                        <a:buNone/>
                      </a:pPr>
                      <a:r>
                        <a:rPr lang="en"/>
                        <a:t>56.1%</a:t>
                      </a:r>
                      <a:endParaRPr/>
                    </a:p>
                  </a:txBody>
                  <a:tcPr marT="91425" marB="91425" marR="91425" marL="91425"/>
                </a:tc>
                <a:tc>
                  <a:txBody>
                    <a:bodyPr/>
                    <a:lstStyle/>
                    <a:p>
                      <a:pPr indent="0" lvl="0" marL="0" rtl="0" algn="l">
                        <a:spcBef>
                          <a:spcPts val="0"/>
                        </a:spcBef>
                        <a:spcAft>
                          <a:spcPts val="0"/>
                        </a:spcAft>
                        <a:buNone/>
                      </a:pPr>
                      <a:r>
                        <a:rPr lang="en"/>
                        <a:t>16.6%</a:t>
                      </a:r>
                      <a:endParaRPr/>
                    </a:p>
                  </a:txBody>
                  <a:tcPr marT="91425" marB="91425" marR="91425" marL="91425"/>
                </a:tc>
                <a:tc>
                  <a:txBody>
                    <a:bodyPr/>
                    <a:lstStyle/>
                    <a:p>
                      <a:pPr indent="0" lvl="0" marL="0" rtl="0" algn="l">
                        <a:spcBef>
                          <a:spcPts val="0"/>
                        </a:spcBef>
                        <a:spcAft>
                          <a:spcPts val="0"/>
                        </a:spcAft>
                        <a:buNone/>
                      </a:pPr>
                      <a:r>
                        <a:rPr lang="en"/>
                        <a:t>24.2%</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r>
            </a:tbl>
          </a:graphicData>
        </a:graphic>
      </p:graphicFrame>
      <p:sp>
        <p:nvSpPr>
          <p:cNvPr id="315" name="Google Shape;315;p46"/>
          <p:cNvSpPr txBox="1"/>
          <p:nvPr/>
        </p:nvSpPr>
        <p:spPr>
          <a:xfrm>
            <a:off x="4721450" y="3090925"/>
            <a:ext cx="2941500" cy="16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30%  Testing -- 66 observations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70% Training --154 observations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Accuracy Percentage: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53%, not bad considering we have a limited data set and a lot of variables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Need improvement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t/>
            </a:r>
            <a:endParaRPr/>
          </a:p>
        </p:txBody>
      </p:sp>
      <p:sp>
        <p:nvSpPr>
          <p:cNvPr id="321" name="Google Shape;321;p47"/>
          <p:cNvSpPr txBox="1"/>
          <p:nvPr>
            <p:ph idx="1" type="body"/>
          </p:nvPr>
        </p:nvSpPr>
        <p:spPr>
          <a:xfrm>
            <a:off x="311700" y="816500"/>
            <a:ext cx="8520600" cy="165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Four redundant variables were found: total gray volume, total cortex volume, left caudate and right caudate. Conceptually, total cortex volume includes the gray volume. Left caudate and right caudate are symmetrical in the brain and serve a similar function in the memory processing. Those can explain their high VIF. So we excluded Total Gray Volume and Right Caudate from all the models. </a:t>
            </a:r>
            <a:endParaRPr/>
          </a:p>
        </p:txBody>
      </p:sp>
      <p:sp>
        <p:nvSpPr>
          <p:cNvPr id="322" name="Google Shape;322;p47"/>
          <p:cNvSpPr/>
          <p:nvPr/>
        </p:nvSpPr>
        <p:spPr>
          <a:xfrm>
            <a:off x="311700" y="917050"/>
            <a:ext cx="24234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txBox="1"/>
          <p:nvPr>
            <p:ph idx="1" type="body"/>
          </p:nvPr>
        </p:nvSpPr>
        <p:spPr>
          <a:xfrm>
            <a:off x="311700" y="2514550"/>
            <a:ext cx="8520600" cy="24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Models have given credit to those significant variables, their corresponding functions to individual cognitive measurements can be found in literatures. </a:t>
            </a:r>
            <a:endParaRPr sz="1800">
              <a:solidFill>
                <a:srgbClr val="000000"/>
              </a:solidFill>
            </a:endParaRPr>
          </a:p>
          <a:p>
            <a:pPr indent="457200" lvl="0" marL="0" rtl="0" algn="l">
              <a:spcBef>
                <a:spcPts val="1600"/>
              </a:spcBef>
              <a:spcAft>
                <a:spcPts val="0"/>
              </a:spcAft>
              <a:buNone/>
            </a:pPr>
            <a:r>
              <a:rPr lang="en" sz="1800">
                <a:solidFill>
                  <a:srgbClr val="000000"/>
                </a:solidFill>
              </a:rPr>
              <a:t>Age - universally significant. </a:t>
            </a:r>
            <a:endParaRPr sz="1800">
              <a:solidFill>
                <a:srgbClr val="000000"/>
              </a:solidFill>
            </a:endParaRPr>
          </a:p>
          <a:p>
            <a:pPr indent="457200" lvl="0" marL="0" rtl="0" algn="l">
              <a:spcBef>
                <a:spcPts val="1600"/>
              </a:spcBef>
              <a:spcAft>
                <a:spcPts val="0"/>
              </a:spcAft>
              <a:buNone/>
            </a:pPr>
            <a:r>
              <a:rPr lang="en" sz="1800">
                <a:solidFill>
                  <a:srgbClr val="000000"/>
                </a:solidFill>
              </a:rPr>
              <a:t>Cortex Volume - reaction time. </a:t>
            </a:r>
            <a:endParaRPr sz="1800">
              <a:solidFill>
                <a:srgbClr val="000000"/>
              </a:solidFill>
            </a:endParaRPr>
          </a:p>
          <a:p>
            <a:pPr indent="457200" lvl="0" marL="0" rtl="0" algn="l">
              <a:spcBef>
                <a:spcPts val="1600"/>
              </a:spcBef>
              <a:spcAft>
                <a:spcPts val="0"/>
              </a:spcAft>
              <a:buNone/>
            </a:pPr>
            <a:r>
              <a:rPr lang="en" sz="1800">
                <a:solidFill>
                  <a:srgbClr val="000000"/>
                </a:solidFill>
              </a:rPr>
              <a:t>Race and Left Amygdala - spatial working memory.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24" name="Google Shape;324;p47"/>
          <p:cNvSpPr/>
          <p:nvPr/>
        </p:nvSpPr>
        <p:spPr>
          <a:xfrm>
            <a:off x="3512000" y="2615075"/>
            <a:ext cx="19773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&amp; Future Directions</a:t>
            </a:r>
            <a:endParaRPr/>
          </a:p>
        </p:txBody>
      </p:sp>
      <p:sp>
        <p:nvSpPr>
          <p:cNvPr id="330" name="Google Shape;330;p48"/>
          <p:cNvSpPr txBox="1"/>
          <p:nvPr>
            <p:ph idx="1" type="body"/>
          </p:nvPr>
        </p:nvSpPr>
        <p:spPr>
          <a:xfrm>
            <a:off x="311700" y="1228675"/>
            <a:ext cx="8520600" cy="33402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Unbalanced data set: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More males than females,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More non-hispanic than hispanic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Small age range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Adjusted R squared </a:t>
            </a:r>
            <a:r>
              <a:rPr lang="en" sz="1800">
                <a:solidFill>
                  <a:srgbClr val="000000"/>
                </a:solidFill>
              </a:rPr>
              <a:t>number is not ideal</a:t>
            </a:r>
            <a:r>
              <a:rPr lang="en" sz="1800">
                <a:solidFill>
                  <a:srgbClr val="000000"/>
                </a:solidFill>
              </a:rPr>
              <a:t>, we might improve it with more data.</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Demographic variables can have significant influence over brain structures. Our model can be improved with more profound examination of their interactions</a:t>
            </a:r>
            <a:r>
              <a:rPr lang="en" sz="1800">
                <a:solidFill>
                  <a:srgbClr val="000000"/>
                </a:solidFill>
              </a:rPr>
              <a:t>. </a:t>
            </a:r>
            <a:r>
              <a:rPr lang="en" sz="1800">
                <a:solidFill>
                  <a:srgbClr val="000000"/>
                </a:solidFill>
              </a:rPr>
              <a:t> </a:t>
            </a:r>
            <a:endParaRPr sz="1800">
              <a:solidFill>
                <a:srgbClr val="000000"/>
              </a:solidFill>
            </a:endParaRPr>
          </a:p>
        </p:txBody>
      </p:sp>
      <p:sp>
        <p:nvSpPr>
          <p:cNvPr id="331" name="Google Shape;331;p48"/>
          <p:cNvSpPr/>
          <p:nvPr/>
        </p:nvSpPr>
        <p:spPr>
          <a:xfrm>
            <a:off x="841825" y="1322775"/>
            <a:ext cx="19773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8"/>
          <p:cNvSpPr/>
          <p:nvPr/>
        </p:nvSpPr>
        <p:spPr>
          <a:xfrm>
            <a:off x="841825" y="2562075"/>
            <a:ext cx="18540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p:cNvSpPr/>
          <p:nvPr/>
        </p:nvSpPr>
        <p:spPr>
          <a:xfrm>
            <a:off x="6846450" y="3185175"/>
            <a:ext cx="11727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138600" y="1134925"/>
            <a:ext cx="48534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Exploratory Data Analysis</a:t>
            </a:r>
            <a:endParaRPr sz="3000"/>
          </a:p>
        </p:txBody>
      </p:sp>
      <p:sp>
        <p:nvSpPr>
          <p:cNvPr id="77" name="Google Shape;77;p16"/>
          <p:cNvSpPr txBox="1"/>
          <p:nvPr>
            <p:ph idx="2" type="body"/>
          </p:nvPr>
        </p:nvSpPr>
        <p:spPr>
          <a:xfrm>
            <a:off x="4939500" y="113492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000000"/>
                </a:solidFill>
              </a:rPr>
              <a:t>1. </a:t>
            </a:r>
            <a:r>
              <a:rPr lang="en" sz="2400"/>
              <a:t>Sample Structure</a:t>
            </a:r>
            <a:endParaRPr sz="2400"/>
          </a:p>
          <a:p>
            <a:pPr indent="0" lvl="0" marL="0" rtl="0" algn="l">
              <a:spcBef>
                <a:spcPts val="1600"/>
              </a:spcBef>
              <a:spcAft>
                <a:spcPts val="0"/>
              </a:spcAft>
              <a:buNone/>
            </a:pPr>
            <a:r>
              <a:rPr lang="en" sz="2400"/>
              <a:t>2. Predictor Variables</a:t>
            </a:r>
            <a:endParaRPr sz="2400"/>
          </a:p>
          <a:p>
            <a:pPr indent="0" lvl="0" marL="0" rtl="0" algn="l">
              <a:spcBef>
                <a:spcPts val="1600"/>
              </a:spcBef>
              <a:spcAft>
                <a:spcPts val="0"/>
              </a:spcAft>
              <a:buNone/>
            </a:pPr>
            <a:r>
              <a:rPr lang="en" sz="2400"/>
              <a:t>3. Response Variables</a:t>
            </a:r>
            <a:endParaRPr sz="2400"/>
          </a:p>
          <a:p>
            <a:pPr indent="0" lvl="0" marL="0" rtl="0" algn="l">
              <a:spcBef>
                <a:spcPts val="1600"/>
              </a:spcBef>
              <a:spcAft>
                <a:spcPts val="1600"/>
              </a:spcAft>
              <a:buNone/>
            </a:pPr>
            <a:r>
              <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Sample Structure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In the CNP dataset, we have individuals in four different categories:</a:t>
            </a:r>
            <a:endParaRPr sz="2400">
              <a:solidFill>
                <a:srgbClr val="000000"/>
              </a:solidFill>
            </a:endParaRPr>
          </a:p>
          <a:p>
            <a:pPr indent="-381000" lvl="0" marL="457200" rtl="0" algn="l">
              <a:spcBef>
                <a:spcPts val="1600"/>
              </a:spcBef>
              <a:spcAft>
                <a:spcPts val="0"/>
              </a:spcAft>
              <a:buClr>
                <a:srgbClr val="000000"/>
              </a:buClr>
              <a:buSzPts val="2400"/>
              <a:buAutoNum type="arabicPeriod"/>
            </a:pPr>
            <a:r>
              <a:rPr lang="en" sz="2400">
                <a:solidFill>
                  <a:srgbClr val="000000"/>
                </a:solidFill>
              </a:rPr>
              <a:t>Controls</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ADHD</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Schizophrenia (SZ)</a:t>
            </a:r>
            <a:endParaRPr sz="2400">
              <a:solidFill>
                <a:srgbClr val="000000"/>
              </a:solidFill>
            </a:endParaRPr>
          </a:p>
          <a:p>
            <a:pPr indent="-381000" lvl="0" marL="457200" rtl="0" algn="l">
              <a:spcBef>
                <a:spcPts val="0"/>
              </a:spcBef>
              <a:spcAft>
                <a:spcPts val="0"/>
              </a:spcAft>
              <a:buClr>
                <a:srgbClr val="000000"/>
              </a:buClr>
              <a:buSzPts val="2400"/>
              <a:buAutoNum type="arabicPeriod"/>
            </a:pPr>
            <a:r>
              <a:rPr lang="en" sz="2400">
                <a:solidFill>
                  <a:srgbClr val="000000"/>
                </a:solidFill>
              </a:rPr>
              <a:t>Bipolar Disorder</a:t>
            </a:r>
            <a:endParaRPr sz="2400">
              <a:solidFill>
                <a:srgbClr val="000000"/>
              </a:solidFill>
            </a:endParaRPr>
          </a:p>
          <a:p>
            <a:pPr indent="0" lvl="0" marL="0" rtl="0" algn="l">
              <a:spcBef>
                <a:spcPts val="1600"/>
              </a:spcBef>
              <a:spcAft>
                <a:spcPts val="1600"/>
              </a:spcAft>
              <a:buNone/>
            </a:pPr>
            <a:r>
              <a:rPr lang="en" sz="2400">
                <a:solidFill>
                  <a:srgbClr val="000000"/>
                </a:solidFill>
              </a:rPr>
              <a:t>First we want to see the distribution of sample across the four categories and with respect to different demographic variables.</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Sample Structure</a:t>
            </a:r>
            <a:endParaRPr/>
          </a:p>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352225" y="1674075"/>
            <a:ext cx="4858750" cy="3326100"/>
          </a:xfrm>
          <a:prstGeom prst="rect">
            <a:avLst/>
          </a:prstGeom>
          <a:noFill/>
          <a:ln>
            <a:noFill/>
          </a:ln>
        </p:spPr>
      </p:pic>
      <p:sp>
        <p:nvSpPr>
          <p:cNvPr id="90" name="Google Shape;90;p18"/>
          <p:cNvSpPr/>
          <p:nvPr/>
        </p:nvSpPr>
        <p:spPr>
          <a:xfrm>
            <a:off x="152400" y="1165225"/>
            <a:ext cx="20913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Entire Sample </a:t>
            </a:r>
            <a:endParaRPr/>
          </a:p>
        </p:txBody>
      </p:sp>
      <p:sp>
        <p:nvSpPr>
          <p:cNvPr id="91" name="Google Shape;91;p18"/>
          <p:cNvSpPr txBox="1"/>
          <p:nvPr/>
        </p:nvSpPr>
        <p:spPr>
          <a:xfrm>
            <a:off x="5414150" y="1585725"/>
            <a:ext cx="3577500" cy="29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The data is unbalanced in terms of Control group and Patient group (ADHD, BP and SZ), as there are far more samples in Control group.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This kind of unbalanced distribution remind us of possible insignificance in our model.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We will talk about adjustments that we want to make in the future regarding the unbalanced dataset sample.</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Predictor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9"/>
          <p:cNvSpPr/>
          <p:nvPr/>
        </p:nvSpPr>
        <p:spPr>
          <a:xfrm>
            <a:off x="76200" y="1241425"/>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Gender </a:t>
            </a:r>
            <a:endParaRPr/>
          </a:p>
        </p:txBody>
      </p:sp>
      <p:sp>
        <p:nvSpPr>
          <p:cNvPr id="98" name="Google Shape;98;p19"/>
          <p:cNvSpPr/>
          <p:nvPr/>
        </p:nvSpPr>
        <p:spPr>
          <a:xfrm>
            <a:off x="4259100" y="1241425"/>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Language </a:t>
            </a:r>
            <a:endParaRPr/>
          </a:p>
        </p:txBody>
      </p:sp>
      <p:pic>
        <p:nvPicPr>
          <p:cNvPr id="99" name="Google Shape;99;p19"/>
          <p:cNvPicPr preferRelativeResize="0"/>
          <p:nvPr/>
        </p:nvPicPr>
        <p:blipFill>
          <a:blip r:embed="rId3">
            <a:alphaModFix/>
          </a:blip>
          <a:stretch>
            <a:fillRect/>
          </a:stretch>
        </p:blipFill>
        <p:spPr>
          <a:xfrm>
            <a:off x="152400" y="1699525"/>
            <a:ext cx="3879175" cy="2375912"/>
          </a:xfrm>
          <a:prstGeom prst="rect">
            <a:avLst/>
          </a:prstGeom>
          <a:noFill/>
          <a:ln>
            <a:noFill/>
          </a:ln>
        </p:spPr>
      </p:pic>
      <p:pic>
        <p:nvPicPr>
          <p:cNvPr id="100" name="Google Shape;100;p19"/>
          <p:cNvPicPr preferRelativeResize="0"/>
          <p:nvPr/>
        </p:nvPicPr>
        <p:blipFill>
          <a:blip r:embed="rId4">
            <a:alphaModFix/>
          </a:blip>
          <a:stretch>
            <a:fillRect/>
          </a:stretch>
        </p:blipFill>
        <p:spPr>
          <a:xfrm>
            <a:off x="4113850" y="1694700"/>
            <a:ext cx="3879176" cy="2381275"/>
          </a:xfrm>
          <a:prstGeom prst="rect">
            <a:avLst/>
          </a:prstGeom>
          <a:noFill/>
          <a:ln>
            <a:noFill/>
          </a:ln>
        </p:spPr>
      </p:pic>
      <p:sp>
        <p:nvSpPr>
          <p:cNvPr id="101" name="Google Shape;101;p19"/>
          <p:cNvSpPr txBox="1"/>
          <p:nvPr/>
        </p:nvSpPr>
        <p:spPr>
          <a:xfrm>
            <a:off x="448850" y="4008500"/>
            <a:ext cx="35826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Slightly unbalanced in groups BP, Control and SZ</a:t>
            </a:r>
            <a:endParaRPr b="1" sz="1200">
              <a:latin typeface="Times New Roman"/>
              <a:ea typeface="Times New Roman"/>
              <a:cs typeface="Times New Roman"/>
              <a:sym typeface="Times New Roman"/>
            </a:endParaRPr>
          </a:p>
        </p:txBody>
      </p:sp>
      <p:sp>
        <p:nvSpPr>
          <p:cNvPr id="102" name="Google Shape;102;p19"/>
          <p:cNvSpPr txBox="1"/>
          <p:nvPr/>
        </p:nvSpPr>
        <p:spPr>
          <a:xfrm>
            <a:off x="4318600" y="4008500"/>
            <a:ext cx="4185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Unbalanced but approximately representative.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000">
                <a:solidFill>
                  <a:srgbClr val="666666"/>
                </a:solidFill>
                <a:latin typeface="Times New Roman"/>
                <a:ea typeface="Times New Roman"/>
                <a:cs typeface="Times New Roman"/>
                <a:sym typeface="Times New Roman"/>
              </a:rPr>
              <a:t>In LA, around 67% speaks English, 30% of people speaks Spanish and 3% of people speaks other languages</a:t>
            </a:r>
            <a:endParaRPr b="1" sz="10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We consider Language as one of the irrelevant variables in the initial analysis</a:t>
            </a:r>
            <a:endParaRPr b="1"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Predictor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0"/>
          <p:cNvSpPr/>
          <p:nvPr/>
        </p:nvSpPr>
        <p:spPr>
          <a:xfrm>
            <a:off x="0" y="1241425"/>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Race</a:t>
            </a:r>
            <a:endParaRPr/>
          </a:p>
        </p:txBody>
      </p:sp>
      <p:sp>
        <p:nvSpPr>
          <p:cNvPr id="109" name="Google Shape;109;p20"/>
          <p:cNvSpPr/>
          <p:nvPr/>
        </p:nvSpPr>
        <p:spPr>
          <a:xfrm>
            <a:off x="4398425" y="1241425"/>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Ethnicity</a:t>
            </a:r>
            <a:r>
              <a:rPr lang="en"/>
              <a:t> </a:t>
            </a:r>
            <a:endParaRPr/>
          </a:p>
        </p:txBody>
      </p:sp>
      <p:pic>
        <p:nvPicPr>
          <p:cNvPr id="110" name="Google Shape;110;p20"/>
          <p:cNvPicPr preferRelativeResize="0"/>
          <p:nvPr/>
        </p:nvPicPr>
        <p:blipFill>
          <a:blip r:embed="rId3">
            <a:alphaModFix/>
          </a:blip>
          <a:stretch>
            <a:fillRect/>
          </a:stretch>
        </p:blipFill>
        <p:spPr>
          <a:xfrm>
            <a:off x="4210225" y="1699525"/>
            <a:ext cx="3905425" cy="2394897"/>
          </a:xfrm>
          <a:prstGeom prst="rect">
            <a:avLst/>
          </a:prstGeom>
          <a:noFill/>
          <a:ln>
            <a:noFill/>
          </a:ln>
        </p:spPr>
      </p:pic>
      <p:pic>
        <p:nvPicPr>
          <p:cNvPr id="111" name="Google Shape;111;p20"/>
          <p:cNvPicPr preferRelativeResize="0"/>
          <p:nvPr/>
        </p:nvPicPr>
        <p:blipFill>
          <a:blip r:embed="rId4">
            <a:alphaModFix/>
          </a:blip>
          <a:stretch>
            <a:fillRect/>
          </a:stretch>
        </p:blipFill>
        <p:spPr>
          <a:xfrm>
            <a:off x="152400" y="1699525"/>
            <a:ext cx="3905425" cy="2398166"/>
          </a:xfrm>
          <a:prstGeom prst="rect">
            <a:avLst/>
          </a:prstGeom>
          <a:noFill/>
          <a:ln>
            <a:noFill/>
          </a:ln>
        </p:spPr>
      </p:pic>
      <p:sp>
        <p:nvSpPr>
          <p:cNvPr id="112" name="Google Shape;112;p20"/>
          <p:cNvSpPr txBox="1"/>
          <p:nvPr/>
        </p:nvSpPr>
        <p:spPr>
          <a:xfrm>
            <a:off x="200925" y="3968700"/>
            <a:ext cx="5386200" cy="3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American-Indian/Alaskan  Black/African American  More-than-one-ra  </a:t>
            </a:r>
            <a:endParaRPr b="1" sz="1000">
              <a:latin typeface="Times New Roman"/>
              <a:ea typeface="Times New Roman"/>
              <a:cs typeface="Times New Roman"/>
              <a:sym typeface="Times New Roman"/>
            </a:endParaRPr>
          </a:p>
          <a:p>
            <a:pPr indent="0" lvl="0" marL="0" rtl="0" algn="l">
              <a:spcBef>
                <a:spcPts val="0"/>
              </a:spcBef>
              <a:spcAft>
                <a:spcPts val="0"/>
              </a:spcAft>
              <a:buNone/>
            </a:pPr>
            <a:r>
              <a:t/>
            </a:r>
            <a:endParaRPr b="1" sz="1000">
              <a:latin typeface="Times New Roman"/>
              <a:ea typeface="Times New Roman"/>
              <a:cs typeface="Times New Roman"/>
              <a:sym typeface="Times New Roman"/>
            </a:endParaRPr>
          </a:p>
          <a:p>
            <a:pPr indent="0" lvl="0" marL="0" rtl="0" algn="l">
              <a:spcBef>
                <a:spcPts val="0"/>
              </a:spcBef>
              <a:spcAft>
                <a:spcPts val="0"/>
              </a:spcAft>
              <a:buNone/>
            </a:pPr>
            <a:r>
              <a:rPr b="1" lang="en" sz="1000">
                <a:latin typeface="Times New Roman"/>
                <a:ea typeface="Times New Roman"/>
                <a:cs typeface="Times New Roman"/>
                <a:sym typeface="Times New Roman"/>
              </a:rPr>
              <a:t>Native Asian  White</a:t>
            </a:r>
            <a:endParaRPr b="1" sz="1000">
              <a:latin typeface="Times New Roman"/>
              <a:ea typeface="Times New Roman"/>
              <a:cs typeface="Times New Roman"/>
              <a:sym typeface="Times New Roman"/>
            </a:endParaRPr>
          </a:p>
        </p:txBody>
      </p:sp>
      <p:sp>
        <p:nvSpPr>
          <p:cNvPr id="113" name="Google Shape;113;p20"/>
          <p:cNvSpPr txBox="1"/>
          <p:nvPr/>
        </p:nvSpPr>
        <p:spPr>
          <a:xfrm>
            <a:off x="4507750" y="3996375"/>
            <a:ext cx="3663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More non-hispanic origin in groups except for SZ.</a:t>
            </a:r>
            <a:endParaRPr b="1" sz="1200">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We want to study if this difference is caused by the unbalanced dataset or the difference between ethnicity using future data.</a:t>
            </a:r>
            <a:endParaRPr b="1"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Predictor variables</a:t>
            </a:r>
            <a:endParaRPr/>
          </a:p>
        </p:txBody>
      </p:sp>
      <p:pic>
        <p:nvPicPr>
          <p:cNvPr id="119" name="Google Shape;119;p21"/>
          <p:cNvPicPr preferRelativeResize="0"/>
          <p:nvPr/>
        </p:nvPicPr>
        <p:blipFill>
          <a:blip r:embed="rId3">
            <a:alphaModFix/>
          </a:blip>
          <a:stretch>
            <a:fillRect/>
          </a:stretch>
        </p:blipFill>
        <p:spPr>
          <a:xfrm>
            <a:off x="0" y="1455450"/>
            <a:ext cx="3452577" cy="2672425"/>
          </a:xfrm>
          <a:prstGeom prst="rect">
            <a:avLst/>
          </a:prstGeom>
          <a:noFill/>
          <a:ln>
            <a:noFill/>
          </a:ln>
        </p:spPr>
      </p:pic>
      <p:sp>
        <p:nvSpPr>
          <p:cNvPr id="120" name="Google Shape;120;p21"/>
          <p:cNvSpPr/>
          <p:nvPr/>
        </p:nvSpPr>
        <p:spPr>
          <a:xfrm>
            <a:off x="0" y="1093850"/>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Age </a:t>
            </a:r>
            <a:endParaRPr/>
          </a:p>
        </p:txBody>
      </p:sp>
      <p:sp>
        <p:nvSpPr>
          <p:cNvPr id="121" name="Google Shape;121;p21"/>
          <p:cNvSpPr/>
          <p:nvPr/>
        </p:nvSpPr>
        <p:spPr>
          <a:xfrm>
            <a:off x="3373525" y="1040925"/>
            <a:ext cx="14046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Gender</a:t>
            </a:r>
            <a:endParaRPr/>
          </a:p>
        </p:txBody>
      </p:sp>
      <p:pic>
        <p:nvPicPr>
          <p:cNvPr id="122" name="Google Shape;122;p21"/>
          <p:cNvPicPr preferRelativeResize="0"/>
          <p:nvPr/>
        </p:nvPicPr>
        <p:blipFill>
          <a:blip r:embed="rId4">
            <a:alphaModFix/>
          </a:blip>
          <a:stretch>
            <a:fillRect/>
          </a:stretch>
        </p:blipFill>
        <p:spPr>
          <a:xfrm>
            <a:off x="3373525" y="1455450"/>
            <a:ext cx="2748676" cy="2672424"/>
          </a:xfrm>
          <a:prstGeom prst="rect">
            <a:avLst/>
          </a:prstGeom>
          <a:noFill/>
          <a:ln>
            <a:noFill/>
          </a:ln>
        </p:spPr>
      </p:pic>
      <p:pic>
        <p:nvPicPr>
          <p:cNvPr id="123" name="Google Shape;123;p21"/>
          <p:cNvPicPr preferRelativeResize="0"/>
          <p:nvPr/>
        </p:nvPicPr>
        <p:blipFill>
          <a:blip r:embed="rId5">
            <a:alphaModFix/>
          </a:blip>
          <a:stretch>
            <a:fillRect/>
          </a:stretch>
        </p:blipFill>
        <p:spPr>
          <a:xfrm>
            <a:off x="6252625" y="1455450"/>
            <a:ext cx="2683750" cy="2729725"/>
          </a:xfrm>
          <a:prstGeom prst="rect">
            <a:avLst/>
          </a:prstGeom>
          <a:noFill/>
          <a:ln>
            <a:noFill/>
          </a:ln>
        </p:spPr>
      </p:pic>
      <p:sp>
        <p:nvSpPr>
          <p:cNvPr id="124" name="Google Shape;124;p21"/>
          <p:cNvSpPr/>
          <p:nvPr/>
        </p:nvSpPr>
        <p:spPr>
          <a:xfrm>
            <a:off x="6252625" y="1040913"/>
            <a:ext cx="1582200" cy="305700"/>
          </a:xfrm>
          <a:prstGeom prst="rect">
            <a:avLst/>
          </a:prstGeom>
          <a:solidFill>
            <a:srgbClr val="7AFF91">
              <a:alpha val="4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Ethnicity</a:t>
            </a:r>
            <a:endParaRPr/>
          </a:p>
        </p:txBody>
      </p:sp>
      <p:sp>
        <p:nvSpPr>
          <p:cNvPr id="125" name="Google Shape;125;p21"/>
          <p:cNvSpPr txBox="1"/>
          <p:nvPr/>
        </p:nvSpPr>
        <p:spPr>
          <a:xfrm>
            <a:off x="266325" y="4096400"/>
            <a:ext cx="28662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Subject’s age ranges from 21 to 50.</a:t>
            </a:r>
            <a:endParaRPr b="1">
              <a:latin typeface="Times New Roman"/>
              <a:ea typeface="Times New Roman"/>
              <a:cs typeface="Times New Roman"/>
              <a:sym typeface="Times New Roman"/>
            </a:endParaRPr>
          </a:p>
        </p:txBody>
      </p:sp>
      <p:sp>
        <p:nvSpPr>
          <p:cNvPr id="126" name="Google Shape;126;p21"/>
          <p:cNvSpPr txBox="1"/>
          <p:nvPr/>
        </p:nvSpPr>
        <p:spPr>
          <a:xfrm>
            <a:off x="3373525" y="4096400"/>
            <a:ext cx="28662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93 Female subjects and 127 Male subjects.</a:t>
            </a:r>
            <a:endParaRPr b="1">
              <a:latin typeface="Times New Roman"/>
              <a:ea typeface="Times New Roman"/>
              <a:cs typeface="Times New Roman"/>
              <a:sym typeface="Times New Roman"/>
            </a:endParaRPr>
          </a:p>
        </p:txBody>
      </p:sp>
      <p:sp>
        <p:nvSpPr>
          <p:cNvPr id="127" name="Google Shape;127;p21"/>
          <p:cNvSpPr txBox="1"/>
          <p:nvPr/>
        </p:nvSpPr>
        <p:spPr>
          <a:xfrm>
            <a:off x="6354100" y="4127875"/>
            <a:ext cx="28662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67 Hispanic </a:t>
            </a:r>
            <a:r>
              <a:rPr b="1" lang="en">
                <a:latin typeface="Times New Roman"/>
                <a:ea typeface="Times New Roman"/>
                <a:cs typeface="Times New Roman"/>
                <a:sym typeface="Times New Roman"/>
              </a:rPr>
              <a:t>subjects and 153 Non-hispanic subjects.</a:t>
            </a:r>
            <a:endParaRPr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