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1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5244" autoAdjust="0"/>
  </p:normalViewPr>
  <p:slideViewPr>
    <p:cSldViewPr snapToGrid="0">
      <p:cViewPr varScale="1">
        <p:scale>
          <a:sx n="51" d="100"/>
          <a:sy n="51" d="100"/>
        </p:scale>
        <p:origin x="89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23F6E-F78B-44D6-8CAD-7C5B5221A00C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45C2B-E2CB-4391-B7E8-50E5F7346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771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45C2B-E2CB-4391-B7E8-50E5F73460D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529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C82DD-D023-409B-B953-C705BEDC5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46C7C4-B783-4503-AE86-501553567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0DCA6B-2418-480B-A9E9-79B2F9282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80C8-0856-4869-BFEE-13D5E03E39A6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36EFC5-DFE3-4DC1-8489-4472DA135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7098AC-662D-4311-A00C-F1BFE1F72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C734-C12A-4DCF-A906-13811760D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067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DC64D2-D4AB-4D87-A2F8-68BDC568C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467A10-4280-46F9-9F2E-78DC5788E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119F15-4C4A-467F-8C5F-B27B7422B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80C8-0856-4869-BFEE-13D5E03E39A6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066224-F7EC-4249-8141-49FA00984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C9E660-228A-47B8-AC1F-95D3F0097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C734-C12A-4DCF-A906-13811760D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55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668435E-B37E-4C67-B54F-83B58115A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1A6B2F-BA3C-4BD6-ACEB-CADC5EB9A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AFCA6F-2C10-482C-9CD4-39F367BFE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80C8-0856-4869-BFEE-13D5E03E39A6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58CBD7-41E1-4482-B519-C7ED43514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E26C63-26D0-4D54-9484-25FD65D7D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C734-C12A-4DCF-A906-13811760D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518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24795-EF4B-4EDE-AB02-82CFD2CA6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04E88A-0F05-4B9F-802B-8D5EB396A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6D463F-4269-4995-94D6-AAB470574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80C8-0856-4869-BFEE-13D5E03E39A6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EFFBD4-C49B-4641-9BC2-EDC89FEED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443A88-4F73-4A8B-8EED-EFCEC45D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C734-C12A-4DCF-A906-13811760D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09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C71D4E-538E-4FDA-9A17-564EBE136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DDD2D4-2D31-4C0D-8740-EE0BFC895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D470AB-8823-4D17-B139-2A97B311C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80C8-0856-4869-BFEE-13D5E03E39A6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C77739-F6E8-4640-BC36-E07E84824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3CADB5-FDCA-43CC-B261-BD62CB614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C734-C12A-4DCF-A906-13811760D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238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62A44-ECB6-4857-A94A-E551BC1A2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2B28E1-AE44-4112-B0E1-C545EEA70D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83490C-6239-4112-BD75-110956174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42CB0E-211A-4618-AB00-C44F7B881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80C8-0856-4869-BFEE-13D5E03E39A6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5CDD70-442C-4D9C-894D-84915F9E0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B7457E-1391-4F59-A618-06D700032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C734-C12A-4DCF-A906-13811760D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571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F962D-8A2E-4687-9C47-6A2BCCE4B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16D795-488D-49A9-B6F2-242D337F1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80E7B6-7940-4B26-BAC7-80F79371B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128A08-A36B-4624-9CAB-77EAC9803D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93AA4F-BC69-49DA-BACC-DCBCDDD3E1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04B82A0-055B-46F0-B635-14F8E6671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80C8-0856-4869-BFEE-13D5E03E39A6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1F4C908-3839-4933-A06B-AE1F5F44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1FDE17-D23E-4B44-BAED-723580BD7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C734-C12A-4DCF-A906-13811760D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555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8EF79E-A3AC-4713-83B7-99B1EFE1B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660E51-BF8B-41D6-A9D3-9FCFC8D53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80C8-0856-4869-BFEE-13D5E03E39A6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930D28-5875-49D4-8F30-B882482D5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BD57DE-6364-423D-AED3-9DCA1370A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C734-C12A-4DCF-A906-13811760D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740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0914A7-AB92-4717-A919-8D32BE268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80C8-0856-4869-BFEE-13D5E03E39A6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8956645-611C-4F6C-849D-79AC97E03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A580E5-86AC-4A5D-AFDB-8655B6787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C734-C12A-4DCF-A906-13811760D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277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3B8FA-8A04-4000-AF70-1E74AD6E6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D40E49-D368-4D7F-AB3A-3229A1332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CCA7F4-2070-4C19-8F5C-1B866CAE7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357C30-C6EB-4A07-AFC6-BF9128352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80C8-0856-4869-BFEE-13D5E03E39A6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CECB1B-6C48-4623-A67A-8E330B55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FE1118-8448-41CF-B0A0-48D65681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C734-C12A-4DCF-A906-13811760D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36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E21EF-50C8-4A9F-ADF4-5874B9E6B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EF37CD-7991-4CBB-ACB9-2CA25EA5C3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EFF596-F322-4FEE-9EAC-294402946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F46B32-1FAD-4B4D-928E-599DCE6DD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80C8-0856-4869-BFEE-13D5E03E39A6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85F042-9802-4418-96ED-3963CAA23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B0C9FF-828D-47B3-8AA0-1C2787248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C734-C12A-4DCF-A906-13811760D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562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85FEC2-8AA2-47C0-9164-35964A020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E5E96A-AFDC-4E91-9977-18F002BEB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003B81-691E-456B-B406-618A10A9D6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080C8-0856-4869-BFEE-13D5E03E39A6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EF0700-3386-4300-B82C-2DC2EAA4A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0A2646-3665-400F-AADE-A4376EF5F0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8C734-C12A-4DCF-A906-13811760D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221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baidu/AdvBox.gi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idu/AdvBox/blob/master/LICENS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39036A05-ECE5-4C90-BE2B-73975DF37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84" y="2759556"/>
            <a:ext cx="1193663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一、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Detect Fake Faces (Manipulated Images) Using CNNs. 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HITB GSEC 2019</a:t>
            </a:r>
            <a:endParaRPr kumimoji="0" lang="zh-CN" altLang="zh-CN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603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E7596B8-4F60-4121-A9F5-A219A6C943D3}"/>
              </a:ext>
            </a:extLst>
          </p:cNvPr>
          <p:cNvSpPr txBox="1"/>
          <p:nvPr/>
        </p:nvSpPr>
        <p:spPr>
          <a:xfrm>
            <a:off x="4682792" y="355107"/>
            <a:ext cx="28264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HITB GSEC 2019|AI</a:t>
            </a:r>
          </a:p>
          <a:p>
            <a:endParaRPr lang="zh-CN" altLang="en-US" sz="24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F85B390-D788-41EF-AD66-1E45774C9AE6}"/>
              </a:ext>
            </a:extLst>
          </p:cNvPr>
          <p:cNvSpPr txBox="1"/>
          <p:nvPr/>
        </p:nvSpPr>
        <p:spPr>
          <a:xfrm>
            <a:off x="547351" y="2109434"/>
            <a:ext cx="11097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在于</a:t>
            </a:r>
            <a:r>
              <a:rPr lang="en-US" altLang="zh-CN" dirty="0"/>
              <a:t>8</a:t>
            </a:r>
            <a:r>
              <a:rPr lang="zh-CN" altLang="en-US" dirty="0"/>
              <a:t>月</a:t>
            </a:r>
            <a:r>
              <a:rPr lang="en-US" altLang="zh-CN" dirty="0"/>
              <a:t>26</a:t>
            </a:r>
            <a:r>
              <a:rPr lang="zh-CN" altLang="en-US" dirty="0"/>
              <a:t>日</a:t>
            </a:r>
            <a:r>
              <a:rPr lang="en-US" altLang="zh-CN" dirty="0"/>
              <a:t>-30</a:t>
            </a:r>
            <a:r>
              <a:rPr lang="zh-CN" altLang="en-US" dirty="0"/>
              <a:t>日</a:t>
            </a:r>
            <a:r>
              <a:rPr lang="en-US" altLang="zh-CN" dirty="0"/>
              <a:t>(2019</a:t>
            </a:r>
            <a:r>
              <a:rPr lang="zh-CN" altLang="en-US" dirty="0"/>
              <a:t>年</a:t>
            </a:r>
            <a:r>
              <a:rPr lang="en-US" altLang="zh-CN" dirty="0"/>
              <a:t>)</a:t>
            </a:r>
            <a:r>
              <a:rPr lang="zh-CN" altLang="en-US" dirty="0"/>
              <a:t>于新加坡召开的</a:t>
            </a:r>
            <a:r>
              <a:rPr lang="en-US" altLang="zh-CN" dirty="0"/>
              <a:t>HITB(HACK IN THEBOX)</a:t>
            </a:r>
            <a:r>
              <a:rPr lang="zh-CN" altLang="en-US" dirty="0"/>
              <a:t>信息安全会议上，百度安全研究员</a:t>
            </a:r>
            <a:r>
              <a:rPr lang="en-US" altLang="zh-CN" dirty="0"/>
              <a:t>WANG YANG</a:t>
            </a:r>
            <a:r>
              <a:rPr lang="zh-CN" altLang="en-US" dirty="0"/>
              <a:t>、</a:t>
            </a:r>
            <a:r>
              <a:rPr lang="en-US" altLang="zh-CN" dirty="0"/>
              <a:t>DOU GOODMAN</a:t>
            </a:r>
            <a:r>
              <a:rPr lang="zh-CN" altLang="en-US" dirty="0"/>
              <a:t>、</a:t>
            </a:r>
            <a:r>
              <a:rPr lang="en-US" altLang="zh-CN" dirty="0"/>
              <a:t>JAY XIONG </a:t>
            </a:r>
            <a:r>
              <a:rPr lang="zh-CN" altLang="en-US" dirty="0"/>
              <a:t>带来的最新研究成果显示，基于深度学习卷积神经网络（</a:t>
            </a:r>
            <a:r>
              <a:rPr lang="en-US" altLang="zh-CN" dirty="0">
                <a:solidFill>
                  <a:srgbClr val="FF0000"/>
                </a:solidFill>
              </a:rPr>
              <a:t>CNN</a:t>
            </a:r>
            <a:r>
              <a:rPr lang="zh-CN" altLang="en-US" dirty="0"/>
              <a:t>）可以有效针对</a:t>
            </a:r>
            <a:r>
              <a:rPr lang="en-US" altLang="zh-CN" dirty="0"/>
              <a:t>AI</a:t>
            </a:r>
            <a:r>
              <a:rPr lang="zh-CN" altLang="en-US" dirty="0"/>
              <a:t>换脸视频进行“打假”</a:t>
            </a:r>
            <a:r>
              <a:rPr lang="en-US" altLang="zh-CN" dirty="0"/>
              <a:t>(AI</a:t>
            </a:r>
            <a:r>
              <a:rPr lang="zh-CN" altLang="en-US" dirty="0"/>
              <a:t>安全攻防领域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566A028-DE3B-4486-B386-7FD42C7FA0AE}"/>
              </a:ext>
            </a:extLst>
          </p:cNvPr>
          <p:cNvSpPr txBox="1"/>
          <p:nvPr/>
        </p:nvSpPr>
        <p:spPr>
          <a:xfrm>
            <a:off x="547351" y="1186104"/>
            <a:ext cx="11097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2019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13</a:t>
            </a:r>
            <a:r>
              <a:rPr lang="zh-CN" altLang="en-US" dirty="0"/>
              <a:t>日，美国众议院召开了有史以来第一场关于 </a:t>
            </a:r>
            <a:r>
              <a:rPr lang="en-US" altLang="zh-CN" dirty="0" err="1"/>
              <a:t>Deepfakes</a:t>
            </a:r>
            <a:r>
              <a:rPr lang="zh-CN" altLang="en-US" dirty="0"/>
              <a:t>及其他</a:t>
            </a:r>
            <a:r>
              <a:rPr lang="en-US" altLang="zh-CN" dirty="0"/>
              <a:t>AI</a:t>
            </a:r>
            <a:r>
              <a:rPr lang="zh-CN" altLang="en-US" dirty="0"/>
              <a:t>合成技术的听证会，探讨此类“移花接木”的技术手段在政治领域、公众领域、新闻领域及社会信任度造成的潜在风险及应对之策。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89F7679-B4BA-4BD2-9642-6E172C83A19C}"/>
              </a:ext>
            </a:extLst>
          </p:cNvPr>
          <p:cNvSpPr txBox="1"/>
          <p:nvPr/>
        </p:nvSpPr>
        <p:spPr>
          <a:xfrm>
            <a:off x="547351" y="4044479"/>
            <a:ext cx="110972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卷积神经网络（</a:t>
            </a:r>
            <a:r>
              <a:rPr lang="en-US" altLang="zh-CN" dirty="0">
                <a:solidFill>
                  <a:srgbClr val="FF0000"/>
                </a:solidFill>
              </a:rPr>
              <a:t>CNN</a:t>
            </a:r>
            <a:r>
              <a:rPr lang="zh-CN" altLang="en-US" dirty="0"/>
              <a:t>）是深度学习的代表算法之一，目前已广泛应用于图像识别领域。研究中，百度安全研究员提出了</a:t>
            </a:r>
            <a:r>
              <a:rPr lang="zh-CN" altLang="en-US" dirty="0">
                <a:solidFill>
                  <a:srgbClr val="FF0000"/>
                </a:solidFill>
              </a:rPr>
              <a:t>基于</a:t>
            </a:r>
            <a:r>
              <a:rPr lang="en-US" altLang="zh-CN" dirty="0">
                <a:solidFill>
                  <a:srgbClr val="FF0000"/>
                </a:solidFill>
              </a:rPr>
              <a:t>CNN</a:t>
            </a:r>
            <a:r>
              <a:rPr lang="zh-CN" altLang="en-US" dirty="0">
                <a:solidFill>
                  <a:srgbClr val="FF0000"/>
                </a:solidFill>
              </a:rPr>
              <a:t>的两种检测方法</a:t>
            </a:r>
            <a:r>
              <a:rPr lang="zh-CN" altLang="en-US" dirty="0"/>
              <a:t>。在第一种方法中，利用一个</a:t>
            </a:r>
            <a:r>
              <a:rPr lang="zh-CN" altLang="en-US" dirty="0">
                <a:solidFill>
                  <a:srgbClr val="FF0000"/>
                </a:solidFill>
              </a:rPr>
              <a:t>简单的</a:t>
            </a:r>
            <a:r>
              <a:rPr lang="en-US" altLang="zh-CN" dirty="0">
                <a:solidFill>
                  <a:srgbClr val="FF0000"/>
                </a:solidFill>
              </a:rPr>
              <a:t>CNN</a:t>
            </a:r>
            <a:r>
              <a:rPr lang="zh-CN" altLang="en-US" dirty="0">
                <a:solidFill>
                  <a:srgbClr val="FF0000"/>
                </a:solidFill>
              </a:rPr>
              <a:t>架构</a:t>
            </a:r>
            <a:r>
              <a:rPr lang="zh-CN" altLang="en-US" dirty="0"/>
              <a:t>和有限数量的卷积层构建了一个性能强大的</a:t>
            </a:r>
            <a:r>
              <a:rPr lang="en-US" altLang="zh-CN" dirty="0" err="1"/>
              <a:t>Deepfakes</a:t>
            </a:r>
            <a:r>
              <a:rPr lang="zh-CN" altLang="en-US" dirty="0"/>
              <a:t>探测器：在定位人脸核心区域的基础上，进行</a:t>
            </a:r>
            <a:r>
              <a:rPr lang="zh-CN" altLang="en-US" dirty="0">
                <a:solidFill>
                  <a:srgbClr val="FF0000"/>
                </a:solidFill>
              </a:rPr>
              <a:t>融合边缘信息的外延</a:t>
            </a:r>
            <a:r>
              <a:rPr lang="zh-CN" altLang="en-US" dirty="0"/>
              <a:t>，通过对图像</a:t>
            </a:r>
            <a:r>
              <a:rPr lang="zh-CN" altLang="en-US" dirty="0">
                <a:solidFill>
                  <a:srgbClr val="FF0000"/>
                </a:solidFill>
              </a:rPr>
              <a:t>低层次特征</a:t>
            </a:r>
            <a:r>
              <a:rPr lang="zh-CN" altLang="en-US" dirty="0"/>
              <a:t>（</a:t>
            </a:r>
            <a:r>
              <a:rPr lang="en-US" altLang="zh-CN" dirty="0"/>
              <a:t>low-level feature</a:t>
            </a:r>
            <a:r>
              <a:rPr lang="zh-CN" altLang="en-US" dirty="0"/>
              <a:t>，轮廓、灰度、纹理等）的</a:t>
            </a:r>
            <a:r>
              <a:rPr lang="zh-CN" altLang="en-US" dirty="0">
                <a:solidFill>
                  <a:srgbClr val="FF0000"/>
                </a:solidFill>
              </a:rPr>
              <a:t>提取与分析</a:t>
            </a:r>
            <a:r>
              <a:rPr lang="zh-CN" altLang="en-US" dirty="0"/>
              <a:t>，令</a:t>
            </a:r>
            <a:r>
              <a:rPr lang="en-US" altLang="zh-CN" dirty="0"/>
              <a:t>AI</a:t>
            </a:r>
            <a:r>
              <a:rPr lang="zh-CN" altLang="en-US" dirty="0"/>
              <a:t>变脸检测得到有效的解决。</a:t>
            </a:r>
            <a:r>
              <a:rPr lang="zh-CN" altLang="en-US" dirty="0">
                <a:solidFill>
                  <a:srgbClr val="00B050"/>
                </a:solidFill>
              </a:rPr>
              <a:t>被篡改的图像通常在边缘位置存在一些细微的异常特征</a:t>
            </a:r>
            <a:r>
              <a:rPr lang="zh-CN" altLang="en-US" dirty="0"/>
              <a:t>，例如边缘生硬、抖动、扭曲、颜色不均等，这正是此类检测方式的核心所在。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EBF2007-61C5-4AC5-ADDA-8407F2F0BFF2}"/>
              </a:ext>
            </a:extLst>
          </p:cNvPr>
          <p:cNvSpPr/>
          <p:nvPr/>
        </p:nvSpPr>
        <p:spPr>
          <a:xfrm>
            <a:off x="3571908" y="5891138"/>
            <a:ext cx="5048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i="0" dirty="0">
                <a:effectLst/>
                <a:latin typeface="PingFangSC-Regular"/>
              </a:rPr>
              <a:t>视频 </a:t>
            </a:r>
            <a:r>
              <a:rPr lang="en-US" altLang="zh-CN" b="0" i="0" dirty="0">
                <a:effectLst/>
                <a:latin typeface="PingFangSC-Regular"/>
              </a:rPr>
              <a:t>|</a:t>
            </a:r>
            <a:r>
              <a:rPr lang="zh-CN" altLang="en-US" b="0" i="0" dirty="0">
                <a:effectLst/>
                <a:latin typeface="PingFangSC-Regular"/>
              </a:rPr>
              <a:t>基于简单的</a:t>
            </a:r>
            <a:r>
              <a:rPr lang="en-US" altLang="zh-CN" b="0" i="0" dirty="0">
                <a:effectLst/>
                <a:latin typeface="PingFangSC-Regular"/>
              </a:rPr>
              <a:t>CNN</a:t>
            </a:r>
            <a:r>
              <a:rPr lang="zh-CN" altLang="en-US" b="0" i="0" dirty="0">
                <a:effectLst/>
                <a:latin typeface="PingFangSC-Regular"/>
              </a:rPr>
              <a:t>，</a:t>
            </a:r>
            <a:r>
              <a:rPr lang="en-US" altLang="zh-CN" b="0" i="0" dirty="0">
                <a:effectLst/>
                <a:latin typeface="PingFangSC-Regular"/>
              </a:rPr>
              <a:t>AI</a:t>
            </a:r>
            <a:r>
              <a:rPr lang="zh-CN" altLang="en-US" b="0" i="0" dirty="0">
                <a:effectLst/>
                <a:latin typeface="PingFangSC-Regular"/>
              </a:rPr>
              <a:t>换脸识别准确率达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PingFangSC-Regular"/>
              </a:rPr>
              <a:t>99%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C51F8B6-51FB-4C67-807A-ED311F9D1214}"/>
              </a:ext>
            </a:extLst>
          </p:cNvPr>
          <p:cNvSpPr txBox="1"/>
          <p:nvPr/>
        </p:nvSpPr>
        <p:spPr>
          <a:xfrm>
            <a:off x="547351" y="3490481"/>
            <a:ext cx="453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方法一：简单</a:t>
            </a:r>
            <a:r>
              <a:rPr lang="en-US" altLang="zh-CN" b="1" dirty="0"/>
              <a:t>CNN</a:t>
            </a:r>
            <a:r>
              <a:rPr lang="zh-CN" altLang="en-US" b="1" dirty="0"/>
              <a:t>框架 </a:t>
            </a:r>
            <a:r>
              <a:rPr lang="en-US" altLang="zh-CN" b="1" dirty="0"/>
              <a:t>(low-level feature)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95852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0329D6F-757E-4301-A4D6-EFBEA79DE974}"/>
              </a:ext>
            </a:extLst>
          </p:cNvPr>
          <p:cNvSpPr txBox="1"/>
          <p:nvPr/>
        </p:nvSpPr>
        <p:spPr>
          <a:xfrm>
            <a:off x="338831" y="1260629"/>
            <a:ext cx="115143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与第一种方法的思路不同，第二种方法则利用</a:t>
            </a:r>
            <a:r>
              <a:rPr lang="en-US" altLang="zh-CN" dirty="0" err="1">
                <a:solidFill>
                  <a:srgbClr val="FF0000"/>
                </a:solidFill>
              </a:rPr>
              <a:t>FaceNet</a:t>
            </a:r>
            <a:r>
              <a:rPr lang="zh-CN" altLang="en-US" dirty="0"/>
              <a:t>作为人脸特征的向量提取器，继而利用</a:t>
            </a:r>
            <a:r>
              <a:rPr lang="en-US" altLang="zh-CN" dirty="0">
                <a:solidFill>
                  <a:srgbClr val="FF0000"/>
                </a:solidFill>
              </a:rPr>
              <a:t>SVM</a:t>
            </a:r>
            <a:r>
              <a:rPr lang="zh-CN" altLang="en-US" dirty="0">
                <a:solidFill>
                  <a:srgbClr val="FF0000"/>
                </a:solidFill>
              </a:rPr>
              <a:t>二分类器</a:t>
            </a:r>
            <a:r>
              <a:rPr lang="zh-CN" altLang="en-US" dirty="0"/>
              <a:t>（</a:t>
            </a:r>
            <a:r>
              <a:rPr lang="en-US" altLang="zh-CN" dirty="0"/>
              <a:t>binary classification</a:t>
            </a:r>
            <a:r>
              <a:rPr lang="zh-CN" altLang="en-US" dirty="0"/>
              <a:t>）进行机器学习。</a:t>
            </a:r>
            <a:r>
              <a:rPr lang="en-US" altLang="zh-CN" dirty="0" err="1"/>
              <a:t>FaceNet</a:t>
            </a:r>
            <a:r>
              <a:rPr lang="zh-CN" altLang="en-US" dirty="0"/>
              <a:t>是目前用于人脸识别最先进的神经卷积网络之一，通过将提取的人脸特征向量映射到欧几里德空间，继而实现人脸验证、识别、分类等。值得指出的是，由于</a:t>
            </a:r>
            <a:r>
              <a:rPr lang="en-US" altLang="zh-CN" dirty="0" err="1"/>
              <a:t>FaceNet</a:t>
            </a:r>
            <a:r>
              <a:rPr lang="zh-CN" altLang="en-US" dirty="0"/>
              <a:t>可以捕捉到人脸的</a:t>
            </a:r>
            <a:r>
              <a:rPr lang="zh-CN" altLang="en-US" dirty="0">
                <a:solidFill>
                  <a:srgbClr val="FF0000"/>
                </a:solidFill>
              </a:rPr>
              <a:t>高层次特征</a:t>
            </a:r>
            <a:r>
              <a:rPr lang="zh-CN" altLang="en-US" dirty="0"/>
              <a:t>（</a:t>
            </a:r>
            <a:r>
              <a:rPr lang="en-US" altLang="zh-CN" dirty="0"/>
              <a:t>high-level feature</a:t>
            </a:r>
            <a:r>
              <a:rPr lang="zh-CN" altLang="en-US" dirty="0"/>
              <a:t>），因此相较第一种方法中需引入图像边缘信息，第二种方法检测的</a:t>
            </a:r>
            <a:r>
              <a:rPr lang="zh-CN" altLang="en-US" dirty="0">
                <a:solidFill>
                  <a:srgbClr val="FF0000"/>
                </a:solidFill>
              </a:rPr>
              <a:t>仅仅聚焦人脸核心区域</a:t>
            </a:r>
            <a:r>
              <a:rPr lang="zh-CN" altLang="en-US" dirty="0"/>
              <a:t>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0494F6-43F3-4637-B7E6-C665FA4F07CF}"/>
              </a:ext>
            </a:extLst>
          </p:cNvPr>
          <p:cNvSpPr txBox="1"/>
          <p:nvPr/>
        </p:nvSpPr>
        <p:spPr>
          <a:xfrm>
            <a:off x="338831" y="640749"/>
            <a:ext cx="7039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方法二：</a:t>
            </a:r>
            <a:r>
              <a:rPr lang="en-US" altLang="zh-CN" b="1" dirty="0" err="1"/>
              <a:t>FaceNet</a:t>
            </a:r>
            <a:r>
              <a:rPr lang="en-US" altLang="zh-CN" b="1" dirty="0"/>
              <a:t>(</a:t>
            </a:r>
            <a:r>
              <a:rPr lang="zh-CN" altLang="en-US" b="1" dirty="0"/>
              <a:t>特征提取器</a:t>
            </a:r>
            <a:r>
              <a:rPr lang="en-US" altLang="zh-CN" b="1" dirty="0"/>
              <a:t>)+SVM</a:t>
            </a:r>
            <a:r>
              <a:rPr lang="zh-CN" altLang="en-US" b="1" dirty="0"/>
              <a:t>二分类器 </a:t>
            </a:r>
            <a:r>
              <a:rPr lang="en-US" altLang="zh-CN" b="1" dirty="0"/>
              <a:t>(high-level feature)</a:t>
            </a:r>
            <a:endParaRPr lang="zh-CN" altLang="en-US" b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C1A7C22-504B-44F4-A71A-64C6FF875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307" y="2475808"/>
            <a:ext cx="6285386" cy="438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386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6DEACC0-98FE-4924-BFD3-2E15B5C47AC2}"/>
              </a:ext>
            </a:extLst>
          </p:cNvPr>
          <p:cNvSpPr txBox="1"/>
          <p:nvPr/>
        </p:nvSpPr>
        <p:spPr>
          <a:xfrm>
            <a:off x="429211" y="308426"/>
            <a:ext cx="114953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上述两类检测方式可有效对抗的 </a:t>
            </a:r>
            <a:r>
              <a:rPr lang="en-US" altLang="zh-CN" dirty="0" err="1"/>
              <a:t>Deepfakes</a:t>
            </a:r>
            <a:r>
              <a:rPr lang="en-US" altLang="zh-CN" dirty="0"/>
              <a:t> </a:t>
            </a:r>
            <a:r>
              <a:rPr lang="zh-CN" altLang="en-US" dirty="0"/>
              <a:t>类型涵盖多样，无论是传统的</a:t>
            </a:r>
            <a:r>
              <a:rPr lang="en-US" altLang="zh-CN" dirty="0">
                <a:solidFill>
                  <a:srgbClr val="FF0000"/>
                </a:solidFill>
              </a:rPr>
              <a:t>AI</a:t>
            </a:r>
            <a:r>
              <a:rPr lang="zh-CN" altLang="en-US" dirty="0">
                <a:solidFill>
                  <a:srgbClr val="FF0000"/>
                </a:solidFill>
              </a:rPr>
              <a:t>换脸</a:t>
            </a:r>
            <a:r>
              <a:rPr lang="zh-CN" altLang="en-US" dirty="0"/>
              <a:t>（</a:t>
            </a:r>
            <a:r>
              <a:rPr lang="en-US" altLang="zh-CN" dirty="0" err="1"/>
              <a:t>Deepfakes</a:t>
            </a:r>
            <a:r>
              <a:rPr lang="zh-CN" altLang="en-US" dirty="0"/>
              <a:t>），还是兼具两张人脸特征、但置信度无法达到换脸程度的</a:t>
            </a:r>
            <a:r>
              <a:rPr lang="zh-CN" altLang="en-US" dirty="0">
                <a:solidFill>
                  <a:srgbClr val="FF0000"/>
                </a:solidFill>
              </a:rPr>
              <a:t>人脸融合</a:t>
            </a:r>
            <a:r>
              <a:rPr lang="zh-CN" altLang="en-US" dirty="0"/>
              <a:t>（</a:t>
            </a:r>
            <a:r>
              <a:rPr lang="en-US" altLang="zh-CN" dirty="0"/>
              <a:t>Face Merge</a:t>
            </a:r>
            <a:r>
              <a:rPr lang="zh-CN" altLang="en-US" dirty="0"/>
              <a:t>），均有可观的表现。在模型训练过程，百度安全研究员特别将在既往检测方式中表现不佳的经缩放、过曝、剪切、翻转后的图像纳入研究范畴，并进行技术攻克。结果演示，目前两种检测方式分辨真假的准确率分别高达</a:t>
            </a:r>
            <a:r>
              <a:rPr lang="en-US" altLang="zh-CN" dirty="0">
                <a:solidFill>
                  <a:srgbClr val="FF0000"/>
                </a:solidFill>
              </a:rPr>
              <a:t>99%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0000"/>
                </a:solidFill>
              </a:rPr>
              <a:t>94%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 </a:t>
            </a:r>
          </a:p>
          <a:p>
            <a:r>
              <a:rPr lang="zh-CN" altLang="en-US" dirty="0"/>
              <a:t>为进一步</a:t>
            </a:r>
            <a:r>
              <a:rPr lang="zh-CN" altLang="en-US" dirty="0">
                <a:solidFill>
                  <a:srgbClr val="FF0000"/>
                </a:solidFill>
              </a:rPr>
              <a:t>验证</a:t>
            </a:r>
            <a:r>
              <a:rPr lang="en-US" altLang="zh-CN" dirty="0">
                <a:solidFill>
                  <a:srgbClr val="FF0000"/>
                </a:solidFill>
              </a:rPr>
              <a:t>AI</a:t>
            </a:r>
            <a:r>
              <a:rPr lang="zh-CN" altLang="en-US" dirty="0">
                <a:solidFill>
                  <a:srgbClr val="FF0000"/>
                </a:solidFill>
              </a:rPr>
              <a:t>换脸检测模型的鲁棒性</a:t>
            </a:r>
            <a:r>
              <a:rPr lang="zh-CN" altLang="en-US" dirty="0"/>
              <a:t>，百度安全研究员分别针对当下</a:t>
            </a:r>
            <a:r>
              <a:rPr lang="en-US" altLang="zh-CN" dirty="0"/>
              <a:t>AI</a:t>
            </a:r>
            <a:r>
              <a:rPr lang="zh-CN" altLang="en-US" dirty="0"/>
              <a:t>换脸在网络传播过程中常用的图像</a:t>
            </a:r>
            <a:r>
              <a:rPr lang="zh-CN" altLang="en-US" dirty="0">
                <a:solidFill>
                  <a:srgbClr val="FF0000"/>
                </a:solidFill>
              </a:rPr>
              <a:t>压缩</a:t>
            </a:r>
            <a:r>
              <a:rPr lang="zh-CN" altLang="en-US" dirty="0"/>
              <a:t>（</a:t>
            </a:r>
            <a:r>
              <a:rPr lang="en-US" altLang="zh-CN" dirty="0"/>
              <a:t>Compression</a:t>
            </a:r>
            <a:r>
              <a:rPr lang="zh-CN" altLang="en-US" dirty="0"/>
              <a:t>）、</a:t>
            </a:r>
            <a:r>
              <a:rPr lang="zh-CN" altLang="en-US" dirty="0">
                <a:solidFill>
                  <a:srgbClr val="FF0000"/>
                </a:solidFill>
              </a:rPr>
              <a:t>缩放</a:t>
            </a:r>
            <a:r>
              <a:rPr lang="zh-CN" altLang="en-US" dirty="0"/>
              <a:t>（</a:t>
            </a:r>
            <a:r>
              <a:rPr lang="en-US" altLang="zh-CN" dirty="0"/>
              <a:t>Zoom and Resizing</a:t>
            </a:r>
            <a:r>
              <a:rPr lang="zh-CN" altLang="en-US" dirty="0"/>
              <a:t>）两类情况，</a:t>
            </a:r>
            <a:r>
              <a:rPr lang="zh-CN" altLang="en-US" dirty="0">
                <a:solidFill>
                  <a:srgbClr val="FF0000"/>
                </a:solidFill>
              </a:rPr>
              <a:t>进行两类检测方式的准确度分析</a:t>
            </a:r>
            <a:r>
              <a:rPr lang="zh-CN" altLang="en-US" dirty="0"/>
              <a:t>。如图</a:t>
            </a:r>
            <a:r>
              <a:rPr lang="en-US" altLang="zh-CN" dirty="0"/>
              <a:t>5</a:t>
            </a:r>
            <a:r>
              <a:rPr lang="zh-CN" altLang="en-US" dirty="0"/>
              <a:t>所示，左右两图纵轴均表示检测准确率，左图横轴表示</a:t>
            </a:r>
            <a:r>
              <a:rPr lang="en-US" altLang="zh-CN" dirty="0"/>
              <a:t>10</a:t>
            </a:r>
            <a:r>
              <a:rPr lang="zh-CN" altLang="en-US" dirty="0"/>
              <a:t>个不同图像</a:t>
            </a:r>
            <a:r>
              <a:rPr lang="zh-CN" altLang="en-US" dirty="0">
                <a:solidFill>
                  <a:srgbClr val="FF0000"/>
                </a:solidFill>
              </a:rPr>
              <a:t>压缩等级</a:t>
            </a:r>
            <a:r>
              <a:rPr lang="zh-CN" altLang="en-US" dirty="0"/>
              <a:t>的数据集，右图横轴则表示</a:t>
            </a:r>
            <a:r>
              <a:rPr lang="en-US" altLang="zh-CN" dirty="0"/>
              <a:t>10</a:t>
            </a:r>
            <a:r>
              <a:rPr lang="zh-CN" altLang="en-US" dirty="0"/>
              <a:t>个不同</a:t>
            </a:r>
            <a:r>
              <a:rPr lang="zh-CN" altLang="en-US" dirty="0">
                <a:solidFill>
                  <a:srgbClr val="FF0000"/>
                </a:solidFill>
              </a:rPr>
              <a:t>缩放程度</a:t>
            </a:r>
            <a:r>
              <a:rPr lang="zh-CN" altLang="en-US" dirty="0"/>
              <a:t>的数据集（将原始图像按比例缩小到指定大小，再将其放大到原始的高度和宽度，收缩及放大均采用双线性插值法）。实验结果显示，</a:t>
            </a:r>
            <a:r>
              <a:rPr lang="zh-CN" altLang="en-US" dirty="0">
                <a:solidFill>
                  <a:srgbClr val="FF0000"/>
                </a:solidFill>
              </a:rPr>
              <a:t>简易</a:t>
            </a:r>
            <a:r>
              <a:rPr lang="en-US" altLang="zh-CN" dirty="0">
                <a:solidFill>
                  <a:srgbClr val="FF0000"/>
                </a:solidFill>
              </a:rPr>
              <a:t>CNN</a:t>
            </a:r>
            <a:r>
              <a:rPr lang="zh-CN" altLang="en-US" dirty="0">
                <a:solidFill>
                  <a:srgbClr val="FF0000"/>
                </a:solidFill>
              </a:rPr>
              <a:t>相较</a:t>
            </a:r>
            <a:r>
              <a:rPr lang="en-US" altLang="zh-CN" dirty="0" err="1">
                <a:solidFill>
                  <a:srgbClr val="FF0000"/>
                </a:solidFill>
              </a:rPr>
              <a:t>FaceNet</a:t>
            </a:r>
            <a:r>
              <a:rPr lang="zh-CN" altLang="en-US" dirty="0">
                <a:solidFill>
                  <a:srgbClr val="FF0000"/>
                </a:solidFill>
              </a:rPr>
              <a:t>的检测方式，对于图像压缩曲线更加敏感</a:t>
            </a:r>
            <a:r>
              <a:rPr lang="zh-CN" altLang="en-US" dirty="0"/>
              <a:t>（如图</a:t>
            </a:r>
            <a:r>
              <a:rPr lang="en-US" altLang="zh-CN" dirty="0"/>
              <a:t>4</a:t>
            </a:r>
            <a:r>
              <a:rPr lang="zh-CN" altLang="en-US" dirty="0"/>
              <a:t>左）。鉴于图像压缩主要减少的是图像中的</a:t>
            </a:r>
            <a:r>
              <a:rPr lang="zh-CN" altLang="en-US" dirty="0">
                <a:solidFill>
                  <a:srgbClr val="FF0000"/>
                </a:solidFill>
              </a:rPr>
              <a:t>高频特征</a:t>
            </a:r>
            <a:r>
              <a:rPr lang="zh-CN" altLang="en-US" dirty="0"/>
              <a:t>（图像中亮度或者灰度值变化剧烈的部分，可视为图像边缘部分），我们认为，</a:t>
            </a:r>
            <a:r>
              <a:rPr lang="zh-CN" altLang="en-US" dirty="0">
                <a:solidFill>
                  <a:srgbClr val="FF0000"/>
                </a:solidFill>
              </a:rPr>
              <a:t>简易</a:t>
            </a:r>
            <a:r>
              <a:rPr lang="en-US" altLang="zh-CN" dirty="0">
                <a:solidFill>
                  <a:srgbClr val="FF0000"/>
                </a:solidFill>
              </a:rPr>
              <a:t>CNN</a:t>
            </a:r>
            <a:r>
              <a:rPr lang="zh-CN" altLang="en-US" dirty="0">
                <a:solidFill>
                  <a:srgbClr val="FF0000"/>
                </a:solidFill>
              </a:rPr>
              <a:t>相较</a:t>
            </a:r>
            <a:r>
              <a:rPr lang="en-US" altLang="zh-CN" dirty="0" err="1">
                <a:solidFill>
                  <a:srgbClr val="FF0000"/>
                </a:solidFill>
              </a:rPr>
              <a:t>FaceNet</a:t>
            </a:r>
            <a:r>
              <a:rPr lang="zh-CN" altLang="en-US" dirty="0">
                <a:solidFill>
                  <a:srgbClr val="FF0000"/>
                </a:solidFill>
              </a:rPr>
              <a:t>的检测方式捕获了更多图像的高频特征</a:t>
            </a:r>
            <a:r>
              <a:rPr lang="zh-CN" altLang="en-US" dirty="0"/>
              <a:t>。另一方面，两种检测方式对于图像缩放的鲁棒性表现是相同的（如图</a:t>
            </a:r>
            <a:r>
              <a:rPr lang="en-US" altLang="zh-CN" dirty="0"/>
              <a:t>5</a:t>
            </a:r>
            <a:r>
              <a:rPr lang="zh-CN" altLang="en-US" dirty="0"/>
              <a:t>右），但是简易</a:t>
            </a:r>
            <a:r>
              <a:rPr lang="en-US" altLang="zh-CN" dirty="0"/>
              <a:t>CNN</a:t>
            </a:r>
            <a:r>
              <a:rPr lang="zh-CN" altLang="en-US" dirty="0"/>
              <a:t>的方法曲线下降幅度更大。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E2D3DA5-A4BF-4221-A2E6-A476152E8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4381" y="4007111"/>
            <a:ext cx="4643237" cy="285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51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39036A05-ECE5-4C90-BE2B-73975DF37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84" y="2974999"/>
            <a:ext cx="119366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二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、</a:t>
            </a:r>
            <a:r>
              <a:rPr kumimoji="0" lang="en-US" altLang="zh-CN" sz="28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AdvBox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使用</a:t>
            </a:r>
            <a:endParaRPr kumimoji="0" lang="zh-CN" altLang="zh-CN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197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566A028-DE3B-4486-B386-7FD42C7FA0AE}"/>
              </a:ext>
            </a:extLst>
          </p:cNvPr>
          <p:cNvSpPr txBox="1"/>
          <p:nvPr/>
        </p:nvSpPr>
        <p:spPr>
          <a:xfrm>
            <a:off x="547352" y="348953"/>
            <a:ext cx="1109729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百度产品：</a:t>
            </a:r>
            <a:r>
              <a:rPr lang="zh-CN" altLang="en-US" b="1" dirty="0"/>
              <a:t>假脸检测</a:t>
            </a:r>
            <a:endParaRPr lang="en-US" altLang="zh-CN" b="1" dirty="0"/>
          </a:p>
          <a:p>
            <a:endParaRPr lang="zh-CN" altLang="en-US" dirty="0"/>
          </a:p>
          <a:p>
            <a:r>
              <a:rPr lang="zh-CN" altLang="en-US" dirty="0"/>
              <a:t>利用</a:t>
            </a:r>
            <a:r>
              <a:rPr lang="en-US" altLang="zh-CN" dirty="0"/>
              <a:t>AI</a:t>
            </a:r>
            <a:r>
              <a:rPr lang="zh-CN" altLang="en-US" dirty="0"/>
              <a:t>技术对</a:t>
            </a:r>
            <a:r>
              <a:rPr lang="zh-CN" altLang="en-US" dirty="0">
                <a:solidFill>
                  <a:srgbClr val="FF0000"/>
                </a:solidFill>
              </a:rPr>
              <a:t>图片或视频</a:t>
            </a:r>
            <a:r>
              <a:rPr lang="zh-CN" altLang="en-US" dirty="0"/>
              <a:t>进行换脸的技术难度正大幅降低，能达到以假乱真的程度，通过肉眼很难鉴别。其正日益引起公众对此技术助长侵犯肖像权、隐私权的担忧。本产品依托</a:t>
            </a:r>
            <a:r>
              <a:rPr lang="en-US" altLang="zh-CN" dirty="0" err="1">
                <a:solidFill>
                  <a:srgbClr val="FF0000"/>
                </a:solidFill>
              </a:rPr>
              <a:t>AdvBox</a:t>
            </a:r>
            <a:r>
              <a:rPr lang="zh-CN" altLang="en-US" dirty="0"/>
              <a:t>，利用神经网络训练模型，通过识别真假人脸的边缘效应、纹理、肤色变化、扭曲等特征来鉴别假脸。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 err="1"/>
              <a:t>AdvBox</a:t>
            </a:r>
            <a:r>
              <a:rPr lang="zh-CN" altLang="en-US" b="1" dirty="0"/>
              <a:t>工具箱</a:t>
            </a:r>
            <a:endParaRPr lang="en-US" altLang="zh-CN" b="1" dirty="0"/>
          </a:p>
          <a:p>
            <a:endParaRPr lang="en-US" altLang="zh-CN" dirty="0"/>
          </a:p>
          <a:p>
            <a:r>
              <a:rPr lang="en-US" altLang="zh-CN" dirty="0" err="1"/>
              <a:t>Advbox</a:t>
            </a:r>
            <a:r>
              <a:rPr lang="zh-CN" altLang="en-US" dirty="0"/>
              <a:t>是一个工具箱，用来</a:t>
            </a:r>
            <a:r>
              <a:rPr lang="zh-CN" altLang="en-US" dirty="0">
                <a:solidFill>
                  <a:srgbClr val="FF0000"/>
                </a:solidFill>
              </a:rPr>
              <a:t>生成</a:t>
            </a:r>
            <a:r>
              <a:rPr lang="zh-CN" altLang="en-US" dirty="0"/>
              <a:t>能够欺骗</a:t>
            </a:r>
            <a:r>
              <a:rPr lang="en-US" altLang="zh-CN" dirty="0" err="1"/>
              <a:t>PaddlePaddle</a:t>
            </a:r>
            <a:r>
              <a:rPr lang="zh-CN" altLang="en-US" dirty="0"/>
              <a:t>、</a:t>
            </a:r>
            <a:r>
              <a:rPr lang="en-US" altLang="zh-CN" dirty="0" err="1"/>
              <a:t>PyTorch</a:t>
            </a:r>
            <a:r>
              <a:rPr lang="zh-CN" altLang="en-US" dirty="0"/>
              <a:t>、</a:t>
            </a:r>
            <a:r>
              <a:rPr lang="en-US" altLang="zh-CN" dirty="0"/>
              <a:t>Caffe2</a:t>
            </a:r>
            <a:r>
              <a:rPr lang="zh-CN" altLang="en-US" dirty="0"/>
              <a:t>、</a:t>
            </a:r>
            <a:r>
              <a:rPr lang="en-US" altLang="zh-CN" dirty="0" err="1"/>
              <a:t>MxNet</a:t>
            </a:r>
            <a:r>
              <a:rPr lang="zh-CN" altLang="en-US" dirty="0"/>
              <a:t>、</a:t>
            </a:r>
            <a:r>
              <a:rPr lang="en-US" altLang="zh-CN" dirty="0" err="1"/>
              <a:t>Keras</a:t>
            </a:r>
            <a:r>
              <a:rPr lang="zh-CN" altLang="en-US" dirty="0"/>
              <a:t>、</a:t>
            </a:r>
            <a:r>
              <a:rPr lang="en-US" altLang="zh-CN" dirty="0"/>
              <a:t>TensorFlow</a:t>
            </a:r>
            <a:r>
              <a:rPr lang="zh-CN" altLang="en-US" dirty="0"/>
              <a:t>和</a:t>
            </a:r>
            <a:r>
              <a:rPr lang="en-US" altLang="zh-CN" dirty="0" err="1"/>
              <a:t>Advbox</a:t>
            </a:r>
            <a:r>
              <a:rPr lang="zh-CN" altLang="en-US" dirty="0"/>
              <a:t>等神经网络的</a:t>
            </a:r>
            <a:r>
              <a:rPr lang="zh-CN" altLang="en-US" dirty="0">
                <a:solidFill>
                  <a:srgbClr val="FF0000"/>
                </a:solidFill>
              </a:rPr>
              <a:t>对抗性例子</a:t>
            </a:r>
            <a:r>
              <a:rPr lang="zh-CN" altLang="en-US" dirty="0"/>
              <a:t>，以此来衡量机器学习模型的鲁棒性。</a:t>
            </a:r>
            <a:r>
              <a:rPr lang="en-US" altLang="zh-CN" dirty="0" err="1"/>
              <a:t>Advbox</a:t>
            </a:r>
            <a:r>
              <a:rPr lang="zh-CN" altLang="en-US" dirty="0"/>
              <a:t>提供了一个</a:t>
            </a:r>
            <a:r>
              <a:rPr lang="zh-CN" altLang="en-US" dirty="0">
                <a:solidFill>
                  <a:srgbClr val="FF0000"/>
                </a:solidFill>
              </a:rPr>
              <a:t>命令行工具</a:t>
            </a:r>
            <a:r>
              <a:rPr lang="zh-CN" altLang="en-US" dirty="0"/>
              <a:t>来生成零编码的对抗性示例。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支持的攻击方法和防御方法：</a:t>
            </a:r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90B3238-A85E-438F-A617-6DC6990861A7}"/>
              </a:ext>
            </a:extLst>
          </p:cNvPr>
          <p:cNvSpPr txBox="1"/>
          <p:nvPr/>
        </p:nvSpPr>
        <p:spPr>
          <a:xfrm>
            <a:off x="1581739" y="4758612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E0B054-0597-45F0-8BC2-CC31E738C13A}"/>
              </a:ext>
            </a:extLst>
          </p:cNvPr>
          <p:cNvSpPr txBox="1"/>
          <p:nvPr/>
        </p:nvSpPr>
        <p:spPr>
          <a:xfrm>
            <a:off x="796909" y="4217437"/>
            <a:ext cx="156966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白盒攻击方法</a:t>
            </a:r>
            <a:endParaRPr lang="en-US" altLang="zh-CN" b="1" dirty="0"/>
          </a:p>
          <a:p>
            <a:r>
              <a:rPr lang="en-US" altLang="zh-CN" dirty="0"/>
              <a:t>L-BFGS</a:t>
            </a:r>
          </a:p>
          <a:p>
            <a:r>
              <a:rPr lang="en-US" altLang="zh-CN" dirty="0"/>
              <a:t>FGSM</a:t>
            </a:r>
          </a:p>
          <a:p>
            <a:r>
              <a:rPr lang="en-US" altLang="zh-CN" dirty="0"/>
              <a:t>BIM</a:t>
            </a:r>
          </a:p>
          <a:p>
            <a:r>
              <a:rPr lang="en-US" altLang="zh-CN" dirty="0"/>
              <a:t>ILCM</a:t>
            </a:r>
          </a:p>
          <a:p>
            <a:r>
              <a:rPr lang="en-US" altLang="zh-CN" dirty="0"/>
              <a:t>MI-FGSM</a:t>
            </a:r>
          </a:p>
          <a:p>
            <a:r>
              <a:rPr lang="en-US" altLang="zh-CN" dirty="0"/>
              <a:t>JSMA</a:t>
            </a:r>
          </a:p>
          <a:p>
            <a:r>
              <a:rPr lang="en-US" altLang="zh-CN" dirty="0" err="1"/>
              <a:t>DeepFool</a:t>
            </a:r>
            <a:endParaRPr lang="en-US" altLang="zh-CN" dirty="0"/>
          </a:p>
          <a:p>
            <a:r>
              <a:rPr lang="en-US" altLang="zh-CN" dirty="0"/>
              <a:t>C/W</a:t>
            </a:r>
          </a:p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7AC90C-2F16-41A5-A08E-C85590CE9F2F}"/>
              </a:ext>
            </a:extLst>
          </p:cNvPr>
          <p:cNvSpPr txBox="1"/>
          <p:nvPr/>
        </p:nvSpPr>
        <p:spPr>
          <a:xfrm>
            <a:off x="3041566" y="4231603"/>
            <a:ext cx="21066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黑盒攻击方法</a:t>
            </a:r>
            <a:endParaRPr lang="en-US" altLang="zh-CN" b="1" dirty="0"/>
          </a:p>
          <a:p>
            <a:r>
              <a:rPr lang="en-US" altLang="zh-CN" dirty="0"/>
              <a:t>Single Pixel Attack</a:t>
            </a:r>
          </a:p>
          <a:p>
            <a:r>
              <a:rPr lang="en-US" altLang="zh-CN" dirty="0"/>
              <a:t>(</a:t>
            </a:r>
            <a:r>
              <a:rPr lang="zh-CN" altLang="en-US" dirty="0"/>
              <a:t>单像素攻击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Local Search Attack</a:t>
            </a:r>
          </a:p>
          <a:p>
            <a:r>
              <a:rPr lang="en-US" altLang="zh-CN" dirty="0"/>
              <a:t>(</a:t>
            </a:r>
            <a:r>
              <a:rPr lang="zh-CN" altLang="en-US" dirty="0"/>
              <a:t>局部搜索攻击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EA9FD9B-5A5F-42C7-A2B6-4C8566B07638}"/>
              </a:ext>
            </a:extLst>
          </p:cNvPr>
          <p:cNvSpPr txBox="1"/>
          <p:nvPr/>
        </p:nvSpPr>
        <p:spPr>
          <a:xfrm>
            <a:off x="5406084" y="4231603"/>
            <a:ext cx="45963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防御方法</a:t>
            </a:r>
            <a:endParaRPr lang="en-US" altLang="zh-CN" b="1" dirty="0"/>
          </a:p>
          <a:p>
            <a:r>
              <a:rPr lang="en-US" altLang="zh-CN" dirty="0"/>
              <a:t>Feature Squeezing  </a:t>
            </a:r>
            <a:r>
              <a:rPr lang="zh-CN" altLang="en-US" dirty="0"/>
              <a:t>特征压缩</a:t>
            </a:r>
            <a:endParaRPr lang="en-US" altLang="zh-CN" dirty="0"/>
          </a:p>
          <a:p>
            <a:r>
              <a:rPr lang="en-US" altLang="zh-CN" dirty="0"/>
              <a:t>Spatial Smoothing  </a:t>
            </a:r>
            <a:r>
              <a:rPr lang="zh-CN" altLang="en-US" dirty="0"/>
              <a:t>空间平滑</a:t>
            </a:r>
            <a:endParaRPr lang="en-US" altLang="zh-CN" dirty="0"/>
          </a:p>
          <a:p>
            <a:r>
              <a:rPr lang="en-US" altLang="zh-CN" dirty="0"/>
              <a:t>Label Smoothing  </a:t>
            </a:r>
            <a:r>
              <a:rPr lang="zh-CN" altLang="en-US" dirty="0"/>
              <a:t>标签平滑</a:t>
            </a:r>
            <a:endParaRPr lang="en-US" altLang="zh-CN" dirty="0"/>
          </a:p>
          <a:p>
            <a:r>
              <a:rPr lang="en-US" altLang="zh-CN" dirty="0"/>
              <a:t>Gaussian Augmentation  </a:t>
            </a:r>
            <a:r>
              <a:rPr lang="zh-CN" altLang="en-US" dirty="0"/>
              <a:t>高斯增大</a:t>
            </a:r>
            <a:endParaRPr lang="en-US" altLang="zh-CN" dirty="0"/>
          </a:p>
          <a:p>
            <a:r>
              <a:rPr lang="en-US" altLang="zh-CN" dirty="0"/>
              <a:t>Adversarial Training  </a:t>
            </a:r>
            <a:r>
              <a:rPr lang="zh-CN" altLang="en-US" dirty="0"/>
              <a:t>对抗训练</a:t>
            </a:r>
            <a:endParaRPr lang="en-US" altLang="zh-CN" dirty="0"/>
          </a:p>
          <a:p>
            <a:r>
              <a:rPr lang="en-US" altLang="zh-CN" dirty="0"/>
              <a:t>Thermometer Encoding  </a:t>
            </a:r>
            <a:r>
              <a:rPr lang="zh-CN" altLang="en-US" dirty="0"/>
              <a:t>温度计编码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683EA-7FDB-4C21-A67B-F0ADAB6A15C1}"/>
              </a:ext>
            </a:extLst>
          </p:cNvPr>
          <p:cNvSpPr txBox="1"/>
          <p:nvPr/>
        </p:nvSpPr>
        <p:spPr>
          <a:xfrm>
            <a:off x="9346249" y="4217437"/>
            <a:ext cx="26358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攻击</a:t>
            </a:r>
            <a:r>
              <a:rPr lang="en-US" altLang="zh-CN" b="1" dirty="0"/>
              <a:t>AI</a:t>
            </a:r>
            <a:r>
              <a:rPr lang="zh-CN" altLang="en-US" b="1" dirty="0"/>
              <a:t>的应用</a:t>
            </a:r>
            <a:endParaRPr lang="en-US" altLang="zh-CN" b="1" dirty="0"/>
          </a:p>
          <a:p>
            <a:r>
              <a:rPr lang="zh-CN" altLang="en-US" dirty="0"/>
              <a:t>攻击人脸识别</a:t>
            </a:r>
            <a:endParaRPr lang="en-US" altLang="zh-CN" dirty="0"/>
          </a:p>
          <a:p>
            <a:r>
              <a:rPr lang="en-US" altLang="zh-CN" dirty="0"/>
              <a:t>(FGSM)</a:t>
            </a:r>
          </a:p>
          <a:p>
            <a:endParaRPr lang="en-US" altLang="zh-CN" b="1" dirty="0"/>
          </a:p>
          <a:p>
            <a:r>
              <a:rPr lang="en-US" altLang="zh-CN" dirty="0"/>
              <a:t>AdvBox/blob/master/applications/face_recognition_attack/README.md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5058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657A18A-1E07-4F18-97CE-A40048E5E92E}"/>
              </a:ext>
            </a:extLst>
          </p:cNvPr>
          <p:cNvSpPr txBox="1"/>
          <p:nvPr/>
        </p:nvSpPr>
        <p:spPr>
          <a:xfrm>
            <a:off x="457200" y="0"/>
            <a:ext cx="70912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安装</a:t>
            </a:r>
            <a:endParaRPr lang="en-US" altLang="zh-CN" b="1" dirty="0"/>
          </a:p>
          <a:p>
            <a:endParaRPr lang="en-US" altLang="zh-CN" dirty="0"/>
          </a:p>
          <a:p>
            <a:pPr marL="342900" indent="-342900">
              <a:buFontTx/>
              <a:buAutoNum type="arabicPeriod"/>
            </a:pPr>
            <a:r>
              <a:rPr lang="zh-CN" altLang="en-US" dirty="0"/>
              <a:t> 手动安装  </a:t>
            </a:r>
            <a:r>
              <a:rPr lang="en-US" altLang="zh-CN" dirty="0"/>
              <a:t>git clone </a:t>
            </a:r>
            <a:r>
              <a:rPr lang="en-US" altLang="zh-CN" dirty="0">
                <a:hlinkClick r:id="rId2"/>
              </a:rPr>
              <a:t>https://github.com/baidu/AdvBox.git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 Python</a:t>
            </a:r>
            <a:r>
              <a:rPr lang="zh-CN" altLang="en-US" dirty="0"/>
              <a:t>环境初始化   </a:t>
            </a:r>
            <a:r>
              <a:rPr lang="en-US" altLang="zh-CN" dirty="0"/>
              <a:t>pip install -r requirements.txt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r>
              <a:rPr lang="en-US" altLang="zh-CN" b="1" dirty="0"/>
              <a:t>Documentation</a:t>
            </a:r>
            <a:r>
              <a:rPr lang="zh-CN" altLang="en-US" b="1" dirty="0"/>
              <a:t>：</a:t>
            </a:r>
            <a:r>
              <a:rPr lang="en-US" altLang="zh-CN" b="1" dirty="0"/>
              <a:t> /AdvBox/blob/master/advbox.md</a:t>
            </a:r>
          </a:p>
          <a:p>
            <a:r>
              <a:rPr lang="en-US" altLang="zh-CN" b="1" dirty="0"/>
              <a:t>		1. </a:t>
            </a:r>
            <a:r>
              <a:rPr lang="en-US" altLang="zh-CN" b="1" dirty="0" err="1"/>
              <a:t>Jupyter</a:t>
            </a:r>
            <a:r>
              <a:rPr lang="en-US" altLang="zh-CN" b="1" dirty="0"/>
              <a:t> Notebook</a:t>
            </a:r>
          </a:p>
          <a:p>
            <a:endParaRPr lang="en-US" altLang="zh-CN" b="1" dirty="0"/>
          </a:p>
          <a:p>
            <a:endParaRPr lang="en-US" altLang="zh-CN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B5EC749-A725-4E5D-826A-091395ACB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414" y="2145614"/>
            <a:ext cx="4951639" cy="260733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322C7E3-7F1E-4815-B8D4-D9B2264F1FC3}"/>
              </a:ext>
            </a:extLst>
          </p:cNvPr>
          <p:cNvSpPr txBox="1"/>
          <p:nvPr/>
        </p:nvSpPr>
        <p:spPr>
          <a:xfrm>
            <a:off x="457200" y="4907901"/>
            <a:ext cx="117348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		2. Zero-Coding</a:t>
            </a:r>
            <a:r>
              <a:rPr lang="zh-CN" altLang="en-US" b="1" dirty="0"/>
              <a:t>工具示例 </a:t>
            </a:r>
            <a:endParaRPr lang="en-US" altLang="zh-CN" b="1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Advbox</a:t>
            </a:r>
            <a:r>
              <a:rPr lang="zh-CN" altLang="en-US" dirty="0"/>
              <a:t>提供了一个命令行工具来生成零编码的对抗性示例。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zh-CN" altLang="en-US" dirty="0"/>
              <a:t>以</a:t>
            </a:r>
            <a:r>
              <a:rPr lang="en-US" altLang="zh-CN" dirty="0"/>
              <a:t>TensorFlow</a:t>
            </a:r>
            <a:r>
              <a:rPr lang="zh-CN" altLang="en-US" dirty="0"/>
              <a:t>为例，</a:t>
            </a:r>
            <a:r>
              <a:rPr lang="en-US" altLang="zh-CN" dirty="0"/>
              <a:t> TensorFlow</a:t>
            </a:r>
            <a:r>
              <a:rPr lang="zh-CN" altLang="en-US" dirty="0"/>
              <a:t>提供了丰富的预训练模型，我们对图像分类模型</a:t>
            </a:r>
            <a:r>
              <a:rPr lang="en-US" altLang="zh-CN" dirty="0" err="1"/>
              <a:t>squeezenet</a:t>
            </a:r>
            <a:r>
              <a:rPr lang="zh-CN" altLang="en-US" dirty="0"/>
              <a:t>进行了攻击。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GraphPipe</a:t>
            </a:r>
            <a:r>
              <a:rPr lang="en-US" altLang="zh-CN" dirty="0"/>
              <a:t>-based</a:t>
            </a:r>
            <a:r>
              <a:rPr lang="zh-CN" altLang="en-US" dirty="0"/>
              <a:t>的预测服务在</a:t>
            </a:r>
            <a:r>
              <a:rPr lang="en-US" altLang="zh-CN" dirty="0"/>
              <a:t>docker</a:t>
            </a:r>
            <a:r>
              <a:rPr lang="zh-CN" altLang="en-US" dirty="0"/>
              <a:t>环境中启动。</a:t>
            </a:r>
            <a:r>
              <a:rPr lang="en-US" altLang="zh-CN" dirty="0" err="1"/>
              <a:t>GraphPipe</a:t>
            </a:r>
            <a:r>
              <a:rPr lang="zh-CN" altLang="en-US" dirty="0"/>
              <a:t>环境完全封装在</a:t>
            </a:r>
            <a:r>
              <a:rPr lang="en-US" altLang="zh-CN" dirty="0">
                <a:solidFill>
                  <a:srgbClr val="FF0000"/>
                </a:solidFill>
              </a:rPr>
              <a:t>docker</a:t>
            </a:r>
            <a:r>
              <a:rPr lang="zh-CN" altLang="en-US" dirty="0">
                <a:solidFill>
                  <a:srgbClr val="FF0000"/>
                </a:solidFill>
              </a:rPr>
              <a:t>映像</a:t>
            </a:r>
            <a:r>
              <a:rPr lang="zh-CN" altLang="en-US" dirty="0"/>
              <a:t>中，不需要单独安装。</a:t>
            </a:r>
            <a:r>
              <a:rPr lang="en-US" altLang="zh-CN" dirty="0"/>
              <a:t>(</a:t>
            </a:r>
            <a:r>
              <a:rPr lang="zh-CN" altLang="en-US" dirty="0"/>
              <a:t>强烈建议在本地计算机上启动</a:t>
            </a:r>
            <a:r>
              <a:rPr lang="en-US" altLang="zh-CN" dirty="0"/>
              <a:t>docker</a:t>
            </a:r>
            <a:r>
              <a:rPr lang="zh-CN" altLang="en-US" dirty="0"/>
              <a:t>服务，这样可以大大提高攻击速度。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574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642BB3E-56F5-486B-B237-F6CD031622B9}"/>
              </a:ext>
            </a:extLst>
          </p:cNvPr>
          <p:cNvSpPr txBox="1"/>
          <p:nvPr/>
        </p:nvSpPr>
        <p:spPr>
          <a:xfrm>
            <a:off x="228599" y="121297"/>
            <a:ext cx="11734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		3. </a:t>
            </a:r>
            <a:r>
              <a:rPr lang="en-US" altLang="zh-CN" b="1" dirty="0" err="1"/>
              <a:t>Keras</a:t>
            </a:r>
            <a:r>
              <a:rPr lang="zh-CN" altLang="en-US" b="1" dirty="0"/>
              <a:t>示例 </a:t>
            </a:r>
            <a:endParaRPr lang="en-US" altLang="zh-CN" b="1" dirty="0"/>
          </a:p>
          <a:p>
            <a:r>
              <a:rPr lang="en-US" altLang="zh-CN" dirty="0"/>
              <a:t>		</a:t>
            </a:r>
            <a:r>
              <a:rPr lang="zh-CN" altLang="en-US" dirty="0"/>
              <a:t>结果可以这样画出来</a:t>
            </a:r>
            <a:r>
              <a:rPr lang="en-US" altLang="zh-CN" dirty="0"/>
              <a:t>: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A8410C-C436-4A77-996B-39E56E718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131" y="764524"/>
            <a:ext cx="5196763" cy="181886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231176C-8B4A-4759-B39F-61A53BBF6927}"/>
              </a:ext>
            </a:extLst>
          </p:cNvPr>
          <p:cNvSpPr/>
          <p:nvPr/>
        </p:nvSpPr>
        <p:spPr>
          <a:xfrm>
            <a:off x="2025131" y="2684497"/>
            <a:ext cx="2179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24292E"/>
                </a:solidFill>
                <a:latin typeface="-apple-system"/>
              </a:rPr>
              <a:t>4. </a:t>
            </a:r>
            <a:r>
              <a:rPr lang="en-US" altLang="zh-CN" b="1" dirty="0" err="1">
                <a:solidFill>
                  <a:srgbClr val="24292E"/>
                </a:solidFill>
                <a:latin typeface="-apple-system"/>
              </a:rPr>
              <a:t>PaddlePaddle</a:t>
            </a:r>
            <a:r>
              <a:rPr lang="zh-CN" altLang="en-US" b="1" dirty="0">
                <a:solidFill>
                  <a:srgbClr val="24292E"/>
                </a:solidFill>
                <a:latin typeface="-apple-system"/>
              </a:rPr>
              <a:t>示例</a:t>
            </a:r>
            <a:endParaRPr lang="en-US" altLang="zh-CN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89E27BF-E426-4EEA-A041-74D10D1ED632}"/>
              </a:ext>
            </a:extLst>
          </p:cNvPr>
          <p:cNvSpPr/>
          <p:nvPr/>
        </p:nvSpPr>
        <p:spPr>
          <a:xfrm>
            <a:off x="710591" y="3405673"/>
            <a:ext cx="458490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24292E"/>
                </a:solidFill>
                <a:latin typeface="-apple-system"/>
              </a:rPr>
              <a:t>License:  </a:t>
            </a:r>
            <a:r>
              <a:rPr lang="en-US" altLang="zh-CN" dirty="0" err="1"/>
              <a:t>AdvBox</a:t>
            </a:r>
            <a:r>
              <a:rPr lang="en-US" altLang="zh-CN" dirty="0"/>
              <a:t> support </a:t>
            </a:r>
            <a:r>
              <a:rPr lang="en-US" altLang="zh-CN" dirty="0">
                <a:hlinkClick r:id="rId3"/>
              </a:rPr>
              <a:t>Apache License 2.0</a:t>
            </a:r>
            <a:endParaRPr lang="en-US" altLang="zh-CN" dirty="0"/>
          </a:p>
          <a:p>
            <a:endParaRPr lang="en-US" altLang="zh-CN" b="1" i="0" dirty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en-US" altLang="zh-CN" b="1" dirty="0"/>
              <a:t>Authors</a:t>
            </a:r>
            <a:r>
              <a:rPr lang="en-US" altLang="zh-CN" b="1" dirty="0">
                <a:solidFill>
                  <a:srgbClr val="24292E"/>
                </a:solidFill>
                <a:latin typeface="-apple-system"/>
              </a:rPr>
              <a:t>:  </a:t>
            </a:r>
            <a:r>
              <a:rPr lang="en-US" altLang="zh-CN" dirty="0"/>
              <a:t>Baidu </a:t>
            </a:r>
            <a:r>
              <a:rPr lang="en-US" altLang="zh-CN" dirty="0" err="1"/>
              <a:t>xlab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How to Cite</a:t>
            </a:r>
            <a:r>
              <a:rPr lang="zh-CN" altLang="en-US" b="1" dirty="0"/>
              <a:t>：</a:t>
            </a:r>
            <a:endParaRPr lang="en-US" altLang="zh-CN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51730FD-BAF9-4BCB-9BE6-E4647C861A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2997" y="4516645"/>
            <a:ext cx="8549174" cy="200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138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1063</Words>
  <Application>Microsoft Office PowerPoint</Application>
  <PresentationFormat>宽屏</PresentationFormat>
  <Paragraphs>69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-apple-system</vt:lpstr>
      <vt:lpstr>PingFangSC-Regular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PC</cp:lastModifiedBy>
  <cp:revision>72</cp:revision>
  <dcterms:created xsi:type="dcterms:W3CDTF">2019-09-27T03:29:29Z</dcterms:created>
  <dcterms:modified xsi:type="dcterms:W3CDTF">2019-09-27T07:40:27Z</dcterms:modified>
</cp:coreProperties>
</file>