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57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71" r:id="rId13"/>
    <p:sldId id="268" r:id="rId14"/>
    <p:sldId id="266" r:id="rId15"/>
    <p:sldId id="267" r:id="rId16"/>
    <p:sldId id="269" r:id="rId17"/>
    <p:sldId id="279" r:id="rId18"/>
    <p:sldId id="280" r:id="rId19"/>
    <p:sldId id="270" r:id="rId20"/>
    <p:sldId id="272" r:id="rId21"/>
    <p:sldId id="275" r:id="rId22"/>
    <p:sldId id="276" r:id="rId23"/>
    <p:sldId id="277" r:id="rId24"/>
    <p:sldId id="278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7EEC7C-3850-4843-BE4B-35DBAAA35827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9CC9ED-B454-41ED-9776-DD6D509A13E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98622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Tudnivalók </a:t>
            </a:r>
            <a:br>
              <a:rPr lang="hu-HU" dirty="0" smtClean="0"/>
            </a:br>
            <a:r>
              <a:rPr lang="hu-HU" dirty="0" smtClean="0"/>
              <a:t>(formai követelmények) az érettségi munka megírásához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Tartalomjegyzék - stílusok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Stílus mentése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 beformázott szövegre jobb gomb, </a:t>
            </a:r>
            <a:r>
              <a:rPr lang="hu-HU" dirty="0" err="1" smtClean="0"/>
              <a:t>Styles</a:t>
            </a:r>
            <a:r>
              <a:rPr lang="hu-HU" dirty="0" smtClean="0"/>
              <a:t> / </a:t>
            </a:r>
            <a:r>
              <a:rPr lang="hu-HU" dirty="0" err="1" smtClean="0"/>
              <a:t>Save</a:t>
            </a:r>
            <a:r>
              <a:rPr lang="hu-HU" dirty="0" smtClean="0"/>
              <a:t> </a:t>
            </a:r>
            <a:r>
              <a:rPr lang="hu-HU" dirty="0" err="1" smtClean="0"/>
              <a:t>Selection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New Quick </a:t>
            </a:r>
            <a:r>
              <a:rPr lang="hu-HU" dirty="0" err="1" smtClean="0"/>
              <a:t>Style</a:t>
            </a:r>
            <a:r>
              <a:rPr lang="hu-HU" dirty="0" smtClean="0"/>
              <a:t>. Beírjuk a stílus nevét. </a:t>
            </a:r>
          </a:p>
          <a:p>
            <a:endParaRPr lang="hu-HU" dirty="0" smtClean="0"/>
          </a:p>
          <a:p>
            <a:r>
              <a:rPr lang="hu-HU" b="1" dirty="0" smtClean="0"/>
              <a:t>Stílus módosítása</a:t>
            </a:r>
            <a:r>
              <a:rPr lang="hu-HU" dirty="0" smtClean="0"/>
              <a:t>: </a:t>
            </a:r>
          </a:p>
          <a:p>
            <a:pPr lvl="1"/>
            <a:r>
              <a:rPr lang="hu-HU" dirty="0" smtClean="0"/>
              <a:t>Stílusoknál jobb gomb az adott stílusra, és </a:t>
            </a:r>
            <a:r>
              <a:rPr lang="hu-HU" dirty="0" err="1" smtClean="0"/>
              <a:t>Modify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: </a:t>
            </a:r>
            <a:r>
              <a:rPr lang="hu-HU" dirty="0" err="1" smtClean="0"/>
              <a:t>Heading</a:t>
            </a:r>
            <a:r>
              <a:rPr lang="hu-HU" dirty="0" smtClean="0"/>
              <a:t> 1 – főcímként jelenjen meg a tartalomjegyzékben, </a:t>
            </a:r>
            <a:r>
              <a:rPr lang="hu-HU" dirty="0" err="1" smtClean="0"/>
              <a:t>Heading</a:t>
            </a:r>
            <a:r>
              <a:rPr lang="hu-HU" dirty="0" smtClean="0"/>
              <a:t> 2 – alcímként…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2. Tartalomjegyzék - beszúrás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Vigyük a kurzort arra a helyre, ahová be szeretnénk szúrni a tartalomjegyzéket. </a:t>
            </a:r>
          </a:p>
          <a:p>
            <a:r>
              <a:rPr lang="hu-HU" dirty="0" err="1" smtClean="0"/>
              <a:t>References</a:t>
            </a:r>
            <a:r>
              <a:rPr lang="hu-HU" dirty="0" smtClean="0"/>
              <a:t> / </a:t>
            </a:r>
            <a:r>
              <a:rPr lang="hu-HU" b="1" dirty="0" err="1" smtClean="0"/>
              <a:t>Table</a:t>
            </a:r>
            <a:r>
              <a:rPr lang="hu-HU" b="1" dirty="0" smtClean="0"/>
              <a:t> of </a:t>
            </a:r>
            <a:r>
              <a:rPr lang="hu-HU" b="1" dirty="0" err="1" smtClean="0"/>
              <a:t>Contents</a:t>
            </a:r>
            <a:endParaRPr lang="hu-HU" b="1" dirty="0" smtClean="0"/>
          </a:p>
          <a:p>
            <a:r>
              <a:rPr lang="hu-HU" dirty="0" smtClean="0"/>
              <a:t>Válasszuk ki az automatikus                                          tartalomjegyzék 2-t vagy egy                                                másik előre elkészítettet. 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3740" y="2857496"/>
            <a:ext cx="404029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28694"/>
          </a:xfrm>
        </p:spPr>
        <p:txBody>
          <a:bodyPr/>
          <a:lstStyle/>
          <a:p>
            <a:r>
              <a:rPr lang="hu-HU" dirty="0" smtClean="0"/>
              <a:t>2. Tartalomjegyzék frissítése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/>
          <a:lstStyle/>
          <a:p>
            <a:r>
              <a:rPr lang="hu-HU" dirty="0" smtClean="0"/>
              <a:t>A stílusok alkalmazásával nem változik meg azonnal a tartalomjegyzék, szükség annak </a:t>
            </a:r>
            <a:r>
              <a:rPr lang="hu-HU" b="1" dirty="0" smtClean="0"/>
              <a:t>frissítésére</a:t>
            </a:r>
            <a:r>
              <a:rPr lang="hu-HU" dirty="0" smtClean="0"/>
              <a:t> (jobb gomb a tartalomjegyzékre és Update </a:t>
            </a:r>
            <a:r>
              <a:rPr lang="hu-HU" dirty="0" err="1" smtClean="0"/>
              <a:t>Field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932" y="2571774"/>
            <a:ext cx="53911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Oldaltörés –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break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Ha vége egy résznek (fejezetnek), és új </a:t>
            </a:r>
            <a:r>
              <a:rPr lang="hu-HU" dirty="0" err="1" smtClean="0"/>
              <a:t>főcim</a:t>
            </a:r>
            <a:r>
              <a:rPr lang="hu-HU" dirty="0" smtClean="0"/>
              <a:t> következik, akkor a szövegrész végére, a főcím elé egy </a:t>
            </a:r>
            <a:r>
              <a:rPr lang="hu-HU" b="1" dirty="0" smtClean="0"/>
              <a:t>oldaltörést</a:t>
            </a:r>
            <a:r>
              <a:rPr lang="hu-HU" dirty="0" smtClean="0"/>
              <a:t> célszerű rakni, hogy a következő főcím biztosan új oldalon kezdődjön.</a:t>
            </a:r>
          </a:p>
          <a:p>
            <a:r>
              <a:rPr lang="hu-HU" dirty="0" smtClean="0"/>
              <a:t>A szövegrész végére kell vinni a kurzort, majd </a:t>
            </a:r>
            <a:r>
              <a:rPr lang="hu-HU" dirty="0" err="1" smtClean="0"/>
              <a:t>Insert</a:t>
            </a:r>
            <a:r>
              <a:rPr lang="hu-HU" dirty="0" smtClean="0"/>
              <a:t> / </a:t>
            </a:r>
            <a:r>
              <a:rPr lang="hu-HU" b="1" dirty="0" err="1" smtClean="0"/>
              <a:t>Page</a:t>
            </a:r>
            <a:r>
              <a:rPr lang="hu-HU" b="1" dirty="0" smtClean="0"/>
              <a:t> </a:t>
            </a:r>
            <a:r>
              <a:rPr lang="hu-HU" b="1" dirty="0" err="1" smtClean="0"/>
              <a:t>Break</a:t>
            </a:r>
            <a:endParaRPr lang="hu-HU" b="1" dirty="0" smtClean="0"/>
          </a:p>
          <a:p>
            <a:endParaRPr lang="hu-HU" dirty="0" smtClean="0"/>
          </a:p>
          <a:p>
            <a:r>
              <a:rPr lang="hu-HU" dirty="0" smtClean="0"/>
              <a:t>Ez nem látszik a szövegben, de törölni is lehet ugyanúgy, mint a szöveget. Az ilyen jelölések és további nem látható írásjelek megjelenítéséhez a </a:t>
            </a:r>
            <a:r>
              <a:rPr lang="hu-HU" b="1" dirty="0" smtClean="0"/>
              <a:t>show/</a:t>
            </a:r>
            <a:r>
              <a:rPr lang="hu-HU" b="1" dirty="0" err="1" smtClean="0"/>
              <a:t>hide</a:t>
            </a:r>
            <a:r>
              <a:rPr lang="hu-HU" b="1" dirty="0" smtClean="0"/>
              <a:t> </a:t>
            </a:r>
            <a:r>
              <a:rPr lang="hu-HU" b="1" dirty="0" err="1" smtClean="0"/>
              <a:t>paragraph</a:t>
            </a:r>
            <a:r>
              <a:rPr lang="hu-HU" b="1" dirty="0" smtClean="0"/>
              <a:t> </a:t>
            </a:r>
            <a:r>
              <a:rPr lang="hu-HU" b="1" dirty="0" err="1" smtClean="0"/>
              <a:t>marks</a:t>
            </a:r>
            <a:r>
              <a:rPr lang="hu-HU" dirty="0" smtClean="0"/>
              <a:t>… opciót </a:t>
            </a:r>
            <a:r>
              <a:rPr lang="hu-HU" smtClean="0"/>
              <a:t>kell használni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5817047"/>
            <a:ext cx="2571768" cy="104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Oldalszámozás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 smtClean="0"/>
              <a:t>Insert</a:t>
            </a:r>
            <a:r>
              <a:rPr lang="hu-HU" dirty="0" smtClean="0"/>
              <a:t> /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/ </a:t>
            </a:r>
            <a:r>
              <a:rPr lang="hu-HU" dirty="0" err="1" smtClean="0"/>
              <a:t>Bottom</a:t>
            </a:r>
            <a:r>
              <a:rPr lang="hu-HU" dirty="0" smtClean="0"/>
              <a:t> of </a:t>
            </a:r>
            <a:r>
              <a:rPr lang="hu-HU" dirty="0" err="1" smtClean="0"/>
              <a:t>Page</a:t>
            </a:r>
            <a:r>
              <a:rPr lang="hu-HU" dirty="0" smtClean="0"/>
              <a:t> / középre igazított számozás </a:t>
            </a:r>
          </a:p>
          <a:p>
            <a:endParaRPr lang="hu-HU" dirty="0" smtClean="0"/>
          </a:p>
          <a:p>
            <a:r>
              <a:rPr lang="hu-HU" dirty="0" smtClean="0"/>
              <a:t>Oldalszámozás </a:t>
            </a:r>
            <a:r>
              <a:rPr lang="hu-HU" b="1" dirty="0" smtClean="0"/>
              <a:t>módosítása</a:t>
            </a:r>
            <a:r>
              <a:rPr lang="hu-HU" dirty="0" smtClean="0"/>
              <a:t>: </a:t>
            </a:r>
            <a:r>
              <a:rPr lang="hu-HU" dirty="0" err="1" smtClean="0"/>
              <a:t>Insert</a:t>
            </a:r>
            <a:r>
              <a:rPr lang="hu-HU" dirty="0" smtClean="0"/>
              <a:t> /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 / </a:t>
            </a:r>
            <a:r>
              <a:rPr lang="hu-HU" dirty="0" err="1" smtClean="0"/>
              <a:t>Format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r>
              <a:rPr lang="hu-HU" dirty="0" smtClean="0"/>
              <a:t> (Start </a:t>
            </a:r>
            <a:r>
              <a:rPr lang="hu-HU" dirty="0" err="1" smtClean="0"/>
              <a:t>at</a:t>
            </a:r>
            <a:r>
              <a:rPr lang="hu-HU" dirty="0" smtClean="0"/>
              <a:t>: 1)</a:t>
            </a:r>
          </a:p>
          <a:p>
            <a:endParaRPr lang="hu-HU" dirty="0" smtClean="0"/>
          </a:p>
          <a:p>
            <a:r>
              <a:rPr lang="hu-HU" dirty="0" smtClean="0"/>
              <a:t>Mivel a </a:t>
            </a:r>
            <a:r>
              <a:rPr lang="hu-HU" b="1" dirty="0" smtClean="0"/>
              <a:t>borítólapra nem kell számozás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Két kattintás a fedőoldal alján a számozásra (1-esre). Majd fent megjelenik a </a:t>
            </a:r>
            <a:r>
              <a:rPr lang="hu-HU" dirty="0" err="1" smtClean="0"/>
              <a:t>Header</a:t>
            </a:r>
            <a:r>
              <a:rPr lang="hu-HU" dirty="0" smtClean="0"/>
              <a:t> </a:t>
            </a:r>
            <a:r>
              <a:rPr lang="en-US" dirty="0" smtClean="0"/>
              <a:t>&amp; Footer</a:t>
            </a:r>
            <a:r>
              <a:rPr lang="hu-HU" dirty="0" smtClean="0"/>
              <a:t> </a:t>
            </a:r>
            <a:r>
              <a:rPr lang="hu-HU" dirty="0" err="1" smtClean="0"/>
              <a:t>Tools</a:t>
            </a:r>
            <a:r>
              <a:rPr lang="hu-HU" dirty="0" smtClean="0"/>
              <a:t> / Design  fül alatt az az opció, hogy </a:t>
            </a:r>
            <a:r>
              <a:rPr lang="hu-HU" b="1" dirty="0" err="1" smtClean="0"/>
              <a:t>Different</a:t>
            </a:r>
            <a:r>
              <a:rPr lang="hu-HU" b="1" dirty="0" smtClean="0"/>
              <a:t> </a:t>
            </a:r>
            <a:r>
              <a:rPr lang="hu-HU" b="1" dirty="0" err="1" smtClean="0"/>
              <a:t>First</a:t>
            </a:r>
            <a:r>
              <a:rPr lang="hu-HU" b="1" dirty="0" smtClean="0"/>
              <a:t> </a:t>
            </a:r>
            <a:r>
              <a:rPr lang="hu-HU" b="1" dirty="0" err="1" smtClean="0"/>
              <a:t>Page</a:t>
            </a:r>
            <a:r>
              <a:rPr lang="hu-HU" dirty="0" smtClean="0"/>
              <a:t>, ezt pipáljuk ki. És utána ki lehet törölni az egyes számot a láblécből. </a:t>
            </a:r>
          </a:p>
          <a:p>
            <a:pPr lvl="1"/>
            <a:r>
              <a:rPr lang="hu-HU" b="1" dirty="0" smtClean="0"/>
              <a:t>Ha több oldalon nincs szükség számozásra</a:t>
            </a:r>
            <a:r>
              <a:rPr lang="hu-HU" dirty="0" smtClean="0"/>
              <a:t>, akkor a számozandó oldal előtti oldal végére kell vinni a kurzort, és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/ </a:t>
            </a:r>
            <a:r>
              <a:rPr lang="hu-HU" dirty="0" err="1" smtClean="0"/>
              <a:t>Breaks</a:t>
            </a:r>
            <a:r>
              <a:rPr lang="hu-HU" dirty="0" smtClean="0"/>
              <a:t> /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(</a:t>
            </a:r>
            <a:r>
              <a:rPr lang="hu-HU" dirty="0" err="1" smtClean="0"/>
              <a:t>Section</a:t>
            </a:r>
            <a:r>
              <a:rPr lang="hu-HU" dirty="0" smtClean="0"/>
              <a:t> </a:t>
            </a:r>
            <a:r>
              <a:rPr lang="hu-HU" dirty="0" err="1" smtClean="0"/>
              <a:t>Brake</a:t>
            </a:r>
            <a:r>
              <a:rPr lang="hu-HU" dirty="0" smtClean="0"/>
              <a:t> /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) </a:t>
            </a:r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Bevezető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35480"/>
            <a:ext cx="8501122" cy="4389120"/>
          </a:xfrm>
        </p:spPr>
        <p:txBody>
          <a:bodyPr/>
          <a:lstStyle/>
          <a:p>
            <a:r>
              <a:rPr lang="hu-HU" b="1" dirty="0" smtClean="0"/>
              <a:t>Nem kell megszámozni </a:t>
            </a:r>
            <a:r>
              <a:rPr lang="hu-HU" dirty="0" smtClean="0"/>
              <a:t>(lehet rá alkalmazni a főcím stílust, de ki kell törölni a számozást előle)</a:t>
            </a:r>
          </a:p>
          <a:p>
            <a:endParaRPr lang="hu-HU" dirty="0" smtClean="0"/>
          </a:p>
          <a:p>
            <a:r>
              <a:rPr lang="hu-HU" dirty="0" smtClean="0"/>
              <a:t>A bevezetés </a:t>
            </a:r>
            <a:r>
              <a:rPr lang="hu-HU" dirty="0" err="1" smtClean="0"/>
              <a:t>max</a:t>
            </a:r>
            <a:r>
              <a:rPr lang="hu-HU" dirty="0" smtClean="0"/>
              <a:t>. </a:t>
            </a:r>
            <a:r>
              <a:rPr lang="hu-HU" b="1" dirty="0" smtClean="0"/>
              <a:t>2 oldal </a:t>
            </a:r>
            <a:r>
              <a:rPr lang="hu-HU" dirty="0" smtClean="0"/>
              <a:t>terjedelmű. Célja: </a:t>
            </a:r>
          </a:p>
          <a:p>
            <a:pPr lvl="1"/>
            <a:r>
              <a:rPr lang="hu-HU" dirty="0" smtClean="0"/>
              <a:t>a dolgozat </a:t>
            </a:r>
            <a:r>
              <a:rPr lang="hu-HU" b="1" dirty="0" smtClean="0"/>
              <a:t>témakör</a:t>
            </a:r>
            <a:r>
              <a:rPr lang="hu-HU" dirty="0" smtClean="0"/>
              <a:t>ének a címnél részletesebb meghatározása, </a:t>
            </a:r>
          </a:p>
          <a:p>
            <a:pPr lvl="1"/>
            <a:r>
              <a:rPr lang="hu-HU" dirty="0" smtClean="0"/>
              <a:t>a </a:t>
            </a:r>
            <a:r>
              <a:rPr lang="hu-HU" b="1" dirty="0" smtClean="0"/>
              <a:t>témaválasztás</a:t>
            </a:r>
            <a:r>
              <a:rPr lang="hu-HU" dirty="0" smtClean="0"/>
              <a:t> indoklása, </a:t>
            </a:r>
          </a:p>
          <a:p>
            <a:pPr lvl="1"/>
            <a:r>
              <a:rPr lang="hu-HU" b="1" dirty="0" smtClean="0"/>
              <a:t>a kidolgozás </a:t>
            </a:r>
            <a:r>
              <a:rPr lang="hu-HU" dirty="0" smtClean="0"/>
              <a:t>menetének és logikájának rövid ismertetése. 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Tartalmi rész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téma </a:t>
            </a:r>
            <a:r>
              <a:rPr lang="hu-HU" b="1" dirty="0" smtClean="0"/>
              <a:t>elméleti kifejtését </a:t>
            </a:r>
            <a:r>
              <a:rPr lang="hu-HU" dirty="0" smtClean="0"/>
              <a:t>tartalmazza. A fejezetek gyakran alfejezetekre is tagolódhatnak. </a:t>
            </a:r>
          </a:p>
          <a:p>
            <a:r>
              <a:rPr lang="hu-HU" dirty="0" smtClean="0"/>
              <a:t>Érdemes odafigyelni, hogy a dolgozat szerkesztése </a:t>
            </a:r>
            <a:r>
              <a:rPr lang="hu-HU" b="1" dirty="0" smtClean="0"/>
              <a:t>logikus és épülő </a:t>
            </a:r>
            <a:r>
              <a:rPr lang="hu-HU" dirty="0" smtClean="0"/>
              <a:t>legyen, az egyszerűtől haladva az összetettebb tények felé, vagy az általánosból az egyedi esetekig. </a:t>
            </a:r>
          </a:p>
          <a:p>
            <a:r>
              <a:rPr lang="hu-HU" dirty="0" smtClean="0"/>
              <a:t>A szöveg </a:t>
            </a:r>
            <a:r>
              <a:rPr lang="hu-HU" b="1" dirty="0" smtClean="0"/>
              <a:t>ábrákkal, képekkel, táblázatokkal, dokumentumok másolataival</a:t>
            </a:r>
            <a:r>
              <a:rPr lang="hu-HU" dirty="0" smtClean="0"/>
              <a:t> is kiegészíthető, ha azok a témának a kifejtését segítik. Ezek </a:t>
            </a:r>
            <a:r>
              <a:rPr lang="hu-HU" b="1" dirty="0" smtClean="0"/>
              <a:t>számozása</a:t>
            </a:r>
            <a:r>
              <a:rPr lang="hu-HU" dirty="0" smtClean="0"/>
              <a:t> és a rájuk való hivatkozás könnyen összekapcsolja őket a szöveggel (pl. … amint az az 1-es képen látható)</a:t>
            </a:r>
            <a:endParaRPr lang="hu-H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Ábrák,táblázatok beszúrása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ábrák és táblázatok beszúrásánál </a:t>
            </a:r>
            <a:r>
              <a:rPr lang="hu-HU" dirty="0" err="1" smtClean="0"/>
              <a:t>céleszerű</a:t>
            </a:r>
            <a:r>
              <a:rPr lang="hu-HU" dirty="0" smtClean="0"/>
              <a:t> a tartalmakat </a:t>
            </a:r>
            <a:r>
              <a:rPr lang="hu-HU" b="1" dirty="0" smtClean="0"/>
              <a:t>szövegdobozba</a:t>
            </a:r>
            <a:r>
              <a:rPr lang="hu-HU" dirty="0" smtClean="0"/>
              <a:t>, </a:t>
            </a:r>
            <a:r>
              <a:rPr lang="hu-HU" dirty="0" err="1" smtClean="0"/>
              <a:t>textboxba</a:t>
            </a:r>
            <a:r>
              <a:rPr lang="hu-HU" dirty="0" smtClean="0"/>
              <a:t> helyezni: </a:t>
            </a:r>
            <a:r>
              <a:rPr lang="hu-HU" dirty="0" err="1" smtClean="0"/>
              <a:t>Insert</a:t>
            </a:r>
            <a:r>
              <a:rPr lang="hu-HU" dirty="0" smtClean="0"/>
              <a:t> / </a:t>
            </a:r>
            <a:r>
              <a:rPr lang="hu-HU" dirty="0" err="1" smtClean="0"/>
              <a:t>Textbox</a:t>
            </a:r>
            <a:r>
              <a:rPr lang="hu-HU" dirty="0" smtClean="0"/>
              <a:t> / </a:t>
            </a:r>
            <a:r>
              <a:rPr lang="hu-HU" dirty="0" err="1" smtClean="0"/>
              <a:t>Simple</a:t>
            </a:r>
            <a:r>
              <a:rPr lang="hu-HU" dirty="0" smtClean="0"/>
              <a:t> Text </a:t>
            </a:r>
            <a:r>
              <a:rPr lang="hu-HU" dirty="0" err="1" smtClean="0"/>
              <a:t>Box</a:t>
            </a:r>
            <a:r>
              <a:rPr lang="hu-HU" dirty="0" smtClean="0"/>
              <a:t> (egyszerű szövegdoboz)</a:t>
            </a:r>
          </a:p>
          <a:p>
            <a:endParaRPr lang="hu-HU" dirty="0" smtClean="0"/>
          </a:p>
          <a:p>
            <a:r>
              <a:rPr lang="hu-HU" dirty="0" smtClean="0"/>
              <a:t>A szövegdoboz fekete keretét úgy tudjuk eltüntetni, hogy jobb gombbal rákattintunk, és </a:t>
            </a:r>
            <a:r>
              <a:rPr lang="hu-HU" b="1" dirty="0" err="1" smtClean="0"/>
              <a:t>Format</a:t>
            </a:r>
            <a:r>
              <a:rPr lang="hu-HU" b="1" dirty="0" smtClean="0"/>
              <a:t> Text </a:t>
            </a:r>
            <a:r>
              <a:rPr lang="hu-HU" b="1" dirty="0" err="1" smtClean="0"/>
              <a:t>Box</a:t>
            </a:r>
            <a:r>
              <a:rPr lang="hu-HU" dirty="0" smtClean="0"/>
              <a:t>, és a Line </a:t>
            </a:r>
            <a:r>
              <a:rPr lang="hu-HU" dirty="0" err="1" smtClean="0"/>
              <a:t>Colort</a:t>
            </a:r>
            <a:r>
              <a:rPr lang="hu-HU" dirty="0" smtClean="0"/>
              <a:t> fehérre állítjuk. Továbbá a </a:t>
            </a:r>
            <a:r>
              <a:rPr lang="hu-HU" dirty="0" err="1" smtClean="0"/>
              <a:t>Layoutban</a:t>
            </a:r>
            <a:r>
              <a:rPr lang="hu-HU" dirty="0" smtClean="0"/>
              <a:t> be kell állítani, hogy a </a:t>
            </a:r>
            <a:r>
              <a:rPr lang="hu-HU" dirty="0" err="1" smtClean="0"/>
              <a:t>Wrapping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r>
              <a:rPr lang="hu-HU" dirty="0" smtClean="0"/>
              <a:t> az </a:t>
            </a:r>
            <a:r>
              <a:rPr lang="hu-HU" dirty="0" err="1" smtClean="0"/>
              <a:t>Tight</a:t>
            </a:r>
            <a:r>
              <a:rPr lang="hu-HU" dirty="0" smtClean="0"/>
              <a:t> vagy </a:t>
            </a:r>
            <a:r>
              <a:rPr lang="hu-HU" dirty="0" err="1" smtClean="0"/>
              <a:t>Square</a:t>
            </a:r>
            <a:r>
              <a:rPr lang="hu-HU" dirty="0" smtClean="0"/>
              <a:t> legyen, hogy könnyebben lehess mozgatni, áthelyezni. </a:t>
            </a:r>
            <a:endParaRPr lang="hu-H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000132"/>
          </a:xfrm>
        </p:spPr>
        <p:txBody>
          <a:bodyPr/>
          <a:lstStyle/>
          <a:p>
            <a:r>
              <a:rPr lang="hu-HU" dirty="0" smtClean="0"/>
              <a:t>Ábrák,táblázatok beszúrása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Az ábrákat és a táblázatokat meg kell </a:t>
            </a:r>
            <a:r>
              <a:rPr lang="hu-HU" b="1" dirty="0" smtClean="0"/>
              <a:t>számozni</a:t>
            </a:r>
            <a:r>
              <a:rPr lang="hu-HU" dirty="0" smtClean="0"/>
              <a:t>, majd utána leírni, hogy mi látható az ábrán vagy mit tartalmaz a táblázat:</a:t>
            </a:r>
          </a:p>
          <a:p>
            <a:pPr lvl="1"/>
            <a:r>
              <a:rPr lang="hu-HU" dirty="0" smtClean="0"/>
              <a:t>1. ábra. </a:t>
            </a:r>
            <a:r>
              <a:rPr lang="hu-HU" dirty="0" err="1" smtClean="0"/>
              <a:t>Neuman</a:t>
            </a:r>
            <a:r>
              <a:rPr lang="hu-HU" dirty="0" smtClean="0"/>
              <a:t> János által tervezett számítógép </a:t>
            </a:r>
          </a:p>
          <a:p>
            <a:pPr lvl="1"/>
            <a:r>
              <a:rPr lang="hu-HU" dirty="0" smtClean="0"/>
              <a:t>5. táblázat. A Második Világháború során megépített számítógépek adatai</a:t>
            </a:r>
          </a:p>
          <a:p>
            <a:pPr lvl="1"/>
            <a:endParaRPr lang="hu-HU" dirty="0" smtClean="0"/>
          </a:p>
          <a:p>
            <a:r>
              <a:rPr lang="hu-HU" dirty="0" smtClean="0"/>
              <a:t>Célszerű </a:t>
            </a:r>
            <a:r>
              <a:rPr lang="hu-HU" b="1" dirty="0" smtClean="0"/>
              <a:t>automatikus számozást </a:t>
            </a:r>
            <a:r>
              <a:rPr lang="hu-HU" dirty="0" smtClean="0"/>
              <a:t>használni: a képaláírás elé kell vinni a kurzort, és </a:t>
            </a:r>
            <a:r>
              <a:rPr lang="hu-HU" dirty="0" err="1" smtClean="0"/>
              <a:t>References</a:t>
            </a:r>
            <a:r>
              <a:rPr lang="hu-HU" dirty="0" smtClean="0"/>
              <a:t> / </a:t>
            </a:r>
            <a:r>
              <a:rPr lang="hu-HU" dirty="0" err="1" smtClean="0"/>
              <a:t>Insert</a:t>
            </a:r>
            <a:r>
              <a:rPr lang="hu-HU" dirty="0" smtClean="0"/>
              <a:t> </a:t>
            </a:r>
            <a:r>
              <a:rPr lang="hu-HU" dirty="0" err="1" smtClean="0"/>
              <a:t>Caption</a:t>
            </a:r>
            <a:r>
              <a:rPr lang="hu-HU" dirty="0" smtClean="0"/>
              <a:t> –</a:t>
            </a:r>
            <a:r>
              <a:rPr lang="hu-HU" dirty="0" err="1" smtClean="0"/>
              <a:t>ra</a:t>
            </a:r>
            <a:r>
              <a:rPr lang="hu-HU" dirty="0" smtClean="0"/>
              <a:t> kattintani.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Options</a:t>
            </a:r>
            <a:r>
              <a:rPr lang="hu-HU" dirty="0" smtClean="0"/>
              <a:t> részben a </a:t>
            </a:r>
            <a:r>
              <a:rPr lang="hu-HU" b="1" dirty="0" err="1" smtClean="0"/>
              <a:t>Labelnél</a:t>
            </a:r>
            <a:r>
              <a:rPr lang="hu-HU" dirty="0" smtClean="0"/>
              <a:t> tudjuk kiválasztani, hogy táblázatról vagy ábráról van-e szó, de új </a:t>
            </a:r>
            <a:r>
              <a:rPr lang="hu-HU" dirty="0" err="1" smtClean="0"/>
              <a:t>Labelokat</a:t>
            </a:r>
            <a:r>
              <a:rPr lang="hu-HU" dirty="0" smtClean="0"/>
              <a:t> is tudunk készíteni a </a:t>
            </a:r>
            <a:r>
              <a:rPr lang="hu-HU" b="1" dirty="0" smtClean="0"/>
              <a:t>New </a:t>
            </a:r>
            <a:r>
              <a:rPr lang="hu-HU" b="1" dirty="0" err="1" smtClean="0"/>
              <a:t>Label</a:t>
            </a:r>
            <a:r>
              <a:rPr lang="hu-HU" b="1" dirty="0" smtClean="0"/>
              <a:t> </a:t>
            </a:r>
            <a:r>
              <a:rPr lang="hu-HU" dirty="0" smtClean="0"/>
              <a:t>gombbal, és ennek a számozását be tudjuk állítani a </a:t>
            </a:r>
            <a:r>
              <a:rPr lang="hu-HU" b="1" dirty="0" err="1" smtClean="0"/>
              <a:t>Numbering</a:t>
            </a:r>
            <a:r>
              <a:rPr lang="hu-HU" dirty="0" smtClean="0"/>
              <a:t> gombbal, ha szükséges.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Összefoglalás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a fejezet </a:t>
            </a:r>
            <a:r>
              <a:rPr lang="hu-HU" b="1" dirty="0" smtClean="0"/>
              <a:t>zárja</a:t>
            </a:r>
            <a:r>
              <a:rPr lang="hu-HU" dirty="0" smtClean="0"/>
              <a:t> a szövegrészt. </a:t>
            </a:r>
          </a:p>
          <a:p>
            <a:r>
              <a:rPr lang="hu-HU" dirty="0" smtClean="0"/>
              <a:t>Terjedelme </a:t>
            </a:r>
            <a:r>
              <a:rPr lang="hu-HU" b="1" dirty="0" smtClean="0"/>
              <a:t>1-2 oldal </a:t>
            </a:r>
            <a:r>
              <a:rPr lang="hu-HU" dirty="0" smtClean="0"/>
              <a:t>lehet. Röviden tartalmaznia kell a munka </a:t>
            </a:r>
          </a:p>
          <a:p>
            <a:pPr lvl="1"/>
            <a:r>
              <a:rPr lang="hu-HU" b="1" dirty="0" smtClean="0"/>
              <a:t>célkitűzés</a:t>
            </a:r>
            <a:r>
              <a:rPr lang="hu-HU" dirty="0" smtClean="0"/>
              <a:t>eit, </a:t>
            </a:r>
          </a:p>
          <a:p>
            <a:pPr lvl="1"/>
            <a:r>
              <a:rPr lang="hu-HU" b="1" dirty="0" smtClean="0"/>
              <a:t>módszer</a:t>
            </a:r>
            <a:r>
              <a:rPr lang="hu-HU" dirty="0" smtClean="0"/>
              <a:t>eit, </a:t>
            </a:r>
          </a:p>
          <a:p>
            <a:pPr lvl="1"/>
            <a:r>
              <a:rPr lang="hu-HU" dirty="0" smtClean="0"/>
              <a:t>speciális és általánosítható </a:t>
            </a:r>
            <a:r>
              <a:rPr lang="hu-HU" b="1" dirty="0" smtClean="0"/>
              <a:t>eredményeit</a:t>
            </a:r>
            <a:r>
              <a:rPr lang="hu-HU" dirty="0" smtClean="0"/>
              <a:t>, </a:t>
            </a:r>
          </a:p>
          <a:p>
            <a:pPr lvl="1"/>
            <a:r>
              <a:rPr lang="hu-HU" dirty="0" smtClean="0"/>
              <a:t>továbbá azok </a:t>
            </a:r>
            <a:r>
              <a:rPr lang="hu-HU" b="1" dirty="0" smtClean="0"/>
              <a:t>továbbfejlesztési</a:t>
            </a:r>
            <a:r>
              <a:rPr lang="hu-HU" dirty="0" smtClean="0"/>
              <a:t> lehetőségeit. </a:t>
            </a:r>
          </a:p>
          <a:p>
            <a:r>
              <a:rPr lang="hu-HU" dirty="0" smtClean="0"/>
              <a:t>Minden dolgozatnak tartalmaznia kell </a:t>
            </a:r>
            <a:r>
              <a:rPr lang="hu-HU" b="1" dirty="0" smtClean="0"/>
              <a:t>következtetést</a:t>
            </a:r>
            <a:r>
              <a:rPr lang="hu-HU" dirty="0" smtClean="0"/>
              <a:t> ill. a témával való foglalkozás eredményének valamilyen </a:t>
            </a:r>
            <a:r>
              <a:rPr lang="hu-HU" b="1" dirty="0" smtClean="0"/>
              <a:t>összegzését.</a:t>
            </a:r>
            <a:endParaRPr lang="hu-H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00132"/>
          </a:xfrm>
        </p:spPr>
        <p:txBody>
          <a:bodyPr/>
          <a:lstStyle/>
          <a:p>
            <a:r>
              <a:rPr lang="hu-HU" dirty="0" smtClean="0"/>
              <a:t>Fontos tudnivalók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/>
          <a:lstStyle/>
          <a:p>
            <a:r>
              <a:rPr lang="hu-HU" dirty="0" smtClean="0"/>
              <a:t>A dolgozat terjedelme (bevezető résztől az összefoglalásig) körülbelül </a:t>
            </a:r>
            <a:r>
              <a:rPr lang="hu-HU" b="1" dirty="0" smtClean="0"/>
              <a:t>12-20 oldal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dirty="0" smtClean="0"/>
              <a:t>Ügyelni kell a </a:t>
            </a:r>
            <a:r>
              <a:rPr lang="hu-HU" b="1" dirty="0" smtClean="0"/>
              <a:t>helyesírási hibákra</a:t>
            </a:r>
            <a:r>
              <a:rPr lang="hu-HU" dirty="0" smtClean="0"/>
              <a:t>, és elgépelésekre (</a:t>
            </a:r>
            <a:r>
              <a:rPr lang="hu-HU" dirty="0" err="1" smtClean="0"/>
              <a:t>Review</a:t>
            </a:r>
            <a:r>
              <a:rPr lang="hu-HU" dirty="0" smtClean="0"/>
              <a:t> / </a:t>
            </a:r>
            <a:r>
              <a:rPr lang="hu-HU" dirty="0" err="1" smtClean="0"/>
              <a:t>Spelling</a:t>
            </a:r>
            <a:r>
              <a:rPr lang="hu-HU" dirty="0" smtClean="0"/>
              <a:t> </a:t>
            </a:r>
            <a:r>
              <a:rPr lang="en-US" dirty="0" smtClean="0"/>
              <a:t>&amp; </a:t>
            </a:r>
            <a:r>
              <a:rPr lang="hu-HU" dirty="0" err="1" smtClean="0"/>
              <a:t>Grammar</a:t>
            </a:r>
            <a:r>
              <a:rPr lang="hu-HU" dirty="0" smtClean="0"/>
              <a:t>) – ehhez be kell állítani a szöveg nyelvét magyarra: ki kell jelölni a teljes szöveget, és a bal alsó sarokban található résznél kiválasztani a magyar nyelvet (csak akkor működik, ha magyar nyelvű Office van felinstallálva vagy bővítményként telepítve van a magyar „szótár”)</a:t>
            </a:r>
            <a:endParaRPr lang="hu-H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5767408"/>
            <a:ext cx="6156703" cy="109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6. Mellékletek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N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en-US" b="1" dirty="0" err="1" smtClean="0"/>
              <a:t>kötelezőek</a:t>
            </a:r>
            <a:r>
              <a:rPr lang="en-US" dirty="0" smtClean="0"/>
              <a:t>. </a:t>
            </a:r>
            <a:endParaRPr lang="hu-HU" dirty="0" smtClean="0"/>
          </a:p>
          <a:p>
            <a:r>
              <a:rPr lang="en-US" dirty="0" err="1" smtClean="0"/>
              <a:t>Mellékletként</a:t>
            </a:r>
            <a:r>
              <a:rPr lang="en-US" dirty="0" smtClean="0"/>
              <a:t> </a:t>
            </a:r>
            <a:r>
              <a:rPr lang="en-US" dirty="0" err="1" smtClean="0"/>
              <a:t>nagyobb</a:t>
            </a:r>
            <a:r>
              <a:rPr lang="en-US" dirty="0" smtClean="0"/>
              <a:t> </a:t>
            </a:r>
            <a:r>
              <a:rPr lang="en-US" b="1" dirty="0" err="1" smtClean="0"/>
              <a:t>táblázatokat</a:t>
            </a:r>
            <a:r>
              <a:rPr lang="en-US" dirty="0" smtClean="0"/>
              <a:t>, </a:t>
            </a:r>
            <a:r>
              <a:rPr lang="en-US" dirty="0" err="1" smtClean="0"/>
              <a:t>dokumentum</a:t>
            </a:r>
            <a:r>
              <a:rPr lang="en-US" dirty="0" smtClean="0"/>
              <a:t> </a:t>
            </a:r>
            <a:r>
              <a:rPr lang="en-US" dirty="0" err="1" smtClean="0"/>
              <a:t>másolatokat</a:t>
            </a:r>
            <a:r>
              <a:rPr lang="en-US" dirty="0" smtClean="0"/>
              <a:t>, </a:t>
            </a:r>
            <a:r>
              <a:rPr lang="en-US" dirty="0" err="1" smtClean="0"/>
              <a:t>statisztikai</a:t>
            </a:r>
            <a:r>
              <a:rPr lang="en-US" dirty="0" smtClean="0"/>
              <a:t> </a:t>
            </a:r>
            <a:r>
              <a:rPr lang="en-US" dirty="0" err="1" smtClean="0"/>
              <a:t>adatokat</a:t>
            </a:r>
            <a:r>
              <a:rPr lang="en-US" dirty="0" smtClean="0"/>
              <a:t>, </a:t>
            </a:r>
            <a:r>
              <a:rPr lang="en-US" dirty="0" err="1" smtClean="0"/>
              <a:t>egyéb</a:t>
            </a:r>
            <a:r>
              <a:rPr lang="en-US" dirty="0" smtClean="0"/>
              <a:t> </a:t>
            </a:r>
            <a:r>
              <a:rPr lang="en-US" b="1" dirty="0" err="1" smtClean="0"/>
              <a:t>illusztrációkat</a:t>
            </a:r>
            <a:r>
              <a:rPr lang="en-US" dirty="0" smtClean="0"/>
              <a:t> </a:t>
            </a:r>
            <a:r>
              <a:rPr lang="en-US" dirty="0" err="1" smtClean="0"/>
              <a:t>csatolhatunk</a:t>
            </a:r>
            <a:r>
              <a:rPr lang="en-US" dirty="0" smtClean="0"/>
              <a:t> a </a:t>
            </a:r>
            <a:r>
              <a:rPr lang="en-US" dirty="0" err="1" smtClean="0"/>
              <a:t>munkához</a:t>
            </a:r>
            <a:r>
              <a:rPr lang="en-US" dirty="0" smtClean="0"/>
              <a:t>. </a:t>
            </a:r>
            <a:endParaRPr lang="hu-HU" dirty="0" smtClean="0"/>
          </a:p>
          <a:p>
            <a:r>
              <a:rPr lang="en-US" dirty="0" err="1" smtClean="0"/>
              <a:t>Csatolt</a:t>
            </a:r>
            <a:r>
              <a:rPr lang="en-US" dirty="0" smtClean="0"/>
              <a:t> </a:t>
            </a:r>
            <a:r>
              <a:rPr lang="en-US" dirty="0" err="1" smtClean="0"/>
              <a:t>melléklet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</a:t>
            </a:r>
            <a:r>
              <a:rPr lang="en-US" b="1" dirty="0" err="1" smtClean="0"/>
              <a:t>utalás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 </a:t>
            </a:r>
            <a:r>
              <a:rPr lang="en-US" dirty="0" err="1" smtClean="0"/>
              <a:t>erre</a:t>
            </a:r>
            <a:r>
              <a:rPr lang="en-US" dirty="0" smtClean="0"/>
              <a:t> a </a:t>
            </a:r>
            <a:r>
              <a:rPr lang="en-US" dirty="0" err="1" smtClean="0"/>
              <a:t>dolgozatban</a:t>
            </a:r>
            <a:r>
              <a:rPr lang="en-US" dirty="0" smtClean="0"/>
              <a:t> (pl. </a:t>
            </a:r>
            <a:r>
              <a:rPr lang="en-US" dirty="0" err="1" smtClean="0"/>
              <a:t>Lásd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1. </a:t>
            </a:r>
            <a:r>
              <a:rPr lang="en-US" dirty="0" err="1" smtClean="0"/>
              <a:t>számú</a:t>
            </a:r>
            <a:r>
              <a:rPr lang="en-US" dirty="0" smtClean="0"/>
              <a:t> </a:t>
            </a:r>
            <a:r>
              <a:rPr lang="en-US" dirty="0" err="1" smtClean="0"/>
              <a:t>mellékletet</a:t>
            </a:r>
            <a:r>
              <a:rPr lang="en-US" dirty="0" smtClean="0"/>
              <a:t>). A </a:t>
            </a:r>
            <a:r>
              <a:rPr lang="en-US" dirty="0" err="1" smtClean="0"/>
              <a:t>mellékleteket</a:t>
            </a:r>
            <a:r>
              <a:rPr lang="en-US" dirty="0" smtClean="0"/>
              <a:t> </a:t>
            </a:r>
            <a:r>
              <a:rPr lang="en-US" dirty="0" err="1" smtClean="0"/>
              <a:t>számokkal</a:t>
            </a:r>
            <a:r>
              <a:rPr lang="en-US" dirty="0" smtClean="0"/>
              <a:t>,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betűkkel</a:t>
            </a:r>
            <a:r>
              <a:rPr lang="en-US" dirty="0" smtClean="0"/>
              <a:t> </a:t>
            </a:r>
            <a:r>
              <a:rPr lang="en-US" dirty="0" err="1" smtClean="0"/>
              <a:t>jelöljük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mindig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oldalon</a:t>
            </a:r>
            <a:r>
              <a:rPr lang="en-US" dirty="0" smtClean="0"/>
              <a:t> </a:t>
            </a:r>
            <a:r>
              <a:rPr lang="en-US" dirty="0" err="1" smtClean="0"/>
              <a:t>kezdődnek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hu-HU" dirty="0" smtClean="0"/>
              <a:t>Mellékletet </a:t>
            </a:r>
            <a:r>
              <a:rPr lang="hu-HU" b="1" dirty="0" smtClean="0"/>
              <a:t>CD-n, DVD-n </a:t>
            </a:r>
            <a:r>
              <a:rPr lang="hu-HU" dirty="0" smtClean="0"/>
              <a:t>is lehet csatolni a munkához. </a:t>
            </a:r>
            <a:endParaRPr lang="hu-H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7. Irodalomjegyzék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a tartalmi részben valamilyen könyvre vagy online irodalomra </a:t>
            </a:r>
            <a:r>
              <a:rPr lang="hu-HU" b="1" dirty="0" smtClean="0"/>
              <a:t>hivatkozunk</a:t>
            </a:r>
            <a:r>
              <a:rPr lang="hu-HU" dirty="0" smtClean="0"/>
              <a:t>, akkor azt jelölni kell.</a:t>
            </a:r>
          </a:p>
          <a:p>
            <a:pPr lvl="1"/>
            <a:r>
              <a:rPr lang="hu-HU" dirty="0" smtClean="0"/>
              <a:t>A hivatkozott szöveg után kockazárójelben fel kell tüntetni az irodalom számát 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en-US" b="1" dirty="0" smtClean="0"/>
              <a:t>[1]</a:t>
            </a:r>
            <a:r>
              <a:rPr lang="en-US" dirty="0" smtClean="0"/>
              <a:t>. </a:t>
            </a:r>
            <a:r>
              <a:rPr lang="hu-HU" dirty="0" smtClean="0"/>
              <a:t>Ezzel hivatkozunk az irodalomjegyzékben részletesen felsorolt felhasznált irodalomra. </a:t>
            </a:r>
          </a:p>
          <a:p>
            <a:r>
              <a:rPr lang="hu-HU" dirty="0" smtClean="0"/>
              <a:t>Ehhez először el kell tárolni az adott </a:t>
            </a:r>
            <a:r>
              <a:rPr lang="hu-HU" b="1" dirty="0" smtClean="0"/>
              <a:t>forrást</a:t>
            </a:r>
            <a:r>
              <a:rPr lang="hu-HU" dirty="0" smtClean="0"/>
              <a:t>: </a:t>
            </a:r>
            <a:r>
              <a:rPr lang="hu-HU" dirty="0" err="1" smtClean="0"/>
              <a:t>Referencs</a:t>
            </a:r>
            <a:r>
              <a:rPr lang="hu-HU" dirty="0" smtClean="0"/>
              <a:t> / </a:t>
            </a:r>
            <a:r>
              <a:rPr lang="hu-HU" b="1" dirty="0" err="1" smtClean="0"/>
              <a:t>Manage</a:t>
            </a:r>
            <a:r>
              <a:rPr lang="hu-HU" b="1" dirty="0" smtClean="0"/>
              <a:t> </a:t>
            </a:r>
            <a:r>
              <a:rPr lang="hu-HU" b="1" dirty="0" err="1" smtClean="0"/>
              <a:t>Sources</a:t>
            </a:r>
            <a:r>
              <a:rPr lang="hu-HU" dirty="0" smtClean="0"/>
              <a:t>. Középen a New gombra kattintva be tudjuk vinni a szükséges adatokat (Edittel lehet módosítani):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7. Irodalomjegyzék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35480"/>
            <a:ext cx="8572560" cy="4389120"/>
          </a:xfrm>
        </p:spPr>
        <p:txBody>
          <a:bodyPr/>
          <a:lstStyle/>
          <a:p>
            <a:r>
              <a:rPr lang="hu-HU" dirty="0" smtClean="0"/>
              <a:t>Leggyakrabban használt típusok:</a:t>
            </a:r>
          </a:p>
          <a:p>
            <a:endParaRPr lang="hu-HU" dirty="0" smtClean="0"/>
          </a:p>
          <a:p>
            <a:r>
              <a:rPr lang="hu-HU" dirty="0" err="1" smtClean="0"/>
              <a:t>Type</a:t>
            </a:r>
            <a:r>
              <a:rPr lang="hu-HU" dirty="0" smtClean="0"/>
              <a:t> of </a:t>
            </a:r>
            <a:r>
              <a:rPr lang="hu-HU" dirty="0" err="1" smtClean="0"/>
              <a:t>Source</a:t>
            </a:r>
            <a:r>
              <a:rPr lang="hu-HU" dirty="0" smtClean="0"/>
              <a:t>:</a:t>
            </a:r>
          </a:p>
          <a:p>
            <a:pPr lvl="1"/>
            <a:r>
              <a:rPr lang="hu-HU" b="1" dirty="0" err="1" smtClean="0"/>
              <a:t>Book</a:t>
            </a:r>
            <a:r>
              <a:rPr lang="hu-HU" dirty="0" smtClean="0"/>
              <a:t> – könyv</a:t>
            </a:r>
          </a:p>
          <a:p>
            <a:pPr lvl="1"/>
            <a:r>
              <a:rPr lang="hu-HU" b="1" dirty="0" smtClean="0"/>
              <a:t>Journal </a:t>
            </a:r>
            <a:r>
              <a:rPr lang="hu-HU" b="1" dirty="0" err="1" smtClean="0"/>
              <a:t>Article</a:t>
            </a:r>
            <a:r>
              <a:rPr lang="hu-HU" b="1" dirty="0" smtClean="0"/>
              <a:t> </a:t>
            </a:r>
            <a:r>
              <a:rPr lang="hu-HU" dirty="0" smtClean="0"/>
              <a:t>– újságcikk</a:t>
            </a:r>
          </a:p>
          <a:p>
            <a:pPr lvl="1"/>
            <a:r>
              <a:rPr lang="hu-HU" b="1" dirty="0" smtClean="0"/>
              <a:t>Web Site </a:t>
            </a:r>
            <a:r>
              <a:rPr lang="hu-HU" dirty="0" smtClean="0"/>
              <a:t>– honlap</a:t>
            </a:r>
          </a:p>
          <a:p>
            <a:pPr lvl="1"/>
            <a:r>
              <a:rPr lang="hu-HU" b="1" dirty="0" err="1" smtClean="0"/>
              <a:t>Document</a:t>
            </a:r>
            <a:r>
              <a:rPr lang="hu-HU" b="1" dirty="0" smtClean="0"/>
              <a:t> </a:t>
            </a:r>
            <a:r>
              <a:rPr lang="hu-HU" b="1" dirty="0" err="1" smtClean="0"/>
              <a:t>From</a:t>
            </a:r>
            <a:r>
              <a:rPr lang="hu-HU" b="1" dirty="0" smtClean="0"/>
              <a:t> </a:t>
            </a:r>
            <a:r>
              <a:rPr lang="hu-HU" b="1" dirty="0" err="1" smtClean="0"/>
              <a:t>Website</a:t>
            </a:r>
            <a:r>
              <a:rPr lang="hu-HU" b="1" dirty="0" smtClean="0"/>
              <a:t> </a:t>
            </a:r>
            <a:r>
              <a:rPr lang="hu-HU" dirty="0" smtClean="0"/>
              <a:t>– honlapról származó dokumentum</a:t>
            </a:r>
          </a:p>
          <a:p>
            <a:pPr lvl="1"/>
            <a:endParaRPr lang="hu-HU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000132"/>
          </a:xfrm>
        </p:spPr>
        <p:txBody>
          <a:bodyPr/>
          <a:lstStyle/>
          <a:p>
            <a:r>
              <a:rPr lang="hu-HU" dirty="0" smtClean="0"/>
              <a:t>7. </a:t>
            </a:r>
            <a:r>
              <a:rPr lang="hu-HU" dirty="0" err="1" smtClean="0"/>
              <a:t>Irodalommjegyzék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 smtClean="0"/>
              <a:t>Könyv, újságcikk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Author</a:t>
            </a:r>
            <a:r>
              <a:rPr lang="hu-HU" dirty="0" smtClean="0"/>
              <a:t>: szerző</a:t>
            </a:r>
          </a:p>
          <a:p>
            <a:pPr lvl="1"/>
            <a:r>
              <a:rPr lang="hu-HU" dirty="0" err="1" smtClean="0"/>
              <a:t>Title</a:t>
            </a:r>
            <a:r>
              <a:rPr lang="hu-HU" dirty="0" smtClean="0"/>
              <a:t>: könyv címe</a:t>
            </a:r>
          </a:p>
          <a:p>
            <a:pPr lvl="1"/>
            <a:r>
              <a:rPr lang="hu-HU" dirty="0" smtClean="0"/>
              <a:t>Year: </a:t>
            </a:r>
            <a:r>
              <a:rPr lang="hu-HU" dirty="0" err="1" smtClean="0"/>
              <a:t>köny</a:t>
            </a:r>
            <a:r>
              <a:rPr lang="hu-HU" dirty="0" smtClean="0"/>
              <a:t> kiadási éve</a:t>
            </a:r>
          </a:p>
          <a:p>
            <a:pPr lvl="1"/>
            <a:r>
              <a:rPr lang="hu-HU" dirty="0" smtClean="0"/>
              <a:t>City: város</a:t>
            </a:r>
          </a:p>
          <a:p>
            <a:pPr lvl="1"/>
            <a:r>
              <a:rPr lang="hu-HU" dirty="0" smtClean="0"/>
              <a:t>Publisher: kiadó</a:t>
            </a:r>
          </a:p>
          <a:p>
            <a:pPr lvl="1"/>
            <a:r>
              <a:rPr lang="hu-HU" dirty="0" smtClean="0"/>
              <a:t>Standard </a:t>
            </a:r>
            <a:r>
              <a:rPr lang="hu-HU" dirty="0" err="1" smtClean="0"/>
              <a:t>Number</a:t>
            </a:r>
            <a:r>
              <a:rPr lang="hu-HU" dirty="0" smtClean="0"/>
              <a:t>: könyv kiadási száma (ISBN)</a:t>
            </a:r>
          </a:p>
          <a:p>
            <a:pPr lvl="1"/>
            <a:endParaRPr lang="hu-HU" dirty="0" smtClean="0"/>
          </a:p>
          <a:p>
            <a:r>
              <a:rPr lang="hu-HU" b="1" dirty="0" smtClean="0"/>
              <a:t>Honlap, vagy onnan származó dokumentum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Name</a:t>
            </a:r>
            <a:r>
              <a:rPr lang="hu-HU" dirty="0" smtClean="0"/>
              <a:t> of </a:t>
            </a:r>
            <a:r>
              <a:rPr lang="hu-HU" dirty="0" err="1" smtClean="0"/>
              <a:t>website</a:t>
            </a:r>
            <a:r>
              <a:rPr lang="hu-HU" dirty="0" smtClean="0"/>
              <a:t>: honlap neve (</a:t>
            </a:r>
            <a:r>
              <a:rPr lang="hu-HU" dirty="0" err="1" smtClean="0"/>
              <a:t>pl</a:t>
            </a:r>
            <a:r>
              <a:rPr lang="hu-HU" dirty="0" smtClean="0"/>
              <a:t>: National </a:t>
            </a:r>
            <a:r>
              <a:rPr lang="hu-HU" dirty="0" err="1" smtClean="0"/>
              <a:t>Geographic</a:t>
            </a:r>
            <a:r>
              <a:rPr lang="hu-HU" dirty="0" smtClean="0"/>
              <a:t> honlapja)</a:t>
            </a:r>
          </a:p>
          <a:p>
            <a:pPr lvl="1"/>
            <a:r>
              <a:rPr lang="hu-HU" dirty="0" err="1" smtClean="0"/>
              <a:t>Name</a:t>
            </a:r>
            <a:r>
              <a:rPr lang="hu-HU" dirty="0" smtClean="0"/>
              <a:t> of </a:t>
            </a:r>
            <a:r>
              <a:rPr lang="hu-HU" dirty="0" err="1" smtClean="0"/>
              <a:t>webpage</a:t>
            </a:r>
            <a:r>
              <a:rPr lang="hu-HU" dirty="0" smtClean="0"/>
              <a:t>: oldal neve (</a:t>
            </a:r>
            <a:r>
              <a:rPr lang="hu-HU" dirty="0" err="1" smtClean="0"/>
              <a:t>pl</a:t>
            </a:r>
            <a:r>
              <a:rPr lang="hu-HU" dirty="0" smtClean="0"/>
              <a:t>: Cápák)</a:t>
            </a:r>
          </a:p>
          <a:p>
            <a:pPr lvl="1"/>
            <a:r>
              <a:rPr lang="hu-HU" dirty="0" smtClean="0"/>
              <a:t>URL: </a:t>
            </a:r>
            <a:r>
              <a:rPr lang="hu-HU" dirty="0" err="1" smtClean="0"/>
              <a:t>honalp</a:t>
            </a:r>
            <a:r>
              <a:rPr lang="hu-HU" dirty="0" smtClean="0"/>
              <a:t> címe (http://www.natgeo.com/capak)</a:t>
            </a:r>
          </a:p>
          <a:p>
            <a:pPr lvl="2"/>
            <a:r>
              <a:rPr lang="hu-HU" dirty="0" smtClean="0">
                <a:solidFill>
                  <a:srgbClr val="FF0000"/>
                </a:solidFill>
              </a:rPr>
              <a:t> ! Fontos ! </a:t>
            </a:r>
            <a:r>
              <a:rPr lang="hu-HU" dirty="0" smtClean="0"/>
              <a:t>Teljes cím kell, nem szabad olyat beírni, hogy </a:t>
            </a:r>
            <a:r>
              <a:rPr lang="hu-HU" dirty="0" err="1" smtClean="0"/>
              <a:t>google.com</a:t>
            </a:r>
            <a:r>
              <a:rPr lang="hu-HU" dirty="0" smtClean="0"/>
              <a:t> vagy </a:t>
            </a:r>
            <a:r>
              <a:rPr lang="hu-HU" dirty="0" err="1" smtClean="0"/>
              <a:t>wikipedia.org</a:t>
            </a:r>
            <a:r>
              <a:rPr lang="hu-HU" dirty="0" smtClean="0"/>
              <a:t>, hanem az oldal teljes elérési útvonalát meg kell adni!</a:t>
            </a:r>
            <a:endParaRPr lang="hu-H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7. Irodalomjegyzék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Forrás, irodalom beszúrása: a hivatkozandó szövegrész után kell vinni a kurzort, és </a:t>
            </a:r>
            <a:r>
              <a:rPr lang="hu-HU" dirty="0" err="1" smtClean="0"/>
              <a:t>References</a:t>
            </a:r>
            <a:r>
              <a:rPr lang="hu-HU" dirty="0" smtClean="0"/>
              <a:t> / </a:t>
            </a:r>
            <a:r>
              <a:rPr lang="hu-HU" b="1" dirty="0" err="1" smtClean="0"/>
              <a:t>Insert</a:t>
            </a:r>
            <a:r>
              <a:rPr lang="hu-HU" b="1" dirty="0" smtClean="0"/>
              <a:t> </a:t>
            </a:r>
            <a:r>
              <a:rPr lang="hu-HU" b="1" dirty="0" err="1" smtClean="0"/>
              <a:t>Citation</a:t>
            </a:r>
            <a:r>
              <a:rPr lang="hu-HU" b="1" dirty="0" smtClean="0"/>
              <a:t> </a:t>
            </a:r>
            <a:r>
              <a:rPr lang="hu-HU" dirty="0" err="1" smtClean="0"/>
              <a:t>és</a:t>
            </a:r>
            <a:r>
              <a:rPr lang="hu-HU" dirty="0" smtClean="0"/>
              <a:t> itt a legördülő menüből kiválasztjuk azt az irodalmat, amire hivatkoztunk. Ekkor a szövegrész után megjelenik kockás zárójelben a hivatkozott irodalom száma. </a:t>
            </a:r>
            <a:endParaRPr lang="hu-H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7. Irodalomjegyzék beszúrása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Mivel az irodalomjegyzékre országonként más szabályok változnak, ezért javaslom az </a:t>
            </a:r>
            <a:r>
              <a:rPr lang="hu-HU" b="1" dirty="0" smtClean="0"/>
              <a:t>ISO690NmericalSquare.XSL</a:t>
            </a:r>
            <a:r>
              <a:rPr lang="hu-HU" dirty="0" smtClean="0"/>
              <a:t> file használatát, ezt a C:\Program </a:t>
            </a:r>
            <a:r>
              <a:rPr lang="hu-HU" dirty="0" err="1" smtClean="0"/>
              <a:t>Files</a:t>
            </a:r>
            <a:r>
              <a:rPr lang="hu-HU" dirty="0" smtClean="0"/>
              <a:t> (x86)\Microsoft Office\Office12\ </a:t>
            </a:r>
            <a:r>
              <a:rPr lang="hu-HU" dirty="0" err="1" smtClean="0"/>
              <a:t>Bibliography</a:t>
            </a:r>
            <a:r>
              <a:rPr lang="hu-HU" dirty="0" smtClean="0"/>
              <a:t>\</a:t>
            </a:r>
            <a:r>
              <a:rPr lang="hu-HU" dirty="0" err="1" smtClean="0"/>
              <a:t>Style</a:t>
            </a:r>
            <a:r>
              <a:rPr lang="hu-HU" dirty="0" smtClean="0"/>
              <a:t>\ mappába kell </a:t>
            </a:r>
            <a:r>
              <a:rPr lang="hu-HU" b="1" dirty="0" smtClean="0"/>
              <a:t>bemásolni</a:t>
            </a:r>
            <a:r>
              <a:rPr lang="hu-HU" dirty="0" smtClean="0"/>
              <a:t>. </a:t>
            </a:r>
          </a:p>
          <a:p>
            <a:endParaRPr lang="hu-HU" dirty="0" smtClean="0"/>
          </a:p>
          <a:p>
            <a:r>
              <a:rPr lang="hu-HU" dirty="0" smtClean="0"/>
              <a:t>Az </a:t>
            </a:r>
            <a:r>
              <a:rPr lang="hu-HU" b="1" dirty="0" smtClean="0"/>
              <a:t>irodalomjegyzék beszúrásához</a:t>
            </a:r>
            <a:r>
              <a:rPr lang="hu-HU" dirty="0" smtClean="0"/>
              <a:t>: </a:t>
            </a:r>
            <a:r>
              <a:rPr lang="hu-HU" dirty="0" err="1" smtClean="0"/>
              <a:t>References</a:t>
            </a:r>
            <a:r>
              <a:rPr lang="hu-HU" dirty="0" smtClean="0"/>
              <a:t> / </a:t>
            </a:r>
            <a:r>
              <a:rPr lang="hu-HU" dirty="0" err="1" smtClean="0"/>
              <a:t>Styles</a:t>
            </a:r>
            <a:r>
              <a:rPr lang="hu-HU" dirty="0" smtClean="0"/>
              <a:t> –</a:t>
            </a:r>
            <a:r>
              <a:rPr lang="hu-HU" dirty="0" err="1" smtClean="0"/>
              <a:t>nál</a:t>
            </a:r>
            <a:r>
              <a:rPr lang="hu-HU" dirty="0" smtClean="0"/>
              <a:t> kiválasztani: ISO690 </a:t>
            </a:r>
            <a:r>
              <a:rPr lang="hu-HU" dirty="0" err="1" smtClean="0"/>
              <a:t>Numerical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Sqare</a:t>
            </a:r>
            <a:r>
              <a:rPr lang="hu-HU" dirty="0" smtClean="0"/>
              <a:t> </a:t>
            </a:r>
            <a:r>
              <a:rPr lang="hu-HU" dirty="0" err="1" smtClean="0"/>
              <a:t>Brackets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Majd alatta a </a:t>
            </a:r>
            <a:r>
              <a:rPr lang="hu-HU" b="1" dirty="0" err="1" smtClean="0"/>
              <a:t>Bibliography</a:t>
            </a:r>
            <a:r>
              <a:rPr lang="hu-HU" dirty="0" err="1" smtClean="0"/>
              <a:t>-ra</a:t>
            </a:r>
            <a:r>
              <a:rPr lang="hu-HU" dirty="0" smtClean="0"/>
              <a:t> kattintva a legördülő menüből kiválasztjuk egyik beépített formát.</a:t>
            </a:r>
          </a:p>
          <a:p>
            <a:r>
              <a:rPr lang="hu-HU" dirty="0" smtClean="0"/>
              <a:t>Ez a formázás nem megfelelő, ezért ki kell jelölni az összes forrást, és stílusok közül (ahonnan főcím, alcím stb.-t választottuk ki) </a:t>
            </a:r>
            <a:r>
              <a:rPr lang="hu-HU" dirty="0" err="1" smtClean="0"/>
              <a:t>ki</a:t>
            </a:r>
            <a:r>
              <a:rPr lang="hu-HU" dirty="0" smtClean="0"/>
              <a:t> kell kiválasztani az </a:t>
            </a:r>
            <a:r>
              <a:rPr lang="hu-HU" b="1" dirty="0" smtClean="0"/>
              <a:t>Irodalom stílust</a:t>
            </a:r>
            <a:r>
              <a:rPr lang="hu-HU" dirty="0" smtClean="0"/>
              <a:t>. </a:t>
            </a:r>
          </a:p>
          <a:p>
            <a:r>
              <a:rPr lang="hu-HU" dirty="0" smtClean="0"/>
              <a:t>Frissítés hasonlóan, mint tartalomjegyzéknél, </a:t>
            </a:r>
            <a:r>
              <a:rPr lang="hu-HU" b="1" dirty="0" smtClean="0"/>
              <a:t>update </a:t>
            </a:r>
            <a:r>
              <a:rPr lang="hu-HU" b="1" dirty="0" err="1" smtClean="0"/>
              <a:t>field</a:t>
            </a:r>
            <a:r>
              <a:rPr lang="hu-HU" dirty="0" err="1" smtClean="0"/>
              <a:t>-el</a:t>
            </a:r>
            <a:r>
              <a:rPr lang="hu-HU" dirty="0" smtClean="0"/>
              <a:t> történik, de frissítés utána ismét az Irodalom stílussal be kell formázni.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8. Érettségi vizsga </a:t>
            </a:r>
            <a:r>
              <a:rPr lang="hu-HU" dirty="0" smtClean="0"/>
              <a:t>adatlap + Nyilatkozatok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érettségi</a:t>
            </a:r>
            <a:r>
              <a:rPr lang="en-US" dirty="0" smtClean="0"/>
              <a:t> </a:t>
            </a:r>
            <a:r>
              <a:rPr lang="en-US" dirty="0" err="1" smtClean="0"/>
              <a:t>vizsga</a:t>
            </a:r>
            <a:r>
              <a:rPr lang="en-US" dirty="0" smtClean="0"/>
              <a:t> </a:t>
            </a:r>
            <a:r>
              <a:rPr lang="en-US" dirty="0" err="1" smtClean="0"/>
              <a:t>adatait</a:t>
            </a:r>
            <a:r>
              <a:rPr lang="en-US" dirty="0" smtClean="0"/>
              <a:t> </a:t>
            </a:r>
            <a:r>
              <a:rPr lang="en-US" dirty="0" err="1" smtClean="0"/>
              <a:t>külön</a:t>
            </a:r>
            <a:r>
              <a:rPr lang="en-US" dirty="0" smtClean="0"/>
              <a:t> </a:t>
            </a:r>
            <a:r>
              <a:rPr lang="en-US" dirty="0" err="1" smtClean="0"/>
              <a:t>oldalon</a:t>
            </a:r>
            <a:r>
              <a:rPr lang="en-US" dirty="0" smtClean="0"/>
              <a:t> </a:t>
            </a:r>
            <a:r>
              <a:rPr lang="en-US" dirty="0" err="1" smtClean="0"/>
              <a:t>tüntetjük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a </a:t>
            </a:r>
            <a:r>
              <a:rPr lang="en-US" dirty="0" err="1" smtClean="0"/>
              <a:t>dolgozat</a:t>
            </a:r>
            <a:r>
              <a:rPr lang="en-US" dirty="0" smtClean="0"/>
              <a:t> </a:t>
            </a:r>
            <a:r>
              <a:rPr lang="en-US" dirty="0" err="1" smtClean="0"/>
              <a:t>legvégén</a:t>
            </a:r>
            <a:r>
              <a:rPr lang="en-US" dirty="0" smtClean="0"/>
              <a:t>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mintafileban</a:t>
            </a:r>
            <a:r>
              <a:rPr lang="hu-HU" dirty="0" smtClean="0"/>
              <a:t> ez is mellékelve van. 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 tudnivalók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Minden </a:t>
            </a:r>
            <a:r>
              <a:rPr lang="hu-HU" b="1" dirty="0" smtClean="0"/>
              <a:t>szó</a:t>
            </a:r>
            <a:r>
              <a:rPr lang="hu-HU" dirty="0" smtClean="0"/>
              <a:t> és </a:t>
            </a:r>
            <a:r>
              <a:rPr lang="hu-HU" b="1" dirty="0" smtClean="0"/>
              <a:t>szóközi írásjel </a:t>
            </a:r>
            <a:r>
              <a:rPr lang="hu-HU" dirty="0" smtClean="0"/>
              <a:t>(pont, zárójel, kérdőjel, felkiáltójel, kettőspont, pontos vessző </a:t>
            </a:r>
            <a:r>
              <a:rPr lang="hu-HU" b="1" dirty="0" smtClean="0"/>
              <a:t>után</a:t>
            </a:r>
            <a:r>
              <a:rPr lang="hu-HU" dirty="0" smtClean="0"/>
              <a:t> egy üres </a:t>
            </a:r>
            <a:r>
              <a:rPr lang="hu-HU" b="1" dirty="0" smtClean="0"/>
              <a:t>szóközt</a:t>
            </a:r>
            <a:r>
              <a:rPr lang="hu-HU" dirty="0" smtClean="0"/>
              <a:t> kell hagyni.</a:t>
            </a:r>
          </a:p>
          <a:p>
            <a:r>
              <a:rPr lang="hu-HU" b="1" dirty="0" err="1" smtClean="0"/>
              <a:t>Z</a:t>
            </a:r>
            <a:r>
              <a:rPr lang="en-US" b="1" dirty="0" err="1" smtClean="0"/>
              <a:t>árójelbe</a:t>
            </a:r>
            <a:r>
              <a:rPr lang="en-US" b="1" dirty="0" smtClean="0"/>
              <a:t> </a:t>
            </a:r>
            <a:r>
              <a:rPr lang="en-US" dirty="0" err="1" smtClean="0"/>
              <a:t>helyezett</a:t>
            </a:r>
            <a:r>
              <a:rPr lang="en-US" dirty="0" smtClean="0"/>
              <a:t> </a:t>
            </a:r>
            <a:r>
              <a:rPr lang="en-US" dirty="0" err="1" smtClean="0"/>
              <a:t>szöveg</a:t>
            </a:r>
            <a:r>
              <a:rPr lang="en-US" dirty="0" smtClean="0"/>
              <a:t> </a:t>
            </a:r>
            <a:r>
              <a:rPr lang="en-US" dirty="0" err="1" smtClean="0"/>
              <a:t>esetében</a:t>
            </a:r>
            <a:r>
              <a:rPr lang="en-US" dirty="0" smtClean="0"/>
              <a:t> </a:t>
            </a:r>
            <a:r>
              <a:rPr lang="en-US" dirty="0" err="1" smtClean="0"/>
              <a:t>annak</a:t>
            </a:r>
            <a:r>
              <a:rPr lang="en-US" dirty="0" smtClean="0"/>
              <a:t> </a:t>
            </a:r>
            <a:r>
              <a:rPr lang="en-US" dirty="0" err="1" smtClean="0"/>
              <a:t>megnyitása</a:t>
            </a:r>
            <a:r>
              <a:rPr lang="en-US" dirty="0" smtClean="0"/>
              <a:t> </a:t>
            </a:r>
            <a:r>
              <a:rPr lang="en-US" dirty="0" err="1" smtClean="0"/>
              <a:t>előtt</a:t>
            </a:r>
            <a:r>
              <a:rPr lang="en-US" dirty="0" smtClean="0"/>
              <a:t> </a:t>
            </a:r>
            <a:r>
              <a:rPr lang="en-US" dirty="0" err="1" smtClean="0"/>
              <a:t>közte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előző</a:t>
            </a:r>
            <a:r>
              <a:rPr lang="en-US" dirty="0" smtClean="0"/>
              <a:t> </a:t>
            </a:r>
            <a:r>
              <a:rPr lang="en-US" dirty="0" err="1" smtClean="0"/>
              <a:t>szó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 </a:t>
            </a:r>
            <a:r>
              <a:rPr lang="en-US" b="1" dirty="0" err="1" smtClean="0"/>
              <a:t>üres</a:t>
            </a:r>
            <a:r>
              <a:rPr lang="en-US" b="1" dirty="0" smtClean="0"/>
              <a:t> </a:t>
            </a:r>
            <a:r>
              <a:rPr lang="en-US" b="1" dirty="0" err="1" smtClean="0"/>
              <a:t>helyet</a:t>
            </a:r>
            <a:r>
              <a:rPr lang="en-US" b="1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hagyni</a:t>
            </a:r>
            <a:r>
              <a:rPr lang="en-US" dirty="0" smtClean="0"/>
              <a:t>, a benne </a:t>
            </a:r>
            <a:r>
              <a:rPr lang="en-US" dirty="0" err="1" smtClean="0"/>
              <a:t>megkezdett</a:t>
            </a:r>
            <a:r>
              <a:rPr lang="en-US" dirty="0" smtClean="0"/>
              <a:t> </a:t>
            </a:r>
            <a:r>
              <a:rPr lang="en-US" dirty="0" err="1" smtClean="0"/>
              <a:t>szöveg</a:t>
            </a:r>
            <a:r>
              <a:rPr lang="en-US" dirty="0" smtClean="0"/>
              <a:t> </a:t>
            </a:r>
            <a:r>
              <a:rPr lang="en-US" dirty="0" err="1" smtClean="0"/>
              <a:t>első</a:t>
            </a:r>
            <a:r>
              <a:rPr lang="en-US" dirty="0" smtClean="0"/>
              <a:t> </a:t>
            </a:r>
            <a:r>
              <a:rPr lang="en-US" dirty="0" err="1" smtClean="0"/>
              <a:t>szavát</a:t>
            </a:r>
            <a:r>
              <a:rPr lang="en-US" dirty="0" smtClean="0"/>
              <a:t> </a:t>
            </a:r>
            <a:r>
              <a:rPr lang="en-US" dirty="0" err="1" smtClean="0"/>
              <a:t>viszont</a:t>
            </a:r>
            <a:r>
              <a:rPr lang="en-US" dirty="0" smtClean="0"/>
              <a:t> </a:t>
            </a:r>
            <a:r>
              <a:rPr lang="en-US" b="1" dirty="0" err="1" smtClean="0"/>
              <a:t>hely</a:t>
            </a:r>
            <a:r>
              <a:rPr lang="en-US" b="1" dirty="0" smtClean="0"/>
              <a:t> </a:t>
            </a:r>
            <a:r>
              <a:rPr lang="en-US" b="1" dirty="0" err="1" smtClean="0"/>
              <a:t>kihagyása</a:t>
            </a:r>
            <a:r>
              <a:rPr lang="en-US" b="1" dirty="0" smtClean="0"/>
              <a:t> </a:t>
            </a:r>
            <a:r>
              <a:rPr lang="en-US" b="1" dirty="0" err="1" smtClean="0"/>
              <a:t>nélkül</a:t>
            </a:r>
            <a:r>
              <a:rPr lang="en-US" dirty="0" smtClean="0"/>
              <a:t> </a:t>
            </a:r>
            <a:r>
              <a:rPr lang="en-US" dirty="0" err="1" smtClean="0"/>
              <a:t>írjuk</a:t>
            </a:r>
            <a:r>
              <a:rPr lang="en-US" dirty="0" smtClean="0"/>
              <a:t> a </a:t>
            </a:r>
            <a:r>
              <a:rPr lang="en-US" dirty="0" err="1" smtClean="0"/>
              <a:t>nyitójel</a:t>
            </a:r>
            <a:r>
              <a:rPr lang="en-US" dirty="0" smtClean="0"/>
              <a:t> </a:t>
            </a:r>
            <a:r>
              <a:rPr lang="en-US" dirty="0" err="1" smtClean="0"/>
              <a:t>után</a:t>
            </a:r>
            <a:r>
              <a:rPr lang="en-US" dirty="0" smtClean="0"/>
              <a:t> – a </a:t>
            </a:r>
            <a:r>
              <a:rPr lang="en-US" dirty="0" err="1" smtClean="0"/>
              <a:t>bezáró</a:t>
            </a:r>
            <a:r>
              <a:rPr lang="en-US" dirty="0" smtClean="0"/>
              <a:t> </a:t>
            </a:r>
            <a:r>
              <a:rPr lang="en-US" dirty="0" err="1" smtClean="0"/>
              <a:t>jel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előtte</a:t>
            </a:r>
            <a:r>
              <a:rPr lang="en-US" dirty="0" smtClean="0"/>
              <a:t> </a:t>
            </a:r>
            <a:r>
              <a:rPr lang="en-US" dirty="0" err="1" smtClean="0"/>
              <a:t>lévő</a:t>
            </a:r>
            <a:r>
              <a:rPr lang="en-US" dirty="0" smtClean="0"/>
              <a:t> </a:t>
            </a:r>
            <a:r>
              <a:rPr lang="en-US" dirty="0" err="1" smtClean="0"/>
              <a:t>szó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 </a:t>
            </a:r>
            <a:r>
              <a:rPr lang="en-US" b="1" dirty="0" err="1" smtClean="0"/>
              <a:t>nem</a:t>
            </a:r>
            <a:r>
              <a:rPr lang="en-US" b="1" dirty="0" smtClean="0"/>
              <a:t> </a:t>
            </a:r>
            <a:r>
              <a:rPr lang="en-US" b="1" dirty="0" err="1" smtClean="0"/>
              <a:t>hagyunk</a:t>
            </a:r>
            <a:r>
              <a:rPr lang="en-US" b="1" dirty="0" smtClean="0"/>
              <a:t> </a:t>
            </a:r>
            <a:r>
              <a:rPr lang="en-US" b="1" dirty="0" err="1" smtClean="0"/>
              <a:t>ki</a:t>
            </a:r>
            <a:r>
              <a:rPr lang="en-US" b="1" dirty="0" smtClean="0"/>
              <a:t> </a:t>
            </a:r>
            <a:r>
              <a:rPr lang="en-US" b="1" dirty="0" err="1" smtClean="0"/>
              <a:t>helyet</a:t>
            </a:r>
            <a:r>
              <a:rPr lang="en-US" dirty="0" smtClean="0"/>
              <a:t>, </a:t>
            </a:r>
            <a:r>
              <a:rPr lang="en-US" dirty="0" err="1" smtClean="0"/>
              <a:t>utána</a:t>
            </a:r>
            <a:r>
              <a:rPr lang="en-US" dirty="0" smtClean="0"/>
              <a:t> is </a:t>
            </a:r>
            <a:r>
              <a:rPr lang="en-US" b="1" dirty="0" err="1" smtClean="0"/>
              <a:t>közvetlenül</a:t>
            </a:r>
            <a:r>
              <a:rPr lang="en-US" b="1" dirty="0" smtClean="0"/>
              <a:t> </a:t>
            </a:r>
            <a:r>
              <a:rPr lang="en-US" dirty="0" err="1" smtClean="0"/>
              <a:t>tesszük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írásjelet</a:t>
            </a:r>
            <a:r>
              <a:rPr lang="en-US" dirty="0" smtClean="0"/>
              <a:t>, </a:t>
            </a:r>
            <a:r>
              <a:rPr lang="en-US" dirty="0" err="1" smtClean="0"/>
              <a:t>ám</a:t>
            </a:r>
            <a:r>
              <a:rPr lang="en-US" dirty="0" smtClean="0"/>
              <a:t> ha </a:t>
            </a:r>
            <a:r>
              <a:rPr lang="en-US" dirty="0" err="1" smtClean="0"/>
              <a:t>szóval</a:t>
            </a:r>
            <a:r>
              <a:rPr lang="en-US" dirty="0" smtClean="0"/>
              <a:t> </a:t>
            </a:r>
            <a:r>
              <a:rPr lang="en-US" dirty="0" err="1" smtClean="0"/>
              <a:t>folytatódik</a:t>
            </a:r>
            <a:r>
              <a:rPr lang="en-US" dirty="0" smtClean="0"/>
              <a:t> </a:t>
            </a:r>
            <a:r>
              <a:rPr lang="en-US" dirty="0" err="1" smtClean="0"/>
              <a:t>utána</a:t>
            </a:r>
            <a:r>
              <a:rPr lang="en-US" dirty="0" smtClean="0"/>
              <a:t> a </a:t>
            </a:r>
            <a:r>
              <a:rPr lang="en-US" dirty="0" err="1" smtClean="0"/>
              <a:t>szöveg</a:t>
            </a:r>
            <a:r>
              <a:rPr lang="en-US" dirty="0" smtClean="0"/>
              <a:t>,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b="1" dirty="0" err="1" smtClean="0"/>
              <a:t>üres</a:t>
            </a:r>
            <a:r>
              <a:rPr lang="en-US" dirty="0" smtClean="0"/>
              <a:t> </a:t>
            </a:r>
            <a:r>
              <a:rPr lang="en-US" b="1" dirty="0" err="1" smtClean="0"/>
              <a:t>helyet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beiktatni</a:t>
            </a:r>
            <a:r>
              <a:rPr lang="en-US" dirty="0" smtClean="0"/>
              <a:t>. 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hu-HU" dirty="0" smtClean="0"/>
              <a:t>Oldalméret, margók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hu-HU" dirty="0" smtClean="0"/>
              <a:t>Az oldalt </a:t>
            </a:r>
            <a:r>
              <a:rPr lang="hu-HU" b="1" dirty="0" smtClean="0"/>
              <a:t>A4-es</a:t>
            </a:r>
            <a:r>
              <a:rPr lang="hu-HU" dirty="0" smtClean="0"/>
              <a:t> méretűre kell állítani: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/ </a:t>
            </a:r>
            <a:r>
              <a:rPr lang="hu-HU" dirty="0" err="1" smtClean="0"/>
              <a:t>Size</a:t>
            </a:r>
            <a:endParaRPr lang="hu-HU" dirty="0" smtClean="0"/>
          </a:p>
          <a:p>
            <a:r>
              <a:rPr lang="hu-HU" dirty="0" smtClean="0"/>
              <a:t>Célszerű a legelején beállítani a </a:t>
            </a:r>
            <a:r>
              <a:rPr lang="hu-HU" b="1" dirty="0" smtClean="0"/>
              <a:t>margókat</a:t>
            </a:r>
            <a:r>
              <a:rPr lang="hu-HU" dirty="0" smtClean="0"/>
              <a:t>, mivel, ha később változtatunk rajta, akkor szétcsúszik a szöveg, és újra kell formázni.</a:t>
            </a:r>
          </a:p>
          <a:p>
            <a:endParaRPr lang="hu-HU" dirty="0" smtClean="0"/>
          </a:p>
          <a:p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/ </a:t>
            </a:r>
            <a:r>
              <a:rPr lang="hu-HU" dirty="0" err="1" smtClean="0"/>
              <a:t>Margins</a:t>
            </a:r>
            <a:r>
              <a:rPr lang="hu-HU" dirty="0" smtClean="0"/>
              <a:t> / </a:t>
            </a:r>
            <a:r>
              <a:rPr lang="hu-HU" dirty="0" err="1" smtClean="0"/>
              <a:t>Custon</a:t>
            </a:r>
            <a:r>
              <a:rPr lang="hu-HU" dirty="0" smtClean="0"/>
              <a:t> </a:t>
            </a:r>
            <a:r>
              <a:rPr lang="hu-HU" dirty="0" err="1" smtClean="0"/>
              <a:t>Margins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500570"/>
            <a:ext cx="6215106" cy="228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57752" y="3273982"/>
            <a:ext cx="428624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A bal oldali margó a köttetés miatt nagyobb!</a:t>
            </a:r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Betűk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</a:t>
            </a:r>
            <a:r>
              <a:rPr lang="hu-HU" b="1" dirty="0" smtClean="0"/>
              <a:t>fedőlapon</a:t>
            </a:r>
            <a:r>
              <a:rPr lang="hu-HU" dirty="0" smtClean="0"/>
              <a:t> tetszőleges betűméret választható a szöveg hosszúságának függvényében.</a:t>
            </a:r>
          </a:p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b="1" dirty="0" smtClean="0"/>
              <a:t>dolgozatban</a:t>
            </a:r>
            <a:r>
              <a:rPr lang="hu-HU" dirty="0" smtClean="0"/>
              <a:t> szereplő szöveg:</a:t>
            </a:r>
          </a:p>
          <a:p>
            <a:r>
              <a:rPr lang="hu-HU" dirty="0" smtClean="0"/>
              <a:t>Betű típusa: Times New </a:t>
            </a:r>
            <a:r>
              <a:rPr lang="hu-HU" dirty="0" err="1" smtClean="0"/>
              <a:t>Roman</a:t>
            </a:r>
            <a:endParaRPr lang="hu-HU" dirty="0" smtClean="0"/>
          </a:p>
          <a:p>
            <a:pPr lvl="1"/>
            <a:r>
              <a:rPr lang="hu-HU" dirty="0" smtClean="0"/>
              <a:t>Bekezdések elején: TAB billentyű!</a:t>
            </a:r>
          </a:p>
          <a:p>
            <a:r>
              <a:rPr lang="hu-HU" dirty="0" smtClean="0"/>
              <a:t>Betű mérete: 12</a:t>
            </a:r>
          </a:p>
          <a:p>
            <a:r>
              <a:rPr lang="hu-HU" dirty="0" smtClean="0"/>
              <a:t>Sorköz: 1,5 (másfeles sorköz)</a:t>
            </a:r>
          </a:p>
          <a:p>
            <a:r>
              <a:rPr lang="hu-HU" dirty="0" smtClean="0"/>
              <a:t>Főcím: 18 (</a:t>
            </a:r>
            <a:r>
              <a:rPr lang="hu-HU" dirty="0" err="1" smtClean="0"/>
              <a:t>bold</a:t>
            </a:r>
            <a:r>
              <a:rPr lang="hu-HU" dirty="0" smtClean="0"/>
              <a:t> – félkövér betűkkel)</a:t>
            </a:r>
          </a:p>
          <a:p>
            <a:r>
              <a:rPr lang="hu-HU" dirty="0" smtClean="0"/>
              <a:t>Alcím: 14 (</a:t>
            </a:r>
            <a:r>
              <a:rPr lang="hu-HU" dirty="0" err="1" smtClean="0"/>
              <a:t>bold</a:t>
            </a:r>
            <a:r>
              <a:rPr lang="hu-HU" dirty="0" smtClean="0"/>
              <a:t> – félkövér betűkkel )</a:t>
            </a:r>
          </a:p>
          <a:p>
            <a:r>
              <a:rPr lang="hu-HU" dirty="0" err="1" smtClean="0"/>
              <a:t>Alalcím</a:t>
            </a:r>
            <a:r>
              <a:rPr lang="hu-HU" dirty="0" smtClean="0"/>
              <a:t>: 12 (</a:t>
            </a:r>
            <a:r>
              <a:rPr lang="hu-HU" dirty="0" err="1" smtClean="0"/>
              <a:t>bold</a:t>
            </a:r>
            <a:r>
              <a:rPr lang="hu-HU" dirty="0" smtClean="0"/>
              <a:t> – félkövér betűkkel )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86446" y="2357430"/>
            <a:ext cx="3357554" cy="31393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 dirty="0" smtClean="0"/>
              <a:t>Számozás:</a:t>
            </a:r>
          </a:p>
          <a:p>
            <a:pPr marL="342900" indent="-342900"/>
            <a:r>
              <a:rPr lang="hu-HU" dirty="0" smtClean="0"/>
              <a:t>1. Főcím</a:t>
            </a:r>
          </a:p>
          <a:p>
            <a:pPr marL="342900" indent="-342900"/>
            <a:r>
              <a:rPr lang="hu-HU" dirty="0" smtClean="0"/>
              <a:t>   1.1. Alcím</a:t>
            </a:r>
          </a:p>
          <a:p>
            <a:pPr marL="342900" indent="-342900"/>
            <a:r>
              <a:rPr lang="hu-HU" dirty="0" smtClean="0"/>
              <a:t>   1.2. Alcím</a:t>
            </a:r>
          </a:p>
          <a:p>
            <a:pPr marL="342900" indent="-342900"/>
            <a:r>
              <a:rPr lang="hu-HU" dirty="0" smtClean="0"/>
              <a:t>      1.2.1. </a:t>
            </a:r>
            <a:r>
              <a:rPr lang="hu-HU" dirty="0" err="1" smtClean="0"/>
              <a:t>Alalcím</a:t>
            </a:r>
            <a:endParaRPr lang="hu-HU" dirty="0" smtClean="0"/>
          </a:p>
          <a:p>
            <a:pPr marL="342900" indent="-342900"/>
            <a:r>
              <a:rPr lang="hu-HU" dirty="0" smtClean="0"/>
              <a:t>      1.2.2. </a:t>
            </a:r>
            <a:r>
              <a:rPr lang="hu-HU" dirty="0" err="1" smtClean="0"/>
              <a:t>Alalcím</a:t>
            </a:r>
            <a:endParaRPr lang="hu-HU" dirty="0" smtClean="0"/>
          </a:p>
          <a:p>
            <a:pPr marL="342900" indent="-342900"/>
            <a:r>
              <a:rPr lang="hu-HU" dirty="0" smtClean="0"/>
              <a:t>   1.3. Alcím</a:t>
            </a:r>
          </a:p>
          <a:p>
            <a:pPr marL="342900" indent="-342900"/>
            <a:r>
              <a:rPr lang="hu-HU" dirty="0" smtClean="0"/>
              <a:t>2. Főcím</a:t>
            </a:r>
          </a:p>
          <a:p>
            <a:pPr marL="342900" indent="-342900"/>
            <a:r>
              <a:rPr lang="hu-HU" dirty="0" smtClean="0"/>
              <a:t>   2.1. Alcím</a:t>
            </a:r>
          </a:p>
          <a:p>
            <a:pPr marL="342900" indent="-342900"/>
            <a:r>
              <a:rPr lang="hu-HU" dirty="0" smtClean="0"/>
              <a:t>3. </a:t>
            </a:r>
            <a:r>
              <a:rPr lang="hu-HU" dirty="0" err="1" smtClean="0"/>
              <a:t>Főcim</a:t>
            </a:r>
            <a:endParaRPr lang="hu-HU" dirty="0" smtClean="0"/>
          </a:p>
          <a:p>
            <a:pPr marL="342900" indent="-342900"/>
            <a:r>
              <a:rPr lang="hu-HU" dirty="0" smtClean="0"/>
              <a:t>……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Betűk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Minden </a:t>
            </a:r>
            <a:r>
              <a:rPr lang="hu-HU" b="1" dirty="0" smtClean="0"/>
              <a:t>főcím</a:t>
            </a:r>
            <a:r>
              <a:rPr lang="hu-HU" dirty="0" smtClean="0"/>
              <a:t> új oldalon kezdődik</a:t>
            </a:r>
          </a:p>
          <a:p>
            <a:r>
              <a:rPr lang="hu-HU" dirty="0" smtClean="0"/>
              <a:t>Minden </a:t>
            </a:r>
            <a:r>
              <a:rPr lang="hu-HU" b="1" dirty="0" smtClean="0"/>
              <a:t>alcím</a:t>
            </a:r>
            <a:r>
              <a:rPr lang="hu-HU" dirty="0" smtClean="0"/>
              <a:t> (és </a:t>
            </a:r>
            <a:r>
              <a:rPr lang="hu-HU" dirty="0" err="1" smtClean="0"/>
              <a:t>alalcím</a:t>
            </a:r>
            <a:r>
              <a:rPr lang="hu-HU" dirty="0" smtClean="0"/>
              <a:t>) </a:t>
            </a:r>
            <a:r>
              <a:rPr lang="hu-HU" b="1" dirty="0" smtClean="0"/>
              <a:t>előtt</a:t>
            </a:r>
            <a:r>
              <a:rPr lang="hu-HU" dirty="0" smtClean="0"/>
              <a:t> két sor marad üresen (12-es betűmérettel, nem 14-essel)</a:t>
            </a:r>
          </a:p>
          <a:p>
            <a:r>
              <a:rPr lang="hu-HU" dirty="0" smtClean="0"/>
              <a:t>Minden </a:t>
            </a:r>
            <a:r>
              <a:rPr lang="hu-HU" b="1" dirty="0" smtClean="0"/>
              <a:t>alcím</a:t>
            </a:r>
            <a:r>
              <a:rPr lang="hu-HU" dirty="0" smtClean="0"/>
              <a:t> (és </a:t>
            </a:r>
            <a:r>
              <a:rPr lang="hu-HU" dirty="0" err="1" smtClean="0"/>
              <a:t>alalcím</a:t>
            </a:r>
            <a:r>
              <a:rPr lang="hu-HU" dirty="0" smtClean="0"/>
              <a:t>) </a:t>
            </a:r>
            <a:r>
              <a:rPr lang="hu-HU" b="1" dirty="0" smtClean="0"/>
              <a:t>után</a:t>
            </a:r>
            <a:r>
              <a:rPr lang="hu-HU" dirty="0" smtClean="0"/>
              <a:t> egy sor marad üresen (12-es betűmérettel, nem 14-essel)</a:t>
            </a:r>
          </a:p>
          <a:p>
            <a:r>
              <a:rPr lang="hu-HU" dirty="0" smtClean="0"/>
              <a:t>Minden </a:t>
            </a:r>
            <a:r>
              <a:rPr lang="hu-HU" b="1" dirty="0" smtClean="0"/>
              <a:t>főcím és alcím és </a:t>
            </a:r>
            <a:r>
              <a:rPr lang="hu-HU" b="1" dirty="0" err="1" smtClean="0"/>
              <a:t>alalcím</a:t>
            </a:r>
            <a:r>
              <a:rPr lang="hu-HU" b="1" dirty="0" smtClean="0"/>
              <a:t> között</a:t>
            </a:r>
            <a:r>
              <a:rPr lang="hu-HU" dirty="0" smtClean="0"/>
              <a:t> két sor marad üresen, ha egymás után következnek köztes szöveg nélkül. </a:t>
            </a:r>
          </a:p>
          <a:p>
            <a:endParaRPr lang="hu-H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1. Fedőlap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b="1" dirty="0" smtClean="0"/>
              <a:t>oldal tetején </a:t>
            </a:r>
            <a:r>
              <a:rPr lang="hu-HU" dirty="0" smtClean="0"/>
              <a:t>az iskola nevének kell szerepelnie magyarul és szerbül. (Esetleg az iskola címere)</a:t>
            </a:r>
          </a:p>
          <a:p>
            <a:r>
              <a:rPr lang="hu-HU" b="1" dirty="0" smtClean="0"/>
              <a:t>Középen </a:t>
            </a:r>
            <a:r>
              <a:rPr lang="hu-HU" dirty="0" smtClean="0"/>
              <a:t>az érettségi dolgozat címe szerepel, és alatta, hogy milyen tantárgyból készült.</a:t>
            </a:r>
          </a:p>
          <a:p>
            <a:r>
              <a:rPr lang="hu-HU" b="1" dirty="0" smtClean="0"/>
              <a:t>Bal alsó </a:t>
            </a:r>
            <a:r>
              <a:rPr lang="hu-HU" dirty="0" smtClean="0"/>
              <a:t>sarokban a tanuló neve és az osztálya, </a:t>
            </a:r>
            <a:r>
              <a:rPr lang="hu-HU" b="1" dirty="0" smtClean="0"/>
              <a:t>jobbról</a:t>
            </a:r>
            <a:r>
              <a:rPr lang="hu-HU" dirty="0" smtClean="0"/>
              <a:t> pedig a tanár neve helyezkedik el, </a:t>
            </a:r>
            <a:r>
              <a:rPr lang="hu-HU" b="1" dirty="0" smtClean="0"/>
              <a:t>alattuk középen </a:t>
            </a:r>
            <a:r>
              <a:rPr lang="hu-HU" dirty="0" smtClean="0"/>
              <a:t>a város neve, és dátum. 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071570"/>
          </a:xfrm>
        </p:spPr>
        <p:txBody>
          <a:bodyPr/>
          <a:lstStyle/>
          <a:p>
            <a:r>
              <a:rPr lang="hu-HU" dirty="0" smtClean="0"/>
              <a:t>2. Tartalomjegyzék - stílusok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401080" cy="4824426"/>
          </a:xfrm>
        </p:spPr>
        <p:txBody>
          <a:bodyPr/>
          <a:lstStyle/>
          <a:p>
            <a:r>
              <a:rPr lang="hu-HU" b="1" dirty="0" smtClean="0"/>
              <a:t>Automatikus</a:t>
            </a:r>
            <a:r>
              <a:rPr lang="hu-HU" dirty="0" smtClean="0"/>
              <a:t> tartalomjegyzéket célszerű használni. Ehhez stílusformákat kell használni.</a:t>
            </a:r>
          </a:p>
          <a:p>
            <a:r>
              <a:rPr lang="hu-HU" dirty="0" smtClean="0"/>
              <a:t>Ki kell jelölni a címet vagy alcímet, és a </a:t>
            </a:r>
            <a:r>
              <a:rPr lang="hu-HU" b="1" dirty="0" smtClean="0"/>
              <a:t>stílusok közül </a:t>
            </a:r>
            <a:r>
              <a:rPr lang="hu-HU" dirty="0" smtClean="0"/>
              <a:t>ki kell választani a megfelelőt. A </a:t>
            </a:r>
            <a:r>
              <a:rPr lang="hu-HU" dirty="0" err="1" smtClean="0"/>
              <a:t>mintafileban</a:t>
            </a:r>
            <a:r>
              <a:rPr lang="hu-HU" dirty="0" smtClean="0"/>
              <a:t> megtalálhatóak az előre beformázott stílusok.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3684503"/>
            <a:ext cx="6215106" cy="3173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Tartalomjegyzék - stílusok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Sajat</a:t>
            </a:r>
            <a:r>
              <a:rPr lang="hu-HU" dirty="0" smtClean="0"/>
              <a:t> focim – </a:t>
            </a:r>
            <a:r>
              <a:rPr lang="hu-HU" dirty="0" err="1" smtClean="0"/>
              <a:t>főcim</a:t>
            </a:r>
            <a:endParaRPr lang="hu-HU" dirty="0" smtClean="0"/>
          </a:p>
          <a:p>
            <a:r>
              <a:rPr lang="hu-HU" dirty="0" err="1" smtClean="0"/>
              <a:t>Sajat</a:t>
            </a:r>
            <a:r>
              <a:rPr lang="hu-HU" dirty="0" smtClean="0"/>
              <a:t> alcím – </a:t>
            </a:r>
            <a:r>
              <a:rPr lang="hu-HU" dirty="0" err="1" smtClean="0"/>
              <a:t>alcím</a:t>
            </a:r>
            <a:endParaRPr lang="hu-HU" dirty="0" smtClean="0"/>
          </a:p>
          <a:p>
            <a:r>
              <a:rPr lang="hu-HU" dirty="0" err="1" smtClean="0"/>
              <a:t>Sajat</a:t>
            </a:r>
            <a:r>
              <a:rPr lang="hu-HU" dirty="0" smtClean="0"/>
              <a:t> </a:t>
            </a:r>
            <a:r>
              <a:rPr lang="hu-HU" dirty="0" err="1" smtClean="0"/>
              <a:t>alalcim</a:t>
            </a:r>
            <a:r>
              <a:rPr lang="hu-HU" dirty="0" smtClean="0"/>
              <a:t> – </a:t>
            </a:r>
            <a:r>
              <a:rPr lang="hu-HU" dirty="0" err="1" smtClean="0"/>
              <a:t>alalcím</a:t>
            </a:r>
            <a:endParaRPr lang="hu-HU" dirty="0" smtClean="0"/>
          </a:p>
          <a:p>
            <a:pPr lvl="1"/>
            <a:r>
              <a:rPr lang="hu-HU" dirty="0" smtClean="0"/>
              <a:t>A stílusok használatával a főcímek, alcímek és </a:t>
            </a:r>
            <a:r>
              <a:rPr lang="hu-HU" dirty="0" err="1" smtClean="0"/>
              <a:t>alalcímek</a:t>
            </a:r>
            <a:r>
              <a:rPr lang="hu-HU" dirty="0" smtClean="0"/>
              <a:t> </a:t>
            </a:r>
            <a:r>
              <a:rPr lang="hu-HU" b="1" dirty="0" smtClean="0"/>
              <a:t>számozása</a:t>
            </a:r>
            <a:r>
              <a:rPr lang="hu-HU" dirty="0" smtClean="0"/>
              <a:t> </a:t>
            </a:r>
            <a:r>
              <a:rPr lang="hu-HU" b="1" dirty="0" smtClean="0"/>
              <a:t>automatikusan </a:t>
            </a:r>
            <a:r>
              <a:rPr lang="hu-HU" dirty="0" smtClean="0"/>
              <a:t>történik.</a:t>
            </a:r>
          </a:p>
          <a:p>
            <a:endParaRPr lang="hu-HU" dirty="0" smtClean="0"/>
          </a:p>
          <a:p>
            <a:r>
              <a:rPr lang="hu-HU" dirty="0" smtClean="0"/>
              <a:t>További saját stílusok:</a:t>
            </a:r>
          </a:p>
          <a:p>
            <a:r>
              <a:rPr lang="hu-HU" dirty="0" err="1" smtClean="0"/>
              <a:t>Sajat</a:t>
            </a:r>
            <a:r>
              <a:rPr lang="hu-HU" dirty="0" smtClean="0"/>
              <a:t> </a:t>
            </a:r>
            <a:r>
              <a:rPr lang="hu-HU" dirty="0" err="1" smtClean="0"/>
              <a:t>normal</a:t>
            </a:r>
            <a:r>
              <a:rPr lang="hu-HU" dirty="0" smtClean="0"/>
              <a:t> – normál szöveg</a:t>
            </a:r>
          </a:p>
          <a:p>
            <a:r>
              <a:rPr lang="hu-HU" dirty="0" smtClean="0"/>
              <a:t>Irodalom – irodalomjegyzék</a:t>
            </a:r>
          </a:p>
          <a:p>
            <a:r>
              <a:rPr lang="hu-HU" dirty="0" err="1" smtClean="0"/>
              <a:t>Sajat</a:t>
            </a:r>
            <a:r>
              <a:rPr lang="hu-HU" dirty="0" smtClean="0"/>
              <a:t> ábra – ábrák alá irt szöveg</a:t>
            </a:r>
          </a:p>
          <a:p>
            <a:r>
              <a:rPr lang="hu-HU" dirty="0" err="1" smtClean="0"/>
              <a:t>Sajat</a:t>
            </a:r>
            <a:r>
              <a:rPr lang="hu-HU" dirty="0" smtClean="0"/>
              <a:t> </a:t>
            </a:r>
            <a:r>
              <a:rPr lang="hu-HU" dirty="0" err="1" smtClean="0"/>
              <a:t>tablazat</a:t>
            </a:r>
            <a:r>
              <a:rPr lang="hu-HU" dirty="0" smtClean="0"/>
              <a:t> – táblázatok alá írt szöveg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86446" y="2000240"/>
            <a:ext cx="335755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Egy új dokumentumban a </a:t>
            </a:r>
            <a:r>
              <a:rPr lang="hu-HU" dirty="0" err="1" smtClean="0"/>
              <a:t>Headingekkel</a:t>
            </a:r>
            <a:r>
              <a:rPr lang="hu-HU" dirty="0" smtClean="0"/>
              <a:t> oldható meg ez.  </a:t>
            </a:r>
            <a:endParaRPr lang="hu-H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4352</TotalTime>
  <Words>1726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Tudnivalók  (formai követelmények) az érettségi munka megírásához</vt:lpstr>
      <vt:lpstr>Fontos tudnivalók</vt:lpstr>
      <vt:lpstr>Fontos tudnivalók</vt:lpstr>
      <vt:lpstr>Oldalméret, margók</vt:lpstr>
      <vt:lpstr>Betűk</vt:lpstr>
      <vt:lpstr>Betűk</vt:lpstr>
      <vt:lpstr>1. Fedőlap</vt:lpstr>
      <vt:lpstr>2. Tartalomjegyzék - stílusok</vt:lpstr>
      <vt:lpstr>2. Tartalomjegyzék - stílusok</vt:lpstr>
      <vt:lpstr>2. Tartalomjegyzék - stílusok</vt:lpstr>
      <vt:lpstr>2. Tartalomjegyzék - beszúrás</vt:lpstr>
      <vt:lpstr>2. Tartalomjegyzék frissítése</vt:lpstr>
      <vt:lpstr>Oldaltörés – page break</vt:lpstr>
      <vt:lpstr>Oldalszámozás</vt:lpstr>
      <vt:lpstr>3. Bevezető</vt:lpstr>
      <vt:lpstr>4. Tartalmi rész</vt:lpstr>
      <vt:lpstr>Ábrák,táblázatok beszúrása</vt:lpstr>
      <vt:lpstr>Ábrák,táblázatok beszúrása</vt:lpstr>
      <vt:lpstr>5. Összefoglalás</vt:lpstr>
      <vt:lpstr>6. Mellékletek</vt:lpstr>
      <vt:lpstr>7. Irodalomjegyzék</vt:lpstr>
      <vt:lpstr>7. Irodalomjegyzék</vt:lpstr>
      <vt:lpstr>7. Irodalommjegyzék</vt:lpstr>
      <vt:lpstr>7. Irodalomjegyzék</vt:lpstr>
      <vt:lpstr>7. Irodalomjegyzék beszúrása</vt:lpstr>
      <vt:lpstr>8. Érettségi vizsga adatlap + Nyilatkozatok</vt:lpstr>
    </vt:vector>
  </TitlesOfParts>
  <Company>Pero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Esztelecki</dc:creator>
  <cp:lastModifiedBy>Esztelecki</cp:lastModifiedBy>
  <cp:revision>439</cp:revision>
  <dcterms:created xsi:type="dcterms:W3CDTF">2010-09-21T07:38:05Z</dcterms:created>
  <dcterms:modified xsi:type="dcterms:W3CDTF">2014-03-17T09:29:17Z</dcterms:modified>
</cp:coreProperties>
</file>