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c67e006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c67e00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96f5d54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96f5d54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96f5d5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96f5d5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496f5d54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496f5d54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496f5d54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496f5d54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96f5d54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496f5d54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9cd3d8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9cd3d8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496f5d54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496f5d54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87250" y="-169350"/>
            <a:ext cx="9419100" cy="548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33625" y="76200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97325" y="5387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57" name="Google Shape;57;p13"/>
          <p:cNvSpPr txBox="1"/>
          <p:nvPr/>
        </p:nvSpPr>
        <p:spPr>
          <a:xfrm>
            <a:off x="4690800" y="1394150"/>
            <a:ext cx="4453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100">
                <a:solidFill>
                  <a:srgbClr val="90CC15"/>
                </a:solidFill>
              </a:rPr>
              <a:t>П</a:t>
            </a:r>
            <a:r>
              <a:rPr b="1" lang="ru" sz="5100">
                <a:solidFill>
                  <a:srgbClr val="90CC15"/>
                </a:solidFill>
              </a:rPr>
              <a:t>рофи Калькулятор</a:t>
            </a:r>
            <a:endParaRPr b="1" sz="5100">
              <a:solidFill>
                <a:srgbClr val="90CC15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-408359" y="-840276"/>
            <a:ext cx="6807384" cy="6550049"/>
            <a:chOff x="-139409" y="-840301"/>
            <a:chExt cx="6807384" cy="6550049"/>
          </a:xfrm>
        </p:grpSpPr>
        <p:sp>
          <p:nvSpPr>
            <p:cNvPr id="59" name="Google Shape;59;p13"/>
            <p:cNvSpPr/>
            <p:nvPr/>
          </p:nvSpPr>
          <p:spPr>
            <a:xfrm rot="-3197783">
              <a:off x="3313427" y="1032218"/>
              <a:ext cx="3948797" cy="669242"/>
            </a:xfrm>
            <a:prstGeom prst="rect">
              <a:avLst/>
            </a:prstGeom>
            <a:solidFill>
              <a:srgbClr val="2BC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3196023">
              <a:off x="3282978" y="3660129"/>
              <a:ext cx="3413890" cy="594842"/>
            </a:xfrm>
            <a:prstGeom prst="rect">
              <a:avLst/>
            </a:prstGeom>
            <a:gradFill>
              <a:gsLst>
                <a:gs pos="0">
                  <a:srgbClr val="B0EB39"/>
                </a:gs>
                <a:gs pos="100000">
                  <a:srgbClr val="658C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3195481">
              <a:off x="2586523" y="4053582"/>
              <a:ext cx="2714587" cy="579483"/>
            </a:xfrm>
            <a:prstGeom prst="rect">
              <a:avLst/>
            </a:prstGeom>
            <a:solidFill>
              <a:srgbClr val="2BC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3197226">
              <a:off x="851544" y="3963319"/>
              <a:ext cx="3065712" cy="559502"/>
            </a:xfrm>
            <a:prstGeom prst="rect">
              <a:avLst/>
            </a:prstGeom>
            <a:gradFill>
              <a:gsLst>
                <a:gs pos="0">
                  <a:srgbClr val="B0EB39"/>
                </a:gs>
                <a:gs pos="100000">
                  <a:srgbClr val="658C1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7604612">
              <a:off x="476144" y="554623"/>
              <a:ext cx="3455168" cy="655803"/>
            </a:xfrm>
            <a:prstGeom prst="rect">
              <a:avLst/>
            </a:prstGeom>
            <a:solidFill>
              <a:srgbClr val="2BC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7602128">
              <a:off x="-226002" y="3757159"/>
              <a:ext cx="3135253" cy="610922"/>
            </a:xfrm>
            <a:prstGeom prst="rect">
              <a:avLst/>
            </a:prstGeom>
            <a:solidFill>
              <a:srgbClr val="2BCF09"/>
            </a:solidFill>
            <a:ln cap="flat" cmpd="sng" w="9525">
              <a:solidFill>
                <a:srgbClr val="2250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7603688">
              <a:off x="-796686" y="1153187"/>
              <a:ext cx="4073952" cy="540422"/>
            </a:xfrm>
            <a:prstGeom prst="rect">
              <a:avLst/>
            </a:prstGeom>
            <a:gradFill>
              <a:gsLst>
                <a:gs pos="0">
                  <a:srgbClr val="B0EB39"/>
                </a:gs>
                <a:gs pos="100000">
                  <a:srgbClr val="658C1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3195666">
              <a:off x="2400872" y="4577757"/>
              <a:ext cx="1522144" cy="579483"/>
            </a:xfrm>
            <a:prstGeom prst="rect">
              <a:avLst/>
            </a:prstGeom>
            <a:solidFill>
              <a:srgbClr val="2BC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7605034">
              <a:off x="2324401" y="-97352"/>
              <a:ext cx="2016604" cy="655803"/>
            </a:xfrm>
            <a:prstGeom prst="rect">
              <a:avLst/>
            </a:prstGeom>
            <a:solidFill>
              <a:srgbClr val="2BC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7602983">
              <a:off x="2274171" y="673354"/>
              <a:ext cx="3761954" cy="676322"/>
            </a:xfrm>
            <a:prstGeom prst="rect">
              <a:avLst/>
            </a:prstGeom>
            <a:gradFill>
              <a:gsLst>
                <a:gs pos="0">
                  <a:srgbClr val="B0EB39"/>
                </a:gs>
                <a:gs pos="100000">
                  <a:srgbClr val="658C1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67125" y="0"/>
            <a:ext cx="9694500" cy="574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114575" y="1577713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</a:rPr>
              <a:t>Тема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782775" y="1577700"/>
            <a:ext cx="199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Направление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233750" y="1516038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</a:rPr>
              <a:t>Автор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793425" y="2300675"/>
            <a:ext cx="19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Дорожко Денис Васильевич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90450" y="2301963"/>
            <a:ext cx="184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Консольное приложение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9" name="Google Shape;79;p14" title="я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074" y="3240900"/>
            <a:ext cx="1841401" cy="1958599"/>
          </a:xfrm>
          <a:prstGeom prst="rect">
            <a:avLst/>
          </a:prstGeom>
          <a:gradFill>
            <a:gsLst>
              <a:gs pos="0">
                <a:srgbClr val="B0EB39"/>
              </a:gs>
              <a:gs pos="100000">
                <a:srgbClr val="658C1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6535276" y="-666528"/>
            <a:ext cx="3854790" cy="2813778"/>
          </a:xfrm>
          <a:prstGeom prst="lightningBolt">
            <a:avLst/>
          </a:prstGeom>
          <a:solidFill>
            <a:srgbClr val="2BCF0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18652">
            <a:off x="-1044039" y="3561080"/>
            <a:ext cx="3854783" cy="2659415"/>
          </a:xfrm>
          <a:prstGeom prst="lightningBolt">
            <a:avLst/>
          </a:prstGeom>
          <a:solidFill>
            <a:srgbClr val="90CC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256726" y="2226850"/>
            <a:ext cx="30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Калькулятор для вычисления сложных математических функций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413475" y="2290238"/>
            <a:ext cx="2733300" cy="1289225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85875" y="2301963"/>
            <a:ext cx="2167200" cy="738900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flipH="1">
            <a:off x="6707175" y="2300675"/>
            <a:ext cx="2167200" cy="738900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-67125" y="0"/>
            <a:ext cx="9694500" cy="574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545400" y="1712575"/>
            <a:ext cx="588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Цель моего проекта - дать возможность людям </a:t>
            </a:r>
            <a:r>
              <a:rPr lang="ru" sz="2400">
                <a:solidFill>
                  <a:srgbClr val="90CC15"/>
                </a:solidFill>
              </a:rPr>
              <a:t>легко</a:t>
            </a:r>
            <a:r>
              <a:rPr lang="ru" sz="2400">
                <a:solidFill>
                  <a:schemeClr val="lt1"/>
                </a:solidFill>
              </a:rPr>
              <a:t> </a:t>
            </a:r>
            <a:r>
              <a:rPr lang="ru" sz="2400">
                <a:solidFill>
                  <a:schemeClr val="lt1"/>
                </a:solidFill>
              </a:rPr>
              <a:t>решать  сложные математические примеры , так как в обычном калькуляторе </a:t>
            </a:r>
            <a:r>
              <a:rPr lang="ru" sz="2400">
                <a:solidFill>
                  <a:srgbClr val="90CC15"/>
                </a:solidFill>
              </a:rPr>
              <a:t>некоторых сложных функций просто нет.</a:t>
            </a:r>
            <a:endParaRPr sz="2400">
              <a:solidFill>
                <a:srgbClr val="90CC15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 rot="-5942053">
            <a:off x="5988728" y="803581"/>
            <a:ext cx="2930757" cy="421000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417888">
            <a:off x="7458003" y="2267103"/>
            <a:ext cx="2142510" cy="441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4867194">
            <a:off x="452911" y="4310123"/>
            <a:ext cx="2819901" cy="398449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0374707">
            <a:off x="-168152" y="2878053"/>
            <a:ext cx="2027596" cy="4250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9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23825" y="-23825"/>
            <a:ext cx="9381000" cy="5365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143275" y="303600"/>
            <a:ext cx="257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Описание</a:t>
            </a:r>
            <a:endParaRPr sz="3600"/>
          </a:p>
        </p:txBody>
      </p:sp>
      <p:sp>
        <p:nvSpPr>
          <p:cNvPr id="102" name="Google Shape;102;p16"/>
          <p:cNvSpPr txBox="1"/>
          <p:nvPr/>
        </p:nvSpPr>
        <p:spPr>
          <a:xfrm>
            <a:off x="0" y="1110900"/>
            <a:ext cx="90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Профи Калькулятор задумывается как консольное приложение, написанное на языке Python.В нём пользователь выбирает какое математическое вычисление он хочет использовать. Потом он вводит нужные ему числа и получает ответ. В Профи Калькуляторе используются </a:t>
            </a:r>
            <a:r>
              <a:rPr lang="ru" sz="1800">
                <a:solidFill>
                  <a:srgbClr val="90CC15"/>
                </a:solidFill>
              </a:rPr>
              <a:t>только</a:t>
            </a:r>
            <a:r>
              <a:rPr lang="ru" sz="1800">
                <a:solidFill>
                  <a:schemeClr val="lt1"/>
                </a:solidFill>
              </a:rPr>
              <a:t> сложные математических функции(НОД, Гипотенуза,факториал и т.д).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344750" y="3468650"/>
            <a:ext cx="64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Для реализации проекта в я использовал библиотеку </a:t>
            </a:r>
            <a:r>
              <a:rPr lang="ru" sz="1800">
                <a:solidFill>
                  <a:schemeClr val="dk1"/>
                </a:solidFill>
              </a:rPr>
              <a:t>math</a:t>
            </a:r>
            <a:r>
              <a:rPr lang="ru" sz="1800">
                <a:solidFill>
                  <a:schemeClr val="lt1"/>
                </a:solidFill>
              </a:rPr>
              <a:t>.Сначала программа спрашивает у пользователя мат. функцию,далее запускает цикл while.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-31375" y="2910825"/>
            <a:ext cx="9380100" cy="4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3378275" y="143100"/>
            <a:ext cx="19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Описание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928425" y="-451950"/>
            <a:ext cx="2113800" cy="1775100"/>
          </a:xfrm>
          <a:prstGeom prst="ellipse">
            <a:avLst/>
          </a:prstGeom>
          <a:solidFill>
            <a:srgbClr val="90CC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263950" y="-664200"/>
            <a:ext cx="2462700" cy="177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10800000">
            <a:off x="-654450" y="3890100"/>
            <a:ext cx="2113800" cy="1775100"/>
          </a:xfrm>
          <a:prstGeom prst="ellipse">
            <a:avLst/>
          </a:prstGeom>
          <a:solidFill>
            <a:srgbClr val="2BCF0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-1446025" y="4114250"/>
            <a:ext cx="2462700" cy="177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455100" cy="555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761575" y="1456775"/>
            <a:ext cx="6305400" cy="295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</a:rPr>
              <a:t> По завершению проекта планировалось </a:t>
            </a:r>
            <a:r>
              <a:rPr lang="ru" sz="3000">
                <a:solidFill>
                  <a:srgbClr val="90CC15"/>
                </a:solidFill>
              </a:rPr>
              <a:t>рабочее консольное приложение</a:t>
            </a:r>
            <a:r>
              <a:rPr lang="ru" sz="3000">
                <a:solidFill>
                  <a:schemeClr val="lt1"/>
                </a:solidFill>
              </a:rPr>
              <a:t> для вычисления сложных математических функций такие как: НОД,корень,факториал.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 rot="-3005930">
            <a:off x="-902116" y="1292690"/>
            <a:ext cx="4351288" cy="421029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-3529578">
            <a:off x="6613065" y="3712781"/>
            <a:ext cx="4015769" cy="4415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-132650" y="0"/>
            <a:ext cx="9605700" cy="557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208850" y="547375"/>
            <a:ext cx="44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</a:rPr>
              <a:t>Фактический результат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-805400" y="5473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-877750" y="22932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27900" y="2480700"/>
            <a:ext cx="8622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lt1"/>
                </a:solidFill>
              </a:rPr>
              <a:t>В результате разработки проекта я сделал </a:t>
            </a:r>
            <a:r>
              <a:rPr lang="ru" sz="2300">
                <a:solidFill>
                  <a:schemeClr val="dk1"/>
                </a:solidFill>
              </a:rPr>
              <a:t>консольное приложение</a:t>
            </a:r>
            <a:r>
              <a:rPr lang="ru" sz="2300">
                <a:solidFill>
                  <a:schemeClr val="lt1"/>
                </a:solidFill>
              </a:rPr>
              <a:t> , которое может вычислять следующие 9 функций: НОД,НОК,синус,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chemeClr val="lt1"/>
                </a:solidFill>
              </a:rPr>
              <a:t>   косинус</a:t>
            </a:r>
            <a:r>
              <a:rPr lang="ru" sz="2300">
                <a:solidFill>
                  <a:schemeClr val="lt1"/>
                </a:solidFill>
              </a:rPr>
              <a:t>,</a:t>
            </a:r>
            <a:r>
              <a:rPr lang="ru" sz="2300">
                <a:solidFill>
                  <a:schemeClr val="lt1"/>
                </a:solidFill>
              </a:rPr>
              <a:t>факториал, тангенс ,логарифм числа, гипотенуза,</a:t>
            </a:r>
            <a:r>
              <a:rPr lang="ru" sz="2300">
                <a:solidFill>
                  <a:schemeClr val="lt1"/>
                </a:solidFill>
              </a:rPr>
              <a:t>корень.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-120625" y="-63900"/>
            <a:ext cx="9414000" cy="544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088275" y="6679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939400" y="109375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</a:rPr>
              <a:t>Блок-схема моего проекта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34" name="Google Shape;134;p19" title="блок схема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38" y="892225"/>
            <a:ext cx="3384375" cy="43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 rot="-5942053">
            <a:off x="5977903" y="846856"/>
            <a:ext cx="2930757" cy="42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417888">
            <a:off x="7447178" y="2310378"/>
            <a:ext cx="2142510" cy="441624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4867194">
            <a:off x="452911" y="4310123"/>
            <a:ext cx="2819901" cy="398449"/>
          </a:xfrm>
          <a:prstGeom prst="rect">
            <a:avLst/>
          </a:prstGeom>
          <a:solidFill>
            <a:srgbClr val="90CC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-10374707">
            <a:off x="-168152" y="2878053"/>
            <a:ext cx="2027596" cy="425061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215275" y="-92600"/>
            <a:ext cx="9860400" cy="589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096825" y="1889375"/>
            <a:ext cx="2976600" cy="29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454325" y="303775"/>
            <a:ext cx="57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235600" y="138150"/>
            <a:ext cx="66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</a:rPr>
              <a:t>Через этот QR код вы получите ссылку  на мой проект в Github.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47" name="Google Shape;147;p20" title="a65ec3d81ad785c6823c99815e573c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512" y="1826225"/>
            <a:ext cx="3130974" cy="31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 rot="8927646">
            <a:off x="6043292" y="1593715"/>
            <a:ext cx="1887033" cy="195607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flipH="1" rot="-8927646">
            <a:off x="1132742" y="1593702"/>
            <a:ext cx="1887033" cy="195607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-120625" y="-63900"/>
            <a:ext cx="9486000" cy="53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260275" y="921150"/>
            <a:ext cx="64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lt1"/>
                </a:solidFill>
              </a:rPr>
              <a:t>Спасибо за внимание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156" name="Google Shape;156;p21" title="free-icon-heart-21078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350" y="2488550"/>
            <a:ext cx="2256349" cy="2256349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19740000" dist="952500">
              <a:srgbClr val="000000"/>
            </a:outerShdw>
          </a:effectLst>
        </p:spPr>
      </p:pic>
      <p:pic>
        <p:nvPicPr>
          <p:cNvPr id="157" name="Google Shape;157;p21" title="шлёпка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700" y="2924529"/>
            <a:ext cx="2515920" cy="17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 title="шлёпка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25" y="2924529"/>
            <a:ext cx="2515920" cy="17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90CC1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