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31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5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45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 concept">
            <a:extLst>
              <a:ext uri="{FF2B5EF4-FFF2-40B4-BE49-F238E27FC236}">
                <a16:creationId xmlns:a16="http://schemas.microsoft.com/office/drawing/2014/main" id="{2A71100E-642F-B1B1-9111-FBE9921D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625" r="-1" b="435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F54F9-A6B2-A41B-3261-BE0C3C3D5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 </a:t>
            </a:r>
            <a:r>
              <a:rPr lang="az-Latn-AZ" dirty="0"/>
              <a:t>NƏDİR</a:t>
            </a:r>
            <a:r>
              <a:rPr lang="en-US" dirty="0"/>
              <a:t>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0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3C6C6-13D2-2B1B-8820-D50A88CD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az-Latn-AZ">
                <a:solidFill>
                  <a:srgbClr val="EBEBEB"/>
                </a:solidFill>
              </a:rPr>
              <a:t>Hyper text markup language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C045-F513-B425-C27D-13948B36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HTML sözünün mənası HyperText markup language yəni =&gt; Hiper mətn işarələmə dili deməkdir.</a:t>
            </a:r>
          </a:p>
          <a:p>
            <a:r>
              <a:rPr lang="en-GB">
                <a:solidFill>
                  <a:srgbClr val="FFFFFF"/>
                </a:solidFill>
              </a:rPr>
              <a:t>HTML bir programlaşdırma dili yox, işarələmə dilidir.</a:t>
            </a:r>
            <a:endParaRPr lang="az-Latn-AZ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HTML-i öyrənmək, programlaşdırma dillərini öyrənməktən nisbətən daha sadədir.</a:t>
            </a:r>
            <a:endParaRPr lang="az-Latn-AZ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HTML-i öyrənmək nə qədər asan olsa da, onu əsil mənada istifadə etmək HTML-in özü qədər sadə deyil 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1F3F130-F769-A7B1-B474-62BD02EAC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3218" b="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2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 descr="A group of logos with letters and numbers&#10;&#10;Description automatically generated">
            <a:extLst>
              <a:ext uri="{FF2B5EF4-FFF2-40B4-BE49-F238E27FC236}">
                <a16:creationId xmlns:a16="http://schemas.microsoft.com/office/drawing/2014/main" id="{80048FDF-44C4-B0F3-5613-41A2A9B2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244907"/>
            <a:ext cx="3980139" cy="236818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DA80-0C31-8513-7254-658605C4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HTML </a:t>
            </a:r>
            <a:r>
              <a:rPr lang="en-GB" dirty="0" err="1">
                <a:solidFill>
                  <a:srgbClr val="FFFFFF"/>
                </a:solidFill>
              </a:rPr>
              <a:t>tək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başına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vizual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və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funksionallıq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cəhətdən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vebsayt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yaratmağa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kifayət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deyil</a:t>
            </a:r>
            <a:r>
              <a:rPr lang="en-GB" dirty="0">
                <a:solidFill>
                  <a:srgbClr val="FFFFFF"/>
                </a:solidFill>
              </a:rPr>
              <a:t>.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Tam </a:t>
            </a:r>
            <a:r>
              <a:rPr lang="en-GB" dirty="0" err="1">
                <a:solidFill>
                  <a:srgbClr val="FFFFFF"/>
                </a:solidFill>
              </a:rPr>
              <a:t>funksional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vebsayt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yaratmaq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üçün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siz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digər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texnologiyalarıda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istifadə</a:t>
            </a:r>
            <a:r>
              <a:rPr lang="az-Latn-AZ" dirty="0">
                <a:solidFill>
                  <a:srgbClr val="FFFFFF"/>
                </a:solidFill>
              </a:rPr>
              <a:t> etməyi nəzərə almalısınız.</a:t>
            </a:r>
          </a:p>
          <a:p>
            <a:r>
              <a:rPr lang="en-GB" dirty="0" err="1">
                <a:solidFill>
                  <a:srgbClr val="FFFFFF"/>
                </a:solidFill>
              </a:rPr>
              <a:t>Bunlar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başlanğıcda</a:t>
            </a:r>
            <a:r>
              <a:rPr lang="en-GB" dirty="0">
                <a:solidFill>
                  <a:srgbClr val="FFFFFF"/>
                </a:solidFill>
              </a:rPr>
              <a:t> CSS </a:t>
            </a:r>
            <a:r>
              <a:rPr lang="en-GB" dirty="0" err="1">
                <a:solidFill>
                  <a:srgbClr val="FFFFFF"/>
                </a:solidFill>
              </a:rPr>
              <a:t>və</a:t>
            </a:r>
            <a:r>
              <a:rPr lang="en-GB" dirty="0">
                <a:solidFill>
                  <a:srgbClr val="FFFFFF"/>
                </a:solidFill>
              </a:rPr>
              <a:t> JavaScript </a:t>
            </a:r>
            <a:r>
              <a:rPr lang="en-GB" dirty="0" err="1">
                <a:solidFill>
                  <a:srgbClr val="FFFFFF"/>
                </a:solidFill>
              </a:rPr>
              <a:t>dən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ibarətdir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63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7" name="Content Placeholder 6" descr="A blue and white logo&#10;&#10;Description automatically generated">
            <a:extLst>
              <a:ext uri="{FF2B5EF4-FFF2-40B4-BE49-F238E27FC236}">
                <a16:creationId xmlns:a16="http://schemas.microsoft.com/office/drawing/2014/main" id="{C61F611F-91BB-E2E1-62F2-B508625E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185205"/>
            <a:ext cx="3980139" cy="2487586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89F7B3-C2D0-3727-9DE7-38BD5F97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az-Latn-AZ" dirty="0">
                <a:solidFill>
                  <a:srgbClr val="FFFFFF"/>
                </a:solidFill>
              </a:rPr>
              <a:t>M</a:t>
            </a:r>
            <a:r>
              <a:rPr lang="en-US" dirty="0" err="1">
                <a:solidFill>
                  <a:srgbClr val="FFFFFF"/>
                </a:solidFill>
              </a:rPr>
              <a:t>ənası</a:t>
            </a:r>
            <a:r>
              <a:rPr lang="en-US" dirty="0">
                <a:solidFill>
                  <a:srgbClr val="FFFFFF"/>
                </a:solidFill>
              </a:rPr>
              <a:t> Cascading Style Sheets </a:t>
            </a:r>
            <a:r>
              <a:rPr lang="en-US" dirty="0" err="1">
                <a:solidFill>
                  <a:srgbClr val="FFFFFF"/>
                </a:solidFill>
              </a:rPr>
              <a:t>yəni</a:t>
            </a:r>
            <a:r>
              <a:rPr lang="en-US" dirty="0">
                <a:solidFill>
                  <a:srgbClr val="FFFFFF"/>
                </a:solidFill>
              </a:rPr>
              <a:t> =&gt; </a:t>
            </a:r>
            <a:r>
              <a:rPr lang="en-US" dirty="0" err="1">
                <a:solidFill>
                  <a:srgbClr val="FFFFFF"/>
                </a:solidFill>
              </a:rPr>
              <a:t>Mərtəbəli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səhifələri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deməkdir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CSS-</a:t>
            </a:r>
            <a:r>
              <a:rPr lang="en-US" dirty="0" err="1">
                <a:solidFill>
                  <a:srgbClr val="FFFFFF"/>
                </a:solidFill>
              </a:rPr>
              <a:t>də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programlaşdırma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deyil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az-Latn-AZ" dirty="0">
                <a:solidFill>
                  <a:srgbClr val="FFFFFF"/>
                </a:solidFill>
              </a:rPr>
              <a:t>M</a:t>
            </a:r>
            <a:r>
              <a:rPr lang="en-US" dirty="0" err="1">
                <a:solidFill>
                  <a:srgbClr val="FFFFFF"/>
                </a:solidFill>
              </a:rPr>
              <a:t>əqsədi</a:t>
            </a:r>
            <a:r>
              <a:rPr lang="en-US" dirty="0">
                <a:solidFill>
                  <a:srgbClr val="FFFFFF"/>
                </a:solidFill>
              </a:rPr>
              <a:t> HTML </a:t>
            </a:r>
            <a:r>
              <a:rPr lang="en-US" dirty="0" err="1">
                <a:solidFill>
                  <a:srgbClr val="FFFFFF"/>
                </a:solidFill>
              </a:rPr>
              <a:t>və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ya</a:t>
            </a:r>
            <a:r>
              <a:rPr lang="en-US" dirty="0">
                <a:solidFill>
                  <a:srgbClr val="FFFFFF"/>
                </a:solidFill>
              </a:rPr>
              <a:t> XML </a:t>
            </a:r>
            <a:r>
              <a:rPr lang="en-US" dirty="0" err="1">
                <a:solidFill>
                  <a:srgbClr val="FFFFFF"/>
                </a:solidFill>
              </a:rPr>
              <a:t>ilə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yazılmış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sənətləri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vebsaytları</a:t>
            </a:r>
            <a:r>
              <a:rPr lang="en-US" dirty="0">
                <a:solidFill>
                  <a:srgbClr val="FFFFFF"/>
                </a:solidFill>
              </a:rPr>
              <a:t>) </a:t>
            </a:r>
            <a:r>
              <a:rPr lang="en-US" dirty="0" err="1">
                <a:solidFill>
                  <a:srgbClr val="FFFFFF"/>
                </a:solidFill>
              </a:rPr>
              <a:t>rəngləmək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səliqəyə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salmaq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boşluqları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doldurmaqdır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CSS </a:t>
            </a:r>
            <a:r>
              <a:rPr lang="en-US" dirty="0" err="1">
                <a:solidFill>
                  <a:srgbClr val="FFFFFF"/>
                </a:solidFill>
              </a:rPr>
              <a:t>veb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səhifələrini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dizayn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etmək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üçündür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7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 descr="A yellow and black logo&#10;&#10;Description automatically generated">
            <a:extLst>
              <a:ext uri="{FF2B5EF4-FFF2-40B4-BE49-F238E27FC236}">
                <a16:creationId xmlns:a16="http://schemas.microsoft.com/office/drawing/2014/main" id="{D0C6BA99-8156-D42C-0CC0-CA1A2405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DDFC1D-3E44-7B2E-E1A6-5E497AE3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az-Latn-AZ" dirty="0">
                <a:solidFill>
                  <a:srgbClr val="FFFFFF"/>
                </a:solidFill>
              </a:rPr>
              <a:t>Ə</a:t>
            </a:r>
            <a:r>
              <a:rPr lang="en-US" dirty="0" err="1">
                <a:solidFill>
                  <a:srgbClr val="FFFFFF"/>
                </a:solidFill>
              </a:rPr>
              <a:t>sasən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veb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səhifələrinə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interaktiv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hərəkət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qabiliyyəti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əlavə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etmək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funksionallığı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artırmaq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üçün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istifadə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olunur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HTML </a:t>
            </a:r>
            <a:r>
              <a:rPr lang="en-US" dirty="0" err="1">
                <a:solidFill>
                  <a:srgbClr val="FFFFFF"/>
                </a:solidFill>
              </a:rPr>
              <a:t>və</a:t>
            </a:r>
            <a:r>
              <a:rPr lang="en-US" dirty="0">
                <a:solidFill>
                  <a:srgbClr val="FFFFFF"/>
                </a:solidFill>
              </a:rPr>
              <a:t> CSS </a:t>
            </a:r>
            <a:r>
              <a:rPr lang="en-US" dirty="0" err="1">
                <a:solidFill>
                  <a:srgbClr val="FFFFFF"/>
                </a:solidFill>
              </a:rPr>
              <a:t>dən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fərqli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olaraq</a:t>
            </a:r>
            <a:r>
              <a:rPr lang="en-US" dirty="0">
                <a:solidFill>
                  <a:srgbClr val="FFFFFF"/>
                </a:solidFill>
              </a:rPr>
              <a:t> JavaScript </a:t>
            </a:r>
            <a:r>
              <a:rPr lang="en-US" dirty="0" err="1">
                <a:solidFill>
                  <a:srgbClr val="FFFFFF"/>
                </a:solidFill>
              </a:rPr>
              <a:t>bir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programlaştırma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dilidir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az-Latn-AZ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Ona </a:t>
            </a:r>
            <a:r>
              <a:rPr lang="en-US" dirty="0" err="1">
                <a:solidFill>
                  <a:srgbClr val="FFFFFF"/>
                </a:solidFill>
              </a:rPr>
              <a:t>görə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digər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ikisinə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nisbətən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biraz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çətindir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78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0BFF44-5B81-3EAB-85F8-A40E3A43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HTML-i istifadə etmək üçün, bizə bir veb brauzer lazımdır.</a:t>
            </a:r>
          </a:p>
          <a:p>
            <a:r>
              <a:rPr lang="en-US">
                <a:solidFill>
                  <a:srgbClr val="FFFFFF"/>
                </a:solidFill>
              </a:rPr>
              <a:t>Bu istənilən veb brauzer ola bilər məsələn: Google, Microsoft Edge, FireFox və s.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B37071A8-C583-A196-2F98-F15BC5BF1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33314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131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8DB8B9-1AD7-E45F-25E4-15D22DB9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Kod yazarkən işimizi asanlaşdırması üçün isə bizə bir text editor lazımdır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oup of logos with different names&#10;&#10;Description automatically generated">
            <a:extLst>
              <a:ext uri="{FF2B5EF4-FFF2-40B4-BE49-F238E27FC236}">
                <a16:creationId xmlns:a16="http://schemas.microsoft.com/office/drawing/2014/main" id="{198AEB78-DC04-1A2E-920B-5CA61243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906843"/>
            <a:ext cx="6495847" cy="3653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112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 descr="A blue ribbon with a cross&#10;&#10;Description automatically generated">
            <a:extLst>
              <a:ext uri="{FF2B5EF4-FFF2-40B4-BE49-F238E27FC236}">
                <a16:creationId xmlns:a16="http://schemas.microsoft.com/office/drawing/2014/main" id="{6B734895-4918-5DA4-569B-0BC7C93B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24E1D-44C4-08CD-E04C-84FF3900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Hansı</a:t>
            </a:r>
            <a:r>
              <a:rPr lang="en-US" dirty="0">
                <a:solidFill>
                  <a:srgbClr val="EBEBEB"/>
                </a:solidFill>
              </a:rPr>
              <a:t> ki VS Code </a:t>
            </a:r>
            <a:r>
              <a:rPr lang="en-US" dirty="0" err="1">
                <a:solidFill>
                  <a:srgbClr val="EBEBEB"/>
                </a:solidFill>
              </a:rPr>
              <a:t>bunların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arasında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ən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çox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istifadə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ediləndir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 err="1">
                <a:solidFill>
                  <a:srgbClr val="EBEBEB"/>
                </a:solidFill>
              </a:rPr>
              <a:t>Demək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olarki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bütün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programlaşdırma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dilləri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üçün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istifadə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olunur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767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eon sign on a brick wall&#10;&#10;Description automatically generated">
            <a:extLst>
              <a:ext uri="{FF2B5EF4-FFF2-40B4-BE49-F238E27FC236}">
                <a16:creationId xmlns:a16="http://schemas.microsoft.com/office/drawing/2014/main" id="{D97DAC26-C78D-056D-131E-57E7AE84E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0" b="22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E935A33D-A238-02F3-B358-02796616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en-US" sz="1800"/>
              <a:t>Iz</a:t>
            </a:r>
            <a:r>
              <a:rPr lang="az-Latn-AZ" sz="1800"/>
              <a:t>lədiyiniz üçün təşəkkürlər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1942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236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HTML NƏDİR?</vt:lpstr>
      <vt:lpstr>Hyper text markup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NƏDİR?</dc:title>
  <dc:creator>Ali Valishov</dc:creator>
  <cp:lastModifiedBy>Ali Valishov</cp:lastModifiedBy>
  <cp:revision>22</cp:revision>
  <dcterms:created xsi:type="dcterms:W3CDTF">2023-11-22T23:05:22Z</dcterms:created>
  <dcterms:modified xsi:type="dcterms:W3CDTF">2023-11-24T21:31:07Z</dcterms:modified>
</cp:coreProperties>
</file>