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0"/>
  </p:notesMasterIdLst>
  <p:sldIdLst>
    <p:sldId id="257" r:id="rId2"/>
    <p:sldId id="567" r:id="rId3"/>
    <p:sldId id="258" r:id="rId4"/>
    <p:sldId id="259" r:id="rId5"/>
    <p:sldId id="260" r:id="rId6"/>
    <p:sldId id="261" r:id="rId7"/>
    <p:sldId id="262" r:id="rId8"/>
    <p:sldId id="263" r:id="rId9"/>
    <p:sldId id="264" r:id="rId10"/>
    <p:sldId id="265" r:id="rId11"/>
    <p:sldId id="266" r:id="rId12"/>
    <p:sldId id="273" r:id="rId13"/>
    <p:sldId id="274" r:id="rId14"/>
    <p:sldId id="275" r:id="rId15"/>
    <p:sldId id="276" r:id="rId16"/>
    <p:sldId id="277" r:id="rId17"/>
    <p:sldId id="278" r:id="rId18"/>
    <p:sldId id="279" r:id="rId19"/>
    <p:sldId id="280" r:id="rId20"/>
    <p:sldId id="281" r:id="rId21"/>
    <p:sldId id="283" r:id="rId22"/>
    <p:sldId id="284" r:id="rId23"/>
    <p:sldId id="286" r:id="rId24"/>
    <p:sldId id="287" r:id="rId25"/>
    <p:sldId id="288" r:id="rId26"/>
    <p:sldId id="289" r:id="rId27"/>
    <p:sldId id="290"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571" r:id="rId43"/>
    <p:sldId id="340" r:id="rId44"/>
    <p:sldId id="341" r:id="rId45"/>
    <p:sldId id="422" r:id="rId46"/>
    <p:sldId id="423" r:id="rId47"/>
    <p:sldId id="424" r:id="rId48"/>
    <p:sldId id="425" r:id="rId49"/>
    <p:sldId id="426" r:id="rId50"/>
    <p:sldId id="427" r:id="rId51"/>
    <p:sldId id="428" r:id="rId52"/>
    <p:sldId id="429" r:id="rId53"/>
    <p:sldId id="430" r:id="rId54"/>
    <p:sldId id="431" r:id="rId55"/>
    <p:sldId id="457" r:id="rId56"/>
    <p:sldId id="458" r:id="rId57"/>
    <p:sldId id="459" r:id="rId58"/>
    <p:sldId id="460" r:id="rId59"/>
    <p:sldId id="462" r:id="rId60"/>
    <p:sldId id="463" r:id="rId61"/>
    <p:sldId id="464" r:id="rId62"/>
    <p:sldId id="465" r:id="rId63"/>
    <p:sldId id="466" r:id="rId64"/>
    <p:sldId id="467" r:id="rId65"/>
    <p:sldId id="468" r:id="rId66"/>
    <p:sldId id="469" r:id="rId67"/>
    <p:sldId id="470" r:id="rId68"/>
    <p:sldId id="471" r:id="rId69"/>
    <p:sldId id="472" r:id="rId70"/>
    <p:sldId id="473" r:id="rId71"/>
    <p:sldId id="474" r:id="rId72"/>
    <p:sldId id="475" r:id="rId73"/>
    <p:sldId id="476" r:id="rId74"/>
    <p:sldId id="477" r:id="rId75"/>
    <p:sldId id="478" r:id="rId76"/>
    <p:sldId id="479" r:id="rId77"/>
    <p:sldId id="480" r:id="rId78"/>
    <p:sldId id="486" r:id="rId79"/>
    <p:sldId id="487" r:id="rId80"/>
    <p:sldId id="488" r:id="rId81"/>
    <p:sldId id="489" r:id="rId82"/>
    <p:sldId id="490" r:id="rId83"/>
    <p:sldId id="491" r:id="rId84"/>
    <p:sldId id="492" r:id="rId85"/>
    <p:sldId id="493" r:id="rId86"/>
    <p:sldId id="494" r:id="rId87"/>
    <p:sldId id="495" r:id="rId88"/>
    <p:sldId id="496" r:id="rId89"/>
    <p:sldId id="497" r:id="rId90"/>
    <p:sldId id="498" r:id="rId91"/>
    <p:sldId id="499" r:id="rId92"/>
    <p:sldId id="500" r:id="rId93"/>
    <p:sldId id="501" r:id="rId94"/>
    <p:sldId id="502" r:id="rId95"/>
    <p:sldId id="503" r:id="rId96"/>
    <p:sldId id="504" r:id="rId97"/>
    <p:sldId id="505" r:id="rId98"/>
    <p:sldId id="506" r:id="rId99"/>
    <p:sldId id="507" r:id="rId100"/>
    <p:sldId id="508" r:id="rId101"/>
    <p:sldId id="509" r:id="rId102"/>
    <p:sldId id="510" r:id="rId103"/>
    <p:sldId id="511" r:id="rId104"/>
    <p:sldId id="512" r:id="rId105"/>
    <p:sldId id="513" r:id="rId106"/>
    <p:sldId id="514" r:id="rId107"/>
    <p:sldId id="515" r:id="rId108"/>
    <p:sldId id="516" r:id="rId109"/>
    <p:sldId id="517" r:id="rId110"/>
    <p:sldId id="518" r:id="rId111"/>
    <p:sldId id="519" r:id="rId112"/>
    <p:sldId id="520" r:id="rId113"/>
    <p:sldId id="521" r:id="rId114"/>
    <p:sldId id="522" r:id="rId115"/>
    <p:sldId id="523" r:id="rId116"/>
    <p:sldId id="524" r:id="rId117"/>
    <p:sldId id="525" r:id="rId118"/>
    <p:sldId id="526" r:id="rId119"/>
    <p:sldId id="527" r:id="rId120"/>
    <p:sldId id="528" r:id="rId121"/>
    <p:sldId id="529" r:id="rId122"/>
    <p:sldId id="530" r:id="rId123"/>
    <p:sldId id="531" r:id="rId124"/>
    <p:sldId id="532" r:id="rId125"/>
    <p:sldId id="533" r:id="rId126"/>
    <p:sldId id="534" r:id="rId127"/>
    <p:sldId id="570" r:id="rId128"/>
    <p:sldId id="535" r:id="rId129"/>
    <p:sldId id="536" r:id="rId130"/>
    <p:sldId id="537" r:id="rId131"/>
    <p:sldId id="538" r:id="rId132"/>
    <p:sldId id="539" r:id="rId133"/>
    <p:sldId id="540" r:id="rId134"/>
    <p:sldId id="541" r:id="rId135"/>
    <p:sldId id="542" r:id="rId136"/>
    <p:sldId id="543" r:id="rId137"/>
    <p:sldId id="544" r:id="rId138"/>
    <p:sldId id="559" r:id="rId139"/>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673"/>
  </p:normalViewPr>
  <p:slideViewPr>
    <p:cSldViewPr snapToGrid="0" snapToObjects="1">
      <p:cViewPr varScale="1">
        <p:scale>
          <a:sx n="148" d="100"/>
          <a:sy n="148" d="100"/>
        </p:scale>
        <p:origin x="146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543596-AD9C-3B45-A53C-262381FC95B7}" type="datetimeFigureOut">
              <a:rPr kumimoji="1" lang="ja-JP" altLang="en-US" smtClean="0"/>
              <a:t>2018/6/4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9791C-C24E-BA44-9820-FECC188A64E5}" type="slidenum">
              <a:rPr kumimoji="1" lang="ja-JP" altLang="en-US" smtClean="0"/>
              <a:t>‹#›</a:t>
            </a:fld>
            <a:endParaRPr kumimoji="1" lang="ja-JP" altLang="en-US"/>
          </a:p>
        </p:txBody>
      </p:sp>
    </p:spTree>
    <p:extLst>
      <p:ext uri="{BB962C8B-B14F-4D97-AF65-F5344CB8AC3E}">
        <p14:creationId xmlns:p14="http://schemas.microsoft.com/office/powerpoint/2010/main" val="172398270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56</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57</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149425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179472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418328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60114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128453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11027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61750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73822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74863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322816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370982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96431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pimsimulator.sourceforge.ne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t>コンパイラ講義</a:t>
            </a:r>
            <a:r>
              <a:rPr kumimoji="1" lang="ja-JP" altLang="en-US" dirty="0"/>
              <a:t>資料</a:t>
            </a:r>
          </a:p>
        </p:txBody>
      </p:sp>
      <p:sp>
        <p:nvSpPr>
          <p:cNvPr id="3" name="サブタイトル 2"/>
          <p:cNvSpPr>
            <a:spLocks noGrp="1"/>
          </p:cNvSpPr>
          <p:nvPr>
            <p:ph type="subTitle" idx="1"/>
          </p:nvPr>
        </p:nvSpPr>
        <p:spPr/>
        <p:txBody>
          <a:bodyPr/>
          <a:lstStyle/>
          <a:p>
            <a:r>
              <a:rPr kumimoji="1" lang="ja-JP" altLang="en-US" dirty="0"/>
              <a:t>末永幸平</a:t>
            </a:r>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1</a:t>
            </a:fld>
            <a:endParaRPr kumimoji="1" lang="ja-JP" altLang="en-US"/>
          </a:p>
        </p:txBody>
      </p:sp>
    </p:spTree>
    <p:extLst>
      <p:ext uri="{BB962C8B-B14F-4D97-AF65-F5344CB8AC3E}">
        <p14:creationId xmlns:p14="http://schemas.microsoft.com/office/powerpoint/2010/main" val="3225180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C</a:t>
            </a:r>
            <a:r>
              <a:rPr kumimoji="1" lang="ja-JP" altLang="en-US" dirty="0"/>
              <a:t> プログラムを実行するために</a:t>
            </a:r>
            <a:br>
              <a:rPr kumimoji="1" lang="en-US" altLang="ja-JP" dirty="0"/>
            </a:br>
            <a:r>
              <a:rPr kumimoji="1" lang="en-US" altLang="ja-JP" dirty="0" err="1"/>
              <a:t>gcc</a:t>
            </a:r>
            <a:r>
              <a:rPr kumimoji="1" lang="en-US" altLang="ja-JP" dirty="0"/>
              <a:t> </a:t>
            </a:r>
            <a:r>
              <a:rPr lang="en-US" altLang="ja-JP" dirty="0"/>
              <a:t>kadai1.c </a:t>
            </a:r>
            <a:r>
              <a:rPr lang="ja-JP" altLang="en-US" dirty="0"/>
              <a:t>が必要な理由</a:t>
            </a:r>
            <a:endParaRPr kumimoji="1" lang="ja-JP" altLang="en-US" dirty="0"/>
          </a:p>
        </p:txBody>
      </p:sp>
      <p:sp>
        <p:nvSpPr>
          <p:cNvPr id="3" name="コンテンツ プレースホルダー 2"/>
          <p:cNvSpPr>
            <a:spLocks noGrp="1"/>
          </p:cNvSpPr>
          <p:nvPr>
            <p:ph idx="1"/>
          </p:nvPr>
        </p:nvSpPr>
        <p:spPr>
          <a:xfrm>
            <a:off x="457200" y="1600200"/>
            <a:ext cx="8229600" cy="1130300"/>
          </a:xfrm>
        </p:spPr>
        <p:txBody>
          <a:bodyPr/>
          <a:lstStyle/>
          <a:p>
            <a:r>
              <a:rPr lang="ja-JP" altLang="en-US" dirty="0"/>
              <a:t>コンピュータは</a:t>
            </a:r>
            <a:r>
              <a:rPr lang="en-US" altLang="ja-JP" dirty="0"/>
              <a:t> C </a:t>
            </a:r>
            <a:r>
              <a:rPr lang="ja-JP" altLang="en-US" dirty="0"/>
              <a:t>言語のソースコードを</a:t>
            </a:r>
            <a:br>
              <a:rPr lang="en-US" altLang="ja-JP" dirty="0"/>
            </a:br>
            <a:r>
              <a:rPr lang="ja-JP" altLang="en-US" dirty="0"/>
              <a:t>そのまま実行できないから</a:t>
            </a:r>
            <a:endParaRPr lang="en-US" altLang="ja-JP" dirty="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10</a:t>
            </a:fld>
            <a:endParaRPr kumimoji="1" lang="ja-JP" altLang="en-US"/>
          </a:p>
        </p:txBody>
      </p:sp>
    </p:spTree>
    <p:extLst>
      <p:ext uri="{BB962C8B-B14F-4D97-AF65-F5344CB8AC3E}">
        <p14:creationId xmlns:p14="http://schemas.microsoft.com/office/powerpoint/2010/main" val="22967631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到達可能定義問題の定式化</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endParaRPr lang="en-US" altLang="ja-JP" dirty="0"/>
          </a:p>
        </p:txBody>
      </p:sp>
      <p:sp>
        <p:nvSpPr>
          <p:cNvPr id="4" name="正方形/長方形 3"/>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6" name="コンテンツ プレースホルダー 2"/>
          <p:cNvSpPr txBox="1">
            <a:spLocks/>
          </p:cNvSpPr>
          <p:nvPr/>
        </p:nvSpPr>
        <p:spPr>
          <a:xfrm>
            <a:off x="2730500" y="1417638"/>
            <a:ext cx="6286500" cy="518636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INPUT: </a:t>
            </a:r>
            <a:r>
              <a:rPr lang="ja-JP" altLang="en-US" dirty="0"/>
              <a:t>行番号のついた</a:t>
            </a:r>
            <a:br>
              <a:rPr lang="en-US" altLang="ja-JP" dirty="0"/>
            </a:br>
            <a:r>
              <a:rPr lang="ja-JP" altLang="en-US" dirty="0"/>
              <a:t>中間命令で書かれたプログラム</a:t>
            </a:r>
            <a:endParaRPr lang="en-US" altLang="ja-JP" dirty="0"/>
          </a:p>
          <a:p>
            <a:r>
              <a:rPr lang="en-US" altLang="ja-JP" dirty="0"/>
              <a:t>OUTPUT: </a:t>
            </a:r>
            <a:r>
              <a:rPr lang="ja-JP" altLang="en-US" dirty="0"/>
              <a:t>以下を満たす行番号</a:t>
            </a:r>
            <a:br>
              <a:rPr lang="en-US" altLang="ja-JP" dirty="0"/>
            </a:br>
            <a:r>
              <a:rPr lang="ja-JP" altLang="en-US" dirty="0"/>
              <a:t>からデータフロー値の集合への</a:t>
            </a:r>
            <a:br>
              <a:rPr lang="en-US" altLang="ja-JP" dirty="0"/>
            </a:br>
            <a:r>
              <a:rPr lang="ja-JP" altLang="en-US" dirty="0"/>
              <a:t>写像 </a:t>
            </a:r>
            <a:r>
              <a:rPr lang="en-US" altLang="ja-JP" dirty="0"/>
              <a:t>R</a:t>
            </a:r>
          </a:p>
          <a:p>
            <a:pPr lvl="1"/>
            <a:r>
              <a:rPr lang="ja-JP" altLang="en-US" dirty="0"/>
              <a:t>プログラムの実行中に</a:t>
            </a:r>
            <a:r>
              <a:rPr lang="en-US" altLang="ja-JP" dirty="0"/>
              <a:t> d’ </a:t>
            </a:r>
            <a:r>
              <a:rPr lang="ja-JP" altLang="en-US" dirty="0"/>
              <a:t>行目の</a:t>
            </a:r>
            <a:r>
              <a:rPr lang="en-US" altLang="ja-JP" dirty="0"/>
              <a:t> x </a:t>
            </a:r>
            <a:r>
              <a:rPr lang="ja-JP" altLang="en-US" dirty="0"/>
              <a:t>の定義が</a:t>
            </a:r>
            <a:r>
              <a:rPr lang="en-US" altLang="ja-JP" dirty="0"/>
              <a:t> d </a:t>
            </a:r>
            <a:r>
              <a:rPr lang="ja-JP" altLang="en-US" dirty="0"/>
              <a:t>行目に到達したならば</a:t>
            </a:r>
            <a:r>
              <a:rPr lang="en-US" altLang="ja-JP" dirty="0"/>
              <a:t> (x, d’)∈R(d)</a:t>
            </a:r>
          </a:p>
          <a:p>
            <a:pPr lvl="1"/>
            <a:r>
              <a:rPr lang="ja-JP" altLang="en-US" dirty="0"/>
              <a:t>逆は成り立たなくてよい</a:t>
            </a:r>
            <a:r>
              <a:rPr lang="en-US" altLang="ja-JP" dirty="0"/>
              <a:t> (</a:t>
            </a:r>
            <a:r>
              <a:rPr lang="ja-JP" altLang="en-US" dirty="0"/>
              <a:t>一般には逆</a:t>
            </a:r>
            <a:r>
              <a:rPr lang="ja-JP" altLang="en-US" u="sng" dirty="0"/>
              <a:t>も</a:t>
            </a:r>
            <a:r>
              <a:rPr lang="ja-JP" altLang="en-US" dirty="0"/>
              <a:t>成り立つデータフロー解析を作るのは不可能</a:t>
            </a:r>
            <a:r>
              <a:rPr lang="en-US" altLang="ja-JP" dirty="0"/>
              <a:t>)</a:t>
            </a:r>
          </a:p>
        </p:txBody>
      </p:sp>
    </p:spTree>
    <p:extLst>
      <p:ext uri="{BB962C8B-B14F-4D97-AF65-F5344CB8AC3E}">
        <p14:creationId xmlns:p14="http://schemas.microsoft.com/office/powerpoint/2010/main" val="5094462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到達可能定義問題の定式化</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endParaRPr lang="en-US" altLang="ja-JP" dirty="0"/>
          </a:p>
        </p:txBody>
      </p:sp>
      <p:sp>
        <p:nvSpPr>
          <p:cNvPr id="4" name="正方形/長方形 3"/>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6" name="コンテンツ プレースホルダー 2"/>
          <p:cNvSpPr txBox="1">
            <a:spLocks/>
          </p:cNvSpPr>
          <p:nvPr/>
        </p:nvSpPr>
        <p:spPr>
          <a:xfrm>
            <a:off x="2730500" y="1417638"/>
            <a:ext cx="6286500" cy="5186362"/>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データフロー解析の解は複数</a:t>
            </a:r>
            <a:br>
              <a:rPr lang="en-US" altLang="ja-JP" dirty="0"/>
            </a:br>
            <a:r>
              <a:rPr lang="ja-JP" altLang="en-US" dirty="0"/>
              <a:t>ありうる</a:t>
            </a:r>
            <a:endParaRPr lang="en-US" altLang="ja-JP" dirty="0"/>
          </a:p>
          <a:p>
            <a:pPr lvl="1"/>
            <a:r>
              <a:rPr lang="en-US" altLang="ja-JP" dirty="0"/>
              <a:t>R(1) = R(2) = R(3) = R(4) = R(5) = </a:t>
            </a:r>
            <a:br>
              <a:rPr lang="en-US" altLang="ja-JP" dirty="0"/>
            </a:br>
            <a:r>
              <a:rPr lang="en-US" altLang="ja-JP" dirty="0"/>
              <a:t>{(x,1), (y,2), (x, 3)} </a:t>
            </a:r>
            <a:r>
              <a:rPr lang="ja-JP" altLang="en-US" dirty="0"/>
              <a:t>も一応解の一つ</a:t>
            </a:r>
            <a:endParaRPr lang="en-US" altLang="ja-JP" dirty="0"/>
          </a:p>
          <a:p>
            <a:pPr lvl="2"/>
            <a:r>
              <a:rPr lang="ja-JP" altLang="en-US" dirty="0"/>
              <a:t>「プログラムの実行中に</a:t>
            </a:r>
            <a:r>
              <a:rPr lang="en-US" altLang="ja-JP" dirty="0"/>
              <a:t> d’ </a:t>
            </a:r>
            <a:r>
              <a:rPr lang="ja-JP" altLang="en-US" dirty="0"/>
              <a:t>行目の</a:t>
            </a:r>
            <a:r>
              <a:rPr lang="en-US" altLang="ja-JP" dirty="0"/>
              <a:t> x </a:t>
            </a:r>
            <a:r>
              <a:rPr lang="ja-JP" altLang="en-US" dirty="0"/>
              <a:t>の定義が</a:t>
            </a:r>
            <a:r>
              <a:rPr lang="en-US" altLang="ja-JP" dirty="0"/>
              <a:t> d </a:t>
            </a:r>
            <a:r>
              <a:rPr lang="ja-JP" altLang="en-US" dirty="0"/>
              <a:t>行目に到達したならば</a:t>
            </a:r>
            <a:r>
              <a:rPr lang="en-US" altLang="ja-JP" dirty="0"/>
              <a:t>…</a:t>
            </a:r>
            <a:r>
              <a:rPr lang="ja-JP" altLang="en-US" dirty="0"/>
              <a:t>」なので到達しないのに</a:t>
            </a:r>
            <a:r>
              <a:rPr lang="en-US" altLang="ja-JP" dirty="0"/>
              <a:t> (x, d’)</a:t>
            </a:r>
            <a:r>
              <a:rPr lang="ja-JP" altLang="en-US" dirty="0"/>
              <a:t> </a:t>
            </a:r>
            <a:r>
              <a:rPr lang="en-US" altLang="ja-JP" dirty="0"/>
              <a:t>∈ R(d) </a:t>
            </a:r>
            <a:r>
              <a:rPr lang="ja-JP" altLang="en-US" dirty="0"/>
              <a:t>でも良い</a:t>
            </a:r>
            <a:endParaRPr lang="en-US" altLang="ja-JP" dirty="0"/>
          </a:p>
          <a:p>
            <a:pPr lvl="2"/>
            <a:r>
              <a:rPr lang="ja-JP" altLang="en-US" dirty="0"/>
              <a:t>でも，この解からは有用な情報は</a:t>
            </a:r>
            <a:br>
              <a:rPr lang="en-US" altLang="ja-JP" dirty="0"/>
            </a:br>
            <a:r>
              <a:rPr lang="ja-JP" altLang="en-US" dirty="0"/>
              <a:t>得られない</a:t>
            </a:r>
            <a:endParaRPr lang="en-US" altLang="ja-JP" dirty="0"/>
          </a:p>
          <a:p>
            <a:pPr lvl="1"/>
            <a:r>
              <a:rPr lang="ja-JP" altLang="en-US" dirty="0"/>
              <a:t>できるだけ各</a:t>
            </a:r>
            <a:r>
              <a:rPr lang="en-US" altLang="ja-JP" dirty="0"/>
              <a:t> R(d)</a:t>
            </a:r>
            <a:r>
              <a:rPr lang="ja-JP" altLang="en-US" dirty="0"/>
              <a:t> が小さくなる情報が有用</a:t>
            </a:r>
            <a:endParaRPr lang="en-US" altLang="ja-JP" dirty="0"/>
          </a:p>
          <a:p>
            <a:pPr lvl="2"/>
            <a:r>
              <a:rPr lang="ja-JP" altLang="en-US" dirty="0"/>
              <a:t>「解析の精度が高い」と言う</a:t>
            </a:r>
            <a:endParaRPr lang="en-US" altLang="ja-JP" dirty="0"/>
          </a:p>
        </p:txBody>
      </p:sp>
    </p:spTree>
    <p:extLst>
      <p:ext uri="{BB962C8B-B14F-4D97-AF65-F5344CB8AC3E}">
        <p14:creationId xmlns:p14="http://schemas.microsoft.com/office/powerpoint/2010/main" val="14041366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典型的なデータフロー解析手法</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データフロー方程式に基づく手法</a:t>
            </a:r>
            <a:endParaRPr lang="en-US" altLang="ja-JP" dirty="0"/>
          </a:p>
          <a:p>
            <a:pPr marL="971550" lvl="1" indent="-514350">
              <a:buFont typeface="+mj-lt"/>
              <a:buAutoNum type="arabicPeriod"/>
            </a:pPr>
            <a:r>
              <a:rPr lang="ja-JP" altLang="en-US" dirty="0"/>
              <a:t>各文が</a:t>
            </a:r>
            <a:r>
              <a:rPr lang="ja-JP" altLang="en-US" b="1" u="sng" dirty="0">
                <a:solidFill>
                  <a:srgbClr val="FF0000"/>
                </a:solidFill>
              </a:rPr>
              <a:t>データフロー値</a:t>
            </a:r>
            <a:r>
              <a:rPr lang="en-US" altLang="ja-JP" b="1" u="sng" dirty="0">
                <a:solidFill>
                  <a:srgbClr val="FF0000"/>
                </a:solidFill>
              </a:rPr>
              <a:t> (dataflow value) </a:t>
            </a:r>
            <a:r>
              <a:rPr lang="ja-JP" altLang="en-US" dirty="0"/>
              <a:t>をどのように発生・消滅させるかを</a:t>
            </a:r>
            <a:r>
              <a:rPr lang="ja-JP" altLang="en-US" b="1" u="sng" dirty="0">
                <a:solidFill>
                  <a:srgbClr val="FF0000"/>
                </a:solidFill>
              </a:rPr>
              <a:t>伝達関数</a:t>
            </a:r>
            <a:r>
              <a:rPr lang="en-US" altLang="ja-JP" b="1" u="sng" dirty="0">
                <a:solidFill>
                  <a:srgbClr val="FF0000"/>
                </a:solidFill>
              </a:rPr>
              <a:t> (transfer function)</a:t>
            </a:r>
            <a:r>
              <a:rPr lang="en-US" altLang="ja-JP" dirty="0"/>
              <a:t> </a:t>
            </a:r>
            <a:r>
              <a:rPr lang="ja-JP" altLang="en-US" dirty="0"/>
              <a:t>で表現</a:t>
            </a:r>
            <a:endParaRPr lang="en-US" altLang="ja-JP" dirty="0"/>
          </a:p>
          <a:p>
            <a:pPr marL="971550" lvl="1" indent="-514350">
              <a:buFont typeface="+mj-lt"/>
              <a:buAutoNum type="arabicPeriod"/>
            </a:pPr>
            <a:r>
              <a:rPr lang="ja-JP" altLang="en-US" dirty="0"/>
              <a:t>制御の流れにしたがってデータフロー値の間の制約を</a:t>
            </a:r>
            <a:r>
              <a:rPr lang="ja-JP" altLang="en-US" b="1" u="sng" dirty="0">
                <a:solidFill>
                  <a:srgbClr val="FF0000"/>
                </a:solidFill>
              </a:rPr>
              <a:t>データフロー方程式</a:t>
            </a:r>
            <a:r>
              <a:rPr lang="en-US" altLang="ja-JP" b="1" u="sng" dirty="0">
                <a:solidFill>
                  <a:srgbClr val="FF0000"/>
                </a:solidFill>
              </a:rPr>
              <a:t> (dataflow equation) </a:t>
            </a:r>
            <a:r>
              <a:rPr lang="ja-JP" altLang="en-US" dirty="0"/>
              <a:t>で</a:t>
            </a:r>
            <a:br>
              <a:rPr lang="en-US" altLang="ja-JP" dirty="0"/>
            </a:br>
            <a:r>
              <a:rPr lang="ja-JP" altLang="en-US" dirty="0"/>
              <a:t>表現</a:t>
            </a:r>
            <a:endParaRPr lang="en-US" altLang="ja-JP" dirty="0"/>
          </a:p>
          <a:p>
            <a:pPr marL="971550" lvl="1" indent="-514350">
              <a:buFont typeface="+mj-lt"/>
              <a:buAutoNum type="arabicPeriod"/>
            </a:pPr>
            <a:r>
              <a:rPr lang="ja-JP" altLang="en-US" dirty="0"/>
              <a:t>データフロー方程式の解を</a:t>
            </a:r>
            <a:r>
              <a:rPr lang="ja-JP" altLang="en-US" b="1" u="sng" dirty="0">
                <a:solidFill>
                  <a:srgbClr val="FF0000"/>
                </a:solidFill>
              </a:rPr>
              <a:t>不動点反復</a:t>
            </a:r>
            <a:r>
              <a:rPr lang="en-US" altLang="ja-JP" b="1" u="sng" dirty="0">
                <a:solidFill>
                  <a:srgbClr val="FF0000"/>
                </a:solidFill>
              </a:rPr>
              <a:t> (fixed-point iteration) </a:t>
            </a:r>
            <a:r>
              <a:rPr lang="ja-JP" altLang="en-US" dirty="0"/>
              <a:t>で計算</a:t>
            </a:r>
            <a:endParaRPr lang="en-US" altLang="ja-JP" dirty="0"/>
          </a:p>
        </p:txBody>
      </p:sp>
    </p:spTree>
    <p:extLst>
      <p:ext uri="{BB962C8B-B14F-4D97-AF65-F5344CB8AC3E}">
        <p14:creationId xmlns:p14="http://schemas.microsoft.com/office/powerpoint/2010/main" val="9061360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データフローの発生と消滅</a:t>
            </a:r>
          </a:p>
        </p:txBody>
      </p:sp>
      <p:sp>
        <p:nvSpPr>
          <p:cNvPr id="7" name="コンテンツ プレースホルダー 2"/>
          <p:cNvSpPr txBox="1">
            <a:spLocks/>
          </p:cNvSpPr>
          <p:nvPr/>
        </p:nvSpPr>
        <p:spPr>
          <a:xfrm>
            <a:off x="2619375" y="1385887"/>
            <a:ext cx="638674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到達定義解析では</a:t>
            </a:r>
            <a:r>
              <a:rPr lang="en-US" altLang="ja-JP" dirty="0"/>
              <a:t> gen </a:t>
            </a:r>
            <a:r>
              <a:rPr lang="ja-JP" altLang="en-US" dirty="0"/>
              <a:t>と</a:t>
            </a:r>
            <a:r>
              <a:rPr lang="en-US" altLang="ja-JP" dirty="0"/>
              <a:t> kill </a:t>
            </a:r>
            <a:r>
              <a:rPr lang="ja-JP" altLang="en-US" dirty="0"/>
              <a:t>と</a:t>
            </a:r>
            <a:br>
              <a:rPr lang="en-US" altLang="ja-JP" dirty="0"/>
            </a:br>
            <a:r>
              <a:rPr lang="ja-JP" altLang="en-US" dirty="0"/>
              <a:t>いう形で定義される</a:t>
            </a:r>
            <a:endParaRPr lang="en-US" altLang="ja-JP" dirty="0"/>
          </a:p>
          <a:p>
            <a:pPr lvl="1"/>
            <a:r>
              <a:rPr lang="en-US" altLang="ja-JP" dirty="0"/>
              <a:t>gen(d): d </a:t>
            </a:r>
            <a:r>
              <a:rPr lang="ja-JP" altLang="en-US" dirty="0"/>
              <a:t>行目で新たに生成される定義の集合</a:t>
            </a:r>
            <a:endParaRPr lang="en-US" altLang="ja-JP" dirty="0"/>
          </a:p>
          <a:p>
            <a:pPr lvl="2"/>
            <a:r>
              <a:rPr lang="en-US" altLang="ja-JP" dirty="0"/>
              <a:t>1</a:t>
            </a:r>
            <a:r>
              <a:rPr lang="ja-JP" altLang="en-US" dirty="0"/>
              <a:t>行目では</a:t>
            </a:r>
            <a:r>
              <a:rPr lang="en-US" altLang="ja-JP" dirty="0"/>
              <a:t> {(x, 1)}</a:t>
            </a:r>
          </a:p>
          <a:p>
            <a:pPr lvl="1"/>
            <a:r>
              <a:rPr lang="en-US" altLang="ja-JP" dirty="0"/>
              <a:t>kill(d): d </a:t>
            </a:r>
            <a:r>
              <a:rPr lang="ja-JP" altLang="en-US" dirty="0"/>
              <a:t>行目で消去される定義の集合</a:t>
            </a:r>
            <a:endParaRPr lang="en-US" altLang="ja-JP" dirty="0"/>
          </a:p>
          <a:p>
            <a:pPr lvl="2"/>
            <a:r>
              <a:rPr lang="en-US" altLang="ja-JP" dirty="0"/>
              <a:t>1</a:t>
            </a:r>
            <a:r>
              <a:rPr lang="ja-JP" altLang="en-US" dirty="0"/>
              <a:t>行目では第一要素が</a:t>
            </a:r>
            <a:r>
              <a:rPr lang="en-US" altLang="ja-JP" dirty="0"/>
              <a:t> x </a:t>
            </a:r>
            <a:r>
              <a:rPr lang="ja-JP" altLang="en-US" dirty="0"/>
              <a:t>であるデータフロー値</a:t>
            </a:r>
            <a:r>
              <a:rPr lang="en-US" altLang="ja-JP" dirty="0"/>
              <a:t>: {(x,1), (x, 3)}</a:t>
            </a:r>
          </a:p>
          <a:p>
            <a:pPr lvl="1"/>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Tree>
    <p:extLst>
      <p:ext uri="{BB962C8B-B14F-4D97-AF65-F5344CB8AC3E}">
        <p14:creationId xmlns:p14="http://schemas.microsoft.com/office/powerpoint/2010/main" val="19118463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ja-JP" altLang="en-US" dirty="0"/>
              <a:t>伝達関数</a:t>
            </a:r>
            <a:r>
              <a:rPr lang="en-US" altLang="ja-JP" dirty="0"/>
              <a:t> (transfer function)</a:t>
            </a:r>
            <a:endParaRPr kumimoji="1" lang="ja-JP" altLang="en-US" dirty="0"/>
          </a:p>
        </p:txBody>
      </p:sp>
      <p:sp>
        <p:nvSpPr>
          <p:cNvPr id="7" name="コンテンツ プレースホルダー 2"/>
          <p:cNvSpPr txBox="1">
            <a:spLocks/>
          </p:cNvSpPr>
          <p:nvPr/>
        </p:nvSpPr>
        <p:spPr>
          <a:xfrm>
            <a:off x="2619374" y="1385887"/>
            <a:ext cx="638674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各文の直前と直後のデータフロー値の関係を示す関数</a:t>
            </a:r>
            <a:endParaRPr lang="en-US" altLang="ja-JP" dirty="0"/>
          </a:p>
          <a:p>
            <a:pPr lvl="1"/>
            <a:r>
              <a:rPr lang="en-US" altLang="en-US" dirty="0"/>
              <a:t>各行 j で </a:t>
            </a:r>
            <a:r>
              <a:rPr lang="en-US" altLang="ja-JP" dirty="0" err="1"/>
              <a:t>fj</a:t>
            </a:r>
            <a:r>
              <a:rPr lang="en-US" altLang="ja-JP" dirty="0"/>
              <a:t>(X) = gen(j) ∪ (X - kill(j))</a:t>
            </a:r>
          </a:p>
          <a:p>
            <a:pPr lvl="1"/>
            <a:r>
              <a:rPr lang="ja-JP" altLang="en-US" dirty="0"/>
              <a:t>前から後ろに計算するので</a:t>
            </a:r>
            <a:br>
              <a:rPr lang="en-US" altLang="ja-JP" dirty="0"/>
            </a:br>
            <a:r>
              <a:rPr lang="ja-JP" altLang="en-US" dirty="0"/>
              <a:t>前向き</a:t>
            </a:r>
            <a:r>
              <a:rPr lang="en-US" altLang="ja-JP" dirty="0"/>
              <a:t> (forward) </a:t>
            </a:r>
            <a:r>
              <a:rPr lang="ja-JP" altLang="en-US" dirty="0"/>
              <a:t>と言う</a:t>
            </a:r>
            <a:endParaRPr lang="en-US" altLang="ja-JP" dirty="0"/>
          </a:p>
          <a:p>
            <a:pPr lvl="1"/>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Tree>
    <p:extLst>
      <p:ext uri="{BB962C8B-B14F-4D97-AF65-F5344CB8AC3E}">
        <p14:creationId xmlns:p14="http://schemas.microsoft.com/office/powerpoint/2010/main" val="25361127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典型的なデータフロー解析手法</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データフロー方程式に基づく手法</a:t>
            </a:r>
            <a:endParaRPr lang="en-US" altLang="ja-JP" dirty="0"/>
          </a:p>
          <a:p>
            <a:pPr marL="971550" lvl="1" indent="-514350">
              <a:buFont typeface="+mj-lt"/>
              <a:buAutoNum type="arabicPeriod"/>
            </a:pPr>
            <a:r>
              <a:rPr lang="ja-JP" altLang="en-US" dirty="0"/>
              <a:t>各文が</a:t>
            </a:r>
            <a:r>
              <a:rPr lang="ja-JP" altLang="en-US" b="1" u="sng" dirty="0">
                <a:solidFill>
                  <a:srgbClr val="FF0000"/>
                </a:solidFill>
              </a:rPr>
              <a:t>データフロー値</a:t>
            </a:r>
            <a:r>
              <a:rPr lang="en-US" altLang="ja-JP" b="1" u="sng" dirty="0">
                <a:solidFill>
                  <a:srgbClr val="FF0000"/>
                </a:solidFill>
              </a:rPr>
              <a:t> (dataflow value) </a:t>
            </a:r>
            <a:r>
              <a:rPr lang="ja-JP" altLang="en-US" dirty="0"/>
              <a:t>をどのように発生・消滅させるかを</a:t>
            </a:r>
            <a:r>
              <a:rPr lang="ja-JP" altLang="en-US" b="1" u="sng" dirty="0">
                <a:solidFill>
                  <a:srgbClr val="FF0000"/>
                </a:solidFill>
              </a:rPr>
              <a:t>伝達関数</a:t>
            </a:r>
            <a:r>
              <a:rPr lang="en-US" altLang="ja-JP" b="1" u="sng" dirty="0">
                <a:solidFill>
                  <a:srgbClr val="FF0000"/>
                </a:solidFill>
              </a:rPr>
              <a:t> (transfer function)</a:t>
            </a:r>
            <a:r>
              <a:rPr lang="en-US" altLang="ja-JP" dirty="0"/>
              <a:t> </a:t>
            </a:r>
            <a:r>
              <a:rPr lang="ja-JP" altLang="en-US" dirty="0"/>
              <a:t>で表現</a:t>
            </a:r>
            <a:endParaRPr lang="en-US" altLang="ja-JP" dirty="0"/>
          </a:p>
          <a:p>
            <a:pPr marL="971550" lvl="1" indent="-514350">
              <a:buFont typeface="+mj-lt"/>
              <a:buAutoNum type="arabicPeriod"/>
            </a:pPr>
            <a:r>
              <a:rPr lang="ja-JP" altLang="en-US" dirty="0"/>
              <a:t>制御の流れにしたがってデータフロー値の間の制約を</a:t>
            </a:r>
            <a:r>
              <a:rPr lang="ja-JP" altLang="en-US" b="1" u="sng" dirty="0">
                <a:solidFill>
                  <a:srgbClr val="FF0000"/>
                </a:solidFill>
              </a:rPr>
              <a:t>データフロー方程式</a:t>
            </a:r>
            <a:r>
              <a:rPr lang="en-US" altLang="ja-JP" b="1" u="sng" dirty="0">
                <a:solidFill>
                  <a:srgbClr val="FF0000"/>
                </a:solidFill>
              </a:rPr>
              <a:t> (dataflow equation) </a:t>
            </a:r>
            <a:r>
              <a:rPr lang="ja-JP" altLang="en-US" dirty="0"/>
              <a:t>で</a:t>
            </a:r>
            <a:br>
              <a:rPr lang="en-US" altLang="ja-JP" dirty="0"/>
            </a:br>
            <a:r>
              <a:rPr lang="ja-JP" altLang="en-US" dirty="0"/>
              <a:t>表現</a:t>
            </a:r>
            <a:endParaRPr lang="en-US" altLang="ja-JP" dirty="0"/>
          </a:p>
          <a:p>
            <a:pPr marL="971550" lvl="1" indent="-514350">
              <a:buFont typeface="+mj-lt"/>
              <a:buAutoNum type="arabicPeriod"/>
            </a:pPr>
            <a:r>
              <a:rPr lang="ja-JP" altLang="en-US" dirty="0"/>
              <a:t>データフロー方程式の解を</a:t>
            </a:r>
            <a:r>
              <a:rPr lang="ja-JP" altLang="en-US" b="1" u="sng" dirty="0">
                <a:solidFill>
                  <a:srgbClr val="FF0000"/>
                </a:solidFill>
              </a:rPr>
              <a:t>不動点反復</a:t>
            </a:r>
            <a:r>
              <a:rPr lang="en-US" altLang="ja-JP" b="1" u="sng" dirty="0">
                <a:solidFill>
                  <a:srgbClr val="FF0000"/>
                </a:solidFill>
              </a:rPr>
              <a:t> (fixed-point iteration) </a:t>
            </a:r>
            <a:r>
              <a:rPr lang="ja-JP" altLang="en-US" dirty="0"/>
              <a:t>で計算</a:t>
            </a:r>
            <a:endParaRPr lang="en-US" altLang="ja-JP" dirty="0"/>
          </a:p>
        </p:txBody>
      </p:sp>
    </p:spTree>
    <p:extLst>
      <p:ext uri="{BB962C8B-B14F-4D97-AF65-F5344CB8AC3E}">
        <p14:creationId xmlns:p14="http://schemas.microsoft.com/office/powerpoint/2010/main" val="10105638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データフロー方程式</a:t>
            </a:r>
          </a:p>
        </p:txBody>
      </p:sp>
      <p:sp>
        <p:nvSpPr>
          <p:cNvPr id="7" name="コンテンツ プレースホルダー 2"/>
          <p:cNvSpPr txBox="1">
            <a:spLocks/>
          </p:cNvSpPr>
          <p:nvPr/>
        </p:nvSpPr>
        <p:spPr>
          <a:xfrm>
            <a:off x="2746375" y="1385887"/>
            <a:ext cx="6397624"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文の間のデータフローの</a:t>
            </a:r>
            <a:r>
              <a:rPr lang="ja-JP" altLang="en-US" dirty="0"/>
              <a:t>制約を定める式</a:t>
            </a:r>
            <a:endParaRPr lang="en-US" altLang="ja-JP" dirty="0"/>
          </a:p>
          <a:p>
            <a:pPr lvl="1"/>
            <a:r>
              <a:rPr lang="en-US" altLang="ja-JP" dirty="0"/>
              <a:t>d </a:t>
            </a:r>
            <a:r>
              <a:rPr lang="ja-JP" altLang="en-US" dirty="0"/>
              <a:t>行目直前のデータフロー値</a:t>
            </a:r>
            <a:r>
              <a:rPr lang="en-US" altLang="ja-JP" dirty="0"/>
              <a:t> IN(d), </a:t>
            </a:r>
            <a:r>
              <a:rPr lang="ja-JP" altLang="en-US" dirty="0"/>
              <a:t>直後のデータフロー値</a:t>
            </a:r>
            <a:r>
              <a:rPr lang="en-US" altLang="ja-JP" dirty="0"/>
              <a:t> OUT(d) </a:t>
            </a:r>
            <a:r>
              <a:rPr lang="ja-JP" altLang="en-US" dirty="0"/>
              <a:t>の間の制約</a:t>
            </a:r>
            <a:endParaRPr lang="en-US" altLang="ja-JP" dirty="0"/>
          </a:p>
          <a:p>
            <a:pPr lvl="2"/>
            <a:r>
              <a:rPr lang="en-US" altLang="ja-JP" dirty="0"/>
              <a:t>IN(1) = ∅, OUT(1) = f(1)</a:t>
            </a:r>
          </a:p>
          <a:p>
            <a:pPr lvl="2"/>
            <a:r>
              <a:rPr lang="en-US" altLang="ja-JP" dirty="0"/>
              <a:t>IN(2) = OUT(1), OUT(2) = f(2)</a:t>
            </a:r>
          </a:p>
          <a:p>
            <a:pPr lvl="1"/>
            <a:r>
              <a:rPr lang="ja-JP" altLang="en-US" dirty="0"/>
              <a:t>到達可能定義解析では一般に</a:t>
            </a:r>
            <a:br>
              <a:rPr lang="en-US" altLang="ja-JP" dirty="0"/>
            </a:br>
            <a:r>
              <a:rPr lang="en-US" altLang="ja-JP" dirty="0"/>
              <a:t>IN(d) = ∪_{d’</a:t>
            </a:r>
            <a:r>
              <a:rPr lang="ja-JP" altLang="en-US" dirty="0"/>
              <a:t>は</a:t>
            </a:r>
            <a:r>
              <a:rPr lang="en-US" altLang="ja-JP" dirty="0"/>
              <a:t>d</a:t>
            </a:r>
            <a:r>
              <a:rPr lang="ja-JP" altLang="en-US" dirty="0"/>
              <a:t>の先行文</a:t>
            </a:r>
            <a:r>
              <a:rPr lang="en-US" altLang="ja-JP" dirty="0"/>
              <a:t>} OUT(d’)</a:t>
            </a:r>
            <a:br>
              <a:rPr lang="en-US" altLang="ja-JP" dirty="0"/>
            </a:br>
            <a:r>
              <a:rPr lang="en-US" altLang="ja-JP" dirty="0"/>
              <a:t>OUT(d) = gen(d) ∪ (IN(d) - kill(d))</a:t>
            </a:r>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Tree>
    <p:extLst>
      <p:ext uri="{BB962C8B-B14F-4D97-AF65-F5344CB8AC3E}">
        <p14:creationId xmlns:p14="http://schemas.microsoft.com/office/powerpoint/2010/main" val="683221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典型的なデータフロー解析手法</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データフロー方程式に基づく手法</a:t>
            </a:r>
            <a:endParaRPr lang="en-US" altLang="ja-JP" dirty="0"/>
          </a:p>
          <a:p>
            <a:pPr marL="971550" lvl="1" indent="-514350">
              <a:buFont typeface="+mj-lt"/>
              <a:buAutoNum type="arabicPeriod"/>
            </a:pPr>
            <a:r>
              <a:rPr lang="ja-JP" altLang="en-US" dirty="0"/>
              <a:t>各文が</a:t>
            </a:r>
            <a:r>
              <a:rPr lang="ja-JP" altLang="en-US" b="1" u="sng" dirty="0">
                <a:solidFill>
                  <a:srgbClr val="FF0000"/>
                </a:solidFill>
              </a:rPr>
              <a:t>データフロー値</a:t>
            </a:r>
            <a:r>
              <a:rPr lang="en-US" altLang="ja-JP" b="1" u="sng" dirty="0">
                <a:solidFill>
                  <a:srgbClr val="FF0000"/>
                </a:solidFill>
              </a:rPr>
              <a:t> (dataflow value) </a:t>
            </a:r>
            <a:r>
              <a:rPr lang="ja-JP" altLang="en-US" dirty="0"/>
              <a:t>をどのように発生・消滅させるかを</a:t>
            </a:r>
            <a:r>
              <a:rPr lang="ja-JP" altLang="en-US" b="1" u="sng" dirty="0">
                <a:solidFill>
                  <a:srgbClr val="FF0000"/>
                </a:solidFill>
              </a:rPr>
              <a:t>伝達関数</a:t>
            </a:r>
            <a:r>
              <a:rPr lang="en-US" altLang="ja-JP" b="1" u="sng" dirty="0">
                <a:solidFill>
                  <a:srgbClr val="FF0000"/>
                </a:solidFill>
              </a:rPr>
              <a:t> (transfer function)</a:t>
            </a:r>
            <a:r>
              <a:rPr lang="en-US" altLang="ja-JP" dirty="0"/>
              <a:t> </a:t>
            </a:r>
            <a:r>
              <a:rPr lang="ja-JP" altLang="en-US" dirty="0"/>
              <a:t>で表現</a:t>
            </a:r>
            <a:endParaRPr lang="en-US" altLang="ja-JP" dirty="0"/>
          </a:p>
          <a:p>
            <a:pPr marL="971550" lvl="1" indent="-514350">
              <a:buFont typeface="+mj-lt"/>
              <a:buAutoNum type="arabicPeriod"/>
            </a:pPr>
            <a:r>
              <a:rPr lang="ja-JP" altLang="en-US" dirty="0"/>
              <a:t>制御の流れにしたがってデータフロー値の間の制約を</a:t>
            </a:r>
            <a:r>
              <a:rPr lang="ja-JP" altLang="en-US" b="1" u="sng" dirty="0">
                <a:solidFill>
                  <a:srgbClr val="FF0000"/>
                </a:solidFill>
              </a:rPr>
              <a:t>データフロー方程式</a:t>
            </a:r>
            <a:r>
              <a:rPr lang="en-US" altLang="ja-JP" b="1" u="sng" dirty="0">
                <a:solidFill>
                  <a:srgbClr val="FF0000"/>
                </a:solidFill>
              </a:rPr>
              <a:t> (dataflow equation) </a:t>
            </a:r>
            <a:r>
              <a:rPr lang="ja-JP" altLang="en-US" dirty="0"/>
              <a:t>で</a:t>
            </a:r>
            <a:br>
              <a:rPr lang="en-US" altLang="ja-JP" dirty="0"/>
            </a:br>
            <a:r>
              <a:rPr lang="ja-JP" altLang="en-US" dirty="0"/>
              <a:t>表現</a:t>
            </a:r>
            <a:endParaRPr lang="en-US" altLang="ja-JP" dirty="0"/>
          </a:p>
          <a:p>
            <a:pPr marL="971550" lvl="1" indent="-514350">
              <a:buFont typeface="+mj-lt"/>
              <a:buAutoNum type="arabicPeriod"/>
            </a:pPr>
            <a:r>
              <a:rPr lang="ja-JP" altLang="en-US" dirty="0"/>
              <a:t>データフロー方程式の解を</a:t>
            </a:r>
            <a:r>
              <a:rPr lang="ja-JP" altLang="en-US" b="1" u="sng" dirty="0">
                <a:solidFill>
                  <a:srgbClr val="FF0000"/>
                </a:solidFill>
              </a:rPr>
              <a:t>不動点反復</a:t>
            </a:r>
            <a:r>
              <a:rPr lang="en-US" altLang="ja-JP" b="1" u="sng" dirty="0">
                <a:solidFill>
                  <a:srgbClr val="FF0000"/>
                </a:solidFill>
              </a:rPr>
              <a:t> (fixed-point iteration) </a:t>
            </a:r>
            <a:r>
              <a:rPr lang="ja-JP" altLang="en-US" dirty="0"/>
              <a:t>で計算</a:t>
            </a:r>
            <a:endParaRPr lang="en-US" altLang="ja-JP" dirty="0"/>
          </a:p>
        </p:txBody>
      </p:sp>
    </p:spTree>
    <p:extLst>
      <p:ext uri="{BB962C8B-B14F-4D97-AF65-F5344CB8AC3E}">
        <p14:creationId xmlns:p14="http://schemas.microsoft.com/office/powerpoint/2010/main" val="8794994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不動点反復による</a:t>
            </a:r>
            <a:br>
              <a:rPr kumimoji="1" lang="en-US" altLang="ja-JP" dirty="0"/>
            </a:br>
            <a:r>
              <a:rPr kumimoji="1" lang="ja-JP" altLang="en-US" dirty="0"/>
              <a:t>データフロー方程式の解法</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IN(d), OUT(d) </a:t>
            </a:r>
            <a:r>
              <a:rPr lang="ja-JP" altLang="en-US" dirty="0"/>
              <a:t>をそれぞれ</a:t>
            </a:r>
            <a:r>
              <a:rPr lang="en-US" altLang="ja-JP" dirty="0"/>
              <a:t> ∅ </a:t>
            </a:r>
            <a:r>
              <a:rPr lang="ja-JP" altLang="en-US" dirty="0"/>
              <a:t>とおく</a:t>
            </a:r>
            <a:endParaRPr lang="en-US" altLang="ja-JP" dirty="0"/>
          </a:p>
          <a:p>
            <a:r>
              <a:rPr lang="ja-JP" altLang="en-US" dirty="0"/>
              <a:t>データフロー方程式にしたがって</a:t>
            </a:r>
            <a:br>
              <a:rPr lang="en-US" altLang="ja-JP" dirty="0"/>
            </a:br>
            <a:r>
              <a:rPr lang="en-US" altLang="ja-JP" dirty="0"/>
              <a:t>IN(d), OUT(d) </a:t>
            </a:r>
            <a:r>
              <a:rPr lang="ja-JP" altLang="en-US" dirty="0"/>
              <a:t>を繰り返し更新する</a:t>
            </a:r>
            <a:endParaRPr lang="en-US" altLang="ja-JP" dirty="0"/>
          </a:p>
          <a:p>
            <a:r>
              <a:rPr lang="ja-JP" altLang="en-US" dirty="0"/>
              <a:t>値が変わらなくなったらそれが解</a:t>
            </a:r>
            <a:endParaRPr lang="en-US" altLang="ja-JP" dirty="0"/>
          </a:p>
          <a:p>
            <a:pPr lvl="1"/>
            <a:endParaRPr lang="en-US" altLang="ja-JP" dirty="0"/>
          </a:p>
        </p:txBody>
      </p:sp>
    </p:spTree>
    <p:extLst>
      <p:ext uri="{BB962C8B-B14F-4D97-AF65-F5344CB8AC3E}">
        <p14:creationId xmlns:p14="http://schemas.microsoft.com/office/powerpoint/2010/main" val="14443350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不動点反復の実行例</a:t>
            </a:r>
          </a:p>
        </p:txBody>
      </p:sp>
      <p:sp>
        <p:nvSpPr>
          <p:cNvPr id="7" name="コンテンツ プレースホルダー 2"/>
          <p:cNvSpPr txBox="1">
            <a:spLocks/>
          </p:cNvSpPr>
          <p:nvPr/>
        </p:nvSpPr>
        <p:spPr>
          <a:xfrm>
            <a:off x="2746375" y="1385887"/>
            <a:ext cx="6397624" cy="485298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IN(1) = ∅</a:t>
            </a:r>
            <a:br>
              <a:rPr lang="en-US" altLang="ja-JP" dirty="0"/>
            </a:br>
            <a:r>
              <a:rPr lang="en-US" altLang="ja-JP" dirty="0"/>
              <a:t>OUT(1) = ∅</a:t>
            </a:r>
            <a:br>
              <a:rPr lang="en-US" altLang="ja-JP" dirty="0"/>
            </a:br>
            <a:r>
              <a:rPr lang="en-US" altLang="ja-JP" dirty="0"/>
              <a:t>IN(2) = ∅</a:t>
            </a:r>
            <a:br>
              <a:rPr lang="en-US" altLang="ja-JP" dirty="0"/>
            </a:br>
            <a:r>
              <a:rPr lang="en-US" altLang="ja-JP" dirty="0"/>
              <a:t>OUT(2) = ∅</a:t>
            </a:r>
            <a:br>
              <a:rPr lang="en-US" altLang="ja-JP" dirty="0"/>
            </a:br>
            <a:r>
              <a:rPr lang="en-US" altLang="ja-JP" dirty="0"/>
              <a:t>IN(3) = ∅</a:t>
            </a:r>
            <a:br>
              <a:rPr lang="en-US" altLang="ja-JP" dirty="0"/>
            </a:br>
            <a:r>
              <a:rPr lang="en-US" altLang="ja-JP" dirty="0"/>
              <a:t>OUT(3) = ∅</a:t>
            </a:r>
            <a:br>
              <a:rPr lang="en-US" altLang="ja-JP" dirty="0"/>
            </a:br>
            <a:r>
              <a:rPr lang="en-US" altLang="ja-JP" dirty="0"/>
              <a:t>IN(4) = ∅</a:t>
            </a:r>
            <a:br>
              <a:rPr lang="en-US" altLang="ja-JP" dirty="0"/>
            </a:br>
            <a:r>
              <a:rPr lang="en-US" altLang="ja-JP" dirty="0"/>
              <a:t>OUT(4) = ∅</a:t>
            </a:r>
            <a:br>
              <a:rPr lang="en-US" altLang="ja-JP" dirty="0"/>
            </a:br>
            <a:r>
              <a:rPr lang="en-US" altLang="ja-JP" dirty="0"/>
              <a:t>IN(5) = ∅</a:t>
            </a:r>
            <a:br>
              <a:rPr lang="en-US" altLang="ja-JP" dirty="0"/>
            </a:br>
            <a:r>
              <a:rPr lang="en-US" altLang="ja-JP" dirty="0"/>
              <a:t>OUT(5) = ∅</a:t>
            </a:r>
            <a:br>
              <a:rPr lang="en-US" altLang="ja-JP" dirty="0"/>
            </a:br>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Tree>
    <p:extLst>
      <p:ext uri="{BB962C8B-B14F-4D97-AF65-F5344CB8AC3E}">
        <p14:creationId xmlns:p14="http://schemas.microsoft.com/office/powerpoint/2010/main" val="125687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コンパイラとは</a:t>
            </a:r>
            <a:endParaRPr kumimoji="1" lang="ja-JP" altLang="en-US" dirty="0"/>
          </a:p>
        </p:txBody>
      </p:sp>
      <p:sp>
        <p:nvSpPr>
          <p:cNvPr id="3" name="コンテンツ プレースホルダー 2"/>
          <p:cNvSpPr>
            <a:spLocks noGrp="1"/>
          </p:cNvSpPr>
          <p:nvPr>
            <p:ph idx="1"/>
          </p:nvPr>
        </p:nvSpPr>
        <p:spPr>
          <a:xfrm>
            <a:off x="457200" y="1600201"/>
            <a:ext cx="8229600" cy="3176716"/>
          </a:xfrm>
        </p:spPr>
        <p:txBody>
          <a:bodyPr>
            <a:normAutofit/>
          </a:bodyPr>
          <a:lstStyle/>
          <a:p>
            <a:r>
              <a:rPr lang="ja-JP" altLang="en-US" dirty="0"/>
              <a:t>高級言語を低級言語に変換するソフトウェア</a:t>
            </a:r>
            <a:endParaRPr lang="en-US" altLang="ja-JP" dirty="0"/>
          </a:p>
          <a:p>
            <a:pPr lvl="1"/>
            <a:r>
              <a:rPr lang="ja-JP" altLang="en-US" dirty="0"/>
              <a:t>高級言語</a:t>
            </a:r>
            <a:r>
              <a:rPr lang="en-US" altLang="ja-JP" dirty="0"/>
              <a:t>: C </a:t>
            </a:r>
            <a:r>
              <a:rPr lang="ja-JP" altLang="en-US" dirty="0"/>
              <a:t>とか</a:t>
            </a:r>
            <a:r>
              <a:rPr lang="en-US" altLang="ja-JP" dirty="0"/>
              <a:t> Java </a:t>
            </a:r>
            <a:r>
              <a:rPr lang="ja-JP" altLang="en-US" dirty="0"/>
              <a:t>とか</a:t>
            </a:r>
            <a:r>
              <a:rPr lang="en-US" altLang="ja-JP" dirty="0"/>
              <a:t> Scheme </a:t>
            </a:r>
            <a:r>
              <a:rPr lang="ja-JP" altLang="en-US" dirty="0"/>
              <a:t>とかの人間にとって比較的わかりやすい言語</a:t>
            </a:r>
            <a:endParaRPr lang="en-US" altLang="ja-JP" dirty="0"/>
          </a:p>
          <a:p>
            <a:pPr lvl="1"/>
            <a:r>
              <a:rPr lang="ja-JP" altLang="en-US" dirty="0"/>
              <a:t>低級言語</a:t>
            </a:r>
            <a:r>
              <a:rPr lang="en-US" altLang="ja-JP" dirty="0"/>
              <a:t>: </a:t>
            </a:r>
            <a:r>
              <a:rPr lang="ja-JP" altLang="en-US" dirty="0"/>
              <a:t>機械語</a:t>
            </a:r>
            <a:r>
              <a:rPr lang="en-US" altLang="ja-JP" dirty="0"/>
              <a:t>, </a:t>
            </a:r>
            <a:r>
              <a:rPr lang="ja-JP" altLang="en-US" dirty="0"/>
              <a:t>アセンブリ言語等の</a:t>
            </a:r>
            <a:br>
              <a:rPr lang="en-US" altLang="ja-JP" dirty="0"/>
            </a:br>
            <a:r>
              <a:rPr lang="ja-JP" altLang="en-US" dirty="0"/>
              <a:t>コンピュータにとって比較的わかりやすい言語</a:t>
            </a:r>
            <a:endParaRPr lang="en-US" altLang="ja-JP" dirty="0"/>
          </a:p>
          <a:p>
            <a:r>
              <a:rPr lang="en-US" altLang="ja-JP" dirty="0" err="1"/>
              <a:t>gcc</a:t>
            </a:r>
            <a:r>
              <a:rPr lang="en-US" altLang="ja-JP" dirty="0"/>
              <a:t> </a:t>
            </a:r>
            <a:r>
              <a:rPr lang="ja-JP" altLang="en-US" dirty="0"/>
              <a:t>はコンパイラの一種</a:t>
            </a:r>
            <a:endParaRPr lang="en-US" altLang="ja-JP" dirty="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11</a:t>
            </a:fld>
            <a:endParaRPr kumimoji="1" lang="ja-JP" altLang="en-US"/>
          </a:p>
        </p:txBody>
      </p:sp>
    </p:spTree>
    <p:extLst>
      <p:ext uri="{BB962C8B-B14F-4D97-AF65-F5344CB8AC3E}">
        <p14:creationId xmlns:p14="http://schemas.microsoft.com/office/powerpoint/2010/main" val="7771641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不動点反復の実行例</a:t>
            </a:r>
          </a:p>
        </p:txBody>
      </p:sp>
      <p:sp>
        <p:nvSpPr>
          <p:cNvPr id="7" name="コンテンツ プレースホルダー 2"/>
          <p:cNvSpPr txBox="1">
            <a:spLocks/>
          </p:cNvSpPr>
          <p:nvPr/>
        </p:nvSpPr>
        <p:spPr>
          <a:xfrm>
            <a:off x="2746375" y="1385887"/>
            <a:ext cx="6397624" cy="485298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IN(1) = ∅</a:t>
            </a:r>
            <a:br>
              <a:rPr lang="en-US" altLang="ja-JP" dirty="0"/>
            </a:br>
            <a:r>
              <a:rPr lang="en-US" altLang="ja-JP" dirty="0"/>
              <a:t>OUT(1) = ∅</a:t>
            </a:r>
            <a:br>
              <a:rPr lang="en-US" altLang="ja-JP" dirty="0"/>
            </a:br>
            <a:r>
              <a:rPr lang="en-US" altLang="ja-JP" dirty="0"/>
              <a:t>IN(2) = ∅</a:t>
            </a:r>
            <a:br>
              <a:rPr lang="en-US" altLang="ja-JP" dirty="0"/>
            </a:br>
            <a:r>
              <a:rPr lang="en-US" altLang="ja-JP" dirty="0"/>
              <a:t>OUT(2) = ∅</a:t>
            </a:r>
            <a:br>
              <a:rPr lang="en-US" altLang="ja-JP" dirty="0"/>
            </a:br>
            <a:r>
              <a:rPr lang="en-US" altLang="ja-JP" dirty="0"/>
              <a:t>IN(3) = ∅</a:t>
            </a:r>
            <a:br>
              <a:rPr lang="en-US" altLang="ja-JP" dirty="0"/>
            </a:br>
            <a:r>
              <a:rPr lang="en-US" altLang="ja-JP" dirty="0"/>
              <a:t>OUT(3) = ∅</a:t>
            </a:r>
            <a:br>
              <a:rPr lang="en-US" altLang="ja-JP" dirty="0"/>
            </a:br>
            <a:r>
              <a:rPr lang="en-US" altLang="ja-JP" dirty="0"/>
              <a:t>IN(4) = ∅</a:t>
            </a:r>
            <a:br>
              <a:rPr lang="en-US" altLang="ja-JP" dirty="0"/>
            </a:br>
            <a:r>
              <a:rPr lang="en-US" altLang="ja-JP" dirty="0"/>
              <a:t>OUT(4) = ∅</a:t>
            </a:r>
            <a:br>
              <a:rPr lang="en-US" altLang="ja-JP" dirty="0"/>
            </a:br>
            <a:r>
              <a:rPr lang="en-US" altLang="ja-JP" dirty="0"/>
              <a:t>IN(5) = ∅</a:t>
            </a:r>
            <a:br>
              <a:rPr lang="en-US" altLang="ja-JP" dirty="0"/>
            </a:br>
            <a:r>
              <a:rPr lang="en-US" altLang="ja-JP" dirty="0"/>
              <a:t>OUT(5) = ∅</a:t>
            </a:r>
            <a:br>
              <a:rPr lang="en-US" altLang="ja-JP" dirty="0"/>
            </a:br>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3" name="正方形/長方形 2"/>
          <p:cNvSpPr/>
          <p:nvPr/>
        </p:nvSpPr>
        <p:spPr>
          <a:xfrm>
            <a:off x="984249" y="5566460"/>
            <a:ext cx="6858001" cy="1077218"/>
          </a:xfrm>
          <a:prstGeom prst="rect">
            <a:avLst/>
          </a:prstGeom>
        </p:spPr>
        <p:txBody>
          <a:bodyPr wrap="square">
            <a:spAutoFit/>
          </a:bodyPr>
          <a:lstStyle/>
          <a:p>
            <a:pPr lvl="1"/>
            <a:r>
              <a:rPr lang="en-US" altLang="ja-JP" sz="3200" b="1" dirty="0"/>
              <a:t>IN(d) = ∪_{d’</a:t>
            </a:r>
            <a:r>
              <a:rPr lang="ja-JP" altLang="en-US" sz="3200" b="1" dirty="0"/>
              <a:t>は</a:t>
            </a:r>
            <a:r>
              <a:rPr lang="en-US" altLang="ja-JP" sz="3200" b="1" dirty="0"/>
              <a:t>d</a:t>
            </a:r>
            <a:r>
              <a:rPr lang="ja-JP" altLang="en-US" sz="3200" b="1" dirty="0"/>
              <a:t>の先行文</a:t>
            </a:r>
            <a:r>
              <a:rPr lang="en-US" altLang="ja-JP" sz="3200" b="1" dirty="0"/>
              <a:t>} OUT(d’)</a:t>
            </a:r>
            <a:br>
              <a:rPr lang="en-US" altLang="ja-JP" sz="3200" b="1" dirty="0"/>
            </a:br>
            <a:r>
              <a:rPr lang="en-US" altLang="ja-JP" sz="3200" b="1" dirty="0"/>
              <a:t>OUT(d) = gen(d) ∪ (IN(d) - kill(d))</a:t>
            </a:r>
          </a:p>
        </p:txBody>
      </p:sp>
    </p:spTree>
    <p:extLst>
      <p:ext uri="{BB962C8B-B14F-4D97-AF65-F5344CB8AC3E}">
        <p14:creationId xmlns:p14="http://schemas.microsoft.com/office/powerpoint/2010/main" val="9947008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不動点反復の実行例</a:t>
            </a:r>
          </a:p>
        </p:txBody>
      </p:sp>
      <p:sp>
        <p:nvSpPr>
          <p:cNvPr id="7" name="コンテンツ プレースホルダー 2"/>
          <p:cNvSpPr txBox="1">
            <a:spLocks/>
          </p:cNvSpPr>
          <p:nvPr/>
        </p:nvSpPr>
        <p:spPr>
          <a:xfrm>
            <a:off x="2746375" y="1385887"/>
            <a:ext cx="6397624" cy="485298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IN(1) = ∅</a:t>
            </a:r>
            <a:br>
              <a:rPr lang="en-US" altLang="ja-JP" dirty="0"/>
            </a:br>
            <a:r>
              <a:rPr lang="en-US" altLang="ja-JP" dirty="0"/>
              <a:t>OUT(1) = {</a:t>
            </a:r>
            <a:r>
              <a:rPr lang="en-US" altLang="ja-JP" dirty="0">
                <a:solidFill>
                  <a:srgbClr val="FF0000"/>
                </a:solidFill>
              </a:rPr>
              <a:t>(x, 1)</a:t>
            </a:r>
            <a:r>
              <a:rPr lang="en-US" altLang="ja-JP" dirty="0"/>
              <a:t>}</a:t>
            </a:r>
            <a:br>
              <a:rPr lang="en-US" altLang="ja-JP" dirty="0"/>
            </a:br>
            <a:r>
              <a:rPr lang="en-US" altLang="ja-JP" dirty="0"/>
              <a:t>IN(2) = ∅</a:t>
            </a:r>
            <a:br>
              <a:rPr lang="en-US" altLang="ja-JP" dirty="0"/>
            </a:br>
            <a:r>
              <a:rPr lang="en-US" altLang="ja-JP" dirty="0"/>
              <a:t>OUT(2) = {</a:t>
            </a:r>
            <a:r>
              <a:rPr lang="en-US" altLang="ja-JP" dirty="0">
                <a:solidFill>
                  <a:srgbClr val="FF0000"/>
                </a:solidFill>
              </a:rPr>
              <a:t>(y, 2)</a:t>
            </a:r>
            <a:r>
              <a:rPr lang="en-US" altLang="ja-JP" dirty="0"/>
              <a:t>}</a:t>
            </a:r>
            <a:br>
              <a:rPr lang="en-US" altLang="ja-JP" dirty="0"/>
            </a:br>
            <a:r>
              <a:rPr lang="en-US" altLang="ja-JP" dirty="0"/>
              <a:t>IN(3) = ∅</a:t>
            </a:r>
            <a:br>
              <a:rPr lang="en-US" altLang="ja-JP" dirty="0"/>
            </a:br>
            <a:r>
              <a:rPr lang="en-US" altLang="ja-JP" dirty="0"/>
              <a:t>OUT(3) = {</a:t>
            </a:r>
            <a:r>
              <a:rPr lang="en-US" altLang="ja-JP" dirty="0">
                <a:solidFill>
                  <a:srgbClr val="FF0000"/>
                </a:solidFill>
              </a:rPr>
              <a:t>(x, 3)</a:t>
            </a:r>
            <a:r>
              <a:rPr lang="en-US" altLang="ja-JP" dirty="0"/>
              <a:t>}</a:t>
            </a:r>
            <a:br>
              <a:rPr lang="en-US" altLang="ja-JP" dirty="0"/>
            </a:br>
            <a:r>
              <a:rPr lang="en-US" altLang="ja-JP" dirty="0"/>
              <a:t>IN(4) = ∅</a:t>
            </a:r>
            <a:br>
              <a:rPr lang="en-US" altLang="ja-JP" dirty="0"/>
            </a:br>
            <a:r>
              <a:rPr lang="en-US" altLang="ja-JP" dirty="0"/>
              <a:t>OUT(4) = ∅</a:t>
            </a:r>
            <a:br>
              <a:rPr lang="en-US" altLang="ja-JP" dirty="0"/>
            </a:br>
            <a:r>
              <a:rPr lang="en-US" altLang="ja-JP" dirty="0"/>
              <a:t>IN(5) = ∅</a:t>
            </a:r>
            <a:br>
              <a:rPr lang="en-US" altLang="ja-JP" dirty="0"/>
            </a:br>
            <a:r>
              <a:rPr lang="en-US" altLang="ja-JP" dirty="0"/>
              <a:t>OUT(5) = ∅</a:t>
            </a:r>
            <a:br>
              <a:rPr lang="en-US" altLang="ja-JP" dirty="0"/>
            </a:br>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3" name="正方形/長方形 2"/>
          <p:cNvSpPr/>
          <p:nvPr/>
        </p:nvSpPr>
        <p:spPr>
          <a:xfrm>
            <a:off x="984249" y="5566460"/>
            <a:ext cx="6858001" cy="1077218"/>
          </a:xfrm>
          <a:prstGeom prst="rect">
            <a:avLst/>
          </a:prstGeom>
        </p:spPr>
        <p:txBody>
          <a:bodyPr wrap="square">
            <a:spAutoFit/>
          </a:bodyPr>
          <a:lstStyle/>
          <a:p>
            <a:pPr lvl="1"/>
            <a:r>
              <a:rPr lang="en-US" altLang="ja-JP" sz="3200" b="1" dirty="0"/>
              <a:t>IN(d) = ∪_{d’</a:t>
            </a:r>
            <a:r>
              <a:rPr lang="ja-JP" altLang="en-US" sz="3200" b="1" dirty="0"/>
              <a:t>は</a:t>
            </a:r>
            <a:r>
              <a:rPr lang="en-US" altLang="ja-JP" sz="3200" b="1" dirty="0"/>
              <a:t>d</a:t>
            </a:r>
            <a:r>
              <a:rPr lang="ja-JP" altLang="en-US" sz="3200" b="1" dirty="0"/>
              <a:t>の先行文</a:t>
            </a:r>
            <a:r>
              <a:rPr lang="en-US" altLang="ja-JP" sz="3200" b="1" dirty="0"/>
              <a:t>} OUT(d’)</a:t>
            </a:r>
            <a:br>
              <a:rPr lang="en-US" altLang="ja-JP" sz="3200" b="1" dirty="0"/>
            </a:br>
            <a:r>
              <a:rPr lang="en-US" altLang="ja-JP" sz="3200" b="1" dirty="0"/>
              <a:t>OUT(d) = gen(d) ∪ (IN(d) - kill(d))</a:t>
            </a:r>
          </a:p>
        </p:txBody>
      </p:sp>
    </p:spTree>
    <p:extLst>
      <p:ext uri="{BB962C8B-B14F-4D97-AF65-F5344CB8AC3E}">
        <p14:creationId xmlns:p14="http://schemas.microsoft.com/office/powerpoint/2010/main" val="7771070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不動点反復の実行例</a:t>
            </a:r>
          </a:p>
        </p:txBody>
      </p:sp>
      <p:sp>
        <p:nvSpPr>
          <p:cNvPr id="7" name="コンテンツ プレースホルダー 2"/>
          <p:cNvSpPr txBox="1">
            <a:spLocks/>
          </p:cNvSpPr>
          <p:nvPr/>
        </p:nvSpPr>
        <p:spPr>
          <a:xfrm>
            <a:off x="2746375" y="1385887"/>
            <a:ext cx="6397624" cy="485298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IN(1) = ∅</a:t>
            </a:r>
            <a:br>
              <a:rPr lang="en-US" altLang="ja-JP" dirty="0"/>
            </a:br>
            <a:r>
              <a:rPr lang="en-US" altLang="ja-JP" dirty="0"/>
              <a:t>OUT(1) = {(x, 1)}</a:t>
            </a:r>
            <a:br>
              <a:rPr lang="en-US" altLang="ja-JP" dirty="0"/>
            </a:br>
            <a:r>
              <a:rPr lang="en-US" altLang="ja-JP" dirty="0"/>
              <a:t>IN(2) = {</a:t>
            </a:r>
            <a:r>
              <a:rPr lang="en-US" altLang="ja-JP" dirty="0">
                <a:solidFill>
                  <a:srgbClr val="FF0000"/>
                </a:solidFill>
              </a:rPr>
              <a:t>(x, 1)</a:t>
            </a:r>
            <a:r>
              <a:rPr lang="en-US" altLang="ja-JP" dirty="0"/>
              <a:t>}</a:t>
            </a:r>
            <a:br>
              <a:rPr lang="en-US" altLang="ja-JP" dirty="0"/>
            </a:br>
            <a:r>
              <a:rPr lang="en-US" altLang="ja-JP" dirty="0"/>
              <a:t>OUT(2) = {</a:t>
            </a:r>
            <a:r>
              <a:rPr lang="en-US" altLang="ja-JP" dirty="0">
                <a:solidFill>
                  <a:srgbClr val="FF0000"/>
                </a:solidFill>
              </a:rPr>
              <a:t>(x, 1)</a:t>
            </a:r>
            <a:r>
              <a:rPr lang="en-US" altLang="ja-JP" dirty="0"/>
              <a:t>, (y, 2)}</a:t>
            </a:r>
            <a:br>
              <a:rPr lang="en-US" altLang="ja-JP" dirty="0"/>
            </a:br>
            <a:r>
              <a:rPr lang="en-US" altLang="ja-JP" dirty="0"/>
              <a:t>IN(3) = {</a:t>
            </a:r>
            <a:r>
              <a:rPr lang="en-US" altLang="ja-JP" dirty="0">
                <a:solidFill>
                  <a:srgbClr val="FF0000"/>
                </a:solidFill>
              </a:rPr>
              <a:t>(y, 2)</a:t>
            </a:r>
            <a:r>
              <a:rPr lang="en-US" altLang="ja-JP" dirty="0"/>
              <a:t>}</a:t>
            </a:r>
            <a:br>
              <a:rPr lang="en-US" altLang="ja-JP" dirty="0"/>
            </a:br>
            <a:r>
              <a:rPr lang="en-US" altLang="ja-JP" dirty="0"/>
              <a:t>OUT(3) = {(x, 3)}</a:t>
            </a:r>
            <a:br>
              <a:rPr lang="en-US" altLang="ja-JP" dirty="0"/>
            </a:br>
            <a:r>
              <a:rPr lang="en-US" altLang="ja-JP" dirty="0"/>
              <a:t>IN(4) = {</a:t>
            </a:r>
            <a:r>
              <a:rPr lang="en-US" altLang="ja-JP" dirty="0">
                <a:solidFill>
                  <a:srgbClr val="FF0000"/>
                </a:solidFill>
              </a:rPr>
              <a:t>(x, 3)</a:t>
            </a:r>
            <a:r>
              <a:rPr lang="en-US" altLang="ja-JP" dirty="0"/>
              <a:t>}</a:t>
            </a:r>
            <a:br>
              <a:rPr lang="en-US" altLang="ja-JP" dirty="0"/>
            </a:br>
            <a:r>
              <a:rPr lang="en-US" altLang="ja-JP" dirty="0"/>
              <a:t>OUT(4) = ∅</a:t>
            </a:r>
            <a:br>
              <a:rPr lang="en-US" altLang="ja-JP" dirty="0"/>
            </a:br>
            <a:r>
              <a:rPr lang="en-US" altLang="ja-JP" dirty="0"/>
              <a:t>IN(5) = ∅</a:t>
            </a:r>
            <a:br>
              <a:rPr lang="en-US" altLang="ja-JP" dirty="0"/>
            </a:br>
            <a:r>
              <a:rPr lang="en-US" altLang="ja-JP" dirty="0"/>
              <a:t>OUT(5) = ∅</a:t>
            </a:r>
            <a:br>
              <a:rPr lang="en-US" altLang="ja-JP" dirty="0"/>
            </a:br>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3" name="正方形/長方形 2"/>
          <p:cNvSpPr/>
          <p:nvPr/>
        </p:nvSpPr>
        <p:spPr>
          <a:xfrm>
            <a:off x="984249" y="5566460"/>
            <a:ext cx="6858001" cy="1077218"/>
          </a:xfrm>
          <a:prstGeom prst="rect">
            <a:avLst/>
          </a:prstGeom>
        </p:spPr>
        <p:txBody>
          <a:bodyPr wrap="square">
            <a:spAutoFit/>
          </a:bodyPr>
          <a:lstStyle/>
          <a:p>
            <a:pPr lvl="1"/>
            <a:r>
              <a:rPr lang="en-US" altLang="ja-JP" sz="3200" b="1" dirty="0"/>
              <a:t>IN(d) = ∪_{d’</a:t>
            </a:r>
            <a:r>
              <a:rPr lang="ja-JP" altLang="en-US" sz="3200" b="1" dirty="0"/>
              <a:t>は</a:t>
            </a:r>
            <a:r>
              <a:rPr lang="en-US" altLang="ja-JP" sz="3200" b="1" dirty="0"/>
              <a:t>d</a:t>
            </a:r>
            <a:r>
              <a:rPr lang="ja-JP" altLang="en-US" sz="3200" b="1" dirty="0"/>
              <a:t>の先行文</a:t>
            </a:r>
            <a:r>
              <a:rPr lang="en-US" altLang="ja-JP" sz="3200" b="1" dirty="0"/>
              <a:t>} OUT(d’)</a:t>
            </a:r>
            <a:br>
              <a:rPr lang="en-US" altLang="ja-JP" sz="3200" b="1" dirty="0"/>
            </a:br>
            <a:r>
              <a:rPr lang="en-US" altLang="ja-JP" sz="3200" b="1" dirty="0"/>
              <a:t>OUT(d) = gen(d) ∪ (IN(d) - kill(d))</a:t>
            </a:r>
          </a:p>
        </p:txBody>
      </p:sp>
    </p:spTree>
    <p:extLst>
      <p:ext uri="{BB962C8B-B14F-4D97-AF65-F5344CB8AC3E}">
        <p14:creationId xmlns:p14="http://schemas.microsoft.com/office/powerpoint/2010/main" val="33738754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不動点反復の実行例</a:t>
            </a:r>
          </a:p>
        </p:txBody>
      </p:sp>
      <p:sp>
        <p:nvSpPr>
          <p:cNvPr id="7" name="コンテンツ プレースホルダー 2"/>
          <p:cNvSpPr txBox="1">
            <a:spLocks/>
          </p:cNvSpPr>
          <p:nvPr/>
        </p:nvSpPr>
        <p:spPr>
          <a:xfrm>
            <a:off x="2746375" y="1385887"/>
            <a:ext cx="6397624" cy="485298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IN(1) = ∅</a:t>
            </a:r>
            <a:br>
              <a:rPr lang="en-US" altLang="ja-JP" dirty="0"/>
            </a:br>
            <a:r>
              <a:rPr lang="en-US" altLang="ja-JP" dirty="0"/>
              <a:t>OUT(1) = {(x, 1)}</a:t>
            </a:r>
            <a:br>
              <a:rPr lang="en-US" altLang="ja-JP" dirty="0"/>
            </a:br>
            <a:r>
              <a:rPr lang="en-US" altLang="ja-JP" dirty="0"/>
              <a:t>IN(2) = {(x, 1)}</a:t>
            </a:r>
            <a:br>
              <a:rPr lang="en-US" altLang="ja-JP" dirty="0"/>
            </a:br>
            <a:r>
              <a:rPr lang="en-US" altLang="ja-JP" dirty="0"/>
              <a:t>OUT(2) = {(x, 1), (y, 2)}</a:t>
            </a:r>
            <a:br>
              <a:rPr lang="en-US" altLang="ja-JP" dirty="0"/>
            </a:br>
            <a:r>
              <a:rPr lang="en-US" altLang="ja-JP" dirty="0"/>
              <a:t>IN(3) = {</a:t>
            </a:r>
            <a:r>
              <a:rPr lang="en-US" altLang="ja-JP" dirty="0">
                <a:solidFill>
                  <a:srgbClr val="FF0000"/>
                </a:solidFill>
              </a:rPr>
              <a:t>(x, 1)</a:t>
            </a:r>
            <a:r>
              <a:rPr lang="en-US" altLang="ja-JP" dirty="0"/>
              <a:t>, (y, 2)}</a:t>
            </a:r>
            <a:br>
              <a:rPr lang="en-US" altLang="ja-JP" dirty="0"/>
            </a:br>
            <a:r>
              <a:rPr lang="en-US" altLang="ja-JP" dirty="0"/>
              <a:t>OUT(3) = {(x, 3), </a:t>
            </a:r>
            <a:r>
              <a:rPr lang="en-US" altLang="ja-JP" dirty="0">
                <a:solidFill>
                  <a:srgbClr val="FF0000"/>
                </a:solidFill>
              </a:rPr>
              <a:t>(y, 2)</a:t>
            </a:r>
            <a:r>
              <a:rPr lang="en-US" altLang="ja-JP" dirty="0"/>
              <a:t>}</a:t>
            </a:r>
            <a:br>
              <a:rPr lang="en-US" altLang="ja-JP" dirty="0"/>
            </a:br>
            <a:r>
              <a:rPr lang="en-US" altLang="ja-JP" dirty="0"/>
              <a:t>IN(4) = {(x, 3)}</a:t>
            </a:r>
            <a:br>
              <a:rPr lang="en-US" altLang="ja-JP" dirty="0"/>
            </a:br>
            <a:r>
              <a:rPr lang="en-US" altLang="ja-JP" dirty="0"/>
              <a:t>OUT(4) = {</a:t>
            </a:r>
            <a:r>
              <a:rPr lang="en-US" altLang="ja-JP" dirty="0">
                <a:solidFill>
                  <a:srgbClr val="FF0000"/>
                </a:solidFill>
              </a:rPr>
              <a:t>(x, 3)</a:t>
            </a:r>
            <a:r>
              <a:rPr lang="en-US" altLang="ja-JP" dirty="0"/>
              <a:t>}</a:t>
            </a:r>
            <a:br>
              <a:rPr lang="en-US" altLang="ja-JP" dirty="0"/>
            </a:br>
            <a:r>
              <a:rPr lang="en-US" altLang="ja-JP" dirty="0"/>
              <a:t>IN(5) = ∅</a:t>
            </a:r>
            <a:br>
              <a:rPr lang="en-US" altLang="ja-JP" dirty="0"/>
            </a:br>
            <a:r>
              <a:rPr lang="en-US" altLang="ja-JP" dirty="0"/>
              <a:t>OUT(5) = ∅</a:t>
            </a:r>
            <a:br>
              <a:rPr lang="en-US" altLang="ja-JP" dirty="0"/>
            </a:br>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3" name="正方形/長方形 2"/>
          <p:cNvSpPr/>
          <p:nvPr/>
        </p:nvSpPr>
        <p:spPr>
          <a:xfrm>
            <a:off x="984249" y="5566460"/>
            <a:ext cx="6858001" cy="1077218"/>
          </a:xfrm>
          <a:prstGeom prst="rect">
            <a:avLst/>
          </a:prstGeom>
        </p:spPr>
        <p:txBody>
          <a:bodyPr wrap="square">
            <a:spAutoFit/>
          </a:bodyPr>
          <a:lstStyle/>
          <a:p>
            <a:pPr lvl="1"/>
            <a:r>
              <a:rPr lang="en-US" altLang="ja-JP" sz="3200" b="1" dirty="0"/>
              <a:t>IN(d) = ∪_{d’</a:t>
            </a:r>
            <a:r>
              <a:rPr lang="ja-JP" altLang="en-US" sz="3200" b="1" dirty="0"/>
              <a:t>は</a:t>
            </a:r>
            <a:r>
              <a:rPr lang="en-US" altLang="ja-JP" sz="3200" b="1" dirty="0"/>
              <a:t>d</a:t>
            </a:r>
            <a:r>
              <a:rPr lang="ja-JP" altLang="en-US" sz="3200" b="1" dirty="0"/>
              <a:t>の先行文</a:t>
            </a:r>
            <a:r>
              <a:rPr lang="en-US" altLang="ja-JP" sz="3200" b="1" dirty="0"/>
              <a:t>} OUT(d’)</a:t>
            </a:r>
            <a:br>
              <a:rPr lang="en-US" altLang="ja-JP" sz="3200" b="1" dirty="0"/>
            </a:br>
            <a:r>
              <a:rPr lang="en-US" altLang="ja-JP" sz="3200" b="1" dirty="0"/>
              <a:t>OUT(d) = gen(d) ∪ (IN(d) - kill(d))</a:t>
            </a:r>
          </a:p>
        </p:txBody>
      </p:sp>
    </p:spTree>
    <p:extLst>
      <p:ext uri="{BB962C8B-B14F-4D97-AF65-F5344CB8AC3E}">
        <p14:creationId xmlns:p14="http://schemas.microsoft.com/office/powerpoint/2010/main" val="18723231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不動点反復の実行例</a:t>
            </a:r>
          </a:p>
        </p:txBody>
      </p:sp>
      <p:sp>
        <p:nvSpPr>
          <p:cNvPr id="7" name="コンテンツ プレースホルダー 2"/>
          <p:cNvSpPr txBox="1">
            <a:spLocks/>
          </p:cNvSpPr>
          <p:nvPr/>
        </p:nvSpPr>
        <p:spPr>
          <a:xfrm>
            <a:off x="2746375" y="1385887"/>
            <a:ext cx="6397624" cy="485298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IN(1) = ∅</a:t>
            </a:r>
            <a:br>
              <a:rPr lang="en-US" altLang="ja-JP" dirty="0"/>
            </a:br>
            <a:r>
              <a:rPr lang="en-US" altLang="ja-JP" dirty="0"/>
              <a:t>OUT(1) = {(x, 1)}</a:t>
            </a:r>
            <a:br>
              <a:rPr lang="en-US" altLang="ja-JP" dirty="0"/>
            </a:br>
            <a:r>
              <a:rPr lang="en-US" altLang="ja-JP" dirty="0"/>
              <a:t>IN(2) = {(x, 1)}</a:t>
            </a:r>
            <a:br>
              <a:rPr lang="en-US" altLang="ja-JP" dirty="0"/>
            </a:br>
            <a:r>
              <a:rPr lang="en-US" altLang="ja-JP" dirty="0"/>
              <a:t>OUT(2) = {(x, 1), (y, 2)}</a:t>
            </a:r>
            <a:br>
              <a:rPr lang="en-US" altLang="ja-JP" dirty="0"/>
            </a:br>
            <a:r>
              <a:rPr lang="en-US" altLang="ja-JP" dirty="0"/>
              <a:t>IN(3) = {(x, 1), (y, 2)}</a:t>
            </a:r>
            <a:br>
              <a:rPr lang="en-US" altLang="ja-JP" dirty="0"/>
            </a:br>
            <a:r>
              <a:rPr lang="en-US" altLang="ja-JP" dirty="0"/>
              <a:t>OUT(3) = {(x, 3), (y, 2)}</a:t>
            </a:r>
            <a:br>
              <a:rPr lang="en-US" altLang="ja-JP" dirty="0"/>
            </a:br>
            <a:r>
              <a:rPr lang="en-US" altLang="ja-JP" dirty="0"/>
              <a:t>IN(4) = {(x, 3), </a:t>
            </a:r>
            <a:r>
              <a:rPr lang="en-US" altLang="ja-JP" dirty="0">
                <a:solidFill>
                  <a:srgbClr val="FF0000"/>
                </a:solidFill>
              </a:rPr>
              <a:t>(y, 2)</a:t>
            </a:r>
            <a:r>
              <a:rPr lang="en-US" altLang="ja-JP" dirty="0"/>
              <a:t>}</a:t>
            </a:r>
            <a:br>
              <a:rPr lang="en-US" altLang="ja-JP" dirty="0"/>
            </a:br>
            <a:r>
              <a:rPr lang="en-US" altLang="ja-JP" dirty="0"/>
              <a:t>OUT(4) = {(x, 3)}</a:t>
            </a:r>
            <a:br>
              <a:rPr lang="en-US" altLang="ja-JP" dirty="0"/>
            </a:br>
            <a:r>
              <a:rPr lang="en-US" altLang="ja-JP" dirty="0"/>
              <a:t>IN(5) = {</a:t>
            </a:r>
            <a:r>
              <a:rPr lang="en-US" altLang="ja-JP" dirty="0">
                <a:solidFill>
                  <a:srgbClr val="FF0000"/>
                </a:solidFill>
              </a:rPr>
              <a:t>(x, 3)</a:t>
            </a:r>
            <a:r>
              <a:rPr lang="en-US" altLang="ja-JP" dirty="0"/>
              <a:t>}</a:t>
            </a:r>
            <a:br>
              <a:rPr lang="en-US" altLang="ja-JP" dirty="0"/>
            </a:br>
            <a:r>
              <a:rPr lang="en-US" altLang="ja-JP" dirty="0"/>
              <a:t>OUT(5) = ∅</a:t>
            </a:r>
            <a:br>
              <a:rPr lang="en-US" altLang="ja-JP" dirty="0"/>
            </a:br>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3" name="正方形/長方形 2"/>
          <p:cNvSpPr/>
          <p:nvPr/>
        </p:nvSpPr>
        <p:spPr>
          <a:xfrm>
            <a:off x="984249" y="5566460"/>
            <a:ext cx="6858001" cy="1077218"/>
          </a:xfrm>
          <a:prstGeom prst="rect">
            <a:avLst/>
          </a:prstGeom>
        </p:spPr>
        <p:txBody>
          <a:bodyPr wrap="square">
            <a:spAutoFit/>
          </a:bodyPr>
          <a:lstStyle/>
          <a:p>
            <a:pPr lvl="1"/>
            <a:r>
              <a:rPr lang="en-US" altLang="ja-JP" sz="3200" b="1" dirty="0"/>
              <a:t>IN(d) = ∪_{d’</a:t>
            </a:r>
            <a:r>
              <a:rPr lang="ja-JP" altLang="en-US" sz="3200" b="1" dirty="0"/>
              <a:t>は</a:t>
            </a:r>
            <a:r>
              <a:rPr lang="en-US" altLang="ja-JP" sz="3200" b="1" dirty="0"/>
              <a:t>d</a:t>
            </a:r>
            <a:r>
              <a:rPr lang="ja-JP" altLang="en-US" sz="3200" b="1" dirty="0"/>
              <a:t>の先行文</a:t>
            </a:r>
            <a:r>
              <a:rPr lang="en-US" altLang="ja-JP" sz="3200" b="1" dirty="0"/>
              <a:t>} OUT(d’)</a:t>
            </a:r>
            <a:br>
              <a:rPr lang="en-US" altLang="ja-JP" sz="3200" b="1" dirty="0"/>
            </a:br>
            <a:r>
              <a:rPr lang="en-US" altLang="ja-JP" sz="3200" b="1" dirty="0"/>
              <a:t>OUT(d) = gen(d) ∪ (IN(d) - kill(d))</a:t>
            </a:r>
          </a:p>
        </p:txBody>
      </p:sp>
    </p:spTree>
    <p:extLst>
      <p:ext uri="{BB962C8B-B14F-4D97-AF65-F5344CB8AC3E}">
        <p14:creationId xmlns:p14="http://schemas.microsoft.com/office/powerpoint/2010/main" val="8711561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不動点反復の実行例</a:t>
            </a:r>
          </a:p>
        </p:txBody>
      </p:sp>
      <p:sp>
        <p:nvSpPr>
          <p:cNvPr id="7" name="コンテンツ プレースホルダー 2"/>
          <p:cNvSpPr txBox="1">
            <a:spLocks/>
          </p:cNvSpPr>
          <p:nvPr/>
        </p:nvSpPr>
        <p:spPr>
          <a:xfrm>
            <a:off x="2746375" y="1385887"/>
            <a:ext cx="6397624" cy="485298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IN(1) = ∅</a:t>
            </a:r>
            <a:br>
              <a:rPr lang="en-US" altLang="ja-JP" dirty="0"/>
            </a:br>
            <a:r>
              <a:rPr lang="en-US" altLang="ja-JP" dirty="0"/>
              <a:t>OUT(1) = {(x, 1)}</a:t>
            </a:r>
            <a:br>
              <a:rPr lang="en-US" altLang="ja-JP" dirty="0"/>
            </a:br>
            <a:r>
              <a:rPr lang="en-US" altLang="ja-JP" dirty="0"/>
              <a:t>IN(2) = {(x, 1)}</a:t>
            </a:r>
            <a:br>
              <a:rPr lang="en-US" altLang="ja-JP" dirty="0"/>
            </a:br>
            <a:r>
              <a:rPr lang="en-US" altLang="ja-JP" dirty="0"/>
              <a:t>OUT(2) = {(x, 1), (y, 2)}</a:t>
            </a:r>
            <a:br>
              <a:rPr lang="en-US" altLang="ja-JP" dirty="0"/>
            </a:br>
            <a:r>
              <a:rPr lang="en-US" altLang="ja-JP" dirty="0"/>
              <a:t>IN(3) = {(x, 1), (y, 2)}</a:t>
            </a:r>
            <a:br>
              <a:rPr lang="en-US" altLang="ja-JP" dirty="0"/>
            </a:br>
            <a:r>
              <a:rPr lang="en-US" altLang="ja-JP" dirty="0"/>
              <a:t>OUT(3) = {(x, 3), (y, 2)}</a:t>
            </a:r>
            <a:br>
              <a:rPr lang="en-US" altLang="ja-JP" dirty="0"/>
            </a:br>
            <a:r>
              <a:rPr lang="en-US" altLang="ja-JP" dirty="0"/>
              <a:t>IN(4) = {(x, 3), (y, 2)}</a:t>
            </a:r>
            <a:br>
              <a:rPr lang="en-US" altLang="ja-JP" dirty="0"/>
            </a:br>
            <a:r>
              <a:rPr lang="en-US" altLang="ja-JP" dirty="0"/>
              <a:t>OUT(4) = {(x, 3), </a:t>
            </a:r>
            <a:r>
              <a:rPr lang="en-US" altLang="ja-JP" dirty="0">
                <a:solidFill>
                  <a:srgbClr val="FF0000"/>
                </a:solidFill>
              </a:rPr>
              <a:t>(y, 2)</a:t>
            </a:r>
            <a:r>
              <a:rPr lang="en-US" altLang="ja-JP" dirty="0"/>
              <a:t>}</a:t>
            </a:r>
            <a:br>
              <a:rPr lang="en-US" altLang="ja-JP" dirty="0"/>
            </a:br>
            <a:r>
              <a:rPr lang="en-US" altLang="ja-JP" dirty="0"/>
              <a:t>IN(5) = {(x, 3)}</a:t>
            </a:r>
            <a:br>
              <a:rPr lang="en-US" altLang="ja-JP" dirty="0"/>
            </a:br>
            <a:r>
              <a:rPr lang="en-US" altLang="ja-JP" dirty="0"/>
              <a:t>OUT(5) = {</a:t>
            </a:r>
            <a:r>
              <a:rPr lang="en-US" altLang="ja-JP" dirty="0">
                <a:solidFill>
                  <a:srgbClr val="FF0000"/>
                </a:solidFill>
              </a:rPr>
              <a:t>(x, 3)</a:t>
            </a:r>
            <a:r>
              <a:rPr lang="en-US" altLang="ja-JP" dirty="0"/>
              <a:t>}</a:t>
            </a:r>
            <a:br>
              <a:rPr lang="en-US" altLang="ja-JP" dirty="0"/>
            </a:br>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3" name="正方形/長方形 2"/>
          <p:cNvSpPr/>
          <p:nvPr/>
        </p:nvSpPr>
        <p:spPr>
          <a:xfrm>
            <a:off x="984249" y="5566460"/>
            <a:ext cx="6858001" cy="1077218"/>
          </a:xfrm>
          <a:prstGeom prst="rect">
            <a:avLst/>
          </a:prstGeom>
        </p:spPr>
        <p:txBody>
          <a:bodyPr wrap="square">
            <a:spAutoFit/>
          </a:bodyPr>
          <a:lstStyle/>
          <a:p>
            <a:pPr lvl="1"/>
            <a:r>
              <a:rPr lang="en-US" altLang="ja-JP" sz="3200" b="1" dirty="0"/>
              <a:t>IN(d) = ∪_{d’</a:t>
            </a:r>
            <a:r>
              <a:rPr lang="ja-JP" altLang="en-US" sz="3200" b="1" dirty="0"/>
              <a:t>は</a:t>
            </a:r>
            <a:r>
              <a:rPr lang="en-US" altLang="ja-JP" sz="3200" b="1" dirty="0"/>
              <a:t>d</a:t>
            </a:r>
            <a:r>
              <a:rPr lang="ja-JP" altLang="en-US" sz="3200" b="1" dirty="0"/>
              <a:t>の先行文</a:t>
            </a:r>
            <a:r>
              <a:rPr lang="en-US" altLang="ja-JP" sz="3200" b="1" dirty="0"/>
              <a:t>} OUT(d’)</a:t>
            </a:r>
            <a:br>
              <a:rPr lang="en-US" altLang="ja-JP" sz="3200" b="1" dirty="0"/>
            </a:br>
            <a:r>
              <a:rPr lang="en-US" altLang="ja-JP" sz="3200" b="1" dirty="0"/>
              <a:t>OUT(d) = gen(d) ∪ (IN(d) - kill(d))</a:t>
            </a:r>
          </a:p>
        </p:txBody>
      </p:sp>
    </p:spTree>
    <p:extLst>
      <p:ext uri="{BB962C8B-B14F-4D97-AF65-F5344CB8AC3E}">
        <p14:creationId xmlns:p14="http://schemas.microsoft.com/office/powerpoint/2010/main" val="25281564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不動点反復の実行例</a:t>
            </a:r>
          </a:p>
        </p:txBody>
      </p:sp>
      <p:sp>
        <p:nvSpPr>
          <p:cNvPr id="7" name="コンテンツ プレースホルダー 2"/>
          <p:cNvSpPr txBox="1">
            <a:spLocks/>
          </p:cNvSpPr>
          <p:nvPr/>
        </p:nvSpPr>
        <p:spPr>
          <a:xfrm>
            <a:off x="2746375" y="1385887"/>
            <a:ext cx="6397624" cy="485298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IN(1) = ∅</a:t>
            </a:r>
            <a:br>
              <a:rPr lang="en-US" altLang="ja-JP" dirty="0"/>
            </a:br>
            <a:r>
              <a:rPr lang="en-US" altLang="ja-JP" dirty="0"/>
              <a:t>OUT(1) = {(x, 1)}</a:t>
            </a:r>
            <a:br>
              <a:rPr lang="en-US" altLang="ja-JP" dirty="0"/>
            </a:br>
            <a:r>
              <a:rPr lang="en-US" altLang="ja-JP" dirty="0"/>
              <a:t>IN(2) = {(x, 1)}</a:t>
            </a:r>
            <a:br>
              <a:rPr lang="en-US" altLang="ja-JP" dirty="0"/>
            </a:br>
            <a:r>
              <a:rPr lang="en-US" altLang="ja-JP" dirty="0"/>
              <a:t>OUT(2) = {(x, 1), (y, 2)}</a:t>
            </a:r>
            <a:br>
              <a:rPr lang="en-US" altLang="ja-JP" dirty="0"/>
            </a:br>
            <a:r>
              <a:rPr lang="en-US" altLang="ja-JP" dirty="0"/>
              <a:t>IN(3) = {(x, 1), (y, 2)}</a:t>
            </a:r>
            <a:br>
              <a:rPr lang="en-US" altLang="ja-JP" dirty="0"/>
            </a:br>
            <a:r>
              <a:rPr lang="en-US" altLang="ja-JP" dirty="0"/>
              <a:t>OUT(3) = {(x, 3), (y, 2)}</a:t>
            </a:r>
            <a:br>
              <a:rPr lang="en-US" altLang="ja-JP" dirty="0"/>
            </a:br>
            <a:r>
              <a:rPr lang="en-US" altLang="ja-JP" dirty="0"/>
              <a:t>IN(4) = {(x, 3), (y, 2)}</a:t>
            </a:r>
            <a:br>
              <a:rPr lang="en-US" altLang="ja-JP" dirty="0"/>
            </a:br>
            <a:r>
              <a:rPr lang="en-US" altLang="ja-JP" dirty="0"/>
              <a:t>OUT(4) = {(x, 3), (y, 2)}</a:t>
            </a:r>
            <a:br>
              <a:rPr lang="en-US" altLang="ja-JP" dirty="0"/>
            </a:br>
            <a:r>
              <a:rPr lang="en-US" altLang="ja-JP" dirty="0"/>
              <a:t>IN(5) = {(x, 3), </a:t>
            </a:r>
            <a:r>
              <a:rPr lang="en-US" altLang="ja-JP" dirty="0">
                <a:solidFill>
                  <a:srgbClr val="FF0000"/>
                </a:solidFill>
              </a:rPr>
              <a:t>(y, 2)</a:t>
            </a:r>
            <a:r>
              <a:rPr lang="en-US" altLang="ja-JP" dirty="0"/>
              <a:t>}</a:t>
            </a:r>
            <a:br>
              <a:rPr lang="en-US" altLang="ja-JP" dirty="0"/>
            </a:br>
            <a:r>
              <a:rPr lang="en-US" altLang="ja-JP" dirty="0"/>
              <a:t>OUT(5) = {(x, 3)}</a:t>
            </a:r>
            <a:br>
              <a:rPr lang="en-US" altLang="ja-JP" dirty="0"/>
            </a:br>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3" name="正方形/長方形 2"/>
          <p:cNvSpPr/>
          <p:nvPr/>
        </p:nvSpPr>
        <p:spPr>
          <a:xfrm>
            <a:off x="984249" y="5566460"/>
            <a:ext cx="6858001" cy="1077218"/>
          </a:xfrm>
          <a:prstGeom prst="rect">
            <a:avLst/>
          </a:prstGeom>
        </p:spPr>
        <p:txBody>
          <a:bodyPr wrap="square">
            <a:spAutoFit/>
          </a:bodyPr>
          <a:lstStyle/>
          <a:p>
            <a:pPr lvl="1"/>
            <a:r>
              <a:rPr lang="en-US" altLang="ja-JP" sz="3200" b="1" dirty="0"/>
              <a:t>IN(d) = ∪_{d’</a:t>
            </a:r>
            <a:r>
              <a:rPr lang="ja-JP" altLang="en-US" sz="3200" b="1" dirty="0"/>
              <a:t>は</a:t>
            </a:r>
            <a:r>
              <a:rPr lang="en-US" altLang="ja-JP" sz="3200" b="1" dirty="0"/>
              <a:t>d</a:t>
            </a:r>
            <a:r>
              <a:rPr lang="ja-JP" altLang="en-US" sz="3200" b="1" dirty="0"/>
              <a:t>の先行文</a:t>
            </a:r>
            <a:r>
              <a:rPr lang="en-US" altLang="ja-JP" sz="3200" b="1" dirty="0"/>
              <a:t>} OUT(d’)</a:t>
            </a:r>
            <a:br>
              <a:rPr lang="en-US" altLang="ja-JP" sz="3200" b="1" dirty="0"/>
            </a:br>
            <a:r>
              <a:rPr lang="en-US" altLang="ja-JP" sz="3200" b="1" dirty="0"/>
              <a:t>OUT(d) = gen(d) ∪ (IN(d) - kill(d))</a:t>
            </a:r>
          </a:p>
        </p:txBody>
      </p:sp>
    </p:spTree>
    <p:extLst>
      <p:ext uri="{BB962C8B-B14F-4D97-AF65-F5344CB8AC3E}">
        <p14:creationId xmlns:p14="http://schemas.microsoft.com/office/powerpoint/2010/main" val="27570111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不動点反復の実行例</a:t>
            </a:r>
          </a:p>
        </p:txBody>
      </p:sp>
      <p:sp>
        <p:nvSpPr>
          <p:cNvPr id="7" name="コンテンツ プレースホルダー 2"/>
          <p:cNvSpPr txBox="1">
            <a:spLocks/>
          </p:cNvSpPr>
          <p:nvPr/>
        </p:nvSpPr>
        <p:spPr>
          <a:xfrm>
            <a:off x="2746375" y="1385887"/>
            <a:ext cx="6397624" cy="485298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IN(1) = ∅</a:t>
            </a:r>
            <a:br>
              <a:rPr lang="en-US" altLang="ja-JP" dirty="0"/>
            </a:br>
            <a:r>
              <a:rPr lang="en-US" altLang="ja-JP" dirty="0"/>
              <a:t>OUT(1) = {(x, 1)}</a:t>
            </a:r>
            <a:br>
              <a:rPr lang="en-US" altLang="ja-JP" dirty="0"/>
            </a:br>
            <a:r>
              <a:rPr lang="en-US" altLang="ja-JP" dirty="0"/>
              <a:t>IN(2) = {(x, 1)}</a:t>
            </a:r>
            <a:br>
              <a:rPr lang="en-US" altLang="ja-JP" dirty="0"/>
            </a:br>
            <a:r>
              <a:rPr lang="en-US" altLang="ja-JP" dirty="0"/>
              <a:t>OUT(2) = {(x, 1), (y, 2)}</a:t>
            </a:r>
            <a:br>
              <a:rPr lang="en-US" altLang="ja-JP" dirty="0"/>
            </a:br>
            <a:r>
              <a:rPr lang="en-US" altLang="ja-JP" dirty="0"/>
              <a:t>IN(3) = {(x, 1), (y, 2)}</a:t>
            </a:r>
            <a:br>
              <a:rPr lang="en-US" altLang="ja-JP" dirty="0"/>
            </a:br>
            <a:r>
              <a:rPr lang="en-US" altLang="ja-JP" dirty="0"/>
              <a:t>OUT(3) = {(x, 3), (y, 2)}</a:t>
            </a:r>
            <a:br>
              <a:rPr lang="en-US" altLang="ja-JP" dirty="0"/>
            </a:br>
            <a:r>
              <a:rPr lang="en-US" altLang="ja-JP" dirty="0"/>
              <a:t>IN(4) = {(x, 3), (y, 2)}</a:t>
            </a:r>
            <a:br>
              <a:rPr lang="en-US" altLang="ja-JP" dirty="0"/>
            </a:br>
            <a:r>
              <a:rPr lang="en-US" altLang="ja-JP" dirty="0"/>
              <a:t>OUT(4) = {(x, 3), (y, 2)}</a:t>
            </a:r>
            <a:br>
              <a:rPr lang="en-US" altLang="ja-JP" dirty="0"/>
            </a:br>
            <a:r>
              <a:rPr lang="en-US" altLang="ja-JP" dirty="0"/>
              <a:t>IN(5) = {(x, 3), (y, 2)}</a:t>
            </a:r>
            <a:br>
              <a:rPr lang="en-US" altLang="ja-JP" dirty="0"/>
            </a:br>
            <a:r>
              <a:rPr lang="en-US" altLang="ja-JP" dirty="0"/>
              <a:t>OUT(5) = {(x, 3), </a:t>
            </a:r>
            <a:r>
              <a:rPr lang="en-US" altLang="ja-JP" dirty="0">
                <a:solidFill>
                  <a:srgbClr val="FF0000"/>
                </a:solidFill>
              </a:rPr>
              <a:t>(y, 2)</a:t>
            </a:r>
            <a:r>
              <a:rPr lang="en-US" altLang="ja-JP" dirty="0"/>
              <a:t>}</a:t>
            </a:r>
            <a:br>
              <a:rPr lang="en-US" altLang="ja-JP" dirty="0"/>
            </a:br>
            <a:endParaRPr lang="en-US" altLang="ja-JP" dirty="0"/>
          </a:p>
        </p:txBody>
      </p:sp>
      <p:sp>
        <p:nvSpPr>
          <p:cNvPr id="5" name="正方形/長方形 4"/>
          <p:cNvSpPr/>
          <p:nvPr/>
        </p:nvSpPr>
        <p:spPr>
          <a:xfrm>
            <a:off x="290285" y="1417638"/>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3" name="正方形/長方形 2"/>
          <p:cNvSpPr/>
          <p:nvPr/>
        </p:nvSpPr>
        <p:spPr>
          <a:xfrm>
            <a:off x="984249" y="5566460"/>
            <a:ext cx="6858001" cy="1077218"/>
          </a:xfrm>
          <a:prstGeom prst="rect">
            <a:avLst/>
          </a:prstGeom>
        </p:spPr>
        <p:txBody>
          <a:bodyPr wrap="square">
            <a:spAutoFit/>
          </a:bodyPr>
          <a:lstStyle/>
          <a:p>
            <a:pPr lvl="1"/>
            <a:r>
              <a:rPr lang="en-US" altLang="ja-JP" sz="3200" b="1" dirty="0"/>
              <a:t>IN(d) = ∪_{d’</a:t>
            </a:r>
            <a:r>
              <a:rPr lang="ja-JP" altLang="en-US" sz="3200" b="1" dirty="0"/>
              <a:t>は</a:t>
            </a:r>
            <a:r>
              <a:rPr lang="en-US" altLang="ja-JP" sz="3200" b="1" dirty="0"/>
              <a:t>d</a:t>
            </a:r>
            <a:r>
              <a:rPr lang="ja-JP" altLang="en-US" sz="3200" b="1" dirty="0"/>
              <a:t>の先行文</a:t>
            </a:r>
            <a:r>
              <a:rPr lang="en-US" altLang="ja-JP" sz="3200" b="1" dirty="0"/>
              <a:t>} OUT(d’)</a:t>
            </a:r>
            <a:br>
              <a:rPr lang="en-US" altLang="ja-JP" sz="3200" b="1" dirty="0"/>
            </a:br>
            <a:r>
              <a:rPr lang="en-US" altLang="ja-JP" sz="3200" b="1" dirty="0"/>
              <a:t>OUT(d) = gen(d) ∪ (IN(d) - kill(d))</a:t>
            </a:r>
          </a:p>
        </p:txBody>
      </p:sp>
    </p:spTree>
    <p:extLst>
      <p:ext uri="{BB962C8B-B14F-4D97-AF65-F5344CB8AC3E}">
        <p14:creationId xmlns:p14="http://schemas.microsoft.com/office/powerpoint/2010/main" val="33322266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5" y="231774"/>
            <a:ext cx="8686799" cy="1143000"/>
          </a:xfrm>
        </p:spPr>
        <p:txBody>
          <a:bodyPr>
            <a:normAutofit/>
          </a:bodyPr>
          <a:lstStyle/>
          <a:p>
            <a:r>
              <a:rPr kumimoji="1" lang="ja-JP" altLang="en-US" dirty="0"/>
              <a:t>不動点反復の性質</a:t>
            </a:r>
          </a:p>
        </p:txBody>
      </p:sp>
      <p:sp>
        <p:nvSpPr>
          <p:cNvPr id="7" name="コンテンツ プレースホルダー 2"/>
          <p:cNvSpPr txBox="1">
            <a:spLocks/>
          </p:cNvSpPr>
          <p:nvPr/>
        </p:nvSpPr>
        <p:spPr>
          <a:xfrm>
            <a:off x="290285" y="1222375"/>
            <a:ext cx="8563430" cy="552449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不動点反復が止まったら，必ずフロー方程式の解が得られる</a:t>
            </a:r>
            <a:endParaRPr lang="en-US" altLang="ja-JP" dirty="0"/>
          </a:p>
          <a:p>
            <a:pPr lvl="1"/>
            <a:r>
              <a:rPr lang="ja-JP" altLang="en-US" dirty="0"/>
              <a:t>停止条件は「フロー方程式の解が見つかったとき」に等価</a:t>
            </a:r>
            <a:endParaRPr lang="en-US" altLang="ja-JP" dirty="0"/>
          </a:p>
          <a:p>
            <a:r>
              <a:rPr lang="ja-JP" altLang="en-US" dirty="0"/>
              <a:t>不動点反復は有限ステップで止まる</a:t>
            </a:r>
            <a:endParaRPr lang="en-US" altLang="ja-JP" dirty="0"/>
          </a:p>
          <a:p>
            <a:pPr lvl="1"/>
            <a:r>
              <a:rPr lang="ja-JP" altLang="en-US" dirty="0"/>
              <a:t>一度</a:t>
            </a:r>
            <a:r>
              <a:rPr lang="en-US" altLang="ja-JP" dirty="0"/>
              <a:t> IN(d), OUT(d) </a:t>
            </a:r>
            <a:r>
              <a:rPr lang="ja-JP" altLang="en-US" dirty="0"/>
              <a:t>に加わったデータフロー値が</a:t>
            </a:r>
            <a:br>
              <a:rPr lang="en-US" altLang="ja-JP" dirty="0"/>
            </a:br>
            <a:r>
              <a:rPr lang="ja-JP" altLang="en-US" dirty="0"/>
              <a:t>消えることはない</a:t>
            </a:r>
            <a:endParaRPr lang="en-US" altLang="ja-JP" dirty="0"/>
          </a:p>
          <a:p>
            <a:pPr lvl="1"/>
            <a:r>
              <a:rPr lang="ja-JP" altLang="en-US" dirty="0"/>
              <a:t>可能なデータフロー値は有限個</a:t>
            </a:r>
            <a:endParaRPr lang="en-US" altLang="ja-JP" dirty="0"/>
          </a:p>
          <a:p>
            <a:r>
              <a:rPr lang="ja-JP" altLang="en-US" dirty="0"/>
              <a:t>不動点反復で得られる解は，フロー方程式を</a:t>
            </a:r>
            <a:br>
              <a:rPr lang="en-US" altLang="ja-JP" dirty="0"/>
            </a:br>
            <a:r>
              <a:rPr lang="ja-JP" altLang="en-US" dirty="0"/>
              <a:t>満たす解の中で最小</a:t>
            </a:r>
            <a:endParaRPr lang="en-US" altLang="ja-JP" dirty="0"/>
          </a:p>
          <a:p>
            <a:pPr lvl="1"/>
            <a:r>
              <a:rPr lang="ja-JP" altLang="en-US" dirty="0"/>
              <a:t>完備半順序</a:t>
            </a:r>
            <a:r>
              <a:rPr lang="en-US" altLang="ja-JP" dirty="0"/>
              <a:t> (</a:t>
            </a:r>
            <a:r>
              <a:rPr lang="en-US" altLang="ja-JP" dirty="0" err="1"/>
              <a:t>cpo</a:t>
            </a:r>
            <a:r>
              <a:rPr lang="en-US" altLang="ja-JP" dirty="0"/>
              <a:t>) </a:t>
            </a:r>
            <a:r>
              <a:rPr lang="ja-JP" altLang="en-US" dirty="0"/>
              <a:t>の理論を使うと出てくる</a:t>
            </a:r>
            <a:endParaRPr lang="en-US" altLang="ja-JP" dirty="0"/>
          </a:p>
        </p:txBody>
      </p:sp>
    </p:spTree>
    <p:extLst>
      <p:ext uri="{BB962C8B-B14F-4D97-AF65-F5344CB8AC3E}">
        <p14:creationId xmlns:p14="http://schemas.microsoft.com/office/powerpoint/2010/main" val="32761509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5" y="231774"/>
            <a:ext cx="8686799" cy="1143000"/>
          </a:xfrm>
        </p:spPr>
        <p:txBody>
          <a:bodyPr>
            <a:normAutofit/>
          </a:bodyPr>
          <a:lstStyle/>
          <a:p>
            <a:r>
              <a:rPr kumimoji="1" lang="ja-JP" altLang="en-US" dirty="0"/>
              <a:t>様々なデータフロー解析</a:t>
            </a:r>
          </a:p>
        </p:txBody>
      </p:sp>
      <p:sp>
        <p:nvSpPr>
          <p:cNvPr id="7" name="コンテンツ プレースホルダー 2"/>
          <p:cNvSpPr txBox="1">
            <a:spLocks/>
          </p:cNvSpPr>
          <p:nvPr/>
        </p:nvSpPr>
        <p:spPr>
          <a:xfrm>
            <a:off x="290285" y="1222375"/>
            <a:ext cx="8563430" cy="55244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データフロー値，伝達関数，フロー方程式を</a:t>
            </a:r>
            <a:br>
              <a:rPr lang="en-US" altLang="ja-JP" dirty="0"/>
            </a:br>
            <a:r>
              <a:rPr lang="ja-JP" altLang="en-US" dirty="0"/>
              <a:t>変えることにより，異なるデータフロー解析が</a:t>
            </a:r>
            <a:br>
              <a:rPr lang="en-US" altLang="ja-JP" dirty="0"/>
            </a:br>
            <a:r>
              <a:rPr lang="ja-JP" altLang="en-US" dirty="0"/>
              <a:t>得られる</a:t>
            </a:r>
            <a:endParaRPr lang="en-US" altLang="ja-JP" dirty="0"/>
          </a:p>
          <a:p>
            <a:pPr lvl="1"/>
            <a:r>
              <a:rPr lang="ja-JP" altLang="en-US" dirty="0"/>
              <a:t>どの解析でも解は不動点反復で得られる</a:t>
            </a:r>
            <a:endParaRPr lang="en-US" altLang="ja-JP" dirty="0"/>
          </a:p>
        </p:txBody>
      </p:sp>
    </p:spTree>
    <p:extLst>
      <p:ext uri="{BB962C8B-B14F-4D97-AF65-F5344CB8AC3E}">
        <p14:creationId xmlns:p14="http://schemas.microsoft.com/office/powerpoint/2010/main" val="29863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コンパイラ入門の入門</a:t>
            </a:r>
          </a:p>
        </p:txBody>
      </p:sp>
      <p:sp>
        <p:nvSpPr>
          <p:cNvPr id="4" name="サブタイトル 3"/>
          <p:cNvSpPr>
            <a:spLocks noGrp="1"/>
          </p:cNvSpPr>
          <p:nvPr>
            <p:ph type="subTitle" idx="1"/>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12</a:t>
            </a:fld>
            <a:endParaRPr kumimoji="1" lang="ja-JP" altLang="en-US"/>
          </a:p>
        </p:txBody>
      </p:sp>
    </p:spTree>
    <p:extLst>
      <p:ext uri="{BB962C8B-B14F-4D97-AF65-F5344CB8AC3E}">
        <p14:creationId xmlns:p14="http://schemas.microsoft.com/office/powerpoint/2010/main" val="41856913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5" y="231774"/>
            <a:ext cx="8686799" cy="1143000"/>
          </a:xfrm>
        </p:spPr>
        <p:txBody>
          <a:bodyPr>
            <a:normAutofit/>
          </a:bodyPr>
          <a:lstStyle/>
          <a:p>
            <a:r>
              <a:rPr kumimoji="1" lang="ja-JP" altLang="en-US" dirty="0"/>
              <a:t>到達コピー解析</a:t>
            </a:r>
          </a:p>
        </p:txBody>
      </p:sp>
      <p:sp>
        <p:nvSpPr>
          <p:cNvPr id="7" name="コンテンツ プレースホルダー 2"/>
          <p:cNvSpPr txBox="1">
            <a:spLocks/>
          </p:cNvSpPr>
          <p:nvPr/>
        </p:nvSpPr>
        <p:spPr>
          <a:xfrm>
            <a:off x="290285" y="1222375"/>
            <a:ext cx="8563430" cy="552449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求める情報</a:t>
            </a:r>
            <a:r>
              <a:rPr lang="en-US" altLang="ja-JP" dirty="0"/>
              <a:t>: </a:t>
            </a:r>
            <a:r>
              <a:rPr lang="ja-JP" altLang="en-US" dirty="0"/>
              <a:t>各文の直前で必ず有効なコピー文の集合</a:t>
            </a:r>
            <a:endParaRPr lang="en-US" altLang="ja-JP" dirty="0"/>
          </a:p>
          <a:p>
            <a:r>
              <a:rPr lang="ja-JP" altLang="en-US" dirty="0"/>
              <a:t>データフロー値</a:t>
            </a:r>
            <a:r>
              <a:rPr lang="en-US" altLang="ja-JP" dirty="0"/>
              <a:t>: x = y </a:t>
            </a:r>
            <a:r>
              <a:rPr lang="ja-JP" altLang="en-US" dirty="0"/>
              <a:t>という形の文の集合</a:t>
            </a:r>
            <a:endParaRPr lang="en-US" altLang="ja-JP" dirty="0"/>
          </a:p>
          <a:p>
            <a:r>
              <a:rPr lang="ja-JP" altLang="en-US" dirty="0"/>
              <a:t>伝達関数</a:t>
            </a:r>
            <a:endParaRPr lang="en-US" altLang="ja-JP" dirty="0"/>
          </a:p>
          <a:p>
            <a:pPr lvl="1"/>
            <a:r>
              <a:rPr lang="en-US" altLang="ja-JP" dirty="0"/>
              <a:t>gen(d : x = y) = { x = y }</a:t>
            </a:r>
          </a:p>
          <a:p>
            <a:pPr lvl="1"/>
            <a:r>
              <a:rPr lang="en-US" altLang="ja-JP" dirty="0"/>
              <a:t>gen(d : x = e) = {} (e is not a variable)</a:t>
            </a:r>
          </a:p>
          <a:p>
            <a:pPr lvl="1"/>
            <a:r>
              <a:rPr lang="en-US" altLang="ja-JP" dirty="0"/>
              <a:t>kill(d : x = e) = { z = w | x </a:t>
            </a:r>
            <a:r>
              <a:rPr lang="en-US" altLang="ja-JP"/>
              <a:t>is z or </a:t>
            </a:r>
            <a:r>
              <a:rPr lang="en-US" altLang="ja-JP" dirty="0"/>
              <a:t>w }</a:t>
            </a:r>
          </a:p>
          <a:p>
            <a:pPr lvl="1"/>
            <a:r>
              <a:rPr lang="en-US" altLang="ja-JP" dirty="0" err="1"/>
              <a:t>fd</a:t>
            </a:r>
            <a:r>
              <a:rPr lang="en-US" altLang="ja-JP" dirty="0"/>
              <a:t>(X) = gen(d) ∪ (X - kill(d))</a:t>
            </a:r>
          </a:p>
          <a:p>
            <a:r>
              <a:rPr lang="ja-JP" altLang="en-US" dirty="0"/>
              <a:t>フロー方程式</a:t>
            </a:r>
            <a:endParaRPr lang="en-US" altLang="ja-JP" dirty="0"/>
          </a:p>
          <a:p>
            <a:pPr lvl="1"/>
            <a:r>
              <a:rPr lang="en-US" altLang="ja-JP" dirty="0"/>
              <a:t>IN(d) = ∩_{d’ </a:t>
            </a:r>
            <a:r>
              <a:rPr lang="ja-JP" altLang="en-US" dirty="0"/>
              <a:t>は</a:t>
            </a:r>
            <a:r>
              <a:rPr lang="en-US" altLang="ja-JP" dirty="0"/>
              <a:t> d </a:t>
            </a:r>
            <a:r>
              <a:rPr lang="ja-JP" altLang="en-US" dirty="0"/>
              <a:t>の先行文</a:t>
            </a:r>
            <a:r>
              <a:rPr lang="en-US" altLang="ja-JP" dirty="0"/>
              <a:t>} OUT(d’)</a:t>
            </a:r>
          </a:p>
          <a:p>
            <a:pPr lvl="2"/>
            <a:r>
              <a:rPr lang="ja-JP" altLang="en-US" dirty="0"/>
              <a:t>「必ず」到達するコピー文を求めるので</a:t>
            </a:r>
            <a:r>
              <a:rPr lang="en-US" altLang="ja-JP" dirty="0"/>
              <a:t>∩</a:t>
            </a:r>
            <a:r>
              <a:rPr lang="ja-JP" altLang="en-US" dirty="0"/>
              <a:t>になる</a:t>
            </a:r>
            <a:endParaRPr lang="en-US" altLang="ja-JP" dirty="0"/>
          </a:p>
          <a:p>
            <a:pPr lvl="1"/>
            <a:r>
              <a:rPr lang="en-US" altLang="ja-JP" dirty="0"/>
              <a:t>OUT(d) = </a:t>
            </a:r>
            <a:r>
              <a:rPr lang="en-US" altLang="ja-JP" dirty="0" err="1"/>
              <a:t>fd</a:t>
            </a:r>
            <a:r>
              <a:rPr lang="en-US" altLang="ja-JP" dirty="0"/>
              <a:t>(IN(d))</a:t>
            </a:r>
          </a:p>
        </p:txBody>
      </p:sp>
    </p:spTree>
    <p:extLst>
      <p:ext uri="{BB962C8B-B14F-4D97-AF65-F5344CB8AC3E}">
        <p14:creationId xmlns:p14="http://schemas.microsoft.com/office/powerpoint/2010/main" val="7743140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5" y="231774"/>
            <a:ext cx="8686799" cy="1143000"/>
          </a:xfrm>
        </p:spPr>
        <p:txBody>
          <a:bodyPr>
            <a:normAutofit/>
          </a:bodyPr>
          <a:lstStyle/>
          <a:p>
            <a:r>
              <a:rPr kumimoji="1" lang="ja-JP" altLang="en-US" dirty="0"/>
              <a:t>生存変数解析</a:t>
            </a:r>
          </a:p>
        </p:txBody>
      </p:sp>
      <p:sp>
        <p:nvSpPr>
          <p:cNvPr id="7" name="コンテンツ プレースホルダー 2"/>
          <p:cNvSpPr txBox="1">
            <a:spLocks/>
          </p:cNvSpPr>
          <p:nvPr/>
        </p:nvSpPr>
        <p:spPr>
          <a:xfrm>
            <a:off x="290285" y="1222375"/>
            <a:ext cx="8563430" cy="552449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求める情報</a:t>
            </a:r>
            <a:r>
              <a:rPr lang="en-US" altLang="ja-JP" dirty="0"/>
              <a:t>: </a:t>
            </a:r>
            <a:r>
              <a:rPr lang="ja-JP" altLang="en-US" dirty="0"/>
              <a:t>各文の直前で「これ以降定義される前に使用される可能性がある変数」の集合</a:t>
            </a:r>
            <a:endParaRPr lang="en-US" altLang="ja-JP" dirty="0"/>
          </a:p>
          <a:p>
            <a:r>
              <a:rPr lang="ja-JP" altLang="en-US" dirty="0"/>
              <a:t>データフロー値</a:t>
            </a:r>
            <a:r>
              <a:rPr lang="en-US" altLang="ja-JP" dirty="0"/>
              <a:t>: </a:t>
            </a:r>
            <a:r>
              <a:rPr lang="ja-JP" altLang="en-US" dirty="0"/>
              <a:t>変数の集合</a:t>
            </a:r>
            <a:endParaRPr lang="en-US" altLang="ja-JP" dirty="0"/>
          </a:p>
          <a:p>
            <a:r>
              <a:rPr lang="ja-JP" altLang="en-US" dirty="0"/>
              <a:t>伝達関数</a:t>
            </a:r>
            <a:endParaRPr lang="en-US" altLang="ja-JP" dirty="0"/>
          </a:p>
          <a:p>
            <a:pPr lvl="1"/>
            <a:r>
              <a:rPr lang="en-US" altLang="ja-JP" dirty="0" err="1"/>
              <a:t>def</a:t>
            </a:r>
            <a:r>
              <a:rPr lang="en-US" altLang="ja-JP" dirty="0"/>
              <a:t>(d : x = e) = {x}</a:t>
            </a:r>
          </a:p>
          <a:p>
            <a:pPr lvl="1"/>
            <a:r>
              <a:rPr lang="en-US" altLang="ja-JP" dirty="0"/>
              <a:t>use(d : x = e) = e </a:t>
            </a:r>
            <a:r>
              <a:rPr lang="ja-JP" altLang="en-US" dirty="0"/>
              <a:t>に含まれる変数の集合</a:t>
            </a:r>
            <a:endParaRPr lang="en-US" altLang="ja-JP" dirty="0"/>
          </a:p>
          <a:p>
            <a:pPr lvl="1"/>
            <a:r>
              <a:rPr lang="en-US" altLang="ja-JP" dirty="0" err="1"/>
              <a:t>fd</a:t>
            </a:r>
            <a:r>
              <a:rPr lang="en-US" altLang="ja-JP" dirty="0"/>
              <a:t>(X) = use(d) ∪ (X - </a:t>
            </a:r>
            <a:r>
              <a:rPr lang="en-US" altLang="ja-JP" dirty="0" err="1"/>
              <a:t>def</a:t>
            </a:r>
            <a:r>
              <a:rPr lang="en-US" altLang="ja-JP" dirty="0"/>
              <a:t>(d))</a:t>
            </a:r>
          </a:p>
          <a:p>
            <a:r>
              <a:rPr lang="ja-JP" altLang="en-US" dirty="0"/>
              <a:t>フロー方程式</a:t>
            </a:r>
            <a:endParaRPr lang="en-US" altLang="ja-JP" dirty="0"/>
          </a:p>
          <a:p>
            <a:pPr lvl="1"/>
            <a:r>
              <a:rPr lang="en-US" altLang="ja-JP" dirty="0"/>
              <a:t>IN(d) = </a:t>
            </a:r>
            <a:r>
              <a:rPr lang="en-US" altLang="ja-JP" dirty="0" err="1"/>
              <a:t>fd</a:t>
            </a:r>
            <a:r>
              <a:rPr lang="en-US" altLang="ja-JP" dirty="0"/>
              <a:t>(OUT(d))</a:t>
            </a:r>
          </a:p>
          <a:p>
            <a:pPr lvl="2"/>
            <a:r>
              <a:rPr lang="ja-JP" altLang="en-US" dirty="0"/>
              <a:t>他の解析とはフローが逆であることに注意</a:t>
            </a:r>
            <a:endParaRPr lang="en-US" altLang="ja-JP" dirty="0"/>
          </a:p>
          <a:p>
            <a:pPr lvl="2"/>
            <a:r>
              <a:rPr lang="ja-JP" altLang="en-US" dirty="0"/>
              <a:t>「これ以降</a:t>
            </a:r>
            <a:r>
              <a:rPr lang="en-US" altLang="ja-JP" dirty="0"/>
              <a:t>…</a:t>
            </a:r>
            <a:r>
              <a:rPr lang="ja-JP" altLang="en-US" dirty="0"/>
              <a:t>」を求めるために逆向きになる</a:t>
            </a:r>
            <a:endParaRPr lang="en-US" altLang="ja-JP" dirty="0"/>
          </a:p>
          <a:p>
            <a:pPr lvl="1"/>
            <a:r>
              <a:rPr lang="en-US" altLang="ja-JP" dirty="0"/>
              <a:t>OUT(d) = ∪_{d’ </a:t>
            </a:r>
            <a:r>
              <a:rPr lang="ja-JP" altLang="en-US" dirty="0"/>
              <a:t>は</a:t>
            </a:r>
            <a:r>
              <a:rPr lang="en-US" altLang="ja-JP" dirty="0"/>
              <a:t> d </a:t>
            </a:r>
            <a:r>
              <a:rPr lang="ja-JP" altLang="en-US" dirty="0"/>
              <a:t>の後続文</a:t>
            </a:r>
            <a:r>
              <a:rPr lang="en-US" altLang="ja-JP" dirty="0"/>
              <a:t>} IN(d’)</a:t>
            </a:r>
          </a:p>
        </p:txBody>
      </p:sp>
    </p:spTree>
    <p:extLst>
      <p:ext uri="{BB962C8B-B14F-4D97-AF65-F5344CB8AC3E}">
        <p14:creationId xmlns:p14="http://schemas.microsoft.com/office/powerpoint/2010/main" val="18125072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5" y="231774"/>
            <a:ext cx="8686799" cy="1143000"/>
          </a:xfrm>
        </p:spPr>
        <p:txBody>
          <a:bodyPr>
            <a:normAutofit/>
          </a:bodyPr>
          <a:lstStyle/>
          <a:p>
            <a:r>
              <a:rPr kumimoji="1" lang="ja-JP" altLang="en-US" dirty="0"/>
              <a:t>基本ブロック</a:t>
            </a:r>
          </a:p>
        </p:txBody>
      </p:sp>
      <p:sp>
        <p:nvSpPr>
          <p:cNvPr id="7" name="コンテンツ プレースホルダー 2"/>
          <p:cNvSpPr txBox="1">
            <a:spLocks/>
          </p:cNvSpPr>
          <p:nvPr/>
        </p:nvSpPr>
        <p:spPr>
          <a:xfrm>
            <a:off x="290285" y="1222376"/>
            <a:ext cx="8563430" cy="16192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制御の分岐や合流がない文の塊</a:t>
            </a:r>
            <a:endParaRPr lang="en-US" altLang="ja-JP" dirty="0"/>
          </a:p>
          <a:p>
            <a:pPr lvl="1"/>
            <a:r>
              <a:rPr lang="ja-JP" altLang="en-US" dirty="0"/>
              <a:t>伝達関数やデータフロー方程式は文単位ではなく基本ブロック単位で与えることが多い</a:t>
            </a:r>
            <a:endParaRPr lang="en-US" altLang="ja-JP" dirty="0"/>
          </a:p>
        </p:txBody>
      </p:sp>
      <p:sp>
        <p:nvSpPr>
          <p:cNvPr id="5" name="正方形/長方形 4"/>
          <p:cNvSpPr/>
          <p:nvPr/>
        </p:nvSpPr>
        <p:spPr>
          <a:xfrm>
            <a:off x="558346" y="3619501"/>
            <a:ext cx="2442029" cy="2308324"/>
          </a:xfrm>
          <a:prstGeom prst="rect">
            <a:avLst/>
          </a:prstGeom>
          <a:ln>
            <a:solidFill>
              <a:schemeClr val="tx1"/>
            </a:solidFill>
          </a:ln>
        </p:spPr>
        <p:txBody>
          <a:bodyPr wrap="square">
            <a:spAutoFit/>
          </a:bodyPr>
          <a:lstStyle/>
          <a:p>
            <a:r>
              <a:rPr lang="en-US" altLang="ja-JP" sz="3600" b="1" dirty="0"/>
              <a:t>1: x = y + 3</a:t>
            </a:r>
          </a:p>
          <a:p>
            <a:r>
              <a:rPr lang="en-US" altLang="ja-JP" sz="3600" b="1" dirty="0"/>
              <a:t>2: z = 2</a:t>
            </a:r>
          </a:p>
          <a:p>
            <a:r>
              <a:rPr lang="en-US" altLang="ja-JP" sz="3600" b="1" dirty="0"/>
              <a:t>3: x = p + 4</a:t>
            </a:r>
          </a:p>
          <a:p>
            <a:r>
              <a:rPr lang="en-US" altLang="ja-JP" sz="3600" b="1" dirty="0"/>
              <a:t>4: k = f(x, y)</a:t>
            </a:r>
          </a:p>
        </p:txBody>
      </p:sp>
      <p:sp>
        <p:nvSpPr>
          <p:cNvPr id="9" name="コンテンツ プレースホルダー 2"/>
          <p:cNvSpPr txBox="1">
            <a:spLocks/>
          </p:cNvSpPr>
          <p:nvPr/>
        </p:nvSpPr>
        <p:spPr>
          <a:xfrm>
            <a:off x="671286" y="3089275"/>
            <a:ext cx="2329089" cy="53022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None/>
            </a:pPr>
            <a:r>
              <a:rPr lang="ja-JP" altLang="en-US" dirty="0"/>
              <a:t>基本ブロック</a:t>
            </a:r>
            <a:r>
              <a:rPr lang="en-US" altLang="ja-JP" dirty="0"/>
              <a:t> B</a:t>
            </a:r>
          </a:p>
        </p:txBody>
      </p:sp>
      <p:sp>
        <p:nvSpPr>
          <p:cNvPr id="10" name="コンテンツ プレースホルダー 2"/>
          <p:cNvSpPr txBox="1">
            <a:spLocks/>
          </p:cNvSpPr>
          <p:nvPr/>
        </p:nvSpPr>
        <p:spPr>
          <a:xfrm>
            <a:off x="3317875" y="2987677"/>
            <a:ext cx="5535840" cy="32194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gen(B) = {(z, 2), (x, 3), (k, 4)}</a:t>
            </a:r>
          </a:p>
          <a:p>
            <a:r>
              <a:rPr lang="en-US" altLang="ja-JP" dirty="0"/>
              <a:t>kill(B) = </a:t>
            </a:r>
            <a:br>
              <a:rPr lang="en-US" altLang="ja-JP" dirty="0"/>
            </a:br>
            <a:r>
              <a:rPr lang="en-US" altLang="ja-JP" dirty="0"/>
              <a:t>(x, 3) </a:t>
            </a:r>
            <a:r>
              <a:rPr lang="ja-JP" altLang="en-US" dirty="0"/>
              <a:t>以外の</a:t>
            </a:r>
            <a:r>
              <a:rPr lang="en-US" altLang="ja-JP" dirty="0"/>
              <a:t> (x, _) </a:t>
            </a:r>
            <a:r>
              <a:rPr lang="ja-JP" altLang="en-US" dirty="0"/>
              <a:t>の形 </a:t>
            </a:r>
            <a:r>
              <a:rPr lang="en-US" altLang="ja-JP" dirty="0"/>
              <a:t>∪</a:t>
            </a:r>
            <a:br>
              <a:rPr lang="en-US" altLang="ja-JP" dirty="0"/>
            </a:br>
            <a:r>
              <a:rPr lang="en-US" altLang="ja-JP" dirty="0"/>
              <a:t>(z, 2) </a:t>
            </a:r>
            <a:r>
              <a:rPr lang="ja-JP" altLang="en-US" dirty="0"/>
              <a:t>以外の</a:t>
            </a:r>
            <a:r>
              <a:rPr lang="en-US" altLang="ja-JP" dirty="0"/>
              <a:t> (z, _) </a:t>
            </a:r>
            <a:r>
              <a:rPr lang="ja-JP" altLang="en-US" dirty="0"/>
              <a:t>の形 </a:t>
            </a:r>
            <a:r>
              <a:rPr lang="en-US" altLang="ja-JP" dirty="0"/>
              <a:t>∪</a:t>
            </a:r>
            <a:br>
              <a:rPr lang="en-US" altLang="ja-JP" dirty="0"/>
            </a:br>
            <a:r>
              <a:rPr lang="en-US" altLang="ja-JP" dirty="0"/>
              <a:t>(k, 4) </a:t>
            </a:r>
            <a:r>
              <a:rPr lang="ja-JP" altLang="en-US" dirty="0"/>
              <a:t>以外の</a:t>
            </a:r>
            <a:r>
              <a:rPr lang="en-US" altLang="ja-JP" dirty="0"/>
              <a:t> (k, _) </a:t>
            </a:r>
            <a:r>
              <a:rPr lang="ja-JP" altLang="en-US" dirty="0"/>
              <a:t>の形</a:t>
            </a:r>
            <a:endParaRPr lang="en-US" altLang="ja-JP" dirty="0"/>
          </a:p>
        </p:txBody>
      </p:sp>
    </p:spTree>
    <p:extLst>
      <p:ext uri="{BB962C8B-B14F-4D97-AF65-F5344CB8AC3E}">
        <p14:creationId xmlns:p14="http://schemas.microsoft.com/office/powerpoint/2010/main" val="19395678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5" y="231774"/>
            <a:ext cx="8686799" cy="1143000"/>
          </a:xfrm>
        </p:spPr>
        <p:txBody>
          <a:bodyPr>
            <a:normAutofit/>
          </a:bodyPr>
          <a:lstStyle/>
          <a:p>
            <a:r>
              <a:rPr kumimoji="1" lang="ja-JP" altLang="en-US" dirty="0"/>
              <a:t>データフローグラフ</a:t>
            </a:r>
          </a:p>
        </p:txBody>
      </p:sp>
      <p:sp>
        <p:nvSpPr>
          <p:cNvPr id="7" name="コンテンツ プレースホルダー 2"/>
          <p:cNvSpPr txBox="1">
            <a:spLocks/>
          </p:cNvSpPr>
          <p:nvPr/>
        </p:nvSpPr>
        <p:spPr>
          <a:xfrm>
            <a:off x="290285" y="1222376"/>
            <a:ext cx="8563430" cy="16192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基本ブロックを節点，制御の流れを辺とする</a:t>
            </a:r>
            <a:br>
              <a:rPr lang="en-US" altLang="ja-JP" dirty="0"/>
            </a:br>
            <a:r>
              <a:rPr lang="ja-JP" altLang="en-US" dirty="0"/>
              <a:t>グラフ</a:t>
            </a:r>
            <a:endParaRPr lang="en-US" altLang="ja-JP" dirty="0"/>
          </a:p>
          <a:p>
            <a:pPr lvl="1"/>
            <a:r>
              <a:rPr lang="ja-JP" altLang="en-US" dirty="0"/>
              <a:t>フロー方程式を立てる際に使用</a:t>
            </a:r>
            <a:endParaRPr lang="en-US" altLang="ja-JP" dirty="0"/>
          </a:p>
        </p:txBody>
      </p:sp>
      <p:sp>
        <p:nvSpPr>
          <p:cNvPr id="5" name="正方形/長方形 4"/>
          <p:cNvSpPr/>
          <p:nvPr/>
        </p:nvSpPr>
        <p:spPr>
          <a:xfrm>
            <a:off x="4139952" y="3256433"/>
            <a:ext cx="4537529" cy="1754327"/>
          </a:xfrm>
          <a:prstGeom prst="rect">
            <a:avLst/>
          </a:prstGeom>
          <a:ln>
            <a:solidFill>
              <a:schemeClr val="tx1"/>
            </a:solidFill>
          </a:ln>
        </p:spPr>
        <p:txBody>
          <a:bodyPr wrap="square">
            <a:spAutoFit/>
          </a:bodyPr>
          <a:lstStyle/>
          <a:p>
            <a:r>
              <a:rPr lang="en-US" altLang="ja-JP" sz="3600" b="1" dirty="0"/>
              <a:t>x = y + 3</a:t>
            </a:r>
          </a:p>
          <a:p>
            <a:r>
              <a:rPr lang="en-US" altLang="ja-JP" sz="3600" b="1" dirty="0"/>
              <a:t>z = 2</a:t>
            </a:r>
          </a:p>
          <a:p>
            <a:r>
              <a:rPr lang="en-US" altLang="ja-JP" sz="3600" b="1" dirty="0"/>
              <a:t>if z&gt;2 then B2 else B3</a:t>
            </a:r>
          </a:p>
        </p:txBody>
      </p:sp>
      <p:sp>
        <p:nvSpPr>
          <p:cNvPr id="8" name="正方形/長方形 7"/>
          <p:cNvSpPr/>
          <p:nvPr/>
        </p:nvSpPr>
        <p:spPr>
          <a:xfrm>
            <a:off x="4162975" y="5554345"/>
            <a:ext cx="2329089" cy="1200329"/>
          </a:xfrm>
          <a:prstGeom prst="rect">
            <a:avLst/>
          </a:prstGeom>
          <a:ln>
            <a:solidFill>
              <a:schemeClr val="tx1"/>
            </a:solidFill>
          </a:ln>
        </p:spPr>
        <p:txBody>
          <a:bodyPr wrap="square">
            <a:spAutoFit/>
          </a:bodyPr>
          <a:lstStyle/>
          <a:p>
            <a:r>
              <a:rPr lang="en-US" altLang="ja-JP" sz="3600" b="1" dirty="0"/>
              <a:t>p = 2</a:t>
            </a:r>
          </a:p>
          <a:p>
            <a:r>
              <a:rPr lang="en-US" altLang="ja-JP" sz="3600" b="1" dirty="0"/>
              <a:t>return p</a:t>
            </a:r>
          </a:p>
        </p:txBody>
      </p:sp>
      <p:sp>
        <p:nvSpPr>
          <p:cNvPr id="6" name="コンテンツ プレースホルダー 2"/>
          <p:cNvSpPr txBox="1">
            <a:spLocks/>
          </p:cNvSpPr>
          <p:nvPr/>
        </p:nvSpPr>
        <p:spPr>
          <a:xfrm>
            <a:off x="4139953" y="2700808"/>
            <a:ext cx="677936" cy="555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B1</a:t>
            </a:r>
          </a:p>
        </p:txBody>
      </p:sp>
      <p:sp>
        <p:nvSpPr>
          <p:cNvPr id="9" name="コンテンツ プレースホルダー 2"/>
          <p:cNvSpPr txBox="1">
            <a:spLocks/>
          </p:cNvSpPr>
          <p:nvPr/>
        </p:nvSpPr>
        <p:spPr>
          <a:xfrm>
            <a:off x="4162975" y="4998720"/>
            <a:ext cx="4537529" cy="555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B2</a:t>
            </a:r>
          </a:p>
        </p:txBody>
      </p:sp>
      <p:sp>
        <p:nvSpPr>
          <p:cNvPr id="10" name="正方形/長方形 9"/>
          <p:cNvSpPr/>
          <p:nvPr/>
        </p:nvSpPr>
        <p:spPr>
          <a:xfrm>
            <a:off x="7232347" y="5521721"/>
            <a:ext cx="1773999" cy="1200329"/>
          </a:xfrm>
          <a:prstGeom prst="rect">
            <a:avLst/>
          </a:prstGeom>
          <a:ln>
            <a:solidFill>
              <a:schemeClr val="tx1"/>
            </a:solidFill>
          </a:ln>
        </p:spPr>
        <p:txBody>
          <a:bodyPr wrap="square">
            <a:spAutoFit/>
          </a:bodyPr>
          <a:lstStyle/>
          <a:p>
            <a:r>
              <a:rPr lang="en-US" altLang="ja-JP" sz="3600" b="1" dirty="0"/>
              <a:t>k = z + 4</a:t>
            </a:r>
          </a:p>
          <a:p>
            <a:r>
              <a:rPr lang="en-US" altLang="ja-JP" sz="3600" b="1" dirty="0"/>
              <a:t>return k</a:t>
            </a:r>
          </a:p>
        </p:txBody>
      </p:sp>
      <p:sp>
        <p:nvSpPr>
          <p:cNvPr id="11" name="コンテンツ プレースホルダー 2"/>
          <p:cNvSpPr txBox="1">
            <a:spLocks/>
          </p:cNvSpPr>
          <p:nvPr/>
        </p:nvSpPr>
        <p:spPr>
          <a:xfrm>
            <a:off x="6595369" y="5680191"/>
            <a:ext cx="623154" cy="555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B3</a:t>
            </a:r>
          </a:p>
        </p:txBody>
      </p:sp>
      <p:cxnSp>
        <p:nvCxnSpPr>
          <p:cNvPr id="4" name="直線矢印コネクタ 3"/>
          <p:cNvCxnSpPr>
            <a:stCxn id="5" idx="2"/>
            <a:endCxn id="8" idx="0"/>
          </p:cNvCxnSpPr>
          <p:nvPr/>
        </p:nvCxnSpPr>
        <p:spPr>
          <a:xfrm flipH="1">
            <a:off x="5327520" y="5010760"/>
            <a:ext cx="1081197" cy="5435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2"/>
            <a:endCxn id="10" idx="0"/>
          </p:cNvCxnSpPr>
          <p:nvPr/>
        </p:nvCxnSpPr>
        <p:spPr>
          <a:xfrm>
            <a:off x="6408717" y="5010760"/>
            <a:ext cx="1710630" cy="5109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コンテンツ プレースホルダー 2"/>
          <p:cNvSpPr txBox="1">
            <a:spLocks/>
          </p:cNvSpPr>
          <p:nvPr/>
        </p:nvSpPr>
        <p:spPr>
          <a:xfrm>
            <a:off x="290285" y="2841626"/>
            <a:ext cx="2233335" cy="38804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x = y + 3;</a:t>
            </a:r>
            <a:br>
              <a:rPr lang="en-US" altLang="ja-JP" dirty="0"/>
            </a:br>
            <a:r>
              <a:rPr lang="en-US" altLang="ja-JP" dirty="0"/>
              <a:t>z = 2;</a:t>
            </a:r>
            <a:br>
              <a:rPr lang="en-US" altLang="ja-JP" dirty="0"/>
            </a:br>
            <a:r>
              <a:rPr lang="en-US" altLang="ja-JP" dirty="0"/>
              <a:t>if z &gt; 2 then</a:t>
            </a:r>
            <a:br>
              <a:rPr lang="en-US" altLang="ja-JP" dirty="0"/>
            </a:br>
            <a:r>
              <a:rPr lang="en-US" altLang="ja-JP" dirty="0"/>
              <a:t>  p = 2;</a:t>
            </a:r>
          </a:p>
          <a:p>
            <a:pPr marL="0" indent="0">
              <a:buNone/>
            </a:pPr>
            <a:r>
              <a:rPr lang="en-US" altLang="ja-JP" dirty="0"/>
              <a:t>  return p;</a:t>
            </a:r>
            <a:br>
              <a:rPr lang="en-US" altLang="ja-JP" dirty="0"/>
            </a:br>
            <a:r>
              <a:rPr lang="en-US" altLang="ja-JP" dirty="0"/>
              <a:t>else</a:t>
            </a:r>
            <a:br>
              <a:rPr lang="en-US" altLang="ja-JP" dirty="0"/>
            </a:br>
            <a:r>
              <a:rPr lang="en-US" altLang="ja-JP" dirty="0"/>
              <a:t>  k = z + 4;</a:t>
            </a:r>
            <a:br>
              <a:rPr lang="en-US" altLang="ja-JP" dirty="0"/>
            </a:br>
            <a:r>
              <a:rPr lang="en-US" altLang="ja-JP" dirty="0"/>
              <a:t>  return k;</a:t>
            </a:r>
          </a:p>
        </p:txBody>
      </p:sp>
      <p:sp>
        <p:nvSpPr>
          <p:cNvPr id="16" name="右矢印 15"/>
          <p:cNvSpPr/>
          <p:nvPr/>
        </p:nvSpPr>
        <p:spPr>
          <a:xfrm>
            <a:off x="2787528" y="4123873"/>
            <a:ext cx="1055632" cy="1154684"/>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6444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データフロー解析と最適化</a:t>
            </a:r>
          </a:p>
        </p:txBody>
      </p:sp>
      <p:sp>
        <p:nvSpPr>
          <p:cNvPr id="4" name="サブタイトル 3"/>
          <p:cNvSpPr>
            <a:spLocks noGrp="1"/>
          </p:cNvSpPr>
          <p:nvPr>
            <p:ph type="subTitle" idx="1"/>
          </p:nvPr>
        </p:nvSpPr>
        <p:spPr>
          <a:xfrm>
            <a:off x="544950" y="3886200"/>
            <a:ext cx="8054100" cy="1752600"/>
          </a:xfrm>
        </p:spPr>
        <p:txBody>
          <a:bodyPr/>
          <a:lstStyle/>
          <a:p>
            <a:r>
              <a:rPr lang="ja-JP" altLang="en-US" dirty="0"/>
              <a:t>集めた情報をどう最適化に活かすか</a:t>
            </a:r>
            <a:endParaRPr lang="en-US" altLang="ja-JP" dirty="0"/>
          </a:p>
        </p:txBody>
      </p:sp>
    </p:spTree>
    <p:extLst>
      <p:ext uri="{BB962C8B-B14F-4D97-AF65-F5344CB8AC3E}">
        <p14:creationId xmlns:p14="http://schemas.microsoft.com/office/powerpoint/2010/main" val="9321150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取り扱う最適化</a:t>
            </a:r>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定数畳み込み</a:t>
            </a:r>
            <a:r>
              <a:rPr lang="en-US" altLang="ja-JP" dirty="0"/>
              <a:t> (constant folding)</a:t>
            </a:r>
          </a:p>
          <a:p>
            <a:pPr lvl="1"/>
            <a:r>
              <a:rPr lang="en-US" altLang="ja-JP" dirty="0"/>
              <a:t>x = 3; y = x + 2; print(y); </a:t>
            </a:r>
            <a:r>
              <a:rPr lang="en-US" altLang="ja-JP" dirty="0">
                <a:sym typeface="Wingdings"/>
              </a:rPr>
              <a:t> x = 3; y = 5; print(5);</a:t>
            </a:r>
          </a:p>
          <a:p>
            <a:r>
              <a:rPr lang="ja-JP" altLang="en-US" dirty="0"/>
              <a:t>コピー伝播</a:t>
            </a:r>
            <a:r>
              <a:rPr lang="en-US" altLang="ja-JP" dirty="0"/>
              <a:t> (copy propagation)</a:t>
            </a:r>
          </a:p>
          <a:p>
            <a:pPr lvl="1"/>
            <a:r>
              <a:rPr lang="en-US" altLang="ja-JP" dirty="0"/>
              <a:t>x = y; y = z; print(x); print(z); </a:t>
            </a:r>
            <a:r>
              <a:rPr lang="en-US" altLang="ja-JP" dirty="0">
                <a:sym typeface="Wingdings"/>
              </a:rPr>
              <a:t> </a:t>
            </a:r>
            <a:br>
              <a:rPr lang="en-US" altLang="ja-JP" dirty="0">
                <a:sym typeface="Wingdings"/>
              </a:rPr>
            </a:br>
            <a:r>
              <a:rPr lang="en-US" altLang="ja-JP" dirty="0">
                <a:sym typeface="Wingdings"/>
              </a:rPr>
              <a:t>x = y; y = z; print(z); print(z);</a:t>
            </a:r>
            <a:endParaRPr lang="en-US" altLang="ja-JP" dirty="0"/>
          </a:p>
          <a:p>
            <a:r>
              <a:rPr lang="ja-JP" altLang="en-US" dirty="0"/>
              <a:t>無駄な代入命令の除去</a:t>
            </a:r>
            <a:r>
              <a:rPr lang="en-US" altLang="ja-JP" dirty="0"/>
              <a:t> (an instance of dead code elimination)</a:t>
            </a:r>
          </a:p>
          <a:p>
            <a:pPr lvl="1"/>
            <a:r>
              <a:rPr lang="en-US" altLang="ja-JP" dirty="0">
                <a:sym typeface="Wingdings"/>
              </a:rPr>
              <a:t>x = 3; y = 5; print(5);  print(5);</a:t>
            </a:r>
          </a:p>
          <a:p>
            <a:pPr lvl="1"/>
            <a:r>
              <a:rPr lang="en-US" altLang="ja-JP" dirty="0">
                <a:sym typeface="Wingdings"/>
              </a:rPr>
              <a:t>x = y; y = z; print(z); print(z);  print(z); print(z);</a:t>
            </a:r>
            <a:endParaRPr lang="en-US" altLang="ja-JP" dirty="0"/>
          </a:p>
          <a:p>
            <a:r>
              <a:rPr lang="ja-JP" altLang="en-US" dirty="0"/>
              <a:t>レジスタ割り付け</a:t>
            </a:r>
            <a:r>
              <a:rPr lang="en-US" altLang="ja-JP" dirty="0"/>
              <a:t> (register allocation)</a:t>
            </a:r>
          </a:p>
          <a:p>
            <a:pPr lvl="1"/>
            <a:r>
              <a:rPr lang="en-US" altLang="ja-JP" dirty="0"/>
              <a:t>(</a:t>
            </a:r>
            <a:r>
              <a:rPr lang="ja-JP" altLang="en-US" dirty="0"/>
              <a:t>うまく例がかけなかった</a:t>
            </a:r>
            <a:r>
              <a:rPr lang="en-US" altLang="ja-JP" dirty="0"/>
              <a:t>)</a:t>
            </a:r>
          </a:p>
        </p:txBody>
      </p:sp>
    </p:spTree>
    <p:extLst>
      <p:ext uri="{BB962C8B-B14F-4D97-AF65-F5344CB8AC3E}">
        <p14:creationId xmlns:p14="http://schemas.microsoft.com/office/powerpoint/2010/main" val="23000409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ja-JP" altLang="en-US" dirty="0"/>
              <a:t>定数畳み込み</a:t>
            </a:r>
            <a:endParaRPr kumimoji="1" lang="ja-JP" altLang="en-US" dirty="0"/>
          </a:p>
        </p:txBody>
      </p:sp>
      <p:sp>
        <p:nvSpPr>
          <p:cNvPr id="7" name="コンテンツ プレースホルダー 2"/>
          <p:cNvSpPr txBox="1">
            <a:spLocks/>
          </p:cNvSpPr>
          <p:nvPr/>
        </p:nvSpPr>
        <p:spPr>
          <a:xfrm>
            <a:off x="290285" y="1385887"/>
            <a:ext cx="8563430" cy="16621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コンパイル時に分かっている定数をあらかじめ計算する最適化</a:t>
            </a:r>
            <a:endParaRPr lang="en-US" altLang="ja-JP" dirty="0"/>
          </a:p>
          <a:p>
            <a:pPr lvl="1"/>
            <a:r>
              <a:rPr lang="ja-JP" altLang="en-US" dirty="0"/>
              <a:t>実行時に行う計算を減らせる</a:t>
            </a:r>
            <a:endParaRPr lang="en-US" altLang="ja-JP" dirty="0"/>
          </a:p>
        </p:txBody>
      </p:sp>
      <p:sp>
        <p:nvSpPr>
          <p:cNvPr id="4" name="コンテンツ プレースホルダー 2"/>
          <p:cNvSpPr txBox="1">
            <a:spLocks/>
          </p:cNvSpPr>
          <p:nvPr/>
        </p:nvSpPr>
        <p:spPr>
          <a:xfrm>
            <a:off x="1115785" y="2873375"/>
            <a:ext cx="2233335" cy="38804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x = y + 3;</a:t>
            </a:r>
            <a:br>
              <a:rPr lang="en-US" altLang="ja-JP" dirty="0"/>
            </a:br>
            <a:r>
              <a:rPr lang="en-US" altLang="ja-JP" dirty="0"/>
              <a:t>z = 2;</a:t>
            </a:r>
            <a:br>
              <a:rPr lang="en-US" altLang="ja-JP" dirty="0"/>
            </a:br>
            <a:r>
              <a:rPr lang="en-US" altLang="ja-JP" dirty="0"/>
              <a:t>if z &gt; 2 then</a:t>
            </a:r>
            <a:br>
              <a:rPr lang="en-US" altLang="ja-JP" dirty="0"/>
            </a:br>
            <a:r>
              <a:rPr lang="en-US" altLang="ja-JP" dirty="0"/>
              <a:t>  p = 2;</a:t>
            </a:r>
          </a:p>
          <a:p>
            <a:pPr marL="0" indent="0">
              <a:buNone/>
            </a:pPr>
            <a:r>
              <a:rPr lang="en-US" altLang="ja-JP" dirty="0"/>
              <a:t>  return p;</a:t>
            </a:r>
            <a:br>
              <a:rPr lang="en-US" altLang="ja-JP" dirty="0"/>
            </a:br>
            <a:r>
              <a:rPr lang="en-US" altLang="ja-JP" dirty="0"/>
              <a:t>else</a:t>
            </a:r>
            <a:br>
              <a:rPr lang="en-US" altLang="ja-JP" dirty="0"/>
            </a:br>
            <a:r>
              <a:rPr lang="en-US" altLang="ja-JP" dirty="0"/>
              <a:t>  k = z + 4;</a:t>
            </a:r>
            <a:br>
              <a:rPr lang="en-US" altLang="ja-JP" dirty="0"/>
            </a:br>
            <a:r>
              <a:rPr lang="en-US" altLang="ja-JP" dirty="0"/>
              <a:t>  return k;</a:t>
            </a:r>
          </a:p>
        </p:txBody>
      </p:sp>
      <p:sp>
        <p:nvSpPr>
          <p:cNvPr id="3" name="線吹き出し 1 (枠付き) 2"/>
          <p:cNvSpPr/>
          <p:nvPr/>
        </p:nvSpPr>
        <p:spPr>
          <a:xfrm>
            <a:off x="3349120" y="3651249"/>
            <a:ext cx="5504595" cy="1127125"/>
          </a:xfrm>
          <a:prstGeom prst="borderCallout1">
            <a:avLst>
              <a:gd name="adj1" fmla="val 21635"/>
              <a:gd name="adj2" fmla="val -641"/>
              <a:gd name="adj3" fmla="val 189261"/>
              <a:gd name="adj4" fmla="val -23515"/>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b="1" dirty="0">
                <a:solidFill>
                  <a:schemeClr val="tx1"/>
                </a:solidFill>
              </a:rPr>
              <a:t>ここの</a:t>
            </a:r>
            <a:r>
              <a:rPr kumimoji="1" lang="en-US" altLang="ja-JP" sz="2800" b="1" dirty="0">
                <a:solidFill>
                  <a:schemeClr val="tx1"/>
                </a:solidFill>
              </a:rPr>
              <a:t> z </a:t>
            </a:r>
            <a:r>
              <a:rPr kumimoji="1" lang="ja-JP" altLang="en-US" sz="2800" b="1" dirty="0">
                <a:solidFill>
                  <a:schemeClr val="tx1"/>
                </a:solidFill>
              </a:rPr>
              <a:t>は絶対に</a:t>
            </a:r>
            <a:r>
              <a:rPr kumimoji="1" lang="en-US" altLang="ja-JP" sz="2800" b="1" dirty="0">
                <a:solidFill>
                  <a:schemeClr val="tx1"/>
                </a:solidFill>
              </a:rPr>
              <a:t> 2 </a:t>
            </a:r>
            <a:r>
              <a:rPr lang="ja-JP" altLang="en-US" sz="2800" b="1" dirty="0">
                <a:solidFill>
                  <a:schemeClr val="tx1"/>
                </a:solidFill>
              </a:rPr>
              <a:t>だから</a:t>
            </a:r>
            <a:endParaRPr lang="en-US" altLang="ja-JP" sz="2800" b="1" dirty="0">
              <a:solidFill>
                <a:schemeClr val="tx1"/>
              </a:solidFill>
            </a:endParaRPr>
          </a:p>
          <a:p>
            <a:pPr algn="ctr"/>
            <a:r>
              <a:rPr kumimoji="1" lang="ja-JP" altLang="en-US" sz="2800" b="1" dirty="0">
                <a:solidFill>
                  <a:schemeClr val="tx1"/>
                </a:solidFill>
              </a:rPr>
              <a:t>この命令は</a:t>
            </a:r>
            <a:r>
              <a:rPr kumimoji="1" lang="en-US" altLang="ja-JP" sz="2800" b="1" dirty="0">
                <a:solidFill>
                  <a:schemeClr val="tx1"/>
                </a:solidFill>
              </a:rPr>
              <a:t> k = 6 </a:t>
            </a:r>
            <a:r>
              <a:rPr kumimoji="1" lang="ja-JP" altLang="en-US" sz="2800" b="1" dirty="0">
                <a:solidFill>
                  <a:schemeClr val="tx1"/>
                </a:solidFill>
              </a:rPr>
              <a:t>と置き換えて良い</a:t>
            </a:r>
          </a:p>
        </p:txBody>
      </p:sp>
    </p:spTree>
    <p:extLst>
      <p:ext uri="{BB962C8B-B14F-4D97-AF65-F5344CB8AC3E}">
        <p14:creationId xmlns:p14="http://schemas.microsoft.com/office/powerpoint/2010/main" val="42353982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ja-JP" altLang="en-US" dirty="0"/>
              <a:t>定数畳み込み</a:t>
            </a:r>
            <a:endParaRPr kumimoji="1" lang="ja-JP" altLang="en-US" dirty="0"/>
          </a:p>
        </p:txBody>
      </p:sp>
      <p:sp>
        <p:nvSpPr>
          <p:cNvPr id="7" name="コンテンツ プレースホルダー 2"/>
          <p:cNvSpPr txBox="1">
            <a:spLocks/>
          </p:cNvSpPr>
          <p:nvPr/>
        </p:nvSpPr>
        <p:spPr>
          <a:xfrm>
            <a:off x="290285" y="1385887"/>
            <a:ext cx="8563430" cy="16621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コンパイル時に分かっている定数をあらかじめ計算する最適化</a:t>
            </a:r>
            <a:endParaRPr lang="en-US" altLang="ja-JP" dirty="0"/>
          </a:p>
          <a:p>
            <a:pPr lvl="1"/>
            <a:r>
              <a:rPr lang="ja-JP" altLang="en-US" dirty="0"/>
              <a:t>実行時に行う計算を減らせる</a:t>
            </a:r>
            <a:endParaRPr lang="en-US" altLang="ja-JP" dirty="0"/>
          </a:p>
        </p:txBody>
      </p:sp>
      <p:sp>
        <p:nvSpPr>
          <p:cNvPr id="4" name="コンテンツ プレースホルダー 2"/>
          <p:cNvSpPr txBox="1">
            <a:spLocks/>
          </p:cNvSpPr>
          <p:nvPr/>
        </p:nvSpPr>
        <p:spPr>
          <a:xfrm>
            <a:off x="1115785" y="2873375"/>
            <a:ext cx="2233335" cy="38804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x = y + 3;</a:t>
            </a:r>
            <a:br>
              <a:rPr lang="en-US" altLang="ja-JP" dirty="0"/>
            </a:br>
            <a:r>
              <a:rPr lang="en-US" altLang="ja-JP" dirty="0"/>
              <a:t>z = 2;</a:t>
            </a:r>
            <a:br>
              <a:rPr lang="en-US" altLang="ja-JP" dirty="0"/>
            </a:br>
            <a:r>
              <a:rPr lang="en-US" altLang="ja-JP" dirty="0"/>
              <a:t>if z &gt; 2 then</a:t>
            </a:r>
            <a:br>
              <a:rPr lang="en-US" altLang="ja-JP" dirty="0"/>
            </a:br>
            <a:r>
              <a:rPr lang="en-US" altLang="ja-JP" dirty="0"/>
              <a:t>  p = 2;</a:t>
            </a:r>
          </a:p>
          <a:p>
            <a:pPr marL="0" indent="0">
              <a:buNone/>
            </a:pPr>
            <a:r>
              <a:rPr lang="en-US" altLang="ja-JP" dirty="0"/>
              <a:t>  return p;</a:t>
            </a:r>
            <a:br>
              <a:rPr lang="en-US" altLang="ja-JP" dirty="0"/>
            </a:br>
            <a:r>
              <a:rPr lang="en-US" altLang="ja-JP" dirty="0"/>
              <a:t>else</a:t>
            </a:r>
            <a:br>
              <a:rPr lang="en-US" altLang="ja-JP" dirty="0"/>
            </a:br>
            <a:r>
              <a:rPr lang="en-US" altLang="ja-JP" dirty="0"/>
              <a:t>  k = z + 4;</a:t>
            </a:r>
            <a:br>
              <a:rPr lang="en-US" altLang="ja-JP" dirty="0"/>
            </a:br>
            <a:r>
              <a:rPr lang="en-US" altLang="ja-JP" dirty="0"/>
              <a:t>  return k;</a:t>
            </a:r>
          </a:p>
        </p:txBody>
      </p:sp>
      <p:sp>
        <p:nvSpPr>
          <p:cNvPr id="3" name="線吹き出し 1 (枠付き) 2"/>
          <p:cNvSpPr/>
          <p:nvPr/>
        </p:nvSpPr>
        <p:spPr>
          <a:xfrm>
            <a:off x="3349120" y="3651249"/>
            <a:ext cx="5504595" cy="1127125"/>
          </a:xfrm>
          <a:prstGeom prst="borderCallout1">
            <a:avLst>
              <a:gd name="adj1" fmla="val 21635"/>
              <a:gd name="adj2" fmla="val -641"/>
              <a:gd name="adj3" fmla="val 25129"/>
              <a:gd name="adj4" fmla="val -19753"/>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2800" b="1" dirty="0">
                <a:solidFill>
                  <a:schemeClr val="tx1"/>
                </a:solidFill>
              </a:rPr>
              <a:t>ここの条件は常に false </a:t>
            </a:r>
            <a:r>
              <a:rPr lang="ja-JP" altLang="en-US" sz="2800" b="1" dirty="0">
                <a:solidFill>
                  <a:schemeClr val="tx1"/>
                </a:solidFill>
              </a:rPr>
              <a:t>になるので</a:t>
            </a:r>
            <a:r>
              <a:rPr lang="en-US" altLang="ja-JP" sz="2800" b="1" dirty="0">
                <a:solidFill>
                  <a:schemeClr val="tx1"/>
                </a:solidFill>
              </a:rPr>
              <a:t> then </a:t>
            </a:r>
            <a:r>
              <a:rPr lang="ja-JP" altLang="en-US" sz="2800" b="1" dirty="0">
                <a:solidFill>
                  <a:schemeClr val="tx1"/>
                </a:solidFill>
              </a:rPr>
              <a:t>節を除去可能</a:t>
            </a:r>
            <a:r>
              <a:rPr lang="en-US" altLang="ja-JP" sz="2800" b="1" dirty="0">
                <a:solidFill>
                  <a:schemeClr val="tx1"/>
                </a:solidFill>
              </a:rPr>
              <a:t>  </a:t>
            </a:r>
            <a:endParaRPr kumimoji="1" lang="ja-JP" altLang="en-US" sz="2800" b="1" dirty="0">
              <a:solidFill>
                <a:schemeClr val="tx1"/>
              </a:solidFill>
            </a:endParaRPr>
          </a:p>
        </p:txBody>
      </p:sp>
    </p:spTree>
    <p:extLst>
      <p:ext uri="{BB962C8B-B14F-4D97-AF65-F5344CB8AC3E}">
        <p14:creationId xmlns:p14="http://schemas.microsoft.com/office/powerpoint/2010/main" val="15096848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到達定義解析を用いた</a:t>
            </a:r>
            <a:br>
              <a:rPr kumimoji="1" lang="en-US" altLang="ja-JP" dirty="0"/>
            </a:br>
            <a:r>
              <a:rPr kumimoji="1" lang="ja-JP" altLang="en-US" dirty="0"/>
              <a:t>定数畳み込み</a:t>
            </a:r>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d : x = e </a:t>
            </a:r>
            <a:r>
              <a:rPr lang="ja-JP" altLang="en-US" dirty="0"/>
              <a:t>において以下の条件が成り立てば</a:t>
            </a:r>
            <a:br>
              <a:rPr lang="en-US" altLang="ja-JP" dirty="0"/>
            </a:br>
            <a:r>
              <a:rPr lang="en-US" altLang="ja-JP" dirty="0"/>
              <a:t>e </a:t>
            </a:r>
            <a:r>
              <a:rPr lang="ja-JP" altLang="en-US" dirty="0"/>
              <a:t>を計算してしまって良い</a:t>
            </a:r>
            <a:endParaRPr lang="en-US" altLang="ja-JP" dirty="0"/>
          </a:p>
          <a:p>
            <a:pPr lvl="1"/>
            <a:r>
              <a:rPr lang="en-US" altLang="ja-JP" dirty="0"/>
              <a:t>e </a:t>
            </a:r>
            <a:r>
              <a:rPr lang="ja-JP" altLang="en-US" dirty="0"/>
              <a:t>中の変数が</a:t>
            </a:r>
            <a:r>
              <a:rPr lang="en-US" altLang="ja-JP" dirty="0"/>
              <a:t> {</a:t>
            </a:r>
            <a:r>
              <a:rPr lang="ja-JP" altLang="en-US" dirty="0"/>
              <a:t> </a:t>
            </a:r>
            <a:r>
              <a:rPr lang="en-US" altLang="ja-JP" dirty="0"/>
              <a:t>x1, …, </a:t>
            </a:r>
            <a:r>
              <a:rPr lang="en-US" altLang="ja-JP" dirty="0" err="1"/>
              <a:t>xn</a:t>
            </a:r>
            <a:r>
              <a:rPr lang="en-US" altLang="ja-JP" dirty="0"/>
              <a:t> }</a:t>
            </a:r>
          </a:p>
          <a:p>
            <a:pPr lvl="1"/>
            <a:r>
              <a:rPr lang="en-US" altLang="ja-JP" dirty="0"/>
              <a:t>d</a:t>
            </a:r>
            <a:r>
              <a:rPr lang="ja-JP" altLang="en-US" dirty="0"/>
              <a:t> の直前に到達する</a:t>
            </a:r>
            <a:r>
              <a:rPr lang="en-US" altLang="ja-JP" dirty="0"/>
              <a:t> xi </a:t>
            </a:r>
            <a:r>
              <a:rPr lang="ja-JP" altLang="en-US" dirty="0"/>
              <a:t>の定義がそれぞれ</a:t>
            </a:r>
            <a:br>
              <a:rPr lang="en-US" altLang="ja-JP" dirty="0"/>
            </a:br>
            <a:r>
              <a:rPr lang="en-US" altLang="ja-JP" dirty="0"/>
              <a:t>di : xi = &lt;</a:t>
            </a:r>
            <a:r>
              <a:rPr lang="ja-JP" altLang="en-US" dirty="0"/>
              <a:t>定数</a:t>
            </a:r>
            <a:r>
              <a:rPr lang="en-US" altLang="ja-JP" dirty="0"/>
              <a:t>&gt; </a:t>
            </a:r>
            <a:r>
              <a:rPr lang="ja-JP" altLang="en-US" dirty="0"/>
              <a:t>のみ</a:t>
            </a:r>
            <a:endParaRPr lang="en-US" altLang="ja-JP" dirty="0"/>
          </a:p>
          <a:p>
            <a:pPr lvl="2"/>
            <a:r>
              <a:rPr lang="en-US" altLang="ja-JP" dirty="0"/>
              <a:t>d </a:t>
            </a:r>
            <a:r>
              <a:rPr lang="ja-JP" altLang="en-US" dirty="0"/>
              <a:t>に到達する</a:t>
            </a:r>
            <a:r>
              <a:rPr lang="en-US" altLang="ja-JP" dirty="0"/>
              <a:t> xi </a:t>
            </a:r>
            <a:r>
              <a:rPr lang="ja-JP" altLang="en-US" dirty="0"/>
              <a:t>の定義が</a:t>
            </a:r>
            <a:r>
              <a:rPr lang="en-US" altLang="ja-JP" dirty="0"/>
              <a:t>2</a:t>
            </a:r>
            <a:r>
              <a:rPr lang="ja-JP" altLang="en-US" dirty="0"/>
              <a:t>つ以上ある場合は，</a:t>
            </a:r>
            <a:br>
              <a:rPr lang="en-US" altLang="ja-JP" dirty="0"/>
            </a:br>
            <a:r>
              <a:rPr lang="ja-JP" altLang="en-US" dirty="0"/>
              <a:t>どの定義が到達するかわからない</a:t>
            </a:r>
            <a:endParaRPr lang="en-US" altLang="ja-JP" dirty="0"/>
          </a:p>
        </p:txBody>
      </p:sp>
    </p:spTree>
    <p:extLst>
      <p:ext uri="{BB962C8B-B14F-4D97-AF65-F5344CB8AC3E}">
        <p14:creationId xmlns:p14="http://schemas.microsoft.com/office/powerpoint/2010/main" val="16873533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さっきの例では</a:t>
            </a:r>
            <a:r>
              <a:rPr kumimoji="1" lang="en-US" altLang="ja-JP" dirty="0"/>
              <a:t>…</a:t>
            </a:r>
            <a:endParaRPr kumimoji="1" lang="ja-JP" altLang="en-US" dirty="0"/>
          </a:p>
        </p:txBody>
      </p:sp>
      <p:sp>
        <p:nvSpPr>
          <p:cNvPr id="4" name="コンテンツ プレースホルダー 2"/>
          <p:cNvSpPr txBox="1">
            <a:spLocks/>
          </p:cNvSpPr>
          <p:nvPr/>
        </p:nvSpPr>
        <p:spPr>
          <a:xfrm>
            <a:off x="877660" y="1481138"/>
            <a:ext cx="2233335" cy="38804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x = y + 3;</a:t>
            </a:r>
            <a:br>
              <a:rPr lang="en-US" altLang="ja-JP" dirty="0"/>
            </a:br>
            <a:r>
              <a:rPr lang="en-US" altLang="ja-JP" b="1" u="sng" dirty="0"/>
              <a:t>d1 : z = 2;</a:t>
            </a:r>
            <a:br>
              <a:rPr lang="en-US" altLang="ja-JP" b="1" u="sng" dirty="0"/>
            </a:br>
            <a:r>
              <a:rPr lang="en-US" altLang="ja-JP" dirty="0"/>
              <a:t>if z &gt; 2 then</a:t>
            </a:r>
            <a:br>
              <a:rPr lang="en-US" altLang="ja-JP" dirty="0"/>
            </a:br>
            <a:r>
              <a:rPr lang="en-US" altLang="ja-JP" dirty="0"/>
              <a:t>  p = 2;</a:t>
            </a:r>
          </a:p>
          <a:p>
            <a:pPr marL="0" indent="0">
              <a:buNone/>
            </a:pPr>
            <a:r>
              <a:rPr lang="en-US" altLang="ja-JP" dirty="0"/>
              <a:t>  return p;</a:t>
            </a:r>
            <a:br>
              <a:rPr lang="en-US" altLang="ja-JP" dirty="0"/>
            </a:br>
            <a:r>
              <a:rPr lang="en-US" altLang="ja-JP" dirty="0"/>
              <a:t>else</a:t>
            </a:r>
            <a:br>
              <a:rPr lang="en-US" altLang="ja-JP" dirty="0"/>
            </a:br>
            <a:r>
              <a:rPr lang="en-US" altLang="ja-JP" dirty="0"/>
              <a:t>  k = z + 4;</a:t>
            </a:r>
            <a:br>
              <a:rPr lang="en-US" altLang="ja-JP" dirty="0"/>
            </a:br>
            <a:r>
              <a:rPr lang="en-US" altLang="ja-JP" dirty="0"/>
              <a:t>  return k;</a:t>
            </a:r>
          </a:p>
        </p:txBody>
      </p:sp>
      <p:sp>
        <p:nvSpPr>
          <p:cNvPr id="3" name="線吹き出し 1 (枠付き) 2"/>
          <p:cNvSpPr/>
          <p:nvPr/>
        </p:nvSpPr>
        <p:spPr>
          <a:xfrm>
            <a:off x="2915816" y="2996952"/>
            <a:ext cx="5504595" cy="1190626"/>
          </a:xfrm>
          <a:prstGeom prst="borderCallout1">
            <a:avLst>
              <a:gd name="adj1" fmla="val 21635"/>
              <a:gd name="adj2" fmla="val -641"/>
              <a:gd name="adj3" fmla="val 120454"/>
              <a:gd name="adj4" fmla="val -21208"/>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b="1" dirty="0">
                <a:solidFill>
                  <a:schemeClr val="tx1"/>
                </a:solidFill>
              </a:rPr>
              <a:t>ここに到達する</a:t>
            </a:r>
            <a:r>
              <a:rPr kumimoji="1" lang="en-US" altLang="ja-JP" sz="2800" b="1" dirty="0">
                <a:solidFill>
                  <a:schemeClr val="tx1"/>
                </a:solidFill>
              </a:rPr>
              <a:t> z </a:t>
            </a:r>
            <a:r>
              <a:rPr kumimoji="1" lang="ja-JP" altLang="en-US" sz="2800" b="1" dirty="0">
                <a:solidFill>
                  <a:schemeClr val="tx1"/>
                </a:solidFill>
              </a:rPr>
              <a:t>の定義は</a:t>
            </a:r>
            <a:br>
              <a:rPr lang="en-US" altLang="ja-JP" sz="2800" b="1" dirty="0">
                <a:solidFill>
                  <a:schemeClr val="tx1"/>
                </a:solidFill>
              </a:rPr>
            </a:br>
            <a:r>
              <a:rPr kumimoji="1" lang="en-US" altLang="ja-JP" sz="2800" b="1" dirty="0">
                <a:solidFill>
                  <a:schemeClr val="tx1"/>
                </a:solidFill>
              </a:rPr>
              <a:t>d1 : z = 2 </a:t>
            </a:r>
            <a:r>
              <a:rPr kumimoji="1" lang="ja-JP" altLang="en-US" sz="2800" b="1" dirty="0">
                <a:solidFill>
                  <a:schemeClr val="tx1"/>
                </a:solidFill>
              </a:rPr>
              <a:t>のみ</a:t>
            </a:r>
          </a:p>
        </p:txBody>
      </p:sp>
    </p:spTree>
    <p:extLst>
      <p:ext uri="{BB962C8B-B14F-4D97-AF65-F5344CB8AC3E}">
        <p14:creationId xmlns:p14="http://schemas.microsoft.com/office/powerpoint/2010/main" val="367000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コンパイラがやること</a:t>
            </a:r>
          </a:p>
        </p:txBody>
      </p:sp>
      <p:sp>
        <p:nvSpPr>
          <p:cNvPr id="3" name="コンテンツ プレースホルダー 2"/>
          <p:cNvSpPr>
            <a:spLocks noGrp="1"/>
          </p:cNvSpPr>
          <p:nvPr>
            <p:ph idx="1"/>
          </p:nvPr>
        </p:nvSpPr>
        <p:spPr>
          <a:xfrm>
            <a:off x="457200" y="1600200"/>
            <a:ext cx="8229600" cy="752497"/>
          </a:xfrm>
        </p:spPr>
        <p:txBody>
          <a:bodyPr/>
          <a:lstStyle/>
          <a:p>
            <a:r>
              <a:rPr lang="ja-JP" altLang="en-US" dirty="0"/>
              <a:t>高級言語</a:t>
            </a:r>
            <a:r>
              <a:rPr lang="ja-JP" altLang="en-US" dirty="0">
                <a:sym typeface="Wingdings"/>
              </a:rPr>
              <a:t>低級言語</a:t>
            </a:r>
            <a:endParaRPr lang="en-US" altLang="ja-JP" dirty="0"/>
          </a:p>
        </p:txBody>
      </p:sp>
      <p:sp>
        <p:nvSpPr>
          <p:cNvPr id="4" name="正方形/長方形 3"/>
          <p:cNvSpPr/>
          <p:nvPr/>
        </p:nvSpPr>
        <p:spPr>
          <a:xfrm>
            <a:off x="275781" y="2574410"/>
            <a:ext cx="4118580" cy="2308324"/>
          </a:xfrm>
          <a:prstGeom prst="rect">
            <a:avLst/>
          </a:prstGeom>
        </p:spPr>
        <p:txBody>
          <a:bodyPr wrap="square">
            <a:spAutoFit/>
          </a:bodyPr>
          <a:lstStyle/>
          <a:p>
            <a:r>
              <a:rPr lang="en-US" altLang="ja-JP" sz="2400" b="1" dirty="0" err="1">
                <a:latin typeface="Lucida Console"/>
                <a:cs typeface="Lucida Console"/>
              </a:rPr>
              <a:t>int</a:t>
            </a:r>
            <a:r>
              <a:rPr lang="en-US" altLang="ja-JP" sz="2400" b="1" dirty="0">
                <a:latin typeface="Lucida Console"/>
                <a:cs typeface="Lucida Console"/>
              </a:rPr>
              <a:t> main(</a:t>
            </a:r>
            <a:r>
              <a:rPr lang="en-US" altLang="ja-JP" sz="2400" b="1" dirty="0" err="1">
                <a:latin typeface="Lucida Console"/>
                <a:cs typeface="Lucida Console"/>
              </a:rPr>
              <a:t>int</a:t>
            </a:r>
            <a:r>
              <a:rPr lang="en-US" altLang="ja-JP" sz="2400" b="1" dirty="0">
                <a:latin typeface="Lucida Console"/>
                <a:cs typeface="Lucida Console"/>
              </a:rPr>
              <a:t> </a:t>
            </a:r>
            <a:r>
              <a:rPr lang="en-US" altLang="ja-JP" sz="2400" b="1" dirty="0" err="1">
                <a:latin typeface="Lucida Console"/>
                <a:cs typeface="Lucida Console"/>
              </a:rPr>
              <a:t>argc</a:t>
            </a:r>
            <a:r>
              <a:rPr lang="en-US" altLang="ja-JP" sz="2400" b="1" dirty="0">
                <a:latin typeface="Lucida Console"/>
                <a:cs typeface="Lucida Console"/>
              </a:rPr>
              <a:t>, </a:t>
            </a:r>
            <a:br>
              <a:rPr lang="en-US" altLang="ja-JP" sz="2400" b="1" dirty="0">
                <a:latin typeface="Lucida Console"/>
                <a:cs typeface="Lucida Console"/>
              </a:rPr>
            </a:br>
            <a:r>
              <a:rPr lang="en-US" altLang="ja-JP" sz="2400" b="1" dirty="0">
                <a:latin typeface="Lucida Console"/>
                <a:cs typeface="Lucida Console"/>
              </a:rPr>
              <a:t>         char **</a:t>
            </a:r>
            <a:r>
              <a:rPr lang="en-US" altLang="ja-JP" sz="2400" b="1" dirty="0" err="1">
                <a:latin typeface="Lucida Console"/>
                <a:cs typeface="Lucida Console"/>
              </a:rPr>
              <a:t>argv</a:t>
            </a:r>
            <a:r>
              <a:rPr lang="en-US" altLang="ja-JP" sz="2400" b="1" dirty="0">
                <a:latin typeface="Lucida Console"/>
                <a:cs typeface="Lucida Console"/>
              </a:rPr>
              <a:t>)</a:t>
            </a:r>
          </a:p>
          <a:p>
            <a:r>
              <a:rPr lang="en-US" altLang="ja-JP" sz="2400" b="1" dirty="0">
                <a:latin typeface="Lucida Console"/>
                <a:cs typeface="Lucida Console"/>
              </a:rPr>
              <a:t>{</a:t>
            </a:r>
          </a:p>
          <a:p>
            <a:r>
              <a:rPr lang="en-US" altLang="ja-JP" sz="2400" b="1" dirty="0">
                <a:latin typeface="Lucida Console"/>
                <a:cs typeface="Lucida Console"/>
              </a:rPr>
              <a:t>  </a:t>
            </a:r>
            <a:r>
              <a:rPr lang="en-US" altLang="ja-JP" sz="2400" b="1" dirty="0" err="1">
                <a:latin typeface="Lucida Console"/>
                <a:cs typeface="Lucida Console"/>
              </a:rPr>
              <a:t>printf</a:t>
            </a:r>
            <a:r>
              <a:rPr lang="en-US" altLang="ja-JP" sz="2400" b="1" dirty="0">
                <a:latin typeface="Lucida Console"/>
                <a:cs typeface="Lucida Console"/>
              </a:rPr>
              <a:t>("Hello!\n");</a:t>
            </a:r>
          </a:p>
          <a:p>
            <a:r>
              <a:rPr lang="en-US" altLang="ja-JP" sz="2400" b="1" dirty="0">
                <a:latin typeface="Lucida Console"/>
                <a:cs typeface="Lucida Console"/>
              </a:rPr>
              <a:t>  return 0;</a:t>
            </a:r>
          </a:p>
          <a:p>
            <a:r>
              <a:rPr lang="en-US" altLang="ja-JP" sz="2400" b="1" dirty="0">
                <a:latin typeface="Lucida Console"/>
                <a:cs typeface="Lucida Console"/>
              </a:rPr>
              <a:t>}</a:t>
            </a:r>
          </a:p>
        </p:txBody>
      </p:sp>
      <p:sp>
        <p:nvSpPr>
          <p:cNvPr id="5" name="右矢印 4"/>
          <p:cNvSpPr/>
          <p:nvPr/>
        </p:nvSpPr>
        <p:spPr>
          <a:xfrm>
            <a:off x="4394361" y="3547415"/>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918459" y="2367324"/>
            <a:ext cx="4118580" cy="4185760"/>
          </a:xfrm>
          <a:prstGeom prst="rect">
            <a:avLst/>
          </a:prstGeom>
        </p:spPr>
        <p:txBody>
          <a:bodyPr wrap="square">
            <a:spAutoFit/>
          </a:bodyPr>
          <a:lstStyle/>
          <a:p>
            <a:r>
              <a:rPr lang="nl-NL" altLang="ja-JP" sz="700" b="1" dirty="0">
                <a:latin typeface="Lucida Console"/>
                <a:cs typeface="Lucida Console"/>
              </a:rPr>
              <a:t>0000000      </a:t>
            </a:r>
            <a:r>
              <a:rPr lang="nl-NL" altLang="ja-JP" sz="700" b="1" dirty="0" err="1">
                <a:latin typeface="Lucida Console"/>
                <a:cs typeface="Lucida Console"/>
              </a:rPr>
              <a:t>facf</a:t>
            </a:r>
            <a:r>
              <a:rPr lang="nl-NL" altLang="ja-JP" sz="700" b="1" dirty="0">
                <a:latin typeface="Lucida Console"/>
                <a:cs typeface="Lucida Console"/>
              </a:rPr>
              <a:t>    feed    0007    0100    0003    8000    0002    0000</a:t>
            </a:r>
          </a:p>
          <a:p>
            <a:r>
              <a:rPr lang="nl-NL" altLang="ja-JP" sz="700" b="1" dirty="0">
                <a:latin typeface="Lucida Console"/>
                <a:cs typeface="Lucida Console"/>
              </a:rPr>
              <a:t>0000020      0010    0000    05b0    0000    0085    0020    0000    0000</a:t>
            </a:r>
          </a:p>
          <a:p>
            <a:r>
              <a:rPr lang="nl-NL" altLang="ja-JP" sz="700" b="1" dirty="0">
                <a:latin typeface="Lucida Console"/>
                <a:cs typeface="Lucida Console"/>
              </a:rPr>
              <a:t>0000040      0019    0000    0048    0000    5f5f    4150    4547    455a</a:t>
            </a:r>
          </a:p>
          <a:p>
            <a:r>
              <a:rPr lang="nl-NL" altLang="ja-JP" sz="700" b="1" dirty="0">
                <a:latin typeface="Lucida Console"/>
                <a:cs typeface="Lucida Console"/>
              </a:rPr>
              <a:t>0000060      4f52    0000    0000    0000    0000    0000    0000    0000</a:t>
            </a:r>
          </a:p>
          <a:p>
            <a:r>
              <a:rPr lang="nl-NL" altLang="ja-JP" sz="700" b="1" dirty="0">
                <a:latin typeface="Lucida Console"/>
                <a:cs typeface="Lucida Console"/>
              </a:rPr>
              <a:t>0000100      0000    0000    0001    0000    0000    0000    0000    0000</a:t>
            </a:r>
          </a:p>
          <a:p>
            <a:r>
              <a:rPr lang="nl-NL" altLang="ja-JP" sz="700" b="1" dirty="0">
                <a:latin typeface="Lucida Console"/>
                <a:cs typeface="Lucida Console"/>
              </a:rPr>
              <a:t>0000120      0000    0000    0000    0000    0000    0000    0000    0000</a:t>
            </a:r>
          </a:p>
          <a:p>
            <a:r>
              <a:rPr lang="nl-NL" altLang="ja-JP" sz="700" b="1" dirty="0">
                <a:latin typeface="Lucida Console"/>
                <a:cs typeface="Lucida Console"/>
              </a:rPr>
              <a:t>0000140      0000    0000    0000    0000    0019    0000    0228    0000</a:t>
            </a:r>
          </a:p>
          <a:p>
            <a:r>
              <a:rPr lang="nl-NL" altLang="ja-JP" sz="700" b="1" dirty="0">
                <a:latin typeface="Lucida Console"/>
                <a:cs typeface="Lucida Console"/>
              </a:rPr>
              <a:t>0000160      5f5f    4554    5458    0000    0000    0000    0000    0000</a:t>
            </a:r>
          </a:p>
          <a:p>
            <a:r>
              <a:rPr lang="nl-NL" altLang="ja-JP" sz="700" b="1" dirty="0">
                <a:latin typeface="Lucida Console"/>
                <a:cs typeface="Lucida Console"/>
              </a:rPr>
              <a:t>0000200      0000    0000    0001    0000    1000    0000    0000    0000</a:t>
            </a:r>
          </a:p>
          <a:p>
            <a:r>
              <a:rPr lang="nl-NL" altLang="ja-JP" sz="700" b="1" dirty="0">
                <a:latin typeface="Lucida Console"/>
                <a:cs typeface="Lucida Console"/>
              </a:rPr>
              <a:t>0000220      0000    0000    0000    0000    1000    0000    0000    0000</a:t>
            </a:r>
          </a:p>
          <a:p>
            <a:r>
              <a:rPr lang="nl-NL" altLang="ja-JP" sz="700" b="1" dirty="0">
                <a:latin typeface="Lucida Console"/>
                <a:cs typeface="Lucida Console"/>
              </a:rPr>
              <a:t>0000240      0007    0000    0005    0000    0006    0000    0000    0000</a:t>
            </a:r>
          </a:p>
          <a:p>
            <a:r>
              <a:rPr lang="nl-NL" altLang="ja-JP" sz="700" b="1" dirty="0">
                <a:latin typeface="Lucida Console"/>
                <a:cs typeface="Lucida Console"/>
              </a:rPr>
              <a:t>0000260      5f5f    6574    7478    0000    0000    0000    0000    0000</a:t>
            </a:r>
          </a:p>
          <a:p>
            <a:r>
              <a:rPr lang="nl-NL" altLang="ja-JP" sz="700" b="1" dirty="0">
                <a:latin typeface="Lucida Console"/>
                <a:cs typeface="Lucida Console"/>
              </a:rPr>
              <a:t>0000300      5f5f    4554    5458    0000    0000    0000    0000    0000</a:t>
            </a:r>
          </a:p>
          <a:p>
            <a:r>
              <a:rPr lang="nl-NL" altLang="ja-JP" sz="700" b="1" dirty="0">
                <a:latin typeface="Lucida Console"/>
                <a:cs typeface="Lucida Console"/>
              </a:rPr>
              <a:t>0000320      0eb0    0000    0001    0000    0076    0000    0000    0000</a:t>
            </a:r>
          </a:p>
          <a:p>
            <a:r>
              <a:rPr lang="nl-NL" altLang="ja-JP" sz="700" b="1" dirty="0">
                <a:latin typeface="Lucida Console"/>
                <a:cs typeface="Lucida Console"/>
              </a:rPr>
              <a:t>0000340      0eb0    0000    0004    0000    0000    0000    0000    0000</a:t>
            </a:r>
          </a:p>
          <a:p>
            <a:r>
              <a:rPr lang="nl-NL" altLang="ja-JP" sz="700" b="1" dirty="0">
                <a:latin typeface="Lucida Console"/>
                <a:cs typeface="Lucida Console"/>
              </a:rPr>
              <a:t>0000360      0400    8000    0000    0000    0000    0000    0000    0000</a:t>
            </a:r>
          </a:p>
          <a:p>
            <a:r>
              <a:rPr lang="nl-NL" altLang="ja-JP" sz="700" b="1" dirty="0">
                <a:latin typeface="Lucida Console"/>
                <a:cs typeface="Lucida Console"/>
              </a:rPr>
              <a:t>0000400      5f5f    7473    6275    0073    0000    0000    0000    0000</a:t>
            </a:r>
          </a:p>
          <a:p>
            <a:r>
              <a:rPr lang="nl-NL" altLang="ja-JP" sz="700" b="1" dirty="0">
                <a:latin typeface="Lucida Console"/>
                <a:cs typeface="Lucida Console"/>
              </a:rPr>
              <a:t>0000420      5f5f    4554    5458    0000    0000    0000    0000    0000</a:t>
            </a:r>
          </a:p>
          <a:p>
            <a:r>
              <a:rPr lang="nl-NL" altLang="ja-JP" sz="700" b="1" dirty="0">
                <a:latin typeface="Lucida Console"/>
                <a:cs typeface="Lucida Console"/>
              </a:rPr>
              <a:t>0000440      0f26    0000    0001    0000    000c    0000    0000    0000</a:t>
            </a:r>
          </a:p>
          <a:p>
            <a:r>
              <a:rPr lang="nl-NL" altLang="ja-JP" sz="700" b="1" dirty="0">
                <a:latin typeface="Lucida Console"/>
                <a:cs typeface="Lucida Console"/>
              </a:rPr>
              <a:t>0000460      0f26    0000    0001    0000    0000    0000    0000    0000</a:t>
            </a:r>
          </a:p>
          <a:p>
            <a:r>
              <a:rPr lang="nl-NL" altLang="ja-JP" sz="700" b="1" dirty="0">
                <a:latin typeface="Lucida Console"/>
                <a:cs typeface="Lucida Console"/>
              </a:rPr>
              <a:t>0000500      0408    8000    0000    0000    0006    0000    0000    0000</a:t>
            </a:r>
          </a:p>
          <a:p>
            <a:r>
              <a:rPr lang="nl-NL" altLang="ja-JP" sz="700" b="1" dirty="0">
                <a:latin typeface="Lucida Console"/>
                <a:cs typeface="Lucida Console"/>
              </a:rPr>
              <a:t>0000520      5f5f    7473    6275    685f    6c65    6570    0072    0000</a:t>
            </a:r>
          </a:p>
          <a:p>
            <a:r>
              <a:rPr lang="nl-NL" altLang="ja-JP" sz="700" b="1" dirty="0">
                <a:latin typeface="Lucida Console"/>
                <a:cs typeface="Lucida Console"/>
              </a:rPr>
              <a:t>0000540      5f5f    4554    5458    0000    0000    0000    0000    0000</a:t>
            </a:r>
          </a:p>
          <a:p>
            <a:r>
              <a:rPr lang="nl-NL" altLang="ja-JP" sz="700" b="1" dirty="0">
                <a:latin typeface="Lucida Console"/>
                <a:cs typeface="Lucida Console"/>
              </a:rPr>
              <a:t>0000560      0f34    0000    0001    0000    0024    0000    0000    0000</a:t>
            </a:r>
          </a:p>
          <a:p>
            <a:r>
              <a:rPr lang="nl-NL" altLang="ja-JP" sz="700" b="1" dirty="0">
                <a:latin typeface="Lucida Console"/>
                <a:cs typeface="Lucida Console"/>
              </a:rPr>
              <a:t>0000600      0f34    0000    0002    0000    0000    0000    0000    0000</a:t>
            </a:r>
          </a:p>
          <a:p>
            <a:r>
              <a:rPr lang="nl-NL" altLang="ja-JP" sz="700" b="1" dirty="0">
                <a:latin typeface="Lucida Console"/>
                <a:cs typeface="Lucida Console"/>
              </a:rPr>
              <a:t>0000620      0400    8000    0000    0000    0000    0000    0000    0000</a:t>
            </a:r>
          </a:p>
          <a:p>
            <a:r>
              <a:rPr lang="nl-NL" altLang="ja-JP" sz="700" b="1" dirty="0">
                <a:latin typeface="Lucida Console"/>
                <a:cs typeface="Lucida Console"/>
              </a:rPr>
              <a:t>0000640      5f5f    7363    7274    6e69    0067    0000    0000    0000</a:t>
            </a:r>
          </a:p>
          <a:p>
            <a:r>
              <a:rPr lang="nl-NL" altLang="ja-JP" sz="700" b="1" dirty="0">
                <a:latin typeface="Lucida Console"/>
                <a:cs typeface="Lucida Console"/>
              </a:rPr>
              <a:t>0000660      5f5f    4554    5458    0000    0000    0000    0000    0000</a:t>
            </a:r>
          </a:p>
          <a:p>
            <a:r>
              <a:rPr lang="nl-NL" altLang="ja-JP" sz="700" b="1" dirty="0">
                <a:latin typeface="Lucida Console"/>
                <a:cs typeface="Lucida Console"/>
              </a:rPr>
              <a:t>0000700      0f58    0000    0001    0000    0007    0000    0000    0000</a:t>
            </a:r>
          </a:p>
          <a:p>
            <a:r>
              <a:rPr lang="nl-NL" altLang="ja-JP" sz="700" b="1" dirty="0">
                <a:latin typeface="Lucida Console"/>
                <a:cs typeface="Lucida Console"/>
              </a:rPr>
              <a:t>0000720      0f58    0000    0000    0000    0000    0000    0000    0000</a:t>
            </a:r>
          </a:p>
          <a:p>
            <a:r>
              <a:rPr lang="nl-NL" altLang="ja-JP" sz="700" b="1" dirty="0">
                <a:latin typeface="Lucida Console"/>
                <a:cs typeface="Lucida Console"/>
              </a:rPr>
              <a:t>0000740      0002    0000    0000    0000    0000    0000    0000    0000</a:t>
            </a:r>
          </a:p>
          <a:p>
            <a:r>
              <a:rPr lang="nl-NL" altLang="ja-JP" sz="700" b="1" dirty="0">
                <a:latin typeface="Lucida Console"/>
                <a:cs typeface="Lucida Console"/>
              </a:rPr>
              <a:t>0000760      5f5f    6e75    6977    646e    695f    666e    006f    0000</a:t>
            </a:r>
          </a:p>
          <a:p>
            <a:r>
              <a:rPr lang="nl-NL" altLang="ja-JP" sz="700" b="1" dirty="0">
                <a:latin typeface="Lucida Console"/>
                <a:cs typeface="Lucida Console"/>
              </a:rPr>
              <a:t>0001000      5f5f    4554    5458    0000    0000    0000    0000    0000</a:t>
            </a:r>
          </a:p>
          <a:p>
            <a:r>
              <a:rPr lang="nl-NL" altLang="ja-JP" sz="700" b="1" dirty="0">
                <a:latin typeface="Lucida Console"/>
                <a:cs typeface="Lucida Console"/>
              </a:rPr>
              <a:t>0001020      0f5f    0000    0001    0000    0050    0000    0000    0000</a:t>
            </a:r>
          </a:p>
          <a:p>
            <a:r>
              <a:rPr lang="nl-NL" altLang="ja-JP" sz="700" b="1" dirty="0">
                <a:latin typeface="Lucida Console"/>
                <a:cs typeface="Lucida Console"/>
              </a:rPr>
              <a:t>0001040      0f5f    0000    0000    0000    0000    0000    0000    0000</a:t>
            </a:r>
          </a:p>
          <a:p>
            <a:r>
              <a:rPr lang="nl-NL" altLang="ja-JP" sz="700" b="1" dirty="0">
                <a:latin typeface="Lucida Console"/>
                <a:cs typeface="Lucida Console"/>
              </a:rPr>
              <a:t>0001060      0000    0000    0000    0000    0000    0000    0000    0000</a:t>
            </a:r>
          </a:p>
          <a:p>
            <a:r>
              <a:rPr lang="nl-NL" altLang="ja-JP" sz="700" b="1" dirty="0">
                <a:latin typeface="Lucida Console"/>
                <a:cs typeface="Lucida Console"/>
              </a:rPr>
              <a:t>0001100      5f5f    6865    665f    6172    656d    0000    0000    0000</a:t>
            </a:r>
          </a:p>
          <a:p>
            <a:r>
              <a:rPr lang="nl-NL" altLang="ja-JP" sz="700" b="1" dirty="0">
                <a:latin typeface="Lucida Console"/>
                <a:cs typeface="Lucida Console"/>
              </a:rPr>
              <a:t>………</a:t>
            </a:r>
          </a:p>
        </p:txBody>
      </p:sp>
      <p:sp>
        <p:nvSpPr>
          <p:cNvPr id="7" name="スライド番号プレースホルダー 6"/>
          <p:cNvSpPr>
            <a:spLocks noGrp="1"/>
          </p:cNvSpPr>
          <p:nvPr>
            <p:ph type="sldNum" sz="quarter" idx="12"/>
          </p:nvPr>
        </p:nvSpPr>
        <p:spPr/>
        <p:txBody>
          <a:bodyPr/>
          <a:lstStyle/>
          <a:p>
            <a:fld id="{F15B0530-B899-2147-B647-E7ABEBE8B9CF}" type="slidenum">
              <a:rPr kumimoji="1" lang="ja-JP" altLang="en-US" smtClean="0"/>
              <a:t>13</a:t>
            </a:fld>
            <a:endParaRPr kumimoji="1" lang="ja-JP" altLang="en-US"/>
          </a:p>
        </p:txBody>
      </p:sp>
    </p:spTree>
    <p:extLst>
      <p:ext uri="{BB962C8B-B14F-4D97-AF65-F5344CB8AC3E}">
        <p14:creationId xmlns:p14="http://schemas.microsoft.com/office/powerpoint/2010/main" val="2446615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450" y="274638"/>
            <a:ext cx="8686799" cy="1143000"/>
          </a:xfrm>
        </p:spPr>
        <p:txBody>
          <a:bodyPr>
            <a:normAutofit fontScale="90000"/>
          </a:bodyPr>
          <a:lstStyle/>
          <a:p>
            <a:r>
              <a:rPr kumimoji="1" lang="ja-JP" altLang="en-US" dirty="0"/>
              <a:t>データフロー解析に基づく</a:t>
            </a:r>
            <a:br>
              <a:rPr kumimoji="1" lang="en-US" altLang="ja-JP" dirty="0"/>
            </a:br>
            <a:r>
              <a:rPr lang="ja-JP" altLang="en-US" dirty="0"/>
              <a:t>不要代入文除去</a:t>
            </a:r>
            <a:endParaRPr kumimoji="1" lang="ja-JP" altLang="en-US" dirty="0"/>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d : x = e </a:t>
            </a:r>
            <a:r>
              <a:rPr lang="ja-JP" altLang="en-US" dirty="0"/>
              <a:t>において以下の条件が成り立てば</a:t>
            </a:r>
            <a:br>
              <a:rPr lang="en-US" altLang="ja-JP" dirty="0"/>
            </a:br>
            <a:r>
              <a:rPr lang="en-US" altLang="ja-JP" dirty="0"/>
              <a:t>d </a:t>
            </a:r>
            <a:r>
              <a:rPr lang="ja-JP" altLang="en-US" dirty="0"/>
              <a:t>を除去してよい</a:t>
            </a:r>
            <a:endParaRPr lang="en-US" altLang="ja-JP" dirty="0"/>
          </a:p>
          <a:p>
            <a:pPr lvl="1"/>
            <a:r>
              <a:rPr lang="en-US" altLang="ja-JP" dirty="0"/>
              <a:t>e </a:t>
            </a:r>
            <a:r>
              <a:rPr lang="ja-JP" altLang="en-US" dirty="0"/>
              <a:t>が関数呼び出しでない</a:t>
            </a:r>
            <a:endParaRPr lang="en-US" altLang="ja-JP" dirty="0"/>
          </a:p>
          <a:p>
            <a:pPr lvl="2"/>
            <a:r>
              <a:rPr lang="ja-JP" altLang="en-US" dirty="0"/>
              <a:t>関数呼び出しが</a:t>
            </a:r>
            <a:r>
              <a:rPr lang="en-US" altLang="ja-JP" dirty="0"/>
              <a:t> print </a:t>
            </a:r>
            <a:r>
              <a:rPr lang="ja-JP" altLang="en-US" dirty="0"/>
              <a:t>等を含むときは除去すると</a:t>
            </a:r>
            <a:br>
              <a:rPr lang="en-US" altLang="ja-JP" dirty="0"/>
            </a:br>
            <a:r>
              <a:rPr lang="ja-JP" altLang="en-US" dirty="0"/>
              <a:t>振る舞いが変わってしまう</a:t>
            </a:r>
            <a:endParaRPr lang="en-US" altLang="ja-JP" dirty="0"/>
          </a:p>
          <a:p>
            <a:pPr lvl="2"/>
            <a:r>
              <a:rPr lang="ja-JP" altLang="en-US" dirty="0"/>
              <a:t>一般には「代入文が副作用を発生させないとき」</a:t>
            </a:r>
            <a:endParaRPr lang="en-US" altLang="ja-JP" dirty="0"/>
          </a:p>
          <a:p>
            <a:pPr lvl="1"/>
            <a:r>
              <a:rPr lang="en-US" altLang="ja-JP" dirty="0"/>
              <a:t>d </a:t>
            </a:r>
            <a:r>
              <a:rPr lang="ja-JP" altLang="en-US" dirty="0"/>
              <a:t>の直後で</a:t>
            </a:r>
            <a:r>
              <a:rPr lang="en-US" altLang="ja-JP" dirty="0"/>
              <a:t> x </a:t>
            </a:r>
            <a:r>
              <a:rPr lang="ja-JP" altLang="en-US" dirty="0"/>
              <a:t>が生存していないとき</a:t>
            </a:r>
            <a:endParaRPr lang="en-US" altLang="ja-JP" dirty="0"/>
          </a:p>
          <a:p>
            <a:pPr lvl="2"/>
            <a:r>
              <a:rPr lang="en-US" altLang="ja-JP" dirty="0"/>
              <a:t>x </a:t>
            </a:r>
            <a:r>
              <a:rPr lang="ja-JP" altLang="en-US" dirty="0"/>
              <a:t>は結局使われることがないので代入文を除去して良い</a:t>
            </a:r>
            <a:endParaRPr lang="en-US" altLang="ja-JP" dirty="0"/>
          </a:p>
          <a:p>
            <a:pPr lvl="2"/>
            <a:endParaRPr lang="en-US" altLang="ja-JP" dirty="0"/>
          </a:p>
        </p:txBody>
      </p:sp>
    </p:spTree>
    <p:extLst>
      <p:ext uri="{BB962C8B-B14F-4D97-AF65-F5344CB8AC3E}">
        <p14:creationId xmlns:p14="http://schemas.microsoft.com/office/powerpoint/2010/main" val="9789962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到達コピー解析に基づく</a:t>
            </a:r>
            <a:br>
              <a:rPr kumimoji="1" lang="en-US" altLang="ja-JP" dirty="0"/>
            </a:br>
            <a:r>
              <a:rPr kumimoji="1" lang="ja-JP" altLang="en-US" dirty="0"/>
              <a:t>コピー伝播</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d : x = e </a:t>
            </a:r>
            <a:r>
              <a:rPr lang="ja-JP" altLang="en-US" dirty="0"/>
              <a:t>において，次の条件が成り立てば</a:t>
            </a:r>
            <a:br>
              <a:rPr lang="en-US" altLang="ja-JP" dirty="0"/>
            </a:br>
            <a:r>
              <a:rPr lang="en-US" altLang="ja-JP" dirty="0"/>
              <a:t>e </a:t>
            </a:r>
            <a:r>
              <a:rPr lang="ja-JP" altLang="en-US" dirty="0"/>
              <a:t>中の</a:t>
            </a:r>
            <a:r>
              <a:rPr lang="en-US" altLang="ja-JP" dirty="0"/>
              <a:t> y </a:t>
            </a:r>
            <a:r>
              <a:rPr lang="ja-JP" altLang="en-US" dirty="0"/>
              <a:t>を</a:t>
            </a:r>
            <a:r>
              <a:rPr lang="en-US" altLang="ja-JP" dirty="0"/>
              <a:t> z </a:t>
            </a:r>
            <a:r>
              <a:rPr lang="ja-JP" altLang="en-US" dirty="0"/>
              <a:t>で置き換えて良い</a:t>
            </a:r>
            <a:endParaRPr lang="en-US" altLang="ja-JP" dirty="0"/>
          </a:p>
          <a:p>
            <a:pPr lvl="1"/>
            <a:r>
              <a:rPr lang="en-US" altLang="ja-JP" dirty="0"/>
              <a:t>d </a:t>
            </a:r>
            <a:r>
              <a:rPr lang="ja-JP" altLang="en-US" dirty="0"/>
              <a:t>の直前に到達する</a:t>
            </a:r>
            <a:r>
              <a:rPr lang="en-US" altLang="ja-JP" dirty="0"/>
              <a:t> y</a:t>
            </a:r>
            <a:r>
              <a:rPr lang="ja-JP" altLang="en-US" dirty="0"/>
              <a:t> を左辺に持つコピー文が</a:t>
            </a:r>
            <a:br>
              <a:rPr lang="en-US" altLang="ja-JP" dirty="0"/>
            </a:br>
            <a:r>
              <a:rPr lang="en-US" altLang="ja-JP" dirty="0"/>
              <a:t>y = z </a:t>
            </a:r>
            <a:r>
              <a:rPr lang="ja-JP" altLang="en-US" dirty="0"/>
              <a:t>のみであるとき</a:t>
            </a:r>
            <a:endParaRPr lang="en-US" altLang="ja-JP" dirty="0"/>
          </a:p>
        </p:txBody>
      </p:sp>
    </p:spTree>
    <p:extLst>
      <p:ext uri="{BB962C8B-B14F-4D97-AF65-F5344CB8AC3E}">
        <p14:creationId xmlns:p14="http://schemas.microsoft.com/office/powerpoint/2010/main" val="30921564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t>レジスタ割り当て</a:t>
            </a:r>
            <a:endParaRPr kumimoji="1" lang="ja-JP" altLang="en-US" dirty="0"/>
          </a:p>
        </p:txBody>
      </p:sp>
      <p:sp>
        <p:nvSpPr>
          <p:cNvPr id="4" name="サブタイトル 3"/>
          <p:cNvSpPr>
            <a:spLocks noGrp="1"/>
          </p:cNvSpPr>
          <p:nvPr>
            <p:ph type="subTitle" idx="1"/>
          </p:nvPr>
        </p:nvSpPr>
        <p:spPr>
          <a:xfrm>
            <a:off x="544950" y="3886200"/>
            <a:ext cx="8054100" cy="1752600"/>
          </a:xfrm>
        </p:spPr>
        <p:txBody>
          <a:bodyPr/>
          <a:lstStyle/>
          <a:p>
            <a:endParaRPr lang="en-US" altLang="ja-JP" dirty="0"/>
          </a:p>
        </p:txBody>
      </p:sp>
    </p:spTree>
    <p:extLst>
      <p:ext uri="{BB962C8B-B14F-4D97-AF65-F5344CB8AC3E}">
        <p14:creationId xmlns:p14="http://schemas.microsoft.com/office/powerpoint/2010/main" val="231660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レジスタ割り当て</a:t>
            </a:r>
            <a:r>
              <a:rPr kumimoji="1" lang="en-US" altLang="ja-JP" dirty="0"/>
              <a:t> (register allocation)</a:t>
            </a:r>
            <a:endParaRPr kumimoji="1" lang="ja-JP" altLang="en-US" dirty="0"/>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レジスタを記憶領域の一部として使うこと</a:t>
            </a:r>
            <a:endParaRPr lang="en-US" altLang="ja-JP" dirty="0"/>
          </a:p>
          <a:p>
            <a:pPr lvl="1"/>
            <a:r>
              <a:rPr lang="ja-JP" altLang="en-US" dirty="0"/>
              <a:t>レジスタは主記憶よりずっと速くアクセスできる</a:t>
            </a:r>
            <a:endParaRPr lang="en-US" altLang="ja-JP" dirty="0"/>
          </a:p>
        </p:txBody>
      </p:sp>
    </p:spTree>
    <p:extLst>
      <p:ext uri="{BB962C8B-B14F-4D97-AF65-F5344CB8AC3E}">
        <p14:creationId xmlns:p14="http://schemas.microsoft.com/office/powerpoint/2010/main" val="1590320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5" y="247651"/>
            <a:ext cx="8686799" cy="1143000"/>
          </a:xfrm>
        </p:spPr>
        <p:txBody>
          <a:bodyPr>
            <a:normAutofit/>
          </a:bodyPr>
          <a:lstStyle/>
          <a:p>
            <a:r>
              <a:rPr kumimoji="1" lang="ja-JP" altLang="en-US" dirty="0"/>
              <a:t>レジスタ割り当ての難しさ</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レジスタの数は限られている</a:t>
            </a:r>
            <a:endParaRPr lang="en-US" altLang="ja-JP" dirty="0"/>
          </a:p>
          <a:p>
            <a:pPr lvl="1"/>
            <a:r>
              <a:rPr lang="ja-JP" altLang="en-US" dirty="0"/>
              <a:t>速い記憶領域は値段が高い</a:t>
            </a:r>
            <a:endParaRPr lang="en-US" altLang="ja-JP" dirty="0"/>
          </a:p>
        </p:txBody>
      </p:sp>
    </p:spTree>
    <p:extLst>
      <p:ext uri="{BB962C8B-B14F-4D97-AF65-F5344CB8AC3E}">
        <p14:creationId xmlns:p14="http://schemas.microsoft.com/office/powerpoint/2010/main" val="22661975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5" y="247651"/>
            <a:ext cx="8686799" cy="1143000"/>
          </a:xfrm>
        </p:spPr>
        <p:txBody>
          <a:bodyPr>
            <a:normAutofit/>
          </a:bodyPr>
          <a:lstStyle/>
          <a:p>
            <a:r>
              <a:rPr kumimoji="1" lang="ja-JP" altLang="en-US" dirty="0"/>
              <a:t>基本的なレジスタ割り当ての方法</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同時に生存している変数には異なるレジスタを割り当てる</a:t>
            </a:r>
            <a:endParaRPr lang="en-US" altLang="ja-JP" dirty="0"/>
          </a:p>
          <a:p>
            <a:r>
              <a:rPr lang="ja-JP" altLang="en-US" dirty="0"/>
              <a:t>レジスタの数が足りない場合にはスタック上に記憶領域を確保</a:t>
            </a:r>
            <a:r>
              <a:rPr lang="en-US" altLang="ja-JP" dirty="0"/>
              <a:t> (spill)</a:t>
            </a:r>
          </a:p>
        </p:txBody>
      </p:sp>
    </p:spTree>
    <p:extLst>
      <p:ext uri="{BB962C8B-B14F-4D97-AF65-F5344CB8AC3E}">
        <p14:creationId xmlns:p14="http://schemas.microsoft.com/office/powerpoint/2010/main" val="42583762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5" y="247650"/>
            <a:ext cx="8686799" cy="1143000"/>
          </a:xfrm>
        </p:spPr>
        <p:txBody>
          <a:bodyPr>
            <a:normAutofit/>
          </a:bodyPr>
          <a:lstStyle/>
          <a:p>
            <a:r>
              <a:rPr lang="ja-JP" altLang="en-US" dirty="0"/>
              <a:t>干渉グラフ</a:t>
            </a:r>
            <a:r>
              <a:rPr lang="en-US" altLang="ja-JP" dirty="0"/>
              <a:t> (interference graph)</a:t>
            </a:r>
            <a:endParaRPr kumimoji="1" lang="ja-JP" altLang="en-US" dirty="0"/>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変数を節点とし，同時に生存する変数間を辺で結んだ</a:t>
            </a:r>
            <a:r>
              <a:rPr lang="ja-JP" altLang="en-US" dirty="0"/>
              <a:t>無向</a:t>
            </a:r>
            <a:r>
              <a:rPr lang="en-US" altLang="en-US" dirty="0"/>
              <a:t>グラフ</a:t>
            </a:r>
          </a:p>
          <a:p>
            <a:pPr lvl="1"/>
            <a:r>
              <a:rPr lang="ja-JP" altLang="en-US" dirty="0"/>
              <a:t>生存変数解析から作ることができる</a:t>
            </a:r>
            <a:endParaRPr lang="en-US" altLang="en-US" dirty="0"/>
          </a:p>
          <a:p>
            <a:endParaRPr lang="en-US" altLang="ja-JP" dirty="0"/>
          </a:p>
          <a:p>
            <a:r>
              <a:rPr lang="en-US" altLang="ja-JP" dirty="0"/>
              <a:t>k </a:t>
            </a:r>
            <a:r>
              <a:rPr lang="ja-JP" altLang="en-US" dirty="0"/>
              <a:t>個のレジスタを変数に割り当てる問題は干渉グラフの</a:t>
            </a:r>
            <a:r>
              <a:rPr lang="en-US" altLang="ja-JP" dirty="0"/>
              <a:t>k-</a:t>
            </a:r>
            <a:r>
              <a:rPr lang="ja-JP" altLang="en-US" dirty="0"/>
              <a:t>彩色問題</a:t>
            </a:r>
            <a:r>
              <a:rPr lang="en-US" altLang="ja-JP" dirty="0"/>
              <a:t> (graph coloring problem)</a:t>
            </a:r>
            <a:r>
              <a:rPr lang="ja-JP" altLang="en-US" dirty="0"/>
              <a:t> と等価</a:t>
            </a:r>
            <a:endParaRPr lang="en-US" altLang="ja-JP" dirty="0"/>
          </a:p>
        </p:txBody>
      </p:sp>
    </p:spTree>
    <p:extLst>
      <p:ext uri="{BB962C8B-B14F-4D97-AF65-F5344CB8AC3E}">
        <p14:creationId xmlns:p14="http://schemas.microsoft.com/office/powerpoint/2010/main" val="87204866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5" y="247650"/>
            <a:ext cx="8686799" cy="1143000"/>
          </a:xfrm>
        </p:spPr>
        <p:txBody>
          <a:bodyPr>
            <a:normAutofit fontScale="90000"/>
          </a:bodyPr>
          <a:lstStyle/>
          <a:p>
            <a:r>
              <a:rPr kumimoji="1" lang="ja-JP" altLang="en-US" dirty="0"/>
              <a:t>グラフ彩色問題</a:t>
            </a:r>
            <a:br>
              <a:rPr lang="en-US" altLang="ja-JP" dirty="0"/>
            </a:br>
            <a:r>
              <a:rPr kumimoji="1" lang="en-US" altLang="ja-JP" dirty="0"/>
              <a:t>(graph coloring problem)</a:t>
            </a:r>
            <a:endParaRPr kumimoji="1" lang="ja-JP" altLang="en-US" dirty="0"/>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入力</a:t>
            </a:r>
            <a:r>
              <a:rPr lang="en-US" altLang="ja-JP" dirty="0"/>
              <a:t>: </a:t>
            </a:r>
            <a:r>
              <a:rPr lang="ja-JP" altLang="en-US" dirty="0"/>
              <a:t>無向グラフ</a:t>
            </a:r>
            <a:r>
              <a:rPr lang="en-US" altLang="ja-JP" dirty="0"/>
              <a:t> (V, E), </a:t>
            </a:r>
            <a:r>
              <a:rPr lang="ja-JP" altLang="en-US" dirty="0"/>
              <a:t>自然数</a:t>
            </a:r>
            <a:r>
              <a:rPr lang="en-US" altLang="ja-JP" dirty="0"/>
              <a:t> k</a:t>
            </a:r>
          </a:p>
          <a:p>
            <a:r>
              <a:rPr lang="ja-JP" altLang="en-US" dirty="0"/>
              <a:t>出力</a:t>
            </a:r>
            <a:r>
              <a:rPr lang="en-US" altLang="ja-JP" dirty="0"/>
              <a:t>: </a:t>
            </a:r>
            <a:r>
              <a:rPr lang="en-US" altLang="ja-JP" dirty="0" err="1"/>
              <a:t>ρ</a:t>
            </a:r>
            <a:r>
              <a:rPr lang="en-US" altLang="ja-JP" dirty="0"/>
              <a:t>(n) ≠ </a:t>
            </a:r>
            <a:r>
              <a:rPr lang="en-US" altLang="ja-JP" dirty="0" err="1"/>
              <a:t>ρ</a:t>
            </a:r>
            <a:r>
              <a:rPr lang="en-US" altLang="ja-JP" dirty="0"/>
              <a:t>(m) if n ≠ m</a:t>
            </a:r>
            <a:r>
              <a:rPr lang="ja-JP" altLang="en-US" dirty="0"/>
              <a:t>を満たす </a:t>
            </a:r>
            <a:r>
              <a:rPr lang="en-US" altLang="ja-JP" dirty="0"/>
              <a:t>V </a:t>
            </a:r>
            <a:r>
              <a:rPr lang="ja-JP" altLang="en-US" dirty="0"/>
              <a:t>から</a:t>
            </a:r>
            <a:br>
              <a:rPr lang="en-US" altLang="ja-JP" dirty="0"/>
            </a:br>
            <a:r>
              <a:rPr lang="en-US" altLang="ja-JP" dirty="0"/>
              <a:t>{0, 1, …, k-1} </a:t>
            </a:r>
            <a:r>
              <a:rPr lang="ja-JP" altLang="en-US" dirty="0"/>
              <a:t>への写像 </a:t>
            </a:r>
            <a:r>
              <a:rPr lang="en-US" altLang="ja-JP" dirty="0" err="1"/>
              <a:t>ρ</a:t>
            </a:r>
            <a:r>
              <a:rPr lang="en-US" altLang="ja-JP" dirty="0"/>
              <a:t> </a:t>
            </a:r>
            <a:r>
              <a:rPr lang="ja-JP" altLang="en-US" dirty="0"/>
              <a:t>が存在すれば </a:t>
            </a:r>
            <a:r>
              <a:rPr lang="en-US" altLang="ja-JP" dirty="0"/>
              <a:t>YES, </a:t>
            </a:r>
            <a:br>
              <a:rPr lang="en-US" altLang="ja-JP" dirty="0"/>
            </a:br>
            <a:r>
              <a:rPr lang="ja-JP" altLang="en-US" dirty="0"/>
              <a:t>存在しなければ </a:t>
            </a:r>
            <a:r>
              <a:rPr lang="en-US" altLang="ja-JP" dirty="0"/>
              <a:t>NO</a:t>
            </a:r>
          </a:p>
          <a:p>
            <a:pPr lvl="1"/>
            <a:r>
              <a:rPr lang="ja-JP" altLang="en-US" dirty="0"/>
              <a:t>辺で結ばれた</a:t>
            </a:r>
            <a:r>
              <a:rPr lang="en-US" altLang="ja-JP" dirty="0"/>
              <a:t>2</a:t>
            </a:r>
            <a:r>
              <a:rPr lang="ja-JP" altLang="en-US" dirty="0"/>
              <a:t>つの節点が異なる色になるように</a:t>
            </a:r>
            <a:br>
              <a:rPr lang="en-US" altLang="ja-JP" dirty="0"/>
            </a:br>
            <a:r>
              <a:rPr lang="ja-JP" altLang="en-US" dirty="0"/>
              <a:t>各節点を</a:t>
            </a:r>
            <a:r>
              <a:rPr lang="en-US" altLang="ja-JP" dirty="0"/>
              <a:t> k </a:t>
            </a:r>
            <a:r>
              <a:rPr lang="ja-JP" altLang="en-US" dirty="0"/>
              <a:t>色で塗れるか</a:t>
            </a:r>
            <a:r>
              <a:rPr lang="en-US" altLang="ja-JP" dirty="0"/>
              <a:t>? </a:t>
            </a:r>
            <a:r>
              <a:rPr lang="ja-JP" altLang="en-US" dirty="0"/>
              <a:t>という問題</a:t>
            </a:r>
            <a:endParaRPr lang="en-US" altLang="ja-JP" dirty="0"/>
          </a:p>
          <a:p>
            <a:pPr lvl="1"/>
            <a:r>
              <a:rPr lang="en-US" altLang="ja-JP" dirty="0"/>
              <a:t>NP </a:t>
            </a:r>
            <a:r>
              <a:rPr lang="ja-JP" altLang="en-US" dirty="0"/>
              <a:t>完全問題の一つ</a:t>
            </a:r>
            <a:endParaRPr lang="en-US" altLang="ja-JP" dirty="0"/>
          </a:p>
          <a:p>
            <a:pPr lvl="2"/>
            <a:r>
              <a:rPr lang="en-US" altLang="ja-JP" dirty="0"/>
              <a:t>P ≠ NP </a:t>
            </a:r>
            <a:r>
              <a:rPr lang="ja-JP" altLang="en-US" dirty="0"/>
              <a:t>ならば多項式時間アルゴリズムが存在しない</a:t>
            </a:r>
            <a:endParaRPr lang="en-US" altLang="ja-JP" dirty="0"/>
          </a:p>
          <a:p>
            <a:pPr lvl="1"/>
            <a:r>
              <a:rPr lang="ja-JP" altLang="en-US" dirty="0"/>
              <a:t>平面グラフのときはいわゆる四色問題</a:t>
            </a:r>
            <a:endParaRPr lang="en-US" altLang="ja-JP" dirty="0"/>
          </a:p>
        </p:txBody>
      </p:sp>
    </p:spTree>
    <p:extLst>
      <p:ext uri="{BB962C8B-B14F-4D97-AF65-F5344CB8AC3E}">
        <p14:creationId xmlns:p14="http://schemas.microsoft.com/office/powerpoint/2010/main" val="5780119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これ以降の講義</a:t>
            </a:r>
          </a:p>
        </p:txBody>
      </p:sp>
      <p:sp>
        <p:nvSpPr>
          <p:cNvPr id="9" name="コンテンツ プレースホルダー 2"/>
          <p:cNvSpPr txBox="1">
            <a:spLocks/>
          </p:cNvSpPr>
          <p:nvPr/>
        </p:nvSpPr>
        <p:spPr>
          <a:xfrm>
            <a:off x="268243" y="1344643"/>
            <a:ext cx="8607514" cy="5052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板書で授業を進めるのでノートを持参のこと</a:t>
            </a:r>
            <a:endParaRPr lang="en-US" altLang="ja-JP" dirty="0"/>
          </a:p>
          <a:p>
            <a:r>
              <a:rPr lang="ja-JP" altLang="en-US" dirty="0"/>
              <a:t>内容</a:t>
            </a:r>
            <a:r>
              <a:rPr lang="en-US" altLang="ja-JP" dirty="0"/>
              <a:t>: </a:t>
            </a:r>
            <a:r>
              <a:rPr lang="ja-JP" altLang="en-US" dirty="0"/>
              <a:t>字句解析と構文解析</a:t>
            </a:r>
            <a:endParaRPr lang="en-US" altLang="ja-JP" dirty="0"/>
          </a:p>
          <a:p>
            <a:pPr lvl="1"/>
            <a:r>
              <a:rPr lang="ja-JP" altLang="en-US" dirty="0"/>
              <a:t>期末試験はここから出題</a:t>
            </a:r>
            <a:endParaRPr lang="en-US" altLang="ja-JP" dirty="0"/>
          </a:p>
          <a:p>
            <a:pPr lvl="1"/>
            <a:r>
              <a:rPr lang="en-US" altLang="ja-JP" dirty="0"/>
              <a:t>...</a:t>
            </a:r>
            <a:r>
              <a:rPr lang="ja-JP" altLang="en-US" dirty="0"/>
              <a:t>のつもりだったがちょっと範囲を変えるかも</a:t>
            </a:r>
            <a:endParaRPr lang="en-US" altLang="ja-JP" dirty="0"/>
          </a:p>
          <a:p>
            <a:pPr lvl="2"/>
            <a:r>
              <a:rPr lang="ja-JP" altLang="en-US" dirty="0"/>
              <a:t>変える場合は</a:t>
            </a:r>
            <a:r>
              <a:rPr lang="en-US" altLang="ja-JP" dirty="0"/>
              <a:t> KULASIS </a:t>
            </a:r>
            <a:r>
              <a:rPr lang="ja-JP" altLang="en-US" dirty="0"/>
              <a:t>でアナウンスします</a:t>
            </a:r>
            <a:endParaRPr lang="en-US" altLang="ja-JP" dirty="0"/>
          </a:p>
        </p:txBody>
      </p:sp>
    </p:spTree>
    <p:extLst>
      <p:ext uri="{BB962C8B-B14F-4D97-AF65-F5344CB8AC3E}">
        <p14:creationId xmlns:p14="http://schemas.microsoft.com/office/powerpoint/2010/main" val="2930567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コンパイラの難しさ</a:t>
            </a:r>
          </a:p>
        </p:txBody>
      </p:sp>
      <p:sp>
        <p:nvSpPr>
          <p:cNvPr id="3" name="コンテンツ プレースホルダー 2"/>
          <p:cNvSpPr>
            <a:spLocks noGrp="1"/>
          </p:cNvSpPr>
          <p:nvPr>
            <p:ph idx="1"/>
          </p:nvPr>
        </p:nvSpPr>
        <p:spPr>
          <a:xfrm>
            <a:off x="457200" y="1600200"/>
            <a:ext cx="8229600" cy="752497"/>
          </a:xfrm>
        </p:spPr>
        <p:txBody>
          <a:bodyPr>
            <a:normAutofit/>
          </a:bodyPr>
          <a:lstStyle/>
          <a:p>
            <a:r>
              <a:rPr lang="ja-JP" altLang="en-US" dirty="0"/>
              <a:t>全然見かけの違うものに変換する必要</a:t>
            </a:r>
            <a:endParaRPr lang="en-US" altLang="ja-JP" dirty="0"/>
          </a:p>
        </p:txBody>
      </p:sp>
      <p:sp>
        <p:nvSpPr>
          <p:cNvPr id="4" name="正方形/長方形 3"/>
          <p:cNvSpPr/>
          <p:nvPr/>
        </p:nvSpPr>
        <p:spPr>
          <a:xfrm>
            <a:off x="275781" y="2574410"/>
            <a:ext cx="4118580" cy="2308324"/>
          </a:xfrm>
          <a:prstGeom prst="rect">
            <a:avLst/>
          </a:prstGeom>
        </p:spPr>
        <p:txBody>
          <a:bodyPr wrap="square">
            <a:spAutoFit/>
          </a:bodyPr>
          <a:lstStyle/>
          <a:p>
            <a:r>
              <a:rPr lang="en-US" altLang="ja-JP" sz="2400" b="1" dirty="0" err="1">
                <a:latin typeface="Lucida Console"/>
                <a:cs typeface="Lucida Console"/>
              </a:rPr>
              <a:t>int</a:t>
            </a:r>
            <a:r>
              <a:rPr lang="en-US" altLang="ja-JP" sz="2400" b="1" dirty="0">
                <a:latin typeface="Lucida Console"/>
                <a:cs typeface="Lucida Console"/>
              </a:rPr>
              <a:t> main(</a:t>
            </a:r>
            <a:r>
              <a:rPr lang="en-US" altLang="ja-JP" sz="2400" b="1" dirty="0" err="1">
                <a:latin typeface="Lucida Console"/>
                <a:cs typeface="Lucida Console"/>
              </a:rPr>
              <a:t>int</a:t>
            </a:r>
            <a:r>
              <a:rPr lang="en-US" altLang="ja-JP" sz="2400" b="1" dirty="0">
                <a:latin typeface="Lucida Console"/>
                <a:cs typeface="Lucida Console"/>
              </a:rPr>
              <a:t> </a:t>
            </a:r>
            <a:r>
              <a:rPr lang="en-US" altLang="ja-JP" sz="2400" b="1" dirty="0" err="1">
                <a:latin typeface="Lucida Console"/>
                <a:cs typeface="Lucida Console"/>
              </a:rPr>
              <a:t>argc</a:t>
            </a:r>
            <a:r>
              <a:rPr lang="en-US" altLang="ja-JP" sz="2400" b="1" dirty="0">
                <a:latin typeface="Lucida Console"/>
                <a:cs typeface="Lucida Console"/>
              </a:rPr>
              <a:t>, </a:t>
            </a:r>
            <a:br>
              <a:rPr lang="en-US" altLang="ja-JP" sz="2400" b="1" dirty="0">
                <a:latin typeface="Lucida Console"/>
                <a:cs typeface="Lucida Console"/>
              </a:rPr>
            </a:br>
            <a:r>
              <a:rPr lang="en-US" altLang="ja-JP" sz="2400" b="1" dirty="0">
                <a:latin typeface="Lucida Console"/>
                <a:cs typeface="Lucida Console"/>
              </a:rPr>
              <a:t>         char **</a:t>
            </a:r>
            <a:r>
              <a:rPr lang="en-US" altLang="ja-JP" sz="2400" b="1" dirty="0" err="1">
                <a:latin typeface="Lucida Console"/>
                <a:cs typeface="Lucida Console"/>
              </a:rPr>
              <a:t>argv</a:t>
            </a:r>
            <a:r>
              <a:rPr lang="en-US" altLang="ja-JP" sz="2400" b="1" dirty="0">
                <a:latin typeface="Lucida Console"/>
                <a:cs typeface="Lucida Console"/>
              </a:rPr>
              <a:t>)</a:t>
            </a:r>
          </a:p>
          <a:p>
            <a:r>
              <a:rPr lang="en-US" altLang="ja-JP" sz="2400" b="1" dirty="0">
                <a:latin typeface="Lucida Console"/>
                <a:cs typeface="Lucida Console"/>
              </a:rPr>
              <a:t>{</a:t>
            </a:r>
          </a:p>
          <a:p>
            <a:r>
              <a:rPr lang="en-US" altLang="ja-JP" sz="2400" b="1" dirty="0">
                <a:latin typeface="Lucida Console"/>
                <a:cs typeface="Lucida Console"/>
              </a:rPr>
              <a:t>  </a:t>
            </a:r>
            <a:r>
              <a:rPr lang="en-US" altLang="ja-JP" sz="2400" b="1" dirty="0" err="1">
                <a:latin typeface="Lucida Console"/>
                <a:cs typeface="Lucida Console"/>
              </a:rPr>
              <a:t>printf</a:t>
            </a:r>
            <a:r>
              <a:rPr lang="en-US" altLang="ja-JP" sz="2400" b="1" dirty="0">
                <a:latin typeface="Lucida Console"/>
                <a:cs typeface="Lucida Console"/>
              </a:rPr>
              <a:t>("Hello!\n");</a:t>
            </a:r>
          </a:p>
          <a:p>
            <a:r>
              <a:rPr lang="en-US" altLang="ja-JP" sz="2400" b="1" dirty="0">
                <a:latin typeface="Lucida Console"/>
                <a:cs typeface="Lucida Console"/>
              </a:rPr>
              <a:t>  return 0;</a:t>
            </a:r>
          </a:p>
          <a:p>
            <a:r>
              <a:rPr lang="en-US" altLang="ja-JP" sz="2400" b="1" dirty="0">
                <a:latin typeface="Lucida Console"/>
                <a:cs typeface="Lucida Console"/>
              </a:rPr>
              <a:t>}</a:t>
            </a:r>
          </a:p>
        </p:txBody>
      </p:sp>
      <p:sp>
        <p:nvSpPr>
          <p:cNvPr id="5" name="右矢印 4"/>
          <p:cNvSpPr/>
          <p:nvPr/>
        </p:nvSpPr>
        <p:spPr>
          <a:xfrm>
            <a:off x="4394361" y="3547415"/>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918459" y="2367324"/>
            <a:ext cx="4118580" cy="4185760"/>
          </a:xfrm>
          <a:prstGeom prst="rect">
            <a:avLst/>
          </a:prstGeom>
        </p:spPr>
        <p:txBody>
          <a:bodyPr wrap="square">
            <a:spAutoFit/>
          </a:bodyPr>
          <a:lstStyle/>
          <a:p>
            <a:r>
              <a:rPr lang="nl-NL" altLang="ja-JP" sz="700" b="1" dirty="0">
                <a:latin typeface="Lucida Console"/>
                <a:cs typeface="Lucida Console"/>
              </a:rPr>
              <a:t>0000000      </a:t>
            </a:r>
            <a:r>
              <a:rPr lang="nl-NL" altLang="ja-JP" sz="700" b="1" dirty="0" err="1">
                <a:latin typeface="Lucida Console"/>
                <a:cs typeface="Lucida Console"/>
              </a:rPr>
              <a:t>facf</a:t>
            </a:r>
            <a:r>
              <a:rPr lang="nl-NL" altLang="ja-JP" sz="700" b="1" dirty="0">
                <a:latin typeface="Lucida Console"/>
                <a:cs typeface="Lucida Console"/>
              </a:rPr>
              <a:t>    feed    0007    0100    0003    8000    0002    0000</a:t>
            </a:r>
          </a:p>
          <a:p>
            <a:r>
              <a:rPr lang="nl-NL" altLang="ja-JP" sz="700" b="1" dirty="0">
                <a:latin typeface="Lucida Console"/>
                <a:cs typeface="Lucida Console"/>
              </a:rPr>
              <a:t>0000020      0010    0000    05b0    0000    0085    0020    0000    0000</a:t>
            </a:r>
          </a:p>
          <a:p>
            <a:r>
              <a:rPr lang="nl-NL" altLang="ja-JP" sz="700" b="1" dirty="0">
                <a:latin typeface="Lucida Console"/>
                <a:cs typeface="Lucida Console"/>
              </a:rPr>
              <a:t>0000040      0019    0000    0048    0000    5f5f    4150    4547    455a</a:t>
            </a:r>
          </a:p>
          <a:p>
            <a:r>
              <a:rPr lang="nl-NL" altLang="ja-JP" sz="700" b="1" dirty="0">
                <a:latin typeface="Lucida Console"/>
                <a:cs typeface="Lucida Console"/>
              </a:rPr>
              <a:t>0000060      4f52    0000    0000    0000    0000    0000    0000    0000</a:t>
            </a:r>
          </a:p>
          <a:p>
            <a:r>
              <a:rPr lang="nl-NL" altLang="ja-JP" sz="700" b="1" dirty="0">
                <a:latin typeface="Lucida Console"/>
                <a:cs typeface="Lucida Console"/>
              </a:rPr>
              <a:t>0000100      0000    0000    0001    0000    0000    0000    0000    0000</a:t>
            </a:r>
          </a:p>
          <a:p>
            <a:r>
              <a:rPr lang="nl-NL" altLang="ja-JP" sz="700" b="1" dirty="0">
                <a:latin typeface="Lucida Console"/>
                <a:cs typeface="Lucida Console"/>
              </a:rPr>
              <a:t>0000120      0000    0000    0000    0000    0000    0000    0000    0000</a:t>
            </a:r>
          </a:p>
          <a:p>
            <a:r>
              <a:rPr lang="nl-NL" altLang="ja-JP" sz="700" b="1" dirty="0">
                <a:latin typeface="Lucida Console"/>
                <a:cs typeface="Lucida Console"/>
              </a:rPr>
              <a:t>0000140      0000    0000    0000    0000    0019    0000    0228    0000</a:t>
            </a:r>
          </a:p>
          <a:p>
            <a:r>
              <a:rPr lang="nl-NL" altLang="ja-JP" sz="700" b="1" dirty="0">
                <a:latin typeface="Lucida Console"/>
                <a:cs typeface="Lucida Console"/>
              </a:rPr>
              <a:t>0000160      5f5f    4554    5458    0000    0000    0000    0000    0000</a:t>
            </a:r>
          </a:p>
          <a:p>
            <a:r>
              <a:rPr lang="nl-NL" altLang="ja-JP" sz="700" b="1" dirty="0">
                <a:latin typeface="Lucida Console"/>
                <a:cs typeface="Lucida Console"/>
              </a:rPr>
              <a:t>0000200      0000    0000    0001    0000    1000    0000    0000    0000</a:t>
            </a:r>
          </a:p>
          <a:p>
            <a:r>
              <a:rPr lang="nl-NL" altLang="ja-JP" sz="700" b="1" dirty="0">
                <a:latin typeface="Lucida Console"/>
                <a:cs typeface="Lucida Console"/>
              </a:rPr>
              <a:t>0000220      0000    0000    0000    0000    1000    0000    0000    0000</a:t>
            </a:r>
          </a:p>
          <a:p>
            <a:r>
              <a:rPr lang="nl-NL" altLang="ja-JP" sz="700" b="1" dirty="0">
                <a:latin typeface="Lucida Console"/>
                <a:cs typeface="Lucida Console"/>
              </a:rPr>
              <a:t>0000240      0007    0000    0005    0000    0006    0000    0000    0000</a:t>
            </a:r>
          </a:p>
          <a:p>
            <a:r>
              <a:rPr lang="nl-NL" altLang="ja-JP" sz="700" b="1" dirty="0">
                <a:latin typeface="Lucida Console"/>
                <a:cs typeface="Lucida Console"/>
              </a:rPr>
              <a:t>0000260      5f5f    6574    7478    0000    0000    0000    0000    0000</a:t>
            </a:r>
          </a:p>
          <a:p>
            <a:r>
              <a:rPr lang="nl-NL" altLang="ja-JP" sz="700" b="1" dirty="0">
                <a:latin typeface="Lucida Console"/>
                <a:cs typeface="Lucida Console"/>
              </a:rPr>
              <a:t>0000300      5f5f    4554    5458    0000    0000    0000    0000    0000</a:t>
            </a:r>
          </a:p>
          <a:p>
            <a:r>
              <a:rPr lang="nl-NL" altLang="ja-JP" sz="700" b="1" dirty="0">
                <a:latin typeface="Lucida Console"/>
                <a:cs typeface="Lucida Console"/>
              </a:rPr>
              <a:t>0000320      0eb0    0000    0001    0000    0076    0000    0000    0000</a:t>
            </a:r>
          </a:p>
          <a:p>
            <a:r>
              <a:rPr lang="nl-NL" altLang="ja-JP" sz="700" b="1" dirty="0">
                <a:latin typeface="Lucida Console"/>
                <a:cs typeface="Lucida Console"/>
              </a:rPr>
              <a:t>0000340      0eb0    0000    0004    0000    0000    0000    0000    0000</a:t>
            </a:r>
          </a:p>
          <a:p>
            <a:r>
              <a:rPr lang="nl-NL" altLang="ja-JP" sz="700" b="1" dirty="0">
                <a:latin typeface="Lucida Console"/>
                <a:cs typeface="Lucida Console"/>
              </a:rPr>
              <a:t>0000360      0400    8000    0000    0000    0000    0000    0000    0000</a:t>
            </a:r>
          </a:p>
          <a:p>
            <a:r>
              <a:rPr lang="nl-NL" altLang="ja-JP" sz="700" b="1" dirty="0">
                <a:latin typeface="Lucida Console"/>
                <a:cs typeface="Lucida Console"/>
              </a:rPr>
              <a:t>0000400      5f5f    7473    6275    0073    0000    0000    0000    0000</a:t>
            </a:r>
          </a:p>
          <a:p>
            <a:r>
              <a:rPr lang="nl-NL" altLang="ja-JP" sz="700" b="1" dirty="0">
                <a:latin typeface="Lucida Console"/>
                <a:cs typeface="Lucida Console"/>
              </a:rPr>
              <a:t>0000420      5f5f    4554    5458    0000    0000    0000    0000    0000</a:t>
            </a:r>
          </a:p>
          <a:p>
            <a:r>
              <a:rPr lang="nl-NL" altLang="ja-JP" sz="700" b="1" dirty="0">
                <a:latin typeface="Lucida Console"/>
                <a:cs typeface="Lucida Console"/>
              </a:rPr>
              <a:t>0000440      0f26    0000    0001    0000    000c    0000    0000    0000</a:t>
            </a:r>
          </a:p>
          <a:p>
            <a:r>
              <a:rPr lang="nl-NL" altLang="ja-JP" sz="700" b="1" dirty="0">
                <a:latin typeface="Lucida Console"/>
                <a:cs typeface="Lucida Console"/>
              </a:rPr>
              <a:t>0000460      0f26    0000    0001    0000    0000    0000    0000    0000</a:t>
            </a:r>
          </a:p>
          <a:p>
            <a:r>
              <a:rPr lang="nl-NL" altLang="ja-JP" sz="700" b="1" dirty="0">
                <a:latin typeface="Lucida Console"/>
                <a:cs typeface="Lucida Console"/>
              </a:rPr>
              <a:t>0000500      0408    8000    0000    0000    0006    0000    0000    0000</a:t>
            </a:r>
          </a:p>
          <a:p>
            <a:r>
              <a:rPr lang="nl-NL" altLang="ja-JP" sz="700" b="1" dirty="0">
                <a:latin typeface="Lucida Console"/>
                <a:cs typeface="Lucida Console"/>
              </a:rPr>
              <a:t>0000520      5f5f    7473    6275    685f    6c65    6570    0072    0000</a:t>
            </a:r>
          </a:p>
          <a:p>
            <a:r>
              <a:rPr lang="nl-NL" altLang="ja-JP" sz="700" b="1" dirty="0">
                <a:latin typeface="Lucida Console"/>
                <a:cs typeface="Lucida Console"/>
              </a:rPr>
              <a:t>0000540      5f5f    4554    5458    0000    0000    0000    0000    0000</a:t>
            </a:r>
          </a:p>
          <a:p>
            <a:r>
              <a:rPr lang="nl-NL" altLang="ja-JP" sz="700" b="1" dirty="0">
                <a:latin typeface="Lucida Console"/>
                <a:cs typeface="Lucida Console"/>
              </a:rPr>
              <a:t>0000560      0f34    0000    0001    0000    0024    0000    0000    0000</a:t>
            </a:r>
          </a:p>
          <a:p>
            <a:r>
              <a:rPr lang="nl-NL" altLang="ja-JP" sz="700" b="1" dirty="0">
                <a:latin typeface="Lucida Console"/>
                <a:cs typeface="Lucida Console"/>
              </a:rPr>
              <a:t>0000600      0f34    0000    0002    0000    0000    0000    0000    0000</a:t>
            </a:r>
          </a:p>
          <a:p>
            <a:r>
              <a:rPr lang="nl-NL" altLang="ja-JP" sz="700" b="1" dirty="0">
                <a:latin typeface="Lucida Console"/>
                <a:cs typeface="Lucida Console"/>
              </a:rPr>
              <a:t>0000620      0400    8000    0000    0000    0000    0000    0000    0000</a:t>
            </a:r>
          </a:p>
          <a:p>
            <a:r>
              <a:rPr lang="nl-NL" altLang="ja-JP" sz="700" b="1" dirty="0">
                <a:latin typeface="Lucida Console"/>
                <a:cs typeface="Lucida Console"/>
              </a:rPr>
              <a:t>0000640      5f5f    7363    7274    6e69    0067    0000    0000    0000</a:t>
            </a:r>
          </a:p>
          <a:p>
            <a:r>
              <a:rPr lang="nl-NL" altLang="ja-JP" sz="700" b="1" dirty="0">
                <a:latin typeface="Lucida Console"/>
                <a:cs typeface="Lucida Console"/>
              </a:rPr>
              <a:t>0000660      5f5f    4554    5458    0000    0000    0000    0000    0000</a:t>
            </a:r>
          </a:p>
          <a:p>
            <a:r>
              <a:rPr lang="nl-NL" altLang="ja-JP" sz="700" b="1" dirty="0">
                <a:latin typeface="Lucida Console"/>
                <a:cs typeface="Lucida Console"/>
              </a:rPr>
              <a:t>0000700      0f58    0000    0001    0000    0007    0000    0000    0000</a:t>
            </a:r>
          </a:p>
          <a:p>
            <a:r>
              <a:rPr lang="nl-NL" altLang="ja-JP" sz="700" b="1" dirty="0">
                <a:latin typeface="Lucida Console"/>
                <a:cs typeface="Lucida Console"/>
              </a:rPr>
              <a:t>0000720      0f58    0000    0000    0000    0000    0000    0000    0000</a:t>
            </a:r>
          </a:p>
          <a:p>
            <a:r>
              <a:rPr lang="nl-NL" altLang="ja-JP" sz="700" b="1" dirty="0">
                <a:latin typeface="Lucida Console"/>
                <a:cs typeface="Lucida Console"/>
              </a:rPr>
              <a:t>0000740      0002    0000    0000    0000    0000    0000    0000    0000</a:t>
            </a:r>
          </a:p>
          <a:p>
            <a:r>
              <a:rPr lang="nl-NL" altLang="ja-JP" sz="700" b="1" dirty="0">
                <a:latin typeface="Lucida Console"/>
                <a:cs typeface="Lucida Console"/>
              </a:rPr>
              <a:t>0000760      5f5f    6e75    6977    646e    695f    666e    006f    0000</a:t>
            </a:r>
          </a:p>
          <a:p>
            <a:r>
              <a:rPr lang="nl-NL" altLang="ja-JP" sz="700" b="1" dirty="0">
                <a:latin typeface="Lucida Console"/>
                <a:cs typeface="Lucida Console"/>
              </a:rPr>
              <a:t>0001000      5f5f    4554    5458    0000    0000    0000    0000    0000</a:t>
            </a:r>
          </a:p>
          <a:p>
            <a:r>
              <a:rPr lang="nl-NL" altLang="ja-JP" sz="700" b="1" dirty="0">
                <a:latin typeface="Lucida Console"/>
                <a:cs typeface="Lucida Console"/>
              </a:rPr>
              <a:t>0001020      0f5f    0000    0001    0000    0050    0000    0000    0000</a:t>
            </a:r>
          </a:p>
          <a:p>
            <a:r>
              <a:rPr lang="nl-NL" altLang="ja-JP" sz="700" b="1" dirty="0">
                <a:latin typeface="Lucida Console"/>
                <a:cs typeface="Lucida Console"/>
              </a:rPr>
              <a:t>0001040      0f5f    0000    0000    0000    0000    0000    0000    0000</a:t>
            </a:r>
          </a:p>
          <a:p>
            <a:r>
              <a:rPr lang="nl-NL" altLang="ja-JP" sz="700" b="1" dirty="0">
                <a:latin typeface="Lucida Console"/>
                <a:cs typeface="Lucida Console"/>
              </a:rPr>
              <a:t>0001060      0000    0000    0000    0000    0000    0000    0000    0000</a:t>
            </a:r>
          </a:p>
          <a:p>
            <a:r>
              <a:rPr lang="nl-NL" altLang="ja-JP" sz="700" b="1" dirty="0">
                <a:latin typeface="Lucida Console"/>
                <a:cs typeface="Lucida Console"/>
              </a:rPr>
              <a:t>0001100      5f5f    6865    665f    6172    656d    0000    0000    0000</a:t>
            </a:r>
          </a:p>
          <a:p>
            <a:r>
              <a:rPr lang="nl-NL" altLang="ja-JP" sz="700" b="1" dirty="0">
                <a:latin typeface="Lucida Console"/>
                <a:cs typeface="Lucida Console"/>
              </a:rPr>
              <a:t>………</a:t>
            </a:r>
          </a:p>
        </p:txBody>
      </p:sp>
      <p:sp>
        <p:nvSpPr>
          <p:cNvPr id="7" name="スライド番号プレースホルダー 6"/>
          <p:cNvSpPr>
            <a:spLocks noGrp="1"/>
          </p:cNvSpPr>
          <p:nvPr>
            <p:ph type="sldNum" sz="quarter" idx="12"/>
          </p:nvPr>
        </p:nvSpPr>
        <p:spPr/>
        <p:txBody>
          <a:bodyPr/>
          <a:lstStyle/>
          <a:p>
            <a:fld id="{F15B0530-B899-2147-B647-E7ABEBE8B9CF}" type="slidenum">
              <a:rPr kumimoji="1" lang="ja-JP" altLang="en-US" smtClean="0"/>
              <a:t>14</a:t>
            </a:fld>
            <a:endParaRPr kumimoji="1" lang="ja-JP" altLang="en-US"/>
          </a:p>
        </p:txBody>
      </p:sp>
    </p:spTree>
    <p:extLst>
      <p:ext uri="{BB962C8B-B14F-4D97-AF65-F5344CB8AC3E}">
        <p14:creationId xmlns:p14="http://schemas.microsoft.com/office/powerpoint/2010/main" val="303048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lstStyle/>
          <a:p>
            <a:r>
              <a:rPr kumimoji="1" lang="ja-JP" altLang="en-US" dirty="0"/>
              <a:t>ではどうするか</a:t>
            </a:r>
          </a:p>
        </p:txBody>
      </p:sp>
      <p:sp>
        <p:nvSpPr>
          <p:cNvPr id="3" name="コンテンツ プレースホルダー 2"/>
          <p:cNvSpPr>
            <a:spLocks noGrp="1"/>
          </p:cNvSpPr>
          <p:nvPr>
            <p:ph idx="1"/>
          </p:nvPr>
        </p:nvSpPr>
        <p:spPr>
          <a:xfrm>
            <a:off x="457200" y="1032435"/>
            <a:ext cx="8229600" cy="1223683"/>
          </a:xfrm>
        </p:spPr>
        <p:txBody>
          <a:bodyPr>
            <a:normAutofit/>
          </a:bodyPr>
          <a:lstStyle/>
          <a:p>
            <a:r>
              <a:rPr lang="ja-JP" altLang="en-US" dirty="0"/>
              <a:t>間にいくつもフェーズを挟んで少しずつ変換</a:t>
            </a:r>
            <a:endParaRPr lang="en-US" altLang="ja-JP" dirty="0"/>
          </a:p>
          <a:p>
            <a:pPr lvl="1"/>
            <a:r>
              <a:rPr lang="ja-JP" altLang="en-US" dirty="0"/>
              <a:t>少しずつコンピュータが読みやすい形にしていく</a:t>
            </a:r>
            <a:endParaRPr lang="en-US" altLang="ja-JP" dirty="0"/>
          </a:p>
        </p:txBody>
      </p:sp>
      <p:sp>
        <p:nvSpPr>
          <p:cNvPr id="4" name="正方形/長方形 3"/>
          <p:cNvSpPr/>
          <p:nvPr/>
        </p:nvSpPr>
        <p:spPr>
          <a:xfrm>
            <a:off x="275781" y="2230767"/>
            <a:ext cx="2124519" cy="1061829"/>
          </a:xfrm>
          <a:prstGeom prst="rect">
            <a:avLst/>
          </a:prstGeom>
        </p:spPr>
        <p:txBody>
          <a:bodyPr wrap="square">
            <a:spAutoFit/>
          </a:bodyPr>
          <a:lstStyle/>
          <a:p>
            <a:r>
              <a:rPr lang="en-US" altLang="ja-JP" sz="1050" b="1" dirty="0" err="1">
                <a:latin typeface="Lucida Console"/>
                <a:cs typeface="Lucida Console"/>
              </a:rPr>
              <a:t>int</a:t>
            </a:r>
            <a:r>
              <a:rPr lang="en-US" altLang="ja-JP" sz="1050" b="1" dirty="0">
                <a:latin typeface="Lucida Console"/>
                <a:cs typeface="Lucida Console"/>
              </a:rPr>
              <a:t> main(</a:t>
            </a:r>
            <a:r>
              <a:rPr lang="en-US" altLang="ja-JP" sz="1050" b="1" dirty="0" err="1">
                <a:latin typeface="Lucida Console"/>
                <a:cs typeface="Lucida Console"/>
              </a:rPr>
              <a:t>int</a:t>
            </a:r>
            <a:r>
              <a:rPr lang="en-US" altLang="ja-JP" sz="1050" b="1" dirty="0">
                <a:latin typeface="Lucida Console"/>
                <a:cs typeface="Lucida Console"/>
              </a:rPr>
              <a:t> </a:t>
            </a:r>
            <a:r>
              <a:rPr lang="en-US" altLang="ja-JP" sz="1050" b="1" dirty="0" err="1">
                <a:latin typeface="Lucida Console"/>
                <a:cs typeface="Lucida Console"/>
              </a:rPr>
              <a:t>argc</a:t>
            </a:r>
            <a:r>
              <a:rPr lang="en-US" altLang="ja-JP" sz="1050" b="1" dirty="0">
                <a:latin typeface="Lucida Console"/>
                <a:cs typeface="Lucida Console"/>
              </a:rPr>
              <a:t>, </a:t>
            </a:r>
            <a:br>
              <a:rPr lang="en-US" altLang="ja-JP" sz="1050" b="1" dirty="0">
                <a:latin typeface="Lucida Console"/>
                <a:cs typeface="Lucida Console"/>
              </a:rPr>
            </a:br>
            <a:r>
              <a:rPr lang="en-US" altLang="ja-JP" sz="1050" b="1" dirty="0">
                <a:latin typeface="Lucida Console"/>
                <a:cs typeface="Lucida Console"/>
              </a:rPr>
              <a:t>         char **</a:t>
            </a:r>
            <a:r>
              <a:rPr lang="en-US" altLang="ja-JP" sz="1050" b="1" dirty="0" err="1">
                <a:latin typeface="Lucida Console"/>
                <a:cs typeface="Lucida Console"/>
              </a:rPr>
              <a:t>argv</a:t>
            </a:r>
            <a:r>
              <a:rPr lang="en-US" altLang="ja-JP" sz="1050" b="1" dirty="0">
                <a:latin typeface="Lucida Console"/>
                <a:cs typeface="Lucida Console"/>
              </a:rPr>
              <a:t>)</a:t>
            </a:r>
          </a:p>
          <a:p>
            <a:r>
              <a:rPr lang="en-US" altLang="ja-JP" sz="1050" b="1" dirty="0">
                <a:latin typeface="Lucida Console"/>
                <a:cs typeface="Lucida Console"/>
              </a:rPr>
              <a:t>{</a:t>
            </a:r>
          </a:p>
          <a:p>
            <a:r>
              <a:rPr lang="en-US" altLang="ja-JP" sz="1050" b="1" dirty="0">
                <a:latin typeface="Lucida Console"/>
                <a:cs typeface="Lucida Console"/>
              </a:rPr>
              <a:t>  </a:t>
            </a:r>
            <a:r>
              <a:rPr lang="en-US" altLang="ja-JP" sz="1050" b="1" dirty="0" err="1">
                <a:latin typeface="Lucida Console"/>
                <a:cs typeface="Lucida Console"/>
              </a:rPr>
              <a:t>printf</a:t>
            </a:r>
            <a:r>
              <a:rPr lang="en-US" altLang="ja-JP" sz="1050" b="1" dirty="0">
                <a:latin typeface="Lucida Console"/>
                <a:cs typeface="Lucida Console"/>
              </a:rPr>
              <a:t>("Hello!\n");</a:t>
            </a:r>
          </a:p>
          <a:p>
            <a:r>
              <a:rPr lang="en-US" altLang="ja-JP" sz="1050" b="1" dirty="0">
                <a:latin typeface="Lucida Console"/>
                <a:cs typeface="Lucida Console"/>
              </a:rPr>
              <a:t>  return 0;</a:t>
            </a:r>
          </a:p>
          <a:p>
            <a:r>
              <a:rPr lang="en-US" altLang="ja-JP" sz="1050" b="1" dirty="0">
                <a:latin typeface="Lucida Console"/>
                <a:cs typeface="Lucida Console"/>
              </a:rPr>
              <a:t>}</a:t>
            </a:r>
          </a:p>
        </p:txBody>
      </p:sp>
      <p:sp>
        <p:nvSpPr>
          <p:cNvPr id="5" name="右矢印 4"/>
          <p:cNvSpPr/>
          <p:nvPr/>
        </p:nvSpPr>
        <p:spPr>
          <a:xfrm>
            <a:off x="2400300"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5781" y="4362874"/>
            <a:ext cx="3132462" cy="938719"/>
          </a:xfrm>
          <a:prstGeom prst="rect">
            <a:avLst/>
          </a:prstGeom>
        </p:spPr>
        <p:txBody>
          <a:bodyPr wrap="square">
            <a:spAutoFit/>
          </a:bodyPr>
          <a:lstStyle/>
          <a:p>
            <a:r>
              <a:rPr lang="nl-NL" altLang="ja-JP" sz="500" b="1" dirty="0">
                <a:latin typeface="Lucida Console"/>
                <a:cs typeface="Lucida Console"/>
              </a:rPr>
              <a:t>0000000      </a:t>
            </a:r>
            <a:r>
              <a:rPr lang="nl-NL" altLang="ja-JP" sz="500" b="1" dirty="0" err="1">
                <a:latin typeface="Lucida Console"/>
                <a:cs typeface="Lucida Console"/>
              </a:rPr>
              <a:t>facf</a:t>
            </a:r>
            <a:r>
              <a:rPr lang="nl-NL" altLang="ja-JP" sz="500" b="1" dirty="0">
                <a:latin typeface="Lucida Console"/>
                <a:cs typeface="Lucida Console"/>
              </a:rPr>
              <a:t>    feed    0007    0100    0003    8000    0002    0000</a:t>
            </a:r>
          </a:p>
          <a:p>
            <a:r>
              <a:rPr lang="nl-NL" altLang="ja-JP" sz="500" b="1" dirty="0">
                <a:latin typeface="Lucida Console"/>
                <a:cs typeface="Lucida Console"/>
              </a:rPr>
              <a:t>0000020      0010    0000    05b0    0000    0085    0020    0000    0000</a:t>
            </a:r>
          </a:p>
          <a:p>
            <a:r>
              <a:rPr lang="nl-NL" altLang="ja-JP" sz="500" b="1" dirty="0">
                <a:latin typeface="Lucida Console"/>
                <a:cs typeface="Lucida Console"/>
              </a:rPr>
              <a:t>0000040      0019    0000    0048    0000    5f5f    4150    4547    455a</a:t>
            </a:r>
          </a:p>
          <a:p>
            <a:r>
              <a:rPr lang="nl-NL" altLang="ja-JP" sz="500" b="1" dirty="0">
                <a:latin typeface="Lucida Console"/>
                <a:cs typeface="Lucida Console"/>
              </a:rPr>
              <a:t>0000060      4f52    0000    0000    0000    0000    0000    0000    0000</a:t>
            </a:r>
          </a:p>
          <a:p>
            <a:r>
              <a:rPr lang="nl-NL" altLang="ja-JP" sz="500" b="1" dirty="0">
                <a:latin typeface="Lucida Console"/>
                <a:cs typeface="Lucida Console"/>
              </a:rPr>
              <a:t>0000100      0000    0000    0001    0000    0000    0000    0000    0000</a:t>
            </a:r>
          </a:p>
          <a:p>
            <a:r>
              <a:rPr lang="nl-NL" altLang="ja-JP" sz="500" b="1" dirty="0">
                <a:latin typeface="Lucida Console"/>
                <a:cs typeface="Lucida Console"/>
              </a:rPr>
              <a:t>0000120      0000    0000    0000    0000    0000    0000    0000    0000</a:t>
            </a:r>
          </a:p>
          <a:p>
            <a:r>
              <a:rPr lang="nl-NL" altLang="ja-JP" sz="500" b="1" dirty="0">
                <a:latin typeface="Lucida Console"/>
                <a:cs typeface="Lucida Console"/>
              </a:rPr>
              <a:t>0000140      0000    0000    0000    0000    0019    0000    0228    0000</a:t>
            </a:r>
          </a:p>
          <a:p>
            <a:r>
              <a:rPr lang="nl-NL" altLang="ja-JP" sz="500" b="1" dirty="0">
                <a:latin typeface="Lucida Console"/>
                <a:cs typeface="Lucida Console"/>
              </a:rPr>
              <a:t>0000160      5f5f    4554    5458    0000    0000    0000    0000    0000</a:t>
            </a:r>
          </a:p>
          <a:p>
            <a:r>
              <a:rPr lang="nl-NL" altLang="ja-JP" sz="500" b="1" dirty="0">
                <a:latin typeface="Lucida Console"/>
                <a:cs typeface="Lucida Console"/>
              </a:rPr>
              <a:t>0000200      0000    0000    0001    0000    1000    0000    0000    0000</a:t>
            </a:r>
          </a:p>
          <a:p>
            <a:r>
              <a:rPr lang="nl-NL" altLang="ja-JP" sz="500" b="1" dirty="0">
                <a:latin typeface="Lucida Console"/>
                <a:cs typeface="Lucida Console"/>
              </a:rPr>
              <a:t>0000220      0000    0000    0000    0000    1000    0000    0000    0000</a:t>
            </a:r>
          </a:p>
          <a:p>
            <a:pPr marL="228600" indent="-228600">
              <a:buAutoNum type="arabicPlain" startAt="240"/>
            </a:pPr>
            <a:r>
              <a:rPr lang="nl-NL" altLang="ja-JP" sz="500" b="1" dirty="0">
                <a:latin typeface="Lucida Console"/>
                <a:cs typeface="Lucida Console"/>
              </a:rPr>
              <a:t>………</a:t>
            </a:r>
          </a:p>
        </p:txBody>
      </p:sp>
      <p:sp>
        <p:nvSpPr>
          <p:cNvPr id="7" name="正方形/長方形 6"/>
          <p:cNvSpPr/>
          <p:nvPr/>
        </p:nvSpPr>
        <p:spPr>
          <a:xfrm>
            <a:off x="3057828" y="2230767"/>
            <a:ext cx="2124519" cy="738664"/>
          </a:xfrm>
          <a:prstGeom prst="rect">
            <a:avLst/>
          </a:prstGeom>
        </p:spPr>
        <p:txBody>
          <a:bodyPr wrap="square">
            <a:spAutoFit/>
          </a:bodyPr>
          <a:lstStyle/>
          <a:p>
            <a:r>
              <a:rPr lang="en-US" altLang="ja-JP" sz="1050" b="1" dirty="0">
                <a:latin typeface="Lucida Console"/>
                <a:cs typeface="Lucida Console"/>
              </a:rPr>
              <a:t>INT; ID(“main”); LPAREN; INT; ID(“</a:t>
            </a:r>
            <a:r>
              <a:rPr lang="en-US" altLang="ja-JP" sz="1050" b="1" dirty="0" err="1">
                <a:latin typeface="Lucida Console"/>
                <a:cs typeface="Lucida Console"/>
              </a:rPr>
              <a:t>argc</a:t>
            </a:r>
            <a:r>
              <a:rPr lang="en-US" altLang="ja-JP" sz="1050" b="1" dirty="0">
                <a:latin typeface="Lucida Console"/>
                <a:cs typeface="Lucida Console"/>
              </a:rPr>
              <a:t>”); CHAR; AST; AST; ID(“</a:t>
            </a:r>
            <a:r>
              <a:rPr lang="en-US" altLang="ja-JP" sz="1050" b="1" dirty="0" err="1">
                <a:latin typeface="Lucida Console"/>
                <a:cs typeface="Lucida Console"/>
              </a:rPr>
              <a:t>argv</a:t>
            </a:r>
            <a:r>
              <a:rPr lang="en-US" altLang="ja-JP" sz="1050" b="1" dirty="0">
                <a:latin typeface="Lucida Console"/>
                <a:cs typeface="Lucida Console"/>
              </a:rPr>
              <a:t>”); RPAREN; LBRACE; …</a:t>
            </a:r>
          </a:p>
        </p:txBody>
      </p:sp>
      <p:sp>
        <p:nvSpPr>
          <p:cNvPr id="9" name="右矢印 8"/>
          <p:cNvSpPr/>
          <p:nvPr/>
        </p:nvSpPr>
        <p:spPr>
          <a:xfrm>
            <a:off x="5292289"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969288" y="2104887"/>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5910624" y="26125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6810830" y="2612252"/>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5886102"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5886102" y="3206931"/>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6772688"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6772688"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7628431" y="2583116"/>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7653960" y="3054165"/>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7653960"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6273519" y="2322961"/>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7057854" y="2322961"/>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7313939" y="2322961"/>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2"/>
            <a:endCxn id="13" idx="0"/>
          </p:cNvCxnSpPr>
          <p:nvPr/>
        </p:nvCxnSpPr>
        <p:spPr>
          <a:xfrm flipH="1">
            <a:off x="6248997" y="2766952"/>
            <a:ext cx="24522" cy="27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7057854" y="2775402"/>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7937697" y="2746266"/>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8285974" y="2517137"/>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8438374" y="3092141"/>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8" name="右矢印 37"/>
          <p:cNvSpPr/>
          <p:nvPr/>
        </p:nvSpPr>
        <p:spPr>
          <a:xfrm rot="5400000">
            <a:off x="7042827" y="33150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95057" y="4367005"/>
            <a:ext cx="1759832" cy="707886"/>
          </a:xfrm>
          <a:prstGeom prst="rect">
            <a:avLst/>
          </a:prstGeom>
        </p:spPr>
        <p:txBody>
          <a:bodyPr wrap="square">
            <a:spAutoFit/>
          </a:bodyPr>
          <a:lstStyle/>
          <a:p>
            <a:r>
              <a:rPr lang="nl-NL" altLang="ja-JP" sz="800" b="1" dirty="0" err="1">
                <a:latin typeface="Lucida Console"/>
                <a:cs typeface="Lucida Console"/>
              </a:rPr>
              <a:t>main</a:t>
            </a:r>
            <a:r>
              <a:rPr lang="nl-NL" altLang="ja-JP" sz="800" b="1" dirty="0">
                <a:latin typeface="Lucida Console"/>
                <a:cs typeface="Lucida Console"/>
              </a:rPr>
              <a:t> : int-&gt;</a:t>
            </a:r>
            <a:r>
              <a:rPr lang="nl-NL" altLang="ja-JP" sz="800" b="1" dirty="0" err="1">
                <a:latin typeface="Lucida Console"/>
                <a:cs typeface="Lucida Console"/>
              </a:rPr>
              <a:t>char</a:t>
            </a:r>
            <a:r>
              <a:rPr lang="nl-NL" altLang="ja-JP" sz="800" b="1" dirty="0">
                <a:latin typeface="Lucida Console"/>
                <a:cs typeface="Lucida Console"/>
              </a:rPr>
              <a:t>**-&gt;int</a:t>
            </a:r>
          </a:p>
          <a:p>
            <a:r>
              <a:rPr lang="nl-NL" altLang="ja-JP" sz="800" b="1" dirty="0">
                <a:latin typeface="Lucida Console"/>
                <a:cs typeface="Lucida Console"/>
              </a:rPr>
              <a:t>  set x “</a:t>
            </a:r>
            <a:r>
              <a:rPr lang="nl-NL" altLang="ja-JP" sz="800" b="1" dirty="0" err="1">
                <a:latin typeface="Lucida Console"/>
                <a:cs typeface="Lucida Console"/>
              </a:rPr>
              <a:t>Hello</a:t>
            </a:r>
            <a:r>
              <a:rPr lang="nl-NL" altLang="ja-JP" sz="800" b="1" dirty="0">
                <a:latin typeface="Lucida Console"/>
                <a:cs typeface="Lucida Console"/>
              </a:rPr>
              <a:t>!</a:t>
            </a:r>
            <a:r>
              <a:rPr lang="en-US" altLang="ja-JP" sz="800" b="1" dirty="0">
                <a:latin typeface="Lucida Console"/>
                <a:cs typeface="Lucida Console"/>
              </a:rPr>
              <a:t>\n”</a:t>
            </a:r>
          </a:p>
          <a:p>
            <a:r>
              <a:rPr lang="en-US" altLang="ja-JP" sz="800" b="1" dirty="0">
                <a:latin typeface="Lucida Console"/>
                <a:cs typeface="Lucida Console"/>
              </a:rPr>
              <a:t>  call ret </a:t>
            </a:r>
            <a:r>
              <a:rPr lang="en-US" altLang="ja-JP" sz="800" b="1" dirty="0" err="1">
                <a:latin typeface="Lucida Console"/>
                <a:cs typeface="Lucida Console"/>
              </a:rPr>
              <a:t>printf</a:t>
            </a:r>
            <a:r>
              <a:rPr lang="en-US" altLang="ja-JP" sz="800" b="1" dirty="0">
                <a:latin typeface="Lucida Console"/>
                <a:cs typeface="Lucida Console"/>
              </a:rPr>
              <a:t> [x]</a:t>
            </a:r>
          </a:p>
          <a:p>
            <a:r>
              <a:rPr lang="en-US" altLang="ja-JP" sz="800" b="1" dirty="0">
                <a:latin typeface="Lucida Console"/>
                <a:cs typeface="Lucida Console"/>
              </a:rPr>
              <a:t>  set y 0</a:t>
            </a:r>
          </a:p>
          <a:p>
            <a:r>
              <a:rPr lang="en-US" altLang="ja-JP" sz="800" b="1" dirty="0">
                <a:latin typeface="Lucida Console"/>
                <a:cs typeface="Lucida Console"/>
              </a:rPr>
              <a:t>  return y</a:t>
            </a:r>
            <a:endParaRPr lang="nl-NL" altLang="ja-JP" sz="800" b="1" dirty="0">
              <a:latin typeface="Lucida Console"/>
              <a:cs typeface="Lucida Console"/>
            </a:endParaRPr>
          </a:p>
        </p:txBody>
      </p:sp>
      <p:sp>
        <p:nvSpPr>
          <p:cNvPr id="40" name="右矢印 39"/>
          <p:cNvSpPr/>
          <p:nvPr/>
        </p:nvSpPr>
        <p:spPr>
          <a:xfrm rot="10800000">
            <a:off x="6206338" y="422689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47815" y="4387268"/>
            <a:ext cx="1759832" cy="1446550"/>
          </a:xfrm>
          <a:prstGeom prst="rect">
            <a:avLst/>
          </a:prstGeom>
        </p:spPr>
        <p:txBody>
          <a:bodyPr wrap="square">
            <a:spAutoFit/>
          </a:bodyPr>
          <a:lstStyle/>
          <a:p>
            <a:r>
              <a:rPr lang="en-US" altLang="ja-JP" sz="800" b="1" dirty="0">
                <a:latin typeface="Lucida Console"/>
                <a:cs typeface="Lucida Console"/>
              </a:rPr>
              <a:t>  .data</a:t>
            </a:r>
          </a:p>
          <a:p>
            <a:r>
              <a:rPr lang="en-US" altLang="ja-JP" sz="800" b="1" dirty="0">
                <a:latin typeface="Lucida Console"/>
                <a:cs typeface="Lucida Console"/>
              </a:rPr>
              <a:t>L0:</a:t>
            </a:r>
          </a:p>
          <a:p>
            <a:r>
              <a:rPr lang="en-US" altLang="ja-JP" sz="800" b="1" dirty="0">
                <a:latin typeface="Lucida Console"/>
                <a:cs typeface="Lucida Console"/>
              </a:rPr>
              <a:t>  .</a:t>
            </a:r>
            <a:r>
              <a:rPr lang="en-US" altLang="ja-JP" sz="800" b="1" dirty="0" err="1">
                <a:latin typeface="Lucida Console"/>
                <a:cs typeface="Lucida Console"/>
              </a:rPr>
              <a:t>asciiz</a:t>
            </a:r>
            <a:r>
              <a:rPr lang="en-US" altLang="ja-JP" sz="800" b="1" dirty="0">
                <a:latin typeface="Lucida Console"/>
                <a:cs typeface="Lucida Console"/>
              </a:rPr>
              <a:t> “Hello!\n”</a:t>
            </a:r>
          </a:p>
          <a:p>
            <a:r>
              <a:rPr lang="en-US" altLang="ja-JP" sz="800" b="1" dirty="0">
                <a:latin typeface="Lucida Console"/>
                <a:cs typeface="Lucida Console"/>
              </a:rPr>
              <a:t>  .text</a:t>
            </a:r>
          </a:p>
          <a:p>
            <a:r>
              <a:rPr lang="en-US" altLang="ja-JP" sz="800" b="1" dirty="0">
                <a:latin typeface="Lucida Console"/>
                <a:cs typeface="Lucida Console"/>
              </a:rPr>
              <a:t>  .</a:t>
            </a:r>
            <a:r>
              <a:rPr lang="en-US" altLang="ja-JP" sz="800" b="1" dirty="0" err="1">
                <a:latin typeface="Lucida Console"/>
                <a:cs typeface="Lucida Console"/>
              </a:rPr>
              <a:t>globl</a:t>
            </a:r>
            <a:r>
              <a:rPr lang="en-US" altLang="ja-JP" sz="800" b="1" dirty="0">
                <a:latin typeface="Lucida Console"/>
                <a:cs typeface="Lucida Console"/>
              </a:rPr>
              <a:t> main</a:t>
            </a:r>
          </a:p>
          <a:p>
            <a:r>
              <a:rPr lang="en-US" altLang="ja-JP" sz="800" b="1" dirty="0">
                <a:latin typeface="Lucida Console"/>
                <a:cs typeface="Lucida Console"/>
              </a:rPr>
              <a:t>main:</a:t>
            </a:r>
          </a:p>
          <a:p>
            <a:r>
              <a:rPr lang="en-US" altLang="ja-JP" sz="800" b="1" dirty="0">
                <a:latin typeface="Lucida Console"/>
                <a:cs typeface="Lucida Console"/>
              </a:rPr>
              <a:t>  </a:t>
            </a:r>
            <a:r>
              <a:rPr lang="en-US" altLang="ja-JP" sz="800" b="1" dirty="0" err="1">
                <a:latin typeface="Lucida Console"/>
                <a:cs typeface="Lucida Console"/>
              </a:rPr>
              <a:t>subu</a:t>
            </a:r>
            <a:r>
              <a:rPr lang="en-US" altLang="ja-JP" sz="800" b="1" dirty="0">
                <a:latin typeface="Lucida Console"/>
                <a:cs typeface="Lucida Console"/>
              </a:rPr>
              <a:t> $sp,20,$sp</a:t>
            </a:r>
          </a:p>
          <a:p>
            <a:r>
              <a:rPr lang="en-US" altLang="ja-JP" sz="800" b="1" dirty="0">
                <a:latin typeface="Lucida Console"/>
                <a:cs typeface="Lucida Console"/>
              </a:rPr>
              <a:t>  </a:t>
            </a:r>
            <a:r>
              <a:rPr lang="en-US" altLang="ja-JP" sz="800" b="1" dirty="0" err="1">
                <a:latin typeface="Lucida Console"/>
                <a:cs typeface="Lucida Console"/>
              </a:rPr>
              <a:t>addu</a:t>
            </a:r>
            <a:r>
              <a:rPr lang="en-US" altLang="ja-JP" sz="800" b="1" dirty="0">
                <a:latin typeface="Lucida Console"/>
                <a:cs typeface="Lucida Console"/>
              </a:rPr>
              <a:t> $fp,$sp,8</a:t>
            </a:r>
          </a:p>
          <a:p>
            <a:r>
              <a:rPr lang="en-US" altLang="ja-JP" sz="800" b="1" dirty="0">
                <a:latin typeface="Lucida Console"/>
                <a:cs typeface="Lucida Console"/>
              </a:rPr>
              <a:t>  li   $t0,L0</a:t>
            </a:r>
          </a:p>
          <a:p>
            <a:r>
              <a:rPr lang="en-US" altLang="ja-JP" sz="800" b="1" dirty="0">
                <a:latin typeface="Lucida Console"/>
                <a:cs typeface="Lucida Console"/>
              </a:rPr>
              <a:t>  </a:t>
            </a:r>
            <a:r>
              <a:rPr lang="en-US" altLang="ja-JP" sz="800" b="1" dirty="0" err="1">
                <a:latin typeface="Lucida Console"/>
                <a:cs typeface="Lucida Console"/>
              </a:rPr>
              <a:t>sw</a:t>
            </a:r>
            <a:r>
              <a:rPr lang="en-US" altLang="ja-JP" sz="800" b="1" dirty="0">
                <a:latin typeface="Lucida Console"/>
                <a:cs typeface="Lucida Console"/>
              </a:rPr>
              <a:t>   $t0,0($</a:t>
            </a:r>
            <a:r>
              <a:rPr lang="en-US" altLang="ja-JP" sz="800" b="1" dirty="0" err="1">
                <a:latin typeface="Lucida Console"/>
                <a:cs typeface="Lucida Console"/>
              </a:rPr>
              <a:t>sp</a:t>
            </a:r>
            <a:r>
              <a:rPr lang="en-US" altLang="ja-JP" sz="800" b="1" dirty="0">
                <a:latin typeface="Lucida Console"/>
                <a:cs typeface="Lucida Console"/>
              </a:rPr>
              <a:t>)</a:t>
            </a:r>
          </a:p>
          <a:p>
            <a:r>
              <a:rPr lang="en-US" altLang="ja-JP" sz="800" b="1" dirty="0">
                <a:latin typeface="Lucida Console"/>
                <a:cs typeface="Lucida Console"/>
              </a:rPr>
              <a:t>  …</a:t>
            </a:r>
            <a:endParaRPr lang="nl-NL" altLang="ja-JP" sz="800" b="1" dirty="0">
              <a:latin typeface="Lucida Console"/>
              <a:cs typeface="Lucida Console"/>
            </a:endParaRPr>
          </a:p>
        </p:txBody>
      </p:sp>
      <p:sp>
        <p:nvSpPr>
          <p:cNvPr id="42" name="右矢印 41"/>
          <p:cNvSpPr/>
          <p:nvPr/>
        </p:nvSpPr>
        <p:spPr>
          <a:xfrm rot="10800000">
            <a:off x="3582510" y="4226898"/>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コンテンツ プレースホルダー 2"/>
          <p:cNvSpPr txBox="1">
            <a:spLocks/>
          </p:cNvSpPr>
          <p:nvPr/>
        </p:nvSpPr>
        <p:spPr>
          <a:xfrm>
            <a:off x="558543" y="5660622"/>
            <a:ext cx="8229600" cy="10811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この科目で学ぶこと</a:t>
            </a:r>
            <a:r>
              <a:rPr lang="en-US" altLang="ja-JP" dirty="0"/>
              <a:t> ≒ </a:t>
            </a:r>
            <a:br>
              <a:rPr lang="en-US" altLang="ja-JP" dirty="0"/>
            </a:br>
            <a:r>
              <a:rPr lang="ja-JP" altLang="en-US" dirty="0"/>
              <a:t>各フェーズで使うデータ構造と各フェーズ間の</a:t>
            </a:r>
            <a:br>
              <a:rPr lang="en-US" altLang="ja-JP" dirty="0"/>
            </a:br>
            <a:r>
              <a:rPr lang="ja-JP" altLang="en-US" dirty="0"/>
              <a:t>変換アルゴリズム</a:t>
            </a:r>
            <a:endParaRPr lang="en-US" altLang="ja-JP" dirty="0"/>
          </a:p>
        </p:txBody>
      </p:sp>
      <p:sp>
        <p:nvSpPr>
          <p:cNvPr id="8" name="スライド番号プレースホルダー 7"/>
          <p:cNvSpPr>
            <a:spLocks noGrp="1"/>
          </p:cNvSpPr>
          <p:nvPr>
            <p:ph type="sldNum" sz="quarter" idx="12"/>
          </p:nvPr>
        </p:nvSpPr>
        <p:spPr/>
        <p:txBody>
          <a:bodyPr/>
          <a:lstStyle/>
          <a:p>
            <a:fld id="{F15B0530-B899-2147-B647-E7ABEBE8B9CF}" type="slidenum">
              <a:rPr kumimoji="1" lang="ja-JP" altLang="en-US" smtClean="0"/>
              <a:t>15</a:t>
            </a:fld>
            <a:endParaRPr kumimoji="1" lang="ja-JP" altLang="en-US"/>
          </a:p>
        </p:txBody>
      </p:sp>
    </p:spTree>
    <p:extLst>
      <p:ext uri="{BB962C8B-B14F-4D97-AF65-F5344CB8AC3E}">
        <p14:creationId xmlns:p14="http://schemas.microsoft.com/office/powerpoint/2010/main" val="2878176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fontScale="90000"/>
          </a:bodyPr>
          <a:lstStyle/>
          <a:p>
            <a:r>
              <a:rPr kumimoji="1" lang="ja-JP" altLang="en-US" dirty="0"/>
              <a:t>コンピュータはどういう形が</a:t>
            </a:r>
            <a:br>
              <a:rPr kumimoji="1" lang="en-US" altLang="ja-JP" dirty="0"/>
            </a:br>
            <a:r>
              <a:rPr kumimoji="1" lang="ja-JP" altLang="en-US" dirty="0"/>
              <a:t>読みやすいか</a:t>
            </a:r>
          </a:p>
        </p:txBody>
      </p:sp>
      <p:sp>
        <p:nvSpPr>
          <p:cNvPr id="3" name="コンテンツ プレースホルダー 2"/>
          <p:cNvSpPr>
            <a:spLocks noGrp="1"/>
          </p:cNvSpPr>
          <p:nvPr>
            <p:ph idx="1"/>
          </p:nvPr>
        </p:nvSpPr>
        <p:spPr>
          <a:xfrm>
            <a:off x="457200" y="1265077"/>
            <a:ext cx="8229600" cy="1223683"/>
          </a:xfrm>
        </p:spPr>
        <p:txBody>
          <a:bodyPr>
            <a:normAutofit/>
          </a:bodyPr>
          <a:lstStyle/>
          <a:p>
            <a:r>
              <a:rPr lang="en-US" altLang="ja-JP" dirty="0"/>
              <a:t>CPU </a:t>
            </a:r>
            <a:r>
              <a:rPr lang="ja-JP" altLang="en-US" dirty="0"/>
              <a:t>が次にどのような命令を実行しなければならないかが明確な形</a:t>
            </a:r>
            <a:endParaRPr lang="en-US" altLang="ja-JP" dirty="0"/>
          </a:p>
        </p:txBody>
      </p:sp>
      <p:sp>
        <p:nvSpPr>
          <p:cNvPr id="35" name="コンテンツ プレースホルダー 2"/>
          <p:cNvSpPr txBox="1">
            <a:spLocks/>
          </p:cNvSpPr>
          <p:nvPr/>
        </p:nvSpPr>
        <p:spPr>
          <a:xfrm>
            <a:off x="609600" y="5425543"/>
            <a:ext cx="8229600" cy="122368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コンパイラはバイト列であるプログラムを</a:t>
            </a:r>
            <a:br>
              <a:rPr lang="en-US" altLang="ja-JP" dirty="0"/>
            </a:br>
            <a:r>
              <a:rPr lang="ja-JP" altLang="en-US" dirty="0"/>
              <a:t>命令の列に変換</a:t>
            </a:r>
            <a:endParaRPr lang="en-US" altLang="ja-JP" dirty="0"/>
          </a:p>
        </p:txBody>
      </p:sp>
      <p:sp>
        <p:nvSpPr>
          <p:cNvPr id="44" name="正方形/長方形 43"/>
          <p:cNvSpPr/>
          <p:nvPr/>
        </p:nvSpPr>
        <p:spPr>
          <a:xfrm>
            <a:off x="1626321" y="2911412"/>
            <a:ext cx="6349774" cy="1785104"/>
          </a:xfrm>
          <a:prstGeom prst="rect">
            <a:avLst/>
          </a:prstGeom>
        </p:spPr>
        <p:txBody>
          <a:bodyPr wrap="square">
            <a:spAutoFit/>
          </a:bodyPr>
          <a:lstStyle/>
          <a:p>
            <a:r>
              <a:rPr lang="nl-NL" altLang="ja-JP" sz="1000" b="1" dirty="0">
                <a:latin typeface="Lucida Console"/>
                <a:cs typeface="Lucida Console"/>
              </a:rPr>
              <a:t>0000000      </a:t>
            </a:r>
            <a:r>
              <a:rPr lang="nl-NL" altLang="ja-JP" sz="1000" b="1" dirty="0" err="1">
                <a:latin typeface="Lucida Console"/>
                <a:cs typeface="Lucida Console"/>
              </a:rPr>
              <a:t>facf</a:t>
            </a:r>
            <a:r>
              <a:rPr lang="nl-NL" altLang="ja-JP" sz="1000" b="1" dirty="0">
                <a:latin typeface="Lucida Console"/>
                <a:cs typeface="Lucida Console"/>
              </a:rPr>
              <a:t>    feed    0007    0100    0003    8000    0002    0000</a:t>
            </a:r>
          </a:p>
          <a:p>
            <a:r>
              <a:rPr lang="nl-NL" altLang="ja-JP" sz="1000" b="1" dirty="0">
                <a:latin typeface="Lucida Console"/>
                <a:cs typeface="Lucida Console"/>
              </a:rPr>
              <a:t>0000020      0010    0000    05b0    0000    0085    0020    0000    0000</a:t>
            </a:r>
          </a:p>
          <a:p>
            <a:r>
              <a:rPr lang="nl-NL" altLang="ja-JP" sz="1000" b="1" dirty="0">
                <a:latin typeface="Lucida Console"/>
                <a:cs typeface="Lucida Console"/>
              </a:rPr>
              <a:t>0000040      0019    0000    0048    0000    5f5f    4150    4547    455a</a:t>
            </a:r>
          </a:p>
          <a:p>
            <a:r>
              <a:rPr lang="nl-NL" altLang="ja-JP" sz="1000" b="1" dirty="0">
                <a:latin typeface="Lucida Console"/>
                <a:cs typeface="Lucida Console"/>
              </a:rPr>
              <a:t>0000060      4f52    0000    0000    0000    0000    0000    0000    0000</a:t>
            </a:r>
          </a:p>
          <a:p>
            <a:r>
              <a:rPr lang="nl-NL" altLang="ja-JP" sz="1000" b="1" dirty="0">
                <a:latin typeface="Lucida Console"/>
                <a:cs typeface="Lucida Console"/>
              </a:rPr>
              <a:t>0000100      0000    0000    0001    0000    0000    0000    0000    0000</a:t>
            </a:r>
          </a:p>
          <a:p>
            <a:r>
              <a:rPr lang="nl-NL" altLang="ja-JP" sz="1000" b="1" dirty="0">
                <a:latin typeface="Lucida Console"/>
                <a:cs typeface="Lucida Console"/>
              </a:rPr>
              <a:t>0000120      0000    0000    0000    0000    0000    0000    0000    0000</a:t>
            </a:r>
          </a:p>
          <a:p>
            <a:r>
              <a:rPr lang="nl-NL" altLang="ja-JP" sz="1000" b="1" dirty="0">
                <a:latin typeface="Lucida Console"/>
                <a:cs typeface="Lucida Console"/>
              </a:rPr>
              <a:t>0000140      0000    0000    0000    0000    0019    0000    0228    0000</a:t>
            </a:r>
          </a:p>
          <a:p>
            <a:r>
              <a:rPr lang="nl-NL" altLang="ja-JP" sz="1000" b="1" dirty="0">
                <a:latin typeface="Lucida Console"/>
                <a:cs typeface="Lucida Console"/>
              </a:rPr>
              <a:t>0000160      5f5f    4554    5458    0000    0000    0000    0000    0000</a:t>
            </a:r>
          </a:p>
          <a:p>
            <a:r>
              <a:rPr lang="nl-NL" altLang="ja-JP" sz="1000" b="1" dirty="0">
                <a:latin typeface="Lucida Console"/>
                <a:cs typeface="Lucida Console"/>
              </a:rPr>
              <a:t>0000200      0000    0000    0001    0000    1000    0000    0000    0000</a:t>
            </a:r>
          </a:p>
          <a:p>
            <a:r>
              <a:rPr lang="nl-NL" altLang="ja-JP" sz="1000" b="1" dirty="0">
                <a:latin typeface="Lucida Console"/>
                <a:cs typeface="Lucida Console"/>
              </a:rPr>
              <a:t>0000220      0000    0000    0000    0000    1000    0000    0000    0000</a:t>
            </a:r>
          </a:p>
          <a:p>
            <a:pPr marL="228600" indent="-228600">
              <a:buAutoNum type="arabicPlain" startAt="240"/>
            </a:pPr>
            <a:r>
              <a:rPr lang="nl-NL" altLang="ja-JP" sz="1000" b="1" dirty="0">
                <a:latin typeface="Lucida Console"/>
                <a:cs typeface="Lucida Console"/>
              </a:rPr>
              <a:t>………</a:t>
            </a:r>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16</a:t>
            </a:fld>
            <a:endParaRPr kumimoji="1" lang="ja-JP" altLang="en-US"/>
          </a:p>
        </p:txBody>
      </p:sp>
    </p:spTree>
    <p:extLst>
      <p:ext uri="{BB962C8B-B14F-4D97-AF65-F5344CB8AC3E}">
        <p14:creationId xmlns:p14="http://schemas.microsoft.com/office/powerpoint/2010/main" val="10344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fontScale="90000"/>
          </a:bodyPr>
          <a:lstStyle/>
          <a:p>
            <a:r>
              <a:rPr kumimoji="1" lang="ja-JP" altLang="en-US" dirty="0"/>
              <a:t>コンピュータはどういう形が</a:t>
            </a:r>
            <a:br>
              <a:rPr kumimoji="1" lang="en-US" altLang="ja-JP" dirty="0"/>
            </a:br>
            <a:r>
              <a:rPr kumimoji="1" lang="ja-JP" altLang="en-US" dirty="0"/>
              <a:t>読みやすいか</a:t>
            </a:r>
          </a:p>
        </p:txBody>
      </p:sp>
      <p:sp>
        <p:nvSpPr>
          <p:cNvPr id="3" name="コンテンツ プレースホルダー 2"/>
          <p:cNvSpPr>
            <a:spLocks noGrp="1"/>
          </p:cNvSpPr>
          <p:nvPr>
            <p:ph idx="1"/>
          </p:nvPr>
        </p:nvSpPr>
        <p:spPr>
          <a:xfrm>
            <a:off x="457200" y="1265077"/>
            <a:ext cx="8229600" cy="1223683"/>
          </a:xfrm>
        </p:spPr>
        <p:txBody>
          <a:bodyPr>
            <a:normAutofit/>
          </a:bodyPr>
          <a:lstStyle/>
          <a:p>
            <a:r>
              <a:rPr lang="en-US" altLang="ja-JP" dirty="0"/>
              <a:t>CPU </a:t>
            </a:r>
            <a:r>
              <a:rPr lang="ja-JP" altLang="en-US" dirty="0"/>
              <a:t>が次にどのような命令を実行しなければならないかを細かく書いてある形</a:t>
            </a:r>
            <a:endParaRPr lang="en-US" altLang="ja-JP" dirty="0"/>
          </a:p>
        </p:txBody>
      </p:sp>
      <p:sp>
        <p:nvSpPr>
          <p:cNvPr id="34" name="正方形/長方形 33"/>
          <p:cNvSpPr/>
          <p:nvPr/>
        </p:nvSpPr>
        <p:spPr>
          <a:xfrm>
            <a:off x="2738907" y="2488760"/>
            <a:ext cx="2870195" cy="2800766"/>
          </a:xfrm>
          <a:prstGeom prst="rect">
            <a:avLst/>
          </a:prstGeom>
        </p:spPr>
        <p:txBody>
          <a:bodyPr wrap="square">
            <a:spAutoFit/>
          </a:bodyPr>
          <a:lstStyle/>
          <a:p>
            <a:r>
              <a:rPr lang="en-US" altLang="ja-JP" sz="1600" b="1" dirty="0">
                <a:latin typeface="Lucida Console"/>
                <a:cs typeface="Lucida Console"/>
              </a:rPr>
              <a:t>  .data</a:t>
            </a:r>
          </a:p>
          <a:p>
            <a:r>
              <a:rPr lang="en-US" altLang="ja-JP" sz="1600" b="1" dirty="0">
                <a:latin typeface="Lucida Console"/>
                <a:cs typeface="Lucida Console"/>
              </a:rPr>
              <a:t>L0:</a:t>
            </a:r>
          </a:p>
          <a:p>
            <a:r>
              <a:rPr lang="en-US" altLang="ja-JP" sz="1600" b="1" dirty="0">
                <a:latin typeface="Lucida Console"/>
                <a:cs typeface="Lucida Console"/>
              </a:rPr>
              <a:t>  .</a:t>
            </a:r>
            <a:r>
              <a:rPr lang="en-US" altLang="ja-JP" sz="1600" b="1" dirty="0" err="1">
                <a:latin typeface="Lucida Console"/>
                <a:cs typeface="Lucida Console"/>
              </a:rPr>
              <a:t>asciiz</a:t>
            </a:r>
            <a:r>
              <a:rPr lang="en-US" altLang="ja-JP" sz="1600" b="1" dirty="0">
                <a:latin typeface="Lucida Console"/>
                <a:cs typeface="Lucida Console"/>
              </a:rPr>
              <a:t> “Hello!\n”</a:t>
            </a:r>
          </a:p>
          <a:p>
            <a:r>
              <a:rPr lang="en-US" altLang="ja-JP" sz="1600" b="1" dirty="0">
                <a:latin typeface="Lucida Console"/>
                <a:cs typeface="Lucida Console"/>
              </a:rPr>
              <a:t>  .text</a:t>
            </a:r>
          </a:p>
          <a:p>
            <a:r>
              <a:rPr lang="en-US" altLang="ja-JP" sz="1600" b="1" dirty="0">
                <a:latin typeface="Lucida Console"/>
                <a:cs typeface="Lucida Console"/>
              </a:rPr>
              <a:t>  .</a:t>
            </a:r>
            <a:r>
              <a:rPr lang="en-US" altLang="ja-JP" sz="1600" b="1" dirty="0" err="1">
                <a:latin typeface="Lucida Console"/>
                <a:cs typeface="Lucida Console"/>
              </a:rPr>
              <a:t>globl</a:t>
            </a:r>
            <a:r>
              <a:rPr lang="en-US" altLang="ja-JP" sz="1600" b="1" dirty="0">
                <a:latin typeface="Lucida Console"/>
                <a:cs typeface="Lucida Console"/>
              </a:rPr>
              <a:t> main</a:t>
            </a:r>
          </a:p>
          <a:p>
            <a:r>
              <a:rPr lang="en-US" altLang="ja-JP" sz="1600" b="1" dirty="0">
                <a:latin typeface="Lucida Console"/>
                <a:cs typeface="Lucida Console"/>
              </a:rPr>
              <a:t>main:</a:t>
            </a:r>
          </a:p>
          <a:p>
            <a:r>
              <a:rPr lang="en-US" altLang="ja-JP" sz="1600" b="1" dirty="0">
                <a:latin typeface="Lucida Console"/>
                <a:cs typeface="Lucida Console"/>
              </a:rPr>
              <a:t>  </a:t>
            </a:r>
            <a:r>
              <a:rPr lang="en-US" altLang="ja-JP" sz="1600" b="1" dirty="0" err="1">
                <a:latin typeface="Lucida Console"/>
                <a:cs typeface="Lucida Console"/>
              </a:rPr>
              <a:t>subu</a:t>
            </a:r>
            <a:r>
              <a:rPr lang="en-US" altLang="ja-JP" sz="1600" b="1" dirty="0">
                <a:latin typeface="Lucida Console"/>
                <a:cs typeface="Lucida Console"/>
              </a:rPr>
              <a:t> $sp,20,$sp</a:t>
            </a:r>
          </a:p>
          <a:p>
            <a:r>
              <a:rPr lang="en-US" altLang="ja-JP" sz="1600" b="1" dirty="0">
                <a:latin typeface="Lucida Console"/>
                <a:cs typeface="Lucida Console"/>
              </a:rPr>
              <a:t>  </a:t>
            </a:r>
            <a:r>
              <a:rPr lang="en-US" altLang="ja-JP" sz="1600" b="1" dirty="0" err="1">
                <a:latin typeface="Lucida Console"/>
                <a:cs typeface="Lucida Console"/>
              </a:rPr>
              <a:t>addu</a:t>
            </a:r>
            <a:r>
              <a:rPr lang="en-US" altLang="ja-JP" sz="1600" b="1" dirty="0">
                <a:latin typeface="Lucida Console"/>
                <a:cs typeface="Lucida Console"/>
              </a:rPr>
              <a:t> $fp,$sp,8</a:t>
            </a:r>
          </a:p>
          <a:p>
            <a:r>
              <a:rPr lang="en-US" altLang="ja-JP" sz="1600" b="1" dirty="0">
                <a:latin typeface="Lucida Console"/>
                <a:cs typeface="Lucida Console"/>
              </a:rPr>
              <a:t>  li   $t0,L0</a:t>
            </a:r>
          </a:p>
          <a:p>
            <a:r>
              <a:rPr lang="en-US" altLang="ja-JP" sz="1600" b="1" dirty="0">
                <a:latin typeface="Lucida Console"/>
                <a:cs typeface="Lucida Console"/>
              </a:rPr>
              <a:t>  </a:t>
            </a:r>
            <a:r>
              <a:rPr lang="en-US" altLang="ja-JP" sz="1600" b="1" dirty="0" err="1">
                <a:latin typeface="Lucida Console"/>
                <a:cs typeface="Lucida Console"/>
              </a:rPr>
              <a:t>sw</a:t>
            </a:r>
            <a:r>
              <a:rPr lang="en-US" altLang="ja-JP" sz="1600" b="1" dirty="0">
                <a:latin typeface="Lucida Console"/>
                <a:cs typeface="Lucida Console"/>
              </a:rPr>
              <a:t>   $t0,0($</a:t>
            </a:r>
            <a:r>
              <a:rPr lang="en-US" altLang="ja-JP" sz="1600" b="1" dirty="0" err="1">
                <a:latin typeface="Lucida Console"/>
                <a:cs typeface="Lucida Console"/>
              </a:rPr>
              <a:t>sp</a:t>
            </a:r>
            <a:r>
              <a:rPr lang="en-US" altLang="ja-JP" sz="1600" b="1" dirty="0">
                <a:latin typeface="Lucida Console"/>
                <a:cs typeface="Lucida Console"/>
              </a:rPr>
              <a:t>)</a:t>
            </a:r>
          </a:p>
          <a:p>
            <a:r>
              <a:rPr lang="en-US" altLang="ja-JP" sz="1600" b="1" dirty="0">
                <a:latin typeface="Lucida Console"/>
                <a:cs typeface="Lucida Console"/>
              </a:rPr>
              <a:t>  …</a:t>
            </a:r>
            <a:endParaRPr lang="nl-NL" altLang="ja-JP" sz="1600" b="1" dirty="0">
              <a:latin typeface="Lucida Console"/>
              <a:cs typeface="Lucida Console"/>
            </a:endParaRPr>
          </a:p>
        </p:txBody>
      </p:sp>
      <p:sp>
        <p:nvSpPr>
          <p:cNvPr id="35" name="コンテンツ プレースホルダー 2"/>
          <p:cNvSpPr txBox="1">
            <a:spLocks/>
          </p:cNvSpPr>
          <p:nvPr/>
        </p:nvSpPr>
        <p:spPr>
          <a:xfrm>
            <a:off x="609600" y="5425543"/>
            <a:ext cx="8229600" cy="122368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コンパイラはバイト列であるプログラムを</a:t>
            </a:r>
            <a:br>
              <a:rPr lang="en-US" altLang="ja-JP" dirty="0"/>
            </a:br>
            <a:r>
              <a:rPr lang="ja-JP" altLang="en-US" dirty="0"/>
              <a:t>命令の列に変換</a:t>
            </a:r>
            <a:endParaRPr lang="en-US" altLang="ja-JP" dirty="0"/>
          </a:p>
        </p:txBody>
      </p:sp>
      <p:sp>
        <p:nvSpPr>
          <p:cNvPr id="4" name="円形吹き出し 3"/>
          <p:cNvSpPr/>
          <p:nvPr/>
        </p:nvSpPr>
        <p:spPr>
          <a:xfrm>
            <a:off x="4637196" y="3447224"/>
            <a:ext cx="2416803" cy="563738"/>
          </a:xfrm>
          <a:prstGeom prst="wedgeEllipseCallout">
            <a:avLst>
              <a:gd name="adj1" fmla="val -41903"/>
              <a:gd name="adj2" fmla="val 625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chemeClr val="tx1"/>
                </a:solidFill>
              </a:rPr>
              <a:t>$</a:t>
            </a:r>
            <a:r>
              <a:rPr kumimoji="1" lang="en-US" altLang="ja-JP" dirty="0" err="1">
                <a:solidFill>
                  <a:schemeClr val="tx1"/>
                </a:solidFill>
              </a:rPr>
              <a:t>sp</a:t>
            </a:r>
            <a:r>
              <a:rPr kumimoji="1" lang="ja-JP" altLang="en-US" dirty="0">
                <a:solidFill>
                  <a:schemeClr val="tx1"/>
                </a:solidFill>
              </a:rPr>
              <a:t>という場所の値を</a:t>
            </a:r>
            <a:r>
              <a:rPr kumimoji="1" lang="en-US" altLang="ja-JP" dirty="0">
                <a:solidFill>
                  <a:schemeClr val="tx1"/>
                </a:solidFill>
              </a:rPr>
              <a:t>20</a:t>
            </a:r>
            <a:r>
              <a:rPr kumimoji="1" lang="ja-JP" altLang="en-US" dirty="0">
                <a:solidFill>
                  <a:schemeClr val="tx1"/>
                </a:solidFill>
              </a:rPr>
              <a:t>減らせ</a:t>
            </a:r>
          </a:p>
        </p:txBody>
      </p:sp>
      <p:sp>
        <p:nvSpPr>
          <p:cNvPr id="7" name="円形吹き出し 6"/>
          <p:cNvSpPr/>
          <p:nvPr/>
        </p:nvSpPr>
        <p:spPr>
          <a:xfrm>
            <a:off x="412816" y="2987162"/>
            <a:ext cx="2326091" cy="1023800"/>
          </a:xfrm>
          <a:prstGeom prst="wedgeEllipseCallout">
            <a:avLst>
              <a:gd name="adj1" fmla="val 64539"/>
              <a:gd name="adj2" fmla="val 9668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chemeClr val="tx1"/>
                </a:solidFill>
              </a:rPr>
              <a:t>L0</a:t>
            </a:r>
            <a:r>
              <a:rPr kumimoji="1" lang="ja-JP" altLang="en-US" dirty="0">
                <a:solidFill>
                  <a:schemeClr val="tx1"/>
                </a:solidFill>
              </a:rPr>
              <a:t>に相当</a:t>
            </a:r>
            <a:br>
              <a:rPr kumimoji="1" lang="en-US" altLang="ja-JP" dirty="0">
                <a:solidFill>
                  <a:schemeClr val="tx1"/>
                </a:solidFill>
              </a:rPr>
            </a:br>
            <a:r>
              <a:rPr kumimoji="1" lang="ja-JP" altLang="en-US" dirty="0">
                <a:solidFill>
                  <a:schemeClr val="tx1"/>
                </a:solidFill>
              </a:rPr>
              <a:t>するアドレスを</a:t>
            </a:r>
            <a:r>
              <a:rPr kumimoji="1" lang="en-US" altLang="ja-JP" dirty="0">
                <a:solidFill>
                  <a:schemeClr val="tx1"/>
                </a:solidFill>
              </a:rPr>
              <a:t>$t0</a:t>
            </a:r>
            <a:r>
              <a:rPr kumimoji="1" lang="ja-JP" altLang="en-US" dirty="0">
                <a:solidFill>
                  <a:schemeClr val="tx1"/>
                </a:solidFill>
              </a:rPr>
              <a:t>に入れよ</a:t>
            </a:r>
          </a:p>
        </p:txBody>
      </p:sp>
      <p:sp>
        <p:nvSpPr>
          <p:cNvPr id="8" name="円形吹き出し 7"/>
          <p:cNvSpPr/>
          <p:nvPr/>
        </p:nvSpPr>
        <p:spPr>
          <a:xfrm>
            <a:off x="5997998" y="4118004"/>
            <a:ext cx="2841202" cy="1023800"/>
          </a:xfrm>
          <a:prstGeom prst="wedgeEllipseCallout">
            <a:avLst>
              <a:gd name="adj1" fmla="val -91272"/>
              <a:gd name="adj2" fmla="val -28632"/>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chemeClr val="tx1"/>
                </a:solidFill>
              </a:rPr>
              <a:t>$</a:t>
            </a:r>
            <a:r>
              <a:rPr kumimoji="1" lang="en-US" altLang="ja-JP" dirty="0" err="1">
                <a:solidFill>
                  <a:schemeClr val="tx1"/>
                </a:solidFill>
              </a:rPr>
              <a:t>sp</a:t>
            </a:r>
            <a:r>
              <a:rPr kumimoji="1" lang="ja-JP" altLang="en-US" dirty="0">
                <a:solidFill>
                  <a:schemeClr val="tx1"/>
                </a:solidFill>
              </a:rPr>
              <a:t>という場所の値に</a:t>
            </a:r>
            <a:r>
              <a:rPr kumimoji="1" lang="en-US" altLang="ja-JP" dirty="0">
                <a:solidFill>
                  <a:schemeClr val="tx1"/>
                </a:solidFill>
              </a:rPr>
              <a:t>8</a:t>
            </a:r>
            <a:r>
              <a:rPr kumimoji="1" lang="ja-JP" altLang="en-US" dirty="0">
                <a:solidFill>
                  <a:schemeClr val="tx1"/>
                </a:solidFill>
              </a:rPr>
              <a:t>を足した値を</a:t>
            </a:r>
            <a:r>
              <a:rPr kumimoji="1" lang="en-US" altLang="ja-JP" dirty="0">
                <a:solidFill>
                  <a:schemeClr val="tx1"/>
                </a:solidFill>
              </a:rPr>
              <a:t>$</a:t>
            </a:r>
            <a:r>
              <a:rPr kumimoji="1" lang="en-US" altLang="ja-JP" dirty="0" err="1">
                <a:solidFill>
                  <a:schemeClr val="tx1"/>
                </a:solidFill>
              </a:rPr>
              <a:t>fp</a:t>
            </a:r>
            <a:r>
              <a:rPr kumimoji="1" lang="ja-JP" altLang="en-US" dirty="0">
                <a:solidFill>
                  <a:schemeClr val="tx1"/>
                </a:solidFill>
              </a:rPr>
              <a:t>に書け</a:t>
            </a:r>
          </a:p>
        </p:txBody>
      </p:sp>
      <p:sp>
        <p:nvSpPr>
          <p:cNvPr id="9" name="円形吹き出し 8"/>
          <p:cNvSpPr/>
          <p:nvPr/>
        </p:nvSpPr>
        <p:spPr>
          <a:xfrm>
            <a:off x="308175" y="4118004"/>
            <a:ext cx="2326091" cy="1023800"/>
          </a:xfrm>
          <a:prstGeom prst="wedgeEllipseCallout">
            <a:avLst>
              <a:gd name="adj1" fmla="val 68717"/>
              <a:gd name="adj2" fmla="val 2010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chemeClr val="tx1"/>
                </a:solidFill>
              </a:rPr>
              <a:t>$t0</a:t>
            </a:r>
            <a:r>
              <a:rPr kumimoji="1" lang="ja-JP" altLang="en-US" dirty="0">
                <a:solidFill>
                  <a:schemeClr val="tx1"/>
                </a:solidFill>
              </a:rPr>
              <a:t>の値を</a:t>
            </a:r>
            <a:br>
              <a:rPr kumimoji="1" lang="en-US" altLang="ja-JP" dirty="0">
                <a:solidFill>
                  <a:schemeClr val="tx1"/>
                </a:solidFill>
              </a:rPr>
            </a:br>
            <a:r>
              <a:rPr kumimoji="1" lang="en-US" altLang="ja-JP" dirty="0">
                <a:solidFill>
                  <a:schemeClr val="tx1"/>
                </a:solidFill>
              </a:rPr>
              <a:t>$sp+0</a:t>
            </a:r>
            <a:r>
              <a:rPr kumimoji="1" lang="ja-JP" altLang="en-US" dirty="0">
                <a:solidFill>
                  <a:schemeClr val="tx1"/>
                </a:solidFill>
              </a:rPr>
              <a:t>番地に</a:t>
            </a:r>
            <a:br>
              <a:rPr kumimoji="1" lang="en-US" altLang="ja-JP" dirty="0">
                <a:solidFill>
                  <a:schemeClr val="tx1"/>
                </a:solidFill>
              </a:rPr>
            </a:br>
            <a:r>
              <a:rPr kumimoji="1" lang="ja-JP" altLang="en-US" dirty="0">
                <a:solidFill>
                  <a:schemeClr val="tx1"/>
                </a:solidFill>
              </a:rPr>
              <a:t>書き込め</a:t>
            </a:r>
          </a:p>
        </p:txBody>
      </p:sp>
      <p:sp>
        <p:nvSpPr>
          <p:cNvPr id="5" name="スライド番号プレースホルダー 4"/>
          <p:cNvSpPr>
            <a:spLocks noGrp="1"/>
          </p:cNvSpPr>
          <p:nvPr>
            <p:ph type="sldNum" sz="quarter" idx="12"/>
          </p:nvPr>
        </p:nvSpPr>
        <p:spPr/>
        <p:txBody>
          <a:bodyPr/>
          <a:lstStyle/>
          <a:p>
            <a:fld id="{F15B0530-B899-2147-B647-E7ABEBE8B9CF}" type="slidenum">
              <a:rPr kumimoji="1" lang="ja-JP" altLang="en-US" smtClean="0"/>
              <a:t>17</a:t>
            </a:fld>
            <a:endParaRPr kumimoji="1" lang="ja-JP" altLang="en-US"/>
          </a:p>
        </p:txBody>
      </p:sp>
    </p:spTree>
    <p:extLst>
      <p:ext uri="{BB962C8B-B14F-4D97-AF65-F5344CB8AC3E}">
        <p14:creationId xmlns:p14="http://schemas.microsoft.com/office/powerpoint/2010/main" val="3488308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fontScale="90000"/>
          </a:bodyPr>
          <a:lstStyle/>
          <a:p>
            <a:r>
              <a:rPr kumimoji="1" lang="ja-JP" altLang="en-US" dirty="0"/>
              <a:t>各フェーズで使われるデータ構造と</a:t>
            </a:r>
            <a:br>
              <a:rPr kumimoji="1" lang="en-US" altLang="ja-JP" dirty="0"/>
            </a:br>
            <a:r>
              <a:rPr kumimoji="1" lang="ja-JP" altLang="en-US" dirty="0"/>
              <a:t>変換アルゴリズム</a:t>
            </a:r>
          </a:p>
        </p:txBody>
      </p:sp>
      <p:sp>
        <p:nvSpPr>
          <p:cNvPr id="4" name="正方形/長方形 3"/>
          <p:cNvSpPr/>
          <p:nvPr/>
        </p:nvSpPr>
        <p:spPr>
          <a:xfrm>
            <a:off x="275781" y="2230767"/>
            <a:ext cx="2124519" cy="1061829"/>
          </a:xfrm>
          <a:prstGeom prst="rect">
            <a:avLst/>
          </a:prstGeom>
        </p:spPr>
        <p:txBody>
          <a:bodyPr wrap="square">
            <a:spAutoFit/>
          </a:bodyPr>
          <a:lstStyle/>
          <a:p>
            <a:r>
              <a:rPr lang="en-US" altLang="ja-JP" sz="1050" b="1" dirty="0" err="1">
                <a:latin typeface="Lucida Console"/>
                <a:cs typeface="Lucida Console"/>
              </a:rPr>
              <a:t>int</a:t>
            </a:r>
            <a:r>
              <a:rPr lang="en-US" altLang="ja-JP" sz="1050" b="1" dirty="0">
                <a:latin typeface="Lucida Console"/>
                <a:cs typeface="Lucida Console"/>
              </a:rPr>
              <a:t> main(</a:t>
            </a:r>
            <a:r>
              <a:rPr lang="en-US" altLang="ja-JP" sz="1050" b="1" dirty="0" err="1">
                <a:latin typeface="Lucida Console"/>
                <a:cs typeface="Lucida Console"/>
              </a:rPr>
              <a:t>int</a:t>
            </a:r>
            <a:r>
              <a:rPr lang="en-US" altLang="ja-JP" sz="1050" b="1" dirty="0">
                <a:latin typeface="Lucida Console"/>
                <a:cs typeface="Lucida Console"/>
              </a:rPr>
              <a:t> </a:t>
            </a:r>
            <a:r>
              <a:rPr lang="en-US" altLang="ja-JP" sz="1050" b="1" dirty="0" err="1">
                <a:latin typeface="Lucida Console"/>
                <a:cs typeface="Lucida Console"/>
              </a:rPr>
              <a:t>argc</a:t>
            </a:r>
            <a:r>
              <a:rPr lang="en-US" altLang="ja-JP" sz="1050" b="1" dirty="0">
                <a:latin typeface="Lucida Console"/>
                <a:cs typeface="Lucida Console"/>
              </a:rPr>
              <a:t>, </a:t>
            </a:r>
            <a:br>
              <a:rPr lang="en-US" altLang="ja-JP" sz="1050" b="1" dirty="0">
                <a:latin typeface="Lucida Console"/>
                <a:cs typeface="Lucida Console"/>
              </a:rPr>
            </a:br>
            <a:r>
              <a:rPr lang="en-US" altLang="ja-JP" sz="1050" b="1" dirty="0">
                <a:latin typeface="Lucida Console"/>
                <a:cs typeface="Lucida Console"/>
              </a:rPr>
              <a:t>         char **</a:t>
            </a:r>
            <a:r>
              <a:rPr lang="en-US" altLang="ja-JP" sz="1050" b="1" dirty="0" err="1">
                <a:latin typeface="Lucida Console"/>
                <a:cs typeface="Lucida Console"/>
              </a:rPr>
              <a:t>argv</a:t>
            </a:r>
            <a:r>
              <a:rPr lang="en-US" altLang="ja-JP" sz="1050" b="1" dirty="0">
                <a:latin typeface="Lucida Console"/>
                <a:cs typeface="Lucida Console"/>
              </a:rPr>
              <a:t>)</a:t>
            </a:r>
          </a:p>
          <a:p>
            <a:r>
              <a:rPr lang="en-US" altLang="ja-JP" sz="1050" b="1" dirty="0">
                <a:latin typeface="Lucida Console"/>
                <a:cs typeface="Lucida Console"/>
              </a:rPr>
              <a:t>{</a:t>
            </a:r>
          </a:p>
          <a:p>
            <a:r>
              <a:rPr lang="en-US" altLang="ja-JP" sz="1050" b="1" dirty="0">
                <a:latin typeface="Lucida Console"/>
                <a:cs typeface="Lucida Console"/>
              </a:rPr>
              <a:t>  </a:t>
            </a:r>
            <a:r>
              <a:rPr lang="en-US" altLang="ja-JP" sz="1050" b="1" dirty="0" err="1">
                <a:latin typeface="Lucida Console"/>
                <a:cs typeface="Lucida Console"/>
              </a:rPr>
              <a:t>printf</a:t>
            </a:r>
            <a:r>
              <a:rPr lang="en-US" altLang="ja-JP" sz="1050" b="1" dirty="0">
                <a:latin typeface="Lucida Console"/>
                <a:cs typeface="Lucida Console"/>
              </a:rPr>
              <a:t>("Hello!\n");</a:t>
            </a:r>
          </a:p>
          <a:p>
            <a:r>
              <a:rPr lang="en-US" altLang="ja-JP" sz="1050" b="1" dirty="0">
                <a:latin typeface="Lucida Console"/>
                <a:cs typeface="Lucida Console"/>
              </a:rPr>
              <a:t>  return 0;</a:t>
            </a:r>
          </a:p>
          <a:p>
            <a:r>
              <a:rPr lang="en-US" altLang="ja-JP" sz="1050" b="1" dirty="0">
                <a:latin typeface="Lucida Console"/>
                <a:cs typeface="Lucida Console"/>
              </a:rPr>
              <a:t>}</a:t>
            </a:r>
          </a:p>
        </p:txBody>
      </p:sp>
      <p:sp>
        <p:nvSpPr>
          <p:cNvPr id="5" name="右矢印 4"/>
          <p:cNvSpPr/>
          <p:nvPr/>
        </p:nvSpPr>
        <p:spPr>
          <a:xfrm>
            <a:off x="2400300"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5781" y="4362874"/>
            <a:ext cx="3132462" cy="938719"/>
          </a:xfrm>
          <a:prstGeom prst="rect">
            <a:avLst/>
          </a:prstGeom>
        </p:spPr>
        <p:txBody>
          <a:bodyPr wrap="square">
            <a:spAutoFit/>
          </a:bodyPr>
          <a:lstStyle/>
          <a:p>
            <a:r>
              <a:rPr lang="nl-NL" altLang="ja-JP" sz="500" b="1" dirty="0">
                <a:latin typeface="Lucida Console"/>
                <a:cs typeface="Lucida Console"/>
              </a:rPr>
              <a:t>0000000      </a:t>
            </a:r>
            <a:r>
              <a:rPr lang="nl-NL" altLang="ja-JP" sz="500" b="1" dirty="0" err="1">
                <a:latin typeface="Lucida Console"/>
                <a:cs typeface="Lucida Console"/>
              </a:rPr>
              <a:t>facf</a:t>
            </a:r>
            <a:r>
              <a:rPr lang="nl-NL" altLang="ja-JP" sz="500" b="1" dirty="0">
                <a:latin typeface="Lucida Console"/>
                <a:cs typeface="Lucida Console"/>
              </a:rPr>
              <a:t>    feed    0007    0100    0003    8000    0002    0000</a:t>
            </a:r>
          </a:p>
          <a:p>
            <a:r>
              <a:rPr lang="nl-NL" altLang="ja-JP" sz="500" b="1" dirty="0">
                <a:latin typeface="Lucida Console"/>
                <a:cs typeface="Lucida Console"/>
              </a:rPr>
              <a:t>0000020      0010    0000    05b0    0000    0085    0020    0000    0000</a:t>
            </a:r>
          </a:p>
          <a:p>
            <a:r>
              <a:rPr lang="nl-NL" altLang="ja-JP" sz="500" b="1" dirty="0">
                <a:latin typeface="Lucida Console"/>
                <a:cs typeface="Lucida Console"/>
              </a:rPr>
              <a:t>0000040      0019    0000    0048    0000    5f5f    4150    4547    455a</a:t>
            </a:r>
          </a:p>
          <a:p>
            <a:r>
              <a:rPr lang="nl-NL" altLang="ja-JP" sz="500" b="1" dirty="0">
                <a:latin typeface="Lucida Console"/>
                <a:cs typeface="Lucida Console"/>
              </a:rPr>
              <a:t>0000060      4f52    0000    0000    0000    0000    0000    0000    0000</a:t>
            </a:r>
          </a:p>
          <a:p>
            <a:r>
              <a:rPr lang="nl-NL" altLang="ja-JP" sz="500" b="1" dirty="0">
                <a:latin typeface="Lucida Console"/>
                <a:cs typeface="Lucida Console"/>
              </a:rPr>
              <a:t>0000100      0000    0000    0001    0000    0000    0000    0000    0000</a:t>
            </a:r>
          </a:p>
          <a:p>
            <a:r>
              <a:rPr lang="nl-NL" altLang="ja-JP" sz="500" b="1" dirty="0">
                <a:latin typeface="Lucida Console"/>
                <a:cs typeface="Lucida Console"/>
              </a:rPr>
              <a:t>0000120      0000    0000    0000    0000    0000    0000    0000    0000</a:t>
            </a:r>
          </a:p>
          <a:p>
            <a:r>
              <a:rPr lang="nl-NL" altLang="ja-JP" sz="500" b="1" dirty="0">
                <a:latin typeface="Lucida Console"/>
                <a:cs typeface="Lucida Console"/>
              </a:rPr>
              <a:t>0000140      0000    0000    0000    0000    0019    0000    0228    0000</a:t>
            </a:r>
          </a:p>
          <a:p>
            <a:r>
              <a:rPr lang="nl-NL" altLang="ja-JP" sz="500" b="1" dirty="0">
                <a:latin typeface="Lucida Console"/>
                <a:cs typeface="Lucida Console"/>
              </a:rPr>
              <a:t>0000160      5f5f    4554    5458    0000    0000    0000    0000    0000</a:t>
            </a:r>
          </a:p>
          <a:p>
            <a:r>
              <a:rPr lang="nl-NL" altLang="ja-JP" sz="500" b="1" dirty="0">
                <a:latin typeface="Lucida Console"/>
                <a:cs typeface="Lucida Console"/>
              </a:rPr>
              <a:t>0000200      0000    0000    0001    0000    1000    0000    0000    0000</a:t>
            </a:r>
          </a:p>
          <a:p>
            <a:r>
              <a:rPr lang="nl-NL" altLang="ja-JP" sz="500" b="1" dirty="0">
                <a:latin typeface="Lucida Console"/>
                <a:cs typeface="Lucida Console"/>
              </a:rPr>
              <a:t>0000220      0000    0000    0000    0000    1000    0000    0000    0000</a:t>
            </a:r>
          </a:p>
          <a:p>
            <a:pPr marL="228600" indent="-228600">
              <a:buAutoNum type="arabicPlain" startAt="240"/>
            </a:pPr>
            <a:r>
              <a:rPr lang="nl-NL" altLang="ja-JP" sz="500" b="1" dirty="0">
                <a:latin typeface="Lucida Console"/>
                <a:cs typeface="Lucida Console"/>
              </a:rPr>
              <a:t>………</a:t>
            </a:r>
          </a:p>
        </p:txBody>
      </p:sp>
      <p:sp>
        <p:nvSpPr>
          <p:cNvPr id="7" name="正方形/長方形 6"/>
          <p:cNvSpPr/>
          <p:nvPr/>
        </p:nvSpPr>
        <p:spPr>
          <a:xfrm>
            <a:off x="3057828" y="2230767"/>
            <a:ext cx="2124519" cy="738664"/>
          </a:xfrm>
          <a:prstGeom prst="rect">
            <a:avLst/>
          </a:prstGeom>
        </p:spPr>
        <p:txBody>
          <a:bodyPr wrap="square">
            <a:spAutoFit/>
          </a:bodyPr>
          <a:lstStyle/>
          <a:p>
            <a:r>
              <a:rPr lang="en-US" altLang="ja-JP" sz="1050" b="1" dirty="0">
                <a:latin typeface="Lucida Console"/>
                <a:cs typeface="Lucida Console"/>
              </a:rPr>
              <a:t>INT; ID(“main”); LPAREN; INT; ID(“</a:t>
            </a:r>
            <a:r>
              <a:rPr lang="en-US" altLang="ja-JP" sz="1050" b="1" dirty="0" err="1">
                <a:latin typeface="Lucida Console"/>
                <a:cs typeface="Lucida Console"/>
              </a:rPr>
              <a:t>argc</a:t>
            </a:r>
            <a:r>
              <a:rPr lang="en-US" altLang="ja-JP" sz="1050" b="1" dirty="0">
                <a:latin typeface="Lucida Console"/>
                <a:cs typeface="Lucida Console"/>
              </a:rPr>
              <a:t>”); CHAR; AST; AST; ID(“</a:t>
            </a:r>
            <a:r>
              <a:rPr lang="en-US" altLang="ja-JP" sz="1050" b="1" dirty="0" err="1">
                <a:latin typeface="Lucida Console"/>
                <a:cs typeface="Lucida Console"/>
              </a:rPr>
              <a:t>argv</a:t>
            </a:r>
            <a:r>
              <a:rPr lang="en-US" altLang="ja-JP" sz="1050" b="1" dirty="0">
                <a:latin typeface="Lucida Console"/>
                <a:cs typeface="Lucida Console"/>
              </a:rPr>
              <a:t>”); RPAREN; LBRACE; …</a:t>
            </a:r>
          </a:p>
        </p:txBody>
      </p:sp>
      <p:sp>
        <p:nvSpPr>
          <p:cNvPr id="9" name="右矢印 8"/>
          <p:cNvSpPr/>
          <p:nvPr/>
        </p:nvSpPr>
        <p:spPr>
          <a:xfrm>
            <a:off x="5292289"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969288" y="2104887"/>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5910624" y="26125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6810830" y="2612252"/>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5886102"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5886102" y="3206931"/>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6772688"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6772688"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7628431" y="2583116"/>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7653960" y="3054165"/>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7653960"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6273519" y="2322961"/>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7057854" y="2322961"/>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7313939" y="2322961"/>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2"/>
            <a:endCxn id="13" idx="0"/>
          </p:cNvCxnSpPr>
          <p:nvPr/>
        </p:nvCxnSpPr>
        <p:spPr>
          <a:xfrm flipH="1">
            <a:off x="6248997" y="2766952"/>
            <a:ext cx="24522" cy="27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7057854" y="2775402"/>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7937697" y="2746266"/>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8285974" y="2517137"/>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8438374" y="3092141"/>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8" name="右矢印 37"/>
          <p:cNvSpPr/>
          <p:nvPr/>
        </p:nvSpPr>
        <p:spPr>
          <a:xfrm rot="5400000">
            <a:off x="7042827" y="33150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95057" y="4367005"/>
            <a:ext cx="1759832" cy="707886"/>
          </a:xfrm>
          <a:prstGeom prst="rect">
            <a:avLst/>
          </a:prstGeom>
        </p:spPr>
        <p:txBody>
          <a:bodyPr wrap="square">
            <a:spAutoFit/>
          </a:bodyPr>
          <a:lstStyle/>
          <a:p>
            <a:r>
              <a:rPr lang="nl-NL" altLang="ja-JP" sz="800" b="1" dirty="0" err="1">
                <a:latin typeface="Lucida Console"/>
                <a:cs typeface="Lucida Console"/>
              </a:rPr>
              <a:t>main</a:t>
            </a:r>
            <a:r>
              <a:rPr lang="nl-NL" altLang="ja-JP" sz="800" b="1" dirty="0">
                <a:latin typeface="Lucida Console"/>
                <a:cs typeface="Lucida Console"/>
              </a:rPr>
              <a:t> : int-&gt;</a:t>
            </a:r>
            <a:r>
              <a:rPr lang="nl-NL" altLang="ja-JP" sz="800" b="1" dirty="0" err="1">
                <a:latin typeface="Lucida Console"/>
                <a:cs typeface="Lucida Console"/>
              </a:rPr>
              <a:t>char</a:t>
            </a:r>
            <a:r>
              <a:rPr lang="nl-NL" altLang="ja-JP" sz="800" b="1" dirty="0">
                <a:latin typeface="Lucida Console"/>
                <a:cs typeface="Lucida Console"/>
              </a:rPr>
              <a:t>**-&gt;int</a:t>
            </a:r>
          </a:p>
          <a:p>
            <a:r>
              <a:rPr lang="nl-NL" altLang="ja-JP" sz="800" b="1" dirty="0">
                <a:latin typeface="Lucida Console"/>
                <a:cs typeface="Lucida Console"/>
              </a:rPr>
              <a:t>  set x “</a:t>
            </a:r>
            <a:r>
              <a:rPr lang="nl-NL" altLang="ja-JP" sz="800" b="1" dirty="0" err="1">
                <a:latin typeface="Lucida Console"/>
                <a:cs typeface="Lucida Console"/>
              </a:rPr>
              <a:t>Hello</a:t>
            </a:r>
            <a:r>
              <a:rPr lang="nl-NL" altLang="ja-JP" sz="800" b="1" dirty="0">
                <a:latin typeface="Lucida Console"/>
                <a:cs typeface="Lucida Console"/>
              </a:rPr>
              <a:t>!</a:t>
            </a:r>
            <a:r>
              <a:rPr lang="en-US" altLang="ja-JP" sz="800" b="1" dirty="0">
                <a:latin typeface="Lucida Console"/>
                <a:cs typeface="Lucida Console"/>
              </a:rPr>
              <a:t>\n”</a:t>
            </a:r>
          </a:p>
          <a:p>
            <a:r>
              <a:rPr lang="en-US" altLang="ja-JP" sz="800" b="1" dirty="0">
                <a:latin typeface="Lucida Console"/>
                <a:cs typeface="Lucida Console"/>
              </a:rPr>
              <a:t>  call ret </a:t>
            </a:r>
            <a:r>
              <a:rPr lang="en-US" altLang="ja-JP" sz="800" b="1" dirty="0" err="1">
                <a:latin typeface="Lucida Console"/>
                <a:cs typeface="Lucida Console"/>
              </a:rPr>
              <a:t>printf</a:t>
            </a:r>
            <a:r>
              <a:rPr lang="en-US" altLang="ja-JP" sz="800" b="1" dirty="0">
                <a:latin typeface="Lucida Console"/>
                <a:cs typeface="Lucida Console"/>
              </a:rPr>
              <a:t> [x]</a:t>
            </a:r>
          </a:p>
          <a:p>
            <a:r>
              <a:rPr lang="en-US" altLang="ja-JP" sz="800" b="1" dirty="0">
                <a:latin typeface="Lucida Console"/>
                <a:cs typeface="Lucida Console"/>
              </a:rPr>
              <a:t>  set y 0</a:t>
            </a:r>
          </a:p>
          <a:p>
            <a:r>
              <a:rPr lang="en-US" altLang="ja-JP" sz="800" b="1" dirty="0">
                <a:latin typeface="Lucida Console"/>
                <a:cs typeface="Lucida Console"/>
              </a:rPr>
              <a:t>  return y</a:t>
            </a:r>
            <a:endParaRPr lang="nl-NL" altLang="ja-JP" sz="800" b="1" dirty="0">
              <a:latin typeface="Lucida Console"/>
              <a:cs typeface="Lucida Console"/>
            </a:endParaRPr>
          </a:p>
        </p:txBody>
      </p:sp>
      <p:sp>
        <p:nvSpPr>
          <p:cNvPr id="40" name="右矢印 39"/>
          <p:cNvSpPr/>
          <p:nvPr/>
        </p:nvSpPr>
        <p:spPr>
          <a:xfrm rot="10800000">
            <a:off x="6206338" y="422689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47815" y="4387268"/>
            <a:ext cx="1759832" cy="1446550"/>
          </a:xfrm>
          <a:prstGeom prst="rect">
            <a:avLst/>
          </a:prstGeom>
        </p:spPr>
        <p:txBody>
          <a:bodyPr wrap="square">
            <a:spAutoFit/>
          </a:bodyPr>
          <a:lstStyle/>
          <a:p>
            <a:r>
              <a:rPr lang="en-US" altLang="ja-JP" sz="800" b="1" dirty="0">
                <a:latin typeface="Lucida Console"/>
                <a:cs typeface="Lucida Console"/>
              </a:rPr>
              <a:t>  .data</a:t>
            </a:r>
          </a:p>
          <a:p>
            <a:r>
              <a:rPr lang="en-US" altLang="ja-JP" sz="800" b="1" dirty="0">
                <a:latin typeface="Lucida Console"/>
                <a:cs typeface="Lucida Console"/>
              </a:rPr>
              <a:t>L0:</a:t>
            </a:r>
          </a:p>
          <a:p>
            <a:r>
              <a:rPr lang="en-US" altLang="ja-JP" sz="800" b="1" dirty="0">
                <a:latin typeface="Lucida Console"/>
                <a:cs typeface="Lucida Console"/>
              </a:rPr>
              <a:t>  .</a:t>
            </a:r>
            <a:r>
              <a:rPr lang="en-US" altLang="ja-JP" sz="800" b="1" dirty="0" err="1">
                <a:latin typeface="Lucida Console"/>
                <a:cs typeface="Lucida Console"/>
              </a:rPr>
              <a:t>asciiz</a:t>
            </a:r>
            <a:r>
              <a:rPr lang="en-US" altLang="ja-JP" sz="800" b="1" dirty="0">
                <a:latin typeface="Lucida Console"/>
                <a:cs typeface="Lucida Console"/>
              </a:rPr>
              <a:t> “Hello!\n”</a:t>
            </a:r>
          </a:p>
          <a:p>
            <a:r>
              <a:rPr lang="en-US" altLang="ja-JP" sz="800" b="1" dirty="0">
                <a:latin typeface="Lucida Console"/>
                <a:cs typeface="Lucida Console"/>
              </a:rPr>
              <a:t>  .text</a:t>
            </a:r>
          </a:p>
          <a:p>
            <a:r>
              <a:rPr lang="en-US" altLang="ja-JP" sz="800" b="1" dirty="0">
                <a:latin typeface="Lucida Console"/>
                <a:cs typeface="Lucida Console"/>
              </a:rPr>
              <a:t>  .</a:t>
            </a:r>
            <a:r>
              <a:rPr lang="en-US" altLang="ja-JP" sz="800" b="1" dirty="0" err="1">
                <a:latin typeface="Lucida Console"/>
                <a:cs typeface="Lucida Console"/>
              </a:rPr>
              <a:t>globl</a:t>
            </a:r>
            <a:r>
              <a:rPr lang="en-US" altLang="ja-JP" sz="800" b="1" dirty="0">
                <a:latin typeface="Lucida Console"/>
                <a:cs typeface="Lucida Console"/>
              </a:rPr>
              <a:t> main</a:t>
            </a:r>
          </a:p>
          <a:p>
            <a:r>
              <a:rPr lang="en-US" altLang="ja-JP" sz="800" b="1" dirty="0">
                <a:latin typeface="Lucida Console"/>
                <a:cs typeface="Lucida Console"/>
              </a:rPr>
              <a:t>main:</a:t>
            </a:r>
          </a:p>
          <a:p>
            <a:r>
              <a:rPr lang="en-US" altLang="ja-JP" sz="800" b="1" dirty="0">
                <a:latin typeface="Lucida Console"/>
                <a:cs typeface="Lucida Console"/>
              </a:rPr>
              <a:t>  </a:t>
            </a:r>
            <a:r>
              <a:rPr lang="en-US" altLang="ja-JP" sz="800" b="1" dirty="0" err="1">
                <a:latin typeface="Lucida Console"/>
                <a:cs typeface="Lucida Console"/>
              </a:rPr>
              <a:t>subu</a:t>
            </a:r>
            <a:r>
              <a:rPr lang="en-US" altLang="ja-JP" sz="800" b="1" dirty="0">
                <a:latin typeface="Lucida Console"/>
                <a:cs typeface="Lucida Console"/>
              </a:rPr>
              <a:t> $sp,20,$sp</a:t>
            </a:r>
          </a:p>
          <a:p>
            <a:r>
              <a:rPr lang="en-US" altLang="ja-JP" sz="800" b="1" dirty="0">
                <a:latin typeface="Lucida Console"/>
                <a:cs typeface="Lucida Console"/>
              </a:rPr>
              <a:t>  </a:t>
            </a:r>
            <a:r>
              <a:rPr lang="en-US" altLang="ja-JP" sz="800" b="1" dirty="0" err="1">
                <a:latin typeface="Lucida Console"/>
                <a:cs typeface="Lucida Console"/>
              </a:rPr>
              <a:t>addu</a:t>
            </a:r>
            <a:r>
              <a:rPr lang="en-US" altLang="ja-JP" sz="800" b="1" dirty="0">
                <a:latin typeface="Lucida Console"/>
                <a:cs typeface="Lucida Console"/>
              </a:rPr>
              <a:t> $fp,$sp,8</a:t>
            </a:r>
          </a:p>
          <a:p>
            <a:r>
              <a:rPr lang="en-US" altLang="ja-JP" sz="800" b="1" dirty="0">
                <a:latin typeface="Lucida Console"/>
                <a:cs typeface="Lucida Console"/>
              </a:rPr>
              <a:t>  li   $t0,L0</a:t>
            </a:r>
          </a:p>
          <a:p>
            <a:r>
              <a:rPr lang="en-US" altLang="ja-JP" sz="800" b="1" dirty="0">
                <a:latin typeface="Lucida Console"/>
                <a:cs typeface="Lucida Console"/>
              </a:rPr>
              <a:t>  </a:t>
            </a:r>
            <a:r>
              <a:rPr lang="en-US" altLang="ja-JP" sz="800" b="1" dirty="0" err="1">
                <a:latin typeface="Lucida Console"/>
                <a:cs typeface="Lucida Console"/>
              </a:rPr>
              <a:t>sw</a:t>
            </a:r>
            <a:r>
              <a:rPr lang="en-US" altLang="ja-JP" sz="800" b="1" dirty="0">
                <a:latin typeface="Lucida Console"/>
                <a:cs typeface="Lucida Console"/>
              </a:rPr>
              <a:t>   $t0,0($</a:t>
            </a:r>
            <a:r>
              <a:rPr lang="en-US" altLang="ja-JP" sz="800" b="1" dirty="0" err="1">
                <a:latin typeface="Lucida Console"/>
                <a:cs typeface="Lucida Console"/>
              </a:rPr>
              <a:t>sp</a:t>
            </a:r>
            <a:r>
              <a:rPr lang="en-US" altLang="ja-JP" sz="800" b="1" dirty="0">
                <a:latin typeface="Lucida Console"/>
                <a:cs typeface="Lucida Console"/>
              </a:rPr>
              <a:t>)</a:t>
            </a:r>
          </a:p>
          <a:p>
            <a:r>
              <a:rPr lang="en-US" altLang="ja-JP" sz="800" b="1" dirty="0">
                <a:latin typeface="Lucida Console"/>
                <a:cs typeface="Lucida Console"/>
              </a:rPr>
              <a:t>  …</a:t>
            </a:r>
            <a:endParaRPr lang="nl-NL" altLang="ja-JP" sz="800" b="1" dirty="0">
              <a:latin typeface="Lucida Console"/>
              <a:cs typeface="Lucida Console"/>
            </a:endParaRPr>
          </a:p>
        </p:txBody>
      </p:sp>
      <p:sp>
        <p:nvSpPr>
          <p:cNvPr id="42" name="右矢印 41"/>
          <p:cNvSpPr/>
          <p:nvPr/>
        </p:nvSpPr>
        <p:spPr>
          <a:xfrm rot="10800000">
            <a:off x="3582510" y="4226898"/>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タイトル 1"/>
          <p:cNvSpPr txBox="1">
            <a:spLocks/>
          </p:cNvSpPr>
          <p:nvPr/>
        </p:nvSpPr>
        <p:spPr>
          <a:xfrm>
            <a:off x="108497"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プログラムテキスト</a:t>
            </a:r>
          </a:p>
        </p:txBody>
      </p:sp>
      <p:sp>
        <p:nvSpPr>
          <p:cNvPr id="46" name="タイトル 1"/>
          <p:cNvSpPr txBox="1">
            <a:spLocks/>
          </p:cNvSpPr>
          <p:nvPr/>
        </p:nvSpPr>
        <p:spPr>
          <a:xfrm>
            <a:off x="3057828"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トークン列</a:t>
            </a:r>
          </a:p>
        </p:txBody>
      </p:sp>
      <p:sp>
        <p:nvSpPr>
          <p:cNvPr id="47" name="タイトル 1"/>
          <p:cNvSpPr txBox="1">
            <a:spLocks/>
          </p:cNvSpPr>
          <p:nvPr/>
        </p:nvSpPr>
        <p:spPr>
          <a:xfrm>
            <a:off x="6052228" y="168687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抽象構文木</a:t>
            </a:r>
          </a:p>
        </p:txBody>
      </p:sp>
      <p:sp>
        <p:nvSpPr>
          <p:cNvPr id="48" name="タイトル 1"/>
          <p:cNvSpPr txBox="1">
            <a:spLocks/>
          </p:cNvSpPr>
          <p:nvPr/>
        </p:nvSpPr>
        <p:spPr>
          <a:xfrm>
            <a:off x="6678375" y="5247133"/>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中間命令列</a:t>
            </a:r>
          </a:p>
        </p:txBody>
      </p:sp>
      <p:sp>
        <p:nvSpPr>
          <p:cNvPr id="49" name="タイトル 1"/>
          <p:cNvSpPr txBox="1">
            <a:spLocks/>
          </p:cNvSpPr>
          <p:nvPr/>
        </p:nvSpPr>
        <p:spPr>
          <a:xfrm>
            <a:off x="3873901" y="5833818"/>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アセンブリ</a:t>
            </a:r>
          </a:p>
        </p:txBody>
      </p:sp>
      <p:sp>
        <p:nvSpPr>
          <p:cNvPr id="50" name="タイトル 1"/>
          <p:cNvSpPr txBox="1">
            <a:spLocks/>
          </p:cNvSpPr>
          <p:nvPr/>
        </p:nvSpPr>
        <p:spPr>
          <a:xfrm>
            <a:off x="579949" y="5375777"/>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機械語</a:t>
            </a:r>
          </a:p>
        </p:txBody>
      </p:sp>
      <p:sp>
        <p:nvSpPr>
          <p:cNvPr id="51" name="タイトル 1"/>
          <p:cNvSpPr txBox="1">
            <a:spLocks/>
          </p:cNvSpPr>
          <p:nvPr/>
        </p:nvSpPr>
        <p:spPr>
          <a:xfrm>
            <a:off x="2062810" y="3088306"/>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字句解析</a:t>
            </a:r>
          </a:p>
        </p:txBody>
      </p:sp>
      <p:sp>
        <p:nvSpPr>
          <p:cNvPr id="53" name="タイトル 1"/>
          <p:cNvSpPr txBox="1">
            <a:spLocks/>
          </p:cNvSpPr>
          <p:nvPr/>
        </p:nvSpPr>
        <p:spPr>
          <a:xfrm>
            <a:off x="4838374" y="3118522"/>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構文解析</a:t>
            </a:r>
          </a:p>
        </p:txBody>
      </p:sp>
      <p:sp>
        <p:nvSpPr>
          <p:cNvPr id="54" name="タイトル 1"/>
          <p:cNvSpPr txBox="1">
            <a:spLocks/>
          </p:cNvSpPr>
          <p:nvPr/>
        </p:nvSpPr>
        <p:spPr>
          <a:xfrm>
            <a:off x="5700015" y="52017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アセンブリ生成</a:t>
            </a:r>
          </a:p>
        </p:txBody>
      </p:sp>
      <p:sp>
        <p:nvSpPr>
          <p:cNvPr id="55" name="タイトル 1"/>
          <p:cNvSpPr txBox="1">
            <a:spLocks/>
          </p:cNvSpPr>
          <p:nvPr/>
        </p:nvSpPr>
        <p:spPr>
          <a:xfrm>
            <a:off x="3056824" y="5180907"/>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アセンブル</a:t>
            </a:r>
          </a:p>
        </p:txBody>
      </p:sp>
      <p:sp>
        <p:nvSpPr>
          <p:cNvPr id="56" name="U ターン矢印 55"/>
          <p:cNvSpPr/>
          <p:nvPr/>
        </p:nvSpPr>
        <p:spPr>
          <a:xfrm>
            <a:off x="6969288" y="1087520"/>
            <a:ext cx="593539"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タイトル 1"/>
          <p:cNvSpPr txBox="1">
            <a:spLocks/>
          </p:cNvSpPr>
          <p:nvPr/>
        </p:nvSpPr>
        <p:spPr>
          <a:xfrm>
            <a:off x="7251232" y="8453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意味解析・最適化</a:t>
            </a:r>
          </a:p>
        </p:txBody>
      </p:sp>
      <p:sp>
        <p:nvSpPr>
          <p:cNvPr id="58" name="U ターン矢印 57"/>
          <p:cNvSpPr/>
          <p:nvPr/>
        </p:nvSpPr>
        <p:spPr>
          <a:xfrm rot="10800000">
            <a:off x="7653960" y="5595280"/>
            <a:ext cx="635732"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タイトル 1"/>
          <p:cNvSpPr txBox="1">
            <a:spLocks/>
          </p:cNvSpPr>
          <p:nvPr/>
        </p:nvSpPr>
        <p:spPr>
          <a:xfrm>
            <a:off x="7403642" y="60968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60" name="U ターン矢印 59"/>
          <p:cNvSpPr/>
          <p:nvPr/>
        </p:nvSpPr>
        <p:spPr>
          <a:xfrm rot="10800000">
            <a:off x="4920623" y="6089906"/>
            <a:ext cx="655891"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タイトル 1"/>
          <p:cNvSpPr txBox="1">
            <a:spLocks/>
          </p:cNvSpPr>
          <p:nvPr/>
        </p:nvSpPr>
        <p:spPr>
          <a:xfrm>
            <a:off x="5308350" y="64232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18</a:t>
            </a:fld>
            <a:endParaRPr kumimoji="1" lang="ja-JP" altLang="en-US"/>
          </a:p>
        </p:txBody>
      </p:sp>
    </p:spTree>
    <p:extLst>
      <p:ext uri="{BB962C8B-B14F-4D97-AF65-F5344CB8AC3E}">
        <p14:creationId xmlns:p14="http://schemas.microsoft.com/office/powerpoint/2010/main" val="241483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08497" y="1620967"/>
            <a:ext cx="5073850" cy="2006490"/>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7200" y="50523"/>
            <a:ext cx="8229600" cy="1143000"/>
          </a:xfrm>
        </p:spPr>
        <p:txBody>
          <a:bodyPr>
            <a:normAutofit/>
          </a:bodyPr>
          <a:lstStyle/>
          <a:p>
            <a:r>
              <a:rPr kumimoji="1" lang="ja-JP" altLang="en-US" dirty="0"/>
              <a:t>各フェーズの説明</a:t>
            </a:r>
          </a:p>
        </p:txBody>
      </p:sp>
      <p:sp>
        <p:nvSpPr>
          <p:cNvPr id="4" name="正方形/長方形 3"/>
          <p:cNvSpPr/>
          <p:nvPr/>
        </p:nvSpPr>
        <p:spPr>
          <a:xfrm>
            <a:off x="275781" y="2230767"/>
            <a:ext cx="2124519" cy="1061829"/>
          </a:xfrm>
          <a:prstGeom prst="rect">
            <a:avLst/>
          </a:prstGeom>
        </p:spPr>
        <p:txBody>
          <a:bodyPr wrap="square">
            <a:spAutoFit/>
          </a:bodyPr>
          <a:lstStyle/>
          <a:p>
            <a:r>
              <a:rPr lang="en-US" altLang="ja-JP" sz="1050" b="1" dirty="0" err="1">
                <a:latin typeface="Lucida Console"/>
                <a:cs typeface="Lucida Console"/>
              </a:rPr>
              <a:t>int</a:t>
            </a:r>
            <a:r>
              <a:rPr lang="en-US" altLang="ja-JP" sz="1050" b="1" dirty="0">
                <a:latin typeface="Lucida Console"/>
                <a:cs typeface="Lucida Console"/>
              </a:rPr>
              <a:t> main(</a:t>
            </a:r>
            <a:r>
              <a:rPr lang="en-US" altLang="ja-JP" sz="1050" b="1" dirty="0" err="1">
                <a:latin typeface="Lucida Console"/>
                <a:cs typeface="Lucida Console"/>
              </a:rPr>
              <a:t>int</a:t>
            </a:r>
            <a:r>
              <a:rPr lang="en-US" altLang="ja-JP" sz="1050" b="1" dirty="0">
                <a:latin typeface="Lucida Console"/>
                <a:cs typeface="Lucida Console"/>
              </a:rPr>
              <a:t> </a:t>
            </a:r>
            <a:r>
              <a:rPr lang="en-US" altLang="ja-JP" sz="1050" b="1" dirty="0" err="1">
                <a:latin typeface="Lucida Console"/>
                <a:cs typeface="Lucida Console"/>
              </a:rPr>
              <a:t>argc</a:t>
            </a:r>
            <a:r>
              <a:rPr lang="en-US" altLang="ja-JP" sz="1050" b="1" dirty="0">
                <a:latin typeface="Lucida Console"/>
                <a:cs typeface="Lucida Console"/>
              </a:rPr>
              <a:t>, </a:t>
            </a:r>
            <a:br>
              <a:rPr lang="en-US" altLang="ja-JP" sz="1050" b="1" dirty="0">
                <a:latin typeface="Lucida Console"/>
                <a:cs typeface="Lucida Console"/>
              </a:rPr>
            </a:br>
            <a:r>
              <a:rPr lang="en-US" altLang="ja-JP" sz="1050" b="1" dirty="0">
                <a:latin typeface="Lucida Console"/>
                <a:cs typeface="Lucida Console"/>
              </a:rPr>
              <a:t>         char **</a:t>
            </a:r>
            <a:r>
              <a:rPr lang="en-US" altLang="ja-JP" sz="1050" b="1" dirty="0" err="1">
                <a:latin typeface="Lucida Console"/>
                <a:cs typeface="Lucida Console"/>
              </a:rPr>
              <a:t>argv</a:t>
            </a:r>
            <a:r>
              <a:rPr lang="en-US" altLang="ja-JP" sz="1050" b="1" dirty="0">
                <a:latin typeface="Lucida Console"/>
                <a:cs typeface="Lucida Console"/>
              </a:rPr>
              <a:t>)</a:t>
            </a:r>
          </a:p>
          <a:p>
            <a:r>
              <a:rPr lang="en-US" altLang="ja-JP" sz="1050" b="1" dirty="0">
                <a:latin typeface="Lucida Console"/>
                <a:cs typeface="Lucida Console"/>
              </a:rPr>
              <a:t>{</a:t>
            </a:r>
          </a:p>
          <a:p>
            <a:r>
              <a:rPr lang="en-US" altLang="ja-JP" sz="1050" b="1" dirty="0">
                <a:latin typeface="Lucida Console"/>
                <a:cs typeface="Lucida Console"/>
              </a:rPr>
              <a:t>  </a:t>
            </a:r>
            <a:r>
              <a:rPr lang="en-US" altLang="ja-JP" sz="1050" b="1" dirty="0" err="1">
                <a:latin typeface="Lucida Console"/>
                <a:cs typeface="Lucida Console"/>
              </a:rPr>
              <a:t>printf</a:t>
            </a:r>
            <a:r>
              <a:rPr lang="en-US" altLang="ja-JP" sz="1050" b="1" dirty="0">
                <a:latin typeface="Lucida Console"/>
                <a:cs typeface="Lucida Console"/>
              </a:rPr>
              <a:t>("Hello!\n");</a:t>
            </a:r>
          </a:p>
          <a:p>
            <a:r>
              <a:rPr lang="en-US" altLang="ja-JP" sz="1050" b="1" dirty="0">
                <a:latin typeface="Lucida Console"/>
                <a:cs typeface="Lucida Console"/>
              </a:rPr>
              <a:t>  return 0;</a:t>
            </a:r>
          </a:p>
          <a:p>
            <a:r>
              <a:rPr lang="en-US" altLang="ja-JP" sz="1050" b="1" dirty="0">
                <a:latin typeface="Lucida Console"/>
                <a:cs typeface="Lucida Console"/>
              </a:rPr>
              <a:t>}</a:t>
            </a:r>
          </a:p>
        </p:txBody>
      </p:sp>
      <p:sp>
        <p:nvSpPr>
          <p:cNvPr id="5" name="右矢印 4"/>
          <p:cNvSpPr/>
          <p:nvPr/>
        </p:nvSpPr>
        <p:spPr>
          <a:xfrm>
            <a:off x="2400300"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5781" y="4362874"/>
            <a:ext cx="3132462" cy="938719"/>
          </a:xfrm>
          <a:prstGeom prst="rect">
            <a:avLst/>
          </a:prstGeom>
        </p:spPr>
        <p:txBody>
          <a:bodyPr wrap="square">
            <a:spAutoFit/>
          </a:bodyPr>
          <a:lstStyle/>
          <a:p>
            <a:r>
              <a:rPr lang="nl-NL" altLang="ja-JP" sz="500" b="1" dirty="0">
                <a:latin typeface="Lucida Console"/>
                <a:cs typeface="Lucida Console"/>
              </a:rPr>
              <a:t>0000000      </a:t>
            </a:r>
            <a:r>
              <a:rPr lang="nl-NL" altLang="ja-JP" sz="500" b="1" dirty="0" err="1">
                <a:latin typeface="Lucida Console"/>
                <a:cs typeface="Lucida Console"/>
              </a:rPr>
              <a:t>facf</a:t>
            </a:r>
            <a:r>
              <a:rPr lang="nl-NL" altLang="ja-JP" sz="500" b="1" dirty="0">
                <a:latin typeface="Lucida Console"/>
                <a:cs typeface="Lucida Console"/>
              </a:rPr>
              <a:t>    feed    0007    0100    0003    8000    0002    0000</a:t>
            </a:r>
          </a:p>
          <a:p>
            <a:r>
              <a:rPr lang="nl-NL" altLang="ja-JP" sz="500" b="1" dirty="0">
                <a:latin typeface="Lucida Console"/>
                <a:cs typeface="Lucida Console"/>
              </a:rPr>
              <a:t>0000020      0010    0000    05b0    0000    0085    0020    0000    0000</a:t>
            </a:r>
          </a:p>
          <a:p>
            <a:r>
              <a:rPr lang="nl-NL" altLang="ja-JP" sz="500" b="1" dirty="0">
                <a:latin typeface="Lucida Console"/>
                <a:cs typeface="Lucida Console"/>
              </a:rPr>
              <a:t>0000040      0019    0000    0048    0000    5f5f    4150    4547    455a</a:t>
            </a:r>
          </a:p>
          <a:p>
            <a:r>
              <a:rPr lang="nl-NL" altLang="ja-JP" sz="500" b="1" dirty="0">
                <a:latin typeface="Lucida Console"/>
                <a:cs typeface="Lucida Console"/>
              </a:rPr>
              <a:t>0000060      4f52    0000    0000    0000    0000    0000    0000    0000</a:t>
            </a:r>
          </a:p>
          <a:p>
            <a:r>
              <a:rPr lang="nl-NL" altLang="ja-JP" sz="500" b="1" dirty="0">
                <a:latin typeface="Lucida Console"/>
                <a:cs typeface="Lucida Console"/>
              </a:rPr>
              <a:t>0000100      0000    0000    0001    0000    0000    0000    0000    0000</a:t>
            </a:r>
          </a:p>
          <a:p>
            <a:r>
              <a:rPr lang="nl-NL" altLang="ja-JP" sz="500" b="1" dirty="0">
                <a:latin typeface="Lucida Console"/>
                <a:cs typeface="Lucida Console"/>
              </a:rPr>
              <a:t>0000120      0000    0000    0000    0000    0000    0000    0000    0000</a:t>
            </a:r>
          </a:p>
          <a:p>
            <a:r>
              <a:rPr lang="nl-NL" altLang="ja-JP" sz="500" b="1" dirty="0">
                <a:latin typeface="Lucida Console"/>
                <a:cs typeface="Lucida Console"/>
              </a:rPr>
              <a:t>0000140      0000    0000    0000    0000    0019    0000    0228    0000</a:t>
            </a:r>
          </a:p>
          <a:p>
            <a:r>
              <a:rPr lang="nl-NL" altLang="ja-JP" sz="500" b="1" dirty="0">
                <a:latin typeface="Lucida Console"/>
                <a:cs typeface="Lucida Console"/>
              </a:rPr>
              <a:t>0000160      5f5f    4554    5458    0000    0000    0000    0000    0000</a:t>
            </a:r>
          </a:p>
          <a:p>
            <a:r>
              <a:rPr lang="nl-NL" altLang="ja-JP" sz="500" b="1" dirty="0">
                <a:latin typeface="Lucida Console"/>
                <a:cs typeface="Lucida Console"/>
              </a:rPr>
              <a:t>0000200      0000    0000    0001    0000    1000    0000    0000    0000</a:t>
            </a:r>
          </a:p>
          <a:p>
            <a:r>
              <a:rPr lang="nl-NL" altLang="ja-JP" sz="500" b="1" dirty="0">
                <a:latin typeface="Lucida Console"/>
                <a:cs typeface="Lucida Console"/>
              </a:rPr>
              <a:t>0000220      0000    0000    0000    0000    1000    0000    0000    0000</a:t>
            </a:r>
          </a:p>
          <a:p>
            <a:pPr marL="228600" indent="-228600">
              <a:buAutoNum type="arabicPlain" startAt="240"/>
            </a:pPr>
            <a:r>
              <a:rPr lang="nl-NL" altLang="ja-JP" sz="500" b="1" dirty="0">
                <a:latin typeface="Lucida Console"/>
                <a:cs typeface="Lucida Console"/>
              </a:rPr>
              <a:t>………</a:t>
            </a:r>
          </a:p>
        </p:txBody>
      </p:sp>
      <p:sp>
        <p:nvSpPr>
          <p:cNvPr id="7" name="正方形/長方形 6"/>
          <p:cNvSpPr/>
          <p:nvPr/>
        </p:nvSpPr>
        <p:spPr>
          <a:xfrm>
            <a:off x="3057828" y="2230767"/>
            <a:ext cx="2124519" cy="738664"/>
          </a:xfrm>
          <a:prstGeom prst="rect">
            <a:avLst/>
          </a:prstGeom>
        </p:spPr>
        <p:txBody>
          <a:bodyPr wrap="square">
            <a:spAutoFit/>
          </a:bodyPr>
          <a:lstStyle/>
          <a:p>
            <a:r>
              <a:rPr lang="en-US" altLang="ja-JP" sz="1050" b="1" dirty="0">
                <a:latin typeface="Lucida Console"/>
                <a:cs typeface="Lucida Console"/>
              </a:rPr>
              <a:t>INT; ID(“main”); LPAREN; INT; ID(“</a:t>
            </a:r>
            <a:r>
              <a:rPr lang="en-US" altLang="ja-JP" sz="1050" b="1" dirty="0" err="1">
                <a:latin typeface="Lucida Console"/>
                <a:cs typeface="Lucida Console"/>
              </a:rPr>
              <a:t>argc</a:t>
            </a:r>
            <a:r>
              <a:rPr lang="en-US" altLang="ja-JP" sz="1050" b="1" dirty="0">
                <a:latin typeface="Lucida Console"/>
                <a:cs typeface="Lucida Console"/>
              </a:rPr>
              <a:t>”); CHAR; AST; AST; ID(“</a:t>
            </a:r>
            <a:r>
              <a:rPr lang="en-US" altLang="ja-JP" sz="1050" b="1" dirty="0" err="1">
                <a:latin typeface="Lucida Console"/>
                <a:cs typeface="Lucida Console"/>
              </a:rPr>
              <a:t>argv</a:t>
            </a:r>
            <a:r>
              <a:rPr lang="en-US" altLang="ja-JP" sz="1050" b="1" dirty="0">
                <a:latin typeface="Lucida Console"/>
                <a:cs typeface="Lucida Console"/>
              </a:rPr>
              <a:t>”); RPAREN; LBRACE; …</a:t>
            </a:r>
          </a:p>
        </p:txBody>
      </p:sp>
      <p:sp>
        <p:nvSpPr>
          <p:cNvPr id="9" name="右矢印 8"/>
          <p:cNvSpPr/>
          <p:nvPr/>
        </p:nvSpPr>
        <p:spPr>
          <a:xfrm>
            <a:off x="5292289"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969288" y="2104887"/>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5910624" y="26125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6810830" y="2612252"/>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5886102"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5886102" y="3206931"/>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6772688"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6772688"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7628431" y="2583116"/>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7653960" y="3054165"/>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7653960"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6273519" y="2322961"/>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7057854" y="2322961"/>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7313939" y="2322961"/>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2"/>
            <a:endCxn id="13" idx="0"/>
          </p:cNvCxnSpPr>
          <p:nvPr/>
        </p:nvCxnSpPr>
        <p:spPr>
          <a:xfrm flipH="1">
            <a:off x="6248997" y="2766952"/>
            <a:ext cx="24522" cy="27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7057854" y="2775402"/>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7937697" y="2746266"/>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8285974" y="2517137"/>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8438374" y="3092141"/>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8" name="右矢印 37"/>
          <p:cNvSpPr/>
          <p:nvPr/>
        </p:nvSpPr>
        <p:spPr>
          <a:xfrm rot="5400000">
            <a:off x="7042827" y="33150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95057" y="4367005"/>
            <a:ext cx="1759832" cy="707886"/>
          </a:xfrm>
          <a:prstGeom prst="rect">
            <a:avLst/>
          </a:prstGeom>
        </p:spPr>
        <p:txBody>
          <a:bodyPr wrap="square">
            <a:spAutoFit/>
          </a:bodyPr>
          <a:lstStyle/>
          <a:p>
            <a:r>
              <a:rPr lang="nl-NL" altLang="ja-JP" sz="800" b="1" dirty="0" err="1">
                <a:latin typeface="Lucida Console"/>
                <a:cs typeface="Lucida Console"/>
              </a:rPr>
              <a:t>main</a:t>
            </a:r>
            <a:r>
              <a:rPr lang="nl-NL" altLang="ja-JP" sz="800" b="1" dirty="0">
                <a:latin typeface="Lucida Console"/>
                <a:cs typeface="Lucida Console"/>
              </a:rPr>
              <a:t> : int-&gt;</a:t>
            </a:r>
            <a:r>
              <a:rPr lang="nl-NL" altLang="ja-JP" sz="800" b="1" dirty="0" err="1">
                <a:latin typeface="Lucida Console"/>
                <a:cs typeface="Lucida Console"/>
              </a:rPr>
              <a:t>char</a:t>
            </a:r>
            <a:r>
              <a:rPr lang="nl-NL" altLang="ja-JP" sz="800" b="1" dirty="0">
                <a:latin typeface="Lucida Console"/>
                <a:cs typeface="Lucida Console"/>
              </a:rPr>
              <a:t>**-&gt;int</a:t>
            </a:r>
          </a:p>
          <a:p>
            <a:r>
              <a:rPr lang="nl-NL" altLang="ja-JP" sz="800" b="1" dirty="0">
                <a:latin typeface="Lucida Console"/>
                <a:cs typeface="Lucida Console"/>
              </a:rPr>
              <a:t>  set x “</a:t>
            </a:r>
            <a:r>
              <a:rPr lang="nl-NL" altLang="ja-JP" sz="800" b="1" dirty="0" err="1">
                <a:latin typeface="Lucida Console"/>
                <a:cs typeface="Lucida Console"/>
              </a:rPr>
              <a:t>Hello</a:t>
            </a:r>
            <a:r>
              <a:rPr lang="nl-NL" altLang="ja-JP" sz="800" b="1" dirty="0">
                <a:latin typeface="Lucida Console"/>
                <a:cs typeface="Lucida Console"/>
              </a:rPr>
              <a:t>!</a:t>
            </a:r>
            <a:r>
              <a:rPr lang="en-US" altLang="ja-JP" sz="800" b="1" dirty="0">
                <a:latin typeface="Lucida Console"/>
                <a:cs typeface="Lucida Console"/>
              </a:rPr>
              <a:t>\n”</a:t>
            </a:r>
          </a:p>
          <a:p>
            <a:r>
              <a:rPr lang="en-US" altLang="ja-JP" sz="800" b="1" dirty="0">
                <a:latin typeface="Lucida Console"/>
                <a:cs typeface="Lucida Console"/>
              </a:rPr>
              <a:t>  call ret </a:t>
            </a:r>
            <a:r>
              <a:rPr lang="en-US" altLang="ja-JP" sz="800" b="1" dirty="0" err="1">
                <a:latin typeface="Lucida Console"/>
                <a:cs typeface="Lucida Console"/>
              </a:rPr>
              <a:t>printf</a:t>
            </a:r>
            <a:r>
              <a:rPr lang="en-US" altLang="ja-JP" sz="800" b="1" dirty="0">
                <a:latin typeface="Lucida Console"/>
                <a:cs typeface="Lucida Console"/>
              </a:rPr>
              <a:t> [x]</a:t>
            </a:r>
          </a:p>
          <a:p>
            <a:r>
              <a:rPr lang="en-US" altLang="ja-JP" sz="800" b="1" dirty="0">
                <a:latin typeface="Lucida Console"/>
                <a:cs typeface="Lucida Console"/>
              </a:rPr>
              <a:t>  set y 0</a:t>
            </a:r>
          </a:p>
          <a:p>
            <a:r>
              <a:rPr lang="en-US" altLang="ja-JP" sz="800" b="1" dirty="0">
                <a:latin typeface="Lucida Console"/>
                <a:cs typeface="Lucida Console"/>
              </a:rPr>
              <a:t>  return y</a:t>
            </a:r>
            <a:endParaRPr lang="nl-NL" altLang="ja-JP" sz="800" b="1" dirty="0">
              <a:latin typeface="Lucida Console"/>
              <a:cs typeface="Lucida Console"/>
            </a:endParaRPr>
          </a:p>
        </p:txBody>
      </p:sp>
      <p:sp>
        <p:nvSpPr>
          <p:cNvPr id="40" name="右矢印 39"/>
          <p:cNvSpPr/>
          <p:nvPr/>
        </p:nvSpPr>
        <p:spPr>
          <a:xfrm rot="10800000">
            <a:off x="6206338" y="422689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47815" y="4387268"/>
            <a:ext cx="1759832" cy="1446550"/>
          </a:xfrm>
          <a:prstGeom prst="rect">
            <a:avLst/>
          </a:prstGeom>
        </p:spPr>
        <p:txBody>
          <a:bodyPr wrap="square">
            <a:spAutoFit/>
          </a:bodyPr>
          <a:lstStyle/>
          <a:p>
            <a:r>
              <a:rPr lang="en-US" altLang="ja-JP" sz="800" b="1" dirty="0">
                <a:latin typeface="Lucida Console"/>
                <a:cs typeface="Lucida Console"/>
              </a:rPr>
              <a:t>  .data</a:t>
            </a:r>
          </a:p>
          <a:p>
            <a:r>
              <a:rPr lang="en-US" altLang="ja-JP" sz="800" b="1" dirty="0">
                <a:latin typeface="Lucida Console"/>
                <a:cs typeface="Lucida Console"/>
              </a:rPr>
              <a:t>L0:</a:t>
            </a:r>
          </a:p>
          <a:p>
            <a:r>
              <a:rPr lang="en-US" altLang="ja-JP" sz="800" b="1" dirty="0">
                <a:latin typeface="Lucida Console"/>
                <a:cs typeface="Lucida Console"/>
              </a:rPr>
              <a:t>  .</a:t>
            </a:r>
            <a:r>
              <a:rPr lang="en-US" altLang="ja-JP" sz="800" b="1" dirty="0" err="1">
                <a:latin typeface="Lucida Console"/>
                <a:cs typeface="Lucida Console"/>
              </a:rPr>
              <a:t>asciiz</a:t>
            </a:r>
            <a:r>
              <a:rPr lang="en-US" altLang="ja-JP" sz="800" b="1" dirty="0">
                <a:latin typeface="Lucida Console"/>
                <a:cs typeface="Lucida Console"/>
              </a:rPr>
              <a:t> “Hello!\n”</a:t>
            </a:r>
          </a:p>
          <a:p>
            <a:r>
              <a:rPr lang="en-US" altLang="ja-JP" sz="800" b="1" dirty="0">
                <a:latin typeface="Lucida Console"/>
                <a:cs typeface="Lucida Console"/>
              </a:rPr>
              <a:t>  .text</a:t>
            </a:r>
          </a:p>
          <a:p>
            <a:r>
              <a:rPr lang="en-US" altLang="ja-JP" sz="800" b="1" dirty="0">
                <a:latin typeface="Lucida Console"/>
                <a:cs typeface="Lucida Console"/>
              </a:rPr>
              <a:t>  .</a:t>
            </a:r>
            <a:r>
              <a:rPr lang="en-US" altLang="ja-JP" sz="800" b="1" dirty="0" err="1">
                <a:latin typeface="Lucida Console"/>
                <a:cs typeface="Lucida Console"/>
              </a:rPr>
              <a:t>globl</a:t>
            </a:r>
            <a:r>
              <a:rPr lang="en-US" altLang="ja-JP" sz="800" b="1" dirty="0">
                <a:latin typeface="Lucida Console"/>
                <a:cs typeface="Lucida Console"/>
              </a:rPr>
              <a:t> main</a:t>
            </a:r>
          </a:p>
          <a:p>
            <a:r>
              <a:rPr lang="en-US" altLang="ja-JP" sz="800" b="1" dirty="0">
                <a:latin typeface="Lucida Console"/>
                <a:cs typeface="Lucida Console"/>
              </a:rPr>
              <a:t>main:</a:t>
            </a:r>
          </a:p>
          <a:p>
            <a:r>
              <a:rPr lang="en-US" altLang="ja-JP" sz="800" b="1" dirty="0">
                <a:latin typeface="Lucida Console"/>
                <a:cs typeface="Lucida Console"/>
              </a:rPr>
              <a:t>  </a:t>
            </a:r>
            <a:r>
              <a:rPr lang="en-US" altLang="ja-JP" sz="800" b="1" dirty="0" err="1">
                <a:latin typeface="Lucida Console"/>
                <a:cs typeface="Lucida Console"/>
              </a:rPr>
              <a:t>subu</a:t>
            </a:r>
            <a:r>
              <a:rPr lang="en-US" altLang="ja-JP" sz="800" b="1" dirty="0">
                <a:latin typeface="Lucida Console"/>
                <a:cs typeface="Lucida Console"/>
              </a:rPr>
              <a:t> $sp,20,$sp</a:t>
            </a:r>
          </a:p>
          <a:p>
            <a:r>
              <a:rPr lang="en-US" altLang="ja-JP" sz="800" b="1" dirty="0">
                <a:latin typeface="Lucida Console"/>
                <a:cs typeface="Lucida Console"/>
              </a:rPr>
              <a:t>  </a:t>
            </a:r>
            <a:r>
              <a:rPr lang="en-US" altLang="ja-JP" sz="800" b="1" dirty="0" err="1">
                <a:latin typeface="Lucida Console"/>
                <a:cs typeface="Lucida Console"/>
              </a:rPr>
              <a:t>addu</a:t>
            </a:r>
            <a:r>
              <a:rPr lang="en-US" altLang="ja-JP" sz="800" b="1" dirty="0">
                <a:latin typeface="Lucida Console"/>
                <a:cs typeface="Lucida Console"/>
              </a:rPr>
              <a:t> $fp,$sp,8</a:t>
            </a:r>
          </a:p>
          <a:p>
            <a:r>
              <a:rPr lang="en-US" altLang="ja-JP" sz="800" b="1" dirty="0">
                <a:latin typeface="Lucida Console"/>
                <a:cs typeface="Lucida Console"/>
              </a:rPr>
              <a:t>  li   $t0,L0</a:t>
            </a:r>
          </a:p>
          <a:p>
            <a:r>
              <a:rPr lang="en-US" altLang="ja-JP" sz="800" b="1" dirty="0">
                <a:latin typeface="Lucida Console"/>
                <a:cs typeface="Lucida Console"/>
              </a:rPr>
              <a:t>  </a:t>
            </a:r>
            <a:r>
              <a:rPr lang="en-US" altLang="ja-JP" sz="800" b="1" dirty="0" err="1">
                <a:latin typeface="Lucida Console"/>
                <a:cs typeface="Lucida Console"/>
              </a:rPr>
              <a:t>sw</a:t>
            </a:r>
            <a:r>
              <a:rPr lang="en-US" altLang="ja-JP" sz="800" b="1" dirty="0">
                <a:latin typeface="Lucida Console"/>
                <a:cs typeface="Lucida Console"/>
              </a:rPr>
              <a:t>   $t0,0($</a:t>
            </a:r>
            <a:r>
              <a:rPr lang="en-US" altLang="ja-JP" sz="800" b="1" dirty="0" err="1">
                <a:latin typeface="Lucida Console"/>
                <a:cs typeface="Lucida Console"/>
              </a:rPr>
              <a:t>sp</a:t>
            </a:r>
            <a:r>
              <a:rPr lang="en-US" altLang="ja-JP" sz="800" b="1" dirty="0">
                <a:latin typeface="Lucida Console"/>
                <a:cs typeface="Lucida Console"/>
              </a:rPr>
              <a:t>)</a:t>
            </a:r>
          </a:p>
          <a:p>
            <a:r>
              <a:rPr lang="en-US" altLang="ja-JP" sz="800" b="1" dirty="0">
                <a:latin typeface="Lucida Console"/>
                <a:cs typeface="Lucida Console"/>
              </a:rPr>
              <a:t>  …</a:t>
            </a:r>
            <a:endParaRPr lang="nl-NL" altLang="ja-JP" sz="800" b="1" dirty="0">
              <a:latin typeface="Lucida Console"/>
              <a:cs typeface="Lucida Console"/>
            </a:endParaRPr>
          </a:p>
        </p:txBody>
      </p:sp>
      <p:sp>
        <p:nvSpPr>
          <p:cNvPr id="42" name="右矢印 41"/>
          <p:cNvSpPr/>
          <p:nvPr/>
        </p:nvSpPr>
        <p:spPr>
          <a:xfrm rot="10800000">
            <a:off x="3582510" y="4226898"/>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タイトル 1"/>
          <p:cNvSpPr txBox="1">
            <a:spLocks/>
          </p:cNvSpPr>
          <p:nvPr/>
        </p:nvSpPr>
        <p:spPr>
          <a:xfrm>
            <a:off x="108497"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プログラムテキスト</a:t>
            </a:r>
          </a:p>
        </p:txBody>
      </p:sp>
      <p:sp>
        <p:nvSpPr>
          <p:cNvPr id="46" name="タイトル 1"/>
          <p:cNvSpPr txBox="1">
            <a:spLocks/>
          </p:cNvSpPr>
          <p:nvPr/>
        </p:nvSpPr>
        <p:spPr>
          <a:xfrm>
            <a:off x="3057828"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トークン列</a:t>
            </a:r>
          </a:p>
        </p:txBody>
      </p:sp>
      <p:sp>
        <p:nvSpPr>
          <p:cNvPr id="47" name="タイトル 1"/>
          <p:cNvSpPr txBox="1">
            <a:spLocks/>
          </p:cNvSpPr>
          <p:nvPr/>
        </p:nvSpPr>
        <p:spPr>
          <a:xfrm>
            <a:off x="6052228" y="168687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抽象構文木</a:t>
            </a:r>
          </a:p>
        </p:txBody>
      </p:sp>
      <p:sp>
        <p:nvSpPr>
          <p:cNvPr id="48" name="タイトル 1"/>
          <p:cNvSpPr txBox="1">
            <a:spLocks/>
          </p:cNvSpPr>
          <p:nvPr/>
        </p:nvSpPr>
        <p:spPr>
          <a:xfrm>
            <a:off x="6678375" y="5247133"/>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中間命令列</a:t>
            </a:r>
          </a:p>
        </p:txBody>
      </p:sp>
      <p:sp>
        <p:nvSpPr>
          <p:cNvPr id="49" name="タイトル 1"/>
          <p:cNvSpPr txBox="1">
            <a:spLocks/>
          </p:cNvSpPr>
          <p:nvPr/>
        </p:nvSpPr>
        <p:spPr>
          <a:xfrm>
            <a:off x="3873901" y="5833818"/>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アセンブリ</a:t>
            </a:r>
          </a:p>
        </p:txBody>
      </p:sp>
      <p:sp>
        <p:nvSpPr>
          <p:cNvPr id="50" name="タイトル 1"/>
          <p:cNvSpPr txBox="1">
            <a:spLocks/>
          </p:cNvSpPr>
          <p:nvPr/>
        </p:nvSpPr>
        <p:spPr>
          <a:xfrm>
            <a:off x="579949" y="5375777"/>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機械語</a:t>
            </a:r>
          </a:p>
        </p:txBody>
      </p:sp>
      <p:sp>
        <p:nvSpPr>
          <p:cNvPr id="51" name="タイトル 1"/>
          <p:cNvSpPr txBox="1">
            <a:spLocks/>
          </p:cNvSpPr>
          <p:nvPr/>
        </p:nvSpPr>
        <p:spPr>
          <a:xfrm>
            <a:off x="2062810" y="3088306"/>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字句解析</a:t>
            </a:r>
          </a:p>
        </p:txBody>
      </p:sp>
      <p:sp>
        <p:nvSpPr>
          <p:cNvPr id="53" name="タイトル 1"/>
          <p:cNvSpPr txBox="1">
            <a:spLocks/>
          </p:cNvSpPr>
          <p:nvPr/>
        </p:nvSpPr>
        <p:spPr>
          <a:xfrm>
            <a:off x="4838374" y="3118522"/>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構文解析</a:t>
            </a:r>
          </a:p>
        </p:txBody>
      </p:sp>
      <p:sp>
        <p:nvSpPr>
          <p:cNvPr id="54" name="タイトル 1"/>
          <p:cNvSpPr txBox="1">
            <a:spLocks/>
          </p:cNvSpPr>
          <p:nvPr/>
        </p:nvSpPr>
        <p:spPr>
          <a:xfrm>
            <a:off x="5700015" y="52017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アセンブリ生成</a:t>
            </a:r>
          </a:p>
        </p:txBody>
      </p:sp>
      <p:sp>
        <p:nvSpPr>
          <p:cNvPr id="55" name="タイトル 1"/>
          <p:cNvSpPr txBox="1">
            <a:spLocks/>
          </p:cNvSpPr>
          <p:nvPr/>
        </p:nvSpPr>
        <p:spPr>
          <a:xfrm>
            <a:off x="3056824" y="5180907"/>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アセンブル</a:t>
            </a:r>
          </a:p>
        </p:txBody>
      </p:sp>
      <p:sp>
        <p:nvSpPr>
          <p:cNvPr id="56" name="U ターン矢印 55"/>
          <p:cNvSpPr/>
          <p:nvPr/>
        </p:nvSpPr>
        <p:spPr>
          <a:xfrm>
            <a:off x="6969288" y="1087520"/>
            <a:ext cx="593539"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タイトル 1"/>
          <p:cNvSpPr txBox="1">
            <a:spLocks/>
          </p:cNvSpPr>
          <p:nvPr/>
        </p:nvSpPr>
        <p:spPr>
          <a:xfrm>
            <a:off x="7251232" y="8453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意味解析・最適化</a:t>
            </a:r>
          </a:p>
        </p:txBody>
      </p:sp>
      <p:sp>
        <p:nvSpPr>
          <p:cNvPr id="58" name="U ターン矢印 57"/>
          <p:cNvSpPr/>
          <p:nvPr/>
        </p:nvSpPr>
        <p:spPr>
          <a:xfrm rot="10800000">
            <a:off x="7653960" y="5595280"/>
            <a:ext cx="635732"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タイトル 1"/>
          <p:cNvSpPr txBox="1">
            <a:spLocks/>
          </p:cNvSpPr>
          <p:nvPr/>
        </p:nvSpPr>
        <p:spPr>
          <a:xfrm>
            <a:off x="7403642" y="60968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60" name="U ターン矢印 59"/>
          <p:cNvSpPr/>
          <p:nvPr/>
        </p:nvSpPr>
        <p:spPr>
          <a:xfrm rot="10800000">
            <a:off x="4920623" y="6089906"/>
            <a:ext cx="655891"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タイトル 1"/>
          <p:cNvSpPr txBox="1">
            <a:spLocks/>
          </p:cNvSpPr>
          <p:nvPr/>
        </p:nvSpPr>
        <p:spPr>
          <a:xfrm>
            <a:off x="5308350" y="64232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8" name="スライド番号プレースホルダー 7"/>
          <p:cNvSpPr>
            <a:spLocks noGrp="1"/>
          </p:cNvSpPr>
          <p:nvPr>
            <p:ph type="sldNum" sz="quarter" idx="12"/>
          </p:nvPr>
        </p:nvSpPr>
        <p:spPr/>
        <p:txBody>
          <a:bodyPr/>
          <a:lstStyle/>
          <a:p>
            <a:fld id="{F15B0530-B899-2147-B647-E7ABEBE8B9CF}" type="slidenum">
              <a:rPr kumimoji="1" lang="ja-JP" altLang="en-US" smtClean="0"/>
              <a:t>19</a:t>
            </a:fld>
            <a:endParaRPr kumimoji="1" lang="ja-JP" altLang="en-US"/>
          </a:p>
        </p:txBody>
      </p:sp>
    </p:spTree>
    <p:extLst>
      <p:ext uri="{BB962C8B-B14F-4D97-AF65-F5344CB8AC3E}">
        <p14:creationId xmlns:p14="http://schemas.microsoft.com/office/powerpoint/2010/main" val="280766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謝辞</a:t>
            </a:r>
          </a:p>
        </p:txBody>
      </p:sp>
      <p:sp>
        <p:nvSpPr>
          <p:cNvPr id="3" name="サブタイトル 2"/>
          <p:cNvSpPr>
            <a:spLocks noGrp="1"/>
          </p:cNvSpPr>
          <p:nvPr>
            <p:ph idx="1"/>
          </p:nvPr>
        </p:nvSpPr>
        <p:spPr/>
        <p:txBody>
          <a:bodyPr/>
          <a:lstStyle/>
          <a:p>
            <a:r>
              <a:rPr lang="ja-JP" altLang="en-US" dirty="0"/>
              <a:t>この講義資料へのコメントをくださった以下の方々に感謝します</a:t>
            </a:r>
            <a:r>
              <a:rPr lang="en-US" altLang="ja-JP" dirty="0"/>
              <a:t>: </a:t>
            </a:r>
            <a:r>
              <a:rPr lang="ja-JP" altLang="en-US" dirty="0"/>
              <a:t>馬谷誠二氏</a:t>
            </a:r>
            <a:r>
              <a:rPr lang="en-US" altLang="ja-JP" dirty="0"/>
              <a:t>, </a:t>
            </a:r>
            <a:r>
              <a:rPr lang="ja-JP" altLang="en-US" dirty="0"/>
              <a:t>石崎一明氏</a:t>
            </a:r>
            <a:endParaRPr kumimoji="1" lang="ja-JP" altLang="en-US" dirty="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2</a:t>
            </a:fld>
            <a:endParaRPr kumimoji="1" lang="ja-JP" altLang="en-US"/>
          </a:p>
        </p:txBody>
      </p:sp>
    </p:spTree>
    <p:extLst>
      <p:ext uri="{BB962C8B-B14F-4D97-AF65-F5344CB8AC3E}">
        <p14:creationId xmlns:p14="http://schemas.microsoft.com/office/powerpoint/2010/main" val="1059615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a:bodyPr>
          <a:lstStyle/>
          <a:p>
            <a:r>
              <a:rPr kumimoji="1" lang="ja-JP" altLang="en-US" dirty="0"/>
              <a:t>字句解析</a:t>
            </a:r>
          </a:p>
        </p:txBody>
      </p:sp>
      <p:sp>
        <p:nvSpPr>
          <p:cNvPr id="4" name="正方形/長方形 3"/>
          <p:cNvSpPr/>
          <p:nvPr/>
        </p:nvSpPr>
        <p:spPr>
          <a:xfrm>
            <a:off x="766475" y="2740159"/>
            <a:ext cx="2909633" cy="1569660"/>
          </a:xfrm>
          <a:prstGeom prst="rect">
            <a:avLst/>
          </a:prstGeom>
        </p:spPr>
        <p:txBody>
          <a:bodyPr wrap="square">
            <a:spAutoFit/>
          </a:bodyPr>
          <a:lstStyle/>
          <a:p>
            <a:r>
              <a:rPr lang="en-US" altLang="ja-JP" sz="1600" b="1" dirty="0" err="1">
                <a:latin typeface="Lucida Console"/>
                <a:cs typeface="Lucida Console"/>
              </a:rPr>
              <a:t>int</a:t>
            </a:r>
            <a:r>
              <a:rPr lang="en-US" altLang="ja-JP" sz="1600" b="1" dirty="0">
                <a:latin typeface="Lucida Console"/>
                <a:cs typeface="Lucida Console"/>
              </a:rPr>
              <a:t> main(</a:t>
            </a:r>
            <a:r>
              <a:rPr lang="en-US" altLang="ja-JP" sz="1600" b="1" dirty="0" err="1">
                <a:latin typeface="Lucida Console"/>
                <a:cs typeface="Lucida Console"/>
              </a:rPr>
              <a:t>int</a:t>
            </a:r>
            <a:r>
              <a:rPr lang="en-US" altLang="ja-JP" sz="1600" b="1" dirty="0">
                <a:latin typeface="Lucida Console"/>
                <a:cs typeface="Lucida Console"/>
              </a:rPr>
              <a:t> </a:t>
            </a:r>
            <a:r>
              <a:rPr lang="en-US" altLang="ja-JP" sz="1600" b="1" dirty="0" err="1">
                <a:latin typeface="Lucida Console"/>
                <a:cs typeface="Lucida Console"/>
              </a:rPr>
              <a:t>argc</a:t>
            </a:r>
            <a:r>
              <a:rPr lang="en-US" altLang="ja-JP" sz="1600" b="1" dirty="0">
                <a:latin typeface="Lucida Console"/>
                <a:cs typeface="Lucida Console"/>
              </a:rPr>
              <a:t>, </a:t>
            </a:r>
            <a:br>
              <a:rPr lang="en-US" altLang="ja-JP" sz="1600" b="1" dirty="0">
                <a:latin typeface="Lucida Console"/>
                <a:cs typeface="Lucida Console"/>
              </a:rPr>
            </a:br>
            <a:r>
              <a:rPr lang="en-US" altLang="ja-JP" sz="1600" b="1" dirty="0">
                <a:latin typeface="Lucida Console"/>
                <a:cs typeface="Lucida Console"/>
              </a:rPr>
              <a:t>         char **</a:t>
            </a:r>
            <a:r>
              <a:rPr lang="en-US" altLang="ja-JP" sz="1600" b="1" dirty="0" err="1">
                <a:latin typeface="Lucida Console"/>
                <a:cs typeface="Lucida Console"/>
              </a:rPr>
              <a:t>argv</a:t>
            </a:r>
            <a:r>
              <a:rPr lang="en-US" altLang="ja-JP" sz="1600" b="1" dirty="0">
                <a:latin typeface="Lucida Console"/>
                <a:cs typeface="Lucida Console"/>
              </a:rPr>
              <a:t>)</a:t>
            </a:r>
          </a:p>
          <a:p>
            <a:r>
              <a:rPr lang="en-US" altLang="ja-JP" sz="1600" b="1" dirty="0">
                <a:latin typeface="Lucida Console"/>
                <a:cs typeface="Lucida Console"/>
              </a:rPr>
              <a:t>{</a:t>
            </a:r>
          </a:p>
          <a:p>
            <a:r>
              <a:rPr lang="en-US" altLang="ja-JP" sz="1600" b="1" dirty="0">
                <a:latin typeface="Lucida Console"/>
                <a:cs typeface="Lucida Console"/>
              </a:rPr>
              <a:t>  </a:t>
            </a:r>
            <a:r>
              <a:rPr lang="en-US" altLang="ja-JP" sz="1600" b="1" dirty="0" err="1">
                <a:latin typeface="Lucida Console"/>
                <a:cs typeface="Lucida Console"/>
              </a:rPr>
              <a:t>printf</a:t>
            </a:r>
            <a:r>
              <a:rPr lang="en-US" altLang="ja-JP" sz="1600" b="1" dirty="0">
                <a:latin typeface="Lucida Console"/>
                <a:cs typeface="Lucida Console"/>
              </a:rPr>
              <a:t>("Hello!\n");</a:t>
            </a:r>
          </a:p>
          <a:p>
            <a:r>
              <a:rPr lang="en-US" altLang="ja-JP" sz="1600" b="1" dirty="0">
                <a:latin typeface="Lucida Console"/>
                <a:cs typeface="Lucida Console"/>
              </a:rPr>
              <a:t>  return 0;</a:t>
            </a:r>
          </a:p>
          <a:p>
            <a:r>
              <a:rPr lang="en-US" altLang="ja-JP" sz="1600" b="1" dirty="0">
                <a:latin typeface="Lucida Console"/>
                <a:cs typeface="Lucida Console"/>
              </a:rPr>
              <a:t>}</a:t>
            </a:r>
          </a:p>
        </p:txBody>
      </p:sp>
      <p:sp>
        <p:nvSpPr>
          <p:cNvPr id="5" name="右矢印 4"/>
          <p:cNvSpPr/>
          <p:nvPr/>
        </p:nvSpPr>
        <p:spPr>
          <a:xfrm>
            <a:off x="4166657" y="3030871"/>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029176" y="2826654"/>
            <a:ext cx="3893045" cy="830997"/>
          </a:xfrm>
          <a:prstGeom prst="rect">
            <a:avLst/>
          </a:prstGeom>
        </p:spPr>
        <p:txBody>
          <a:bodyPr wrap="square">
            <a:spAutoFit/>
          </a:bodyPr>
          <a:lstStyle/>
          <a:p>
            <a:r>
              <a:rPr lang="en-US" altLang="ja-JP" sz="1600" b="1" dirty="0">
                <a:latin typeface="Lucida Console"/>
                <a:cs typeface="Lucida Console"/>
              </a:rPr>
              <a:t>INT; ID(“main”); LPAREN; INT; ID(“</a:t>
            </a:r>
            <a:r>
              <a:rPr lang="en-US" altLang="ja-JP" sz="1600" b="1" dirty="0" err="1">
                <a:latin typeface="Lucida Console"/>
                <a:cs typeface="Lucida Console"/>
              </a:rPr>
              <a:t>argc</a:t>
            </a:r>
            <a:r>
              <a:rPr lang="en-US" altLang="ja-JP" sz="1600" b="1" dirty="0">
                <a:latin typeface="Lucida Console"/>
                <a:cs typeface="Lucida Console"/>
              </a:rPr>
              <a:t>”); CHAR; AST; AST; ID(“</a:t>
            </a:r>
            <a:r>
              <a:rPr lang="en-US" altLang="ja-JP" sz="1600" b="1" dirty="0" err="1">
                <a:latin typeface="Lucida Console"/>
                <a:cs typeface="Lucida Console"/>
              </a:rPr>
              <a:t>argv</a:t>
            </a:r>
            <a:r>
              <a:rPr lang="en-US" altLang="ja-JP" sz="1600" b="1" dirty="0">
                <a:latin typeface="Lucida Console"/>
                <a:cs typeface="Lucida Console"/>
              </a:rPr>
              <a:t>”); RPAREN; LBRACE; …</a:t>
            </a:r>
          </a:p>
        </p:txBody>
      </p:sp>
      <p:sp>
        <p:nvSpPr>
          <p:cNvPr id="45" name="タイトル 1"/>
          <p:cNvSpPr txBox="1">
            <a:spLocks/>
          </p:cNvSpPr>
          <p:nvPr/>
        </p:nvSpPr>
        <p:spPr>
          <a:xfrm>
            <a:off x="905533" y="239201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プログラムテキスト</a:t>
            </a:r>
          </a:p>
        </p:txBody>
      </p:sp>
      <p:sp>
        <p:nvSpPr>
          <p:cNvPr id="46" name="タイトル 1"/>
          <p:cNvSpPr txBox="1">
            <a:spLocks/>
          </p:cNvSpPr>
          <p:nvPr/>
        </p:nvSpPr>
        <p:spPr>
          <a:xfrm>
            <a:off x="5590803" y="2478507"/>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トークン列</a:t>
            </a:r>
          </a:p>
        </p:txBody>
      </p:sp>
      <p:sp>
        <p:nvSpPr>
          <p:cNvPr id="62" name="コンテンツ プレースホルダー 2"/>
          <p:cNvSpPr>
            <a:spLocks noGrp="1"/>
          </p:cNvSpPr>
          <p:nvPr>
            <p:ph idx="1"/>
          </p:nvPr>
        </p:nvSpPr>
        <p:spPr>
          <a:xfrm>
            <a:off x="457200" y="1032435"/>
            <a:ext cx="8229600" cy="1223683"/>
          </a:xfrm>
        </p:spPr>
        <p:txBody>
          <a:bodyPr>
            <a:normAutofit/>
          </a:bodyPr>
          <a:lstStyle/>
          <a:p>
            <a:r>
              <a:rPr lang="ja-JP" altLang="en-US" dirty="0"/>
              <a:t>バイト列であるテキストを「単語」</a:t>
            </a:r>
            <a:r>
              <a:rPr lang="en-US" altLang="ja-JP" dirty="0"/>
              <a:t> (</a:t>
            </a:r>
            <a:r>
              <a:rPr lang="ja-JP" altLang="en-US" dirty="0"/>
              <a:t>トークン</a:t>
            </a:r>
            <a:r>
              <a:rPr lang="en-US" altLang="ja-JP" dirty="0"/>
              <a:t>) </a:t>
            </a:r>
            <a:r>
              <a:rPr lang="ja-JP" altLang="en-US" dirty="0"/>
              <a:t>の列として切り出すフェーズ</a:t>
            </a:r>
            <a:endParaRPr lang="en-US" altLang="ja-JP" dirty="0"/>
          </a:p>
        </p:txBody>
      </p:sp>
      <p:sp>
        <p:nvSpPr>
          <p:cNvPr id="63" name="コンテンツ プレースホルダー 2"/>
          <p:cNvSpPr txBox="1">
            <a:spLocks/>
          </p:cNvSpPr>
          <p:nvPr/>
        </p:nvSpPr>
        <p:spPr>
          <a:xfrm>
            <a:off x="277260" y="4690979"/>
            <a:ext cx="8528295" cy="184726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解析時に</a:t>
            </a:r>
            <a:r>
              <a:rPr lang="ja-JP" altLang="en-US" u="sng" dirty="0"/>
              <a:t>オートマトン</a:t>
            </a:r>
            <a:r>
              <a:rPr lang="ja-JP" altLang="en-US" dirty="0"/>
              <a:t>や</a:t>
            </a:r>
            <a:r>
              <a:rPr lang="ja-JP" altLang="en-US" u="sng" dirty="0"/>
              <a:t>正則言語</a:t>
            </a:r>
            <a:r>
              <a:rPr lang="ja-JP" altLang="en-US" dirty="0"/>
              <a:t>の理論が</a:t>
            </a:r>
            <a:br>
              <a:rPr lang="en-US" altLang="ja-JP" dirty="0"/>
            </a:br>
            <a:r>
              <a:rPr lang="ja-JP" altLang="en-US" dirty="0"/>
              <a:t>用いられる</a:t>
            </a:r>
            <a:endParaRPr lang="en-US" altLang="ja-JP" dirty="0"/>
          </a:p>
          <a:p>
            <a:pPr lvl="1"/>
            <a:r>
              <a:rPr lang="ja-JP" altLang="en-US" dirty="0"/>
              <a:t>どのようなバイト列が単語として認識されるべきか</a:t>
            </a:r>
            <a:endParaRPr lang="en-US" altLang="ja-JP" dirty="0"/>
          </a:p>
          <a:p>
            <a:pPr lvl="1"/>
            <a:r>
              <a:rPr lang="ja-JP" altLang="en-US" dirty="0"/>
              <a:t>バイト列を前からスキャンして単語を切り出す方法</a:t>
            </a:r>
            <a:endParaRPr lang="en-US" altLang="ja-JP" dirty="0"/>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20</a:t>
            </a:fld>
            <a:endParaRPr kumimoji="1" lang="ja-JP" altLang="en-US"/>
          </a:p>
        </p:txBody>
      </p:sp>
    </p:spTree>
    <p:extLst>
      <p:ext uri="{BB962C8B-B14F-4D97-AF65-F5344CB8AC3E}">
        <p14:creationId xmlns:p14="http://schemas.microsoft.com/office/powerpoint/2010/main" val="260734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039589" y="1620967"/>
            <a:ext cx="5872532" cy="2006490"/>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7200" y="50523"/>
            <a:ext cx="8229600" cy="1143000"/>
          </a:xfrm>
        </p:spPr>
        <p:txBody>
          <a:bodyPr>
            <a:normAutofit/>
          </a:bodyPr>
          <a:lstStyle/>
          <a:p>
            <a:r>
              <a:rPr kumimoji="1" lang="ja-JP" altLang="en-US" dirty="0"/>
              <a:t>各フェーズの説明</a:t>
            </a:r>
          </a:p>
        </p:txBody>
      </p:sp>
      <p:sp>
        <p:nvSpPr>
          <p:cNvPr id="4" name="正方形/長方形 3"/>
          <p:cNvSpPr/>
          <p:nvPr/>
        </p:nvSpPr>
        <p:spPr>
          <a:xfrm>
            <a:off x="275781" y="2230767"/>
            <a:ext cx="2124519" cy="1061829"/>
          </a:xfrm>
          <a:prstGeom prst="rect">
            <a:avLst/>
          </a:prstGeom>
        </p:spPr>
        <p:txBody>
          <a:bodyPr wrap="square">
            <a:spAutoFit/>
          </a:bodyPr>
          <a:lstStyle/>
          <a:p>
            <a:r>
              <a:rPr lang="en-US" altLang="ja-JP" sz="1050" b="1" dirty="0" err="1">
                <a:latin typeface="Lucida Console"/>
                <a:cs typeface="Lucida Console"/>
              </a:rPr>
              <a:t>int</a:t>
            </a:r>
            <a:r>
              <a:rPr lang="en-US" altLang="ja-JP" sz="1050" b="1" dirty="0">
                <a:latin typeface="Lucida Console"/>
                <a:cs typeface="Lucida Console"/>
              </a:rPr>
              <a:t> main(</a:t>
            </a:r>
            <a:r>
              <a:rPr lang="en-US" altLang="ja-JP" sz="1050" b="1" dirty="0" err="1">
                <a:latin typeface="Lucida Console"/>
                <a:cs typeface="Lucida Console"/>
              </a:rPr>
              <a:t>int</a:t>
            </a:r>
            <a:r>
              <a:rPr lang="en-US" altLang="ja-JP" sz="1050" b="1" dirty="0">
                <a:latin typeface="Lucida Console"/>
                <a:cs typeface="Lucida Console"/>
              </a:rPr>
              <a:t> </a:t>
            </a:r>
            <a:r>
              <a:rPr lang="en-US" altLang="ja-JP" sz="1050" b="1" dirty="0" err="1">
                <a:latin typeface="Lucida Console"/>
                <a:cs typeface="Lucida Console"/>
              </a:rPr>
              <a:t>argc</a:t>
            </a:r>
            <a:r>
              <a:rPr lang="en-US" altLang="ja-JP" sz="1050" b="1" dirty="0">
                <a:latin typeface="Lucida Console"/>
                <a:cs typeface="Lucida Console"/>
              </a:rPr>
              <a:t>, </a:t>
            </a:r>
            <a:br>
              <a:rPr lang="en-US" altLang="ja-JP" sz="1050" b="1" dirty="0">
                <a:latin typeface="Lucida Console"/>
                <a:cs typeface="Lucida Console"/>
              </a:rPr>
            </a:br>
            <a:r>
              <a:rPr lang="en-US" altLang="ja-JP" sz="1050" b="1" dirty="0">
                <a:latin typeface="Lucida Console"/>
                <a:cs typeface="Lucida Console"/>
              </a:rPr>
              <a:t>         char **</a:t>
            </a:r>
            <a:r>
              <a:rPr lang="en-US" altLang="ja-JP" sz="1050" b="1" dirty="0" err="1">
                <a:latin typeface="Lucida Console"/>
                <a:cs typeface="Lucida Console"/>
              </a:rPr>
              <a:t>argv</a:t>
            </a:r>
            <a:r>
              <a:rPr lang="en-US" altLang="ja-JP" sz="1050" b="1" dirty="0">
                <a:latin typeface="Lucida Console"/>
                <a:cs typeface="Lucida Console"/>
              </a:rPr>
              <a:t>)</a:t>
            </a:r>
          </a:p>
          <a:p>
            <a:r>
              <a:rPr lang="en-US" altLang="ja-JP" sz="1050" b="1" dirty="0">
                <a:latin typeface="Lucida Console"/>
                <a:cs typeface="Lucida Console"/>
              </a:rPr>
              <a:t>{</a:t>
            </a:r>
          </a:p>
          <a:p>
            <a:r>
              <a:rPr lang="en-US" altLang="ja-JP" sz="1050" b="1" dirty="0">
                <a:latin typeface="Lucida Console"/>
                <a:cs typeface="Lucida Console"/>
              </a:rPr>
              <a:t>  </a:t>
            </a:r>
            <a:r>
              <a:rPr lang="en-US" altLang="ja-JP" sz="1050" b="1" dirty="0" err="1">
                <a:latin typeface="Lucida Console"/>
                <a:cs typeface="Lucida Console"/>
              </a:rPr>
              <a:t>printf</a:t>
            </a:r>
            <a:r>
              <a:rPr lang="en-US" altLang="ja-JP" sz="1050" b="1" dirty="0">
                <a:latin typeface="Lucida Console"/>
                <a:cs typeface="Lucida Console"/>
              </a:rPr>
              <a:t>("Hello!\n");</a:t>
            </a:r>
          </a:p>
          <a:p>
            <a:r>
              <a:rPr lang="en-US" altLang="ja-JP" sz="1050" b="1" dirty="0">
                <a:latin typeface="Lucida Console"/>
                <a:cs typeface="Lucida Console"/>
              </a:rPr>
              <a:t>  return 0;</a:t>
            </a:r>
          </a:p>
          <a:p>
            <a:r>
              <a:rPr lang="en-US" altLang="ja-JP" sz="1050" b="1" dirty="0">
                <a:latin typeface="Lucida Console"/>
                <a:cs typeface="Lucida Console"/>
              </a:rPr>
              <a:t>}</a:t>
            </a:r>
          </a:p>
        </p:txBody>
      </p:sp>
      <p:sp>
        <p:nvSpPr>
          <p:cNvPr id="5" name="右矢印 4"/>
          <p:cNvSpPr/>
          <p:nvPr/>
        </p:nvSpPr>
        <p:spPr>
          <a:xfrm>
            <a:off x="2400300"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5781" y="4362874"/>
            <a:ext cx="3132462" cy="938719"/>
          </a:xfrm>
          <a:prstGeom prst="rect">
            <a:avLst/>
          </a:prstGeom>
        </p:spPr>
        <p:txBody>
          <a:bodyPr wrap="square">
            <a:spAutoFit/>
          </a:bodyPr>
          <a:lstStyle/>
          <a:p>
            <a:r>
              <a:rPr lang="nl-NL" altLang="ja-JP" sz="500" b="1" dirty="0">
                <a:latin typeface="Lucida Console"/>
                <a:cs typeface="Lucida Console"/>
              </a:rPr>
              <a:t>0000000      </a:t>
            </a:r>
            <a:r>
              <a:rPr lang="nl-NL" altLang="ja-JP" sz="500" b="1" dirty="0" err="1">
                <a:latin typeface="Lucida Console"/>
                <a:cs typeface="Lucida Console"/>
              </a:rPr>
              <a:t>facf</a:t>
            </a:r>
            <a:r>
              <a:rPr lang="nl-NL" altLang="ja-JP" sz="500" b="1" dirty="0">
                <a:latin typeface="Lucida Console"/>
                <a:cs typeface="Lucida Console"/>
              </a:rPr>
              <a:t>    feed    0007    0100    0003    8000    0002    0000</a:t>
            </a:r>
          </a:p>
          <a:p>
            <a:r>
              <a:rPr lang="nl-NL" altLang="ja-JP" sz="500" b="1" dirty="0">
                <a:latin typeface="Lucida Console"/>
                <a:cs typeface="Lucida Console"/>
              </a:rPr>
              <a:t>0000020      0010    0000    05b0    0000    0085    0020    0000    0000</a:t>
            </a:r>
          </a:p>
          <a:p>
            <a:r>
              <a:rPr lang="nl-NL" altLang="ja-JP" sz="500" b="1" dirty="0">
                <a:latin typeface="Lucida Console"/>
                <a:cs typeface="Lucida Console"/>
              </a:rPr>
              <a:t>0000040      0019    0000    0048    0000    5f5f    4150    4547    455a</a:t>
            </a:r>
          </a:p>
          <a:p>
            <a:r>
              <a:rPr lang="nl-NL" altLang="ja-JP" sz="500" b="1" dirty="0">
                <a:latin typeface="Lucida Console"/>
                <a:cs typeface="Lucida Console"/>
              </a:rPr>
              <a:t>0000060      4f52    0000    0000    0000    0000    0000    0000    0000</a:t>
            </a:r>
          </a:p>
          <a:p>
            <a:r>
              <a:rPr lang="nl-NL" altLang="ja-JP" sz="500" b="1" dirty="0">
                <a:latin typeface="Lucida Console"/>
                <a:cs typeface="Lucida Console"/>
              </a:rPr>
              <a:t>0000100      0000    0000    0001    0000    0000    0000    0000    0000</a:t>
            </a:r>
          </a:p>
          <a:p>
            <a:r>
              <a:rPr lang="nl-NL" altLang="ja-JP" sz="500" b="1" dirty="0">
                <a:latin typeface="Lucida Console"/>
                <a:cs typeface="Lucida Console"/>
              </a:rPr>
              <a:t>0000120      0000    0000    0000    0000    0000    0000    0000    0000</a:t>
            </a:r>
          </a:p>
          <a:p>
            <a:r>
              <a:rPr lang="nl-NL" altLang="ja-JP" sz="500" b="1" dirty="0">
                <a:latin typeface="Lucida Console"/>
                <a:cs typeface="Lucida Console"/>
              </a:rPr>
              <a:t>0000140      0000    0000    0000    0000    0019    0000    0228    0000</a:t>
            </a:r>
          </a:p>
          <a:p>
            <a:r>
              <a:rPr lang="nl-NL" altLang="ja-JP" sz="500" b="1" dirty="0">
                <a:latin typeface="Lucida Console"/>
                <a:cs typeface="Lucida Console"/>
              </a:rPr>
              <a:t>0000160      5f5f    4554    5458    0000    0000    0000    0000    0000</a:t>
            </a:r>
          </a:p>
          <a:p>
            <a:r>
              <a:rPr lang="nl-NL" altLang="ja-JP" sz="500" b="1" dirty="0">
                <a:latin typeface="Lucida Console"/>
                <a:cs typeface="Lucida Console"/>
              </a:rPr>
              <a:t>0000200      0000    0000    0001    0000    1000    0000    0000    0000</a:t>
            </a:r>
          </a:p>
          <a:p>
            <a:r>
              <a:rPr lang="nl-NL" altLang="ja-JP" sz="500" b="1" dirty="0">
                <a:latin typeface="Lucida Console"/>
                <a:cs typeface="Lucida Console"/>
              </a:rPr>
              <a:t>0000220      0000    0000    0000    0000    1000    0000    0000    0000</a:t>
            </a:r>
          </a:p>
          <a:p>
            <a:pPr marL="228600" indent="-228600">
              <a:buAutoNum type="arabicPlain" startAt="240"/>
            </a:pPr>
            <a:r>
              <a:rPr lang="nl-NL" altLang="ja-JP" sz="500" b="1" dirty="0">
                <a:latin typeface="Lucida Console"/>
                <a:cs typeface="Lucida Console"/>
              </a:rPr>
              <a:t>………</a:t>
            </a:r>
          </a:p>
        </p:txBody>
      </p:sp>
      <p:sp>
        <p:nvSpPr>
          <p:cNvPr id="7" name="正方形/長方形 6"/>
          <p:cNvSpPr/>
          <p:nvPr/>
        </p:nvSpPr>
        <p:spPr>
          <a:xfrm>
            <a:off x="3057828" y="2230767"/>
            <a:ext cx="2124519" cy="738664"/>
          </a:xfrm>
          <a:prstGeom prst="rect">
            <a:avLst/>
          </a:prstGeom>
        </p:spPr>
        <p:txBody>
          <a:bodyPr wrap="square">
            <a:spAutoFit/>
          </a:bodyPr>
          <a:lstStyle/>
          <a:p>
            <a:r>
              <a:rPr lang="en-US" altLang="ja-JP" sz="1050" b="1" dirty="0">
                <a:latin typeface="Lucida Console"/>
                <a:cs typeface="Lucida Console"/>
              </a:rPr>
              <a:t>INT; ID(“main”); LPAREN; INT; ID(“</a:t>
            </a:r>
            <a:r>
              <a:rPr lang="en-US" altLang="ja-JP" sz="1050" b="1" dirty="0" err="1">
                <a:latin typeface="Lucida Console"/>
                <a:cs typeface="Lucida Console"/>
              </a:rPr>
              <a:t>argc</a:t>
            </a:r>
            <a:r>
              <a:rPr lang="en-US" altLang="ja-JP" sz="1050" b="1" dirty="0">
                <a:latin typeface="Lucida Console"/>
                <a:cs typeface="Lucida Console"/>
              </a:rPr>
              <a:t>”); CHAR; AST; AST; ID(“</a:t>
            </a:r>
            <a:r>
              <a:rPr lang="en-US" altLang="ja-JP" sz="1050" b="1" dirty="0" err="1">
                <a:latin typeface="Lucida Console"/>
                <a:cs typeface="Lucida Console"/>
              </a:rPr>
              <a:t>argv</a:t>
            </a:r>
            <a:r>
              <a:rPr lang="en-US" altLang="ja-JP" sz="1050" b="1" dirty="0">
                <a:latin typeface="Lucida Console"/>
                <a:cs typeface="Lucida Console"/>
              </a:rPr>
              <a:t>”); RPAREN; LBRACE; …</a:t>
            </a:r>
          </a:p>
        </p:txBody>
      </p:sp>
      <p:sp>
        <p:nvSpPr>
          <p:cNvPr id="9" name="右矢印 8"/>
          <p:cNvSpPr/>
          <p:nvPr/>
        </p:nvSpPr>
        <p:spPr>
          <a:xfrm>
            <a:off x="5292289"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969288" y="2104887"/>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5910624" y="26125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6810830" y="2612252"/>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5886102"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5886102" y="3206931"/>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6772688"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6772688"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7628431" y="2583116"/>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7653960" y="3054165"/>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7653960"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6273519" y="2322961"/>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7057854" y="2322961"/>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7313939" y="2322961"/>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2"/>
            <a:endCxn id="13" idx="0"/>
          </p:cNvCxnSpPr>
          <p:nvPr/>
        </p:nvCxnSpPr>
        <p:spPr>
          <a:xfrm flipH="1">
            <a:off x="6248997" y="2766952"/>
            <a:ext cx="24522" cy="27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7057854" y="2775402"/>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7937697" y="2746266"/>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8285974" y="2517137"/>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8438374" y="3092141"/>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8" name="右矢印 37"/>
          <p:cNvSpPr/>
          <p:nvPr/>
        </p:nvSpPr>
        <p:spPr>
          <a:xfrm rot="5400000">
            <a:off x="7042827" y="33150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95057" y="4367005"/>
            <a:ext cx="1759832" cy="707886"/>
          </a:xfrm>
          <a:prstGeom prst="rect">
            <a:avLst/>
          </a:prstGeom>
        </p:spPr>
        <p:txBody>
          <a:bodyPr wrap="square">
            <a:spAutoFit/>
          </a:bodyPr>
          <a:lstStyle/>
          <a:p>
            <a:r>
              <a:rPr lang="nl-NL" altLang="ja-JP" sz="800" b="1" dirty="0" err="1">
                <a:latin typeface="Lucida Console"/>
                <a:cs typeface="Lucida Console"/>
              </a:rPr>
              <a:t>main</a:t>
            </a:r>
            <a:r>
              <a:rPr lang="nl-NL" altLang="ja-JP" sz="800" b="1" dirty="0">
                <a:latin typeface="Lucida Console"/>
                <a:cs typeface="Lucida Console"/>
              </a:rPr>
              <a:t> : int-&gt;</a:t>
            </a:r>
            <a:r>
              <a:rPr lang="nl-NL" altLang="ja-JP" sz="800" b="1" dirty="0" err="1">
                <a:latin typeface="Lucida Console"/>
                <a:cs typeface="Lucida Console"/>
              </a:rPr>
              <a:t>char</a:t>
            </a:r>
            <a:r>
              <a:rPr lang="nl-NL" altLang="ja-JP" sz="800" b="1" dirty="0">
                <a:latin typeface="Lucida Console"/>
                <a:cs typeface="Lucida Console"/>
              </a:rPr>
              <a:t>**-&gt;int</a:t>
            </a:r>
          </a:p>
          <a:p>
            <a:r>
              <a:rPr lang="nl-NL" altLang="ja-JP" sz="800" b="1" dirty="0">
                <a:latin typeface="Lucida Console"/>
                <a:cs typeface="Lucida Console"/>
              </a:rPr>
              <a:t>  set x “</a:t>
            </a:r>
            <a:r>
              <a:rPr lang="nl-NL" altLang="ja-JP" sz="800" b="1" dirty="0" err="1">
                <a:latin typeface="Lucida Console"/>
                <a:cs typeface="Lucida Console"/>
              </a:rPr>
              <a:t>Hello</a:t>
            </a:r>
            <a:r>
              <a:rPr lang="nl-NL" altLang="ja-JP" sz="800" b="1" dirty="0">
                <a:latin typeface="Lucida Console"/>
                <a:cs typeface="Lucida Console"/>
              </a:rPr>
              <a:t>!</a:t>
            </a:r>
            <a:r>
              <a:rPr lang="en-US" altLang="ja-JP" sz="800" b="1" dirty="0">
                <a:latin typeface="Lucida Console"/>
                <a:cs typeface="Lucida Console"/>
              </a:rPr>
              <a:t>\n”</a:t>
            </a:r>
          </a:p>
          <a:p>
            <a:r>
              <a:rPr lang="en-US" altLang="ja-JP" sz="800" b="1" dirty="0">
                <a:latin typeface="Lucida Console"/>
                <a:cs typeface="Lucida Console"/>
              </a:rPr>
              <a:t>  call ret </a:t>
            </a:r>
            <a:r>
              <a:rPr lang="en-US" altLang="ja-JP" sz="800" b="1" dirty="0" err="1">
                <a:latin typeface="Lucida Console"/>
                <a:cs typeface="Lucida Console"/>
              </a:rPr>
              <a:t>printf</a:t>
            </a:r>
            <a:r>
              <a:rPr lang="en-US" altLang="ja-JP" sz="800" b="1" dirty="0">
                <a:latin typeface="Lucida Console"/>
                <a:cs typeface="Lucida Console"/>
              </a:rPr>
              <a:t> [x]</a:t>
            </a:r>
          </a:p>
          <a:p>
            <a:r>
              <a:rPr lang="en-US" altLang="ja-JP" sz="800" b="1" dirty="0">
                <a:latin typeface="Lucida Console"/>
                <a:cs typeface="Lucida Console"/>
              </a:rPr>
              <a:t>  set y 0</a:t>
            </a:r>
          </a:p>
          <a:p>
            <a:r>
              <a:rPr lang="en-US" altLang="ja-JP" sz="800" b="1" dirty="0">
                <a:latin typeface="Lucida Console"/>
                <a:cs typeface="Lucida Console"/>
              </a:rPr>
              <a:t>  return y</a:t>
            </a:r>
            <a:endParaRPr lang="nl-NL" altLang="ja-JP" sz="800" b="1" dirty="0">
              <a:latin typeface="Lucida Console"/>
              <a:cs typeface="Lucida Console"/>
            </a:endParaRPr>
          </a:p>
        </p:txBody>
      </p:sp>
      <p:sp>
        <p:nvSpPr>
          <p:cNvPr id="40" name="右矢印 39"/>
          <p:cNvSpPr/>
          <p:nvPr/>
        </p:nvSpPr>
        <p:spPr>
          <a:xfrm rot="10800000">
            <a:off x="6206338" y="422689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47815" y="4387268"/>
            <a:ext cx="1759832" cy="1446550"/>
          </a:xfrm>
          <a:prstGeom prst="rect">
            <a:avLst/>
          </a:prstGeom>
        </p:spPr>
        <p:txBody>
          <a:bodyPr wrap="square">
            <a:spAutoFit/>
          </a:bodyPr>
          <a:lstStyle/>
          <a:p>
            <a:r>
              <a:rPr lang="en-US" altLang="ja-JP" sz="800" b="1" dirty="0">
                <a:latin typeface="Lucida Console"/>
                <a:cs typeface="Lucida Console"/>
              </a:rPr>
              <a:t>  .data</a:t>
            </a:r>
          </a:p>
          <a:p>
            <a:r>
              <a:rPr lang="en-US" altLang="ja-JP" sz="800" b="1" dirty="0">
                <a:latin typeface="Lucida Console"/>
                <a:cs typeface="Lucida Console"/>
              </a:rPr>
              <a:t>L0:</a:t>
            </a:r>
          </a:p>
          <a:p>
            <a:r>
              <a:rPr lang="en-US" altLang="ja-JP" sz="800" b="1" dirty="0">
                <a:latin typeface="Lucida Console"/>
                <a:cs typeface="Lucida Console"/>
              </a:rPr>
              <a:t>  .</a:t>
            </a:r>
            <a:r>
              <a:rPr lang="en-US" altLang="ja-JP" sz="800" b="1" dirty="0" err="1">
                <a:latin typeface="Lucida Console"/>
                <a:cs typeface="Lucida Console"/>
              </a:rPr>
              <a:t>asciiz</a:t>
            </a:r>
            <a:r>
              <a:rPr lang="en-US" altLang="ja-JP" sz="800" b="1" dirty="0">
                <a:latin typeface="Lucida Console"/>
                <a:cs typeface="Lucida Console"/>
              </a:rPr>
              <a:t> “Hello!\n”</a:t>
            </a:r>
          </a:p>
          <a:p>
            <a:r>
              <a:rPr lang="en-US" altLang="ja-JP" sz="800" b="1" dirty="0">
                <a:latin typeface="Lucida Console"/>
                <a:cs typeface="Lucida Console"/>
              </a:rPr>
              <a:t>  .text</a:t>
            </a:r>
          </a:p>
          <a:p>
            <a:r>
              <a:rPr lang="en-US" altLang="ja-JP" sz="800" b="1" dirty="0">
                <a:latin typeface="Lucida Console"/>
                <a:cs typeface="Lucida Console"/>
              </a:rPr>
              <a:t>  .</a:t>
            </a:r>
            <a:r>
              <a:rPr lang="en-US" altLang="ja-JP" sz="800" b="1" dirty="0" err="1">
                <a:latin typeface="Lucida Console"/>
                <a:cs typeface="Lucida Console"/>
              </a:rPr>
              <a:t>globl</a:t>
            </a:r>
            <a:r>
              <a:rPr lang="en-US" altLang="ja-JP" sz="800" b="1" dirty="0">
                <a:latin typeface="Lucida Console"/>
                <a:cs typeface="Lucida Console"/>
              </a:rPr>
              <a:t> main</a:t>
            </a:r>
          </a:p>
          <a:p>
            <a:r>
              <a:rPr lang="en-US" altLang="ja-JP" sz="800" b="1" dirty="0">
                <a:latin typeface="Lucida Console"/>
                <a:cs typeface="Lucida Console"/>
              </a:rPr>
              <a:t>main:</a:t>
            </a:r>
          </a:p>
          <a:p>
            <a:r>
              <a:rPr lang="en-US" altLang="ja-JP" sz="800" b="1" dirty="0">
                <a:latin typeface="Lucida Console"/>
                <a:cs typeface="Lucida Console"/>
              </a:rPr>
              <a:t>  </a:t>
            </a:r>
            <a:r>
              <a:rPr lang="en-US" altLang="ja-JP" sz="800" b="1" dirty="0" err="1">
                <a:latin typeface="Lucida Console"/>
                <a:cs typeface="Lucida Console"/>
              </a:rPr>
              <a:t>subu</a:t>
            </a:r>
            <a:r>
              <a:rPr lang="en-US" altLang="ja-JP" sz="800" b="1" dirty="0">
                <a:latin typeface="Lucida Console"/>
                <a:cs typeface="Lucida Console"/>
              </a:rPr>
              <a:t> $sp,20,$sp</a:t>
            </a:r>
          </a:p>
          <a:p>
            <a:r>
              <a:rPr lang="en-US" altLang="ja-JP" sz="800" b="1" dirty="0">
                <a:latin typeface="Lucida Console"/>
                <a:cs typeface="Lucida Console"/>
              </a:rPr>
              <a:t>  </a:t>
            </a:r>
            <a:r>
              <a:rPr lang="en-US" altLang="ja-JP" sz="800" b="1" dirty="0" err="1">
                <a:latin typeface="Lucida Console"/>
                <a:cs typeface="Lucida Console"/>
              </a:rPr>
              <a:t>addu</a:t>
            </a:r>
            <a:r>
              <a:rPr lang="en-US" altLang="ja-JP" sz="800" b="1" dirty="0">
                <a:latin typeface="Lucida Console"/>
                <a:cs typeface="Lucida Console"/>
              </a:rPr>
              <a:t> $fp,$sp,8</a:t>
            </a:r>
          </a:p>
          <a:p>
            <a:r>
              <a:rPr lang="en-US" altLang="ja-JP" sz="800" b="1" dirty="0">
                <a:latin typeface="Lucida Console"/>
                <a:cs typeface="Lucida Console"/>
              </a:rPr>
              <a:t>  li   $t0,L0</a:t>
            </a:r>
          </a:p>
          <a:p>
            <a:r>
              <a:rPr lang="en-US" altLang="ja-JP" sz="800" b="1" dirty="0">
                <a:latin typeface="Lucida Console"/>
                <a:cs typeface="Lucida Console"/>
              </a:rPr>
              <a:t>  </a:t>
            </a:r>
            <a:r>
              <a:rPr lang="en-US" altLang="ja-JP" sz="800" b="1" dirty="0" err="1">
                <a:latin typeface="Lucida Console"/>
                <a:cs typeface="Lucida Console"/>
              </a:rPr>
              <a:t>sw</a:t>
            </a:r>
            <a:r>
              <a:rPr lang="en-US" altLang="ja-JP" sz="800" b="1" dirty="0">
                <a:latin typeface="Lucida Console"/>
                <a:cs typeface="Lucida Console"/>
              </a:rPr>
              <a:t>   $t0,0($</a:t>
            </a:r>
            <a:r>
              <a:rPr lang="en-US" altLang="ja-JP" sz="800" b="1" dirty="0" err="1">
                <a:latin typeface="Lucida Console"/>
                <a:cs typeface="Lucida Console"/>
              </a:rPr>
              <a:t>sp</a:t>
            </a:r>
            <a:r>
              <a:rPr lang="en-US" altLang="ja-JP" sz="800" b="1" dirty="0">
                <a:latin typeface="Lucida Console"/>
                <a:cs typeface="Lucida Console"/>
              </a:rPr>
              <a:t>)</a:t>
            </a:r>
          </a:p>
          <a:p>
            <a:r>
              <a:rPr lang="en-US" altLang="ja-JP" sz="800" b="1" dirty="0">
                <a:latin typeface="Lucida Console"/>
                <a:cs typeface="Lucida Console"/>
              </a:rPr>
              <a:t>  …</a:t>
            </a:r>
            <a:endParaRPr lang="nl-NL" altLang="ja-JP" sz="800" b="1" dirty="0">
              <a:latin typeface="Lucida Console"/>
              <a:cs typeface="Lucida Console"/>
            </a:endParaRPr>
          </a:p>
        </p:txBody>
      </p:sp>
      <p:sp>
        <p:nvSpPr>
          <p:cNvPr id="42" name="右矢印 41"/>
          <p:cNvSpPr/>
          <p:nvPr/>
        </p:nvSpPr>
        <p:spPr>
          <a:xfrm rot="10800000">
            <a:off x="3582510" y="4226898"/>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タイトル 1"/>
          <p:cNvSpPr txBox="1">
            <a:spLocks/>
          </p:cNvSpPr>
          <p:nvPr/>
        </p:nvSpPr>
        <p:spPr>
          <a:xfrm>
            <a:off x="108497"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プログラムテキスト</a:t>
            </a:r>
          </a:p>
        </p:txBody>
      </p:sp>
      <p:sp>
        <p:nvSpPr>
          <p:cNvPr id="46" name="タイトル 1"/>
          <p:cNvSpPr txBox="1">
            <a:spLocks/>
          </p:cNvSpPr>
          <p:nvPr/>
        </p:nvSpPr>
        <p:spPr>
          <a:xfrm>
            <a:off x="3057828"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トークン列</a:t>
            </a:r>
          </a:p>
        </p:txBody>
      </p:sp>
      <p:sp>
        <p:nvSpPr>
          <p:cNvPr id="47" name="タイトル 1"/>
          <p:cNvSpPr txBox="1">
            <a:spLocks/>
          </p:cNvSpPr>
          <p:nvPr/>
        </p:nvSpPr>
        <p:spPr>
          <a:xfrm>
            <a:off x="6052228" y="168687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抽象構文木</a:t>
            </a:r>
          </a:p>
        </p:txBody>
      </p:sp>
      <p:sp>
        <p:nvSpPr>
          <p:cNvPr id="48" name="タイトル 1"/>
          <p:cNvSpPr txBox="1">
            <a:spLocks/>
          </p:cNvSpPr>
          <p:nvPr/>
        </p:nvSpPr>
        <p:spPr>
          <a:xfrm>
            <a:off x="6678375" y="5247133"/>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中間命令列</a:t>
            </a:r>
          </a:p>
        </p:txBody>
      </p:sp>
      <p:sp>
        <p:nvSpPr>
          <p:cNvPr id="49" name="タイトル 1"/>
          <p:cNvSpPr txBox="1">
            <a:spLocks/>
          </p:cNvSpPr>
          <p:nvPr/>
        </p:nvSpPr>
        <p:spPr>
          <a:xfrm>
            <a:off x="3873901" y="5833818"/>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アセンブリ</a:t>
            </a:r>
          </a:p>
        </p:txBody>
      </p:sp>
      <p:sp>
        <p:nvSpPr>
          <p:cNvPr id="50" name="タイトル 1"/>
          <p:cNvSpPr txBox="1">
            <a:spLocks/>
          </p:cNvSpPr>
          <p:nvPr/>
        </p:nvSpPr>
        <p:spPr>
          <a:xfrm>
            <a:off x="579949" y="5375777"/>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機械語</a:t>
            </a:r>
          </a:p>
        </p:txBody>
      </p:sp>
      <p:sp>
        <p:nvSpPr>
          <p:cNvPr id="51" name="タイトル 1"/>
          <p:cNvSpPr txBox="1">
            <a:spLocks/>
          </p:cNvSpPr>
          <p:nvPr/>
        </p:nvSpPr>
        <p:spPr>
          <a:xfrm>
            <a:off x="2062810" y="3088306"/>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字句解析</a:t>
            </a:r>
          </a:p>
        </p:txBody>
      </p:sp>
      <p:sp>
        <p:nvSpPr>
          <p:cNvPr id="53" name="タイトル 1"/>
          <p:cNvSpPr txBox="1">
            <a:spLocks/>
          </p:cNvSpPr>
          <p:nvPr/>
        </p:nvSpPr>
        <p:spPr>
          <a:xfrm>
            <a:off x="4838374" y="3118522"/>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構文解析</a:t>
            </a:r>
          </a:p>
        </p:txBody>
      </p:sp>
      <p:sp>
        <p:nvSpPr>
          <p:cNvPr id="54" name="タイトル 1"/>
          <p:cNvSpPr txBox="1">
            <a:spLocks/>
          </p:cNvSpPr>
          <p:nvPr/>
        </p:nvSpPr>
        <p:spPr>
          <a:xfrm>
            <a:off x="5700015" y="52017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アセンブリ生成</a:t>
            </a:r>
          </a:p>
        </p:txBody>
      </p:sp>
      <p:sp>
        <p:nvSpPr>
          <p:cNvPr id="55" name="タイトル 1"/>
          <p:cNvSpPr txBox="1">
            <a:spLocks/>
          </p:cNvSpPr>
          <p:nvPr/>
        </p:nvSpPr>
        <p:spPr>
          <a:xfrm>
            <a:off x="3056824" y="5180907"/>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アセンブル</a:t>
            </a:r>
          </a:p>
        </p:txBody>
      </p:sp>
      <p:sp>
        <p:nvSpPr>
          <p:cNvPr id="56" name="U ターン矢印 55"/>
          <p:cNvSpPr/>
          <p:nvPr/>
        </p:nvSpPr>
        <p:spPr>
          <a:xfrm>
            <a:off x="6969288" y="1087520"/>
            <a:ext cx="593539"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タイトル 1"/>
          <p:cNvSpPr txBox="1">
            <a:spLocks/>
          </p:cNvSpPr>
          <p:nvPr/>
        </p:nvSpPr>
        <p:spPr>
          <a:xfrm>
            <a:off x="7251232" y="8453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意味解析・最適化</a:t>
            </a:r>
          </a:p>
        </p:txBody>
      </p:sp>
      <p:sp>
        <p:nvSpPr>
          <p:cNvPr id="58" name="U ターン矢印 57"/>
          <p:cNvSpPr/>
          <p:nvPr/>
        </p:nvSpPr>
        <p:spPr>
          <a:xfrm rot="10800000">
            <a:off x="7653960" y="5595280"/>
            <a:ext cx="635732"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タイトル 1"/>
          <p:cNvSpPr txBox="1">
            <a:spLocks/>
          </p:cNvSpPr>
          <p:nvPr/>
        </p:nvSpPr>
        <p:spPr>
          <a:xfrm>
            <a:off x="7403642" y="60968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60" name="U ターン矢印 59"/>
          <p:cNvSpPr/>
          <p:nvPr/>
        </p:nvSpPr>
        <p:spPr>
          <a:xfrm rot="10800000">
            <a:off x="4920623" y="6089906"/>
            <a:ext cx="655891"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タイトル 1"/>
          <p:cNvSpPr txBox="1">
            <a:spLocks/>
          </p:cNvSpPr>
          <p:nvPr/>
        </p:nvSpPr>
        <p:spPr>
          <a:xfrm>
            <a:off x="5308350" y="64232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8" name="スライド番号プレースホルダー 7"/>
          <p:cNvSpPr>
            <a:spLocks noGrp="1"/>
          </p:cNvSpPr>
          <p:nvPr>
            <p:ph type="sldNum" sz="quarter" idx="12"/>
          </p:nvPr>
        </p:nvSpPr>
        <p:spPr/>
        <p:txBody>
          <a:bodyPr/>
          <a:lstStyle/>
          <a:p>
            <a:fld id="{F15B0530-B899-2147-B647-E7ABEBE8B9CF}" type="slidenum">
              <a:rPr kumimoji="1" lang="ja-JP" altLang="en-US" smtClean="0"/>
              <a:t>21</a:t>
            </a:fld>
            <a:endParaRPr kumimoji="1" lang="ja-JP" altLang="en-US"/>
          </a:p>
        </p:txBody>
      </p:sp>
    </p:spTree>
    <p:extLst>
      <p:ext uri="{BB962C8B-B14F-4D97-AF65-F5344CB8AC3E}">
        <p14:creationId xmlns:p14="http://schemas.microsoft.com/office/powerpoint/2010/main" val="366257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a:bodyPr>
          <a:lstStyle/>
          <a:p>
            <a:r>
              <a:rPr kumimoji="1" lang="ja-JP" altLang="en-US" dirty="0"/>
              <a:t>構文解析フェーズ</a:t>
            </a:r>
          </a:p>
        </p:txBody>
      </p:sp>
      <p:sp>
        <p:nvSpPr>
          <p:cNvPr id="7" name="正方形/長方形 6"/>
          <p:cNvSpPr/>
          <p:nvPr/>
        </p:nvSpPr>
        <p:spPr>
          <a:xfrm>
            <a:off x="1181481" y="2838255"/>
            <a:ext cx="2124519" cy="738664"/>
          </a:xfrm>
          <a:prstGeom prst="rect">
            <a:avLst/>
          </a:prstGeom>
        </p:spPr>
        <p:txBody>
          <a:bodyPr wrap="square">
            <a:spAutoFit/>
          </a:bodyPr>
          <a:lstStyle/>
          <a:p>
            <a:r>
              <a:rPr lang="en-US" altLang="ja-JP" sz="1050" b="1" dirty="0">
                <a:latin typeface="Lucida Console"/>
                <a:cs typeface="Lucida Console"/>
              </a:rPr>
              <a:t>INT; ID(“main”); LPAREN; INT; ID(“</a:t>
            </a:r>
            <a:r>
              <a:rPr lang="en-US" altLang="ja-JP" sz="1050" b="1" dirty="0" err="1">
                <a:latin typeface="Lucida Console"/>
                <a:cs typeface="Lucida Console"/>
              </a:rPr>
              <a:t>argc</a:t>
            </a:r>
            <a:r>
              <a:rPr lang="en-US" altLang="ja-JP" sz="1050" b="1" dirty="0">
                <a:latin typeface="Lucida Console"/>
                <a:cs typeface="Lucida Console"/>
              </a:rPr>
              <a:t>”); CHAR; AST; AST; ID(“</a:t>
            </a:r>
            <a:r>
              <a:rPr lang="en-US" altLang="ja-JP" sz="1050" b="1" dirty="0" err="1">
                <a:latin typeface="Lucida Console"/>
                <a:cs typeface="Lucida Console"/>
              </a:rPr>
              <a:t>argv</a:t>
            </a:r>
            <a:r>
              <a:rPr lang="en-US" altLang="ja-JP" sz="1050" b="1" dirty="0">
                <a:latin typeface="Lucida Console"/>
                <a:cs typeface="Lucida Console"/>
              </a:rPr>
              <a:t>”); RPAREN; LBRACE; …</a:t>
            </a:r>
          </a:p>
        </p:txBody>
      </p:sp>
      <p:sp>
        <p:nvSpPr>
          <p:cNvPr id="9" name="右矢印 8"/>
          <p:cNvSpPr/>
          <p:nvPr/>
        </p:nvSpPr>
        <p:spPr>
          <a:xfrm>
            <a:off x="4117976" y="2617625"/>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412079" y="2836820"/>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5353415" y="3344463"/>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6253621" y="3344185"/>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5328893" y="37757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5328893" y="393886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6215479" y="37757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6215479" y="392791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7071222" y="3315049"/>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7096751" y="3786098"/>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7096751" y="392791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5716310" y="3054894"/>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6500645" y="3054894"/>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6756730" y="3054894"/>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2" idx="2"/>
            <a:endCxn id="13" idx="0"/>
          </p:cNvCxnSpPr>
          <p:nvPr/>
        </p:nvCxnSpPr>
        <p:spPr>
          <a:xfrm flipH="1">
            <a:off x="5691788" y="3507335"/>
            <a:ext cx="808857"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6500645" y="3507335"/>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7380488" y="3478199"/>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7728765" y="3249070"/>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7881165" y="3824074"/>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46" name="タイトル 1"/>
          <p:cNvSpPr txBox="1">
            <a:spLocks/>
          </p:cNvSpPr>
          <p:nvPr/>
        </p:nvSpPr>
        <p:spPr>
          <a:xfrm>
            <a:off x="1181481" y="2490107"/>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トークン列</a:t>
            </a:r>
          </a:p>
        </p:txBody>
      </p:sp>
      <p:sp>
        <p:nvSpPr>
          <p:cNvPr id="47" name="タイトル 1"/>
          <p:cNvSpPr txBox="1">
            <a:spLocks/>
          </p:cNvSpPr>
          <p:nvPr/>
        </p:nvSpPr>
        <p:spPr>
          <a:xfrm>
            <a:off x="5495019" y="2418805"/>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抽象構文木</a:t>
            </a:r>
          </a:p>
        </p:txBody>
      </p:sp>
      <p:sp>
        <p:nvSpPr>
          <p:cNvPr id="52" name="コンテンツ プレースホルダー 2"/>
          <p:cNvSpPr>
            <a:spLocks noGrp="1"/>
          </p:cNvSpPr>
          <p:nvPr>
            <p:ph idx="1"/>
          </p:nvPr>
        </p:nvSpPr>
        <p:spPr>
          <a:xfrm>
            <a:off x="457200" y="1032435"/>
            <a:ext cx="8229600" cy="1223683"/>
          </a:xfrm>
        </p:spPr>
        <p:txBody>
          <a:bodyPr>
            <a:normAutofit/>
          </a:bodyPr>
          <a:lstStyle/>
          <a:p>
            <a:r>
              <a:rPr lang="ja-JP" altLang="en-US" dirty="0"/>
              <a:t>トークン列を文法構造にしたがって木構造で</a:t>
            </a:r>
            <a:br>
              <a:rPr lang="en-US" altLang="ja-JP" dirty="0"/>
            </a:br>
            <a:r>
              <a:rPr lang="ja-JP" altLang="en-US" dirty="0"/>
              <a:t>表現し直すフェーズ</a:t>
            </a:r>
            <a:endParaRPr lang="en-US" altLang="ja-JP" dirty="0"/>
          </a:p>
        </p:txBody>
      </p:sp>
      <p:sp>
        <p:nvSpPr>
          <p:cNvPr id="62" name="コンテンツ プレースホルダー 2"/>
          <p:cNvSpPr txBox="1">
            <a:spLocks/>
          </p:cNvSpPr>
          <p:nvPr/>
        </p:nvSpPr>
        <p:spPr>
          <a:xfrm>
            <a:off x="609600" y="4225878"/>
            <a:ext cx="8229600" cy="23302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解析時に</a:t>
            </a:r>
            <a:r>
              <a:rPr lang="ja-JP" altLang="en-US" u="sng" dirty="0"/>
              <a:t>文脈自由言語</a:t>
            </a:r>
            <a:r>
              <a:rPr lang="ja-JP" altLang="en-US" dirty="0"/>
              <a:t>の理論をベースに</a:t>
            </a:r>
            <a:br>
              <a:rPr lang="en-US" altLang="ja-JP" dirty="0"/>
            </a:br>
            <a:r>
              <a:rPr lang="ja-JP" altLang="en-US" dirty="0"/>
              <a:t>した手法が用いられる</a:t>
            </a:r>
            <a:endParaRPr lang="en-US" altLang="ja-JP" dirty="0"/>
          </a:p>
          <a:p>
            <a:pPr lvl="1"/>
            <a:r>
              <a:rPr lang="ja-JP" altLang="en-US" dirty="0"/>
              <a:t>文法の定義の仕方</a:t>
            </a:r>
            <a:endParaRPr lang="en-US" altLang="ja-JP" dirty="0"/>
          </a:p>
          <a:p>
            <a:pPr lvl="1"/>
            <a:r>
              <a:rPr lang="ja-JP" altLang="en-US" dirty="0"/>
              <a:t>文法構造の見つけ方</a:t>
            </a:r>
            <a:endParaRPr lang="en-US" altLang="ja-JP" dirty="0"/>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22</a:t>
            </a:fld>
            <a:endParaRPr kumimoji="1" lang="ja-JP" altLang="en-US"/>
          </a:p>
        </p:txBody>
      </p:sp>
    </p:spTree>
    <p:extLst>
      <p:ext uri="{BB962C8B-B14F-4D97-AF65-F5344CB8AC3E}">
        <p14:creationId xmlns:p14="http://schemas.microsoft.com/office/powerpoint/2010/main" val="3531191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5763065" y="670085"/>
            <a:ext cx="3149056" cy="2957372"/>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7200" y="50523"/>
            <a:ext cx="8229600" cy="1143000"/>
          </a:xfrm>
        </p:spPr>
        <p:txBody>
          <a:bodyPr>
            <a:normAutofit/>
          </a:bodyPr>
          <a:lstStyle/>
          <a:p>
            <a:r>
              <a:rPr kumimoji="1" lang="ja-JP" altLang="en-US" dirty="0"/>
              <a:t>各フェーズの説明</a:t>
            </a:r>
          </a:p>
        </p:txBody>
      </p:sp>
      <p:sp>
        <p:nvSpPr>
          <p:cNvPr id="4" name="正方形/長方形 3"/>
          <p:cNvSpPr/>
          <p:nvPr/>
        </p:nvSpPr>
        <p:spPr>
          <a:xfrm>
            <a:off x="275781" y="2230767"/>
            <a:ext cx="2124519" cy="1061829"/>
          </a:xfrm>
          <a:prstGeom prst="rect">
            <a:avLst/>
          </a:prstGeom>
        </p:spPr>
        <p:txBody>
          <a:bodyPr wrap="square">
            <a:spAutoFit/>
          </a:bodyPr>
          <a:lstStyle/>
          <a:p>
            <a:r>
              <a:rPr lang="en-US" altLang="ja-JP" sz="1050" b="1" dirty="0" err="1">
                <a:latin typeface="Lucida Console"/>
                <a:cs typeface="Lucida Console"/>
              </a:rPr>
              <a:t>int</a:t>
            </a:r>
            <a:r>
              <a:rPr lang="en-US" altLang="ja-JP" sz="1050" b="1" dirty="0">
                <a:latin typeface="Lucida Console"/>
                <a:cs typeface="Lucida Console"/>
              </a:rPr>
              <a:t> main(</a:t>
            </a:r>
            <a:r>
              <a:rPr lang="en-US" altLang="ja-JP" sz="1050" b="1" dirty="0" err="1">
                <a:latin typeface="Lucida Console"/>
                <a:cs typeface="Lucida Console"/>
              </a:rPr>
              <a:t>int</a:t>
            </a:r>
            <a:r>
              <a:rPr lang="en-US" altLang="ja-JP" sz="1050" b="1" dirty="0">
                <a:latin typeface="Lucida Console"/>
                <a:cs typeface="Lucida Console"/>
              </a:rPr>
              <a:t> </a:t>
            </a:r>
            <a:r>
              <a:rPr lang="en-US" altLang="ja-JP" sz="1050" b="1" dirty="0" err="1">
                <a:latin typeface="Lucida Console"/>
                <a:cs typeface="Lucida Console"/>
              </a:rPr>
              <a:t>argc</a:t>
            </a:r>
            <a:r>
              <a:rPr lang="en-US" altLang="ja-JP" sz="1050" b="1" dirty="0">
                <a:latin typeface="Lucida Console"/>
                <a:cs typeface="Lucida Console"/>
              </a:rPr>
              <a:t>, </a:t>
            </a:r>
            <a:br>
              <a:rPr lang="en-US" altLang="ja-JP" sz="1050" b="1" dirty="0">
                <a:latin typeface="Lucida Console"/>
                <a:cs typeface="Lucida Console"/>
              </a:rPr>
            </a:br>
            <a:r>
              <a:rPr lang="en-US" altLang="ja-JP" sz="1050" b="1" dirty="0">
                <a:latin typeface="Lucida Console"/>
                <a:cs typeface="Lucida Console"/>
              </a:rPr>
              <a:t>         char **</a:t>
            </a:r>
            <a:r>
              <a:rPr lang="en-US" altLang="ja-JP" sz="1050" b="1" dirty="0" err="1">
                <a:latin typeface="Lucida Console"/>
                <a:cs typeface="Lucida Console"/>
              </a:rPr>
              <a:t>argv</a:t>
            </a:r>
            <a:r>
              <a:rPr lang="en-US" altLang="ja-JP" sz="1050" b="1" dirty="0">
                <a:latin typeface="Lucida Console"/>
                <a:cs typeface="Lucida Console"/>
              </a:rPr>
              <a:t>)</a:t>
            </a:r>
          </a:p>
          <a:p>
            <a:r>
              <a:rPr lang="en-US" altLang="ja-JP" sz="1050" b="1" dirty="0">
                <a:latin typeface="Lucida Console"/>
                <a:cs typeface="Lucida Console"/>
              </a:rPr>
              <a:t>{</a:t>
            </a:r>
          </a:p>
          <a:p>
            <a:r>
              <a:rPr lang="en-US" altLang="ja-JP" sz="1050" b="1" dirty="0">
                <a:latin typeface="Lucida Console"/>
                <a:cs typeface="Lucida Console"/>
              </a:rPr>
              <a:t>  </a:t>
            </a:r>
            <a:r>
              <a:rPr lang="en-US" altLang="ja-JP" sz="1050" b="1" dirty="0" err="1">
                <a:latin typeface="Lucida Console"/>
                <a:cs typeface="Lucida Console"/>
              </a:rPr>
              <a:t>printf</a:t>
            </a:r>
            <a:r>
              <a:rPr lang="en-US" altLang="ja-JP" sz="1050" b="1" dirty="0">
                <a:latin typeface="Lucida Console"/>
                <a:cs typeface="Lucida Console"/>
              </a:rPr>
              <a:t>("Hello!\n");</a:t>
            </a:r>
          </a:p>
          <a:p>
            <a:r>
              <a:rPr lang="en-US" altLang="ja-JP" sz="1050" b="1" dirty="0">
                <a:latin typeface="Lucida Console"/>
                <a:cs typeface="Lucida Console"/>
              </a:rPr>
              <a:t>  return 0;</a:t>
            </a:r>
          </a:p>
          <a:p>
            <a:r>
              <a:rPr lang="en-US" altLang="ja-JP" sz="1050" b="1" dirty="0">
                <a:latin typeface="Lucida Console"/>
                <a:cs typeface="Lucida Console"/>
              </a:rPr>
              <a:t>}</a:t>
            </a:r>
          </a:p>
        </p:txBody>
      </p:sp>
      <p:sp>
        <p:nvSpPr>
          <p:cNvPr id="5" name="右矢印 4"/>
          <p:cNvSpPr/>
          <p:nvPr/>
        </p:nvSpPr>
        <p:spPr>
          <a:xfrm>
            <a:off x="2400300"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5781" y="4362874"/>
            <a:ext cx="3132462" cy="938719"/>
          </a:xfrm>
          <a:prstGeom prst="rect">
            <a:avLst/>
          </a:prstGeom>
        </p:spPr>
        <p:txBody>
          <a:bodyPr wrap="square">
            <a:spAutoFit/>
          </a:bodyPr>
          <a:lstStyle/>
          <a:p>
            <a:r>
              <a:rPr lang="nl-NL" altLang="ja-JP" sz="500" b="1" dirty="0">
                <a:latin typeface="Lucida Console"/>
                <a:cs typeface="Lucida Console"/>
              </a:rPr>
              <a:t>0000000      </a:t>
            </a:r>
            <a:r>
              <a:rPr lang="nl-NL" altLang="ja-JP" sz="500" b="1" dirty="0" err="1">
                <a:latin typeface="Lucida Console"/>
                <a:cs typeface="Lucida Console"/>
              </a:rPr>
              <a:t>facf</a:t>
            </a:r>
            <a:r>
              <a:rPr lang="nl-NL" altLang="ja-JP" sz="500" b="1" dirty="0">
                <a:latin typeface="Lucida Console"/>
                <a:cs typeface="Lucida Console"/>
              </a:rPr>
              <a:t>    feed    0007    0100    0003    8000    0002    0000</a:t>
            </a:r>
          </a:p>
          <a:p>
            <a:r>
              <a:rPr lang="nl-NL" altLang="ja-JP" sz="500" b="1" dirty="0">
                <a:latin typeface="Lucida Console"/>
                <a:cs typeface="Lucida Console"/>
              </a:rPr>
              <a:t>0000020      0010    0000    05b0    0000    0085    0020    0000    0000</a:t>
            </a:r>
          </a:p>
          <a:p>
            <a:r>
              <a:rPr lang="nl-NL" altLang="ja-JP" sz="500" b="1" dirty="0">
                <a:latin typeface="Lucida Console"/>
                <a:cs typeface="Lucida Console"/>
              </a:rPr>
              <a:t>0000040      0019    0000    0048    0000    5f5f    4150    4547    455a</a:t>
            </a:r>
          </a:p>
          <a:p>
            <a:r>
              <a:rPr lang="nl-NL" altLang="ja-JP" sz="500" b="1" dirty="0">
                <a:latin typeface="Lucida Console"/>
                <a:cs typeface="Lucida Console"/>
              </a:rPr>
              <a:t>0000060      4f52    0000    0000    0000    0000    0000    0000    0000</a:t>
            </a:r>
          </a:p>
          <a:p>
            <a:r>
              <a:rPr lang="nl-NL" altLang="ja-JP" sz="500" b="1" dirty="0">
                <a:latin typeface="Lucida Console"/>
                <a:cs typeface="Lucida Console"/>
              </a:rPr>
              <a:t>0000100      0000    0000    0001    0000    0000    0000    0000    0000</a:t>
            </a:r>
          </a:p>
          <a:p>
            <a:r>
              <a:rPr lang="nl-NL" altLang="ja-JP" sz="500" b="1" dirty="0">
                <a:latin typeface="Lucida Console"/>
                <a:cs typeface="Lucida Console"/>
              </a:rPr>
              <a:t>0000120      0000    0000    0000    0000    0000    0000    0000    0000</a:t>
            </a:r>
          </a:p>
          <a:p>
            <a:r>
              <a:rPr lang="nl-NL" altLang="ja-JP" sz="500" b="1" dirty="0">
                <a:latin typeface="Lucida Console"/>
                <a:cs typeface="Lucida Console"/>
              </a:rPr>
              <a:t>0000140      0000    0000    0000    0000    0019    0000    0228    0000</a:t>
            </a:r>
          </a:p>
          <a:p>
            <a:r>
              <a:rPr lang="nl-NL" altLang="ja-JP" sz="500" b="1" dirty="0">
                <a:latin typeface="Lucida Console"/>
                <a:cs typeface="Lucida Console"/>
              </a:rPr>
              <a:t>0000160      5f5f    4554    5458    0000    0000    0000    0000    0000</a:t>
            </a:r>
          </a:p>
          <a:p>
            <a:r>
              <a:rPr lang="nl-NL" altLang="ja-JP" sz="500" b="1" dirty="0">
                <a:latin typeface="Lucida Console"/>
                <a:cs typeface="Lucida Console"/>
              </a:rPr>
              <a:t>0000200      0000    0000    0001    0000    1000    0000    0000    0000</a:t>
            </a:r>
          </a:p>
          <a:p>
            <a:r>
              <a:rPr lang="nl-NL" altLang="ja-JP" sz="500" b="1" dirty="0">
                <a:latin typeface="Lucida Console"/>
                <a:cs typeface="Lucida Console"/>
              </a:rPr>
              <a:t>0000220      0000    0000    0000    0000    1000    0000    0000    0000</a:t>
            </a:r>
          </a:p>
          <a:p>
            <a:pPr marL="228600" indent="-228600">
              <a:buAutoNum type="arabicPlain" startAt="240"/>
            </a:pPr>
            <a:r>
              <a:rPr lang="nl-NL" altLang="ja-JP" sz="500" b="1" dirty="0">
                <a:latin typeface="Lucida Console"/>
                <a:cs typeface="Lucida Console"/>
              </a:rPr>
              <a:t>………</a:t>
            </a:r>
          </a:p>
        </p:txBody>
      </p:sp>
      <p:sp>
        <p:nvSpPr>
          <p:cNvPr id="7" name="正方形/長方形 6"/>
          <p:cNvSpPr/>
          <p:nvPr/>
        </p:nvSpPr>
        <p:spPr>
          <a:xfrm>
            <a:off x="3057828" y="2230767"/>
            <a:ext cx="2124519" cy="738664"/>
          </a:xfrm>
          <a:prstGeom prst="rect">
            <a:avLst/>
          </a:prstGeom>
        </p:spPr>
        <p:txBody>
          <a:bodyPr wrap="square">
            <a:spAutoFit/>
          </a:bodyPr>
          <a:lstStyle/>
          <a:p>
            <a:r>
              <a:rPr lang="en-US" altLang="ja-JP" sz="1050" b="1" dirty="0">
                <a:latin typeface="Lucida Console"/>
                <a:cs typeface="Lucida Console"/>
              </a:rPr>
              <a:t>INT; ID(“main”); LPAREN; INT; ID(“</a:t>
            </a:r>
            <a:r>
              <a:rPr lang="en-US" altLang="ja-JP" sz="1050" b="1" dirty="0" err="1">
                <a:latin typeface="Lucida Console"/>
                <a:cs typeface="Lucida Console"/>
              </a:rPr>
              <a:t>argc</a:t>
            </a:r>
            <a:r>
              <a:rPr lang="en-US" altLang="ja-JP" sz="1050" b="1" dirty="0">
                <a:latin typeface="Lucida Console"/>
                <a:cs typeface="Lucida Console"/>
              </a:rPr>
              <a:t>”); CHAR; AST; AST; ID(“</a:t>
            </a:r>
            <a:r>
              <a:rPr lang="en-US" altLang="ja-JP" sz="1050" b="1" dirty="0" err="1">
                <a:latin typeface="Lucida Console"/>
                <a:cs typeface="Lucida Console"/>
              </a:rPr>
              <a:t>argv</a:t>
            </a:r>
            <a:r>
              <a:rPr lang="en-US" altLang="ja-JP" sz="1050" b="1" dirty="0">
                <a:latin typeface="Lucida Console"/>
                <a:cs typeface="Lucida Console"/>
              </a:rPr>
              <a:t>”); RPAREN; LBRACE; …</a:t>
            </a:r>
          </a:p>
        </p:txBody>
      </p:sp>
      <p:sp>
        <p:nvSpPr>
          <p:cNvPr id="9" name="右矢印 8"/>
          <p:cNvSpPr/>
          <p:nvPr/>
        </p:nvSpPr>
        <p:spPr>
          <a:xfrm>
            <a:off x="5292289"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969288" y="2104887"/>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5910624" y="26125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6810830" y="2612252"/>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5886102"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5886102" y="3206931"/>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6772688"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6772688"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7628431" y="2583116"/>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7653960" y="3054165"/>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7653960"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6273519" y="2322961"/>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7057854" y="2322961"/>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7313939" y="2322961"/>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2"/>
            <a:endCxn id="13" idx="0"/>
          </p:cNvCxnSpPr>
          <p:nvPr/>
        </p:nvCxnSpPr>
        <p:spPr>
          <a:xfrm flipH="1">
            <a:off x="6248997" y="2766952"/>
            <a:ext cx="24522" cy="27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7057854" y="2775402"/>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7937697" y="2746266"/>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8285974" y="2517137"/>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8438374" y="3092141"/>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8" name="右矢印 37"/>
          <p:cNvSpPr/>
          <p:nvPr/>
        </p:nvSpPr>
        <p:spPr>
          <a:xfrm rot="5400000">
            <a:off x="7042827" y="33150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95057" y="4367005"/>
            <a:ext cx="1759832" cy="707886"/>
          </a:xfrm>
          <a:prstGeom prst="rect">
            <a:avLst/>
          </a:prstGeom>
        </p:spPr>
        <p:txBody>
          <a:bodyPr wrap="square">
            <a:spAutoFit/>
          </a:bodyPr>
          <a:lstStyle/>
          <a:p>
            <a:r>
              <a:rPr lang="nl-NL" altLang="ja-JP" sz="800" b="1" dirty="0" err="1">
                <a:latin typeface="Lucida Console"/>
                <a:cs typeface="Lucida Console"/>
              </a:rPr>
              <a:t>main</a:t>
            </a:r>
            <a:r>
              <a:rPr lang="nl-NL" altLang="ja-JP" sz="800" b="1" dirty="0">
                <a:latin typeface="Lucida Console"/>
                <a:cs typeface="Lucida Console"/>
              </a:rPr>
              <a:t> : int-&gt;</a:t>
            </a:r>
            <a:r>
              <a:rPr lang="nl-NL" altLang="ja-JP" sz="800" b="1" dirty="0" err="1">
                <a:latin typeface="Lucida Console"/>
                <a:cs typeface="Lucida Console"/>
              </a:rPr>
              <a:t>char</a:t>
            </a:r>
            <a:r>
              <a:rPr lang="nl-NL" altLang="ja-JP" sz="800" b="1" dirty="0">
                <a:latin typeface="Lucida Console"/>
                <a:cs typeface="Lucida Console"/>
              </a:rPr>
              <a:t>**-&gt;int</a:t>
            </a:r>
          </a:p>
          <a:p>
            <a:r>
              <a:rPr lang="nl-NL" altLang="ja-JP" sz="800" b="1" dirty="0">
                <a:latin typeface="Lucida Console"/>
                <a:cs typeface="Lucida Console"/>
              </a:rPr>
              <a:t>  set x “</a:t>
            </a:r>
            <a:r>
              <a:rPr lang="nl-NL" altLang="ja-JP" sz="800" b="1" dirty="0" err="1">
                <a:latin typeface="Lucida Console"/>
                <a:cs typeface="Lucida Console"/>
              </a:rPr>
              <a:t>Hello</a:t>
            </a:r>
            <a:r>
              <a:rPr lang="nl-NL" altLang="ja-JP" sz="800" b="1" dirty="0">
                <a:latin typeface="Lucida Console"/>
                <a:cs typeface="Lucida Console"/>
              </a:rPr>
              <a:t>!</a:t>
            </a:r>
            <a:r>
              <a:rPr lang="en-US" altLang="ja-JP" sz="800" b="1" dirty="0">
                <a:latin typeface="Lucida Console"/>
                <a:cs typeface="Lucida Console"/>
              </a:rPr>
              <a:t>\n”</a:t>
            </a:r>
          </a:p>
          <a:p>
            <a:r>
              <a:rPr lang="en-US" altLang="ja-JP" sz="800" b="1" dirty="0">
                <a:latin typeface="Lucida Console"/>
                <a:cs typeface="Lucida Console"/>
              </a:rPr>
              <a:t>  call ret </a:t>
            </a:r>
            <a:r>
              <a:rPr lang="en-US" altLang="ja-JP" sz="800" b="1" dirty="0" err="1">
                <a:latin typeface="Lucida Console"/>
                <a:cs typeface="Lucida Console"/>
              </a:rPr>
              <a:t>printf</a:t>
            </a:r>
            <a:r>
              <a:rPr lang="en-US" altLang="ja-JP" sz="800" b="1" dirty="0">
                <a:latin typeface="Lucida Console"/>
                <a:cs typeface="Lucida Console"/>
              </a:rPr>
              <a:t> [x]</a:t>
            </a:r>
          </a:p>
          <a:p>
            <a:r>
              <a:rPr lang="en-US" altLang="ja-JP" sz="800" b="1" dirty="0">
                <a:latin typeface="Lucida Console"/>
                <a:cs typeface="Lucida Console"/>
              </a:rPr>
              <a:t>  set y 0</a:t>
            </a:r>
          </a:p>
          <a:p>
            <a:r>
              <a:rPr lang="en-US" altLang="ja-JP" sz="800" b="1" dirty="0">
                <a:latin typeface="Lucida Console"/>
                <a:cs typeface="Lucida Console"/>
              </a:rPr>
              <a:t>  return y</a:t>
            </a:r>
            <a:endParaRPr lang="nl-NL" altLang="ja-JP" sz="800" b="1" dirty="0">
              <a:latin typeface="Lucida Console"/>
              <a:cs typeface="Lucida Console"/>
            </a:endParaRPr>
          </a:p>
        </p:txBody>
      </p:sp>
      <p:sp>
        <p:nvSpPr>
          <p:cNvPr id="40" name="右矢印 39"/>
          <p:cNvSpPr/>
          <p:nvPr/>
        </p:nvSpPr>
        <p:spPr>
          <a:xfrm rot="10800000">
            <a:off x="6206338" y="422689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47815" y="4387268"/>
            <a:ext cx="1759832" cy="1446550"/>
          </a:xfrm>
          <a:prstGeom prst="rect">
            <a:avLst/>
          </a:prstGeom>
        </p:spPr>
        <p:txBody>
          <a:bodyPr wrap="square">
            <a:spAutoFit/>
          </a:bodyPr>
          <a:lstStyle/>
          <a:p>
            <a:r>
              <a:rPr lang="en-US" altLang="ja-JP" sz="800" b="1" dirty="0">
                <a:latin typeface="Lucida Console"/>
                <a:cs typeface="Lucida Console"/>
              </a:rPr>
              <a:t>  .data</a:t>
            </a:r>
          </a:p>
          <a:p>
            <a:r>
              <a:rPr lang="en-US" altLang="ja-JP" sz="800" b="1" dirty="0">
                <a:latin typeface="Lucida Console"/>
                <a:cs typeface="Lucida Console"/>
              </a:rPr>
              <a:t>L0:</a:t>
            </a:r>
          </a:p>
          <a:p>
            <a:r>
              <a:rPr lang="en-US" altLang="ja-JP" sz="800" b="1" dirty="0">
                <a:latin typeface="Lucida Console"/>
                <a:cs typeface="Lucida Console"/>
              </a:rPr>
              <a:t>  .</a:t>
            </a:r>
            <a:r>
              <a:rPr lang="en-US" altLang="ja-JP" sz="800" b="1" dirty="0" err="1">
                <a:latin typeface="Lucida Console"/>
                <a:cs typeface="Lucida Console"/>
              </a:rPr>
              <a:t>asciiz</a:t>
            </a:r>
            <a:r>
              <a:rPr lang="en-US" altLang="ja-JP" sz="800" b="1" dirty="0">
                <a:latin typeface="Lucida Console"/>
                <a:cs typeface="Lucida Console"/>
              </a:rPr>
              <a:t> “Hello!\n”</a:t>
            </a:r>
          </a:p>
          <a:p>
            <a:r>
              <a:rPr lang="en-US" altLang="ja-JP" sz="800" b="1" dirty="0">
                <a:latin typeface="Lucida Console"/>
                <a:cs typeface="Lucida Console"/>
              </a:rPr>
              <a:t>  .text</a:t>
            </a:r>
          </a:p>
          <a:p>
            <a:r>
              <a:rPr lang="en-US" altLang="ja-JP" sz="800" b="1" dirty="0">
                <a:latin typeface="Lucida Console"/>
                <a:cs typeface="Lucida Console"/>
              </a:rPr>
              <a:t>  .</a:t>
            </a:r>
            <a:r>
              <a:rPr lang="en-US" altLang="ja-JP" sz="800" b="1" dirty="0" err="1">
                <a:latin typeface="Lucida Console"/>
                <a:cs typeface="Lucida Console"/>
              </a:rPr>
              <a:t>globl</a:t>
            </a:r>
            <a:r>
              <a:rPr lang="en-US" altLang="ja-JP" sz="800" b="1" dirty="0">
                <a:latin typeface="Lucida Console"/>
                <a:cs typeface="Lucida Console"/>
              </a:rPr>
              <a:t> main</a:t>
            </a:r>
          </a:p>
          <a:p>
            <a:r>
              <a:rPr lang="en-US" altLang="ja-JP" sz="800" b="1" dirty="0">
                <a:latin typeface="Lucida Console"/>
                <a:cs typeface="Lucida Console"/>
              </a:rPr>
              <a:t>main:</a:t>
            </a:r>
          </a:p>
          <a:p>
            <a:r>
              <a:rPr lang="en-US" altLang="ja-JP" sz="800" b="1" dirty="0">
                <a:latin typeface="Lucida Console"/>
                <a:cs typeface="Lucida Console"/>
              </a:rPr>
              <a:t>  </a:t>
            </a:r>
            <a:r>
              <a:rPr lang="en-US" altLang="ja-JP" sz="800" b="1" dirty="0" err="1">
                <a:latin typeface="Lucida Console"/>
                <a:cs typeface="Lucida Console"/>
              </a:rPr>
              <a:t>subu</a:t>
            </a:r>
            <a:r>
              <a:rPr lang="en-US" altLang="ja-JP" sz="800" b="1" dirty="0">
                <a:latin typeface="Lucida Console"/>
                <a:cs typeface="Lucida Console"/>
              </a:rPr>
              <a:t> $sp,20,$sp</a:t>
            </a:r>
          </a:p>
          <a:p>
            <a:r>
              <a:rPr lang="en-US" altLang="ja-JP" sz="800" b="1" dirty="0">
                <a:latin typeface="Lucida Console"/>
                <a:cs typeface="Lucida Console"/>
              </a:rPr>
              <a:t>  </a:t>
            </a:r>
            <a:r>
              <a:rPr lang="en-US" altLang="ja-JP" sz="800" b="1" dirty="0" err="1">
                <a:latin typeface="Lucida Console"/>
                <a:cs typeface="Lucida Console"/>
              </a:rPr>
              <a:t>addu</a:t>
            </a:r>
            <a:r>
              <a:rPr lang="en-US" altLang="ja-JP" sz="800" b="1" dirty="0">
                <a:latin typeface="Lucida Console"/>
                <a:cs typeface="Lucida Console"/>
              </a:rPr>
              <a:t> $fp,$sp,8</a:t>
            </a:r>
          </a:p>
          <a:p>
            <a:r>
              <a:rPr lang="en-US" altLang="ja-JP" sz="800" b="1" dirty="0">
                <a:latin typeface="Lucida Console"/>
                <a:cs typeface="Lucida Console"/>
              </a:rPr>
              <a:t>  li   $t0,L0</a:t>
            </a:r>
          </a:p>
          <a:p>
            <a:r>
              <a:rPr lang="en-US" altLang="ja-JP" sz="800" b="1" dirty="0">
                <a:latin typeface="Lucida Console"/>
                <a:cs typeface="Lucida Console"/>
              </a:rPr>
              <a:t>  </a:t>
            </a:r>
            <a:r>
              <a:rPr lang="en-US" altLang="ja-JP" sz="800" b="1" dirty="0" err="1">
                <a:latin typeface="Lucida Console"/>
                <a:cs typeface="Lucida Console"/>
              </a:rPr>
              <a:t>sw</a:t>
            </a:r>
            <a:r>
              <a:rPr lang="en-US" altLang="ja-JP" sz="800" b="1" dirty="0">
                <a:latin typeface="Lucida Console"/>
                <a:cs typeface="Lucida Console"/>
              </a:rPr>
              <a:t>   $t0,0($</a:t>
            </a:r>
            <a:r>
              <a:rPr lang="en-US" altLang="ja-JP" sz="800" b="1" dirty="0" err="1">
                <a:latin typeface="Lucida Console"/>
                <a:cs typeface="Lucida Console"/>
              </a:rPr>
              <a:t>sp</a:t>
            </a:r>
            <a:r>
              <a:rPr lang="en-US" altLang="ja-JP" sz="800" b="1" dirty="0">
                <a:latin typeface="Lucida Console"/>
                <a:cs typeface="Lucida Console"/>
              </a:rPr>
              <a:t>)</a:t>
            </a:r>
          </a:p>
          <a:p>
            <a:r>
              <a:rPr lang="en-US" altLang="ja-JP" sz="800" b="1" dirty="0">
                <a:latin typeface="Lucida Console"/>
                <a:cs typeface="Lucida Console"/>
              </a:rPr>
              <a:t>  …</a:t>
            </a:r>
            <a:endParaRPr lang="nl-NL" altLang="ja-JP" sz="800" b="1" dirty="0">
              <a:latin typeface="Lucida Console"/>
              <a:cs typeface="Lucida Console"/>
            </a:endParaRPr>
          </a:p>
        </p:txBody>
      </p:sp>
      <p:sp>
        <p:nvSpPr>
          <p:cNvPr id="42" name="右矢印 41"/>
          <p:cNvSpPr/>
          <p:nvPr/>
        </p:nvSpPr>
        <p:spPr>
          <a:xfrm rot="10800000">
            <a:off x="3582510" y="4226898"/>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タイトル 1"/>
          <p:cNvSpPr txBox="1">
            <a:spLocks/>
          </p:cNvSpPr>
          <p:nvPr/>
        </p:nvSpPr>
        <p:spPr>
          <a:xfrm>
            <a:off x="108497"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プログラムテキスト</a:t>
            </a:r>
          </a:p>
        </p:txBody>
      </p:sp>
      <p:sp>
        <p:nvSpPr>
          <p:cNvPr id="46" name="タイトル 1"/>
          <p:cNvSpPr txBox="1">
            <a:spLocks/>
          </p:cNvSpPr>
          <p:nvPr/>
        </p:nvSpPr>
        <p:spPr>
          <a:xfrm>
            <a:off x="3057828"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トークン列</a:t>
            </a:r>
          </a:p>
        </p:txBody>
      </p:sp>
      <p:sp>
        <p:nvSpPr>
          <p:cNvPr id="47" name="タイトル 1"/>
          <p:cNvSpPr txBox="1">
            <a:spLocks/>
          </p:cNvSpPr>
          <p:nvPr/>
        </p:nvSpPr>
        <p:spPr>
          <a:xfrm>
            <a:off x="6052228" y="168687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抽象構文木</a:t>
            </a:r>
          </a:p>
        </p:txBody>
      </p:sp>
      <p:sp>
        <p:nvSpPr>
          <p:cNvPr id="48" name="タイトル 1"/>
          <p:cNvSpPr txBox="1">
            <a:spLocks/>
          </p:cNvSpPr>
          <p:nvPr/>
        </p:nvSpPr>
        <p:spPr>
          <a:xfrm>
            <a:off x="6678375" y="5247133"/>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中間命令列</a:t>
            </a:r>
          </a:p>
        </p:txBody>
      </p:sp>
      <p:sp>
        <p:nvSpPr>
          <p:cNvPr id="49" name="タイトル 1"/>
          <p:cNvSpPr txBox="1">
            <a:spLocks/>
          </p:cNvSpPr>
          <p:nvPr/>
        </p:nvSpPr>
        <p:spPr>
          <a:xfrm>
            <a:off x="3873901" y="5833818"/>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アセンブリ</a:t>
            </a:r>
          </a:p>
        </p:txBody>
      </p:sp>
      <p:sp>
        <p:nvSpPr>
          <p:cNvPr id="50" name="タイトル 1"/>
          <p:cNvSpPr txBox="1">
            <a:spLocks/>
          </p:cNvSpPr>
          <p:nvPr/>
        </p:nvSpPr>
        <p:spPr>
          <a:xfrm>
            <a:off x="579949" y="5375777"/>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機械語</a:t>
            </a:r>
          </a:p>
        </p:txBody>
      </p:sp>
      <p:sp>
        <p:nvSpPr>
          <p:cNvPr id="51" name="タイトル 1"/>
          <p:cNvSpPr txBox="1">
            <a:spLocks/>
          </p:cNvSpPr>
          <p:nvPr/>
        </p:nvSpPr>
        <p:spPr>
          <a:xfrm>
            <a:off x="2062810" y="3088306"/>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字句解析</a:t>
            </a:r>
          </a:p>
        </p:txBody>
      </p:sp>
      <p:sp>
        <p:nvSpPr>
          <p:cNvPr id="53" name="タイトル 1"/>
          <p:cNvSpPr txBox="1">
            <a:spLocks/>
          </p:cNvSpPr>
          <p:nvPr/>
        </p:nvSpPr>
        <p:spPr>
          <a:xfrm>
            <a:off x="4838374" y="3118522"/>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構文解析</a:t>
            </a:r>
          </a:p>
        </p:txBody>
      </p:sp>
      <p:sp>
        <p:nvSpPr>
          <p:cNvPr id="54" name="タイトル 1"/>
          <p:cNvSpPr txBox="1">
            <a:spLocks/>
          </p:cNvSpPr>
          <p:nvPr/>
        </p:nvSpPr>
        <p:spPr>
          <a:xfrm>
            <a:off x="5700015" y="52017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アセンブリ生成</a:t>
            </a:r>
          </a:p>
        </p:txBody>
      </p:sp>
      <p:sp>
        <p:nvSpPr>
          <p:cNvPr id="55" name="タイトル 1"/>
          <p:cNvSpPr txBox="1">
            <a:spLocks/>
          </p:cNvSpPr>
          <p:nvPr/>
        </p:nvSpPr>
        <p:spPr>
          <a:xfrm>
            <a:off x="3056824" y="5180907"/>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アセンブル</a:t>
            </a:r>
          </a:p>
        </p:txBody>
      </p:sp>
      <p:sp>
        <p:nvSpPr>
          <p:cNvPr id="56" name="U ターン矢印 55"/>
          <p:cNvSpPr/>
          <p:nvPr/>
        </p:nvSpPr>
        <p:spPr>
          <a:xfrm>
            <a:off x="6969288" y="1087520"/>
            <a:ext cx="593539"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タイトル 1"/>
          <p:cNvSpPr txBox="1">
            <a:spLocks/>
          </p:cNvSpPr>
          <p:nvPr/>
        </p:nvSpPr>
        <p:spPr>
          <a:xfrm>
            <a:off x="7251232" y="8453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意味解析・最適化</a:t>
            </a:r>
          </a:p>
        </p:txBody>
      </p:sp>
      <p:sp>
        <p:nvSpPr>
          <p:cNvPr id="58" name="U ターン矢印 57"/>
          <p:cNvSpPr/>
          <p:nvPr/>
        </p:nvSpPr>
        <p:spPr>
          <a:xfrm rot="10800000">
            <a:off x="7653960" y="5595280"/>
            <a:ext cx="635732"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タイトル 1"/>
          <p:cNvSpPr txBox="1">
            <a:spLocks/>
          </p:cNvSpPr>
          <p:nvPr/>
        </p:nvSpPr>
        <p:spPr>
          <a:xfrm>
            <a:off x="7403642" y="60968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60" name="U ターン矢印 59"/>
          <p:cNvSpPr/>
          <p:nvPr/>
        </p:nvSpPr>
        <p:spPr>
          <a:xfrm rot="10800000">
            <a:off x="4920623" y="6089906"/>
            <a:ext cx="655891"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タイトル 1"/>
          <p:cNvSpPr txBox="1">
            <a:spLocks/>
          </p:cNvSpPr>
          <p:nvPr/>
        </p:nvSpPr>
        <p:spPr>
          <a:xfrm>
            <a:off x="5308350" y="64232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8" name="スライド番号プレースホルダー 7"/>
          <p:cNvSpPr>
            <a:spLocks noGrp="1"/>
          </p:cNvSpPr>
          <p:nvPr>
            <p:ph type="sldNum" sz="quarter" idx="12"/>
          </p:nvPr>
        </p:nvSpPr>
        <p:spPr/>
        <p:txBody>
          <a:bodyPr/>
          <a:lstStyle/>
          <a:p>
            <a:fld id="{F15B0530-B899-2147-B647-E7ABEBE8B9CF}" type="slidenum">
              <a:rPr kumimoji="1" lang="ja-JP" altLang="en-US" smtClean="0"/>
              <a:t>23</a:t>
            </a:fld>
            <a:endParaRPr kumimoji="1" lang="ja-JP" altLang="en-US"/>
          </a:p>
        </p:txBody>
      </p:sp>
    </p:spTree>
    <p:extLst>
      <p:ext uri="{BB962C8B-B14F-4D97-AF65-F5344CB8AC3E}">
        <p14:creationId xmlns:p14="http://schemas.microsoft.com/office/powerpoint/2010/main" val="366833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a:bodyPr>
          <a:lstStyle/>
          <a:p>
            <a:r>
              <a:rPr kumimoji="1" lang="ja-JP" altLang="en-US"/>
              <a:t>「意味解析」という言葉について</a:t>
            </a:r>
            <a:endParaRPr kumimoji="1" lang="ja-JP" altLang="en-US" dirty="0"/>
          </a:p>
        </p:txBody>
      </p:sp>
      <p:sp>
        <p:nvSpPr>
          <p:cNvPr id="52" name="コンテンツ プレースホルダー 2"/>
          <p:cNvSpPr>
            <a:spLocks noGrp="1"/>
          </p:cNvSpPr>
          <p:nvPr>
            <p:ph idx="1"/>
          </p:nvPr>
        </p:nvSpPr>
        <p:spPr>
          <a:xfrm>
            <a:off x="457200" y="1032434"/>
            <a:ext cx="8229600" cy="4290064"/>
          </a:xfrm>
        </p:spPr>
        <p:txBody>
          <a:bodyPr>
            <a:normAutofit/>
          </a:bodyPr>
          <a:lstStyle/>
          <a:p>
            <a:r>
              <a:rPr lang="ja-JP" altLang="en-US"/>
              <a:t>字句解析や構文解析に収まらない解析を</a:t>
            </a:r>
            <a:br>
              <a:rPr lang="en-US" altLang="ja-JP" dirty="0"/>
            </a:br>
            <a:r>
              <a:rPr lang="ja-JP" altLang="en-US"/>
              <a:t>「意味解析」と呼ぶことがある</a:t>
            </a:r>
            <a:endParaRPr lang="en-US" altLang="ja-JP" dirty="0"/>
          </a:p>
          <a:p>
            <a:pPr lvl="1"/>
            <a:r>
              <a:rPr lang="ja-JP" altLang="en-US"/>
              <a:t>要はプログラム</a:t>
            </a:r>
            <a:r>
              <a:rPr lang="ja-JP" altLang="en-US" dirty="0"/>
              <a:t>の意味論</a:t>
            </a:r>
            <a:r>
              <a:rPr lang="ja-JP" altLang="en-US"/>
              <a:t>に従って解析を行うフェーズのこと</a:t>
            </a:r>
            <a:endParaRPr lang="en-US" altLang="ja-JP" dirty="0"/>
          </a:p>
          <a:p>
            <a:pPr lvl="2"/>
            <a:r>
              <a:rPr lang="ja-JP" altLang="en-US"/>
              <a:t>変数が使用前に束縛されているかどうかチェック</a:t>
            </a:r>
            <a:endParaRPr lang="en-US" altLang="ja-JP" dirty="0"/>
          </a:p>
          <a:p>
            <a:pPr lvl="2"/>
            <a:r>
              <a:rPr lang="ja-JP" altLang="en-US"/>
              <a:t>型検査</a:t>
            </a:r>
            <a:endParaRPr lang="en-US" altLang="ja-JP" dirty="0"/>
          </a:p>
          <a:p>
            <a:pPr lvl="2"/>
            <a:r>
              <a:rPr lang="ja-JP" altLang="en-US"/>
              <a:t>型推論</a:t>
            </a:r>
            <a:endParaRPr lang="en-US" altLang="ja-JP" dirty="0"/>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24</a:t>
            </a:fld>
            <a:endParaRPr kumimoji="1" lang="ja-JP" altLang="en-US"/>
          </a:p>
        </p:txBody>
      </p:sp>
    </p:spTree>
    <p:extLst>
      <p:ext uri="{BB962C8B-B14F-4D97-AF65-F5344CB8AC3E}">
        <p14:creationId xmlns:p14="http://schemas.microsoft.com/office/powerpoint/2010/main" val="401947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a:bodyPr>
          <a:lstStyle/>
          <a:p>
            <a:r>
              <a:rPr kumimoji="1" lang="ja-JP" altLang="en-US" dirty="0"/>
              <a:t>最適化</a:t>
            </a:r>
          </a:p>
        </p:txBody>
      </p:sp>
      <p:sp>
        <p:nvSpPr>
          <p:cNvPr id="52" name="コンテンツ プレースホルダー 2"/>
          <p:cNvSpPr>
            <a:spLocks noGrp="1"/>
          </p:cNvSpPr>
          <p:nvPr>
            <p:ph idx="1"/>
          </p:nvPr>
        </p:nvSpPr>
        <p:spPr>
          <a:xfrm>
            <a:off x="457200" y="1032432"/>
            <a:ext cx="8229600" cy="4960212"/>
          </a:xfrm>
        </p:spPr>
        <p:txBody>
          <a:bodyPr>
            <a:normAutofit/>
          </a:bodyPr>
          <a:lstStyle/>
          <a:p>
            <a:r>
              <a:rPr lang="ja-JP" altLang="en-US" dirty="0"/>
              <a:t>プログラムの実行効率を上げるための変換をほどこすフェーズ</a:t>
            </a:r>
            <a:endParaRPr lang="en-US" altLang="ja-JP" dirty="0"/>
          </a:p>
          <a:p>
            <a:pPr lvl="1"/>
            <a:r>
              <a:rPr lang="ja-JP" altLang="en-US" dirty="0"/>
              <a:t>無駄な代入文を除去したり</a:t>
            </a:r>
            <a:endParaRPr lang="en-US" altLang="ja-JP" dirty="0"/>
          </a:p>
          <a:p>
            <a:pPr lvl="1"/>
            <a:r>
              <a:rPr lang="ja-JP" altLang="en-US" dirty="0"/>
              <a:t>定数だとわかりきっている変数を展開したり</a:t>
            </a:r>
            <a:endParaRPr lang="en-US" altLang="ja-JP" dirty="0"/>
          </a:p>
          <a:p>
            <a:pPr lvl="1"/>
            <a:r>
              <a:rPr lang="ja-JP" altLang="en-US" dirty="0"/>
              <a:t>よく使う変数を高速にアクセスできる記憶領域に割り当てたり</a:t>
            </a:r>
            <a:endParaRPr lang="en-US" altLang="ja-JP" dirty="0"/>
          </a:p>
          <a:p>
            <a:r>
              <a:rPr lang="ja-JP" altLang="en-US" dirty="0"/>
              <a:t>抽象構文木での最適化，中間命令列での</a:t>
            </a:r>
            <a:br>
              <a:rPr lang="en-US" altLang="ja-JP" dirty="0"/>
            </a:br>
            <a:r>
              <a:rPr lang="ja-JP" altLang="en-US" dirty="0"/>
              <a:t>最適化等何度も行われること</a:t>
            </a:r>
            <a:r>
              <a:rPr lang="ja-JP" altLang="en-US"/>
              <a:t>が多い</a:t>
            </a:r>
            <a:endParaRPr lang="en-US" altLang="ja-JP" dirty="0"/>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25</a:t>
            </a:fld>
            <a:endParaRPr kumimoji="1" lang="ja-JP" altLang="en-US"/>
          </a:p>
        </p:txBody>
      </p:sp>
    </p:spTree>
    <p:extLst>
      <p:ext uri="{BB962C8B-B14F-4D97-AF65-F5344CB8AC3E}">
        <p14:creationId xmlns:p14="http://schemas.microsoft.com/office/powerpoint/2010/main" val="2834414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6810829" y="1686872"/>
            <a:ext cx="2154613" cy="390840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7200" y="50523"/>
            <a:ext cx="8229600" cy="1143000"/>
          </a:xfrm>
        </p:spPr>
        <p:txBody>
          <a:bodyPr>
            <a:normAutofit/>
          </a:bodyPr>
          <a:lstStyle/>
          <a:p>
            <a:r>
              <a:rPr kumimoji="1" lang="ja-JP" altLang="en-US" dirty="0"/>
              <a:t>各フェーズの説明</a:t>
            </a:r>
          </a:p>
        </p:txBody>
      </p:sp>
      <p:sp>
        <p:nvSpPr>
          <p:cNvPr id="4" name="正方形/長方形 3"/>
          <p:cNvSpPr/>
          <p:nvPr/>
        </p:nvSpPr>
        <p:spPr>
          <a:xfrm>
            <a:off x="275781" y="2230767"/>
            <a:ext cx="2124519" cy="1061829"/>
          </a:xfrm>
          <a:prstGeom prst="rect">
            <a:avLst/>
          </a:prstGeom>
        </p:spPr>
        <p:txBody>
          <a:bodyPr wrap="square">
            <a:spAutoFit/>
          </a:bodyPr>
          <a:lstStyle/>
          <a:p>
            <a:r>
              <a:rPr lang="en-US" altLang="ja-JP" sz="1050" b="1" dirty="0" err="1">
                <a:latin typeface="Lucida Console"/>
                <a:cs typeface="Lucida Console"/>
              </a:rPr>
              <a:t>int</a:t>
            </a:r>
            <a:r>
              <a:rPr lang="en-US" altLang="ja-JP" sz="1050" b="1" dirty="0">
                <a:latin typeface="Lucida Console"/>
                <a:cs typeface="Lucida Console"/>
              </a:rPr>
              <a:t> main(</a:t>
            </a:r>
            <a:r>
              <a:rPr lang="en-US" altLang="ja-JP" sz="1050" b="1" dirty="0" err="1">
                <a:latin typeface="Lucida Console"/>
                <a:cs typeface="Lucida Console"/>
              </a:rPr>
              <a:t>int</a:t>
            </a:r>
            <a:r>
              <a:rPr lang="en-US" altLang="ja-JP" sz="1050" b="1" dirty="0">
                <a:latin typeface="Lucida Console"/>
                <a:cs typeface="Lucida Console"/>
              </a:rPr>
              <a:t> </a:t>
            </a:r>
            <a:r>
              <a:rPr lang="en-US" altLang="ja-JP" sz="1050" b="1" dirty="0" err="1">
                <a:latin typeface="Lucida Console"/>
                <a:cs typeface="Lucida Console"/>
              </a:rPr>
              <a:t>argc</a:t>
            </a:r>
            <a:r>
              <a:rPr lang="en-US" altLang="ja-JP" sz="1050" b="1" dirty="0">
                <a:latin typeface="Lucida Console"/>
                <a:cs typeface="Lucida Console"/>
              </a:rPr>
              <a:t>, </a:t>
            </a:r>
            <a:br>
              <a:rPr lang="en-US" altLang="ja-JP" sz="1050" b="1" dirty="0">
                <a:latin typeface="Lucida Console"/>
                <a:cs typeface="Lucida Console"/>
              </a:rPr>
            </a:br>
            <a:r>
              <a:rPr lang="en-US" altLang="ja-JP" sz="1050" b="1" dirty="0">
                <a:latin typeface="Lucida Console"/>
                <a:cs typeface="Lucida Console"/>
              </a:rPr>
              <a:t>         char **</a:t>
            </a:r>
            <a:r>
              <a:rPr lang="en-US" altLang="ja-JP" sz="1050" b="1" dirty="0" err="1">
                <a:latin typeface="Lucida Console"/>
                <a:cs typeface="Lucida Console"/>
              </a:rPr>
              <a:t>argv</a:t>
            </a:r>
            <a:r>
              <a:rPr lang="en-US" altLang="ja-JP" sz="1050" b="1" dirty="0">
                <a:latin typeface="Lucida Console"/>
                <a:cs typeface="Lucida Console"/>
              </a:rPr>
              <a:t>)</a:t>
            </a:r>
          </a:p>
          <a:p>
            <a:r>
              <a:rPr lang="en-US" altLang="ja-JP" sz="1050" b="1" dirty="0">
                <a:latin typeface="Lucida Console"/>
                <a:cs typeface="Lucida Console"/>
              </a:rPr>
              <a:t>{</a:t>
            </a:r>
          </a:p>
          <a:p>
            <a:r>
              <a:rPr lang="en-US" altLang="ja-JP" sz="1050" b="1" dirty="0">
                <a:latin typeface="Lucida Console"/>
                <a:cs typeface="Lucida Console"/>
              </a:rPr>
              <a:t>  </a:t>
            </a:r>
            <a:r>
              <a:rPr lang="en-US" altLang="ja-JP" sz="1050" b="1" dirty="0" err="1">
                <a:latin typeface="Lucida Console"/>
                <a:cs typeface="Lucida Console"/>
              </a:rPr>
              <a:t>printf</a:t>
            </a:r>
            <a:r>
              <a:rPr lang="en-US" altLang="ja-JP" sz="1050" b="1" dirty="0">
                <a:latin typeface="Lucida Console"/>
                <a:cs typeface="Lucida Console"/>
              </a:rPr>
              <a:t>("Hello!\n");</a:t>
            </a:r>
          </a:p>
          <a:p>
            <a:r>
              <a:rPr lang="en-US" altLang="ja-JP" sz="1050" b="1" dirty="0">
                <a:latin typeface="Lucida Console"/>
                <a:cs typeface="Lucida Console"/>
              </a:rPr>
              <a:t>  return 0;</a:t>
            </a:r>
          </a:p>
          <a:p>
            <a:r>
              <a:rPr lang="en-US" altLang="ja-JP" sz="1050" b="1" dirty="0">
                <a:latin typeface="Lucida Console"/>
                <a:cs typeface="Lucida Console"/>
              </a:rPr>
              <a:t>}</a:t>
            </a:r>
          </a:p>
        </p:txBody>
      </p:sp>
      <p:sp>
        <p:nvSpPr>
          <p:cNvPr id="5" name="右矢印 4"/>
          <p:cNvSpPr/>
          <p:nvPr/>
        </p:nvSpPr>
        <p:spPr>
          <a:xfrm>
            <a:off x="2400300"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5781" y="4362874"/>
            <a:ext cx="3132462" cy="938719"/>
          </a:xfrm>
          <a:prstGeom prst="rect">
            <a:avLst/>
          </a:prstGeom>
        </p:spPr>
        <p:txBody>
          <a:bodyPr wrap="square">
            <a:spAutoFit/>
          </a:bodyPr>
          <a:lstStyle/>
          <a:p>
            <a:r>
              <a:rPr lang="nl-NL" altLang="ja-JP" sz="500" b="1" dirty="0">
                <a:latin typeface="Lucida Console"/>
                <a:cs typeface="Lucida Console"/>
              </a:rPr>
              <a:t>0000000      </a:t>
            </a:r>
            <a:r>
              <a:rPr lang="nl-NL" altLang="ja-JP" sz="500" b="1" dirty="0" err="1">
                <a:latin typeface="Lucida Console"/>
                <a:cs typeface="Lucida Console"/>
              </a:rPr>
              <a:t>facf</a:t>
            </a:r>
            <a:r>
              <a:rPr lang="nl-NL" altLang="ja-JP" sz="500" b="1" dirty="0">
                <a:latin typeface="Lucida Console"/>
                <a:cs typeface="Lucida Console"/>
              </a:rPr>
              <a:t>    feed    0007    0100    0003    8000    0002    0000</a:t>
            </a:r>
          </a:p>
          <a:p>
            <a:r>
              <a:rPr lang="nl-NL" altLang="ja-JP" sz="500" b="1" dirty="0">
                <a:latin typeface="Lucida Console"/>
                <a:cs typeface="Lucida Console"/>
              </a:rPr>
              <a:t>0000020      0010    0000    05b0    0000    0085    0020    0000    0000</a:t>
            </a:r>
          </a:p>
          <a:p>
            <a:r>
              <a:rPr lang="nl-NL" altLang="ja-JP" sz="500" b="1" dirty="0">
                <a:latin typeface="Lucida Console"/>
                <a:cs typeface="Lucida Console"/>
              </a:rPr>
              <a:t>0000040      0019    0000    0048    0000    5f5f    4150    4547    455a</a:t>
            </a:r>
          </a:p>
          <a:p>
            <a:r>
              <a:rPr lang="nl-NL" altLang="ja-JP" sz="500" b="1" dirty="0">
                <a:latin typeface="Lucida Console"/>
                <a:cs typeface="Lucida Console"/>
              </a:rPr>
              <a:t>0000060      4f52    0000    0000    0000    0000    0000    0000    0000</a:t>
            </a:r>
          </a:p>
          <a:p>
            <a:r>
              <a:rPr lang="nl-NL" altLang="ja-JP" sz="500" b="1" dirty="0">
                <a:latin typeface="Lucida Console"/>
                <a:cs typeface="Lucida Console"/>
              </a:rPr>
              <a:t>0000100      0000    0000    0001    0000    0000    0000    0000    0000</a:t>
            </a:r>
          </a:p>
          <a:p>
            <a:r>
              <a:rPr lang="nl-NL" altLang="ja-JP" sz="500" b="1" dirty="0">
                <a:latin typeface="Lucida Console"/>
                <a:cs typeface="Lucida Console"/>
              </a:rPr>
              <a:t>0000120      0000    0000    0000    0000    0000    0000    0000    0000</a:t>
            </a:r>
          </a:p>
          <a:p>
            <a:r>
              <a:rPr lang="nl-NL" altLang="ja-JP" sz="500" b="1" dirty="0">
                <a:latin typeface="Lucida Console"/>
                <a:cs typeface="Lucida Console"/>
              </a:rPr>
              <a:t>0000140      0000    0000    0000    0000    0019    0000    0228    0000</a:t>
            </a:r>
          </a:p>
          <a:p>
            <a:r>
              <a:rPr lang="nl-NL" altLang="ja-JP" sz="500" b="1" dirty="0">
                <a:latin typeface="Lucida Console"/>
                <a:cs typeface="Lucida Console"/>
              </a:rPr>
              <a:t>0000160      5f5f    4554    5458    0000    0000    0000    0000    0000</a:t>
            </a:r>
          </a:p>
          <a:p>
            <a:r>
              <a:rPr lang="nl-NL" altLang="ja-JP" sz="500" b="1" dirty="0">
                <a:latin typeface="Lucida Console"/>
                <a:cs typeface="Lucida Console"/>
              </a:rPr>
              <a:t>0000200      0000    0000    0001    0000    1000    0000    0000    0000</a:t>
            </a:r>
          </a:p>
          <a:p>
            <a:r>
              <a:rPr lang="nl-NL" altLang="ja-JP" sz="500" b="1" dirty="0">
                <a:latin typeface="Lucida Console"/>
                <a:cs typeface="Lucida Console"/>
              </a:rPr>
              <a:t>0000220      0000    0000    0000    0000    1000    0000    0000    0000</a:t>
            </a:r>
          </a:p>
          <a:p>
            <a:pPr marL="228600" indent="-228600">
              <a:buAutoNum type="arabicPlain" startAt="240"/>
            </a:pPr>
            <a:r>
              <a:rPr lang="nl-NL" altLang="ja-JP" sz="500" b="1" dirty="0">
                <a:latin typeface="Lucida Console"/>
                <a:cs typeface="Lucida Console"/>
              </a:rPr>
              <a:t>………</a:t>
            </a:r>
          </a:p>
        </p:txBody>
      </p:sp>
      <p:sp>
        <p:nvSpPr>
          <p:cNvPr id="7" name="正方形/長方形 6"/>
          <p:cNvSpPr/>
          <p:nvPr/>
        </p:nvSpPr>
        <p:spPr>
          <a:xfrm>
            <a:off x="3057828" y="2230767"/>
            <a:ext cx="2124519" cy="738664"/>
          </a:xfrm>
          <a:prstGeom prst="rect">
            <a:avLst/>
          </a:prstGeom>
        </p:spPr>
        <p:txBody>
          <a:bodyPr wrap="square">
            <a:spAutoFit/>
          </a:bodyPr>
          <a:lstStyle/>
          <a:p>
            <a:r>
              <a:rPr lang="en-US" altLang="ja-JP" sz="1050" b="1" dirty="0">
                <a:latin typeface="Lucida Console"/>
                <a:cs typeface="Lucida Console"/>
              </a:rPr>
              <a:t>INT; ID(“main”); LPAREN; INT; ID(“</a:t>
            </a:r>
            <a:r>
              <a:rPr lang="en-US" altLang="ja-JP" sz="1050" b="1" dirty="0" err="1">
                <a:latin typeface="Lucida Console"/>
                <a:cs typeface="Lucida Console"/>
              </a:rPr>
              <a:t>argc</a:t>
            </a:r>
            <a:r>
              <a:rPr lang="en-US" altLang="ja-JP" sz="1050" b="1" dirty="0">
                <a:latin typeface="Lucida Console"/>
                <a:cs typeface="Lucida Console"/>
              </a:rPr>
              <a:t>”); CHAR; AST; AST; ID(“</a:t>
            </a:r>
            <a:r>
              <a:rPr lang="en-US" altLang="ja-JP" sz="1050" b="1" dirty="0" err="1">
                <a:latin typeface="Lucida Console"/>
                <a:cs typeface="Lucida Console"/>
              </a:rPr>
              <a:t>argv</a:t>
            </a:r>
            <a:r>
              <a:rPr lang="en-US" altLang="ja-JP" sz="1050" b="1" dirty="0">
                <a:latin typeface="Lucida Console"/>
                <a:cs typeface="Lucida Console"/>
              </a:rPr>
              <a:t>”); RPAREN; LBRACE; …</a:t>
            </a:r>
          </a:p>
        </p:txBody>
      </p:sp>
      <p:sp>
        <p:nvSpPr>
          <p:cNvPr id="9" name="右矢印 8"/>
          <p:cNvSpPr/>
          <p:nvPr/>
        </p:nvSpPr>
        <p:spPr>
          <a:xfrm>
            <a:off x="5292289"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969288" y="2104887"/>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5910624" y="26125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6810830" y="2612252"/>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5886102"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5886102" y="3206931"/>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6772688"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6772688"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7628431" y="2583116"/>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7653960" y="3054165"/>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7653960"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6273519" y="2322961"/>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7057854" y="2322961"/>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7313939" y="2322961"/>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2"/>
            <a:endCxn id="13" idx="0"/>
          </p:cNvCxnSpPr>
          <p:nvPr/>
        </p:nvCxnSpPr>
        <p:spPr>
          <a:xfrm flipH="1">
            <a:off x="6248997" y="2766952"/>
            <a:ext cx="24522" cy="27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7057854" y="2775402"/>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7937697" y="2746266"/>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8285974" y="2517137"/>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8438374" y="3092141"/>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8" name="右矢印 37"/>
          <p:cNvSpPr/>
          <p:nvPr/>
        </p:nvSpPr>
        <p:spPr>
          <a:xfrm rot="5400000">
            <a:off x="7042827" y="33150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95057" y="4367005"/>
            <a:ext cx="1759832" cy="707886"/>
          </a:xfrm>
          <a:prstGeom prst="rect">
            <a:avLst/>
          </a:prstGeom>
        </p:spPr>
        <p:txBody>
          <a:bodyPr wrap="square">
            <a:spAutoFit/>
          </a:bodyPr>
          <a:lstStyle/>
          <a:p>
            <a:r>
              <a:rPr lang="nl-NL" altLang="ja-JP" sz="800" b="1" dirty="0" err="1">
                <a:latin typeface="Lucida Console"/>
                <a:cs typeface="Lucida Console"/>
              </a:rPr>
              <a:t>main</a:t>
            </a:r>
            <a:r>
              <a:rPr lang="nl-NL" altLang="ja-JP" sz="800" b="1" dirty="0">
                <a:latin typeface="Lucida Console"/>
                <a:cs typeface="Lucida Console"/>
              </a:rPr>
              <a:t> : int-&gt;</a:t>
            </a:r>
            <a:r>
              <a:rPr lang="nl-NL" altLang="ja-JP" sz="800" b="1" dirty="0" err="1">
                <a:latin typeface="Lucida Console"/>
                <a:cs typeface="Lucida Console"/>
              </a:rPr>
              <a:t>char</a:t>
            </a:r>
            <a:r>
              <a:rPr lang="nl-NL" altLang="ja-JP" sz="800" b="1" dirty="0">
                <a:latin typeface="Lucida Console"/>
                <a:cs typeface="Lucida Console"/>
              </a:rPr>
              <a:t>**-&gt;int</a:t>
            </a:r>
          </a:p>
          <a:p>
            <a:r>
              <a:rPr lang="nl-NL" altLang="ja-JP" sz="800" b="1" dirty="0">
                <a:latin typeface="Lucida Console"/>
                <a:cs typeface="Lucida Console"/>
              </a:rPr>
              <a:t>  set x “</a:t>
            </a:r>
            <a:r>
              <a:rPr lang="nl-NL" altLang="ja-JP" sz="800" b="1" dirty="0" err="1">
                <a:latin typeface="Lucida Console"/>
                <a:cs typeface="Lucida Console"/>
              </a:rPr>
              <a:t>Hello</a:t>
            </a:r>
            <a:r>
              <a:rPr lang="nl-NL" altLang="ja-JP" sz="800" b="1" dirty="0">
                <a:latin typeface="Lucida Console"/>
                <a:cs typeface="Lucida Console"/>
              </a:rPr>
              <a:t>!</a:t>
            </a:r>
            <a:r>
              <a:rPr lang="en-US" altLang="ja-JP" sz="800" b="1" dirty="0">
                <a:latin typeface="Lucida Console"/>
                <a:cs typeface="Lucida Console"/>
              </a:rPr>
              <a:t>\n”</a:t>
            </a:r>
          </a:p>
          <a:p>
            <a:r>
              <a:rPr lang="en-US" altLang="ja-JP" sz="800" b="1" dirty="0">
                <a:latin typeface="Lucida Console"/>
                <a:cs typeface="Lucida Console"/>
              </a:rPr>
              <a:t>  call ret </a:t>
            </a:r>
            <a:r>
              <a:rPr lang="en-US" altLang="ja-JP" sz="800" b="1" dirty="0" err="1">
                <a:latin typeface="Lucida Console"/>
                <a:cs typeface="Lucida Console"/>
              </a:rPr>
              <a:t>printf</a:t>
            </a:r>
            <a:r>
              <a:rPr lang="en-US" altLang="ja-JP" sz="800" b="1" dirty="0">
                <a:latin typeface="Lucida Console"/>
                <a:cs typeface="Lucida Console"/>
              </a:rPr>
              <a:t> [x]</a:t>
            </a:r>
          </a:p>
          <a:p>
            <a:r>
              <a:rPr lang="en-US" altLang="ja-JP" sz="800" b="1" dirty="0">
                <a:latin typeface="Lucida Console"/>
                <a:cs typeface="Lucida Console"/>
              </a:rPr>
              <a:t>  set y 0</a:t>
            </a:r>
          </a:p>
          <a:p>
            <a:r>
              <a:rPr lang="en-US" altLang="ja-JP" sz="800" b="1" dirty="0">
                <a:latin typeface="Lucida Console"/>
                <a:cs typeface="Lucida Console"/>
              </a:rPr>
              <a:t>  return y</a:t>
            </a:r>
            <a:endParaRPr lang="nl-NL" altLang="ja-JP" sz="800" b="1" dirty="0">
              <a:latin typeface="Lucida Console"/>
              <a:cs typeface="Lucida Console"/>
            </a:endParaRPr>
          </a:p>
        </p:txBody>
      </p:sp>
      <p:sp>
        <p:nvSpPr>
          <p:cNvPr id="40" name="右矢印 39"/>
          <p:cNvSpPr/>
          <p:nvPr/>
        </p:nvSpPr>
        <p:spPr>
          <a:xfrm rot="10800000">
            <a:off x="6206338" y="422689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47815" y="4387268"/>
            <a:ext cx="1759832" cy="1446550"/>
          </a:xfrm>
          <a:prstGeom prst="rect">
            <a:avLst/>
          </a:prstGeom>
        </p:spPr>
        <p:txBody>
          <a:bodyPr wrap="square">
            <a:spAutoFit/>
          </a:bodyPr>
          <a:lstStyle/>
          <a:p>
            <a:r>
              <a:rPr lang="en-US" altLang="ja-JP" sz="800" b="1" dirty="0">
                <a:latin typeface="Lucida Console"/>
                <a:cs typeface="Lucida Console"/>
              </a:rPr>
              <a:t>  .data</a:t>
            </a:r>
          </a:p>
          <a:p>
            <a:r>
              <a:rPr lang="en-US" altLang="ja-JP" sz="800" b="1" dirty="0">
                <a:latin typeface="Lucida Console"/>
                <a:cs typeface="Lucida Console"/>
              </a:rPr>
              <a:t>L0:</a:t>
            </a:r>
          </a:p>
          <a:p>
            <a:r>
              <a:rPr lang="en-US" altLang="ja-JP" sz="800" b="1" dirty="0">
                <a:latin typeface="Lucida Console"/>
                <a:cs typeface="Lucida Console"/>
              </a:rPr>
              <a:t>  .</a:t>
            </a:r>
            <a:r>
              <a:rPr lang="en-US" altLang="ja-JP" sz="800" b="1" dirty="0" err="1">
                <a:latin typeface="Lucida Console"/>
                <a:cs typeface="Lucida Console"/>
              </a:rPr>
              <a:t>asciiz</a:t>
            </a:r>
            <a:r>
              <a:rPr lang="en-US" altLang="ja-JP" sz="800" b="1" dirty="0">
                <a:latin typeface="Lucida Console"/>
                <a:cs typeface="Lucida Console"/>
              </a:rPr>
              <a:t> “Hello!\n”</a:t>
            </a:r>
          </a:p>
          <a:p>
            <a:r>
              <a:rPr lang="en-US" altLang="ja-JP" sz="800" b="1" dirty="0">
                <a:latin typeface="Lucida Console"/>
                <a:cs typeface="Lucida Console"/>
              </a:rPr>
              <a:t>  .text</a:t>
            </a:r>
          </a:p>
          <a:p>
            <a:r>
              <a:rPr lang="en-US" altLang="ja-JP" sz="800" b="1" dirty="0">
                <a:latin typeface="Lucida Console"/>
                <a:cs typeface="Lucida Console"/>
              </a:rPr>
              <a:t>  .</a:t>
            </a:r>
            <a:r>
              <a:rPr lang="en-US" altLang="ja-JP" sz="800" b="1" dirty="0" err="1">
                <a:latin typeface="Lucida Console"/>
                <a:cs typeface="Lucida Console"/>
              </a:rPr>
              <a:t>globl</a:t>
            </a:r>
            <a:r>
              <a:rPr lang="en-US" altLang="ja-JP" sz="800" b="1" dirty="0">
                <a:latin typeface="Lucida Console"/>
                <a:cs typeface="Lucida Console"/>
              </a:rPr>
              <a:t> main</a:t>
            </a:r>
          </a:p>
          <a:p>
            <a:r>
              <a:rPr lang="en-US" altLang="ja-JP" sz="800" b="1" dirty="0">
                <a:latin typeface="Lucida Console"/>
                <a:cs typeface="Lucida Console"/>
              </a:rPr>
              <a:t>main:</a:t>
            </a:r>
          </a:p>
          <a:p>
            <a:r>
              <a:rPr lang="en-US" altLang="ja-JP" sz="800" b="1" dirty="0">
                <a:latin typeface="Lucida Console"/>
                <a:cs typeface="Lucida Console"/>
              </a:rPr>
              <a:t>  </a:t>
            </a:r>
            <a:r>
              <a:rPr lang="en-US" altLang="ja-JP" sz="800" b="1" dirty="0" err="1">
                <a:latin typeface="Lucida Console"/>
                <a:cs typeface="Lucida Console"/>
              </a:rPr>
              <a:t>subu</a:t>
            </a:r>
            <a:r>
              <a:rPr lang="en-US" altLang="ja-JP" sz="800" b="1" dirty="0">
                <a:latin typeface="Lucida Console"/>
                <a:cs typeface="Lucida Console"/>
              </a:rPr>
              <a:t> $sp,20,$sp</a:t>
            </a:r>
          </a:p>
          <a:p>
            <a:r>
              <a:rPr lang="en-US" altLang="ja-JP" sz="800" b="1" dirty="0">
                <a:latin typeface="Lucida Console"/>
                <a:cs typeface="Lucida Console"/>
              </a:rPr>
              <a:t>  </a:t>
            </a:r>
            <a:r>
              <a:rPr lang="en-US" altLang="ja-JP" sz="800" b="1" dirty="0" err="1">
                <a:latin typeface="Lucida Console"/>
                <a:cs typeface="Lucida Console"/>
              </a:rPr>
              <a:t>addu</a:t>
            </a:r>
            <a:r>
              <a:rPr lang="en-US" altLang="ja-JP" sz="800" b="1" dirty="0">
                <a:latin typeface="Lucida Console"/>
                <a:cs typeface="Lucida Console"/>
              </a:rPr>
              <a:t> $fp,$sp,8</a:t>
            </a:r>
          </a:p>
          <a:p>
            <a:r>
              <a:rPr lang="en-US" altLang="ja-JP" sz="800" b="1" dirty="0">
                <a:latin typeface="Lucida Console"/>
                <a:cs typeface="Lucida Console"/>
              </a:rPr>
              <a:t>  li   $t0,L0</a:t>
            </a:r>
          </a:p>
          <a:p>
            <a:r>
              <a:rPr lang="en-US" altLang="ja-JP" sz="800" b="1" dirty="0">
                <a:latin typeface="Lucida Console"/>
                <a:cs typeface="Lucida Console"/>
              </a:rPr>
              <a:t>  </a:t>
            </a:r>
            <a:r>
              <a:rPr lang="en-US" altLang="ja-JP" sz="800" b="1" dirty="0" err="1">
                <a:latin typeface="Lucida Console"/>
                <a:cs typeface="Lucida Console"/>
              </a:rPr>
              <a:t>sw</a:t>
            </a:r>
            <a:r>
              <a:rPr lang="en-US" altLang="ja-JP" sz="800" b="1" dirty="0">
                <a:latin typeface="Lucida Console"/>
                <a:cs typeface="Lucida Console"/>
              </a:rPr>
              <a:t>   $t0,0($</a:t>
            </a:r>
            <a:r>
              <a:rPr lang="en-US" altLang="ja-JP" sz="800" b="1" dirty="0" err="1">
                <a:latin typeface="Lucida Console"/>
                <a:cs typeface="Lucida Console"/>
              </a:rPr>
              <a:t>sp</a:t>
            </a:r>
            <a:r>
              <a:rPr lang="en-US" altLang="ja-JP" sz="800" b="1" dirty="0">
                <a:latin typeface="Lucida Console"/>
                <a:cs typeface="Lucida Console"/>
              </a:rPr>
              <a:t>)</a:t>
            </a:r>
          </a:p>
          <a:p>
            <a:r>
              <a:rPr lang="en-US" altLang="ja-JP" sz="800" b="1" dirty="0">
                <a:latin typeface="Lucida Console"/>
                <a:cs typeface="Lucida Console"/>
              </a:rPr>
              <a:t>  …</a:t>
            </a:r>
            <a:endParaRPr lang="nl-NL" altLang="ja-JP" sz="800" b="1" dirty="0">
              <a:latin typeface="Lucida Console"/>
              <a:cs typeface="Lucida Console"/>
            </a:endParaRPr>
          </a:p>
        </p:txBody>
      </p:sp>
      <p:sp>
        <p:nvSpPr>
          <p:cNvPr id="42" name="右矢印 41"/>
          <p:cNvSpPr/>
          <p:nvPr/>
        </p:nvSpPr>
        <p:spPr>
          <a:xfrm rot="10800000">
            <a:off x="3582510" y="4226898"/>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タイトル 1"/>
          <p:cNvSpPr txBox="1">
            <a:spLocks/>
          </p:cNvSpPr>
          <p:nvPr/>
        </p:nvSpPr>
        <p:spPr>
          <a:xfrm>
            <a:off x="108497"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プログラムテキスト</a:t>
            </a:r>
          </a:p>
        </p:txBody>
      </p:sp>
      <p:sp>
        <p:nvSpPr>
          <p:cNvPr id="46" name="タイトル 1"/>
          <p:cNvSpPr txBox="1">
            <a:spLocks/>
          </p:cNvSpPr>
          <p:nvPr/>
        </p:nvSpPr>
        <p:spPr>
          <a:xfrm>
            <a:off x="3057828"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トークン列</a:t>
            </a:r>
          </a:p>
        </p:txBody>
      </p:sp>
      <p:sp>
        <p:nvSpPr>
          <p:cNvPr id="47" name="タイトル 1"/>
          <p:cNvSpPr txBox="1">
            <a:spLocks/>
          </p:cNvSpPr>
          <p:nvPr/>
        </p:nvSpPr>
        <p:spPr>
          <a:xfrm>
            <a:off x="6052228" y="168687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抽象構文木</a:t>
            </a:r>
          </a:p>
        </p:txBody>
      </p:sp>
      <p:sp>
        <p:nvSpPr>
          <p:cNvPr id="48" name="タイトル 1"/>
          <p:cNvSpPr txBox="1">
            <a:spLocks/>
          </p:cNvSpPr>
          <p:nvPr/>
        </p:nvSpPr>
        <p:spPr>
          <a:xfrm>
            <a:off x="6678375" y="5247133"/>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中間命令列</a:t>
            </a:r>
          </a:p>
        </p:txBody>
      </p:sp>
      <p:sp>
        <p:nvSpPr>
          <p:cNvPr id="49" name="タイトル 1"/>
          <p:cNvSpPr txBox="1">
            <a:spLocks/>
          </p:cNvSpPr>
          <p:nvPr/>
        </p:nvSpPr>
        <p:spPr>
          <a:xfrm>
            <a:off x="3873901" y="5833818"/>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アセンブリ</a:t>
            </a:r>
          </a:p>
        </p:txBody>
      </p:sp>
      <p:sp>
        <p:nvSpPr>
          <p:cNvPr id="50" name="タイトル 1"/>
          <p:cNvSpPr txBox="1">
            <a:spLocks/>
          </p:cNvSpPr>
          <p:nvPr/>
        </p:nvSpPr>
        <p:spPr>
          <a:xfrm>
            <a:off x="579949" y="5375777"/>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機械語</a:t>
            </a:r>
          </a:p>
        </p:txBody>
      </p:sp>
      <p:sp>
        <p:nvSpPr>
          <p:cNvPr id="51" name="タイトル 1"/>
          <p:cNvSpPr txBox="1">
            <a:spLocks/>
          </p:cNvSpPr>
          <p:nvPr/>
        </p:nvSpPr>
        <p:spPr>
          <a:xfrm>
            <a:off x="2062810" y="3088306"/>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字句解析</a:t>
            </a:r>
          </a:p>
        </p:txBody>
      </p:sp>
      <p:sp>
        <p:nvSpPr>
          <p:cNvPr id="53" name="タイトル 1"/>
          <p:cNvSpPr txBox="1">
            <a:spLocks/>
          </p:cNvSpPr>
          <p:nvPr/>
        </p:nvSpPr>
        <p:spPr>
          <a:xfrm>
            <a:off x="4838374" y="3118522"/>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構文解析</a:t>
            </a:r>
          </a:p>
        </p:txBody>
      </p:sp>
      <p:sp>
        <p:nvSpPr>
          <p:cNvPr id="54" name="タイトル 1"/>
          <p:cNvSpPr txBox="1">
            <a:spLocks/>
          </p:cNvSpPr>
          <p:nvPr/>
        </p:nvSpPr>
        <p:spPr>
          <a:xfrm>
            <a:off x="5700015" y="52017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アセンブリ生成</a:t>
            </a:r>
          </a:p>
        </p:txBody>
      </p:sp>
      <p:sp>
        <p:nvSpPr>
          <p:cNvPr id="55" name="タイトル 1"/>
          <p:cNvSpPr txBox="1">
            <a:spLocks/>
          </p:cNvSpPr>
          <p:nvPr/>
        </p:nvSpPr>
        <p:spPr>
          <a:xfrm>
            <a:off x="3056824" y="5180907"/>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アセンブル</a:t>
            </a:r>
          </a:p>
        </p:txBody>
      </p:sp>
      <p:sp>
        <p:nvSpPr>
          <p:cNvPr id="56" name="U ターン矢印 55"/>
          <p:cNvSpPr/>
          <p:nvPr/>
        </p:nvSpPr>
        <p:spPr>
          <a:xfrm>
            <a:off x="6969288" y="1087520"/>
            <a:ext cx="593539"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タイトル 1"/>
          <p:cNvSpPr txBox="1">
            <a:spLocks/>
          </p:cNvSpPr>
          <p:nvPr/>
        </p:nvSpPr>
        <p:spPr>
          <a:xfrm>
            <a:off x="7251232" y="8453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意味解析・最適化</a:t>
            </a:r>
          </a:p>
        </p:txBody>
      </p:sp>
      <p:sp>
        <p:nvSpPr>
          <p:cNvPr id="58" name="U ターン矢印 57"/>
          <p:cNvSpPr/>
          <p:nvPr/>
        </p:nvSpPr>
        <p:spPr>
          <a:xfrm rot="10800000">
            <a:off x="7653960" y="5595280"/>
            <a:ext cx="635732"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タイトル 1"/>
          <p:cNvSpPr txBox="1">
            <a:spLocks/>
          </p:cNvSpPr>
          <p:nvPr/>
        </p:nvSpPr>
        <p:spPr>
          <a:xfrm>
            <a:off x="7403642" y="60968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60" name="U ターン矢印 59"/>
          <p:cNvSpPr/>
          <p:nvPr/>
        </p:nvSpPr>
        <p:spPr>
          <a:xfrm rot="10800000">
            <a:off x="4920623" y="6089906"/>
            <a:ext cx="655891"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タイトル 1"/>
          <p:cNvSpPr txBox="1">
            <a:spLocks/>
          </p:cNvSpPr>
          <p:nvPr/>
        </p:nvSpPr>
        <p:spPr>
          <a:xfrm>
            <a:off x="5308350" y="64232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52" name="正方形/長方形 51"/>
          <p:cNvSpPr/>
          <p:nvPr/>
        </p:nvSpPr>
        <p:spPr>
          <a:xfrm>
            <a:off x="5873221" y="1721771"/>
            <a:ext cx="956300" cy="1905686"/>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15B0530-B899-2147-B647-E7ABEBE8B9CF}" type="slidenum">
              <a:rPr kumimoji="1" lang="ja-JP" altLang="en-US" smtClean="0"/>
              <a:t>26</a:t>
            </a:fld>
            <a:endParaRPr kumimoji="1" lang="ja-JP" altLang="en-US"/>
          </a:p>
        </p:txBody>
      </p:sp>
    </p:spTree>
    <p:extLst>
      <p:ext uri="{BB962C8B-B14F-4D97-AF65-F5344CB8AC3E}">
        <p14:creationId xmlns:p14="http://schemas.microsoft.com/office/powerpoint/2010/main" val="2262852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a:bodyPr>
          <a:lstStyle/>
          <a:p>
            <a:r>
              <a:rPr kumimoji="1" lang="ja-JP" altLang="en-US" dirty="0"/>
              <a:t>中間命令生成</a:t>
            </a:r>
          </a:p>
        </p:txBody>
      </p:sp>
      <p:sp>
        <p:nvSpPr>
          <p:cNvPr id="10" name="正方形/長方形 9"/>
          <p:cNvSpPr/>
          <p:nvPr/>
        </p:nvSpPr>
        <p:spPr>
          <a:xfrm>
            <a:off x="2256087" y="2692870"/>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1197423" y="3200513"/>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2097629" y="3200235"/>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1172901" y="363178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1172901" y="379491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2059487" y="363178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2059487" y="378396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2915230" y="3171099"/>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2940759" y="3642148"/>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2940759" y="378396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1560318" y="2910944"/>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2344653" y="2910944"/>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2600738" y="2910944"/>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2"/>
            <a:endCxn id="13" idx="0"/>
          </p:cNvCxnSpPr>
          <p:nvPr/>
        </p:nvCxnSpPr>
        <p:spPr>
          <a:xfrm flipH="1">
            <a:off x="1535796" y="3354935"/>
            <a:ext cx="24522" cy="27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2344653" y="3363385"/>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3224496" y="3334249"/>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3572773" y="3105120"/>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3739031" y="3665781"/>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9" name="正方形/長方形 38"/>
          <p:cNvSpPr/>
          <p:nvPr/>
        </p:nvSpPr>
        <p:spPr>
          <a:xfrm>
            <a:off x="5700015" y="2757197"/>
            <a:ext cx="2986785" cy="1015663"/>
          </a:xfrm>
          <a:prstGeom prst="rect">
            <a:avLst/>
          </a:prstGeom>
        </p:spPr>
        <p:txBody>
          <a:bodyPr wrap="square">
            <a:spAutoFit/>
          </a:bodyPr>
          <a:lstStyle/>
          <a:p>
            <a:r>
              <a:rPr lang="nl-NL" altLang="ja-JP" sz="1200" b="1" dirty="0" err="1">
                <a:latin typeface="Lucida Console"/>
                <a:cs typeface="Lucida Console"/>
              </a:rPr>
              <a:t>main</a:t>
            </a:r>
            <a:r>
              <a:rPr lang="nl-NL" altLang="ja-JP" sz="1200" b="1" dirty="0">
                <a:latin typeface="Lucida Console"/>
                <a:cs typeface="Lucida Console"/>
              </a:rPr>
              <a:t> : int-&gt;</a:t>
            </a:r>
            <a:r>
              <a:rPr lang="nl-NL" altLang="ja-JP" sz="1200" b="1" dirty="0" err="1">
                <a:latin typeface="Lucida Console"/>
                <a:cs typeface="Lucida Console"/>
              </a:rPr>
              <a:t>char</a:t>
            </a:r>
            <a:r>
              <a:rPr lang="nl-NL" altLang="ja-JP" sz="1200" b="1" dirty="0">
                <a:latin typeface="Lucida Console"/>
                <a:cs typeface="Lucida Console"/>
              </a:rPr>
              <a:t>**-&gt;int</a:t>
            </a:r>
          </a:p>
          <a:p>
            <a:r>
              <a:rPr lang="nl-NL" altLang="ja-JP" sz="1200" b="1" dirty="0">
                <a:latin typeface="Lucida Console"/>
                <a:cs typeface="Lucida Console"/>
              </a:rPr>
              <a:t>  set x “</a:t>
            </a:r>
            <a:r>
              <a:rPr lang="nl-NL" altLang="ja-JP" sz="1200" b="1" dirty="0" err="1">
                <a:latin typeface="Lucida Console"/>
                <a:cs typeface="Lucida Console"/>
              </a:rPr>
              <a:t>Hello</a:t>
            </a:r>
            <a:r>
              <a:rPr lang="nl-NL" altLang="ja-JP" sz="1200" b="1" dirty="0">
                <a:latin typeface="Lucida Console"/>
                <a:cs typeface="Lucida Console"/>
              </a:rPr>
              <a:t>!</a:t>
            </a:r>
            <a:r>
              <a:rPr lang="en-US" altLang="ja-JP" sz="1200" b="1" dirty="0">
                <a:latin typeface="Lucida Console"/>
                <a:cs typeface="Lucida Console"/>
              </a:rPr>
              <a:t>\n”</a:t>
            </a:r>
          </a:p>
          <a:p>
            <a:r>
              <a:rPr lang="en-US" altLang="ja-JP" sz="1200" b="1" dirty="0">
                <a:latin typeface="Lucida Console"/>
                <a:cs typeface="Lucida Console"/>
              </a:rPr>
              <a:t>  call ret </a:t>
            </a:r>
            <a:r>
              <a:rPr lang="en-US" altLang="ja-JP" sz="1200" b="1" dirty="0" err="1">
                <a:latin typeface="Lucida Console"/>
                <a:cs typeface="Lucida Console"/>
              </a:rPr>
              <a:t>printf</a:t>
            </a:r>
            <a:r>
              <a:rPr lang="en-US" altLang="ja-JP" sz="1200" b="1" dirty="0">
                <a:latin typeface="Lucida Console"/>
                <a:cs typeface="Lucida Console"/>
              </a:rPr>
              <a:t> [x]</a:t>
            </a:r>
          </a:p>
          <a:p>
            <a:r>
              <a:rPr lang="en-US" altLang="ja-JP" sz="1200" b="1" dirty="0">
                <a:latin typeface="Lucida Console"/>
                <a:cs typeface="Lucida Console"/>
              </a:rPr>
              <a:t>  set y 0</a:t>
            </a:r>
          </a:p>
          <a:p>
            <a:r>
              <a:rPr lang="en-US" altLang="ja-JP" sz="1200" b="1" dirty="0">
                <a:latin typeface="Lucida Console"/>
                <a:cs typeface="Lucida Console"/>
              </a:rPr>
              <a:t>  return y</a:t>
            </a:r>
            <a:endParaRPr lang="nl-NL" altLang="ja-JP" sz="1200" b="1" dirty="0">
              <a:latin typeface="Lucida Console"/>
              <a:cs typeface="Lucida Console"/>
            </a:endParaRPr>
          </a:p>
        </p:txBody>
      </p:sp>
      <p:sp>
        <p:nvSpPr>
          <p:cNvPr id="40" name="右矢印 39"/>
          <p:cNvSpPr/>
          <p:nvPr/>
        </p:nvSpPr>
        <p:spPr>
          <a:xfrm>
            <a:off x="4888437" y="280045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タイトル 1"/>
          <p:cNvSpPr txBox="1">
            <a:spLocks/>
          </p:cNvSpPr>
          <p:nvPr/>
        </p:nvSpPr>
        <p:spPr>
          <a:xfrm>
            <a:off x="1339027" y="2274855"/>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抽象構文木</a:t>
            </a:r>
          </a:p>
        </p:txBody>
      </p:sp>
      <p:sp>
        <p:nvSpPr>
          <p:cNvPr id="62" name="コンテンツ プレースホルダー 2"/>
          <p:cNvSpPr>
            <a:spLocks noGrp="1"/>
          </p:cNvSpPr>
          <p:nvPr>
            <p:ph idx="1"/>
          </p:nvPr>
        </p:nvSpPr>
        <p:spPr>
          <a:xfrm>
            <a:off x="457200" y="1090754"/>
            <a:ext cx="8229600" cy="678218"/>
          </a:xfrm>
        </p:spPr>
        <p:txBody>
          <a:bodyPr>
            <a:normAutofit/>
          </a:bodyPr>
          <a:lstStyle/>
          <a:p>
            <a:r>
              <a:rPr lang="ja-JP" altLang="en-US" dirty="0"/>
              <a:t>機械語に少し近い言語</a:t>
            </a:r>
            <a:r>
              <a:rPr lang="en-US" altLang="ja-JP" dirty="0"/>
              <a:t> (</a:t>
            </a:r>
            <a:r>
              <a:rPr lang="ja-JP" altLang="en-US" dirty="0"/>
              <a:t>中間言語</a:t>
            </a:r>
            <a:r>
              <a:rPr lang="en-US" altLang="ja-JP" dirty="0"/>
              <a:t>) </a:t>
            </a:r>
            <a:r>
              <a:rPr lang="ja-JP" altLang="en-US" dirty="0"/>
              <a:t>への変換</a:t>
            </a:r>
            <a:endParaRPr lang="en-US" altLang="ja-JP" dirty="0"/>
          </a:p>
        </p:txBody>
      </p:sp>
      <p:sp>
        <p:nvSpPr>
          <p:cNvPr id="63" name="コンテンツ プレースホルダー 2"/>
          <p:cNvSpPr txBox="1">
            <a:spLocks/>
          </p:cNvSpPr>
          <p:nvPr/>
        </p:nvSpPr>
        <p:spPr>
          <a:xfrm>
            <a:off x="457200" y="4470067"/>
            <a:ext cx="8229600" cy="6683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中間言語の設計は目的に合わせて変わる</a:t>
            </a:r>
            <a:endParaRPr lang="en-US" altLang="ja-JP" dirty="0"/>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27</a:t>
            </a:fld>
            <a:endParaRPr kumimoji="1" lang="ja-JP" altLang="en-US"/>
          </a:p>
        </p:txBody>
      </p:sp>
    </p:spTree>
    <p:extLst>
      <p:ext uri="{BB962C8B-B14F-4D97-AF65-F5344CB8AC3E}">
        <p14:creationId xmlns:p14="http://schemas.microsoft.com/office/powerpoint/2010/main" val="160753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237737" y="4226897"/>
            <a:ext cx="4727706" cy="1606921"/>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7200" y="50523"/>
            <a:ext cx="8229600" cy="1143000"/>
          </a:xfrm>
        </p:spPr>
        <p:txBody>
          <a:bodyPr>
            <a:normAutofit/>
          </a:bodyPr>
          <a:lstStyle/>
          <a:p>
            <a:r>
              <a:rPr kumimoji="1" lang="ja-JP" altLang="en-US" dirty="0"/>
              <a:t>各フェーズの説明</a:t>
            </a:r>
          </a:p>
        </p:txBody>
      </p:sp>
      <p:sp>
        <p:nvSpPr>
          <p:cNvPr id="4" name="正方形/長方形 3"/>
          <p:cNvSpPr/>
          <p:nvPr/>
        </p:nvSpPr>
        <p:spPr>
          <a:xfrm>
            <a:off x="275781" y="2230767"/>
            <a:ext cx="2124519" cy="1061829"/>
          </a:xfrm>
          <a:prstGeom prst="rect">
            <a:avLst/>
          </a:prstGeom>
        </p:spPr>
        <p:txBody>
          <a:bodyPr wrap="square">
            <a:spAutoFit/>
          </a:bodyPr>
          <a:lstStyle/>
          <a:p>
            <a:r>
              <a:rPr lang="en-US" altLang="ja-JP" sz="1050" b="1" dirty="0" err="1">
                <a:latin typeface="Lucida Console"/>
                <a:cs typeface="Lucida Console"/>
              </a:rPr>
              <a:t>int</a:t>
            </a:r>
            <a:r>
              <a:rPr lang="en-US" altLang="ja-JP" sz="1050" b="1" dirty="0">
                <a:latin typeface="Lucida Console"/>
                <a:cs typeface="Lucida Console"/>
              </a:rPr>
              <a:t> main(</a:t>
            </a:r>
            <a:r>
              <a:rPr lang="en-US" altLang="ja-JP" sz="1050" b="1" dirty="0" err="1">
                <a:latin typeface="Lucida Console"/>
                <a:cs typeface="Lucida Console"/>
              </a:rPr>
              <a:t>int</a:t>
            </a:r>
            <a:r>
              <a:rPr lang="en-US" altLang="ja-JP" sz="1050" b="1" dirty="0">
                <a:latin typeface="Lucida Console"/>
                <a:cs typeface="Lucida Console"/>
              </a:rPr>
              <a:t> </a:t>
            </a:r>
            <a:r>
              <a:rPr lang="en-US" altLang="ja-JP" sz="1050" b="1" dirty="0" err="1">
                <a:latin typeface="Lucida Console"/>
                <a:cs typeface="Lucida Console"/>
              </a:rPr>
              <a:t>argc</a:t>
            </a:r>
            <a:r>
              <a:rPr lang="en-US" altLang="ja-JP" sz="1050" b="1" dirty="0">
                <a:latin typeface="Lucida Console"/>
                <a:cs typeface="Lucida Console"/>
              </a:rPr>
              <a:t>, </a:t>
            </a:r>
            <a:br>
              <a:rPr lang="en-US" altLang="ja-JP" sz="1050" b="1" dirty="0">
                <a:latin typeface="Lucida Console"/>
                <a:cs typeface="Lucida Console"/>
              </a:rPr>
            </a:br>
            <a:r>
              <a:rPr lang="en-US" altLang="ja-JP" sz="1050" b="1" dirty="0">
                <a:latin typeface="Lucida Console"/>
                <a:cs typeface="Lucida Console"/>
              </a:rPr>
              <a:t>         char **</a:t>
            </a:r>
            <a:r>
              <a:rPr lang="en-US" altLang="ja-JP" sz="1050" b="1" dirty="0" err="1">
                <a:latin typeface="Lucida Console"/>
                <a:cs typeface="Lucida Console"/>
              </a:rPr>
              <a:t>argv</a:t>
            </a:r>
            <a:r>
              <a:rPr lang="en-US" altLang="ja-JP" sz="1050" b="1" dirty="0">
                <a:latin typeface="Lucida Console"/>
                <a:cs typeface="Lucida Console"/>
              </a:rPr>
              <a:t>)</a:t>
            </a:r>
          </a:p>
          <a:p>
            <a:r>
              <a:rPr lang="en-US" altLang="ja-JP" sz="1050" b="1" dirty="0">
                <a:latin typeface="Lucida Console"/>
                <a:cs typeface="Lucida Console"/>
              </a:rPr>
              <a:t>{</a:t>
            </a:r>
          </a:p>
          <a:p>
            <a:r>
              <a:rPr lang="en-US" altLang="ja-JP" sz="1050" b="1" dirty="0">
                <a:latin typeface="Lucida Console"/>
                <a:cs typeface="Lucida Console"/>
              </a:rPr>
              <a:t>  </a:t>
            </a:r>
            <a:r>
              <a:rPr lang="en-US" altLang="ja-JP" sz="1050" b="1" dirty="0" err="1">
                <a:latin typeface="Lucida Console"/>
                <a:cs typeface="Lucida Console"/>
              </a:rPr>
              <a:t>printf</a:t>
            </a:r>
            <a:r>
              <a:rPr lang="en-US" altLang="ja-JP" sz="1050" b="1" dirty="0">
                <a:latin typeface="Lucida Console"/>
                <a:cs typeface="Lucida Console"/>
              </a:rPr>
              <a:t>("Hello!\n");</a:t>
            </a:r>
          </a:p>
          <a:p>
            <a:r>
              <a:rPr lang="en-US" altLang="ja-JP" sz="1050" b="1" dirty="0">
                <a:latin typeface="Lucida Console"/>
                <a:cs typeface="Lucida Console"/>
              </a:rPr>
              <a:t>  return 0;</a:t>
            </a:r>
          </a:p>
          <a:p>
            <a:r>
              <a:rPr lang="en-US" altLang="ja-JP" sz="1050" b="1" dirty="0">
                <a:latin typeface="Lucida Console"/>
                <a:cs typeface="Lucida Console"/>
              </a:rPr>
              <a:t>}</a:t>
            </a:r>
          </a:p>
        </p:txBody>
      </p:sp>
      <p:sp>
        <p:nvSpPr>
          <p:cNvPr id="5" name="右矢印 4"/>
          <p:cNvSpPr/>
          <p:nvPr/>
        </p:nvSpPr>
        <p:spPr>
          <a:xfrm>
            <a:off x="2400300"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5781" y="4362874"/>
            <a:ext cx="3132462" cy="938719"/>
          </a:xfrm>
          <a:prstGeom prst="rect">
            <a:avLst/>
          </a:prstGeom>
        </p:spPr>
        <p:txBody>
          <a:bodyPr wrap="square">
            <a:spAutoFit/>
          </a:bodyPr>
          <a:lstStyle/>
          <a:p>
            <a:r>
              <a:rPr lang="nl-NL" altLang="ja-JP" sz="500" b="1" dirty="0">
                <a:latin typeface="Lucida Console"/>
                <a:cs typeface="Lucida Console"/>
              </a:rPr>
              <a:t>0000000      </a:t>
            </a:r>
            <a:r>
              <a:rPr lang="nl-NL" altLang="ja-JP" sz="500" b="1" dirty="0" err="1">
                <a:latin typeface="Lucida Console"/>
                <a:cs typeface="Lucida Console"/>
              </a:rPr>
              <a:t>facf</a:t>
            </a:r>
            <a:r>
              <a:rPr lang="nl-NL" altLang="ja-JP" sz="500" b="1" dirty="0">
                <a:latin typeface="Lucida Console"/>
                <a:cs typeface="Lucida Console"/>
              </a:rPr>
              <a:t>    feed    0007    0100    0003    8000    0002    0000</a:t>
            </a:r>
          </a:p>
          <a:p>
            <a:r>
              <a:rPr lang="nl-NL" altLang="ja-JP" sz="500" b="1" dirty="0">
                <a:latin typeface="Lucida Console"/>
                <a:cs typeface="Lucida Console"/>
              </a:rPr>
              <a:t>0000020      0010    0000    05b0    0000    0085    0020    0000    0000</a:t>
            </a:r>
          </a:p>
          <a:p>
            <a:r>
              <a:rPr lang="nl-NL" altLang="ja-JP" sz="500" b="1" dirty="0">
                <a:latin typeface="Lucida Console"/>
                <a:cs typeface="Lucida Console"/>
              </a:rPr>
              <a:t>0000040      0019    0000    0048    0000    5f5f    4150    4547    455a</a:t>
            </a:r>
          </a:p>
          <a:p>
            <a:r>
              <a:rPr lang="nl-NL" altLang="ja-JP" sz="500" b="1" dirty="0">
                <a:latin typeface="Lucida Console"/>
                <a:cs typeface="Lucida Console"/>
              </a:rPr>
              <a:t>0000060      4f52    0000    0000    0000    0000    0000    0000    0000</a:t>
            </a:r>
          </a:p>
          <a:p>
            <a:r>
              <a:rPr lang="nl-NL" altLang="ja-JP" sz="500" b="1" dirty="0">
                <a:latin typeface="Lucida Console"/>
                <a:cs typeface="Lucida Console"/>
              </a:rPr>
              <a:t>0000100      0000    0000    0001    0000    0000    0000    0000    0000</a:t>
            </a:r>
          </a:p>
          <a:p>
            <a:r>
              <a:rPr lang="nl-NL" altLang="ja-JP" sz="500" b="1" dirty="0">
                <a:latin typeface="Lucida Console"/>
                <a:cs typeface="Lucida Console"/>
              </a:rPr>
              <a:t>0000120      0000    0000    0000    0000    0000    0000    0000    0000</a:t>
            </a:r>
          </a:p>
          <a:p>
            <a:r>
              <a:rPr lang="nl-NL" altLang="ja-JP" sz="500" b="1" dirty="0">
                <a:latin typeface="Lucida Console"/>
                <a:cs typeface="Lucida Console"/>
              </a:rPr>
              <a:t>0000140      0000    0000    0000    0000    0019    0000    0228    0000</a:t>
            </a:r>
          </a:p>
          <a:p>
            <a:r>
              <a:rPr lang="nl-NL" altLang="ja-JP" sz="500" b="1" dirty="0">
                <a:latin typeface="Lucida Console"/>
                <a:cs typeface="Lucida Console"/>
              </a:rPr>
              <a:t>0000160      5f5f    4554    5458    0000    0000    0000    0000    0000</a:t>
            </a:r>
          </a:p>
          <a:p>
            <a:r>
              <a:rPr lang="nl-NL" altLang="ja-JP" sz="500" b="1" dirty="0">
                <a:latin typeface="Lucida Console"/>
                <a:cs typeface="Lucida Console"/>
              </a:rPr>
              <a:t>0000200      0000    0000    0001    0000    1000    0000    0000    0000</a:t>
            </a:r>
          </a:p>
          <a:p>
            <a:r>
              <a:rPr lang="nl-NL" altLang="ja-JP" sz="500" b="1" dirty="0">
                <a:latin typeface="Lucida Console"/>
                <a:cs typeface="Lucida Console"/>
              </a:rPr>
              <a:t>0000220      0000    0000    0000    0000    1000    0000    0000    0000</a:t>
            </a:r>
          </a:p>
          <a:p>
            <a:pPr marL="228600" indent="-228600">
              <a:buAutoNum type="arabicPlain" startAt="240"/>
            </a:pPr>
            <a:r>
              <a:rPr lang="nl-NL" altLang="ja-JP" sz="500" b="1" dirty="0">
                <a:latin typeface="Lucida Console"/>
                <a:cs typeface="Lucida Console"/>
              </a:rPr>
              <a:t>………</a:t>
            </a:r>
          </a:p>
        </p:txBody>
      </p:sp>
      <p:sp>
        <p:nvSpPr>
          <p:cNvPr id="7" name="正方形/長方形 6"/>
          <p:cNvSpPr/>
          <p:nvPr/>
        </p:nvSpPr>
        <p:spPr>
          <a:xfrm>
            <a:off x="3057828" y="2230767"/>
            <a:ext cx="2124519" cy="738664"/>
          </a:xfrm>
          <a:prstGeom prst="rect">
            <a:avLst/>
          </a:prstGeom>
        </p:spPr>
        <p:txBody>
          <a:bodyPr wrap="square">
            <a:spAutoFit/>
          </a:bodyPr>
          <a:lstStyle/>
          <a:p>
            <a:r>
              <a:rPr lang="en-US" altLang="ja-JP" sz="1050" b="1" dirty="0">
                <a:latin typeface="Lucida Console"/>
                <a:cs typeface="Lucida Console"/>
              </a:rPr>
              <a:t>INT; ID(“main”); LPAREN; INT; ID(“</a:t>
            </a:r>
            <a:r>
              <a:rPr lang="en-US" altLang="ja-JP" sz="1050" b="1" dirty="0" err="1">
                <a:latin typeface="Lucida Console"/>
                <a:cs typeface="Lucida Console"/>
              </a:rPr>
              <a:t>argc</a:t>
            </a:r>
            <a:r>
              <a:rPr lang="en-US" altLang="ja-JP" sz="1050" b="1" dirty="0">
                <a:latin typeface="Lucida Console"/>
                <a:cs typeface="Lucida Console"/>
              </a:rPr>
              <a:t>”); CHAR; AST; AST; ID(“</a:t>
            </a:r>
            <a:r>
              <a:rPr lang="en-US" altLang="ja-JP" sz="1050" b="1" dirty="0" err="1">
                <a:latin typeface="Lucida Console"/>
                <a:cs typeface="Lucida Console"/>
              </a:rPr>
              <a:t>argv</a:t>
            </a:r>
            <a:r>
              <a:rPr lang="en-US" altLang="ja-JP" sz="1050" b="1" dirty="0">
                <a:latin typeface="Lucida Console"/>
                <a:cs typeface="Lucida Console"/>
              </a:rPr>
              <a:t>”); RPAREN; LBRACE; …</a:t>
            </a:r>
          </a:p>
        </p:txBody>
      </p:sp>
      <p:sp>
        <p:nvSpPr>
          <p:cNvPr id="9" name="右矢印 8"/>
          <p:cNvSpPr/>
          <p:nvPr/>
        </p:nvSpPr>
        <p:spPr>
          <a:xfrm>
            <a:off x="5292289"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969288" y="2104887"/>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5910624" y="26125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6810830" y="2612252"/>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5886102"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5886102" y="3206931"/>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6772688"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6772688"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7628431" y="2583116"/>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7653960" y="3054165"/>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7653960"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6273519" y="2322961"/>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7057854" y="2322961"/>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7313939" y="2322961"/>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2"/>
            <a:endCxn id="13" idx="0"/>
          </p:cNvCxnSpPr>
          <p:nvPr/>
        </p:nvCxnSpPr>
        <p:spPr>
          <a:xfrm flipH="1">
            <a:off x="6248997" y="2766952"/>
            <a:ext cx="24522" cy="27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7057854" y="2775402"/>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7937697" y="2746266"/>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8285974" y="2517137"/>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8438374" y="3092141"/>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8" name="右矢印 37"/>
          <p:cNvSpPr/>
          <p:nvPr/>
        </p:nvSpPr>
        <p:spPr>
          <a:xfrm rot="5400000">
            <a:off x="7042827" y="33150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95057" y="4367005"/>
            <a:ext cx="1759832" cy="707886"/>
          </a:xfrm>
          <a:prstGeom prst="rect">
            <a:avLst/>
          </a:prstGeom>
        </p:spPr>
        <p:txBody>
          <a:bodyPr wrap="square">
            <a:spAutoFit/>
          </a:bodyPr>
          <a:lstStyle/>
          <a:p>
            <a:r>
              <a:rPr lang="nl-NL" altLang="ja-JP" sz="800" b="1" dirty="0" err="1">
                <a:latin typeface="Lucida Console"/>
                <a:cs typeface="Lucida Console"/>
              </a:rPr>
              <a:t>main</a:t>
            </a:r>
            <a:r>
              <a:rPr lang="nl-NL" altLang="ja-JP" sz="800" b="1" dirty="0">
                <a:latin typeface="Lucida Console"/>
                <a:cs typeface="Lucida Console"/>
              </a:rPr>
              <a:t> : int-&gt;</a:t>
            </a:r>
            <a:r>
              <a:rPr lang="nl-NL" altLang="ja-JP" sz="800" b="1" dirty="0" err="1">
                <a:latin typeface="Lucida Console"/>
                <a:cs typeface="Lucida Console"/>
              </a:rPr>
              <a:t>char</a:t>
            </a:r>
            <a:r>
              <a:rPr lang="nl-NL" altLang="ja-JP" sz="800" b="1" dirty="0">
                <a:latin typeface="Lucida Console"/>
                <a:cs typeface="Lucida Console"/>
              </a:rPr>
              <a:t>**-&gt;int</a:t>
            </a:r>
          </a:p>
          <a:p>
            <a:r>
              <a:rPr lang="nl-NL" altLang="ja-JP" sz="800" b="1" dirty="0">
                <a:latin typeface="Lucida Console"/>
                <a:cs typeface="Lucida Console"/>
              </a:rPr>
              <a:t>  set x “</a:t>
            </a:r>
            <a:r>
              <a:rPr lang="nl-NL" altLang="ja-JP" sz="800" b="1" dirty="0" err="1">
                <a:latin typeface="Lucida Console"/>
                <a:cs typeface="Lucida Console"/>
              </a:rPr>
              <a:t>Hello</a:t>
            </a:r>
            <a:r>
              <a:rPr lang="nl-NL" altLang="ja-JP" sz="800" b="1" dirty="0">
                <a:latin typeface="Lucida Console"/>
                <a:cs typeface="Lucida Console"/>
              </a:rPr>
              <a:t>!</a:t>
            </a:r>
            <a:r>
              <a:rPr lang="en-US" altLang="ja-JP" sz="800" b="1" dirty="0">
                <a:latin typeface="Lucida Console"/>
                <a:cs typeface="Lucida Console"/>
              </a:rPr>
              <a:t>\n”</a:t>
            </a:r>
          </a:p>
          <a:p>
            <a:r>
              <a:rPr lang="en-US" altLang="ja-JP" sz="800" b="1" dirty="0">
                <a:latin typeface="Lucida Console"/>
                <a:cs typeface="Lucida Console"/>
              </a:rPr>
              <a:t>  call ret </a:t>
            </a:r>
            <a:r>
              <a:rPr lang="en-US" altLang="ja-JP" sz="800" b="1" dirty="0" err="1">
                <a:latin typeface="Lucida Console"/>
                <a:cs typeface="Lucida Console"/>
              </a:rPr>
              <a:t>printf</a:t>
            </a:r>
            <a:r>
              <a:rPr lang="en-US" altLang="ja-JP" sz="800" b="1" dirty="0">
                <a:latin typeface="Lucida Console"/>
                <a:cs typeface="Lucida Console"/>
              </a:rPr>
              <a:t> [x]</a:t>
            </a:r>
          </a:p>
          <a:p>
            <a:r>
              <a:rPr lang="en-US" altLang="ja-JP" sz="800" b="1" dirty="0">
                <a:latin typeface="Lucida Console"/>
                <a:cs typeface="Lucida Console"/>
              </a:rPr>
              <a:t>  set y 0</a:t>
            </a:r>
          </a:p>
          <a:p>
            <a:r>
              <a:rPr lang="en-US" altLang="ja-JP" sz="800" b="1" dirty="0">
                <a:latin typeface="Lucida Console"/>
                <a:cs typeface="Lucida Console"/>
              </a:rPr>
              <a:t>  return y</a:t>
            </a:r>
            <a:endParaRPr lang="nl-NL" altLang="ja-JP" sz="800" b="1" dirty="0">
              <a:latin typeface="Lucida Console"/>
              <a:cs typeface="Lucida Console"/>
            </a:endParaRPr>
          </a:p>
        </p:txBody>
      </p:sp>
      <p:sp>
        <p:nvSpPr>
          <p:cNvPr id="40" name="右矢印 39"/>
          <p:cNvSpPr/>
          <p:nvPr/>
        </p:nvSpPr>
        <p:spPr>
          <a:xfrm rot="10800000">
            <a:off x="6206338" y="422689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47815" y="4387268"/>
            <a:ext cx="1759832" cy="1446550"/>
          </a:xfrm>
          <a:prstGeom prst="rect">
            <a:avLst/>
          </a:prstGeom>
        </p:spPr>
        <p:txBody>
          <a:bodyPr wrap="square">
            <a:spAutoFit/>
          </a:bodyPr>
          <a:lstStyle/>
          <a:p>
            <a:r>
              <a:rPr lang="en-US" altLang="ja-JP" sz="800" b="1" dirty="0">
                <a:latin typeface="Lucida Console"/>
                <a:cs typeface="Lucida Console"/>
              </a:rPr>
              <a:t>  .data</a:t>
            </a:r>
          </a:p>
          <a:p>
            <a:r>
              <a:rPr lang="en-US" altLang="ja-JP" sz="800" b="1" dirty="0">
                <a:latin typeface="Lucida Console"/>
                <a:cs typeface="Lucida Console"/>
              </a:rPr>
              <a:t>L0:</a:t>
            </a:r>
          </a:p>
          <a:p>
            <a:r>
              <a:rPr lang="en-US" altLang="ja-JP" sz="800" b="1" dirty="0">
                <a:latin typeface="Lucida Console"/>
                <a:cs typeface="Lucida Console"/>
              </a:rPr>
              <a:t>  .</a:t>
            </a:r>
            <a:r>
              <a:rPr lang="en-US" altLang="ja-JP" sz="800" b="1" dirty="0" err="1">
                <a:latin typeface="Lucida Console"/>
                <a:cs typeface="Lucida Console"/>
              </a:rPr>
              <a:t>asciiz</a:t>
            </a:r>
            <a:r>
              <a:rPr lang="en-US" altLang="ja-JP" sz="800" b="1" dirty="0">
                <a:latin typeface="Lucida Console"/>
                <a:cs typeface="Lucida Console"/>
              </a:rPr>
              <a:t> “Hello!\n”</a:t>
            </a:r>
          </a:p>
          <a:p>
            <a:r>
              <a:rPr lang="en-US" altLang="ja-JP" sz="800" b="1" dirty="0">
                <a:latin typeface="Lucida Console"/>
                <a:cs typeface="Lucida Console"/>
              </a:rPr>
              <a:t>  .text</a:t>
            </a:r>
          </a:p>
          <a:p>
            <a:r>
              <a:rPr lang="en-US" altLang="ja-JP" sz="800" b="1" dirty="0">
                <a:latin typeface="Lucida Console"/>
                <a:cs typeface="Lucida Console"/>
              </a:rPr>
              <a:t>  .</a:t>
            </a:r>
            <a:r>
              <a:rPr lang="en-US" altLang="ja-JP" sz="800" b="1" dirty="0" err="1">
                <a:latin typeface="Lucida Console"/>
                <a:cs typeface="Lucida Console"/>
              </a:rPr>
              <a:t>globl</a:t>
            </a:r>
            <a:r>
              <a:rPr lang="en-US" altLang="ja-JP" sz="800" b="1" dirty="0">
                <a:latin typeface="Lucida Console"/>
                <a:cs typeface="Lucida Console"/>
              </a:rPr>
              <a:t> main</a:t>
            </a:r>
          </a:p>
          <a:p>
            <a:r>
              <a:rPr lang="en-US" altLang="ja-JP" sz="800" b="1" dirty="0">
                <a:latin typeface="Lucida Console"/>
                <a:cs typeface="Lucida Console"/>
              </a:rPr>
              <a:t>main:</a:t>
            </a:r>
          </a:p>
          <a:p>
            <a:r>
              <a:rPr lang="en-US" altLang="ja-JP" sz="800" b="1" dirty="0">
                <a:latin typeface="Lucida Console"/>
                <a:cs typeface="Lucida Console"/>
              </a:rPr>
              <a:t>  </a:t>
            </a:r>
            <a:r>
              <a:rPr lang="en-US" altLang="ja-JP" sz="800" b="1" dirty="0" err="1">
                <a:latin typeface="Lucida Console"/>
                <a:cs typeface="Lucida Console"/>
              </a:rPr>
              <a:t>subu</a:t>
            </a:r>
            <a:r>
              <a:rPr lang="en-US" altLang="ja-JP" sz="800" b="1" dirty="0">
                <a:latin typeface="Lucida Console"/>
                <a:cs typeface="Lucida Console"/>
              </a:rPr>
              <a:t> $sp,20,$sp</a:t>
            </a:r>
          </a:p>
          <a:p>
            <a:r>
              <a:rPr lang="en-US" altLang="ja-JP" sz="800" b="1" dirty="0">
                <a:latin typeface="Lucida Console"/>
                <a:cs typeface="Lucida Console"/>
              </a:rPr>
              <a:t>  </a:t>
            </a:r>
            <a:r>
              <a:rPr lang="en-US" altLang="ja-JP" sz="800" b="1" dirty="0" err="1">
                <a:latin typeface="Lucida Console"/>
                <a:cs typeface="Lucida Console"/>
              </a:rPr>
              <a:t>addu</a:t>
            </a:r>
            <a:r>
              <a:rPr lang="en-US" altLang="ja-JP" sz="800" b="1" dirty="0">
                <a:latin typeface="Lucida Console"/>
                <a:cs typeface="Lucida Console"/>
              </a:rPr>
              <a:t> $fp,$sp,8</a:t>
            </a:r>
          </a:p>
          <a:p>
            <a:r>
              <a:rPr lang="en-US" altLang="ja-JP" sz="800" b="1" dirty="0">
                <a:latin typeface="Lucida Console"/>
                <a:cs typeface="Lucida Console"/>
              </a:rPr>
              <a:t>  li   $t0,L0</a:t>
            </a:r>
          </a:p>
          <a:p>
            <a:r>
              <a:rPr lang="en-US" altLang="ja-JP" sz="800" b="1" dirty="0">
                <a:latin typeface="Lucida Console"/>
                <a:cs typeface="Lucida Console"/>
              </a:rPr>
              <a:t>  </a:t>
            </a:r>
            <a:r>
              <a:rPr lang="en-US" altLang="ja-JP" sz="800" b="1" dirty="0" err="1">
                <a:latin typeface="Lucida Console"/>
                <a:cs typeface="Lucida Console"/>
              </a:rPr>
              <a:t>sw</a:t>
            </a:r>
            <a:r>
              <a:rPr lang="en-US" altLang="ja-JP" sz="800" b="1" dirty="0">
                <a:latin typeface="Lucida Console"/>
                <a:cs typeface="Lucida Console"/>
              </a:rPr>
              <a:t>   $t0,0($</a:t>
            </a:r>
            <a:r>
              <a:rPr lang="en-US" altLang="ja-JP" sz="800" b="1" dirty="0" err="1">
                <a:latin typeface="Lucida Console"/>
                <a:cs typeface="Lucida Console"/>
              </a:rPr>
              <a:t>sp</a:t>
            </a:r>
            <a:r>
              <a:rPr lang="en-US" altLang="ja-JP" sz="800" b="1" dirty="0">
                <a:latin typeface="Lucida Console"/>
                <a:cs typeface="Lucida Console"/>
              </a:rPr>
              <a:t>)</a:t>
            </a:r>
          </a:p>
          <a:p>
            <a:r>
              <a:rPr lang="en-US" altLang="ja-JP" sz="800" b="1" dirty="0">
                <a:latin typeface="Lucida Console"/>
                <a:cs typeface="Lucida Console"/>
              </a:rPr>
              <a:t>  …</a:t>
            </a:r>
            <a:endParaRPr lang="nl-NL" altLang="ja-JP" sz="800" b="1" dirty="0">
              <a:latin typeface="Lucida Console"/>
              <a:cs typeface="Lucida Console"/>
            </a:endParaRPr>
          </a:p>
        </p:txBody>
      </p:sp>
      <p:sp>
        <p:nvSpPr>
          <p:cNvPr id="42" name="右矢印 41"/>
          <p:cNvSpPr/>
          <p:nvPr/>
        </p:nvSpPr>
        <p:spPr>
          <a:xfrm rot="10800000">
            <a:off x="3582510" y="4226898"/>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タイトル 1"/>
          <p:cNvSpPr txBox="1">
            <a:spLocks/>
          </p:cNvSpPr>
          <p:nvPr/>
        </p:nvSpPr>
        <p:spPr>
          <a:xfrm>
            <a:off x="108497"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プログラムテキスト</a:t>
            </a:r>
          </a:p>
        </p:txBody>
      </p:sp>
      <p:sp>
        <p:nvSpPr>
          <p:cNvPr id="46" name="タイトル 1"/>
          <p:cNvSpPr txBox="1">
            <a:spLocks/>
          </p:cNvSpPr>
          <p:nvPr/>
        </p:nvSpPr>
        <p:spPr>
          <a:xfrm>
            <a:off x="3057828"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トークン列</a:t>
            </a:r>
          </a:p>
        </p:txBody>
      </p:sp>
      <p:sp>
        <p:nvSpPr>
          <p:cNvPr id="47" name="タイトル 1"/>
          <p:cNvSpPr txBox="1">
            <a:spLocks/>
          </p:cNvSpPr>
          <p:nvPr/>
        </p:nvSpPr>
        <p:spPr>
          <a:xfrm>
            <a:off x="6052228" y="168687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抽象構文木</a:t>
            </a:r>
          </a:p>
        </p:txBody>
      </p:sp>
      <p:sp>
        <p:nvSpPr>
          <p:cNvPr id="48" name="タイトル 1"/>
          <p:cNvSpPr txBox="1">
            <a:spLocks/>
          </p:cNvSpPr>
          <p:nvPr/>
        </p:nvSpPr>
        <p:spPr>
          <a:xfrm>
            <a:off x="6678375" y="5247133"/>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中間命令列</a:t>
            </a:r>
          </a:p>
        </p:txBody>
      </p:sp>
      <p:sp>
        <p:nvSpPr>
          <p:cNvPr id="49" name="タイトル 1"/>
          <p:cNvSpPr txBox="1">
            <a:spLocks/>
          </p:cNvSpPr>
          <p:nvPr/>
        </p:nvSpPr>
        <p:spPr>
          <a:xfrm>
            <a:off x="3873901" y="5833818"/>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アセンブリ</a:t>
            </a:r>
          </a:p>
        </p:txBody>
      </p:sp>
      <p:sp>
        <p:nvSpPr>
          <p:cNvPr id="50" name="タイトル 1"/>
          <p:cNvSpPr txBox="1">
            <a:spLocks/>
          </p:cNvSpPr>
          <p:nvPr/>
        </p:nvSpPr>
        <p:spPr>
          <a:xfrm>
            <a:off x="579949" y="5375777"/>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機械語</a:t>
            </a:r>
          </a:p>
        </p:txBody>
      </p:sp>
      <p:sp>
        <p:nvSpPr>
          <p:cNvPr id="51" name="タイトル 1"/>
          <p:cNvSpPr txBox="1">
            <a:spLocks/>
          </p:cNvSpPr>
          <p:nvPr/>
        </p:nvSpPr>
        <p:spPr>
          <a:xfrm>
            <a:off x="2062810" y="3088306"/>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字句解析</a:t>
            </a:r>
          </a:p>
        </p:txBody>
      </p:sp>
      <p:sp>
        <p:nvSpPr>
          <p:cNvPr id="53" name="タイトル 1"/>
          <p:cNvSpPr txBox="1">
            <a:spLocks/>
          </p:cNvSpPr>
          <p:nvPr/>
        </p:nvSpPr>
        <p:spPr>
          <a:xfrm>
            <a:off x="4838374" y="3118522"/>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構文解析</a:t>
            </a:r>
          </a:p>
        </p:txBody>
      </p:sp>
      <p:sp>
        <p:nvSpPr>
          <p:cNvPr id="54" name="タイトル 1"/>
          <p:cNvSpPr txBox="1">
            <a:spLocks/>
          </p:cNvSpPr>
          <p:nvPr/>
        </p:nvSpPr>
        <p:spPr>
          <a:xfrm>
            <a:off x="5700015" y="52017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アセンブリ生成</a:t>
            </a:r>
          </a:p>
        </p:txBody>
      </p:sp>
      <p:sp>
        <p:nvSpPr>
          <p:cNvPr id="55" name="タイトル 1"/>
          <p:cNvSpPr txBox="1">
            <a:spLocks/>
          </p:cNvSpPr>
          <p:nvPr/>
        </p:nvSpPr>
        <p:spPr>
          <a:xfrm>
            <a:off x="3056824" y="5180907"/>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アセンブル</a:t>
            </a:r>
          </a:p>
        </p:txBody>
      </p:sp>
      <p:sp>
        <p:nvSpPr>
          <p:cNvPr id="56" name="U ターン矢印 55"/>
          <p:cNvSpPr/>
          <p:nvPr/>
        </p:nvSpPr>
        <p:spPr>
          <a:xfrm>
            <a:off x="6969288" y="1087520"/>
            <a:ext cx="593539"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タイトル 1"/>
          <p:cNvSpPr txBox="1">
            <a:spLocks/>
          </p:cNvSpPr>
          <p:nvPr/>
        </p:nvSpPr>
        <p:spPr>
          <a:xfrm>
            <a:off x="7251232" y="8453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意味解析・最適化</a:t>
            </a:r>
          </a:p>
        </p:txBody>
      </p:sp>
      <p:sp>
        <p:nvSpPr>
          <p:cNvPr id="58" name="U ターン矢印 57"/>
          <p:cNvSpPr/>
          <p:nvPr/>
        </p:nvSpPr>
        <p:spPr>
          <a:xfrm rot="10800000">
            <a:off x="7653960" y="5595280"/>
            <a:ext cx="635732"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タイトル 1"/>
          <p:cNvSpPr txBox="1">
            <a:spLocks/>
          </p:cNvSpPr>
          <p:nvPr/>
        </p:nvSpPr>
        <p:spPr>
          <a:xfrm>
            <a:off x="7403642" y="60968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60" name="U ターン矢印 59"/>
          <p:cNvSpPr/>
          <p:nvPr/>
        </p:nvSpPr>
        <p:spPr>
          <a:xfrm rot="10800000">
            <a:off x="4920623" y="6089906"/>
            <a:ext cx="655891"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タイトル 1"/>
          <p:cNvSpPr txBox="1">
            <a:spLocks/>
          </p:cNvSpPr>
          <p:nvPr/>
        </p:nvSpPr>
        <p:spPr>
          <a:xfrm>
            <a:off x="5308350" y="64232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8" name="スライド番号プレースホルダー 7"/>
          <p:cNvSpPr>
            <a:spLocks noGrp="1"/>
          </p:cNvSpPr>
          <p:nvPr>
            <p:ph type="sldNum" sz="quarter" idx="12"/>
          </p:nvPr>
        </p:nvSpPr>
        <p:spPr/>
        <p:txBody>
          <a:bodyPr/>
          <a:lstStyle/>
          <a:p>
            <a:fld id="{F15B0530-B899-2147-B647-E7ABEBE8B9CF}" type="slidenum">
              <a:rPr kumimoji="1" lang="ja-JP" altLang="en-US" smtClean="0"/>
              <a:t>28</a:t>
            </a:fld>
            <a:endParaRPr kumimoji="1" lang="ja-JP" altLang="en-US"/>
          </a:p>
        </p:txBody>
      </p:sp>
    </p:spTree>
    <p:extLst>
      <p:ext uri="{BB962C8B-B14F-4D97-AF65-F5344CB8AC3E}">
        <p14:creationId xmlns:p14="http://schemas.microsoft.com/office/powerpoint/2010/main" val="4194491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a:bodyPr>
          <a:lstStyle/>
          <a:p>
            <a:r>
              <a:rPr kumimoji="1" lang="ja-JP" altLang="en-US" dirty="0"/>
              <a:t>アセンブリ生成</a:t>
            </a:r>
          </a:p>
        </p:txBody>
      </p:sp>
      <p:sp>
        <p:nvSpPr>
          <p:cNvPr id="39" name="正方形/長方形 38"/>
          <p:cNvSpPr/>
          <p:nvPr/>
        </p:nvSpPr>
        <p:spPr>
          <a:xfrm>
            <a:off x="1030221" y="2747069"/>
            <a:ext cx="2352008" cy="1015663"/>
          </a:xfrm>
          <a:prstGeom prst="rect">
            <a:avLst/>
          </a:prstGeom>
        </p:spPr>
        <p:txBody>
          <a:bodyPr wrap="square">
            <a:spAutoFit/>
          </a:bodyPr>
          <a:lstStyle/>
          <a:p>
            <a:r>
              <a:rPr lang="nl-NL" altLang="ja-JP" sz="1200" b="1" dirty="0" err="1">
                <a:latin typeface="Lucida Console"/>
                <a:cs typeface="Lucida Console"/>
              </a:rPr>
              <a:t>main</a:t>
            </a:r>
            <a:r>
              <a:rPr lang="nl-NL" altLang="ja-JP" sz="1200" b="1" dirty="0">
                <a:latin typeface="Lucida Console"/>
                <a:cs typeface="Lucida Console"/>
              </a:rPr>
              <a:t> : int-&gt;</a:t>
            </a:r>
            <a:r>
              <a:rPr lang="nl-NL" altLang="ja-JP" sz="1200" b="1" dirty="0" err="1">
                <a:latin typeface="Lucida Console"/>
                <a:cs typeface="Lucida Console"/>
              </a:rPr>
              <a:t>char</a:t>
            </a:r>
            <a:r>
              <a:rPr lang="nl-NL" altLang="ja-JP" sz="1200" b="1" dirty="0">
                <a:latin typeface="Lucida Console"/>
                <a:cs typeface="Lucida Console"/>
              </a:rPr>
              <a:t>**-&gt;int</a:t>
            </a:r>
          </a:p>
          <a:p>
            <a:r>
              <a:rPr lang="nl-NL" altLang="ja-JP" sz="1200" b="1" dirty="0">
                <a:latin typeface="Lucida Console"/>
                <a:cs typeface="Lucida Console"/>
              </a:rPr>
              <a:t>  set x “</a:t>
            </a:r>
            <a:r>
              <a:rPr lang="nl-NL" altLang="ja-JP" sz="1200" b="1" dirty="0" err="1">
                <a:latin typeface="Lucida Console"/>
                <a:cs typeface="Lucida Console"/>
              </a:rPr>
              <a:t>Hello</a:t>
            </a:r>
            <a:r>
              <a:rPr lang="nl-NL" altLang="ja-JP" sz="1200" b="1" dirty="0">
                <a:latin typeface="Lucida Console"/>
                <a:cs typeface="Lucida Console"/>
              </a:rPr>
              <a:t>!</a:t>
            </a:r>
            <a:r>
              <a:rPr lang="en-US" altLang="ja-JP" sz="1200" b="1" dirty="0">
                <a:latin typeface="Lucida Console"/>
                <a:cs typeface="Lucida Console"/>
              </a:rPr>
              <a:t>\n”</a:t>
            </a:r>
          </a:p>
          <a:p>
            <a:r>
              <a:rPr lang="en-US" altLang="ja-JP" sz="1200" b="1" dirty="0">
                <a:latin typeface="Lucida Console"/>
                <a:cs typeface="Lucida Console"/>
              </a:rPr>
              <a:t>  call ret </a:t>
            </a:r>
            <a:r>
              <a:rPr lang="en-US" altLang="ja-JP" sz="1200" b="1" dirty="0" err="1">
                <a:latin typeface="Lucida Console"/>
                <a:cs typeface="Lucida Console"/>
              </a:rPr>
              <a:t>printf</a:t>
            </a:r>
            <a:r>
              <a:rPr lang="en-US" altLang="ja-JP" sz="1200" b="1" dirty="0">
                <a:latin typeface="Lucida Console"/>
                <a:cs typeface="Lucida Console"/>
              </a:rPr>
              <a:t> [x]</a:t>
            </a:r>
          </a:p>
          <a:p>
            <a:r>
              <a:rPr lang="en-US" altLang="ja-JP" sz="1200" b="1" dirty="0">
                <a:latin typeface="Lucida Console"/>
                <a:cs typeface="Lucida Console"/>
              </a:rPr>
              <a:t>  set y 0</a:t>
            </a:r>
          </a:p>
          <a:p>
            <a:r>
              <a:rPr lang="en-US" altLang="ja-JP" sz="1200" b="1" dirty="0">
                <a:latin typeface="Lucida Console"/>
                <a:cs typeface="Lucida Console"/>
              </a:rPr>
              <a:t>  return y</a:t>
            </a:r>
            <a:endParaRPr lang="nl-NL" altLang="ja-JP" sz="1200" b="1" dirty="0">
              <a:latin typeface="Lucida Console"/>
              <a:cs typeface="Lucida Console"/>
            </a:endParaRPr>
          </a:p>
        </p:txBody>
      </p:sp>
      <p:sp>
        <p:nvSpPr>
          <p:cNvPr id="40" name="右矢印 39"/>
          <p:cNvSpPr/>
          <p:nvPr/>
        </p:nvSpPr>
        <p:spPr>
          <a:xfrm>
            <a:off x="4081107" y="2613853"/>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5714798" y="2747069"/>
            <a:ext cx="2533430" cy="2123658"/>
          </a:xfrm>
          <a:prstGeom prst="rect">
            <a:avLst/>
          </a:prstGeom>
        </p:spPr>
        <p:txBody>
          <a:bodyPr wrap="square">
            <a:spAutoFit/>
          </a:bodyPr>
          <a:lstStyle/>
          <a:p>
            <a:r>
              <a:rPr lang="en-US" altLang="ja-JP" sz="1200" b="1" dirty="0">
                <a:latin typeface="Lucida Console"/>
                <a:cs typeface="Lucida Console"/>
              </a:rPr>
              <a:t>  .data</a:t>
            </a:r>
          </a:p>
          <a:p>
            <a:r>
              <a:rPr lang="en-US" altLang="ja-JP" sz="1200" b="1" dirty="0">
                <a:latin typeface="Lucida Console"/>
                <a:cs typeface="Lucida Console"/>
              </a:rPr>
              <a:t>L0:</a:t>
            </a:r>
          </a:p>
          <a:p>
            <a:r>
              <a:rPr lang="en-US" altLang="ja-JP" sz="1200" b="1" dirty="0">
                <a:latin typeface="Lucida Console"/>
                <a:cs typeface="Lucida Console"/>
              </a:rPr>
              <a:t>  .</a:t>
            </a:r>
            <a:r>
              <a:rPr lang="en-US" altLang="ja-JP" sz="1200" b="1" dirty="0" err="1">
                <a:latin typeface="Lucida Console"/>
                <a:cs typeface="Lucida Console"/>
              </a:rPr>
              <a:t>asciiz</a:t>
            </a:r>
            <a:r>
              <a:rPr lang="en-US" altLang="ja-JP" sz="1200" b="1" dirty="0">
                <a:latin typeface="Lucida Console"/>
                <a:cs typeface="Lucida Console"/>
              </a:rPr>
              <a:t> “Hello!\n”</a:t>
            </a:r>
          </a:p>
          <a:p>
            <a:r>
              <a:rPr lang="en-US" altLang="ja-JP" sz="1200" b="1" dirty="0">
                <a:latin typeface="Lucida Console"/>
                <a:cs typeface="Lucida Console"/>
              </a:rPr>
              <a:t>  .text</a:t>
            </a:r>
          </a:p>
          <a:p>
            <a:r>
              <a:rPr lang="en-US" altLang="ja-JP" sz="1200" b="1" dirty="0">
                <a:latin typeface="Lucida Console"/>
                <a:cs typeface="Lucida Console"/>
              </a:rPr>
              <a:t>  .</a:t>
            </a:r>
            <a:r>
              <a:rPr lang="en-US" altLang="ja-JP" sz="1200" b="1" dirty="0" err="1">
                <a:latin typeface="Lucida Console"/>
                <a:cs typeface="Lucida Console"/>
              </a:rPr>
              <a:t>globl</a:t>
            </a:r>
            <a:r>
              <a:rPr lang="en-US" altLang="ja-JP" sz="1200" b="1" dirty="0">
                <a:latin typeface="Lucida Console"/>
                <a:cs typeface="Lucida Console"/>
              </a:rPr>
              <a:t> main</a:t>
            </a:r>
          </a:p>
          <a:p>
            <a:r>
              <a:rPr lang="en-US" altLang="ja-JP" sz="1200" b="1" dirty="0">
                <a:latin typeface="Lucida Console"/>
                <a:cs typeface="Lucida Console"/>
              </a:rPr>
              <a:t>main:</a:t>
            </a:r>
          </a:p>
          <a:p>
            <a:r>
              <a:rPr lang="en-US" altLang="ja-JP" sz="1200" b="1" dirty="0">
                <a:latin typeface="Lucida Console"/>
                <a:cs typeface="Lucida Console"/>
              </a:rPr>
              <a:t>  </a:t>
            </a:r>
            <a:r>
              <a:rPr lang="en-US" altLang="ja-JP" sz="1200" b="1" dirty="0" err="1">
                <a:latin typeface="Lucida Console"/>
                <a:cs typeface="Lucida Console"/>
              </a:rPr>
              <a:t>subu</a:t>
            </a:r>
            <a:r>
              <a:rPr lang="en-US" altLang="ja-JP" sz="1200" b="1" dirty="0">
                <a:latin typeface="Lucida Console"/>
                <a:cs typeface="Lucida Console"/>
              </a:rPr>
              <a:t> $sp,20,$sp</a:t>
            </a:r>
          </a:p>
          <a:p>
            <a:r>
              <a:rPr lang="en-US" altLang="ja-JP" sz="1200" b="1" dirty="0">
                <a:latin typeface="Lucida Console"/>
                <a:cs typeface="Lucida Console"/>
              </a:rPr>
              <a:t>  </a:t>
            </a:r>
            <a:r>
              <a:rPr lang="en-US" altLang="ja-JP" sz="1200" b="1" dirty="0" err="1">
                <a:latin typeface="Lucida Console"/>
                <a:cs typeface="Lucida Console"/>
              </a:rPr>
              <a:t>addu</a:t>
            </a:r>
            <a:r>
              <a:rPr lang="en-US" altLang="ja-JP" sz="1200" b="1" dirty="0">
                <a:latin typeface="Lucida Console"/>
                <a:cs typeface="Lucida Console"/>
              </a:rPr>
              <a:t> $fp,$sp,8</a:t>
            </a:r>
          </a:p>
          <a:p>
            <a:r>
              <a:rPr lang="en-US" altLang="ja-JP" sz="1200" b="1" dirty="0">
                <a:latin typeface="Lucida Console"/>
                <a:cs typeface="Lucida Console"/>
              </a:rPr>
              <a:t>  li   $t0,L0</a:t>
            </a:r>
          </a:p>
          <a:p>
            <a:r>
              <a:rPr lang="en-US" altLang="ja-JP" sz="1200" b="1" dirty="0">
                <a:latin typeface="Lucida Console"/>
                <a:cs typeface="Lucida Console"/>
              </a:rPr>
              <a:t>  </a:t>
            </a:r>
            <a:r>
              <a:rPr lang="en-US" altLang="ja-JP" sz="1200" b="1" dirty="0" err="1">
                <a:latin typeface="Lucida Console"/>
                <a:cs typeface="Lucida Console"/>
              </a:rPr>
              <a:t>sw</a:t>
            </a:r>
            <a:r>
              <a:rPr lang="en-US" altLang="ja-JP" sz="1200" b="1" dirty="0">
                <a:latin typeface="Lucida Console"/>
                <a:cs typeface="Lucida Console"/>
              </a:rPr>
              <a:t>   $t0,0($</a:t>
            </a:r>
            <a:r>
              <a:rPr lang="en-US" altLang="ja-JP" sz="1200" b="1" dirty="0" err="1">
                <a:latin typeface="Lucida Console"/>
                <a:cs typeface="Lucida Console"/>
              </a:rPr>
              <a:t>sp</a:t>
            </a:r>
            <a:r>
              <a:rPr lang="en-US" altLang="ja-JP" sz="1200" b="1" dirty="0">
                <a:latin typeface="Lucida Console"/>
                <a:cs typeface="Lucida Console"/>
              </a:rPr>
              <a:t>)</a:t>
            </a:r>
          </a:p>
          <a:p>
            <a:r>
              <a:rPr lang="en-US" altLang="ja-JP" sz="1200" b="1" dirty="0">
                <a:latin typeface="Lucida Console"/>
                <a:cs typeface="Lucida Console"/>
              </a:rPr>
              <a:t>  …</a:t>
            </a:r>
            <a:endParaRPr lang="nl-NL" altLang="ja-JP" sz="1200" b="1" dirty="0">
              <a:latin typeface="Lucida Console"/>
              <a:cs typeface="Lucida Console"/>
            </a:endParaRPr>
          </a:p>
        </p:txBody>
      </p:sp>
      <p:sp>
        <p:nvSpPr>
          <p:cNvPr id="48" name="タイトル 1"/>
          <p:cNvSpPr txBox="1">
            <a:spLocks/>
          </p:cNvSpPr>
          <p:nvPr/>
        </p:nvSpPr>
        <p:spPr>
          <a:xfrm>
            <a:off x="894247" y="239892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中間命令列</a:t>
            </a:r>
          </a:p>
        </p:txBody>
      </p:sp>
      <p:sp>
        <p:nvSpPr>
          <p:cNvPr id="49" name="タイトル 1"/>
          <p:cNvSpPr txBox="1">
            <a:spLocks/>
          </p:cNvSpPr>
          <p:nvPr/>
        </p:nvSpPr>
        <p:spPr>
          <a:xfrm>
            <a:off x="5714798" y="2335884"/>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アセンブリ</a:t>
            </a:r>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29</a:t>
            </a:fld>
            <a:endParaRPr kumimoji="1" lang="ja-JP" altLang="en-US"/>
          </a:p>
        </p:txBody>
      </p:sp>
    </p:spTree>
    <p:extLst>
      <p:ext uri="{BB962C8B-B14F-4D97-AF65-F5344CB8AC3E}">
        <p14:creationId xmlns:p14="http://schemas.microsoft.com/office/powerpoint/2010/main" val="148333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コンパイラって何だ</a:t>
            </a:r>
            <a:r>
              <a:rPr kumimoji="1" lang="en-US" altLang="ja-JP" dirty="0"/>
              <a:t>?</a:t>
            </a:r>
            <a:endParaRPr kumimoji="1" lang="ja-JP" altLang="en-US" dirty="0"/>
          </a:p>
        </p:txBody>
      </p:sp>
      <p:sp>
        <p:nvSpPr>
          <p:cNvPr id="4" name="サブタイトル 3"/>
          <p:cNvSpPr>
            <a:spLocks noGrp="1"/>
          </p:cNvSpPr>
          <p:nvPr>
            <p:ph type="subTitle" idx="1"/>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3</a:t>
            </a:fld>
            <a:endParaRPr kumimoji="1" lang="ja-JP" altLang="en-US"/>
          </a:p>
        </p:txBody>
      </p:sp>
    </p:spTree>
    <p:extLst>
      <p:ext uri="{BB962C8B-B14F-4D97-AF65-F5344CB8AC3E}">
        <p14:creationId xmlns:p14="http://schemas.microsoft.com/office/powerpoint/2010/main" val="3613592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a:bodyPr>
          <a:lstStyle/>
          <a:p>
            <a:r>
              <a:rPr kumimoji="1" lang="ja-JP" altLang="en-US" dirty="0"/>
              <a:t>アセンブリ言語とは</a:t>
            </a:r>
            <a:r>
              <a:rPr kumimoji="1" lang="en-US" altLang="ja-JP" dirty="0"/>
              <a:t>?</a:t>
            </a:r>
            <a:endParaRPr kumimoji="1" lang="ja-JP" altLang="en-US" dirty="0"/>
          </a:p>
        </p:txBody>
      </p:sp>
      <p:sp>
        <p:nvSpPr>
          <p:cNvPr id="8" name="コンテンツ プレースホルダー 2"/>
          <p:cNvSpPr>
            <a:spLocks noGrp="1"/>
          </p:cNvSpPr>
          <p:nvPr>
            <p:ph idx="1"/>
          </p:nvPr>
        </p:nvSpPr>
        <p:spPr>
          <a:xfrm>
            <a:off x="457200" y="1193522"/>
            <a:ext cx="8229600" cy="1112879"/>
          </a:xfrm>
        </p:spPr>
        <p:txBody>
          <a:bodyPr>
            <a:normAutofit/>
          </a:bodyPr>
          <a:lstStyle/>
          <a:p>
            <a:r>
              <a:rPr lang="ja-JP" altLang="en-US" dirty="0"/>
              <a:t>コンピュータが扱える機械語を人間が読みやすいように文字列で表現したもの</a:t>
            </a:r>
            <a:endParaRPr lang="en-US" altLang="ja-JP" dirty="0"/>
          </a:p>
        </p:txBody>
      </p:sp>
      <p:grpSp>
        <p:nvGrpSpPr>
          <p:cNvPr id="3" name="図形グループ 2"/>
          <p:cNvGrpSpPr/>
          <p:nvPr/>
        </p:nvGrpSpPr>
        <p:grpSpPr>
          <a:xfrm>
            <a:off x="0" y="2591510"/>
            <a:ext cx="9038710" cy="3698281"/>
            <a:chOff x="0" y="2468395"/>
            <a:chExt cx="9038710" cy="3698281"/>
          </a:xfrm>
        </p:grpSpPr>
        <p:sp>
          <p:nvSpPr>
            <p:cNvPr id="9" name="正方形/長方形 8"/>
            <p:cNvSpPr/>
            <p:nvPr/>
          </p:nvSpPr>
          <p:spPr>
            <a:xfrm>
              <a:off x="3459979" y="2468395"/>
              <a:ext cx="5027985" cy="1446550"/>
            </a:xfrm>
            <a:prstGeom prst="rect">
              <a:avLst/>
            </a:prstGeom>
            <a:ln>
              <a:solidFill>
                <a:schemeClr val="tx1"/>
              </a:solidFill>
            </a:ln>
          </p:spPr>
          <p:txBody>
            <a:bodyPr wrap="square">
              <a:spAutoFit/>
            </a:bodyPr>
            <a:lstStyle/>
            <a:p>
              <a:r>
                <a:rPr lang="nl-NL" altLang="ja-JP" sz="800" b="1" dirty="0">
                  <a:latin typeface="Lucida Console"/>
                  <a:cs typeface="Lucida Console"/>
                </a:rPr>
                <a:t>0000000      </a:t>
              </a:r>
              <a:r>
                <a:rPr lang="nl-NL" altLang="ja-JP" sz="800" b="1" dirty="0" err="1">
                  <a:latin typeface="Lucida Console"/>
                  <a:cs typeface="Lucida Console"/>
                </a:rPr>
                <a:t>facf</a:t>
              </a:r>
              <a:r>
                <a:rPr lang="nl-NL" altLang="ja-JP" sz="800" b="1" dirty="0">
                  <a:latin typeface="Lucida Console"/>
                  <a:cs typeface="Lucida Console"/>
                </a:rPr>
                <a:t>    feed    0007    0100    0003    8000    0002    0000</a:t>
              </a:r>
            </a:p>
            <a:p>
              <a:r>
                <a:rPr lang="nl-NL" altLang="ja-JP" sz="800" b="1" dirty="0">
                  <a:latin typeface="Lucida Console"/>
                  <a:cs typeface="Lucida Console"/>
                </a:rPr>
                <a:t>0000020      0010    0000    05b0    0000    0085    0020    0000    0000</a:t>
              </a:r>
            </a:p>
            <a:p>
              <a:r>
                <a:rPr lang="nl-NL" altLang="ja-JP" sz="800" b="1" dirty="0">
                  <a:latin typeface="Lucida Console"/>
                  <a:cs typeface="Lucida Console"/>
                </a:rPr>
                <a:t>0000040      0019    0000    0048    0000    5f5f    4150    4547    455a</a:t>
              </a:r>
            </a:p>
            <a:p>
              <a:r>
                <a:rPr lang="nl-NL" altLang="ja-JP" sz="800" b="1" dirty="0">
                  <a:latin typeface="Lucida Console"/>
                  <a:cs typeface="Lucida Console"/>
                </a:rPr>
                <a:t>0000060      4f52    0000    0000    0000    0000    0000    0000    0000</a:t>
              </a:r>
            </a:p>
            <a:p>
              <a:r>
                <a:rPr lang="nl-NL" altLang="ja-JP" sz="800" b="1" dirty="0">
                  <a:latin typeface="Lucida Console"/>
                  <a:cs typeface="Lucida Console"/>
                </a:rPr>
                <a:t>0000100      0000    0000    0001    0000    0000    0000    0000    0000</a:t>
              </a:r>
            </a:p>
            <a:p>
              <a:r>
                <a:rPr lang="nl-NL" altLang="ja-JP" sz="800" b="1" dirty="0">
                  <a:latin typeface="Lucida Console"/>
                  <a:cs typeface="Lucida Console"/>
                </a:rPr>
                <a:t>0000120      0000    0000    0000    0000    0000    0000    0000    0000</a:t>
              </a:r>
            </a:p>
            <a:p>
              <a:r>
                <a:rPr lang="nl-NL" altLang="ja-JP" sz="800" b="1" dirty="0">
                  <a:latin typeface="Lucida Console"/>
                  <a:cs typeface="Lucida Console"/>
                </a:rPr>
                <a:t>0000140      0000    0000    0000    0000    0019    0000    0228    0000</a:t>
              </a:r>
            </a:p>
            <a:p>
              <a:r>
                <a:rPr lang="nl-NL" altLang="ja-JP" sz="800" b="1" dirty="0">
                  <a:latin typeface="Lucida Console"/>
                  <a:cs typeface="Lucida Console"/>
                </a:rPr>
                <a:t>0000160      5f5f    4554    5458    0000    0000    0000    0000    0000</a:t>
              </a:r>
            </a:p>
            <a:p>
              <a:r>
                <a:rPr lang="nl-NL" altLang="ja-JP" sz="800" b="1" dirty="0">
                  <a:latin typeface="Lucida Console"/>
                  <a:cs typeface="Lucida Console"/>
                </a:rPr>
                <a:t>0000200      0000    0000    0001    0000    1000    0000    0000    0000</a:t>
              </a:r>
            </a:p>
            <a:p>
              <a:r>
                <a:rPr lang="nl-NL" altLang="ja-JP" sz="800" b="1" dirty="0">
                  <a:latin typeface="Lucida Console"/>
                  <a:cs typeface="Lucida Console"/>
                </a:rPr>
                <a:t>0000220      0000    0000    0000    0000    1000    0000    0000    0000</a:t>
              </a:r>
            </a:p>
            <a:p>
              <a:pPr marL="228600" indent="-228600">
                <a:buAutoNum type="arabicPlain" startAt="240"/>
              </a:pPr>
              <a:r>
                <a:rPr lang="nl-NL" altLang="ja-JP" sz="800" b="1" dirty="0">
                  <a:latin typeface="Lucida Console"/>
                  <a:cs typeface="Lucida Console"/>
                </a:rPr>
                <a:t>………</a:t>
              </a:r>
            </a:p>
          </p:txBody>
        </p:sp>
        <p:sp>
          <p:nvSpPr>
            <p:cNvPr id="10" name="コンテンツ プレースホルダー 2"/>
            <p:cNvSpPr txBox="1">
              <a:spLocks/>
            </p:cNvSpPr>
            <p:nvPr/>
          </p:nvSpPr>
          <p:spPr>
            <a:xfrm>
              <a:off x="8487964" y="2831414"/>
              <a:ext cx="550746" cy="6109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dirty="0"/>
                <a:t>は</a:t>
              </a:r>
              <a:endParaRPr lang="en-US" altLang="ja-JP" dirty="0"/>
            </a:p>
          </p:txBody>
        </p:sp>
        <p:sp>
          <p:nvSpPr>
            <p:cNvPr id="11" name="コンテンツ プレースホルダー 2"/>
            <p:cNvSpPr txBox="1">
              <a:spLocks/>
            </p:cNvSpPr>
            <p:nvPr/>
          </p:nvSpPr>
          <p:spPr>
            <a:xfrm>
              <a:off x="0" y="2831414"/>
              <a:ext cx="4713331" cy="6109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endParaRPr lang="en-US" altLang="ja-JP" dirty="0"/>
            </a:p>
          </p:txBody>
        </p:sp>
        <p:sp>
          <p:nvSpPr>
            <p:cNvPr id="12" name="コンテンツ プレースホルダー 2"/>
            <p:cNvSpPr txBox="1">
              <a:spLocks/>
            </p:cNvSpPr>
            <p:nvPr/>
          </p:nvSpPr>
          <p:spPr>
            <a:xfrm>
              <a:off x="152400" y="4111290"/>
              <a:ext cx="4713331" cy="6109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dirty="0"/>
                <a:t>アセンブリ言語では</a:t>
              </a:r>
              <a:endParaRPr lang="en-US" altLang="ja-JP" dirty="0"/>
            </a:p>
          </p:txBody>
        </p:sp>
        <p:sp>
          <p:nvSpPr>
            <p:cNvPr id="13" name="正方形/長方形 12"/>
            <p:cNvSpPr/>
            <p:nvPr/>
          </p:nvSpPr>
          <p:spPr>
            <a:xfrm>
              <a:off x="3599016" y="4043018"/>
              <a:ext cx="2533430" cy="2123658"/>
            </a:xfrm>
            <a:prstGeom prst="rect">
              <a:avLst/>
            </a:prstGeom>
            <a:ln>
              <a:solidFill>
                <a:schemeClr val="tx1"/>
              </a:solidFill>
            </a:ln>
          </p:spPr>
          <p:txBody>
            <a:bodyPr wrap="square">
              <a:spAutoFit/>
            </a:bodyPr>
            <a:lstStyle/>
            <a:p>
              <a:r>
                <a:rPr lang="en-US" altLang="ja-JP" sz="1200" b="1" dirty="0">
                  <a:latin typeface="Lucida Console"/>
                  <a:cs typeface="Lucida Console"/>
                </a:rPr>
                <a:t>  .data</a:t>
              </a:r>
            </a:p>
            <a:p>
              <a:r>
                <a:rPr lang="en-US" altLang="ja-JP" sz="1200" b="1" dirty="0">
                  <a:latin typeface="Lucida Console"/>
                  <a:cs typeface="Lucida Console"/>
                </a:rPr>
                <a:t>L0:</a:t>
              </a:r>
            </a:p>
            <a:p>
              <a:r>
                <a:rPr lang="en-US" altLang="ja-JP" sz="1200" b="1" dirty="0">
                  <a:latin typeface="Lucida Console"/>
                  <a:cs typeface="Lucida Console"/>
                </a:rPr>
                <a:t>  .</a:t>
              </a:r>
              <a:r>
                <a:rPr lang="en-US" altLang="ja-JP" sz="1200" b="1" dirty="0" err="1">
                  <a:latin typeface="Lucida Console"/>
                  <a:cs typeface="Lucida Console"/>
                </a:rPr>
                <a:t>asciiz</a:t>
              </a:r>
              <a:r>
                <a:rPr lang="en-US" altLang="ja-JP" sz="1200" b="1" dirty="0">
                  <a:latin typeface="Lucida Console"/>
                  <a:cs typeface="Lucida Console"/>
                </a:rPr>
                <a:t> “Hello!\n”</a:t>
              </a:r>
            </a:p>
            <a:p>
              <a:r>
                <a:rPr lang="en-US" altLang="ja-JP" sz="1200" b="1" dirty="0">
                  <a:latin typeface="Lucida Console"/>
                  <a:cs typeface="Lucida Console"/>
                </a:rPr>
                <a:t>  .text</a:t>
              </a:r>
            </a:p>
            <a:p>
              <a:r>
                <a:rPr lang="en-US" altLang="ja-JP" sz="1200" b="1" dirty="0">
                  <a:latin typeface="Lucida Console"/>
                  <a:cs typeface="Lucida Console"/>
                </a:rPr>
                <a:t>  .</a:t>
              </a:r>
              <a:r>
                <a:rPr lang="en-US" altLang="ja-JP" sz="1200" b="1" dirty="0" err="1">
                  <a:latin typeface="Lucida Console"/>
                  <a:cs typeface="Lucida Console"/>
                </a:rPr>
                <a:t>globl</a:t>
              </a:r>
              <a:r>
                <a:rPr lang="en-US" altLang="ja-JP" sz="1200" b="1" dirty="0">
                  <a:latin typeface="Lucida Console"/>
                  <a:cs typeface="Lucida Console"/>
                </a:rPr>
                <a:t> main</a:t>
              </a:r>
            </a:p>
            <a:p>
              <a:r>
                <a:rPr lang="en-US" altLang="ja-JP" sz="1200" b="1" dirty="0">
                  <a:latin typeface="Lucida Console"/>
                  <a:cs typeface="Lucida Console"/>
                </a:rPr>
                <a:t>main:</a:t>
              </a:r>
            </a:p>
            <a:p>
              <a:r>
                <a:rPr lang="en-US" altLang="ja-JP" sz="1200" b="1" dirty="0">
                  <a:latin typeface="Lucida Console"/>
                  <a:cs typeface="Lucida Console"/>
                </a:rPr>
                <a:t>  </a:t>
              </a:r>
              <a:r>
                <a:rPr lang="en-US" altLang="ja-JP" sz="1200" b="1" dirty="0" err="1">
                  <a:latin typeface="Lucida Console"/>
                  <a:cs typeface="Lucida Console"/>
                </a:rPr>
                <a:t>subu</a:t>
              </a:r>
              <a:r>
                <a:rPr lang="en-US" altLang="ja-JP" sz="1200" b="1" dirty="0">
                  <a:latin typeface="Lucida Console"/>
                  <a:cs typeface="Lucida Console"/>
                </a:rPr>
                <a:t> $sp,20,$sp</a:t>
              </a:r>
            </a:p>
            <a:p>
              <a:r>
                <a:rPr lang="en-US" altLang="ja-JP" sz="1200" b="1" dirty="0">
                  <a:latin typeface="Lucida Console"/>
                  <a:cs typeface="Lucida Console"/>
                </a:rPr>
                <a:t>  </a:t>
              </a:r>
              <a:r>
                <a:rPr lang="en-US" altLang="ja-JP" sz="1200" b="1" dirty="0" err="1">
                  <a:latin typeface="Lucida Console"/>
                  <a:cs typeface="Lucida Console"/>
                </a:rPr>
                <a:t>addu</a:t>
              </a:r>
              <a:r>
                <a:rPr lang="en-US" altLang="ja-JP" sz="1200" b="1" dirty="0">
                  <a:latin typeface="Lucida Console"/>
                  <a:cs typeface="Lucida Console"/>
                </a:rPr>
                <a:t> $fp,$sp,8</a:t>
              </a:r>
            </a:p>
            <a:p>
              <a:r>
                <a:rPr lang="en-US" altLang="ja-JP" sz="1200" b="1" dirty="0">
                  <a:latin typeface="Lucida Console"/>
                  <a:cs typeface="Lucida Console"/>
                </a:rPr>
                <a:t>  li   $t0,L0</a:t>
              </a:r>
            </a:p>
            <a:p>
              <a:r>
                <a:rPr lang="en-US" altLang="ja-JP" sz="1200" b="1" dirty="0">
                  <a:latin typeface="Lucida Console"/>
                  <a:cs typeface="Lucida Console"/>
                </a:rPr>
                <a:t>  </a:t>
              </a:r>
              <a:r>
                <a:rPr lang="en-US" altLang="ja-JP" sz="1200" b="1" dirty="0" err="1">
                  <a:latin typeface="Lucida Console"/>
                  <a:cs typeface="Lucida Console"/>
                </a:rPr>
                <a:t>sw</a:t>
              </a:r>
              <a:r>
                <a:rPr lang="en-US" altLang="ja-JP" sz="1200" b="1" dirty="0">
                  <a:latin typeface="Lucida Console"/>
                  <a:cs typeface="Lucida Console"/>
                </a:rPr>
                <a:t>   $t0,0($</a:t>
              </a:r>
              <a:r>
                <a:rPr lang="en-US" altLang="ja-JP" sz="1200" b="1" dirty="0" err="1">
                  <a:latin typeface="Lucida Console"/>
                  <a:cs typeface="Lucida Console"/>
                </a:rPr>
                <a:t>sp</a:t>
              </a:r>
              <a:r>
                <a:rPr lang="en-US" altLang="ja-JP" sz="1200" b="1" dirty="0">
                  <a:latin typeface="Lucida Console"/>
                  <a:cs typeface="Lucida Console"/>
                </a:rPr>
                <a:t>)</a:t>
              </a:r>
            </a:p>
            <a:p>
              <a:r>
                <a:rPr lang="en-US" altLang="ja-JP" sz="1200" b="1" dirty="0">
                  <a:latin typeface="Lucida Console"/>
                  <a:cs typeface="Lucida Console"/>
                </a:rPr>
                <a:t>  …</a:t>
              </a:r>
              <a:endParaRPr lang="nl-NL" altLang="ja-JP" sz="1200" b="1" dirty="0">
                <a:latin typeface="Lucida Console"/>
                <a:cs typeface="Lucida Console"/>
              </a:endParaRPr>
            </a:p>
          </p:txBody>
        </p:sp>
        <p:sp>
          <p:nvSpPr>
            <p:cNvPr id="14" name="コンテンツ プレースホルダー 2"/>
            <p:cNvSpPr txBox="1">
              <a:spLocks/>
            </p:cNvSpPr>
            <p:nvPr/>
          </p:nvSpPr>
          <p:spPr>
            <a:xfrm>
              <a:off x="6184686" y="4111290"/>
              <a:ext cx="1473920" cy="6109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dirty="0"/>
                <a:t>と表現</a:t>
              </a:r>
              <a:endParaRPr lang="en-US" altLang="ja-JP" dirty="0"/>
            </a:p>
          </p:txBody>
        </p:sp>
      </p:gr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30</a:t>
            </a:fld>
            <a:endParaRPr kumimoji="1" lang="ja-JP" altLang="en-US"/>
          </a:p>
        </p:txBody>
      </p:sp>
    </p:spTree>
    <p:extLst>
      <p:ext uri="{BB962C8B-B14F-4D97-AF65-F5344CB8AC3E}">
        <p14:creationId xmlns:p14="http://schemas.microsoft.com/office/powerpoint/2010/main" val="4129823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a:bodyPr>
          <a:lstStyle/>
          <a:p>
            <a:r>
              <a:rPr kumimoji="1" lang="ja-JP" altLang="en-US" dirty="0"/>
              <a:t>アセンブリ生成</a:t>
            </a:r>
          </a:p>
        </p:txBody>
      </p:sp>
      <p:sp>
        <p:nvSpPr>
          <p:cNvPr id="39" name="正方形/長方形 38"/>
          <p:cNvSpPr/>
          <p:nvPr/>
        </p:nvSpPr>
        <p:spPr>
          <a:xfrm>
            <a:off x="1030221" y="2747069"/>
            <a:ext cx="2352008" cy="1015663"/>
          </a:xfrm>
          <a:prstGeom prst="rect">
            <a:avLst/>
          </a:prstGeom>
        </p:spPr>
        <p:txBody>
          <a:bodyPr wrap="square">
            <a:spAutoFit/>
          </a:bodyPr>
          <a:lstStyle/>
          <a:p>
            <a:r>
              <a:rPr lang="nl-NL" altLang="ja-JP" sz="1200" b="1" dirty="0" err="1">
                <a:latin typeface="Lucida Console"/>
                <a:cs typeface="Lucida Console"/>
              </a:rPr>
              <a:t>main</a:t>
            </a:r>
            <a:r>
              <a:rPr lang="nl-NL" altLang="ja-JP" sz="1200" b="1" dirty="0">
                <a:latin typeface="Lucida Console"/>
                <a:cs typeface="Lucida Console"/>
              </a:rPr>
              <a:t> : int-&gt;</a:t>
            </a:r>
            <a:r>
              <a:rPr lang="nl-NL" altLang="ja-JP" sz="1200" b="1" dirty="0" err="1">
                <a:latin typeface="Lucida Console"/>
                <a:cs typeface="Lucida Console"/>
              </a:rPr>
              <a:t>char</a:t>
            </a:r>
            <a:r>
              <a:rPr lang="nl-NL" altLang="ja-JP" sz="1200" b="1" dirty="0">
                <a:latin typeface="Lucida Console"/>
                <a:cs typeface="Lucida Console"/>
              </a:rPr>
              <a:t>**-&gt;int</a:t>
            </a:r>
          </a:p>
          <a:p>
            <a:r>
              <a:rPr lang="nl-NL" altLang="ja-JP" sz="1200" b="1" dirty="0">
                <a:latin typeface="Lucida Console"/>
                <a:cs typeface="Lucida Console"/>
              </a:rPr>
              <a:t>  set x “</a:t>
            </a:r>
            <a:r>
              <a:rPr lang="nl-NL" altLang="ja-JP" sz="1200" b="1" dirty="0" err="1">
                <a:latin typeface="Lucida Console"/>
                <a:cs typeface="Lucida Console"/>
              </a:rPr>
              <a:t>Hello</a:t>
            </a:r>
            <a:r>
              <a:rPr lang="nl-NL" altLang="ja-JP" sz="1200" b="1" dirty="0">
                <a:latin typeface="Lucida Console"/>
                <a:cs typeface="Lucida Console"/>
              </a:rPr>
              <a:t>!</a:t>
            </a:r>
            <a:r>
              <a:rPr lang="en-US" altLang="ja-JP" sz="1200" b="1" dirty="0">
                <a:latin typeface="Lucida Console"/>
                <a:cs typeface="Lucida Console"/>
              </a:rPr>
              <a:t>\n”</a:t>
            </a:r>
          </a:p>
          <a:p>
            <a:r>
              <a:rPr lang="en-US" altLang="ja-JP" sz="1200" b="1" dirty="0">
                <a:latin typeface="Lucida Console"/>
                <a:cs typeface="Lucida Console"/>
              </a:rPr>
              <a:t>  call ret </a:t>
            </a:r>
            <a:r>
              <a:rPr lang="en-US" altLang="ja-JP" sz="1200" b="1" dirty="0" err="1">
                <a:latin typeface="Lucida Console"/>
                <a:cs typeface="Lucida Console"/>
              </a:rPr>
              <a:t>printf</a:t>
            </a:r>
            <a:r>
              <a:rPr lang="en-US" altLang="ja-JP" sz="1200" b="1" dirty="0">
                <a:latin typeface="Lucida Console"/>
                <a:cs typeface="Lucida Console"/>
              </a:rPr>
              <a:t> [x]</a:t>
            </a:r>
          </a:p>
          <a:p>
            <a:r>
              <a:rPr lang="en-US" altLang="ja-JP" sz="1200" b="1" dirty="0">
                <a:latin typeface="Lucida Console"/>
                <a:cs typeface="Lucida Console"/>
              </a:rPr>
              <a:t>  set y 0</a:t>
            </a:r>
          </a:p>
          <a:p>
            <a:r>
              <a:rPr lang="en-US" altLang="ja-JP" sz="1200" b="1" dirty="0">
                <a:latin typeface="Lucida Console"/>
                <a:cs typeface="Lucida Console"/>
              </a:rPr>
              <a:t>  return y</a:t>
            </a:r>
            <a:endParaRPr lang="nl-NL" altLang="ja-JP" sz="1200" b="1" dirty="0">
              <a:latin typeface="Lucida Console"/>
              <a:cs typeface="Lucida Console"/>
            </a:endParaRPr>
          </a:p>
        </p:txBody>
      </p:sp>
      <p:sp>
        <p:nvSpPr>
          <p:cNvPr id="40" name="右矢印 39"/>
          <p:cNvSpPr/>
          <p:nvPr/>
        </p:nvSpPr>
        <p:spPr>
          <a:xfrm>
            <a:off x="4081107" y="2613853"/>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5714798" y="2747069"/>
            <a:ext cx="2533430" cy="2123658"/>
          </a:xfrm>
          <a:prstGeom prst="rect">
            <a:avLst/>
          </a:prstGeom>
        </p:spPr>
        <p:txBody>
          <a:bodyPr wrap="square">
            <a:spAutoFit/>
          </a:bodyPr>
          <a:lstStyle/>
          <a:p>
            <a:r>
              <a:rPr lang="en-US" altLang="ja-JP" sz="1200" b="1" dirty="0">
                <a:latin typeface="Lucida Console"/>
                <a:cs typeface="Lucida Console"/>
              </a:rPr>
              <a:t>  .data</a:t>
            </a:r>
          </a:p>
          <a:p>
            <a:r>
              <a:rPr lang="en-US" altLang="ja-JP" sz="1200" b="1" dirty="0">
                <a:latin typeface="Lucida Console"/>
                <a:cs typeface="Lucida Console"/>
              </a:rPr>
              <a:t>L0:</a:t>
            </a:r>
          </a:p>
          <a:p>
            <a:r>
              <a:rPr lang="en-US" altLang="ja-JP" sz="1200" b="1" dirty="0">
                <a:latin typeface="Lucida Console"/>
                <a:cs typeface="Lucida Console"/>
              </a:rPr>
              <a:t>  .</a:t>
            </a:r>
            <a:r>
              <a:rPr lang="en-US" altLang="ja-JP" sz="1200" b="1" dirty="0" err="1">
                <a:latin typeface="Lucida Console"/>
                <a:cs typeface="Lucida Console"/>
              </a:rPr>
              <a:t>asciiz</a:t>
            </a:r>
            <a:r>
              <a:rPr lang="en-US" altLang="ja-JP" sz="1200" b="1" dirty="0">
                <a:latin typeface="Lucida Console"/>
                <a:cs typeface="Lucida Console"/>
              </a:rPr>
              <a:t> “Hello!\n”</a:t>
            </a:r>
          </a:p>
          <a:p>
            <a:r>
              <a:rPr lang="en-US" altLang="ja-JP" sz="1200" b="1" dirty="0">
                <a:latin typeface="Lucida Console"/>
                <a:cs typeface="Lucida Console"/>
              </a:rPr>
              <a:t>  .text</a:t>
            </a:r>
          </a:p>
          <a:p>
            <a:r>
              <a:rPr lang="en-US" altLang="ja-JP" sz="1200" b="1" dirty="0">
                <a:latin typeface="Lucida Console"/>
                <a:cs typeface="Lucida Console"/>
              </a:rPr>
              <a:t>  .</a:t>
            </a:r>
            <a:r>
              <a:rPr lang="en-US" altLang="ja-JP" sz="1200" b="1" dirty="0" err="1">
                <a:latin typeface="Lucida Console"/>
                <a:cs typeface="Lucida Console"/>
              </a:rPr>
              <a:t>globl</a:t>
            </a:r>
            <a:r>
              <a:rPr lang="en-US" altLang="ja-JP" sz="1200" b="1" dirty="0">
                <a:latin typeface="Lucida Console"/>
                <a:cs typeface="Lucida Console"/>
              </a:rPr>
              <a:t> main</a:t>
            </a:r>
          </a:p>
          <a:p>
            <a:r>
              <a:rPr lang="en-US" altLang="ja-JP" sz="1200" b="1" dirty="0">
                <a:latin typeface="Lucida Console"/>
                <a:cs typeface="Lucida Console"/>
              </a:rPr>
              <a:t>main:</a:t>
            </a:r>
          </a:p>
          <a:p>
            <a:r>
              <a:rPr lang="en-US" altLang="ja-JP" sz="1200" b="1" dirty="0">
                <a:latin typeface="Lucida Console"/>
                <a:cs typeface="Lucida Console"/>
              </a:rPr>
              <a:t>  </a:t>
            </a:r>
            <a:r>
              <a:rPr lang="en-US" altLang="ja-JP" sz="1200" b="1" dirty="0" err="1">
                <a:latin typeface="Lucida Console"/>
                <a:cs typeface="Lucida Console"/>
              </a:rPr>
              <a:t>subu</a:t>
            </a:r>
            <a:r>
              <a:rPr lang="en-US" altLang="ja-JP" sz="1200" b="1" dirty="0">
                <a:latin typeface="Lucida Console"/>
                <a:cs typeface="Lucida Console"/>
              </a:rPr>
              <a:t> $sp,20,$sp</a:t>
            </a:r>
          </a:p>
          <a:p>
            <a:r>
              <a:rPr lang="en-US" altLang="ja-JP" sz="1200" b="1" dirty="0">
                <a:latin typeface="Lucida Console"/>
                <a:cs typeface="Lucida Console"/>
              </a:rPr>
              <a:t>  </a:t>
            </a:r>
            <a:r>
              <a:rPr lang="en-US" altLang="ja-JP" sz="1200" b="1" dirty="0" err="1">
                <a:latin typeface="Lucida Console"/>
                <a:cs typeface="Lucida Console"/>
              </a:rPr>
              <a:t>addu</a:t>
            </a:r>
            <a:r>
              <a:rPr lang="en-US" altLang="ja-JP" sz="1200" b="1" dirty="0">
                <a:latin typeface="Lucida Console"/>
                <a:cs typeface="Lucida Console"/>
              </a:rPr>
              <a:t> $fp,$sp,8</a:t>
            </a:r>
          </a:p>
          <a:p>
            <a:r>
              <a:rPr lang="en-US" altLang="ja-JP" sz="1200" b="1" dirty="0">
                <a:latin typeface="Lucida Console"/>
                <a:cs typeface="Lucida Console"/>
              </a:rPr>
              <a:t>  li   $t0,L0</a:t>
            </a:r>
          </a:p>
          <a:p>
            <a:r>
              <a:rPr lang="en-US" altLang="ja-JP" sz="1200" b="1" dirty="0">
                <a:latin typeface="Lucida Console"/>
                <a:cs typeface="Lucida Console"/>
              </a:rPr>
              <a:t>  </a:t>
            </a:r>
            <a:r>
              <a:rPr lang="en-US" altLang="ja-JP" sz="1200" b="1" dirty="0" err="1">
                <a:latin typeface="Lucida Console"/>
                <a:cs typeface="Lucida Console"/>
              </a:rPr>
              <a:t>sw</a:t>
            </a:r>
            <a:r>
              <a:rPr lang="en-US" altLang="ja-JP" sz="1200" b="1" dirty="0">
                <a:latin typeface="Lucida Console"/>
                <a:cs typeface="Lucida Console"/>
              </a:rPr>
              <a:t>   $t0,0($</a:t>
            </a:r>
            <a:r>
              <a:rPr lang="en-US" altLang="ja-JP" sz="1200" b="1" dirty="0" err="1">
                <a:latin typeface="Lucida Console"/>
                <a:cs typeface="Lucida Console"/>
              </a:rPr>
              <a:t>sp</a:t>
            </a:r>
            <a:r>
              <a:rPr lang="en-US" altLang="ja-JP" sz="1200" b="1" dirty="0">
                <a:latin typeface="Lucida Console"/>
                <a:cs typeface="Lucida Console"/>
              </a:rPr>
              <a:t>)</a:t>
            </a:r>
          </a:p>
          <a:p>
            <a:r>
              <a:rPr lang="en-US" altLang="ja-JP" sz="1200" b="1" dirty="0">
                <a:latin typeface="Lucida Console"/>
                <a:cs typeface="Lucida Console"/>
              </a:rPr>
              <a:t>  …</a:t>
            </a:r>
            <a:endParaRPr lang="nl-NL" altLang="ja-JP" sz="1200" b="1" dirty="0">
              <a:latin typeface="Lucida Console"/>
              <a:cs typeface="Lucida Console"/>
            </a:endParaRPr>
          </a:p>
        </p:txBody>
      </p:sp>
      <p:sp>
        <p:nvSpPr>
          <p:cNvPr id="48" name="タイトル 1"/>
          <p:cNvSpPr txBox="1">
            <a:spLocks/>
          </p:cNvSpPr>
          <p:nvPr/>
        </p:nvSpPr>
        <p:spPr>
          <a:xfrm>
            <a:off x="894247" y="239892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中間命令列</a:t>
            </a:r>
          </a:p>
        </p:txBody>
      </p:sp>
      <p:sp>
        <p:nvSpPr>
          <p:cNvPr id="49" name="タイトル 1"/>
          <p:cNvSpPr txBox="1">
            <a:spLocks/>
          </p:cNvSpPr>
          <p:nvPr/>
        </p:nvSpPr>
        <p:spPr>
          <a:xfrm>
            <a:off x="5714798" y="2335884"/>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アセンブリ</a:t>
            </a:r>
          </a:p>
        </p:txBody>
      </p:sp>
      <p:sp>
        <p:nvSpPr>
          <p:cNvPr id="8" name="コンテンツ プレースホルダー 2"/>
          <p:cNvSpPr>
            <a:spLocks noGrp="1"/>
          </p:cNvSpPr>
          <p:nvPr>
            <p:ph idx="1"/>
          </p:nvPr>
        </p:nvSpPr>
        <p:spPr>
          <a:xfrm>
            <a:off x="457200" y="1193522"/>
            <a:ext cx="8229600" cy="1112879"/>
          </a:xfrm>
        </p:spPr>
        <p:txBody>
          <a:bodyPr>
            <a:normAutofit/>
          </a:bodyPr>
          <a:lstStyle/>
          <a:p>
            <a:r>
              <a:rPr lang="ja-JP" altLang="en-US" dirty="0"/>
              <a:t>中間命令列をアセンブリ言語に変換するフェーズ</a:t>
            </a:r>
            <a:endParaRPr lang="en-US" altLang="ja-JP" dirty="0"/>
          </a:p>
        </p:txBody>
      </p:sp>
      <p:sp>
        <p:nvSpPr>
          <p:cNvPr id="9" name="コンテンツ プレースホルダー 2"/>
          <p:cNvSpPr txBox="1">
            <a:spLocks/>
          </p:cNvSpPr>
          <p:nvPr/>
        </p:nvSpPr>
        <p:spPr>
          <a:xfrm>
            <a:off x="457200" y="4819066"/>
            <a:ext cx="8229600" cy="111287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それぞれの中間命令をどの機械命令を</a:t>
            </a:r>
            <a:br>
              <a:rPr lang="en-US" altLang="ja-JP" dirty="0"/>
            </a:br>
            <a:r>
              <a:rPr lang="ja-JP" altLang="en-US" dirty="0"/>
              <a:t>使えば効率よく実現できるか等の難しさ</a:t>
            </a:r>
            <a:endParaRPr lang="en-US" altLang="ja-JP" dirty="0"/>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31</a:t>
            </a:fld>
            <a:endParaRPr kumimoji="1" lang="ja-JP" altLang="en-US"/>
          </a:p>
        </p:txBody>
      </p:sp>
    </p:spTree>
    <p:extLst>
      <p:ext uri="{BB962C8B-B14F-4D97-AF65-F5344CB8AC3E}">
        <p14:creationId xmlns:p14="http://schemas.microsoft.com/office/powerpoint/2010/main" val="4061037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2915" y="4226897"/>
            <a:ext cx="5623471" cy="1606921"/>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7200" y="50523"/>
            <a:ext cx="8229600" cy="1143000"/>
          </a:xfrm>
        </p:spPr>
        <p:txBody>
          <a:bodyPr>
            <a:normAutofit/>
          </a:bodyPr>
          <a:lstStyle/>
          <a:p>
            <a:r>
              <a:rPr kumimoji="1" lang="ja-JP" altLang="en-US" dirty="0"/>
              <a:t>各フェーズの説明</a:t>
            </a:r>
          </a:p>
        </p:txBody>
      </p:sp>
      <p:sp>
        <p:nvSpPr>
          <p:cNvPr id="4" name="正方形/長方形 3"/>
          <p:cNvSpPr/>
          <p:nvPr/>
        </p:nvSpPr>
        <p:spPr>
          <a:xfrm>
            <a:off x="275781" y="2230767"/>
            <a:ext cx="2124519" cy="1061829"/>
          </a:xfrm>
          <a:prstGeom prst="rect">
            <a:avLst/>
          </a:prstGeom>
        </p:spPr>
        <p:txBody>
          <a:bodyPr wrap="square">
            <a:spAutoFit/>
          </a:bodyPr>
          <a:lstStyle/>
          <a:p>
            <a:r>
              <a:rPr lang="en-US" altLang="ja-JP" sz="1050" b="1" dirty="0" err="1">
                <a:latin typeface="Lucida Console"/>
                <a:cs typeface="Lucida Console"/>
              </a:rPr>
              <a:t>int</a:t>
            </a:r>
            <a:r>
              <a:rPr lang="en-US" altLang="ja-JP" sz="1050" b="1" dirty="0">
                <a:latin typeface="Lucida Console"/>
                <a:cs typeface="Lucida Console"/>
              </a:rPr>
              <a:t> main(</a:t>
            </a:r>
            <a:r>
              <a:rPr lang="en-US" altLang="ja-JP" sz="1050" b="1" dirty="0" err="1">
                <a:latin typeface="Lucida Console"/>
                <a:cs typeface="Lucida Console"/>
              </a:rPr>
              <a:t>int</a:t>
            </a:r>
            <a:r>
              <a:rPr lang="en-US" altLang="ja-JP" sz="1050" b="1" dirty="0">
                <a:latin typeface="Lucida Console"/>
                <a:cs typeface="Lucida Console"/>
              </a:rPr>
              <a:t> </a:t>
            </a:r>
            <a:r>
              <a:rPr lang="en-US" altLang="ja-JP" sz="1050" b="1" dirty="0" err="1">
                <a:latin typeface="Lucida Console"/>
                <a:cs typeface="Lucida Console"/>
              </a:rPr>
              <a:t>argc</a:t>
            </a:r>
            <a:r>
              <a:rPr lang="en-US" altLang="ja-JP" sz="1050" b="1" dirty="0">
                <a:latin typeface="Lucida Console"/>
                <a:cs typeface="Lucida Console"/>
              </a:rPr>
              <a:t>, </a:t>
            </a:r>
            <a:br>
              <a:rPr lang="en-US" altLang="ja-JP" sz="1050" b="1" dirty="0">
                <a:latin typeface="Lucida Console"/>
                <a:cs typeface="Lucida Console"/>
              </a:rPr>
            </a:br>
            <a:r>
              <a:rPr lang="en-US" altLang="ja-JP" sz="1050" b="1" dirty="0">
                <a:latin typeface="Lucida Console"/>
                <a:cs typeface="Lucida Console"/>
              </a:rPr>
              <a:t>         char **</a:t>
            </a:r>
            <a:r>
              <a:rPr lang="en-US" altLang="ja-JP" sz="1050" b="1" dirty="0" err="1">
                <a:latin typeface="Lucida Console"/>
                <a:cs typeface="Lucida Console"/>
              </a:rPr>
              <a:t>argv</a:t>
            </a:r>
            <a:r>
              <a:rPr lang="en-US" altLang="ja-JP" sz="1050" b="1" dirty="0">
                <a:latin typeface="Lucida Console"/>
                <a:cs typeface="Lucida Console"/>
              </a:rPr>
              <a:t>)</a:t>
            </a:r>
          </a:p>
          <a:p>
            <a:r>
              <a:rPr lang="en-US" altLang="ja-JP" sz="1050" b="1" dirty="0">
                <a:latin typeface="Lucida Console"/>
                <a:cs typeface="Lucida Console"/>
              </a:rPr>
              <a:t>{</a:t>
            </a:r>
          </a:p>
          <a:p>
            <a:r>
              <a:rPr lang="en-US" altLang="ja-JP" sz="1050" b="1" dirty="0">
                <a:latin typeface="Lucida Console"/>
                <a:cs typeface="Lucida Console"/>
              </a:rPr>
              <a:t>  </a:t>
            </a:r>
            <a:r>
              <a:rPr lang="en-US" altLang="ja-JP" sz="1050" b="1" dirty="0" err="1">
                <a:latin typeface="Lucida Console"/>
                <a:cs typeface="Lucida Console"/>
              </a:rPr>
              <a:t>printf</a:t>
            </a:r>
            <a:r>
              <a:rPr lang="en-US" altLang="ja-JP" sz="1050" b="1" dirty="0">
                <a:latin typeface="Lucida Console"/>
                <a:cs typeface="Lucida Console"/>
              </a:rPr>
              <a:t>("Hello!\n");</a:t>
            </a:r>
          </a:p>
          <a:p>
            <a:r>
              <a:rPr lang="en-US" altLang="ja-JP" sz="1050" b="1" dirty="0">
                <a:latin typeface="Lucida Console"/>
                <a:cs typeface="Lucida Console"/>
              </a:rPr>
              <a:t>  return 0;</a:t>
            </a:r>
          </a:p>
          <a:p>
            <a:r>
              <a:rPr lang="en-US" altLang="ja-JP" sz="1050" b="1" dirty="0">
                <a:latin typeface="Lucida Console"/>
                <a:cs typeface="Lucida Console"/>
              </a:rPr>
              <a:t>}</a:t>
            </a:r>
          </a:p>
        </p:txBody>
      </p:sp>
      <p:sp>
        <p:nvSpPr>
          <p:cNvPr id="5" name="右矢印 4"/>
          <p:cNvSpPr/>
          <p:nvPr/>
        </p:nvSpPr>
        <p:spPr>
          <a:xfrm>
            <a:off x="2400300"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5781" y="4362874"/>
            <a:ext cx="3132462" cy="938719"/>
          </a:xfrm>
          <a:prstGeom prst="rect">
            <a:avLst/>
          </a:prstGeom>
        </p:spPr>
        <p:txBody>
          <a:bodyPr wrap="square">
            <a:spAutoFit/>
          </a:bodyPr>
          <a:lstStyle/>
          <a:p>
            <a:r>
              <a:rPr lang="nl-NL" altLang="ja-JP" sz="500" b="1" dirty="0">
                <a:latin typeface="Lucida Console"/>
                <a:cs typeface="Lucida Console"/>
              </a:rPr>
              <a:t>0000000      </a:t>
            </a:r>
            <a:r>
              <a:rPr lang="nl-NL" altLang="ja-JP" sz="500" b="1" dirty="0" err="1">
                <a:latin typeface="Lucida Console"/>
                <a:cs typeface="Lucida Console"/>
              </a:rPr>
              <a:t>facf</a:t>
            </a:r>
            <a:r>
              <a:rPr lang="nl-NL" altLang="ja-JP" sz="500" b="1" dirty="0">
                <a:latin typeface="Lucida Console"/>
                <a:cs typeface="Lucida Console"/>
              </a:rPr>
              <a:t>    feed    0007    0100    0003    8000    0002    0000</a:t>
            </a:r>
          </a:p>
          <a:p>
            <a:r>
              <a:rPr lang="nl-NL" altLang="ja-JP" sz="500" b="1" dirty="0">
                <a:latin typeface="Lucida Console"/>
                <a:cs typeface="Lucida Console"/>
              </a:rPr>
              <a:t>0000020      0010    0000    05b0    0000    0085    0020    0000    0000</a:t>
            </a:r>
          </a:p>
          <a:p>
            <a:r>
              <a:rPr lang="nl-NL" altLang="ja-JP" sz="500" b="1" dirty="0">
                <a:latin typeface="Lucida Console"/>
                <a:cs typeface="Lucida Console"/>
              </a:rPr>
              <a:t>0000040      0019    0000    0048    0000    5f5f    4150    4547    455a</a:t>
            </a:r>
          </a:p>
          <a:p>
            <a:r>
              <a:rPr lang="nl-NL" altLang="ja-JP" sz="500" b="1" dirty="0">
                <a:latin typeface="Lucida Console"/>
                <a:cs typeface="Lucida Console"/>
              </a:rPr>
              <a:t>0000060      4f52    0000    0000    0000    0000    0000    0000    0000</a:t>
            </a:r>
          </a:p>
          <a:p>
            <a:r>
              <a:rPr lang="nl-NL" altLang="ja-JP" sz="500" b="1" dirty="0">
                <a:latin typeface="Lucida Console"/>
                <a:cs typeface="Lucida Console"/>
              </a:rPr>
              <a:t>0000100      0000    0000    0001    0000    0000    0000    0000    0000</a:t>
            </a:r>
          </a:p>
          <a:p>
            <a:r>
              <a:rPr lang="nl-NL" altLang="ja-JP" sz="500" b="1" dirty="0">
                <a:latin typeface="Lucida Console"/>
                <a:cs typeface="Lucida Console"/>
              </a:rPr>
              <a:t>0000120      0000    0000    0000    0000    0000    0000    0000    0000</a:t>
            </a:r>
          </a:p>
          <a:p>
            <a:r>
              <a:rPr lang="nl-NL" altLang="ja-JP" sz="500" b="1" dirty="0">
                <a:latin typeface="Lucida Console"/>
                <a:cs typeface="Lucida Console"/>
              </a:rPr>
              <a:t>0000140      0000    0000    0000    0000    0019    0000    0228    0000</a:t>
            </a:r>
          </a:p>
          <a:p>
            <a:r>
              <a:rPr lang="nl-NL" altLang="ja-JP" sz="500" b="1" dirty="0">
                <a:latin typeface="Lucida Console"/>
                <a:cs typeface="Lucida Console"/>
              </a:rPr>
              <a:t>0000160      5f5f    4554    5458    0000    0000    0000    0000    0000</a:t>
            </a:r>
          </a:p>
          <a:p>
            <a:r>
              <a:rPr lang="nl-NL" altLang="ja-JP" sz="500" b="1" dirty="0">
                <a:latin typeface="Lucida Console"/>
                <a:cs typeface="Lucida Console"/>
              </a:rPr>
              <a:t>0000200      0000    0000    0001    0000    1000    0000    0000    0000</a:t>
            </a:r>
          </a:p>
          <a:p>
            <a:r>
              <a:rPr lang="nl-NL" altLang="ja-JP" sz="500" b="1" dirty="0">
                <a:latin typeface="Lucida Console"/>
                <a:cs typeface="Lucida Console"/>
              </a:rPr>
              <a:t>0000220      0000    0000    0000    0000    1000    0000    0000    0000</a:t>
            </a:r>
          </a:p>
          <a:p>
            <a:pPr marL="228600" indent="-228600">
              <a:buAutoNum type="arabicPlain" startAt="240"/>
            </a:pPr>
            <a:r>
              <a:rPr lang="nl-NL" altLang="ja-JP" sz="500" b="1" dirty="0">
                <a:latin typeface="Lucida Console"/>
                <a:cs typeface="Lucida Console"/>
              </a:rPr>
              <a:t>………</a:t>
            </a:r>
          </a:p>
        </p:txBody>
      </p:sp>
      <p:sp>
        <p:nvSpPr>
          <p:cNvPr id="7" name="正方形/長方形 6"/>
          <p:cNvSpPr/>
          <p:nvPr/>
        </p:nvSpPr>
        <p:spPr>
          <a:xfrm>
            <a:off x="3057828" y="2230767"/>
            <a:ext cx="2124519" cy="738664"/>
          </a:xfrm>
          <a:prstGeom prst="rect">
            <a:avLst/>
          </a:prstGeom>
        </p:spPr>
        <p:txBody>
          <a:bodyPr wrap="square">
            <a:spAutoFit/>
          </a:bodyPr>
          <a:lstStyle/>
          <a:p>
            <a:r>
              <a:rPr lang="en-US" altLang="ja-JP" sz="1050" b="1" dirty="0">
                <a:latin typeface="Lucida Console"/>
                <a:cs typeface="Lucida Console"/>
              </a:rPr>
              <a:t>INT; ID(“main”); LPAREN; INT; ID(“</a:t>
            </a:r>
            <a:r>
              <a:rPr lang="en-US" altLang="ja-JP" sz="1050" b="1" dirty="0" err="1">
                <a:latin typeface="Lucida Console"/>
                <a:cs typeface="Lucida Console"/>
              </a:rPr>
              <a:t>argc</a:t>
            </a:r>
            <a:r>
              <a:rPr lang="en-US" altLang="ja-JP" sz="1050" b="1" dirty="0">
                <a:latin typeface="Lucida Console"/>
                <a:cs typeface="Lucida Console"/>
              </a:rPr>
              <a:t>”); CHAR; AST; AST; ID(“</a:t>
            </a:r>
            <a:r>
              <a:rPr lang="en-US" altLang="ja-JP" sz="1050" b="1" dirty="0" err="1">
                <a:latin typeface="Lucida Console"/>
                <a:cs typeface="Lucida Console"/>
              </a:rPr>
              <a:t>argv</a:t>
            </a:r>
            <a:r>
              <a:rPr lang="en-US" altLang="ja-JP" sz="1050" b="1" dirty="0">
                <a:latin typeface="Lucida Console"/>
                <a:cs typeface="Lucida Console"/>
              </a:rPr>
              <a:t>”); RPAREN; LBRACE; …</a:t>
            </a:r>
          </a:p>
        </p:txBody>
      </p:sp>
      <p:sp>
        <p:nvSpPr>
          <p:cNvPr id="9" name="右矢印 8"/>
          <p:cNvSpPr/>
          <p:nvPr/>
        </p:nvSpPr>
        <p:spPr>
          <a:xfrm>
            <a:off x="5292289"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969288" y="2104887"/>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5910624" y="26125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6810830" y="2612252"/>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5886102"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5886102" y="3206931"/>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6772688"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6772688"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7628431" y="2583116"/>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7653960" y="3054165"/>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7653960"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6273519" y="2322961"/>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7057854" y="2322961"/>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7313939" y="2322961"/>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2"/>
            <a:endCxn id="13" idx="0"/>
          </p:cNvCxnSpPr>
          <p:nvPr/>
        </p:nvCxnSpPr>
        <p:spPr>
          <a:xfrm flipH="1">
            <a:off x="6248997" y="2766952"/>
            <a:ext cx="24522" cy="27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7057854" y="2775402"/>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7937697" y="2746266"/>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8285974" y="2517137"/>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8438374" y="3092141"/>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8" name="右矢印 37"/>
          <p:cNvSpPr/>
          <p:nvPr/>
        </p:nvSpPr>
        <p:spPr>
          <a:xfrm rot="5400000">
            <a:off x="7042827" y="33150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95057" y="4367005"/>
            <a:ext cx="1759832" cy="707886"/>
          </a:xfrm>
          <a:prstGeom prst="rect">
            <a:avLst/>
          </a:prstGeom>
        </p:spPr>
        <p:txBody>
          <a:bodyPr wrap="square">
            <a:spAutoFit/>
          </a:bodyPr>
          <a:lstStyle/>
          <a:p>
            <a:r>
              <a:rPr lang="nl-NL" altLang="ja-JP" sz="800" b="1" dirty="0" err="1">
                <a:latin typeface="Lucida Console"/>
                <a:cs typeface="Lucida Console"/>
              </a:rPr>
              <a:t>main</a:t>
            </a:r>
            <a:r>
              <a:rPr lang="nl-NL" altLang="ja-JP" sz="800" b="1" dirty="0">
                <a:latin typeface="Lucida Console"/>
                <a:cs typeface="Lucida Console"/>
              </a:rPr>
              <a:t> : int-&gt;</a:t>
            </a:r>
            <a:r>
              <a:rPr lang="nl-NL" altLang="ja-JP" sz="800" b="1" dirty="0" err="1">
                <a:latin typeface="Lucida Console"/>
                <a:cs typeface="Lucida Console"/>
              </a:rPr>
              <a:t>char</a:t>
            </a:r>
            <a:r>
              <a:rPr lang="nl-NL" altLang="ja-JP" sz="800" b="1" dirty="0">
                <a:latin typeface="Lucida Console"/>
                <a:cs typeface="Lucida Console"/>
              </a:rPr>
              <a:t>**-&gt;int</a:t>
            </a:r>
          </a:p>
          <a:p>
            <a:r>
              <a:rPr lang="nl-NL" altLang="ja-JP" sz="800" b="1" dirty="0">
                <a:latin typeface="Lucida Console"/>
                <a:cs typeface="Lucida Console"/>
              </a:rPr>
              <a:t>  set x “</a:t>
            </a:r>
            <a:r>
              <a:rPr lang="nl-NL" altLang="ja-JP" sz="800" b="1" dirty="0" err="1">
                <a:latin typeface="Lucida Console"/>
                <a:cs typeface="Lucida Console"/>
              </a:rPr>
              <a:t>Hello</a:t>
            </a:r>
            <a:r>
              <a:rPr lang="nl-NL" altLang="ja-JP" sz="800" b="1" dirty="0">
                <a:latin typeface="Lucida Console"/>
                <a:cs typeface="Lucida Console"/>
              </a:rPr>
              <a:t>!</a:t>
            </a:r>
            <a:r>
              <a:rPr lang="en-US" altLang="ja-JP" sz="800" b="1" dirty="0">
                <a:latin typeface="Lucida Console"/>
                <a:cs typeface="Lucida Console"/>
              </a:rPr>
              <a:t>\n”</a:t>
            </a:r>
          </a:p>
          <a:p>
            <a:r>
              <a:rPr lang="en-US" altLang="ja-JP" sz="800" b="1" dirty="0">
                <a:latin typeface="Lucida Console"/>
                <a:cs typeface="Lucida Console"/>
              </a:rPr>
              <a:t>  call ret </a:t>
            </a:r>
            <a:r>
              <a:rPr lang="en-US" altLang="ja-JP" sz="800" b="1" dirty="0" err="1">
                <a:latin typeface="Lucida Console"/>
                <a:cs typeface="Lucida Console"/>
              </a:rPr>
              <a:t>printf</a:t>
            </a:r>
            <a:r>
              <a:rPr lang="en-US" altLang="ja-JP" sz="800" b="1" dirty="0">
                <a:latin typeface="Lucida Console"/>
                <a:cs typeface="Lucida Console"/>
              </a:rPr>
              <a:t> [x]</a:t>
            </a:r>
          </a:p>
          <a:p>
            <a:r>
              <a:rPr lang="en-US" altLang="ja-JP" sz="800" b="1" dirty="0">
                <a:latin typeface="Lucida Console"/>
                <a:cs typeface="Lucida Console"/>
              </a:rPr>
              <a:t>  set y 0</a:t>
            </a:r>
          </a:p>
          <a:p>
            <a:r>
              <a:rPr lang="en-US" altLang="ja-JP" sz="800" b="1" dirty="0">
                <a:latin typeface="Lucida Console"/>
                <a:cs typeface="Lucida Console"/>
              </a:rPr>
              <a:t>  return y</a:t>
            </a:r>
            <a:endParaRPr lang="nl-NL" altLang="ja-JP" sz="800" b="1" dirty="0">
              <a:latin typeface="Lucida Console"/>
              <a:cs typeface="Lucida Console"/>
            </a:endParaRPr>
          </a:p>
        </p:txBody>
      </p:sp>
      <p:sp>
        <p:nvSpPr>
          <p:cNvPr id="40" name="右矢印 39"/>
          <p:cNvSpPr/>
          <p:nvPr/>
        </p:nvSpPr>
        <p:spPr>
          <a:xfrm rot="10800000">
            <a:off x="6206338" y="422689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47815" y="4387268"/>
            <a:ext cx="1759832" cy="1446550"/>
          </a:xfrm>
          <a:prstGeom prst="rect">
            <a:avLst/>
          </a:prstGeom>
        </p:spPr>
        <p:txBody>
          <a:bodyPr wrap="square">
            <a:spAutoFit/>
          </a:bodyPr>
          <a:lstStyle/>
          <a:p>
            <a:r>
              <a:rPr lang="en-US" altLang="ja-JP" sz="800" b="1" dirty="0">
                <a:latin typeface="Lucida Console"/>
                <a:cs typeface="Lucida Console"/>
              </a:rPr>
              <a:t>  .data</a:t>
            </a:r>
          </a:p>
          <a:p>
            <a:r>
              <a:rPr lang="en-US" altLang="ja-JP" sz="800" b="1" dirty="0">
                <a:latin typeface="Lucida Console"/>
                <a:cs typeface="Lucida Console"/>
              </a:rPr>
              <a:t>L0:</a:t>
            </a:r>
          </a:p>
          <a:p>
            <a:r>
              <a:rPr lang="en-US" altLang="ja-JP" sz="800" b="1" dirty="0">
                <a:latin typeface="Lucida Console"/>
                <a:cs typeface="Lucida Console"/>
              </a:rPr>
              <a:t>  .</a:t>
            </a:r>
            <a:r>
              <a:rPr lang="en-US" altLang="ja-JP" sz="800" b="1" dirty="0" err="1">
                <a:latin typeface="Lucida Console"/>
                <a:cs typeface="Lucida Console"/>
              </a:rPr>
              <a:t>asciiz</a:t>
            </a:r>
            <a:r>
              <a:rPr lang="en-US" altLang="ja-JP" sz="800" b="1" dirty="0">
                <a:latin typeface="Lucida Console"/>
                <a:cs typeface="Lucida Console"/>
              </a:rPr>
              <a:t> “Hello!\n”</a:t>
            </a:r>
          </a:p>
          <a:p>
            <a:r>
              <a:rPr lang="en-US" altLang="ja-JP" sz="800" b="1" dirty="0">
                <a:latin typeface="Lucida Console"/>
                <a:cs typeface="Lucida Console"/>
              </a:rPr>
              <a:t>  .text</a:t>
            </a:r>
          </a:p>
          <a:p>
            <a:r>
              <a:rPr lang="en-US" altLang="ja-JP" sz="800" b="1" dirty="0">
                <a:latin typeface="Lucida Console"/>
                <a:cs typeface="Lucida Console"/>
              </a:rPr>
              <a:t>  .</a:t>
            </a:r>
            <a:r>
              <a:rPr lang="en-US" altLang="ja-JP" sz="800" b="1" dirty="0" err="1">
                <a:latin typeface="Lucida Console"/>
                <a:cs typeface="Lucida Console"/>
              </a:rPr>
              <a:t>globl</a:t>
            </a:r>
            <a:r>
              <a:rPr lang="en-US" altLang="ja-JP" sz="800" b="1" dirty="0">
                <a:latin typeface="Lucida Console"/>
                <a:cs typeface="Lucida Console"/>
              </a:rPr>
              <a:t> main</a:t>
            </a:r>
          </a:p>
          <a:p>
            <a:r>
              <a:rPr lang="en-US" altLang="ja-JP" sz="800" b="1" dirty="0">
                <a:latin typeface="Lucida Console"/>
                <a:cs typeface="Lucida Console"/>
              </a:rPr>
              <a:t>main:</a:t>
            </a:r>
          </a:p>
          <a:p>
            <a:r>
              <a:rPr lang="en-US" altLang="ja-JP" sz="800" b="1" dirty="0">
                <a:latin typeface="Lucida Console"/>
                <a:cs typeface="Lucida Console"/>
              </a:rPr>
              <a:t>  </a:t>
            </a:r>
            <a:r>
              <a:rPr lang="en-US" altLang="ja-JP" sz="800" b="1" dirty="0" err="1">
                <a:latin typeface="Lucida Console"/>
                <a:cs typeface="Lucida Console"/>
              </a:rPr>
              <a:t>subu</a:t>
            </a:r>
            <a:r>
              <a:rPr lang="en-US" altLang="ja-JP" sz="800" b="1" dirty="0">
                <a:latin typeface="Lucida Console"/>
                <a:cs typeface="Lucida Console"/>
              </a:rPr>
              <a:t> $sp,20,$sp</a:t>
            </a:r>
          </a:p>
          <a:p>
            <a:r>
              <a:rPr lang="en-US" altLang="ja-JP" sz="800" b="1" dirty="0">
                <a:latin typeface="Lucida Console"/>
                <a:cs typeface="Lucida Console"/>
              </a:rPr>
              <a:t>  </a:t>
            </a:r>
            <a:r>
              <a:rPr lang="en-US" altLang="ja-JP" sz="800" b="1" dirty="0" err="1">
                <a:latin typeface="Lucida Console"/>
                <a:cs typeface="Lucida Console"/>
              </a:rPr>
              <a:t>addu</a:t>
            </a:r>
            <a:r>
              <a:rPr lang="en-US" altLang="ja-JP" sz="800" b="1" dirty="0">
                <a:latin typeface="Lucida Console"/>
                <a:cs typeface="Lucida Console"/>
              </a:rPr>
              <a:t> $fp,$sp,8</a:t>
            </a:r>
          </a:p>
          <a:p>
            <a:r>
              <a:rPr lang="en-US" altLang="ja-JP" sz="800" b="1" dirty="0">
                <a:latin typeface="Lucida Console"/>
                <a:cs typeface="Lucida Console"/>
              </a:rPr>
              <a:t>  li   $t0,L0</a:t>
            </a:r>
          </a:p>
          <a:p>
            <a:r>
              <a:rPr lang="en-US" altLang="ja-JP" sz="800" b="1" dirty="0">
                <a:latin typeface="Lucida Console"/>
                <a:cs typeface="Lucida Console"/>
              </a:rPr>
              <a:t>  </a:t>
            </a:r>
            <a:r>
              <a:rPr lang="en-US" altLang="ja-JP" sz="800" b="1" dirty="0" err="1">
                <a:latin typeface="Lucida Console"/>
                <a:cs typeface="Lucida Console"/>
              </a:rPr>
              <a:t>sw</a:t>
            </a:r>
            <a:r>
              <a:rPr lang="en-US" altLang="ja-JP" sz="800" b="1" dirty="0">
                <a:latin typeface="Lucida Console"/>
                <a:cs typeface="Lucida Console"/>
              </a:rPr>
              <a:t>   $t0,0($</a:t>
            </a:r>
            <a:r>
              <a:rPr lang="en-US" altLang="ja-JP" sz="800" b="1" dirty="0" err="1">
                <a:latin typeface="Lucida Console"/>
                <a:cs typeface="Lucida Console"/>
              </a:rPr>
              <a:t>sp</a:t>
            </a:r>
            <a:r>
              <a:rPr lang="en-US" altLang="ja-JP" sz="800" b="1" dirty="0">
                <a:latin typeface="Lucida Console"/>
                <a:cs typeface="Lucida Console"/>
              </a:rPr>
              <a:t>)</a:t>
            </a:r>
          </a:p>
          <a:p>
            <a:r>
              <a:rPr lang="en-US" altLang="ja-JP" sz="800" b="1" dirty="0">
                <a:latin typeface="Lucida Console"/>
                <a:cs typeface="Lucida Console"/>
              </a:rPr>
              <a:t>  …</a:t>
            </a:r>
            <a:endParaRPr lang="nl-NL" altLang="ja-JP" sz="800" b="1" dirty="0">
              <a:latin typeface="Lucida Console"/>
              <a:cs typeface="Lucida Console"/>
            </a:endParaRPr>
          </a:p>
        </p:txBody>
      </p:sp>
      <p:sp>
        <p:nvSpPr>
          <p:cNvPr id="42" name="右矢印 41"/>
          <p:cNvSpPr/>
          <p:nvPr/>
        </p:nvSpPr>
        <p:spPr>
          <a:xfrm rot="10800000">
            <a:off x="3582510" y="4226898"/>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タイトル 1"/>
          <p:cNvSpPr txBox="1">
            <a:spLocks/>
          </p:cNvSpPr>
          <p:nvPr/>
        </p:nvSpPr>
        <p:spPr>
          <a:xfrm>
            <a:off x="108497"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プログラムテキスト</a:t>
            </a:r>
          </a:p>
        </p:txBody>
      </p:sp>
      <p:sp>
        <p:nvSpPr>
          <p:cNvPr id="46" name="タイトル 1"/>
          <p:cNvSpPr txBox="1">
            <a:spLocks/>
          </p:cNvSpPr>
          <p:nvPr/>
        </p:nvSpPr>
        <p:spPr>
          <a:xfrm>
            <a:off x="3057828"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トークン列</a:t>
            </a:r>
          </a:p>
        </p:txBody>
      </p:sp>
      <p:sp>
        <p:nvSpPr>
          <p:cNvPr id="47" name="タイトル 1"/>
          <p:cNvSpPr txBox="1">
            <a:spLocks/>
          </p:cNvSpPr>
          <p:nvPr/>
        </p:nvSpPr>
        <p:spPr>
          <a:xfrm>
            <a:off x="6052228" y="168687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抽象構文木</a:t>
            </a:r>
          </a:p>
        </p:txBody>
      </p:sp>
      <p:sp>
        <p:nvSpPr>
          <p:cNvPr id="48" name="タイトル 1"/>
          <p:cNvSpPr txBox="1">
            <a:spLocks/>
          </p:cNvSpPr>
          <p:nvPr/>
        </p:nvSpPr>
        <p:spPr>
          <a:xfrm>
            <a:off x="6678375" y="5247133"/>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中間命令列</a:t>
            </a:r>
          </a:p>
        </p:txBody>
      </p:sp>
      <p:sp>
        <p:nvSpPr>
          <p:cNvPr id="49" name="タイトル 1"/>
          <p:cNvSpPr txBox="1">
            <a:spLocks/>
          </p:cNvSpPr>
          <p:nvPr/>
        </p:nvSpPr>
        <p:spPr>
          <a:xfrm>
            <a:off x="3873901" y="5833818"/>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アセンブリ</a:t>
            </a:r>
          </a:p>
        </p:txBody>
      </p:sp>
      <p:sp>
        <p:nvSpPr>
          <p:cNvPr id="50" name="タイトル 1"/>
          <p:cNvSpPr txBox="1">
            <a:spLocks/>
          </p:cNvSpPr>
          <p:nvPr/>
        </p:nvSpPr>
        <p:spPr>
          <a:xfrm>
            <a:off x="579949" y="5375777"/>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機械語</a:t>
            </a:r>
          </a:p>
        </p:txBody>
      </p:sp>
      <p:sp>
        <p:nvSpPr>
          <p:cNvPr id="51" name="タイトル 1"/>
          <p:cNvSpPr txBox="1">
            <a:spLocks/>
          </p:cNvSpPr>
          <p:nvPr/>
        </p:nvSpPr>
        <p:spPr>
          <a:xfrm>
            <a:off x="2062810" y="3088306"/>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字句解析</a:t>
            </a:r>
          </a:p>
        </p:txBody>
      </p:sp>
      <p:sp>
        <p:nvSpPr>
          <p:cNvPr id="53" name="タイトル 1"/>
          <p:cNvSpPr txBox="1">
            <a:spLocks/>
          </p:cNvSpPr>
          <p:nvPr/>
        </p:nvSpPr>
        <p:spPr>
          <a:xfrm>
            <a:off x="4838374" y="3118522"/>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構文解析</a:t>
            </a:r>
          </a:p>
        </p:txBody>
      </p:sp>
      <p:sp>
        <p:nvSpPr>
          <p:cNvPr id="54" name="タイトル 1"/>
          <p:cNvSpPr txBox="1">
            <a:spLocks/>
          </p:cNvSpPr>
          <p:nvPr/>
        </p:nvSpPr>
        <p:spPr>
          <a:xfrm>
            <a:off x="5700015" y="52017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アセンブリ生成</a:t>
            </a:r>
          </a:p>
        </p:txBody>
      </p:sp>
      <p:sp>
        <p:nvSpPr>
          <p:cNvPr id="55" name="タイトル 1"/>
          <p:cNvSpPr txBox="1">
            <a:spLocks/>
          </p:cNvSpPr>
          <p:nvPr/>
        </p:nvSpPr>
        <p:spPr>
          <a:xfrm>
            <a:off x="3056824" y="5180907"/>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アセンブル</a:t>
            </a:r>
          </a:p>
        </p:txBody>
      </p:sp>
      <p:sp>
        <p:nvSpPr>
          <p:cNvPr id="56" name="U ターン矢印 55"/>
          <p:cNvSpPr/>
          <p:nvPr/>
        </p:nvSpPr>
        <p:spPr>
          <a:xfrm>
            <a:off x="6969288" y="1087520"/>
            <a:ext cx="593539"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タイトル 1"/>
          <p:cNvSpPr txBox="1">
            <a:spLocks/>
          </p:cNvSpPr>
          <p:nvPr/>
        </p:nvSpPr>
        <p:spPr>
          <a:xfrm>
            <a:off x="7251232" y="8453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意味解析・最適化</a:t>
            </a:r>
          </a:p>
        </p:txBody>
      </p:sp>
      <p:sp>
        <p:nvSpPr>
          <p:cNvPr id="58" name="U ターン矢印 57"/>
          <p:cNvSpPr/>
          <p:nvPr/>
        </p:nvSpPr>
        <p:spPr>
          <a:xfrm rot="10800000">
            <a:off x="7653960" y="5595280"/>
            <a:ext cx="635732"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タイトル 1"/>
          <p:cNvSpPr txBox="1">
            <a:spLocks/>
          </p:cNvSpPr>
          <p:nvPr/>
        </p:nvSpPr>
        <p:spPr>
          <a:xfrm>
            <a:off x="7403642" y="60968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60" name="U ターン矢印 59"/>
          <p:cNvSpPr/>
          <p:nvPr/>
        </p:nvSpPr>
        <p:spPr>
          <a:xfrm rot="10800000">
            <a:off x="4920623" y="6089906"/>
            <a:ext cx="655891"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タイトル 1"/>
          <p:cNvSpPr txBox="1">
            <a:spLocks/>
          </p:cNvSpPr>
          <p:nvPr/>
        </p:nvSpPr>
        <p:spPr>
          <a:xfrm>
            <a:off x="5308350" y="64232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8" name="スライド番号プレースホルダー 7"/>
          <p:cNvSpPr>
            <a:spLocks noGrp="1"/>
          </p:cNvSpPr>
          <p:nvPr>
            <p:ph type="sldNum" sz="quarter" idx="12"/>
          </p:nvPr>
        </p:nvSpPr>
        <p:spPr/>
        <p:txBody>
          <a:bodyPr/>
          <a:lstStyle/>
          <a:p>
            <a:fld id="{F15B0530-B899-2147-B647-E7ABEBE8B9CF}" type="slidenum">
              <a:rPr kumimoji="1" lang="ja-JP" altLang="en-US" smtClean="0"/>
              <a:t>32</a:t>
            </a:fld>
            <a:endParaRPr kumimoji="1" lang="ja-JP" altLang="en-US"/>
          </a:p>
        </p:txBody>
      </p:sp>
    </p:spTree>
    <p:extLst>
      <p:ext uri="{BB962C8B-B14F-4D97-AF65-F5344CB8AC3E}">
        <p14:creationId xmlns:p14="http://schemas.microsoft.com/office/powerpoint/2010/main" val="2501569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t>この後の講義</a:t>
            </a:r>
            <a:r>
              <a:rPr kumimoji="1" lang="ja-JP" altLang="en-US" dirty="0"/>
              <a:t>の進み方</a:t>
            </a:r>
          </a:p>
        </p:txBody>
      </p:sp>
      <p:sp>
        <p:nvSpPr>
          <p:cNvPr id="4" name="サブタイトル 3"/>
          <p:cNvSpPr>
            <a:spLocks noGrp="1"/>
          </p:cNvSpPr>
          <p:nvPr>
            <p:ph type="subTitle" idx="1"/>
          </p:nvPr>
        </p:nvSpPr>
        <p:spPr/>
        <p:txBody>
          <a:bodyPr/>
          <a:lstStyle/>
          <a:p>
            <a:endParaRPr kumimoji="1" lang="ja-JP" altLang="en-US"/>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33</a:t>
            </a:fld>
            <a:endParaRPr kumimoji="1" lang="ja-JP" altLang="en-US"/>
          </a:p>
        </p:txBody>
      </p:sp>
    </p:spTree>
    <p:extLst>
      <p:ext uri="{BB962C8B-B14F-4D97-AF65-F5344CB8AC3E}">
        <p14:creationId xmlns:p14="http://schemas.microsoft.com/office/powerpoint/2010/main" val="2291869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523"/>
            <a:ext cx="8229600" cy="1143000"/>
          </a:xfrm>
        </p:spPr>
        <p:txBody>
          <a:bodyPr>
            <a:normAutofit/>
          </a:bodyPr>
          <a:lstStyle/>
          <a:p>
            <a:r>
              <a:rPr kumimoji="1" lang="ja-JP" altLang="en-US" dirty="0"/>
              <a:t>この順番でやります</a:t>
            </a:r>
          </a:p>
        </p:txBody>
      </p:sp>
      <p:sp>
        <p:nvSpPr>
          <p:cNvPr id="4" name="正方形/長方形 3"/>
          <p:cNvSpPr/>
          <p:nvPr/>
        </p:nvSpPr>
        <p:spPr>
          <a:xfrm>
            <a:off x="275781" y="2230767"/>
            <a:ext cx="2124519" cy="1061829"/>
          </a:xfrm>
          <a:prstGeom prst="rect">
            <a:avLst/>
          </a:prstGeom>
        </p:spPr>
        <p:txBody>
          <a:bodyPr wrap="square">
            <a:spAutoFit/>
          </a:bodyPr>
          <a:lstStyle/>
          <a:p>
            <a:r>
              <a:rPr lang="en-US" altLang="ja-JP" sz="1050" b="1" dirty="0" err="1">
                <a:latin typeface="Lucida Console"/>
                <a:cs typeface="Lucida Console"/>
              </a:rPr>
              <a:t>int</a:t>
            </a:r>
            <a:r>
              <a:rPr lang="en-US" altLang="ja-JP" sz="1050" b="1" dirty="0">
                <a:latin typeface="Lucida Console"/>
                <a:cs typeface="Lucida Console"/>
              </a:rPr>
              <a:t> main(</a:t>
            </a:r>
            <a:r>
              <a:rPr lang="en-US" altLang="ja-JP" sz="1050" b="1" dirty="0" err="1">
                <a:latin typeface="Lucida Console"/>
                <a:cs typeface="Lucida Console"/>
              </a:rPr>
              <a:t>int</a:t>
            </a:r>
            <a:r>
              <a:rPr lang="en-US" altLang="ja-JP" sz="1050" b="1" dirty="0">
                <a:latin typeface="Lucida Console"/>
                <a:cs typeface="Lucida Console"/>
              </a:rPr>
              <a:t> </a:t>
            </a:r>
            <a:r>
              <a:rPr lang="en-US" altLang="ja-JP" sz="1050" b="1" dirty="0" err="1">
                <a:latin typeface="Lucida Console"/>
                <a:cs typeface="Lucida Console"/>
              </a:rPr>
              <a:t>argc</a:t>
            </a:r>
            <a:r>
              <a:rPr lang="en-US" altLang="ja-JP" sz="1050" b="1" dirty="0">
                <a:latin typeface="Lucida Console"/>
                <a:cs typeface="Lucida Console"/>
              </a:rPr>
              <a:t>, </a:t>
            </a:r>
            <a:br>
              <a:rPr lang="en-US" altLang="ja-JP" sz="1050" b="1" dirty="0">
                <a:latin typeface="Lucida Console"/>
                <a:cs typeface="Lucida Console"/>
              </a:rPr>
            </a:br>
            <a:r>
              <a:rPr lang="en-US" altLang="ja-JP" sz="1050" b="1" dirty="0">
                <a:latin typeface="Lucida Console"/>
                <a:cs typeface="Lucida Console"/>
              </a:rPr>
              <a:t>         char **</a:t>
            </a:r>
            <a:r>
              <a:rPr lang="en-US" altLang="ja-JP" sz="1050" b="1" dirty="0" err="1">
                <a:latin typeface="Lucida Console"/>
                <a:cs typeface="Lucida Console"/>
              </a:rPr>
              <a:t>argv</a:t>
            </a:r>
            <a:r>
              <a:rPr lang="en-US" altLang="ja-JP" sz="1050" b="1" dirty="0">
                <a:latin typeface="Lucida Console"/>
                <a:cs typeface="Lucida Console"/>
              </a:rPr>
              <a:t>)</a:t>
            </a:r>
          </a:p>
          <a:p>
            <a:r>
              <a:rPr lang="en-US" altLang="ja-JP" sz="1050" b="1" dirty="0">
                <a:latin typeface="Lucida Console"/>
                <a:cs typeface="Lucida Console"/>
              </a:rPr>
              <a:t>{</a:t>
            </a:r>
          </a:p>
          <a:p>
            <a:r>
              <a:rPr lang="en-US" altLang="ja-JP" sz="1050" b="1" dirty="0">
                <a:latin typeface="Lucida Console"/>
                <a:cs typeface="Lucida Console"/>
              </a:rPr>
              <a:t>  </a:t>
            </a:r>
            <a:r>
              <a:rPr lang="en-US" altLang="ja-JP" sz="1050" b="1" dirty="0" err="1">
                <a:latin typeface="Lucida Console"/>
                <a:cs typeface="Lucida Console"/>
              </a:rPr>
              <a:t>printf</a:t>
            </a:r>
            <a:r>
              <a:rPr lang="en-US" altLang="ja-JP" sz="1050" b="1" dirty="0">
                <a:latin typeface="Lucida Console"/>
                <a:cs typeface="Lucida Console"/>
              </a:rPr>
              <a:t>("Hello!\n");</a:t>
            </a:r>
          </a:p>
          <a:p>
            <a:r>
              <a:rPr lang="en-US" altLang="ja-JP" sz="1050" b="1" dirty="0">
                <a:latin typeface="Lucida Console"/>
                <a:cs typeface="Lucida Console"/>
              </a:rPr>
              <a:t>  return 0;</a:t>
            </a:r>
          </a:p>
          <a:p>
            <a:r>
              <a:rPr lang="en-US" altLang="ja-JP" sz="1050" b="1" dirty="0">
                <a:latin typeface="Lucida Console"/>
                <a:cs typeface="Lucida Console"/>
              </a:rPr>
              <a:t>}</a:t>
            </a:r>
          </a:p>
        </p:txBody>
      </p:sp>
      <p:sp>
        <p:nvSpPr>
          <p:cNvPr id="5" name="右矢印 4"/>
          <p:cNvSpPr/>
          <p:nvPr/>
        </p:nvSpPr>
        <p:spPr>
          <a:xfrm>
            <a:off x="2400300"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5781" y="4362874"/>
            <a:ext cx="3132462" cy="938719"/>
          </a:xfrm>
          <a:prstGeom prst="rect">
            <a:avLst/>
          </a:prstGeom>
        </p:spPr>
        <p:txBody>
          <a:bodyPr wrap="square">
            <a:spAutoFit/>
          </a:bodyPr>
          <a:lstStyle/>
          <a:p>
            <a:r>
              <a:rPr lang="nl-NL" altLang="ja-JP" sz="500" b="1" dirty="0">
                <a:latin typeface="Lucida Console"/>
                <a:cs typeface="Lucida Console"/>
              </a:rPr>
              <a:t>0000000      </a:t>
            </a:r>
            <a:r>
              <a:rPr lang="nl-NL" altLang="ja-JP" sz="500" b="1" dirty="0" err="1">
                <a:latin typeface="Lucida Console"/>
                <a:cs typeface="Lucida Console"/>
              </a:rPr>
              <a:t>facf</a:t>
            </a:r>
            <a:r>
              <a:rPr lang="nl-NL" altLang="ja-JP" sz="500" b="1" dirty="0">
                <a:latin typeface="Lucida Console"/>
                <a:cs typeface="Lucida Console"/>
              </a:rPr>
              <a:t>    feed    0007    0100    0003    8000    0002    0000</a:t>
            </a:r>
          </a:p>
          <a:p>
            <a:r>
              <a:rPr lang="nl-NL" altLang="ja-JP" sz="500" b="1" dirty="0">
                <a:latin typeface="Lucida Console"/>
                <a:cs typeface="Lucida Console"/>
              </a:rPr>
              <a:t>0000020      0010    0000    05b0    0000    0085    0020    0000    0000</a:t>
            </a:r>
          </a:p>
          <a:p>
            <a:r>
              <a:rPr lang="nl-NL" altLang="ja-JP" sz="500" b="1" dirty="0">
                <a:latin typeface="Lucida Console"/>
                <a:cs typeface="Lucida Console"/>
              </a:rPr>
              <a:t>0000040      0019    0000    0048    0000    5f5f    4150    4547    455a</a:t>
            </a:r>
          </a:p>
          <a:p>
            <a:r>
              <a:rPr lang="nl-NL" altLang="ja-JP" sz="500" b="1" dirty="0">
                <a:latin typeface="Lucida Console"/>
                <a:cs typeface="Lucida Console"/>
              </a:rPr>
              <a:t>0000060      4f52    0000    0000    0000    0000    0000    0000    0000</a:t>
            </a:r>
          </a:p>
          <a:p>
            <a:r>
              <a:rPr lang="nl-NL" altLang="ja-JP" sz="500" b="1" dirty="0">
                <a:latin typeface="Lucida Console"/>
                <a:cs typeface="Lucida Console"/>
              </a:rPr>
              <a:t>0000100      0000    0000    0001    0000    0000    0000    0000    0000</a:t>
            </a:r>
          </a:p>
          <a:p>
            <a:r>
              <a:rPr lang="nl-NL" altLang="ja-JP" sz="500" b="1" dirty="0">
                <a:latin typeface="Lucida Console"/>
                <a:cs typeface="Lucida Console"/>
              </a:rPr>
              <a:t>0000120      0000    0000    0000    0000    0000    0000    0000    0000</a:t>
            </a:r>
          </a:p>
          <a:p>
            <a:r>
              <a:rPr lang="nl-NL" altLang="ja-JP" sz="500" b="1" dirty="0">
                <a:latin typeface="Lucida Console"/>
                <a:cs typeface="Lucida Console"/>
              </a:rPr>
              <a:t>0000140      0000    0000    0000    0000    0019    0000    0228    0000</a:t>
            </a:r>
          </a:p>
          <a:p>
            <a:r>
              <a:rPr lang="nl-NL" altLang="ja-JP" sz="500" b="1" dirty="0">
                <a:latin typeface="Lucida Console"/>
                <a:cs typeface="Lucida Console"/>
              </a:rPr>
              <a:t>0000160      5f5f    4554    5458    0000    0000    0000    0000    0000</a:t>
            </a:r>
          </a:p>
          <a:p>
            <a:r>
              <a:rPr lang="nl-NL" altLang="ja-JP" sz="500" b="1" dirty="0">
                <a:latin typeface="Lucida Console"/>
                <a:cs typeface="Lucida Console"/>
              </a:rPr>
              <a:t>0000200      0000    0000    0001    0000    1000    0000    0000    0000</a:t>
            </a:r>
          </a:p>
          <a:p>
            <a:r>
              <a:rPr lang="nl-NL" altLang="ja-JP" sz="500" b="1" dirty="0">
                <a:latin typeface="Lucida Console"/>
                <a:cs typeface="Lucida Console"/>
              </a:rPr>
              <a:t>0000220      0000    0000    0000    0000    1000    0000    0000    0000</a:t>
            </a:r>
          </a:p>
          <a:p>
            <a:pPr marL="228600" indent="-228600">
              <a:buAutoNum type="arabicPlain" startAt="240"/>
            </a:pPr>
            <a:r>
              <a:rPr lang="nl-NL" altLang="ja-JP" sz="500" b="1" dirty="0">
                <a:latin typeface="Lucida Console"/>
                <a:cs typeface="Lucida Console"/>
              </a:rPr>
              <a:t>………</a:t>
            </a:r>
          </a:p>
        </p:txBody>
      </p:sp>
      <p:sp>
        <p:nvSpPr>
          <p:cNvPr id="7" name="正方形/長方形 6"/>
          <p:cNvSpPr/>
          <p:nvPr/>
        </p:nvSpPr>
        <p:spPr>
          <a:xfrm>
            <a:off x="3057828" y="2230767"/>
            <a:ext cx="2124519" cy="738664"/>
          </a:xfrm>
          <a:prstGeom prst="rect">
            <a:avLst/>
          </a:prstGeom>
        </p:spPr>
        <p:txBody>
          <a:bodyPr wrap="square">
            <a:spAutoFit/>
          </a:bodyPr>
          <a:lstStyle/>
          <a:p>
            <a:r>
              <a:rPr lang="en-US" altLang="ja-JP" sz="1050" b="1" dirty="0">
                <a:latin typeface="Lucida Console"/>
                <a:cs typeface="Lucida Console"/>
              </a:rPr>
              <a:t>INT; ID(“main”); LPAREN; INT; ID(“</a:t>
            </a:r>
            <a:r>
              <a:rPr lang="en-US" altLang="ja-JP" sz="1050" b="1" dirty="0" err="1">
                <a:latin typeface="Lucida Console"/>
                <a:cs typeface="Lucida Console"/>
              </a:rPr>
              <a:t>argc</a:t>
            </a:r>
            <a:r>
              <a:rPr lang="en-US" altLang="ja-JP" sz="1050" b="1" dirty="0">
                <a:latin typeface="Lucida Console"/>
                <a:cs typeface="Lucida Console"/>
              </a:rPr>
              <a:t>”); CHAR; AST; AST; ID(“</a:t>
            </a:r>
            <a:r>
              <a:rPr lang="en-US" altLang="ja-JP" sz="1050" b="1" dirty="0" err="1">
                <a:latin typeface="Lucida Console"/>
                <a:cs typeface="Lucida Console"/>
              </a:rPr>
              <a:t>argv</a:t>
            </a:r>
            <a:r>
              <a:rPr lang="en-US" altLang="ja-JP" sz="1050" b="1" dirty="0">
                <a:latin typeface="Lucida Console"/>
                <a:cs typeface="Lucida Console"/>
              </a:rPr>
              <a:t>”); RPAREN; LBRACE; …</a:t>
            </a:r>
          </a:p>
        </p:txBody>
      </p:sp>
      <p:sp>
        <p:nvSpPr>
          <p:cNvPr id="9" name="右矢印 8"/>
          <p:cNvSpPr/>
          <p:nvPr/>
        </p:nvSpPr>
        <p:spPr>
          <a:xfrm>
            <a:off x="5292289" y="22307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969288" y="2104887"/>
            <a:ext cx="689302" cy="2180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proc</a:t>
            </a:r>
            <a:endParaRPr kumimoji="1" lang="ja-JP" altLang="en-US" sz="1400" dirty="0">
              <a:solidFill>
                <a:schemeClr val="tx1"/>
              </a:solidFill>
            </a:endParaRPr>
          </a:p>
        </p:txBody>
      </p:sp>
      <p:sp>
        <p:nvSpPr>
          <p:cNvPr id="11" name="正方形/長方形 10"/>
          <p:cNvSpPr/>
          <p:nvPr/>
        </p:nvSpPr>
        <p:spPr>
          <a:xfrm>
            <a:off x="5910624" y="2612530"/>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2" name="正方形/長方形 11"/>
          <p:cNvSpPr/>
          <p:nvPr/>
        </p:nvSpPr>
        <p:spPr>
          <a:xfrm>
            <a:off x="6810830" y="2612252"/>
            <a:ext cx="494047"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args</a:t>
            </a:r>
            <a:endParaRPr kumimoji="1" lang="ja-JP" altLang="en-US" sz="1400" dirty="0">
              <a:solidFill>
                <a:schemeClr val="tx1"/>
              </a:solidFill>
            </a:endParaRPr>
          </a:p>
        </p:txBody>
      </p:sp>
      <p:sp>
        <p:nvSpPr>
          <p:cNvPr id="13" name="正方形/長方形 12"/>
          <p:cNvSpPr/>
          <p:nvPr/>
        </p:nvSpPr>
        <p:spPr>
          <a:xfrm>
            <a:off x="5886102"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argc</a:t>
            </a:r>
            <a:r>
              <a:rPr lang="en-US" altLang="ja-JP" sz="1400" dirty="0">
                <a:solidFill>
                  <a:schemeClr val="tx1"/>
                </a:solidFill>
              </a:rPr>
              <a:t>”</a:t>
            </a:r>
            <a:endParaRPr kumimoji="1" lang="ja-JP" altLang="en-US" sz="1400" dirty="0">
              <a:solidFill>
                <a:schemeClr val="tx1"/>
              </a:solidFill>
            </a:endParaRPr>
          </a:p>
        </p:txBody>
      </p:sp>
      <p:sp>
        <p:nvSpPr>
          <p:cNvPr id="14" name="正方形/長方形 13"/>
          <p:cNvSpPr/>
          <p:nvPr/>
        </p:nvSpPr>
        <p:spPr>
          <a:xfrm>
            <a:off x="5886102" y="3206931"/>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int</a:t>
            </a:r>
            <a:endParaRPr kumimoji="1" lang="ja-JP" altLang="en-US" sz="1400" dirty="0">
              <a:solidFill>
                <a:schemeClr val="tx1"/>
              </a:solidFill>
            </a:endParaRPr>
          </a:p>
        </p:txBody>
      </p:sp>
      <p:sp>
        <p:nvSpPr>
          <p:cNvPr id="15" name="正方形/長方形 14"/>
          <p:cNvSpPr/>
          <p:nvPr/>
        </p:nvSpPr>
        <p:spPr>
          <a:xfrm>
            <a:off x="6772688" y="3043797"/>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argv</a:t>
            </a:r>
            <a:r>
              <a:rPr lang="en-US" altLang="ja-JP" sz="1400" dirty="0">
                <a:solidFill>
                  <a:schemeClr val="tx1"/>
                </a:solidFill>
              </a:rPr>
              <a:t>”</a:t>
            </a:r>
            <a:endParaRPr kumimoji="1" lang="ja-JP" altLang="en-US" sz="1400" dirty="0">
              <a:solidFill>
                <a:schemeClr val="tx1"/>
              </a:solidFill>
            </a:endParaRPr>
          </a:p>
        </p:txBody>
      </p:sp>
      <p:sp>
        <p:nvSpPr>
          <p:cNvPr id="16" name="正方形/長方形 15"/>
          <p:cNvSpPr/>
          <p:nvPr/>
        </p:nvSpPr>
        <p:spPr>
          <a:xfrm>
            <a:off x="6772688"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char**</a:t>
            </a:r>
            <a:endParaRPr kumimoji="1" lang="ja-JP" altLang="en-US" sz="1400" dirty="0">
              <a:solidFill>
                <a:schemeClr val="tx1"/>
              </a:solidFill>
            </a:endParaRPr>
          </a:p>
        </p:txBody>
      </p:sp>
      <p:sp>
        <p:nvSpPr>
          <p:cNvPr id="17" name="正方形/長方形 16"/>
          <p:cNvSpPr/>
          <p:nvPr/>
        </p:nvSpPr>
        <p:spPr>
          <a:xfrm>
            <a:off x="7628431" y="2583116"/>
            <a:ext cx="618532" cy="1631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chemeClr val="tx1"/>
                </a:solidFill>
              </a:rPr>
              <a:t>stmts</a:t>
            </a:r>
            <a:endParaRPr kumimoji="1" lang="ja-JP" altLang="en-US" sz="1400" dirty="0">
              <a:solidFill>
                <a:schemeClr val="tx1"/>
              </a:solidFill>
            </a:endParaRPr>
          </a:p>
        </p:txBody>
      </p:sp>
      <p:sp>
        <p:nvSpPr>
          <p:cNvPr id="18" name="正方形/長方形 17"/>
          <p:cNvSpPr/>
          <p:nvPr/>
        </p:nvSpPr>
        <p:spPr>
          <a:xfrm>
            <a:off x="7653960" y="3054165"/>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call</a:t>
            </a:r>
            <a:endParaRPr kumimoji="1" lang="ja-JP" altLang="en-US" sz="1400" dirty="0">
              <a:solidFill>
                <a:schemeClr val="tx1"/>
              </a:solidFill>
            </a:endParaRPr>
          </a:p>
        </p:txBody>
      </p:sp>
      <p:sp>
        <p:nvSpPr>
          <p:cNvPr id="19" name="正方形/長方形 18"/>
          <p:cNvSpPr/>
          <p:nvPr/>
        </p:nvSpPr>
        <p:spPr>
          <a:xfrm>
            <a:off x="7653960" y="3195984"/>
            <a:ext cx="725790" cy="15442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r>
              <a:rPr lang="en-US" altLang="ja-JP" sz="1400" dirty="0" err="1">
                <a:solidFill>
                  <a:schemeClr val="tx1"/>
                </a:solidFill>
              </a:rPr>
              <a:t>printf</a:t>
            </a:r>
            <a:r>
              <a:rPr lang="en-US" altLang="ja-JP" sz="1400" dirty="0">
                <a:solidFill>
                  <a:schemeClr val="tx1"/>
                </a:solidFill>
              </a:rPr>
              <a:t>”</a:t>
            </a:r>
            <a:endParaRPr kumimoji="1" lang="ja-JP" altLang="en-US" sz="1400" dirty="0">
              <a:solidFill>
                <a:schemeClr val="tx1"/>
              </a:solidFill>
            </a:endParaRPr>
          </a:p>
        </p:txBody>
      </p:sp>
      <p:cxnSp>
        <p:nvCxnSpPr>
          <p:cNvPr id="20" name="直線矢印コネクタ 19"/>
          <p:cNvCxnSpPr>
            <a:stCxn id="10" idx="2"/>
            <a:endCxn id="11" idx="0"/>
          </p:cNvCxnSpPr>
          <p:nvPr/>
        </p:nvCxnSpPr>
        <p:spPr>
          <a:xfrm flipH="1">
            <a:off x="6273519" y="2322961"/>
            <a:ext cx="1040420" cy="28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0" idx="2"/>
            <a:endCxn id="12" idx="0"/>
          </p:cNvCxnSpPr>
          <p:nvPr/>
        </p:nvCxnSpPr>
        <p:spPr>
          <a:xfrm flipH="1">
            <a:off x="7057854" y="2322961"/>
            <a:ext cx="256085" cy="289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0" idx="2"/>
            <a:endCxn id="17" idx="0"/>
          </p:cNvCxnSpPr>
          <p:nvPr/>
        </p:nvCxnSpPr>
        <p:spPr>
          <a:xfrm>
            <a:off x="7313939" y="2322961"/>
            <a:ext cx="623758" cy="260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2"/>
            <a:endCxn id="13" idx="0"/>
          </p:cNvCxnSpPr>
          <p:nvPr/>
        </p:nvCxnSpPr>
        <p:spPr>
          <a:xfrm flipH="1">
            <a:off x="6248997" y="2766952"/>
            <a:ext cx="24522" cy="27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2" idx="2"/>
            <a:endCxn id="15" idx="0"/>
          </p:cNvCxnSpPr>
          <p:nvPr/>
        </p:nvCxnSpPr>
        <p:spPr>
          <a:xfrm>
            <a:off x="7057854" y="2775402"/>
            <a:ext cx="77729" cy="2683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7" idx="2"/>
            <a:endCxn id="18" idx="0"/>
          </p:cNvCxnSpPr>
          <p:nvPr/>
        </p:nvCxnSpPr>
        <p:spPr>
          <a:xfrm>
            <a:off x="7937697" y="2746266"/>
            <a:ext cx="79158" cy="307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8285974" y="2517137"/>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7" name="正方形/長方形 36"/>
          <p:cNvSpPr/>
          <p:nvPr/>
        </p:nvSpPr>
        <p:spPr>
          <a:xfrm>
            <a:off x="8438374" y="3092141"/>
            <a:ext cx="725790" cy="258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solidFill>
              </a:rPr>
              <a:t>…</a:t>
            </a:r>
            <a:endParaRPr kumimoji="1" lang="ja-JP" altLang="en-US" sz="1400" dirty="0">
              <a:solidFill>
                <a:schemeClr val="tx1"/>
              </a:solidFill>
            </a:endParaRPr>
          </a:p>
        </p:txBody>
      </p:sp>
      <p:sp>
        <p:nvSpPr>
          <p:cNvPr id="38" name="右矢印 37"/>
          <p:cNvSpPr/>
          <p:nvPr/>
        </p:nvSpPr>
        <p:spPr>
          <a:xfrm rot="5400000">
            <a:off x="7042827" y="331506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95057" y="4367005"/>
            <a:ext cx="1759832" cy="707886"/>
          </a:xfrm>
          <a:prstGeom prst="rect">
            <a:avLst/>
          </a:prstGeom>
        </p:spPr>
        <p:txBody>
          <a:bodyPr wrap="square">
            <a:spAutoFit/>
          </a:bodyPr>
          <a:lstStyle/>
          <a:p>
            <a:r>
              <a:rPr lang="nl-NL" altLang="ja-JP" sz="800" b="1" dirty="0" err="1">
                <a:latin typeface="Lucida Console"/>
                <a:cs typeface="Lucida Console"/>
              </a:rPr>
              <a:t>main</a:t>
            </a:r>
            <a:r>
              <a:rPr lang="nl-NL" altLang="ja-JP" sz="800" b="1" dirty="0">
                <a:latin typeface="Lucida Console"/>
                <a:cs typeface="Lucida Console"/>
              </a:rPr>
              <a:t> : int-&gt;</a:t>
            </a:r>
            <a:r>
              <a:rPr lang="nl-NL" altLang="ja-JP" sz="800" b="1" dirty="0" err="1">
                <a:latin typeface="Lucida Console"/>
                <a:cs typeface="Lucida Console"/>
              </a:rPr>
              <a:t>char</a:t>
            </a:r>
            <a:r>
              <a:rPr lang="nl-NL" altLang="ja-JP" sz="800" b="1" dirty="0">
                <a:latin typeface="Lucida Console"/>
                <a:cs typeface="Lucida Console"/>
              </a:rPr>
              <a:t>**-&gt;int</a:t>
            </a:r>
          </a:p>
          <a:p>
            <a:r>
              <a:rPr lang="nl-NL" altLang="ja-JP" sz="800" b="1" dirty="0">
                <a:latin typeface="Lucida Console"/>
                <a:cs typeface="Lucida Console"/>
              </a:rPr>
              <a:t>  set x “</a:t>
            </a:r>
            <a:r>
              <a:rPr lang="nl-NL" altLang="ja-JP" sz="800" b="1" dirty="0" err="1">
                <a:latin typeface="Lucida Console"/>
                <a:cs typeface="Lucida Console"/>
              </a:rPr>
              <a:t>Hello</a:t>
            </a:r>
            <a:r>
              <a:rPr lang="nl-NL" altLang="ja-JP" sz="800" b="1" dirty="0">
                <a:latin typeface="Lucida Console"/>
                <a:cs typeface="Lucida Console"/>
              </a:rPr>
              <a:t>!</a:t>
            </a:r>
            <a:r>
              <a:rPr lang="en-US" altLang="ja-JP" sz="800" b="1" dirty="0">
                <a:latin typeface="Lucida Console"/>
                <a:cs typeface="Lucida Console"/>
              </a:rPr>
              <a:t>\n”</a:t>
            </a:r>
          </a:p>
          <a:p>
            <a:r>
              <a:rPr lang="en-US" altLang="ja-JP" sz="800" b="1" dirty="0">
                <a:latin typeface="Lucida Console"/>
                <a:cs typeface="Lucida Console"/>
              </a:rPr>
              <a:t>  call ret </a:t>
            </a:r>
            <a:r>
              <a:rPr lang="en-US" altLang="ja-JP" sz="800" b="1" dirty="0" err="1">
                <a:latin typeface="Lucida Console"/>
                <a:cs typeface="Lucida Console"/>
              </a:rPr>
              <a:t>printf</a:t>
            </a:r>
            <a:r>
              <a:rPr lang="en-US" altLang="ja-JP" sz="800" b="1" dirty="0">
                <a:latin typeface="Lucida Console"/>
                <a:cs typeface="Lucida Console"/>
              </a:rPr>
              <a:t> [x]</a:t>
            </a:r>
          </a:p>
          <a:p>
            <a:r>
              <a:rPr lang="en-US" altLang="ja-JP" sz="800" b="1" dirty="0">
                <a:latin typeface="Lucida Console"/>
                <a:cs typeface="Lucida Console"/>
              </a:rPr>
              <a:t>  set y 0</a:t>
            </a:r>
          </a:p>
          <a:p>
            <a:r>
              <a:rPr lang="en-US" altLang="ja-JP" sz="800" b="1" dirty="0">
                <a:latin typeface="Lucida Console"/>
                <a:cs typeface="Lucida Console"/>
              </a:rPr>
              <a:t>  return y</a:t>
            </a:r>
            <a:endParaRPr lang="nl-NL" altLang="ja-JP" sz="800" b="1" dirty="0">
              <a:latin typeface="Lucida Console"/>
              <a:cs typeface="Lucida Console"/>
            </a:endParaRPr>
          </a:p>
        </p:txBody>
      </p:sp>
      <p:sp>
        <p:nvSpPr>
          <p:cNvPr id="40" name="右矢印 39"/>
          <p:cNvSpPr/>
          <p:nvPr/>
        </p:nvSpPr>
        <p:spPr>
          <a:xfrm rot="10800000">
            <a:off x="6206338" y="4226897"/>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47815" y="4387268"/>
            <a:ext cx="1759832" cy="1446550"/>
          </a:xfrm>
          <a:prstGeom prst="rect">
            <a:avLst/>
          </a:prstGeom>
        </p:spPr>
        <p:txBody>
          <a:bodyPr wrap="square">
            <a:spAutoFit/>
          </a:bodyPr>
          <a:lstStyle/>
          <a:p>
            <a:r>
              <a:rPr lang="en-US" altLang="ja-JP" sz="800" b="1" dirty="0">
                <a:latin typeface="Lucida Console"/>
                <a:cs typeface="Lucida Console"/>
              </a:rPr>
              <a:t>  .data</a:t>
            </a:r>
          </a:p>
          <a:p>
            <a:r>
              <a:rPr lang="en-US" altLang="ja-JP" sz="800" b="1" dirty="0">
                <a:latin typeface="Lucida Console"/>
                <a:cs typeface="Lucida Console"/>
              </a:rPr>
              <a:t>L0:</a:t>
            </a:r>
          </a:p>
          <a:p>
            <a:r>
              <a:rPr lang="en-US" altLang="ja-JP" sz="800" b="1" dirty="0">
                <a:latin typeface="Lucida Console"/>
                <a:cs typeface="Lucida Console"/>
              </a:rPr>
              <a:t>  .</a:t>
            </a:r>
            <a:r>
              <a:rPr lang="en-US" altLang="ja-JP" sz="800" b="1" dirty="0" err="1">
                <a:latin typeface="Lucida Console"/>
                <a:cs typeface="Lucida Console"/>
              </a:rPr>
              <a:t>asciiz</a:t>
            </a:r>
            <a:r>
              <a:rPr lang="en-US" altLang="ja-JP" sz="800" b="1" dirty="0">
                <a:latin typeface="Lucida Console"/>
                <a:cs typeface="Lucida Console"/>
              </a:rPr>
              <a:t> “Hello!\n”</a:t>
            </a:r>
          </a:p>
          <a:p>
            <a:r>
              <a:rPr lang="en-US" altLang="ja-JP" sz="800" b="1" dirty="0">
                <a:latin typeface="Lucida Console"/>
                <a:cs typeface="Lucida Console"/>
              </a:rPr>
              <a:t>  .text</a:t>
            </a:r>
          </a:p>
          <a:p>
            <a:r>
              <a:rPr lang="en-US" altLang="ja-JP" sz="800" b="1" dirty="0">
                <a:latin typeface="Lucida Console"/>
                <a:cs typeface="Lucida Console"/>
              </a:rPr>
              <a:t>  .</a:t>
            </a:r>
            <a:r>
              <a:rPr lang="en-US" altLang="ja-JP" sz="800" b="1" dirty="0" err="1">
                <a:latin typeface="Lucida Console"/>
                <a:cs typeface="Lucida Console"/>
              </a:rPr>
              <a:t>globl</a:t>
            </a:r>
            <a:r>
              <a:rPr lang="en-US" altLang="ja-JP" sz="800" b="1" dirty="0">
                <a:latin typeface="Lucida Console"/>
                <a:cs typeface="Lucida Console"/>
              </a:rPr>
              <a:t> main</a:t>
            </a:r>
          </a:p>
          <a:p>
            <a:r>
              <a:rPr lang="en-US" altLang="ja-JP" sz="800" b="1" dirty="0">
                <a:latin typeface="Lucida Console"/>
                <a:cs typeface="Lucida Console"/>
              </a:rPr>
              <a:t>main:</a:t>
            </a:r>
          </a:p>
          <a:p>
            <a:r>
              <a:rPr lang="en-US" altLang="ja-JP" sz="800" b="1" dirty="0">
                <a:latin typeface="Lucida Console"/>
                <a:cs typeface="Lucida Console"/>
              </a:rPr>
              <a:t>  </a:t>
            </a:r>
            <a:r>
              <a:rPr lang="en-US" altLang="ja-JP" sz="800" b="1" dirty="0" err="1">
                <a:latin typeface="Lucida Console"/>
                <a:cs typeface="Lucida Console"/>
              </a:rPr>
              <a:t>subu</a:t>
            </a:r>
            <a:r>
              <a:rPr lang="en-US" altLang="ja-JP" sz="800" b="1" dirty="0">
                <a:latin typeface="Lucida Console"/>
                <a:cs typeface="Lucida Console"/>
              </a:rPr>
              <a:t> $sp,20,$sp</a:t>
            </a:r>
          </a:p>
          <a:p>
            <a:r>
              <a:rPr lang="en-US" altLang="ja-JP" sz="800" b="1" dirty="0">
                <a:latin typeface="Lucida Console"/>
                <a:cs typeface="Lucida Console"/>
              </a:rPr>
              <a:t>  </a:t>
            </a:r>
            <a:r>
              <a:rPr lang="en-US" altLang="ja-JP" sz="800" b="1" dirty="0" err="1">
                <a:latin typeface="Lucida Console"/>
                <a:cs typeface="Lucida Console"/>
              </a:rPr>
              <a:t>addu</a:t>
            </a:r>
            <a:r>
              <a:rPr lang="en-US" altLang="ja-JP" sz="800" b="1" dirty="0">
                <a:latin typeface="Lucida Console"/>
                <a:cs typeface="Lucida Console"/>
              </a:rPr>
              <a:t> $fp,$sp,8</a:t>
            </a:r>
          </a:p>
          <a:p>
            <a:r>
              <a:rPr lang="en-US" altLang="ja-JP" sz="800" b="1" dirty="0">
                <a:latin typeface="Lucida Console"/>
                <a:cs typeface="Lucida Console"/>
              </a:rPr>
              <a:t>  li   $t0,L0</a:t>
            </a:r>
          </a:p>
          <a:p>
            <a:r>
              <a:rPr lang="en-US" altLang="ja-JP" sz="800" b="1" dirty="0">
                <a:latin typeface="Lucida Console"/>
                <a:cs typeface="Lucida Console"/>
              </a:rPr>
              <a:t>  </a:t>
            </a:r>
            <a:r>
              <a:rPr lang="en-US" altLang="ja-JP" sz="800" b="1" dirty="0" err="1">
                <a:latin typeface="Lucida Console"/>
                <a:cs typeface="Lucida Console"/>
              </a:rPr>
              <a:t>sw</a:t>
            </a:r>
            <a:r>
              <a:rPr lang="en-US" altLang="ja-JP" sz="800" b="1" dirty="0">
                <a:latin typeface="Lucida Console"/>
                <a:cs typeface="Lucida Console"/>
              </a:rPr>
              <a:t>   $t0,0($</a:t>
            </a:r>
            <a:r>
              <a:rPr lang="en-US" altLang="ja-JP" sz="800" b="1" dirty="0" err="1">
                <a:latin typeface="Lucida Console"/>
                <a:cs typeface="Lucida Console"/>
              </a:rPr>
              <a:t>sp</a:t>
            </a:r>
            <a:r>
              <a:rPr lang="en-US" altLang="ja-JP" sz="800" b="1" dirty="0">
                <a:latin typeface="Lucida Console"/>
                <a:cs typeface="Lucida Console"/>
              </a:rPr>
              <a:t>)</a:t>
            </a:r>
          </a:p>
          <a:p>
            <a:r>
              <a:rPr lang="en-US" altLang="ja-JP" sz="800" b="1" dirty="0">
                <a:latin typeface="Lucida Console"/>
                <a:cs typeface="Lucida Console"/>
              </a:rPr>
              <a:t>  …</a:t>
            </a:r>
            <a:endParaRPr lang="nl-NL" altLang="ja-JP" sz="800" b="1" dirty="0">
              <a:latin typeface="Lucida Console"/>
              <a:cs typeface="Lucida Console"/>
            </a:endParaRPr>
          </a:p>
        </p:txBody>
      </p:sp>
      <p:sp>
        <p:nvSpPr>
          <p:cNvPr id="42" name="右矢印 41"/>
          <p:cNvSpPr/>
          <p:nvPr/>
        </p:nvSpPr>
        <p:spPr>
          <a:xfrm rot="10800000">
            <a:off x="3582510" y="4226898"/>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タイトル 1"/>
          <p:cNvSpPr txBox="1">
            <a:spLocks/>
          </p:cNvSpPr>
          <p:nvPr/>
        </p:nvSpPr>
        <p:spPr>
          <a:xfrm>
            <a:off x="108497"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プログラムテキスト</a:t>
            </a:r>
          </a:p>
        </p:txBody>
      </p:sp>
      <p:sp>
        <p:nvSpPr>
          <p:cNvPr id="46" name="タイトル 1"/>
          <p:cNvSpPr txBox="1">
            <a:spLocks/>
          </p:cNvSpPr>
          <p:nvPr/>
        </p:nvSpPr>
        <p:spPr>
          <a:xfrm>
            <a:off x="3057828" y="1882619"/>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トークン列</a:t>
            </a:r>
          </a:p>
        </p:txBody>
      </p:sp>
      <p:sp>
        <p:nvSpPr>
          <p:cNvPr id="47" name="タイトル 1"/>
          <p:cNvSpPr txBox="1">
            <a:spLocks/>
          </p:cNvSpPr>
          <p:nvPr/>
        </p:nvSpPr>
        <p:spPr>
          <a:xfrm>
            <a:off x="6052228" y="1686872"/>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抽象構文木</a:t>
            </a:r>
          </a:p>
        </p:txBody>
      </p:sp>
      <p:sp>
        <p:nvSpPr>
          <p:cNvPr id="48" name="タイトル 1"/>
          <p:cNvSpPr txBox="1">
            <a:spLocks/>
          </p:cNvSpPr>
          <p:nvPr/>
        </p:nvSpPr>
        <p:spPr>
          <a:xfrm>
            <a:off x="6678375" y="5247133"/>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中間命令列</a:t>
            </a:r>
          </a:p>
        </p:txBody>
      </p:sp>
      <p:sp>
        <p:nvSpPr>
          <p:cNvPr id="49" name="タイトル 1"/>
          <p:cNvSpPr txBox="1">
            <a:spLocks/>
          </p:cNvSpPr>
          <p:nvPr/>
        </p:nvSpPr>
        <p:spPr>
          <a:xfrm>
            <a:off x="3873901" y="5833818"/>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アセンブリ</a:t>
            </a:r>
          </a:p>
        </p:txBody>
      </p:sp>
      <p:sp>
        <p:nvSpPr>
          <p:cNvPr id="50" name="タイトル 1"/>
          <p:cNvSpPr txBox="1">
            <a:spLocks/>
          </p:cNvSpPr>
          <p:nvPr/>
        </p:nvSpPr>
        <p:spPr>
          <a:xfrm>
            <a:off x="579949" y="5375777"/>
            <a:ext cx="2233746"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a:solidFill>
                  <a:srgbClr val="FF0000"/>
                </a:solidFill>
              </a:rPr>
              <a:t>機械語</a:t>
            </a:r>
          </a:p>
        </p:txBody>
      </p:sp>
      <p:sp>
        <p:nvSpPr>
          <p:cNvPr id="51" name="タイトル 1"/>
          <p:cNvSpPr txBox="1">
            <a:spLocks/>
          </p:cNvSpPr>
          <p:nvPr/>
        </p:nvSpPr>
        <p:spPr>
          <a:xfrm>
            <a:off x="2062810" y="3088306"/>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字句解析</a:t>
            </a:r>
          </a:p>
        </p:txBody>
      </p:sp>
      <p:sp>
        <p:nvSpPr>
          <p:cNvPr id="53" name="タイトル 1"/>
          <p:cNvSpPr txBox="1">
            <a:spLocks/>
          </p:cNvSpPr>
          <p:nvPr/>
        </p:nvSpPr>
        <p:spPr>
          <a:xfrm>
            <a:off x="4838374" y="3118522"/>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構文解析</a:t>
            </a:r>
          </a:p>
        </p:txBody>
      </p:sp>
      <p:sp>
        <p:nvSpPr>
          <p:cNvPr id="54" name="タイトル 1"/>
          <p:cNvSpPr txBox="1">
            <a:spLocks/>
          </p:cNvSpPr>
          <p:nvPr/>
        </p:nvSpPr>
        <p:spPr>
          <a:xfrm>
            <a:off x="5700015" y="52017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アセンブリ生成</a:t>
            </a:r>
          </a:p>
        </p:txBody>
      </p:sp>
      <p:sp>
        <p:nvSpPr>
          <p:cNvPr id="55" name="タイトル 1"/>
          <p:cNvSpPr txBox="1">
            <a:spLocks/>
          </p:cNvSpPr>
          <p:nvPr/>
        </p:nvSpPr>
        <p:spPr>
          <a:xfrm>
            <a:off x="3056824" y="5180907"/>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アセンブル</a:t>
            </a:r>
          </a:p>
        </p:txBody>
      </p:sp>
      <p:sp>
        <p:nvSpPr>
          <p:cNvPr id="56" name="U ターン矢印 55"/>
          <p:cNvSpPr/>
          <p:nvPr/>
        </p:nvSpPr>
        <p:spPr>
          <a:xfrm>
            <a:off x="6969288" y="1087520"/>
            <a:ext cx="593539"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タイトル 1"/>
          <p:cNvSpPr txBox="1">
            <a:spLocks/>
          </p:cNvSpPr>
          <p:nvPr/>
        </p:nvSpPr>
        <p:spPr>
          <a:xfrm>
            <a:off x="7251232" y="8453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意味解析・最適化</a:t>
            </a:r>
          </a:p>
        </p:txBody>
      </p:sp>
      <p:sp>
        <p:nvSpPr>
          <p:cNvPr id="58" name="U ターン矢印 57"/>
          <p:cNvSpPr/>
          <p:nvPr/>
        </p:nvSpPr>
        <p:spPr>
          <a:xfrm rot="10800000">
            <a:off x="7653960" y="5595280"/>
            <a:ext cx="635732"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タイトル 1"/>
          <p:cNvSpPr txBox="1">
            <a:spLocks/>
          </p:cNvSpPr>
          <p:nvPr/>
        </p:nvSpPr>
        <p:spPr>
          <a:xfrm>
            <a:off x="7403642" y="6096803"/>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60" name="U ターン矢印 59"/>
          <p:cNvSpPr/>
          <p:nvPr/>
        </p:nvSpPr>
        <p:spPr>
          <a:xfrm rot="10800000">
            <a:off x="4920623" y="6089906"/>
            <a:ext cx="655891" cy="618764"/>
          </a:xfrm>
          <a:prstGeom prst="uturnArrow">
            <a:avLst>
              <a:gd name="adj1" fmla="val 25000"/>
              <a:gd name="adj2" fmla="val 25000"/>
              <a:gd name="adj3" fmla="val 25000"/>
              <a:gd name="adj4" fmla="val 500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タイトル 1"/>
          <p:cNvSpPr txBox="1">
            <a:spLocks/>
          </p:cNvSpPr>
          <p:nvPr/>
        </p:nvSpPr>
        <p:spPr>
          <a:xfrm>
            <a:off x="5308350" y="6423276"/>
            <a:ext cx="1435568"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最適化</a:t>
            </a:r>
          </a:p>
        </p:txBody>
      </p:sp>
      <p:sp>
        <p:nvSpPr>
          <p:cNvPr id="52" name="タイトル 1"/>
          <p:cNvSpPr txBox="1">
            <a:spLocks/>
          </p:cNvSpPr>
          <p:nvPr/>
        </p:nvSpPr>
        <p:spPr>
          <a:xfrm>
            <a:off x="7251232" y="3779856"/>
            <a:ext cx="642405" cy="642721"/>
          </a:xfrm>
          <a:prstGeom prst="rect">
            <a:avLst/>
          </a:prstGeom>
          <a:solidFill>
            <a:srgbClr val="FFFF00"/>
          </a:solidFill>
        </p:spPr>
        <p:txBody>
          <a:bodyPr vert="horz" lIns="91440" tIns="45720" rIns="91440" bIns="45720" rtlCol="0" anchor="ctr">
            <a:normAutofit fontScale="925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b="1" dirty="0"/>
              <a:t>1</a:t>
            </a:r>
            <a:endParaRPr lang="ja-JP" altLang="en-US" b="1" dirty="0"/>
          </a:p>
        </p:txBody>
      </p:sp>
      <p:sp>
        <p:nvSpPr>
          <p:cNvPr id="62" name="タイトル 1"/>
          <p:cNvSpPr txBox="1">
            <a:spLocks/>
          </p:cNvSpPr>
          <p:nvPr/>
        </p:nvSpPr>
        <p:spPr>
          <a:xfrm>
            <a:off x="5816387" y="4422577"/>
            <a:ext cx="642405" cy="642721"/>
          </a:xfrm>
          <a:prstGeom prst="rect">
            <a:avLst/>
          </a:prstGeom>
          <a:solidFill>
            <a:srgbClr val="FFFF00"/>
          </a:solidFill>
        </p:spPr>
        <p:txBody>
          <a:bodyPr vert="horz" lIns="91440" tIns="45720" rIns="91440" bIns="45720" rtlCol="0" anchor="ctr">
            <a:normAutofit fontScale="925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b="1" dirty="0"/>
              <a:t>2</a:t>
            </a:r>
            <a:endParaRPr lang="ja-JP" altLang="en-US" b="1" dirty="0"/>
          </a:p>
        </p:txBody>
      </p:sp>
      <p:sp>
        <p:nvSpPr>
          <p:cNvPr id="63" name="タイトル 1"/>
          <p:cNvSpPr txBox="1">
            <a:spLocks/>
          </p:cNvSpPr>
          <p:nvPr/>
        </p:nvSpPr>
        <p:spPr>
          <a:xfrm>
            <a:off x="7016185" y="5982971"/>
            <a:ext cx="642405" cy="642721"/>
          </a:xfrm>
          <a:prstGeom prst="rect">
            <a:avLst/>
          </a:prstGeom>
          <a:solidFill>
            <a:srgbClr val="FFFF00"/>
          </a:solidFill>
        </p:spPr>
        <p:txBody>
          <a:bodyPr vert="horz" lIns="91440" tIns="45720" rIns="91440" bIns="45720" rtlCol="0" anchor="ctr">
            <a:normAutofit fontScale="925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b="1" dirty="0"/>
              <a:t>3</a:t>
            </a:r>
            <a:endParaRPr lang="ja-JP" altLang="en-US" b="1" dirty="0"/>
          </a:p>
        </p:txBody>
      </p:sp>
      <p:sp>
        <p:nvSpPr>
          <p:cNvPr id="65" name="タイトル 1"/>
          <p:cNvSpPr txBox="1">
            <a:spLocks/>
          </p:cNvSpPr>
          <p:nvPr/>
        </p:nvSpPr>
        <p:spPr>
          <a:xfrm>
            <a:off x="2415423" y="3394771"/>
            <a:ext cx="642405" cy="642721"/>
          </a:xfrm>
          <a:prstGeom prst="rect">
            <a:avLst/>
          </a:prstGeom>
          <a:solidFill>
            <a:srgbClr val="FFFF00"/>
          </a:solidFill>
        </p:spPr>
        <p:txBody>
          <a:bodyPr vert="horz" lIns="91440" tIns="45720" rIns="91440" bIns="45720" rtlCol="0" anchor="ctr">
            <a:normAutofit fontScale="925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b="1" dirty="0"/>
              <a:t>4</a:t>
            </a:r>
            <a:endParaRPr lang="ja-JP" altLang="en-US" b="1" dirty="0"/>
          </a:p>
        </p:txBody>
      </p:sp>
      <p:sp>
        <p:nvSpPr>
          <p:cNvPr id="66" name="タイトル 1"/>
          <p:cNvSpPr txBox="1">
            <a:spLocks/>
          </p:cNvSpPr>
          <p:nvPr/>
        </p:nvSpPr>
        <p:spPr>
          <a:xfrm>
            <a:off x="4599419" y="3407731"/>
            <a:ext cx="642405" cy="642721"/>
          </a:xfrm>
          <a:prstGeom prst="rect">
            <a:avLst/>
          </a:prstGeom>
          <a:solidFill>
            <a:srgbClr val="FFFF00"/>
          </a:solidFill>
        </p:spPr>
        <p:txBody>
          <a:bodyPr vert="horz" lIns="91440" tIns="45720" rIns="91440" bIns="45720" rtlCol="0" anchor="ctr">
            <a:normAutofit fontScale="925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b="1" dirty="0"/>
              <a:t>5</a:t>
            </a:r>
            <a:endParaRPr lang="ja-JP" altLang="en-US" b="1" dirty="0"/>
          </a:p>
        </p:txBody>
      </p:sp>
      <p:sp>
        <p:nvSpPr>
          <p:cNvPr id="67" name="タイトル 1"/>
          <p:cNvSpPr txBox="1">
            <a:spLocks/>
          </p:cNvSpPr>
          <p:nvPr/>
        </p:nvSpPr>
        <p:spPr>
          <a:xfrm>
            <a:off x="7562827" y="3623165"/>
            <a:ext cx="1269273" cy="3481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2000" b="1" dirty="0">
                <a:solidFill>
                  <a:srgbClr val="0000FF"/>
                </a:solidFill>
              </a:rPr>
              <a:t>中間命令生成</a:t>
            </a:r>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34</a:t>
            </a:fld>
            <a:endParaRPr kumimoji="1" lang="ja-JP" altLang="en-US"/>
          </a:p>
        </p:txBody>
      </p:sp>
    </p:spTree>
    <p:extLst>
      <p:ext uri="{BB962C8B-B14F-4D97-AF65-F5344CB8AC3E}">
        <p14:creationId xmlns:p14="http://schemas.microsoft.com/office/powerpoint/2010/main" val="2491008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なぜ中間命令生成からやるか</a:t>
            </a:r>
          </a:p>
        </p:txBody>
      </p:sp>
      <p:sp>
        <p:nvSpPr>
          <p:cNvPr id="3" name="コンテンツ プレースホルダー 2"/>
          <p:cNvSpPr>
            <a:spLocks noGrp="1"/>
          </p:cNvSpPr>
          <p:nvPr>
            <p:ph idx="1"/>
          </p:nvPr>
        </p:nvSpPr>
        <p:spPr/>
        <p:txBody>
          <a:bodyPr/>
          <a:lstStyle/>
          <a:p>
            <a:r>
              <a:rPr lang="ja-JP" altLang="en-US" dirty="0"/>
              <a:t>字句解析・構文解析はややとっつきにくい</a:t>
            </a:r>
            <a:endParaRPr lang="en-US" altLang="ja-JP" dirty="0"/>
          </a:p>
          <a:p>
            <a:pPr lvl="1"/>
            <a:r>
              <a:rPr lang="ja-JP" altLang="en-US" dirty="0"/>
              <a:t>「言語・オートマトン」で学ぶ正則言語や文脈自由言語の知識が必要</a:t>
            </a:r>
            <a:endParaRPr lang="en-US" altLang="ja-JP" dirty="0"/>
          </a:p>
          <a:p>
            <a:pPr lvl="1"/>
            <a:r>
              <a:rPr lang="ja-JP" altLang="en-US" dirty="0"/>
              <a:t>使用するアルゴリズムもやや大変</a:t>
            </a:r>
            <a:endParaRPr lang="en-US" altLang="ja-JP" dirty="0"/>
          </a:p>
          <a:p>
            <a:r>
              <a:rPr lang="ja-JP" altLang="en-US" dirty="0"/>
              <a:t>中間命令生成以降の話は結構つぶしがきく</a:t>
            </a:r>
            <a:endParaRPr lang="en-US" altLang="ja-JP" dirty="0"/>
          </a:p>
          <a:p>
            <a:pPr lvl="1"/>
            <a:r>
              <a:rPr lang="ja-JP" altLang="en-US" dirty="0"/>
              <a:t>やる気のあるうちに役に立つ話をやっちまおう</a:t>
            </a:r>
            <a:endParaRPr lang="en-US" altLang="ja-JP" dirty="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35</a:t>
            </a:fld>
            <a:endParaRPr kumimoji="1" lang="ja-JP" altLang="en-US"/>
          </a:p>
        </p:txBody>
      </p:sp>
    </p:spTree>
    <p:extLst>
      <p:ext uri="{BB962C8B-B14F-4D97-AF65-F5344CB8AC3E}">
        <p14:creationId xmlns:p14="http://schemas.microsoft.com/office/powerpoint/2010/main" val="3898564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この講義で作るコンパイラ</a:t>
            </a:r>
          </a:p>
        </p:txBody>
      </p:sp>
      <p:sp>
        <p:nvSpPr>
          <p:cNvPr id="4" name="サブタイトル 3"/>
          <p:cNvSpPr>
            <a:spLocks noGrp="1"/>
          </p:cNvSpPr>
          <p:nvPr>
            <p:ph type="subTitle" idx="1"/>
          </p:nvPr>
        </p:nvSpPr>
        <p:spPr/>
        <p:txBody>
          <a:bodyPr/>
          <a:lstStyle/>
          <a:p>
            <a:endParaRPr kumimoji="1" lang="ja-JP" altLang="en-US"/>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36</a:t>
            </a:fld>
            <a:endParaRPr kumimoji="1" lang="ja-JP" altLang="en-US"/>
          </a:p>
        </p:txBody>
      </p:sp>
    </p:spTree>
    <p:extLst>
      <p:ext uri="{BB962C8B-B14F-4D97-AF65-F5344CB8AC3E}">
        <p14:creationId xmlns:p14="http://schemas.microsoft.com/office/powerpoint/2010/main" val="2713769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この講義で作るコンパイラ</a:t>
            </a:r>
          </a:p>
        </p:txBody>
      </p:sp>
      <p:sp>
        <p:nvSpPr>
          <p:cNvPr id="3" name="コンテンツ プレースホルダー 2"/>
          <p:cNvSpPr>
            <a:spLocks noGrp="1"/>
          </p:cNvSpPr>
          <p:nvPr>
            <p:ph idx="1"/>
          </p:nvPr>
        </p:nvSpPr>
        <p:spPr>
          <a:xfrm>
            <a:off x="457200" y="1315528"/>
            <a:ext cx="8229600" cy="4525963"/>
          </a:xfrm>
        </p:spPr>
        <p:txBody>
          <a:bodyPr/>
          <a:lstStyle/>
          <a:p>
            <a:r>
              <a:rPr lang="ja-JP" altLang="en-US" dirty="0"/>
              <a:t>ソース言語</a:t>
            </a:r>
            <a:r>
              <a:rPr lang="en-US" altLang="ja-JP" dirty="0"/>
              <a:t>: ML</a:t>
            </a:r>
            <a:r>
              <a:rPr lang="en-US" altLang="ja-JP" baseline="30000" dirty="0"/>
              <a:t>4</a:t>
            </a:r>
            <a:r>
              <a:rPr lang="ja-JP" altLang="en-US"/>
              <a:t> から高階関数を除いた言語</a:t>
            </a:r>
            <a:endParaRPr lang="en-US" altLang="ja-JP" dirty="0"/>
          </a:p>
          <a:p>
            <a:pPr lvl="1"/>
            <a:r>
              <a:rPr lang="ja-JP" altLang="en-US"/>
              <a:t>高階関数入りのコンパイラは実験</a:t>
            </a:r>
            <a:r>
              <a:rPr lang="en-US" altLang="ja-JP" dirty="0"/>
              <a:t>4</a:t>
            </a:r>
            <a:r>
              <a:rPr lang="ja-JP" altLang="en-US"/>
              <a:t>で「コンパイラ」を選ぶと作れます</a:t>
            </a:r>
            <a:endParaRPr lang="en-US" altLang="ja-JP" dirty="0"/>
          </a:p>
          <a:p>
            <a:pPr lvl="2"/>
            <a:r>
              <a:rPr lang="en-US" altLang="ja-JP" dirty="0"/>
              <a:t>ML4 </a:t>
            </a:r>
            <a:r>
              <a:rPr lang="ja-JP" altLang="en-US"/>
              <a:t>プログラムををコンパイルして</a:t>
            </a:r>
            <a:r>
              <a:rPr lang="en-US" altLang="ja-JP" dirty="0"/>
              <a:t> Raspberry Pi </a:t>
            </a:r>
            <a:r>
              <a:rPr lang="ja-JP" altLang="en-US"/>
              <a:t>で</a:t>
            </a:r>
            <a:br>
              <a:rPr lang="en-US" altLang="ja-JP" dirty="0"/>
            </a:br>
            <a:r>
              <a:rPr lang="ja-JP" altLang="en-US"/>
              <a:t>動かすという実験であるぞ</a:t>
            </a:r>
            <a:endParaRPr lang="en-US" altLang="ja-JP" dirty="0"/>
          </a:p>
          <a:p>
            <a:r>
              <a:rPr lang="ja-JP" altLang="en-US" dirty="0"/>
              <a:t>ターゲット言語</a:t>
            </a:r>
            <a:r>
              <a:rPr lang="en-US" altLang="ja-JP" dirty="0"/>
              <a:t>: </a:t>
            </a:r>
            <a:r>
              <a:rPr lang="en-US" altLang="ja-JP" u="sng" dirty="0"/>
              <a:t>MIPS</a:t>
            </a:r>
            <a:r>
              <a:rPr lang="en-US" altLang="ja-JP" dirty="0"/>
              <a:t> </a:t>
            </a:r>
            <a:r>
              <a:rPr lang="ja-JP" altLang="en-US"/>
              <a:t>アセンブリ言語</a:t>
            </a:r>
            <a:endParaRPr lang="en-US" altLang="ja-JP" dirty="0"/>
          </a:p>
        </p:txBody>
      </p:sp>
      <p:sp>
        <p:nvSpPr>
          <p:cNvPr id="4" name="円形吹き出し 3"/>
          <p:cNvSpPr/>
          <p:nvPr/>
        </p:nvSpPr>
        <p:spPr>
          <a:xfrm>
            <a:off x="1125035" y="4326075"/>
            <a:ext cx="3866316" cy="1023800"/>
          </a:xfrm>
          <a:prstGeom prst="wedgeEllipseCallout">
            <a:avLst>
              <a:gd name="adj1" fmla="val 21271"/>
              <a:gd name="adj2" fmla="val -69138"/>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chemeClr val="tx1"/>
                </a:solidFill>
              </a:rPr>
              <a:t>計算機アーキテクチャの一種で組み込みシステムによく使われる</a:t>
            </a:r>
          </a:p>
        </p:txBody>
      </p:sp>
      <p:sp>
        <p:nvSpPr>
          <p:cNvPr id="6" name="スライド番号プレースホルダー 5"/>
          <p:cNvSpPr>
            <a:spLocks noGrp="1"/>
          </p:cNvSpPr>
          <p:nvPr>
            <p:ph type="sldNum" sz="quarter" idx="12"/>
          </p:nvPr>
        </p:nvSpPr>
        <p:spPr/>
        <p:txBody>
          <a:bodyPr/>
          <a:lstStyle/>
          <a:p>
            <a:fld id="{F15B0530-B899-2147-B647-E7ABEBE8B9CF}" type="slidenum">
              <a:rPr kumimoji="1" lang="ja-JP" altLang="en-US" smtClean="0"/>
              <a:t>37</a:t>
            </a:fld>
            <a:endParaRPr kumimoji="1" lang="ja-JP" altLang="en-US"/>
          </a:p>
        </p:txBody>
      </p:sp>
      <p:sp>
        <p:nvSpPr>
          <p:cNvPr id="7" name="コンテンツ プレースホルダー 2">
            <a:extLst>
              <a:ext uri="{FF2B5EF4-FFF2-40B4-BE49-F238E27FC236}">
                <a16:creationId xmlns:a16="http://schemas.microsoft.com/office/drawing/2014/main" id="{094715AF-041F-E049-A8D9-4C704AC0C433}"/>
              </a:ext>
            </a:extLst>
          </p:cNvPr>
          <p:cNvSpPr txBox="1">
            <a:spLocks/>
          </p:cNvSpPr>
          <p:nvPr/>
        </p:nvSpPr>
        <p:spPr>
          <a:xfrm>
            <a:off x="457200" y="5495026"/>
            <a:ext cx="8229600" cy="93165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a:t>ソースコードはリポジトリにアップロード済</a:t>
            </a:r>
            <a:endParaRPr lang="en-US" altLang="ja-JP" dirty="0"/>
          </a:p>
          <a:p>
            <a:pPr lvl="1"/>
            <a:r>
              <a:rPr lang="en-US" altLang="ja-JP" dirty="0"/>
              <a:t>git pull </a:t>
            </a:r>
            <a:r>
              <a:rPr lang="ja-JP" altLang="en-US"/>
              <a:t>して</a:t>
            </a:r>
            <a:r>
              <a:rPr lang="en-US" altLang="ja-JP" dirty="0"/>
              <a:t> compiler </a:t>
            </a:r>
            <a:r>
              <a:rPr lang="ja-JP" altLang="en-US"/>
              <a:t>ディレクトリ内をチェック</a:t>
            </a:r>
            <a:endParaRPr lang="en-US" altLang="ja-JP" dirty="0"/>
          </a:p>
        </p:txBody>
      </p:sp>
    </p:spTree>
    <p:extLst>
      <p:ext uri="{BB962C8B-B14F-4D97-AF65-F5344CB8AC3E}">
        <p14:creationId xmlns:p14="http://schemas.microsoft.com/office/powerpoint/2010/main" val="3916884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アセンブリ言語にまつわる問題</a:t>
            </a:r>
          </a:p>
        </p:txBody>
      </p:sp>
      <p:sp>
        <p:nvSpPr>
          <p:cNvPr id="3" name="コンテンツ プレースホルダー 2"/>
          <p:cNvSpPr>
            <a:spLocks noGrp="1"/>
          </p:cNvSpPr>
          <p:nvPr>
            <p:ph idx="1"/>
          </p:nvPr>
        </p:nvSpPr>
        <p:spPr/>
        <p:txBody>
          <a:bodyPr/>
          <a:lstStyle/>
          <a:p>
            <a:r>
              <a:rPr lang="en-US" altLang="ja-JP" dirty="0"/>
              <a:t>MIPS </a:t>
            </a:r>
            <a:r>
              <a:rPr lang="ja-JP" altLang="en-US" dirty="0"/>
              <a:t>の命令列は</a:t>
            </a:r>
            <a:r>
              <a:rPr lang="en-US" altLang="ja-JP" dirty="0"/>
              <a:t> MIPS </a:t>
            </a:r>
            <a:r>
              <a:rPr lang="ja-JP" altLang="en-US" dirty="0"/>
              <a:t>アーキテクチャ以外では実行できない</a:t>
            </a:r>
            <a:endParaRPr lang="en-US" altLang="ja-JP" dirty="0"/>
          </a:p>
          <a:p>
            <a:pPr lvl="1"/>
            <a:r>
              <a:rPr lang="ja-JP" altLang="en-US" dirty="0"/>
              <a:t>演習室のマシンや配布している</a:t>
            </a:r>
            <a:r>
              <a:rPr lang="en-US" altLang="ja-JP" dirty="0"/>
              <a:t> MBA </a:t>
            </a:r>
            <a:r>
              <a:rPr lang="ja-JP" altLang="en-US" dirty="0"/>
              <a:t>では</a:t>
            </a:r>
            <a:br>
              <a:rPr lang="en-US" altLang="ja-JP" dirty="0"/>
            </a:br>
            <a:r>
              <a:rPr lang="ja-JP" altLang="en-US" dirty="0"/>
              <a:t>実行できない</a:t>
            </a:r>
            <a:endParaRPr lang="en-US" altLang="ja-JP" dirty="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38</a:t>
            </a:fld>
            <a:endParaRPr kumimoji="1" lang="ja-JP" altLang="en-US"/>
          </a:p>
        </p:txBody>
      </p:sp>
    </p:spTree>
    <p:extLst>
      <p:ext uri="{BB962C8B-B14F-4D97-AF65-F5344CB8AC3E}">
        <p14:creationId xmlns:p14="http://schemas.microsoft.com/office/powerpoint/2010/main" val="3048207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じゃあこの講義で作るコンパイラが</a:t>
            </a:r>
            <a:br>
              <a:rPr lang="en-US" altLang="ja-JP" dirty="0"/>
            </a:br>
            <a:r>
              <a:rPr lang="ja-JP" altLang="en-US" dirty="0"/>
              <a:t>生成するコードは実行できないの</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否</a:t>
            </a:r>
            <a:r>
              <a:rPr lang="en-US" altLang="ja-JP" dirty="0"/>
              <a:t>! MIPS </a:t>
            </a:r>
            <a:r>
              <a:rPr lang="ja-JP" altLang="en-US" dirty="0"/>
              <a:t>の動作をシミュレートする</a:t>
            </a:r>
            <a:br>
              <a:rPr lang="en-US" altLang="ja-JP" dirty="0"/>
            </a:br>
            <a:r>
              <a:rPr lang="ja-JP" altLang="en-US" dirty="0"/>
              <a:t>シミュレータを用いれば動く</a:t>
            </a:r>
            <a:r>
              <a:rPr lang="en-US" altLang="ja-JP" dirty="0"/>
              <a:t>!</a:t>
            </a:r>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39</a:t>
            </a:fld>
            <a:endParaRPr kumimoji="1" lang="ja-JP" altLang="en-US"/>
          </a:p>
        </p:txBody>
      </p:sp>
    </p:spTree>
    <p:extLst>
      <p:ext uri="{BB962C8B-B14F-4D97-AF65-F5344CB8AC3E}">
        <p14:creationId xmlns:p14="http://schemas.microsoft.com/office/powerpoint/2010/main" val="117279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31498" y="289679"/>
            <a:ext cx="8337065" cy="5016757"/>
          </a:xfrm>
          <a:prstGeom prst="rect">
            <a:avLst/>
          </a:prstGeom>
        </p:spPr>
        <p:txBody>
          <a:bodyPr wrap="square">
            <a:spAutoFit/>
          </a:bodyPr>
          <a:lstStyle/>
          <a:p>
            <a:r>
              <a:rPr lang="en-US" altLang="ja-JP" sz="3200" b="1" dirty="0">
                <a:latin typeface="Courier"/>
                <a:cs typeface="Courier"/>
              </a:rPr>
              <a:t>&gt; </a:t>
            </a:r>
            <a:r>
              <a:rPr lang="en-US" altLang="ja-JP" sz="3200" b="1" dirty="0">
                <a:solidFill>
                  <a:srgbClr val="FF0000"/>
                </a:solidFill>
                <a:latin typeface="Courier"/>
                <a:cs typeface="Courier"/>
              </a:rPr>
              <a:t>cat kadai1.c</a:t>
            </a:r>
            <a:endParaRPr lang="en-US" altLang="ja-JP" sz="3200" b="1" dirty="0">
              <a:latin typeface="Courier"/>
              <a:cs typeface="Courier"/>
            </a:endParaRPr>
          </a:p>
          <a:p>
            <a:r>
              <a:rPr lang="en-US" altLang="ja-JP" sz="3200" b="1" dirty="0" err="1">
                <a:latin typeface="Courier"/>
                <a:cs typeface="Courier"/>
              </a:rPr>
              <a:t>itn</a:t>
            </a:r>
            <a:r>
              <a:rPr lang="en-US" altLang="ja-JP" sz="3200" b="1" dirty="0">
                <a:latin typeface="Courier"/>
                <a:cs typeface="Courier"/>
              </a:rPr>
              <a:t> main(</a:t>
            </a:r>
            <a:r>
              <a:rPr lang="en-US" altLang="ja-JP" sz="3200" b="1" dirty="0" err="1">
                <a:latin typeface="Courier"/>
                <a:cs typeface="Courier"/>
              </a:rPr>
              <a:t>int</a:t>
            </a:r>
            <a:r>
              <a:rPr lang="en-US" altLang="ja-JP" sz="3200" b="1" dirty="0">
                <a:latin typeface="Courier"/>
                <a:cs typeface="Courier"/>
              </a:rPr>
              <a:t> </a:t>
            </a:r>
            <a:r>
              <a:rPr lang="en-US" altLang="ja-JP" sz="3200" b="1" dirty="0" err="1">
                <a:latin typeface="Courier"/>
                <a:cs typeface="Courier"/>
              </a:rPr>
              <a:t>argc</a:t>
            </a:r>
            <a:r>
              <a:rPr lang="en-US" altLang="ja-JP" sz="3200" b="1" dirty="0">
                <a:latin typeface="Courier"/>
                <a:cs typeface="Courier"/>
              </a:rPr>
              <a:t>, char **</a:t>
            </a:r>
            <a:r>
              <a:rPr lang="en-US" altLang="ja-JP" sz="3200" b="1" dirty="0" err="1">
                <a:latin typeface="Courier"/>
                <a:cs typeface="Courier"/>
              </a:rPr>
              <a:t>argv</a:t>
            </a:r>
            <a:r>
              <a:rPr lang="en-US" altLang="ja-JP" sz="3200" b="1" dirty="0">
                <a:latin typeface="Courier"/>
                <a:cs typeface="Courier"/>
              </a:rPr>
              <a:t>)</a:t>
            </a:r>
          </a:p>
          <a:p>
            <a:r>
              <a:rPr lang="en-US" altLang="ja-JP" sz="3200" b="1" dirty="0">
                <a:latin typeface="Courier"/>
                <a:cs typeface="Courier"/>
              </a:rPr>
              <a:t>{</a:t>
            </a:r>
          </a:p>
          <a:p>
            <a:r>
              <a:rPr lang="is-IS" altLang="ja-JP" sz="3200" b="1" dirty="0">
                <a:latin typeface="Courier"/>
                <a:cs typeface="Courier"/>
              </a:rPr>
              <a:t>  return 0;</a:t>
            </a:r>
          </a:p>
          <a:p>
            <a:r>
              <a:rPr lang="is-IS" altLang="ja-JP" sz="3200" b="1" dirty="0">
                <a:latin typeface="Courier"/>
                <a:cs typeface="Courier"/>
              </a:rPr>
              <a:t>}</a:t>
            </a:r>
          </a:p>
          <a:p>
            <a:r>
              <a:rPr lang="en-US" altLang="ja-JP" sz="3200" b="1" dirty="0">
                <a:latin typeface="Courier"/>
                <a:cs typeface="Courier"/>
              </a:rPr>
              <a:t>&gt; </a:t>
            </a:r>
            <a:r>
              <a:rPr lang="en-US" altLang="ja-JP" sz="3200" b="1" dirty="0" err="1">
                <a:solidFill>
                  <a:srgbClr val="FF0000"/>
                </a:solidFill>
                <a:latin typeface="Courier"/>
                <a:cs typeface="Courier"/>
              </a:rPr>
              <a:t>gcc</a:t>
            </a:r>
            <a:r>
              <a:rPr lang="en-US" altLang="ja-JP" sz="3200" b="1" dirty="0">
                <a:solidFill>
                  <a:srgbClr val="FF0000"/>
                </a:solidFill>
                <a:latin typeface="Courier"/>
                <a:cs typeface="Courier"/>
              </a:rPr>
              <a:t> kadai1.c</a:t>
            </a:r>
          </a:p>
          <a:p>
            <a:r>
              <a:rPr lang="en-US" altLang="ja-JP" sz="3200" b="1" dirty="0">
                <a:latin typeface="Courier"/>
                <a:cs typeface="Courier"/>
              </a:rPr>
              <a:t>kadai1.c:2: error: expected '=', ',', ';', '</a:t>
            </a:r>
            <a:r>
              <a:rPr lang="en-US" altLang="ja-JP" sz="3200" b="1" dirty="0" err="1">
                <a:latin typeface="Courier"/>
                <a:cs typeface="Courier"/>
              </a:rPr>
              <a:t>asm</a:t>
            </a:r>
            <a:r>
              <a:rPr lang="en-US" altLang="ja-JP" sz="3200" b="1" dirty="0">
                <a:latin typeface="Courier"/>
                <a:cs typeface="Courier"/>
              </a:rPr>
              <a:t>' or '__attribute__' before '</a:t>
            </a:r>
            <a:r>
              <a:rPr lang="en-US" altLang="ja-JP" sz="3200" b="1" dirty="0" err="1">
                <a:latin typeface="Courier"/>
                <a:cs typeface="Courier"/>
              </a:rPr>
              <a:t>mai</a:t>
            </a:r>
            <a:r>
              <a:rPr lang="fr-FR" altLang="ja-JP" sz="3200" b="1" dirty="0">
                <a:latin typeface="Courier"/>
                <a:cs typeface="Courier"/>
              </a:rPr>
              <a:t>n'</a:t>
            </a:r>
          </a:p>
          <a:p>
            <a:r>
              <a:rPr lang="fr-FR" altLang="ja-JP" sz="3200" b="1" dirty="0">
                <a:latin typeface="Courier"/>
                <a:cs typeface="Courier"/>
              </a:rPr>
              <a:t>&gt;</a:t>
            </a:r>
            <a:endParaRPr lang="ja-JP" altLang="en-US" sz="3200" b="1" dirty="0">
              <a:latin typeface="Courier"/>
              <a:cs typeface="Courier"/>
            </a:endParaRPr>
          </a:p>
        </p:txBody>
      </p:sp>
      <p:sp>
        <p:nvSpPr>
          <p:cNvPr id="2" name="スライド番号プレースホルダー 1"/>
          <p:cNvSpPr>
            <a:spLocks noGrp="1"/>
          </p:cNvSpPr>
          <p:nvPr>
            <p:ph type="sldNum" sz="quarter" idx="12"/>
          </p:nvPr>
        </p:nvSpPr>
        <p:spPr/>
        <p:txBody>
          <a:bodyPr/>
          <a:lstStyle/>
          <a:p>
            <a:fld id="{F15B0530-B899-2147-B647-E7ABEBE8B9CF}" type="slidenum">
              <a:rPr kumimoji="1" lang="ja-JP" altLang="en-US" smtClean="0"/>
              <a:t>4</a:t>
            </a:fld>
            <a:endParaRPr kumimoji="1" lang="ja-JP" altLang="en-US"/>
          </a:p>
        </p:txBody>
      </p:sp>
    </p:spTree>
    <p:extLst>
      <p:ext uri="{BB962C8B-B14F-4D97-AF65-F5344CB8AC3E}">
        <p14:creationId xmlns:p14="http://schemas.microsoft.com/office/powerpoint/2010/main" val="2518048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SPIM </a:t>
            </a:r>
            <a:r>
              <a:rPr kumimoji="1" lang="ja-JP" altLang="en-US" dirty="0"/>
              <a:t>シミュレータ</a:t>
            </a:r>
          </a:p>
        </p:txBody>
      </p:sp>
      <p:sp>
        <p:nvSpPr>
          <p:cNvPr id="3" name="コンテンツ プレースホルダー 2"/>
          <p:cNvSpPr>
            <a:spLocks noGrp="1"/>
          </p:cNvSpPr>
          <p:nvPr>
            <p:ph idx="1"/>
          </p:nvPr>
        </p:nvSpPr>
        <p:spPr/>
        <p:txBody>
          <a:bodyPr/>
          <a:lstStyle/>
          <a:p>
            <a:r>
              <a:rPr lang="en-US" altLang="ja-JP" dirty="0"/>
              <a:t>James </a:t>
            </a:r>
            <a:r>
              <a:rPr lang="en-US" altLang="ja-JP" dirty="0" err="1"/>
              <a:t>Larus</a:t>
            </a:r>
            <a:r>
              <a:rPr lang="en-US" altLang="ja-JP" dirty="0"/>
              <a:t> </a:t>
            </a:r>
            <a:r>
              <a:rPr lang="ja-JP" altLang="en-US" dirty="0"/>
              <a:t>が作成している</a:t>
            </a:r>
            <a:br>
              <a:rPr lang="en-US" altLang="ja-JP" dirty="0"/>
            </a:br>
            <a:r>
              <a:rPr lang="en-US" altLang="ja-JP" dirty="0"/>
              <a:t>MIPS </a:t>
            </a:r>
            <a:r>
              <a:rPr lang="ja-JP" altLang="en-US" dirty="0"/>
              <a:t>シミュレータ</a:t>
            </a:r>
            <a:endParaRPr lang="en-US" altLang="ja-JP" dirty="0"/>
          </a:p>
          <a:p>
            <a:r>
              <a:rPr lang="en-US" altLang="ja-JP" dirty="0">
                <a:hlinkClick r:id="rId2"/>
              </a:rPr>
              <a:t>http://spimsimulator.sourceforge.net/</a:t>
            </a:r>
            <a:endParaRPr lang="en-US" altLang="ja-JP" dirty="0"/>
          </a:p>
          <a:p>
            <a:r>
              <a:rPr lang="en-US" altLang="ja-JP" dirty="0"/>
              <a:t>Windows, </a:t>
            </a:r>
            <a:r>
              <a:rPr lang="en-US" altLang="ja-JP" dirty="0" err="1"/>
              <a:t>MacOS</a:t>
            </a:r>
            <a:r>
              <a:rPr lang="en-US" altLang="ja-JP" dirty="0"/>
              <a:t>, Linux </a:t>
            </a:r>
            <a:r>
              <a:rPr lang="ja-JP" altLang="en-US" dirty="0"/>
              <a:t>で動作</a:t>
            </a:r>
            <a:endParaRPr lang="en-US" altLang="ja-JP" dirty="0"/>
          </a:p>
          <a:p>
            <a:r>
              <a:rPr lang="en-US" altLang="ja-JP" dirty="0" err="1"/>
              <a:t>QtSpim</a:t>
            </a:r>
            <a:r>
              <a:rPr lang="en-US" altLang="ja-JP" dirty="0"/>
              <a:t> </a:t>
            </a:r>
            <a:r>
              <a:rPr lang="ja-JP" altLang="en-US" dirty="0"/>
              <a:t>という</a:t>
            </a:r>
            <a:r>
              <a:rPr lang="en-US" altLang="ja-JP" dirty="0"/>
              <a:t> GUI </a:t>
            </a:r>
            <a:r>
              <a:rPr lang="ja-JP" altLang="en-US"/>
              <a:t>もある</a:t>
            </a:r>
            <a:endParaRPr lang="en-US" altLang="ja-JP" dirty="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40</a:t>
            </a:fld>
            <a:endParaRPr kumimoji="1" lang="ja-JP" altLang="en-US"/>
          </a:p>
        </p:txBody>
      </p:sp>
    </p:spTree>
    <p:extLst>
      <p:ext uri="{BB962C8B-B14F-4D97-AF65-F5344CB8AC3E}">
        <p14:creationId xmlns:p14="http://schemas.microsoft.com/office/powerpoint/2010/main" val="1956204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ここまで</a:t>
            </a:r>
            <a:r>
              <a:rPr kumimoji="1" lang="ja-JP" altLang="en-US" dirty="0"/>
              <a:t>のまとめ</a:t>
            </a:r>
          </a:p>
        </p:txBody>
      </p:sp>
      <p:sp>
        <p:nvSpPr>
          <p:cNvPr id="3" name="コンテンツ プレースホルダー 2"/>
          <p:cNvSpPr>
            <a:spLocks noGrp="1"/>
          </p:cNvSpPr>
          <p:nvPr>
            <p:ph idx="1"/>
          </p:nvPr>
        </p:nvSpPr>
        <p:spPr/>
        <p:txBody>
          <a:bodyPr/>
          <a:lstStyle/>
          <a:p>
            <a:r>
              <a:rPr lang="ja-JP" altLang="en-US" dirty="0"/>
              <a:t>コンパイラは高級言語プログラムを低級言語プログラムに変換するソフトウェアである</a:t>
            </a:r>
            <a:endParaRPr lang="en-US" altLang="ja-JP" dirty="0"/>
          </a:p>
          <a:p>
            <a:r>
              <a:rPr lang="ja-JP" altLang="en-US" dirty="0"/>
              <a:t>コンパイラは間にいくつかフェーズを</a:t>
            </a:r>
            <a:br>
              <a:rPr lang="en-US" altLang="ja-JP" dirty="0"/>
            </a:br>
            <a:r>
              <a:rPr lang="ja-JP" altLang="en-US" dirty="0"/>
              <a:t>挟みながら変換を進める</a:t>
            </a:r>
            <a:endParaRPr lang="en-US" altLang="ja-JP" dirty="0"/>
          </a:p>
          <a:p>
            <a:r>
              <a:rPr lang="ja-JP" altLang="en-US" dirty="0"/>
              <a:t>この講義では </a:t>
            </a:r>
            <a:r>
              <a:rPr lang="en-US" altLang="ja-JP" dirty="0"/>
              <a:t>C</a:t>
            </a:r>
            <a:r>
              <a:rPr lang="ja-JP" altLang="en-US" dirty="0"/>
              <a:t> のサブセットから</a:t>
            </a:r>
            <a:r>
              <a:rPr lang="en-US" altLang="ja-JP" dirty="0"/>
              <a:t> MIPS </a:t>
            </a:r>
            <a:br>
              <a:rPr lang="en-US" altLang="ja-JP" dirty="0"/>
            </a:br>
            <a:r>
              <a:rPr lang="ja-JP" altLang="en-US" dirty="0"/>
              <a:t>アセンブリを生成するコンパイラを作る</a:t>
            </a:r>
            <a:endParaRPr lang="en-US" altLang="ja-JP" dirty="0"/>
          </a:p>
          <a:p>
            <a:r>
              <a:rPr lang="ja-JP" altLang="en-US" dirty="0"/>
              <a:t>この講義は中間命令生成から解説をする</a:t>
            </a:r>
            <a:endParaRPr lang="en-US" altLang="ja-JP" dirty="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41</a:t>
            </a:fld>
            <a:endParaRPr kumimoji="1" lang="ja-JP" altLang="en-US"/>
          </a:p>
        </p:txBody>
      </p:sp>
    </p:spTree>
    <p:extLst>
      <p:ext uri="{BB962C8B-B14F-4D97-AF65-F5344CB8AC3E}">
        <p14:creationId xmlns:p14="http://schemas.microsoft.com/office/powerpoint/2010/main" val="3211934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t>ここから後はまだ今年度仕様に</a:t>
            </a:r>
            <a:br>
              <a:rPr kumimoji="1" lang="en-US" altLang="ja-JP" dirty="0"/>
            </a:br>
            <a:r>
              <a:rPr kumimoji="1" lang="ja-JP" altLang="en-US"/>
              <a:t>なっていません</a:t>
            </a:r>
            <a:endParaRPr kumimoji="1" lang="ja-JP" altLang="en-US" dirty="0"/>
          </a:p>
        </p:txBody>
      </p:sp>
      <p:sp>
        <p:nvSpPr>
          <p:cNvPr id="3" name="サブタイトル 2"/>
          <p:cNvSpPr>
            <a:spLocks noGrp="1"/>
          </p:cNvSpPr>
          <p:nvPr>
            <p:ph type="subTitle" idx="1"/>
          </p:nvPr>
        </p:nvSpPr>
        <p:spPr/>
        <p:txBody>
          <a:bodyPr/>
          <a:lstStyle/>
          <a:p>
            <a:r>
              <a:rPr kumimoji="1" lang="ja-JP" altLang="en-US"/>
              <a:t>（</a:t>
            </a:r>
            <a:r>
              <a:rPr kumimoji="1" lang="en-US" altLang="ja-JP" dirty="0"/>
              <a:t>2018</a:t>
            </a:r>
            <a:r>
              <a:rPr kumimoji="1" lang="ja-JP" altLang="en-US"/>
              <a:t>年</a:t>
            </a:r>
            <a:r>
              <a:rPr kumimoji="1" lang="en-US" altLang="ja-JP" dirty="0"/>
              <a:t>6</a:t>
            </a:r>
            <a:r>
              <a:rPr kumimoji="1" lang="ja-JP" altLang="en-US"/>
              <a:t>月</a:t>
            </a:r>
            <a:r>
              <a:rPr kumimoji="1" lang="en-US" altLang="ja-JP" dirty="0"/>
              <a:t>4</a:t>
            </a:r>
            <a:r>
              <a:rPr kumimoji="1" lang="ja-JP" altLang="en-US"/>
              <a:t>日時点</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42</a:t>
            </a:fld>
            <a:endParaRPr kumimoji="1" lang="ja-JP" altLang="en-US"/>
          </a:p>
        </p:txBody>
      </p:sp>
    </p:spTree>
    <p:extLst>
      <p:ext uri="{BB962C8B-B14F-4D97-AF65-F5344CB8AC3E}">
        <p14:creationId xmlns:p14="http://schemas.microsoft.com/office/powerpoint/2010/main" val="1741618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562" y="274638"/>
            <a:ext cx="8686799" cy="1143000"/>
          </a:xfrm>
        </p:spPr>
        <p:txBody>
          <a:bodyPr>
            <a:normAutofit fontScale="90000"/>
          </a:bodyPr>
          <a:lstStyle/>
          <a:p>
            <a:r>
              <a:rPr kumimoji="1" lang="ja-JP" altLang="en-US" dirty="0"/>
              <a:t>プログラム変換</a:t>
            </a:r>
            <a:br>
              <a:rPr lang="en-US" altLang="ja-JP" dirty="0"/>
            </a:br>
            <a:r>
              <a:rPr kumimoji="1" lang="en-US" altLang="ja-JP" dirty="0"/>
              <a:t>(program transformation)</a:t>
            </a:r>
            <a:endParaRPr kumimoji="1" lang="ja-JP" altLang="en-US" dirty="0"/>
          </a:p>
        </p:txBody>
      </p:sp>
      <p:sp>
        <p:nvSpPr>
          <p:cNvPr id="4" name="コンテンツ プレースホルダー 2"/>
          <p:cNvSpPr txBox="1">
            <a:spLocks/>
          </p:cNvSpPr>
          <p:nvPr/>
        </p:nvSpPr>
        <p:spPr>
          <a:xfrm>
            <a:off x="326626" y="1550737"/>
            <a:ext cx="8490748" cy="48794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プログラムを別のプログラムに変換する</a:t>
            </a:r>
            <a:br>
              <a:rPr lang="en-US" altLang="ja-JP" dirty="0"/>
            </a:br>
            <a:r>
              <a:rPr lang="ja-JP" altLang="en-US" dirty="0"/>
              <a:t>アルゴリズムのこと</a:t>
            </a:r>
            <a:endParaRPr lang="en-US" altLang="ja-JP" dirty="0"/>
          </a:p>
          <a:p>
            <a:pPr lvl="1"/>
            <a:r>
              <a:rPr lang="ja-JP" altLang="en-US" dirty="0"/>
              <a:t>例</a:t>
            </a:r>
            <a:r>
              <a:rPr lang="en-US" altLang="ja-JP" dirty="0"/>
              <a:t>: </a:t>
            </a:r>
            <a:r>
              <a:rPr lang="ja-JP" altLang="en-US" dirty="0"/>
              <a:t>アルゴリズム</a:t>
            </a:r>
            <a:r>
              <a:rPr lang="en-US" altLang="ja-JP" dirty="0"/>
              <a:t> I </a:t>
            </a:r>
            <a:r>
              <a:rPr lang="ja-JP" altLang="en-US" dirty="0"/>
              <a:t>は</a:t>
            </a:r>
            <a:r>
              <a:rPr lang="en-US" altLang="ja-JP" dirty="0"/>
              <a:t> Tiny-C </a:t>
            </a:r>
            <a:r>
              <a:rPr lang="ja-JP" altLang="en-US" dirty="0"/>
              <a:t>プログラムを</a:t>
            </a:r>
            <a:br>
              <a:rPr lang="en-US" altLang="ja-JP" dirty="0"/>
            </a:br>
            <a:r>
              <a:rPr lang="ja-JP" altLang="en-US" dirty="0"/>
              <a:t>中間命令という別のプログラムに変換</a:t>
            </a:r>
            <a:endParaRPr lang="en-US" altLang="ja-JP" dirty="0"/>
          </a:p>
          <a:p>
            <a:r>
              <a:rPr lang="ja-JP" altLang="en-US" dirty="0"/>
              <a:t>コンパイラはプログラム変換を何度も繰り返して高級言語プログラムを低級言語に変換</a:t>
            </a:r>
            <a:endParaRPr lang="en-US" altLang="ja-JP" dirty="0"/>
          </a:p>
          <a:p>
            <a:r>
              <a:rPr lang="ja-JP" altLang="en-US" dirty="0"/>
              <a:t>変化の前後の等価性が問題になることが多い</a:t>
            </a:r>
            <a:endParaRPr lang="en-US" altLang="ja-JP" dirty="0"/>
          </a:p>
        </p:txBody>
      </p:sp>
    </p:spTree>
    <p:extLst>
      <p:ext uri="{BB962C8B-B14F-4D97-AF65-F5344CB8AC3E}">
        <p14:creationId xmlns:p14="http://schemas.microsoft.com/office/powerpoint/2010/main" val="1642489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562" y="274638"/>
            <a:ext cx="8686799" cy="1143000"/>
          </a:xfrm>
        </p:spPr>
        <p:txBody>
          <a:bodyPr>
            <a:normAutofit fontScale="90000"/>
          </a:bodyPr>
          <a:lstStyle/>
          <a:p>
            <a:r>
              <a:rPr kumimoji="1" lang="ja-JP" altLang="en-US" dirty="0"/>
              <a:t>構文主導翻訳</a:t>
            </a:r>
            <a:br>
              <a:rPr lang="en-US" altLang="ja-JP" dirty="0"/>
            </a:br>
            <a:r>
              <a:rPr kumimoji="1" lang="en-US" altLang="ja-JP" dirty="0"/>
              <a:t>(syntax-directed translation)</a:t>
            </a:r>
            <a:endParaRPr kumimoji="1" lang="ja-JP" altLang="en-US" dirty="0"/>
          </a:p>
        </p:txBody>
      </p:sp>
      <p:sp>
        <p:nvSpPr>
          <p:cNvPr id="4" name="コンテンツ プレースホルダー 2"/>
          <p:cNvSpPr txBox="1">
            <a:spLocks/>
          </p:cNvSpPr>
          <p:nvPr/>
        </p:nvSpPr>
        <p:spPr>
          <a:xfrm>
            <a:off x="457200" y="1550737"/>
            <a:ext cx="8229600" cy="48794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文法規則に付随する形で変換を与える</a:t>
            </a:r>
            <a:br>
              <a:rPr lang="en-US" altLang="ja-JP" dirty="0"/>
            </a:br>
            <a:r>
              <a:rPr lang="ja-JP" altLang="en-US" dirty="0"/>
              <a:t>プログラム変換の方法</a:t>
            </a:r>
            <a:endParaRPr lang="en-US" altLang="ja-JP" dirty="0"/>
          </a:p>
          <a:p>
            <a:pPr lvl="1"/>
            <a:r>
              <a:rPr lang="ja-JP" altLang="en-US" dirty="0"/>
              <a:t>例</a:t>
            </a:r>
            <a:r>
              <a:rPr lang="en-US" altLang="ja-JP" dirty="0"/>
              <a:t>: &lt;</a:t>
            </a:r>
            <a:r>
              <a:rPr lang="en-US" altLang="ja-JP" dirty="0" err="1"/>
              <a:t>stmt</a:t>
            </a:r>
            <a:r>
              <a:rPr lang="en-US" altLang="ja-JP" dirty="0"/>
              <a:t>&gt; ::= &lt;</a:t>
            </a:r>
            <a:r>
              <a:rPr lang="en-US" altLang="ja-JP" dirty="0" err="1"/>
              <a:t>var</a:t>
            </a:r>
            <a:r>
              <a:rPr lang="en-US" altLang="ja-JP" dirty="0"/>
              <a:t>&gt; = &lt;</a:t>
            </a:r>
            <a:r>
              <a:rPr lang="en-US" altLang="ja-JP" dirty="0" err="1"/>
              <a:t>exp</a:t>
            </a:r>
            <a:r>
              <a:rPr lang="en-US" altLang="ja-JP" dirty="0"/>
              <a:t>&gt; </a:t>
            </a:r>
            <a:r>
              <a:rPr lang="ja-JP" altLang="en-US" dirty="0"/>
              <a:t>という規則にそって</a:t>
            </a:r>
            <a:br>
              <a:rPr lang="en-US" altLang="ja-JP" dirty="0"/>
            </a:br>
            <a:r>
              <a:rPr lang="en-US" altLang="ja-JP" dirty="0"/>
              <a:t>I(&lt;</a:t>
            </a:r>
            <a:r>
              <a:rPr lang="en-US" altLang="ja-JP" dirty="0" err="1"/>
              <a:t>var</a:t>
            </a:r>
            <a:r>
              <a:rPr lang="en-US" altLang="ja-JP" dirty="0"/>
              <a:t>&gt;=&lt;</a:t>
            </a:r>
            <a:r>
              <a:rPr lang="en-US" altLang="ja-JP" dirty="0" err="1"/>
              <a:t>exp</a:t>
            </a:r>
            <a:r>
              <a:rPr lang="en-US" altLang="ja-JP" dirty="0"/>
              <a:t>&gt;) </a:t>
            </a:r>
            <a:r>
              <a:rPr lang="ja-JP" altLang="en-US" dirty="0"/>
              <a:t>の定義が与えられている</a:t>
            </a:r>
            <a:endParaRPr lang="en-US" altLang="ja-JP" dirty="0"/>
          </a:p>
          <a:p>
            <a:pPr lvl="1"/>
            <a:r>
              <a:rPr lang="ja-JP" altLang="en-US" dirty="0"/>
              <a:t>例</a:t>
            </a:r>
            <a:r>
              <a:rPr lang="en-US" altLang="ja-JP" dirty="0"/>
              <a:t>: &lt;</a:t>
            </a:r>
            <a:r>
              <a:rPr lang="en-US" altLang="ja-JP" dirty="0" err="1"/>
              <a:t>exp</a:t>
            </a:r>
            <a:r>
              <a:rPr lang="en-US" altLang="ja-JP" dirty="0"/>
              <a:t>&gt; ::= &lt;exp</a:t>
            </a:r>
            <a:r>
              <a:rPr lang="en-US" altLang="ja-JP" baseline="-25000" dirty="0"/>
              <a:t>1</a:t>
            </a:r>
            <a:r>
              <a:rPr lang="en-US" altLang="ja-JP" dirty="0"/>
              <a:t>&gt; &lt;</a:t>
            </a:r>
            <a:r>
              <a:rPr lang="en-US" altLang="ja-JP" dirty="0" err="1"/>
              <a:t>aop</a:t>
            </a:r>
            <a:r>
              <a:rPr lang="en-US" altLang="ja-JP" dirty="0"/>
              <a:t>&gt; &lt;exp</a:t>
            </a:r>
            <a:r>
              <a:rPr lang="en-US" altLang="ja-JP" baseline="-25000" dirty="0"/>
              <a:t>2</a:t>
            </a:r>
            <a:r>
              <a:rPr lang="en-US" altLang="ja-JP" dirty="0"/>
              <a:t>&gt; </a:t>
            </a:r>
            <a:r>
              <a:rPr lang="ja-JP" altLang="en-US" dirty="0"/>
              <a:t>という規則にそって</a:t>
            </a:r>
            <a:r>
              <a:rPr lang="en-US" altLang="ja-JP" dirty="0"/>
              <a:t> I</a:t>
            </a:r>
            <a:r>
              <a:rPr lang="en-US" altLang="ja-JP" sz="2400" dirty="0"/>
              <a:t>x</a:t>
            </a:r>
            <a:r>
              <a:rPr lang="en-US" altLang="ja-JP" dirty="0"/>
              <a:t>(&lt;exp</a:t>
            </a:r>
            <a:r>
              <a:rPr lang="en-US" altLang="ja-JP" baseline="-25000" dirty="0"/>
              <a:t>1</a:t>
            </a:r>
            <a:r>
              <a:rPr lang="en-US" altLang="ja-JP" dirty="0"/>
              <a:t>&gt; &lt;</a:t>
            </a:r>
            <a:r>
              <a:rPr lang="en-US" altLang="ja-JP" dirty="0" err="1"/>
              <a:t>aop</a:t>
            </a:r>
            <a:r>
              <a:rPr lang="en-US" altLang="ja-JP" dirty="0"/>
              <a:t>&gt; &lt;exp</a:t>
            </a:r>
            <a:r>
              <a:rPr lang="en-US" altLang="ja-JP" baseline="-25000" dirty="0"/>
              <a:t>2</a:t>
            </a:r>
            <a:r>
              <a:rPr lang="en-US" altLang="ja-JP" dirty="0"/>
              <a:t>&gt;) </a:t>
            </a:r>
            <a:r>
              <a:rPr lang="ja-JP" altLang="en-US" dirty="0"/>
              <a:t>の定義が</a:t>
            </a:r>
            <a:br>
              <a:rPr lang="en-US" altLang="ja-JP" dirty="0"/>
            </a:br>
            <a:r>
              <a:rPr lang="ja-JP" altLang="en-US" dirty="0"/>
              <a:t>与えられている</a:t>
            </a:r>
            <a:endParaRPr lang="en-US" altLang="ja-JP" dirty="0"/>
          </a:p>
          <a:p>
            <a:pPr lvl="1"/>
            <a:endParaRPr lang="en-US" altLang="ja-JP" dirty="0"/>
          </a:p>
          <a:p>
            <a:r>
              <a:rPr lang="ja-JP" altLang="en-US" dirty="0"/>
              <a:t>再帰関数や属性文法</a:t>
            </a:r>
            <a:r>
              <a:rPr lang="en-US" altLang="ja-JP" dirty="0"/>
              <a:t> (attribute grammar) </a:t>
            </a:r>
            <a:r>
              <a:rPr lang="ja-JP" altLang="en-US" dirty="0"/>
              <a:t>で定義される</a:t>
            </a:r>
            <a:endParaRPr lang="en-US" altLang="ja-JP" dirty="0"/>
          </a:p>
          <a:p>
            <a:pPr lvl="1"/>
            <a:endParaRPr lang="en-US" altLang="ja-JP" dirty="0"/>
          </a:p>
        </p:txBody>
      </p:sp>
    </p:spTree>
    <p:extLst>
      <p:ext uri="{BB962C8B-B14F-4D97-AF65-F5344CB8AC3E}">
        <p14:creationId xmlns:p14="http://schemas.microsoft.com/office/powerpoint/2010/main" val="640989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中間命令とアセンブリのギャップ</a:t>
            </a:r>
          </a:p>
        </p:txBody>
      </p:sp>
      <p:sp>
        <p:nvSpPr>
          <p:cNvPr id="9" name="コンテンツ プレースホルダー 2"/>
          <p:cNvSpPr txBox="1">
            <a:spLocks/>
          </p:cNvSpPr>
          <p:nvPr/>
        </p:nvSpPr>
        <p:spPr>
          <a:xfrm>
            <a:off x="268243" y="1344643"/>
            <a:ext cx="8607514" cy="15011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アセンブリでは変数は使えない</a:t>
            </a:r>
            <a:endParaRPr lang="en-US" altLang="ja-JP" dirty="0"/>
          </a:p>
          <a:p>
            <a:pPr lvl="1"/>
            <a:r>
              <a:rPr lang="ja-JP" altLang="en-US" dirty="0"/>
              <a:t>すべての変数にメモリかレジスタ</a:t>
            </a:r>
            <a:r>
              <a:rPr lang="en-US" altLang="ja-JP" dirty="0"/>
              <a:t> (</a:t>
            </a:r>
            <a:r>
              <a:rPr lang="ja-JP" altLang="en-US" dirty="0">
                <a:solidFill>
                  <a:srgbClr val="FF0000"/>
                </a:solidFill>
              </a:rPr>
              <a:t>記憶領域</a:t>
            </a:r>
            <a:r>
              <a:rPr lang="en-US" altLang="ja-JP" dirty="0"/>
              <a:t>) </a:t>
            </a:r>
            <a:r>
              <a:rPr lang="ja-JP" altLang="en-US" dirty="0"/>
              <a:t>を</a:t>
            </a:r>
            <a:br>
              <a:rPr lang="en-US" altLang="ja-JP" dirty="0"/>
            </a:br>
            <a:r>
              <a:rPr lang="ja-JP" altLang="en-US" dirty="0"/>
              <a:t>割り当てる必要</a:t>
            </a:r>
            <a:endParaRPr lang="en-US" altLang="ja-JP" dirty="0"/>
          </a:p>
        </p:txBody>
      </p:sp>
      <p:sp>
        <p:nvSpPr>
          <p:cNvPr id="5" name="正方形/長方形 4"/>
          <p:cNvSpPr/>
          <p:nvPr/>
        </p:nvSpPr>
        <p:spPr>
          <a:xfrm>
            <a:off x="1253596" y="2845743"/>
            <a:ext cx="1751786" cy="2308324"/>
          </a:xfrm>
          <a:prstGeom prst="rect">
            <a:avLst/>
          </a:prstGeom>
        </p:spPr>
        <p:txBody>
          <a:bodyPr wrap="square">
            <a:spAutoFit/>
          </a:bodyPr>
          <a:lstStyle/>
          <a:p>
            <a:r>
              <a:rPr lang="en-US" altLang="ja-JP" sz="3600" b="1" dirty="0"/>
              <a:t>x = 5;</a:t>
            </a:r>
          </a:p>
          <a:p>
            <a:r>
              <a:rPr lang="en-US" altLang="ja-JP" sz="3600" b="1" dirty="0"/>
              <a:t>*p = x;</a:t>
            </a:r>
          </a:p>
          <a:p>
            <a:r>
              <a:rPr lang="en-US" altLang="ja-JP" sz="3600" b="1" dirty="0"/>
              <a:t>y = *p;</a:t>
            </a:r>
          </a:p>
          <a:p>
            <a:r>
              <a:rPr lang="en-US" altLang="ja-JP" sz="3600" b="1" dirty="0"/>
              <a:t>print(y);</a:t>
            </a:r>
          </a:p>
        </p:txBody>
      </p:sp>
      <p:sp>
        <p:nvSpPr>
          <p:cNvPr id="6" name="正方形/長方形 5"/>
          <p:cNvSpPr/>
          <p:nvPr/>
        </p:nvSpPr>
        <p:spPr>
          <a:xfrm>
            <a:off x="4197543" y="2845743"/>
            <a:ext cx="4266270" cy="3785652"/>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$t0,5</a:t>
            </a:r>
          </a:p>
          <a:p>
            <a:r>
              <a:rPr lang="en-US" altLang="ja-JP" sz="2000" b="1" dirty="0"/>
              <a:t>	</a:t>
            </a:r>
            <a:r>
              <a:rPr lang="en-US" altLang="ja-JP" sz="2000" b="1" dirty="0" err="1"/>
              <a:t>sw</a:t>
            </a:r>
            <a:r>
              <a:rPr lang="en-US" altLang="ja-JP" sz="2000" b="1" dirty="0"/>
              <a:t>		$t0, 4($</a:t>
            </a:r>
            <a:r>
              <a:rPr lang="en-US" altLang="ja-JP" sz="2000" b="1" dirty="0" err="1"/>
              <a:t>sp</a:t>
            </a:r>
            <a:r>
              <a:rPr lang="en-US" altLang="ja-JP" sz="2000" b="1" dirty="0"/>
              <a:t>)</a:t>
            </a:r>
          </a:p>
          <a:p>
            <a:r>
              <a:rPr lang="en-US" altLang="ja-JP" sz="2000" b="1" dirty="0"/>
              <a:t>	</a:t>
            </a:r>
            <a:r>
              <a:rPr lang="en-US" altLang="ja-JP" sz="2000" b="1" dirty="0" err="1"/>
              <a:t>lw</a:t>
            </a:r>
            <a:r>
              <a:rPr lang="en-US" altLang="ja-JP" sz="2000" b="1" dirty="0"/>
              <a:t>		$t1, 4($</a:t>
            </a:r>
            <a:r>
              <a:rPr lang="en-US" altLang="ja-JP" sz="2000" b="1" dirty="0" err="1"/>
              <a:t>sp</a:t>
            </a:r>
            <a:r>
              <a:rPr lang="en-US" altLang="ja-JP" sz="2000" b="1" dirty="0"/>
              <a:t>)</a:t>
            </a:r>
          </a:p>
          <a:p>
            <a:r>
              <a:rPr lang="en-US" altLang="ja-JP" sz="2000" b="1" dirty="0"/>
              <a:t>	li		$v0,1</a:t>
            </a:r>
          </a:p>
          <a:p>
            <a:r>
              <a:rPr lang="en-US" altLang="ja-JP" sz="2000" b="1" dirty="0"/>
              <a:t>	move	$a0,$t1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1215197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中間命令とアセンブリのギャップ</a:t>
            </a:r>
          </a:p>
        </p:txBody>
      </p:sp>
      <p:sp>
        <p:nvSpPr>
          <p:cNvPr id="9" name="コンテンツ プレースホルダー 2"/>
          <p:cNvSpPr txBox="1">
            <a:spLocks/>
          </p:cNvSpPr>
          <p:nvPr/>
        </p:nvSpPr>
        <p:spPr>
          <a:xfrm>
            <a:off x="268243" y="1344643"/>
            <a:ext cx="8607514" cy="1239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アセンブリでは</a:t>
            </a:r>
            <a:r>
              <a:rPr lang="en-US" altLang="ja-JP" dirty="0"/>
              <a:t> if </a:t>
            </a:r>
            <a:r>
              <a:rPr lang="ja-JP" altLang="en-US" dirty="0"/>
              <a:t>とか</a:t>
            </a:r>
            <a:r>
              <a:rPr lang="en-US" altLang="ja-JP" dirty="0"/>
              <a:t> while </a:t>
            </a:r>
            <a:r>
              <a:rPr lang="ja-JP" altLang="en-US" dirty="0"/>
              <a:t>とか使えない</a:t>
            </a:r>
          </a:p>
          <a:p>
            <a:pPr lvl="1"/>
            <a:r>
              <a:rPr lang="ja-JP" altLang="en-US" dirty="0"/>
              <a:t>条件判定</a:t>
            </a:r>
            <a:r>
              <a:rPr lang="en-US" altLang="ja-JP" dirty="0"/>
              <a:t>/</a:t>
            </a:r>
            <a:r>
              <a:rPr lang="ja-JP" altLang="en-US" dirty="0"/>
              <a:t>ジャンプを明示的に行う必要</a:t>
            </a:r>
            <a:endParaRPr lang="en-US" altLang="ja-JP" dirty="0"/>
          </a:p>
        </p:txBody>
      </p:sp>
      <p:sp>
        <p:nvSpPr>
          <p:cNvPr id="5" name="正方形/長方形 4"/>
          <p:cNvSpPr/>
          <p:nvPr/>
        </p:nvSpPr>
        <p:spPr>
          <a:xfrm>
            <a:off x="1197059" y="2655956"/>
            <a:ext cx="2436049" cy="3970318"/>
          </a:xfrm>
          <a:prstGeom prst="rect">
            <a:avLst/>
          </a:prstGeom>
        </p:spPr>
        <p:txBody>
          <a:bodyPr wrap="square">
            <a:spAutoFit/>
          </a:bodyPr>
          <a:lstStyle/>
          <a:p>
            <a:r>
              <a:rPr lang="en-US" altLang="ja-JP" sz="3600" b="1" dirty="0"/>
              <a:t>if (x) {</a:t>
            </a:r>
            <a:br>
              <a:rPr lang="en-US" altLang="ja-JP" sz="3600" b="1" dirty="0"/>
            </a:br>
            <a:r>
              <a:rPr lang="en-US" altLang="ja-JP" sz="3600" b="1" dirty="0"/>
              <a:t>  y = 1;</a:t>
            </a:r>
          </a:p>
          <a:p>
            <a:r>
              <a:rPr lang="en-US" altLang="ja-JP" sz="3600" b="1" dirty="0"/>
              <a:t>  print(y);</a:t>
            </a:r>
          </a:p>
          <a:p>
            <a:r>
              <a:rPr lang="en-US" altLang="ja-JP" sz="3600" b="1" dirty="0"/>
              <a:t>} else {</a:t>
            </a:r>
            <a:br>
              <a:rPr lang="en-US" altLang="ja-JP" sz="3600" b="1" dirty="0"/>
            </a:br>
            <a:r>
              <a:rPr lang="en-US" altLang="ja-JP" sz="3600" b="1" dirty="0"/>
              <a:t> z = 2;</a:t>
            </a:r>
          </a:p>
          <a:p>
            <a:r>
              <a:rPr lang="en-US" altLang="ja-JP" sz="3600" b="1" dirty="0"/>
              <a:t> print(z);</a:t>
            </a:r>
          </a:p>
          <a:p>
            <a:r>
              <a:rPr lang="en-US" altLang="ja-JP" sz="3600" b="1" dirty="0"/>
              <a:t>}</a:t>
            </a:r>
          </a:p>
        </p:txBody>
      </p:sp>
      <p:sp>
        <p:nvSpPr>
          <p:cNvPr id="6" name="正方形/長方形 5"/>
          <p:cNvSpPr/>
          <p:nvPr/>
        </p:nvSpPr>
        <p:spPr>
          <a:xfrm>
            <a:off x="4197543" y="2655956"/>
            <a:ext cx="4266270" cy="4093428"/>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beqz</a:t>
            </a:r>
            <a:r>
              <a:rPr lang="en-US" altLang="ja-JP" sz="2000" b="1" dirty="0"/>
              <a:t>	$t0,false</a:t>
            </a:r>
            <a:br>
              <a:rPr lang="en-US" altLang="ja-JP" sz="2000" b="1" dirty="0"/>
            </a:br>
            <a:r>
              <a:rPr lang="en-US" altLang="ja-JP" sz="2000" b="1" dirty="0"/>
              <a:t>	li		$a0,	1</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j		end</a:t>
            </a:r>
          </a:p>
          <a:p>
            <a:r>
              <a:rPr lang="en-US" altLang="ja-JP" sz="2000" b="1" dirty="0"/>
              <a:t>false:</a:t>
            </a:r>
          </a:p>
          <a:p>
            <a:r>
              <a:rPr lang="en-US" altLang="ja-JP" sz="2000" b="1" dirty="0"/>
              <a:t>	li		$a0,2</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end:</a:t>
            </a:r>
          </a:p>
        </p:txBody>
      </p:sp>
    </p:spTree>
    <p:extLst>
      <p:ext uri="{BB962C8B-B14F-4D97-AF65-F5344CB8AC3E}">
        <p14:creationId xmlns:p14="http://schemas.microsoft.com/office/powerpoint/2010/main" val="3867769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記憶領域割り当て</a:t>
            </a:r>
          </a:p>
        </p:txBody>
      </p:sp>
      <p:sp>
        <p:nvSpPr>
          <p:cNvPr id="9" name="コンテンツ プレースホルダー 2"/>
          <p:cNvSpPr txBox="1">
            <a:spLocks/>
          </p:cNvSpPr>
          <p:nvPr/>
        </p:nvSpPr>
        <p:spPr>
          <a:xfrm>
            <a:off x="268243" y="1344643"/>
            <a:ext cx="8607514" cy="1239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各変数に</a:t>
            </a:r>
            <a:r>
              <a:rPr lang="en-US" altLang="en-US" dirty="0"/>
              <a:t>ローカル領域上の場所を割り当てる</a:t>
            </a:r>
            <a:endParaRPr lang="en-US" altLang="ja-JP" dirty="0"/>
          </a:p>
        </p:txBody>
      </p:sp>
      <p:sp>
        <p:nvSpPr>
          <p:cNvPr id="5" name="正方形/長方形 4"/>
          <p:cNvSpPr/>
          <p:nvPr/>
        </p:nvSpPr>
        <p:spPr>
          <a:xfrm>
            <a:off x="1253596" y="2655956"/>
            <a:ext cx="1751786" cy="2308324"/>
          </a:xfrm>
          <a:prstGeom prst="rect">
            <a:avLst/>
          </a:prstGeom>
        </p:spPr>
        <p:txBody>
          <a:bodyPr wrap="square">
            <a:spAutoFit/>
          </a:bodyPr>
          <a:lstStyle/>
          <a:p>
            <a:r>
              <a:rPr lang="en-US" altLang="ja-JP" sz="3600" b="1" dirty="0"/>
              <a:t>x = 5;</a:t>
            </a:r>
          </a:p>
          <a:p>
            <a:r>
              <a:rPr lang="en-US" altLang="ja-JP" sz="3600" b="1" dirty="0"/>
              <a:t>*p = x;</a:t>
            </a:r>
          </a:p>
          <a:p>
            <a:r>
              <a:rPr lang="en-US" altLang="ja-JP" sz="3600" b="1" dirty="0"/>
              <a:t>y = *p;</a:t>
            </a:r>
          </a:p>
          <a:p>
            <a:r>
              <a:rPr lang="en-US" altLang="ja-JP" sz="3600" b="1" dirty="0"/>
              <a:t>print(y);</a:t>
            </a:r>
          </a:p>
        </p:txBody>
      </p:sp>
      <p:sp>
        <p:nvSpPr>
          <p:cNvPr id="6" name="正方形/長方形 5"/>
          <p:cNvSpPr/>
          <p:nvPr/>
        </p:nvSpPr>
        <p:spPr>
          <a:xfrm>
            <a:off x="4197543" y="2655956"/>
            <a:ext cx="4266270" cy="3785652"/>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$t0,5</a:t>
            </a:r>
          </a:p>
          <a:p>
            <a:r>
              <a:rPr lang="en-US" altLang="ja-JP" sz="2000" b="1" dirty="0"/>
              <a:t>	</a:t>
            </a:r>
            <a:r>
              <a:rPr lang="en-US" altLang="ja-JP" sz="2000" b="1" dirty="0" err="1"/>
              <a:t>sw</a:t>
            </a:r>
            <a:r>
              <a:rPr lang="en-US" altLang="ja-JP" sz="2000" b="1" dirty="0"/>
              <a:t>		$t0, 4($</a:t>
            </a:r>
            <a:r>
              <a:rPr lang="en-US" altLang="ja-JP" sz="2000" b="1" dirty="0" err="1"/>
              <a:t>sp</a:t>
            </a:r>
            <a:r>
              <a:rPr lang="en-US" altLang="ja-JP" sz="2000" b="1" dirty="0"/>
              <a:t>)</a:t>
            </a:r>
          </a:p>
          <a:p>
            <a:r>
              <a:rPr lang="en-US" altLang="ja-JP" sz="2000" b="1" dirty="0"/>
              <a:t>	</a:t>
            </a:r>
            <a:r>
              <a:rPr lang="en-US" altLang="ja-JP" sz="2000" b="1" dirty="0" err="1"/>
              <a:t>lw</a:t>
            </a:r>
            <a:r>
              <a:rPr lang="en-US" altLang="ja-JP" sz="2000" b="1" dirty="0"/>
              <a:t>		$t1, 4($</a:t>
            </a:r>
            <a:r>
              <a:rPr lang="en-US" altLang="ja-JP" sz="2000" b="1" dirty="0" err="1"/>
              <a:t>sp</a:t>
            </a:r>
            <a:r>
              <a:rPr lang="en-US" altLang="ja-JP" sz="2000" b="1" dirty="0"/>
              <a:t>)</a:t>
            </a:r>
          </a:p>
          <a:p>
            <a:r>
              <a:rPr lang="en-US" altLang="ja-JP" sz="2000" b="1" dirty="0"/>
              <a:t>	li		$v0,1</a:t>
            </a:r>
          </a:p>
          <a:p>
            <a:r>
              <a:rPr lang="en-US" altLang="ja-JP" sz="2000" b="1" dirty="0"/>
              <a:t>	move	$a0,$t1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158671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4250" y="274638"/>
            <a:ext cx="5619749" cy="1143000"/>
          </a:xfrm>
        </p:spPr>
        <p:txBody>
          <a:bodyPr>
            <a:normAutofit fontScale="90000"/>
          </a:bodyPr>
          <a:lstStyle/>
          <a:p>
            <a:r>
              <a:rPr kumimoji="1" lang="ja-JP" altLang="en-US" dirty="0"/>
              <a:t>決めなくてはならないこと</a:t>
            </a:r>
          </a:p>
        </p:txBody>
      </p:sp>
      <p:sp>
        <p:nvSpPr>
          <p:cNvPr id="9" name="コンテンツ プレースホルダー 2"/>
          <p:cNvSpPr txBox="1">
            <a:spLocks/>
          </p:cNvSpPr>
          <p:nvPr/>
        </p:nvSpPr>
        <p:spPr>
          <a:xfrm>
            <a:off x="3524249" y="1344643"/>
            <a:ext cx="5351507" cy="1239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スタックフレームの使い方</a:t>
            </a:r>
            <a:endParaRPr lang="en-US" altLang="ja-JP" dirty="0"/>
          </a:p>
        </p:txBody>
      </p:sp>
      <p:sp>
        <p:nvSpPr>
          <p:cNvPr id="7" name="正方形/長方形 6"/>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4"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5"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6"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7"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8"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9" name="直線コネクタ 18"/>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コンテンツ プレースホルダー 2"/>
          <p:cNvSpPr txBox="1">
            <a:spLocks/>
          </p:cNvSpPr>
          <p:nvPr/>
        </p:nvSpPr>
        <p:spPr>
          <a:xfrm>
            <a:off x="221343" y="4240674"/>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5" name="カギ線コネクタ 24"/>
          <p:cNvCxnSpPr>
            <a:stCxn id="24" idx="3"/>
          </p:cNvCxnSpPr>
          <p:nvPr/>
        </p:nvCxnSpPr>
        <p:spPr>
          <a:xfrm>
            <a:off x="1010558" y="4565999"/>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69571" y="3700585"/>
            <a:ext cx="1886855" cy="865414"/>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円形吹き出し 2"/>
          <p:cNvSpPr/>
          <p:nvPr/>
        </p:nvSpPr>
        <p:spPr>
          <a:xfrm>
            <a:off x="3476626" y="3031663"/>
            <a:ext cx="4206874" cy="1517999"/>
          </a:xfrm>
          <a:prstGeom prst="wedgeEllipseCallout">
            <a:avLst>
              <a:gd name="adj1" fmla="val -55219"/>
              <a:gd name="adj2" fmla="val -2011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3200" b="1" dirty="0">
                <a:solidFill>
                  <a:schemeClr val="tx1"/>
                </a:solidFill>
              </a:rPr>
              <a:t>この箱のどこに</a:t>
            </a:r>
            <a:endParaRPr kumimoji="1" lang="en-US" altLang="ja-JP" sz="3200" b="1" dirty="0">
              <a:solidFill>
                <a:schemeClr val="tx1"/>
              </a:solidFill>
            </a:endParaRPr>
          </a:p>
          <a:p>
            <a:pPr algn="ctr"/>
            <a:r>
              <a:rPr kumimoji="1" lang="ja-JP" altLang="en-US" sz="3200" b="1" dirty="0">
                <a:solidFill>
                  <a:schemeClr val="tx1"/>
                </a:solidFill>
              </a:rPr>
              <a:t>何を置く</a:t>
            </a:r>
            <a:r>
              <a:rPr kumimoji="1" lang="en-US" altLang="ja-JP" sz="3200" b="1" dirty="0">
                <a:solidFill>
                  <a:schemeClr val="tx1"/>
                </a:solidFill>
              </a:rPr>
              <a:t>?</a:t>
            </a:r>
            <a:r>
              <a:rPr kumimoji="1" lang="ja-JP" altLang="en-US" dirty="0"/>
              <a:t>箱</a:t>
            </a:r>
          </a:p>
        </p:txBody>
      </p:sp>
    </p:spTree>
    <p:extLst>
      <p:ext uri="{BB962C8B-B14F-4D97-AF65-F5344CB8AC3E}">
        <p14:creationId xmlns:p14="http://schemas.microsoft.com/office/powerpoint/2010/main" val="843862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フレームに入れなくてはならない</a:t>
            </a:r>
            <a:br>
              <a:rPr kumimoji="1" lang="en-US" altLang="ja-JP" dirty="0"/>
            </a:br>
            <a:r>
              <a:rPr kumimoji="1" lang="ja-JP" altLang="en-US" dirty="0"/>
              <a:t>情報は何か</a:t>
            </a:r>
          </a:p>
        </p:txBody>
      </p:sp>
      <p:sp>
        <p:nvSpPr>
          <p:cNvPr id="9" name="コンテンツ プレースホルダー 2"/>
          <p:cNvSpPr txBox="1">
            <a:spLocks/>
          </p:cNvSpPr>
          <p:nvPr/>
        </p:nvSpPr>
        <p:spPr>
          <a:xfrm>
            <a:off x="268243" y="1503393"/>
            <a:ext cx="8607514" cy="467198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関数に渡される引数</a:t>
            </a:r>
            <a:endParaRPr lang="en-US" altLang="ja-JP" dirty="0"/>
          </a:p>
          <a:p>
            <a:pPr lvl="1"/>
            <a:r>
              <a:rPr lang="en-US" altLang="ja-JP" dirty="0"/>
              <a:t>MIPS </a:t>
            </a:r>
            <a:r>
              <a:rPr lang="ja-JP" altLang="en-US" dirty="0"/>
              <a:t>の呼び出し規約では</a:t>
            </a:r>
            <a:r>
              <a:rPr lang="en-US" altLang="ja-JP" dirty="0"/>
              <a:t> 5 </a:t>
            </a:r>
            <a:r>
              <a:rPr lang="ja-JP" altLang="en-US" dirty="0"/>
              <a:t>つ目以降の引数</a:t>
            </a:r>
            <a:endParaRPr lang="en-US" altLang="ja-JP" dirty="0"/>
          </a:p>
          <a:p>
            <a:pPr lvl="1"/>
            <a:r>
              <a:rPr lang="ja-JP" altLang="en-US" dirty="0"/>
              <a:t>この講義では差し当たって全引数をメモリにおいて渡すことにする</a:t>
            </a:r>
            <a:r>
              <a:rPr lang="en-US" altLang="ja-JP" dirty="0"/>
              <a:t> (</a:t>
            </a:r>
            <a:r>
              <a:rPr lang="ja-JP" altLang="en-US" dirty="0"/>
              <a:t>レジスタを使わない</a:t>
            </a:r>
            <a:r>
              <a:rPr lang="en-US" altLang="ja-JP" dirty="0"/>
              <a:t>)</a:t>
            </a:r>
          </a:p>
          <a:p>
            <a:pPr lvl="2"/>
            <a:r>
              <a:rPr lang="en-US" altLang="en-US" dirty="0"/>
              <a:t>そっちの方が簡単なので</a:t>
            </a:r>
            <a:endParaRPr lang="en-US" altLang="ja-JP" dirty="0"/>
          </a:p>
          <a:p>
            <a:r>
              <a:rPr lang="ja-JP" altLang="en-US" dirty="0"/>
              <a:t>局所変数</a:t>
            </a:r>
            <a:endParaRPr lang="en-US" altLang="ja-JP" dirty="0"/>
          </a:p>
          <a:p>
            <a:r>
              <a:rPr lang="ja-JP" altLang="en-US" dirty="0"/>
              <a:t>再帰関数呼び出しをする際の</a:t>
            </a:r>
            <a:r>
              <a:rPr lang="en-US" altLang="ja-JP" dirty="0"/>
              <a:t> $</a:t>
            </a:r>
            <a:r>
              <a:rPr lang="en-US" altLang="ja-JP" dirty="0" err="1"/>
              <a:t>ra</a:t>
            </a:r>
            <a:endParaRPr lang="en-US" altLang="ja-JP" dirty="0"/>
          </a:p>
          <a:p>
            <a:r>
              <a:rPr lang="ja-JP" altLang="en-US" dirty="0"/>
              <a:t>再帰関数呼び出しをする際の</a:t>
            </a:r>
            <a:r>
              <a:rPr lang="en-US" altLang="ja-JP" dirty="0"/>
              <a:t> $</a:t>
            </a:r>
            <a:r>
              <a:rPr lang="en-US" altLang="ja-JP" dirty="0" err="1"/>
              <a:t>fp</a:t>
            </a:r>
            <a:endParaRPr lang="en-US" altLang="ja-JP" dirty="0"/>
          </a:p>
          <a:p>
            <a:pPr lvl="1"/>
            <a:r>
              <a:rPr lang="ja-JP" altLang="en-US" dirty="0"/>
              <a:t>あとで説明</a:t>
            </a:r>
            <a:endParaRPr lang="en-US" altLang="ja-JP" dirty="0"/>
          </a:p>
        </p:txBody>
      </p:sp>
    </p:spTree>
    <p:extLst>
      <p:ext uri="{BB962C8B-B14F-4D97-AF65-F5344CB8AC3E}">
        <p14:creationId xmlns:p14="http://schemas.microsoft.com/office/powerpoint/2010/main" val="7278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1417" y="201558"/>
            <a:ext cx="8667777" cy="6555642"/>
          </a:xfrm>
          <a:prstGeom prst="rect">
            <a:avLst/>
          </a:prstGeom>
        </p:spPr>
        <p:txBody>
          <a:bodyPr wrap="square">
            <a:spAutoFit/>
          </a:bodyPr>
          <a:lstStyle/>
          <a:p>
            <a:r>
              <a:rPr lang="en-US" altLang="ja-JP" sz="2800" b="1" dirty="0">
                <a:latin typeface="Courier"/>
                <a:cs typeface="Courier"/>
              </a:rPr>
              <a:t>&gt; </a:t>
            </a:r>
            <a:r>
              <a:rPr lang="en-US" altLang="ja-JP" sz="2800" b="1" dirty="0">
                <a:solidFill>
                  <a:srgbClr val="FF0000"/>
                </a:solidFill>
                <a:latin typeface="Courier"/>
                <a:cs typeface="Courier"/>
              </a:rPr>
              <a:t>cat kadai1.c</a:t>
            </a:r>
          </a:p>
          <a:p>
            <a:endParaRPr lang="en-US" altLang="ja-JP" sz="2800" b="1" dirty="0">
              <a:latin typeface="Courier"/>
              <a:cs typeface="Courier"/>
            </a:endParaRPr>
          </a:p>
          <a:p>
            <a:r>
              <a:rPr lang="en-US" altLang="ja-JP" sz="2800" b="1" dirty="0" err="1">
                <a:latin typeface="Courier"/>
                <a:cs typeface="Courier"/>
              </a:rPr>
              <a:t>int</a:t>
            </a:r>
            <a:r>
              <a:rPr lang="en-US" altLang="ja-JP" sz="2800" b="1" dirty="0">
                <a:latin typeface="Courier"/>
                <a:cs typeface="Courier"/>
              </a:rPr>
              <a:t> main(</a:t>
            </a:r>
            <a:r>
              <a:rPr lang="en-US" altLang="ja-JP" sz="2800" b="1" dirty="0" err="1">
                <a:latin typeface="Courier"/>
                <a:cs typeface="Courier"/>
              </a:rPr>
              <a:t>int</a:t>
            </a:r>
            <a:r>
              <a:rPr lang="en-US" altLang="ja-JP" sz="2800" b="1" dirty="0">
                <a:latin typeface="Courier"/>
                <a:cs typeface="Courier"/>
              </a:rPr>
              <a:t> </a:t>
            </a:r>
            <a:r>
              <a:rPr lang="en-US" altLang="ja-JP" sz="2800" b="1" dirty="0" err="1">
                <a:latin typeface="Courier"/>
                <a:cs typeface="Courier"/>
              </a:rPr>
              <a:t>argc</a:t>
            </a:r>
            <a:r>
              <a:rPr lang="en-US" altLang="ja-JP" sz="2800" b="1" dirty="0">
                <a:latin typeface="Courier"/>
                <a:cs typeface="Courier"/>
              </a:rPr>
              <a:t>, char **</a:t>
            </a:r>
            <a:r>
              <a:rPr lang="en-US" altLang="ja-JP" sz="2800" b="1" dirty="0" err="1">
                <a:latin typeface="Courier"/>
                <a:cs typeface="Courier"/>
              </a:rPr>
              <a:t>argv</a:t>
            </a:r>
            <a:r>
              <a:rPr lang="en-US" altLang="ja-JP" sz="2800" b="1" dirty="0">
                <a:latin typeface="Courier"/>
                <a:cs typeface="Courier"/>
              </a:rPr>
              <a:t>)</a:t>
            </a:r>
          </a:p>
          <a:p>
            <a:r>
              <a:rPr lang="en-US" altLang="ja-JP" sz="2800" b="1" dirty="0">
                <a:latin typeface="Courier"/>
                <a:cs typeface="Courier"/>
              </a:rPr>
              <a:t>{</a:t>
            </a:r>
          </a:p>
          <a:p>
            <a:r>
              <a:rPr lang="en-US" altLang="ja-JP" sz="2800" b="1" dirty="0">
                <a:latin typeface="Courier"/>
                <a:cs typeface="Courier"/>
              </a:rPr>
              <a:t>  return x;</a:t>
            </a:r>
          </a:p>
          <a:p>
            <a:r>
              <a:rPr lang="en-US" altLang="ja-JP" sz="2800" b="1" dirty="0">
                <a:latin typeface="Courier"/>
                <a:cs typeface="Courier"/>
              </a:rPr>
              <a:t>}</a:t>
            </a:r>
          </a:p>
          <a:p>
            <a:r>
              <a:rPr lang="en-US" altLang="ja-JP" sz="2800" b="1" dirty="0">
                <a:latin typeface="Courier"/>
                <a:cs typeface="Courier"/>
              </a:rPr>
              <a:t>&gt; </a:t>
            </a:r>
            <a:r>
              <a:rPr lang="en-US" altLang="ja-JP" sz="2800" b="1" dirty="0" err="1">
                <a:solidFill>
                  <a:srgbClr val="FF0000"/>
                </a:solidFill>
                <a:latin typeface="Courier"/>
                <a:cs typeface="Courier"/>
              </a:rPr>
              <a:t>gcc</a:t>
            </a:r>
            <a:r>
              <a:rPr lang="en-US" altLang="ja-JP" sz="2800" b="1" dirty="0">
                <a:solidFill>
                  <a:srgbClr val="FF0000"/>
                </a:solidFill>
                <a:latin typeface="Courier"/>
                <a:cs typeface="Courier"/>
              </a:rPr>
              <a:t> kadai1.c</a:t>
            </a:r>
          </a:p>
          <a:p>
            <a:r>
              <a:rPr lang="en-US" altLang="ja-JP" sz="2800" b="1" dirty="0">
                <a:latin typeface="Courier"/>
                <a:cs typeface="Courier"/>
              </a:rPr>
              <a:t>kadai1.c: In function 'main':</a:t>
            </a:r>
          </a:p>
          <a:p>
            <a:r>
              <a:rPr lang="en-US" altLang="ja-JP" sz="2800" b="1" dirty="0">
                <a:latin typeface="Courier"/>
                <a:cs typeface="Courier"/>
              </a:rPr>
              <a:t>kadai1.c:4: error: 'x' undeclared (first use in this function)</a:t>
            </a:r>
          </a:p>
          <a:p>
            <a:r>
              <a:rPr lang="en-US" altLang="ja-JP" sz="2800" b="1" dirty="0">
                <a:latin typeface="Courier"/>
                <a:cs typeface="Courier"/>
              </a:rPr>
              <a:t>kadai1.c:4: error: (Each undeclared identifier is reported only once</a:t>
            </a:r>
          </a:p>
          <a:p>
            <a:r>
              <a:rPr lang="en-US" altLang="ja-JP" sz="2800" b="1" dirty="0">
                <a:latin typeface="Courier"/>
                <a:cs typeface="Courier"/>
              </a:rPr>
              <a:t>kadai1.c:4: error: for each function it appears in.)</a:t>
            </a:r>
          </a:p>
          <a:p>
            <a:r>
              <a:rPr lang="en-US" altLang="ja-JP" sz="2800" b="1" dirty="0">
                <a:latin typeface="Courier"/>
                <a:cs typeface="Courier"/>
              </a:rPr>
              <a:t>&gt;</a:t>
            </a:r>
            <a:endParaRPr lang="ja-JP" altLang="en-US" sz="2800" b="1" dirty="0">
              <a:latin typeface="Courier"/>
              <a:cs typeface="Courier"/>
            </a:endParaRPr>
          </a:p>
        </p:txBody>
      </p:sp>
      <p:sp>
        <p:nvSpPr>
          <p:cNvPr id="2" name="スライド番号プレースホルダー 1"/>
          <p:cNvSpPr>
            <a:spLocks noGrp="1"/>
          </p:cNvSpPr>
          <p:nvPr>
            <p:ph type="sldNum" sz="quarter" idx="12"/>
          </p:nvPr>
        </p:nvSpPr>
        <p:spPr/>
        <p:txBody>
          <a:bodyPr/>
          <a:lstStyle/>
          <a:p>
            <a:fld id="{F15B0530-B899-2147-B647-E7ABEBE8B9CF}" type="slidenum">
              <a:rPr kumimoji="1" lang="ja-JP" altLang="en-US" smtClean="0"/>
              <a:t>5</a:t>
            </a:fld>
            <a:endParaRPr kumimoji="1" lang="ja-JP" altLang="en-US"/>
          </a:p>
        </p:txBody>
      </p:sp>
    </p:spTree>
    <p:extLst>
      <p:ext uri="{BB962C8B-B14F-4D97-AF65-F5344CB8AC3E}">
        <p14:creationId xmlns:p14="http://schemas.microsoft.com/office/powerpoint/2010/main" val="2559965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450" y="274638"/>
            <a:ext cx="8686799" cy="1143000"/>
          </a:xfrm>
        </p:spPr>
        <p:txBody>
          <a:bodyPr>
            <a:normAutofit/>
          </a:bodyPr>
          <a:lstStyle/>
          <a:p>
            <a:r>
              <a:rPr kumimoji="1" lang="en-US" altLang="ja-JP" dirty="0"/>
              <a:t>(</a:t>
            </a:r>
            <a:r>
              <a:rPr kumimoji="1" lang="ja-JP" altLang="en-US" dirty="0"/>
              <a:t>この講義での</a:t>
            </a:r>
            <a:r>
              <a:rPr kumimoji="1" lang="en-US" altLang="ja-JP" dirty="0"/>
              <a:t>) </a:t>
            </a:r>
            <a:r>
              <a:rPr kumimoji="1" lang="ja-JP" altLang="en-US" dirty="0"/>
              <a:t>関数フレームの構造</a:t>
            </a:r>
          </a:p>
        </p:txBody>
      </p:sp>
      <p:sp>
        <p:nvSpPr>
          <p:cNvPr id="4" name="正方形/長方形 3"/>
          <p:cNvSpPr/>
          <p:nvPr/>
        </p:nvSpPr>
        <p:spPr>
          <a:xfrm>
            <a:off x="1358447"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358446"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358446"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1794505"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10" name="正方形/長方形 9"/>
          <p:cNvSpPr/>
          <p:nvPr/>
        </p:nvSpPr>
        <p:spPr>
          <a:xfrm>
            <a:off x="1794505"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1" name="直線コネクタ 10"/>
          <p:cNvCxnSpPr/>
          <p:nvPr/>
        </p:nvCxnSpPr>
        <p:spPr>
          <a:xfrm>
            <a:off x="1358446"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正方形/長方形 12"/>
          <p:cNvSpPr/>
          <p:nvPr/>
        </p:nvSpPr>
        <p:spPr>
          <a:xfrm rot="5400000">
            <a:off x="2318363" y="2305077"/>
            <a:ext cx="395016" cy="261610"/>
          </a:xfrm>
          <a:prstGeom prst="rect">
            <a:avLst/>
          </a:prstGeom>
        </p:spPr>
        <p:txBody>
          <a:bodyPr wrap="square">
            <a:spAutoFit/>
          </a:bodyPr>
          <a:lstStyle/>
          <a:p>
            <a:r>
              <a:rPr lang="ja-JP" altLang="en-US" sz="1100" b="1" dirty="0"/>
              <a:t>・・・</a:t>
            </a:r>
          </a:p>
        </p:txBody>
      </p:sp>
      <p:cxnSp>
        <p:nvCxnSpPr>
          <p:cNvPr id="16" name="直線コネクタ 15"/>
          <p:cNvCxnSpPr/>
          <p:nvPr/>
        </p:nvCxnSpPr>
        <p:spPr>
          <a:xfrm>
            <a:off x="1358446"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1358446"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右中かっこ 17"/>
          <p:cNvSpPr/>
          <p:nvPr/>
        </p:nvSpPr>
        <p:spPr>
          <a:xfrm>
            <a:off x="3851791" y="3399973"/>
            <a:ext cx="313390" cy="2006124"/>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 name="正方形/長方形 18"/>
          <p:cNvSpPr/>
          <p:nvPr/>
        </p:nvSpPr>
        <p:spPr>
          <a:xfrm>
            <a:off x="3934527" y="3930553"/>
            <a:ext cx="1208973" cy="954107"/>
          </a:xfrm>
          <a:prstGeom prst="rect">
            <a:avLst/>
          </a:prstGeom>
        </p:spPr>
        <p:txBody>
          <a:bodyPr wrap="square">
            <a:spAutoFit/>
          </a:bodyPr>
          <a:lstStyle/>
          <a:p>
            <a:pPr algn="ctr"/>
            <a:r>
              <a:rPr lang="ja-JP" altLang="en-US" sz="2800" b="1" dirty="0"/>
              <a:t>局所</a:t>
            </a:r>
            <a:br>
              <a:rPr lang="en-US" altLang="ja-JP" sz="2800" b="1" dirty="0"/>
            </a:br>
            <a:r>
              <a:rPr lang="ja-JP" altLang="en-US" sz="2800" b="1" dirty="0"/>
              <a:t>変数</a:t>
            </a:r>
          </a:p>
        </p:txBody>
      </p:sp>
      <p:sp>
        <p:nvSpPr>
          <p:cNvPr id="20" name="正方形/長方形 19"/>
          <p:cNvSpPr/>
          <p:nvPr/>
        </p:nvSpPr>
        <p:spPr>
          <a:xfrm>
            <a:off x="1794505"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21" name="正方形/長方形 20"/>
          <p:cNvSpPr/>
          <p:nvPr/>
        </p:nvSpPr>
        <p:spPr>
          <a:xfrm>
            <a:off x="1794505"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22" name="正方形/長方形 21"/>
          <p:cNvSpPr/>
          <p:nvPr/>
        </p:nvSpPr>
        <p:spPr>
          <a:xfrm>
            <a:off x="-9277"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23" name="正方形/長方形 22"/>
          <p:cNvSpPr/>
          <p:nvPr/>
        </p:nvSpPr>
        <p:spPr>
          <a:xfrm>
            <a:off x="51064"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39" name="コンテンツ プレースホルダー 2"/>
          <p:cNvSpPr txBox="1">
            <a:spLocks/>
          </p:cNvSpPr>
          <p:nvPr/>
        </p:nvSpPr>
        <p:spPr>
          <a:xfrm>
            <a:off x="4061527"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40" name="カギ線コネクタ 39"/>
          <p:cNvCxnSpPr/>
          <p:nvPr/>
        </p:nvCxnSpPr>
        <p:spPr>
          <a:xfrm rot="10800000">
            <a:off x="3810002"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コンテンツ プレースホルダー 2"/>
          <p:cNvSpPr txBox="1">
            <a:spLocks/>
          </p:cNvSpPr>
          <p:nvPr/>
        </p:nvSpPr>
        <p:spPr>
          <a:xfrm>
            <a:off x="5143500" y="1503393"/>
            <a:ext cx="3732256" cy="4671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a:t>
            </a:r>
            <a:r>
              <a:rPr lang="en-US" altLang="ja-JP" dirty="0" err="1"/>
              <a:t>sp</a:t>
            </a:r>
            <a:r>
              <a:rPr lang="en-US" altLang="ja-JP" dirty="0"/>
              <a:t> </a:t>
            </a:r>
            <a:r>
              <a:rPr lang="ja-JP" altLang="en-US" dirty="0"/>
              <a:t>はフレームの</a:t>
            </a:r>
            <a:br>
              <a:rPr lang="en-US" altLang="ja-JP" dirty="0"/>
            </a:br>
            <a:r>
              <a:rPr lang="ja-JP" altLang="en-US" dirty="0"/>
              <a:t>先頭を指す</a:t>
            </a:r>
            <a:endParaRPr lang="en-US" altLang="ja-JP" dirty="0"/>
          </a:p>
          <a:p>
            <a:r>
              <a:rPr lang="ja-JP" altLang="en-US" dirty="0"/>
              <a:t>関数の引数は</a:t>
            </a:r>
            <a:r>
              <a:rPr lang="en-US" altLang="ja-JP" dirty="0"/>
              <a:t> (</a:t>
            </a:r>
            <a:r>
              <a:rPr lang="ja-JP" altLang="en-US" dirty="0"/>
              <a:t>当面</a:t>
            </a:r>
            <a:r>
              <a:rPr lang="en-US" altLang="ja-JP" dirty="0"/>
              <a:t>) </a:t>
            </a:r>
            <a:r>
              <a:rPr lang="ja-JP" altLang="en-US" dirty="0"/>
              <a:t>スタック経由で渡す</a:t>
            </a:r>
            <a:endParaRPr lang="en-US" altLang="ja-JP" dirty="0"/>
          </a:p>
          <a:p>
            <a:r>
              <a:rPr lang="en-US" altLang="ja-JP" dirty="0"/>
              <a:t>$</a:t>
            </a:r>
            <a:r>
              <a:rPr lang="en-US" altLang="ja-JP" dirty="0" err="1"/>
              <a:t>ra</a:t>
            </a:r>
            <a:r>
              <a:rPr lang="ja-JP" altLang="en-US" dirty="0"/>
              <a:t> と</a:t>
            </a:r>
            <a:r>
              <a:rPr lang="en-US" altLang="ja-JP" dirty="0"/>
              <a:t> $</a:t>
            </a:r>
            <a:r>
              <a:rPr lang="en-US" altLang="ja-JP" dirty="0" err="1"/>
              <a:t>fp</a:t>
            </a:r>
            <a:r>
              <a:rPr lang="en-US" altLang="ja-JP" dirty="0"/>
              <a:t> </a:t>
            </a:r>
            <a:r>
              <a:rPr lang="ja-JP" altLang="en-US" dirty="0"/>
              <a:t>の退避場所は決まって</a:t>
            </a:r>
            <a:br>
              <a:rPr lang="en-US" altLang="ja-JP" dirty="0"/>
            </a:br>
            <a:r>
              <a:rPr lang="ja-JP" altLang="en-US" dirty="0"/>
              <a:t>いる</a:t>
            </a:r>
            <a:endParaRPr lang="en-US" altLang="ja-JP" dirty="0"/>
          </a:p>
        </p:txBody>
      </p:sp>
    </p:spTree>
    <p:extLst>
      <p:ext uri="{BB962C8B-B14F-4D97-AF65-F5344CB8AC3E}">
        <p14:creationId xmlns:p14="http://schemas.microsoft.com/office/powerpoint/2010/main" val="2687721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450" y="274638"/>
            <a:ext cx="8686799" cy="1143000"/>
          </a:xfrm>
        </p:spPr>
        <p:txBody>
          <a:bodyPr>
            <a:normAutofit/>
          </a:bodyPr>
          <a:lstStyle/>
          <a:p>
            <a:r>
              <a:rPr kumimoji="1" lang="ja-JP" altLang="en-US" dirty="0"/>
              <a:t>フレームポインタ</a:t>
            </a:r>
            <a:r>
              <a:rPr kumimoji="1" lang="en-US" altLang="ja-JP" dirty="0"/>
              <a:t> $</a:t>
            </a:r>
            <a:r>
              <a:rPr kumimoji="1" lang="en-US" altLang="ja-JP" dirty="0" err="1"/>
              <a:t>fp</a:t>
            </a:r>
            <a:endParaRPr kumimoji="1" lang="ja-JP"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10" name="正方形/長方形 9"/>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1" name="直線コネクタ 10"/>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正方形/長方形 12"/>
          <p:cNvSpPr/>
          <p:nvPr/>
        </p:nvSpPr>
        <p:spPr>
          <a:xfrm rot="5400000">
            <a:off x="2143738" y="2305077"/>
            <a:ext cx="395016" cy="261610"/>
          </a:xfrm>
          <a:prstGeom prst="rect">
            <a:avLst/>
          </a:prstGeom>
        </p:spPr>
        <p:txBody>
          <a:bodyPr wrap="square">
            <a:spAutoFit/>
          </a:bodyPr>
          <a:lstStyle/>
          <a:p>
            <a:r>
              <a:rPr lang="ja-JP" altLang="en-US" sz="1100" b="1" dirty="0"/>
              <a:t>・・・</a:t>
            </a:r>
          </a:p>
        </p:txBody>
      </p:sp>
      <p:cxnSp>
        <p:nvCxnSpPr>
          <p:cNvPr id="16" name="直線コネクタ 15"/>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右中かっこ 17"/>
          <p:cNvSpPr/>
          <p:nvPr/>
        </p:nvSpPr>
        <p:spPr>
          <a:xfrm>
            <a:off x="3886902" y="3399972"/>
            <a:ext cx="313390" cy="218757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 name="正方形/長方形 18"/>
          <p:cNvSpPr/>
          <p:nvPr/>
        </p:nvSpPr>
        <p:spPr>
          <a:xfrm>
            <a:off x="4029777" y="3930553"/>
            <a:ext cx="1208973" cy="954107"/>
          </a:xfrm>
          <a:prstGeom prst="rect">
            <a:avLst/>
          </a:prstGeom>
        </p:spPr>
        <p:txBody>
          <a:bodyPr wrap="square">
            <a:spAutoFit/>
          </a:bodyPr>
          <a:lstStyle/>
          <a:p>
            <a:pPr algn="ctr"/>
            <a:r>
              <a:rPr lang="ja-JP" altLang="en-US" sz="2800" b="1" dirty="0"/>
              <a:t>局所</a:t>
            </a:r>
            <a:br>
              <a:rPr lang="en-US" altLang="ja-JP" sz="2800" b="1" dirty="0"/>
            </a:br>
            <a:r>
              <a:rPr lang="ja-JP" altLang="en-US" sz="2800" b="1" dirty="0"/>
              <a:t>変数</a:t>
            </a:r>
          </a:p>
        </p:txBody>
      </p:sp>
      <p:sp>
        <p:nvSpPr>
          <p:cNvPr id="20" name="正方形/長方形 19"/>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21" name="正方形/長方形 20"/>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22" name="正方形/長方形 21"/>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23" name="正方形/長方形 22"/>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39" name="コンテンツ プレースホルダー 2"/>
          <p:cNvSpPr txBox="1">
            <a:spLocks/>
          </p:cNvSpPr>
          <p:nvPr/>
        </p:nvSpPr>
        <p:spPr>
          <a:xfrm>
            <a:off x="3886902"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40" name="カギ線コネクタ 39"/>
          <p:cNvCxnSpPr/>
          <p:nvPr/>
        </p:nvCxnSpPr>
        <p:spPr>
          <a:xfrm rot="10800000">
            <a:off x="3635377"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コンテンツ プレースホルダー 2"/>
          <p:cNvSpPr txBox="1">
            <a:spLocks/>
          </p:cNvSpPr>
          <p:nvPr/>
        </p:nvSpPr>
        <p:spPr>
          <a:xfrm>
            <a:off x="5143500" y="1503393"/>
            <a:ext cx="3732256" cy="4671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endParaRPr lang="en-US" altLang="ja-JP" dirty="0"/>
          </a:p>
        </p:txBody>
      </p:sp>
      <p:sp>
        <p:nvSpPr>
          <p:cNvPr id="24" name="コンテンツ プレースホルダー 2"/>
          <p:cNvSpPr txBox="1">
            <a:spLocks/>
          </p:cNvSpPr>
          <p:nvPr/>
        </p:nvSpPr>
        <p:spPr>
          <a:xfrm>
            <a:off x="3805684" y="2396597"/>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30" name="直線矢印コネクタ 29"/>
          <p:cNvCxnSpPr/>
          <p:nvPr/>
        </p:nvCxnSpPr>
        <p:spPr>
          <a:xfrm flipH="1">
            <a:off x="3635378" y="3002723"/>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5" name="コンテンツ プレースホルダー 2"/>
          <p:cNvSpPr txBox="1">
            <a:spLocks/>
          </p:cNvSpPr>
          <p:nvPr/>
        </p:nvSpPr>
        <p:spPr>
          <a:xfrm>
            <a:off x="4857750" y="1503393"/>
            <a:ext cx="4170406" cy="482438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フレームの途中を指すレジスタを用意することが多い</a:t>
            </a:r>
            <a:endParaRPr lang="en-US" altLang="ja-JP" dirty="0"/>
          </a:p>
          <a:p>
            <a:pPr lvl="1"/>
            <a:r>
              <a:rPr lang="ja-JP" altLang="en-US" dirty="0"/>
              <a:t>フレームポインタと</a:t>
            </a:r>
            <a:br>
              <a:rPr lang="en-US" altLang="ja-JP" dirty="0"/>
            </a:br>
            <a:r>
              <a:rPr lang="ja-JP" altLang="en-US" dirty="0"/>
              <a:t>呼ぶ</a:t>
            </a:r>
            <a:endParaRPr lang="en-US" altLang="ja-JP" dirty="0"/>
          </a:p>
          <a:p>
            <a:r>
              <a:rPr lang="ja-JP" altLang="en-US" dirty="0"/>
              <a:t>本講義では</a:t>
            </a:r>
            <a:r>
              <a:rPr lang="en-US" altLang="ja-JP" dirty="0"/>
              <a:t> 1</a:t>
            </a:r>
            <a:r>
              <a:rPr lang="ja-JP" altLang="en-US" dirty="0"/>
              <a:t> つ目の引数の場所</a:t>
            </a:r>
            <a:endParaRPr lang="en-US" altLang="ja-JP" dirty="0"/>
          </a:p>
          <a:p>
            <a:r>
              <a:rPr lang="ja-JP" altLang="en-US" dirty="0"/>
              <a:t>フレーム中の情報にアクセスしやすくなるというご利益</a:t>
            </a:r>
            <a:endParaRPr lang="en-US" altLang="ja-JP" dirty="0"/>
          </a:p>
          <a:p>
            <a:pPr lvl="1"/>
            <a:r>
              <a:rPr lang="ja-JP" altLang="en-US" dirty="0"/>
              <a:t>引数がどのようなサブルーチンも</a:t>
            </a:r>
            <a:r>
              <a:rPr lang="en-US" altLang="ja-JP" dirty="0"/>
              <a:t> 0($</a:t>
            </a:r>
            <a:r>
              <a:rPr lang="en-US" altLang="ja-JP" dirty="0" err="1"/>
              <a:t>fp</a:t>
            </a:r>
            <a:r>
              <a:rPr lang="en-US" altLang="ja-JP" dirty="0"/>
              <a:t>), 4($</a:t>
            </a:r>
            <a:r>
              <a:rPr lang="en-US" altLang="ja-JP" dirty="0" err="1"/>
              <a:t>fp</a:t>
            </a:r>
            <a:r>
              <a:rPr lang="en-US" altLang="ja-JP" dirty="0"/>
              <a:t>), …</a:t>
            </a:r>
          </a:p>
          <a:p>
            <a:pPr lvl="1"/>
            <a:r>
              <a:rPr lang="en-US" altLang="ja-JP" dirty="0"/>
              <a:t>$</a:t>
            </a:r>
            <a:r>
              <a:rPr lang="en-US" altLang="ja-JP" dirty="0" err="1"/>
              <a:t>sp</a:t>
            </a:r>
            <a:r>
              <a:rPr lang="en-US" altLang="ja-JP" dirty="0"/>
              <a:t> </a:t>
            </a:r>
            <a:r>
              <a:rPr lang="ja-JP" altLang="en-US" dirty="0"/>
              <a:t>しかないと局所変数領域のサイズによって引数のオフセットが変わる</a:t>
            </a:r>
            <a:endParaRPr lang="en-US" altLang="ja-JP" dirty="0"/>
          </a:p>
        </p:txBody>
      </p:sp>
    </p:spTree>
    <p:extLst>
      <p:ext uri="{BB962C8B-B14F-4D97-AF65-F5344CB8AC3E}">
        <p14:creationId xmlns:p14="http://schemas.microsoft.com/office/powerpoint/2010/main" val="4182142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記憶領域割り当ての方法</a:t>
            </a:r>
          </a:p>
        </p:txBody>
      </p:sp>
      <p:sp>
        <p:nvSpPr>
          <p:cNvPr id="9" name="コンテンツ プレースホルダー 2"/>
          <p:cNvSpPr txBox="1">
            <a:spLocks/>
          </p:cNvSpPr>
          <p:nvPr/>
        </p:nvSpPr>
        <p:spPr>
          <a:xfrm>
            <a:off x="268243" y="1344643"/>
            <a:ext cx="8607514" cy="5052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構文主導翻訳</a:t>
            </a:r>
            <a:endParaRPr lang="en-US" altLang="ja-JP" dirty="0"/>
          </a:p>
          <a:p>
            <a:pPr lvl="1"/>
            <a:r>
              <a:rPr lang="ja-JP" altLang="en-US" dirty="0"/>
              <a:t>変数と記憶領域の対応関係を記録するリストを保持</a:t>
            </a:r>
            <a:endParaRPr lang="en-US" altLang="ja-JP" dirty="0"/>
          </a:p>
          <a:p>
            <a:pPr lvl="1"/>
            <a:r>
              <a:rPr lang="ja-JP" altLang="en-US" dirty="0"/>
              <a:t>構文木中で変数</a:t>
            </a:r>
            <a:r>
              <a:rPr lang="en-US" altLang="ja-JP" dirty="0"/>
              <a:t> x </a:t>
            </a:r>
            <a:r>
              <a:rPr lang="ja-JP" altLang="en-US" dirty="0"/>
              <a:t>に遭遇したら以下を実行</a:t>
            </a:r>
            <a:endParaRPr lang="en-US" altLang="ja-JP" dirty="0"/>
          </a:p>
          <a:p>
            <a:pPr lvl="2"/>
            <a:r>
              <a:rPr lang="en-US" altLang="ja-JP" dirty="0"/>
              <a:t>x </a:t>
            </a:r>
            <a:r>
              <a:rPr lang="ja-JP" altLang="en-US" dirty="0"/>
              <a:t>がすでにリストに入っていたら，すでに割り当てた</a:t>
            </a:r>
            <a:br>
              <a:rPr lang="en-US" altLang="ja-JP" dirty="0"/>
            </a:br>
            <a:r>
              <a:rPr lang="ja-JP" altLang="en-US" dirty="0"/>
              <a:t>アドレスを使う</a:t>
            </a:r>
            <a:endParaRPr lang="en-US" altLang="ja-JP" dirty="0"/>
          </a:p>
          <a:p>
            <a:pPr lvl="2"/>
            <a:r>
              <a:rPr lang="en-US" altLang="ja-JP" dirty="0"/>
              <a:t>x </a:t>
            </a:r>
            <a:r>
              <a:rPr lang="ja-JP" altLang="en-US" dirty="0"/>
              <a:t>がリストに入っていなかったら，新しく記憶領域を</a:t>
            </a:r>
            <a:br>
              <a:rPr lang="en-US" altLang="ja-JP" dirty="0"/>
            </a:br>
            <a:r>
              <a:rPr lang="ja-JP" altLang="en-US" dirty="0"/>
              <a:t>割り当て，リストを更新し，割り当てたアドレスを使う</a:t>
            </a:r>
            <a:endParaRPr lang="en-US" altLang="ja-JP" dirty="0"/>
          </a:p>
          <a:p>
            <a:pPr lvl="2"/>
            <a:endParaRPr lang="en-US" altLang="ja-JP" dirty="0"/>
          </a:p>
          <a:p>
            <a:r>
              <a:rPr lang="ja-JP" altLang="en-US" dirty="0"/>
              <a:t>詳細は</a:t>
            </a:r>
            <a:r>
              <a:rPr lang="en-US" altLang="ja-JP" dirty="0"/>
              <a:t> </a:t>
            </a:r>
            <a:r>
              <a:rPr lang="en-US" altLang="ja-JP"/>
              <a:t>addr.rkt</a:t>
            </a:r>
            <a:r>
              <a:rPr lang="en-US" altLang="ja-JP" dirty="0"/>
              <a:t> </a:t>
            </a:r>
            <a:r>
              <a:rPr lang="ja-JP" altLang="en-US" dirty="0"/>
              <a:t>を参照</a:t>
            </a:r>
            <a:endParaRPr lang="en-US" altLang="ja-JP" dirty="0"/>
          </a:p>
        </p:txBody>
      </p:sp>
    </p:spTree>
    <p:extLst>
      <p:ext uri="{BB962C8B-B14F-4D97-AF65-F5344CB8AC3E}">
        <p14:creationId xmlns:p14="http://schemas.microsoft.com/office/powerpoint/2010/main" val="639495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中間命令とアセンブリのギャップ</a:t>
            </a:r>
            <a:r>
              <a:rPr kumimoji="1" lang="en-US" altLang="ja-JP" dirty="0"/>
              <a:t> (</a:t>
            </a:r>
            <a:r>
              <a:rPr kumimoji="1" lang="ja-JP" altLang="en-US" dirty="0"/>
              <a:t>なおす</a:t>
            </a:r>
            <a:r>
              <a:rPr kumimoji="1" lang="en-US" altLang="ja-JP" dirty="0"/>
              <a:t>)</a:t>
            </a:r>
            <a:endParaRPr kumimoji="1" lang="ja-JP" altLang="en-US" dirty="0"/>
          </a:p>
        </p:txBody>
      </p:sp>
      <p:sp>
        <p:nvSpPr>
          <p:cNvPr id="9" name="コンテンツ プレースホルダー 2"/>
          <p:cNvSpPr txBox="1">
            <a:spLocks/>
          </p:cNvSpPr>
          <p:nvPr/>
        </p:nvSpPr>
        <p:spPr>
          <a:xfrm>
            <a:off x="268243" y="1344643"/>
            <a:ext cx="8607514" cy="1239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アセンブリでは</a:t>
            </a:r>
            <a:r>
              <a:rPr lang="en-US" altLang="ja-JP" dirty="0"/>
              <a:t> if </a:t>
            </a:r>
            <a:r>
              <a:rPr lang="ja-JP" altLang="en-US" dirty="0"/>
              <a:t>とか</a:t>
            </a:r>
            <a:r>
              <a:rPr lang="en-US" altLang="ja-JP" dirty="0"/>
              <a:t> while </a:t>
            </a:r>
            <a:r>
              <a:rPr lang="ja-JP" altLang="en-US" dirty="0"/>
              <a:t>とか使えない</a:t>
            </a:r>
          </a:p>
          <a:p>
            <a:pPr lvl="1"/>
            <a:r>
              <a:rPr lang="ja-JP" altLang="en-US" dirty="0"/>
              <a:t>条件判定</a:t>
            </a:r>
            <a:r>
              <a:rPr lang="en-US" altLang="ja-JP" dirty="0"/>
              <a:t>/</a:t>
            </a:r>
            <a:r>
              <a:rPr lang="ja-JP" altLang="en-US" dirty="0"/>
              <a:t>ジャンプを明示的に行う必要</a:t>
            </a:r>
            <a:endParaRPr lang="en-US" altLang="ja-JP" dirty="0"/>
          </a:p>
        </p:txBody>
      </p:sp>
      <p:sp>
        <p:nvSpPr>
          <p:cNvPr id="5" name="正方形/長方形 4"/>
          <p:cNvSpPr/>
          <p:nvPr/>
        </p:nvSpPr>
        <p:spPr>
          <a:xfrm>
            <a:off x="1197059" y="2655956"/>
            <a:ext cx="2436049" cy="3970318"/>
          </a:xfrm>
          <a:prstGeom prst="rect">
            <a:avLst/>
          </a:prstGeom>
        </p:spPr>
        <p:txBody>
          <a:bodyPr wrap="square">
            <a:spAutoFit/>
          </a:bodyPr>
          <a:lstStyle/>
          <a:p>
            <a:r>
              <a:rPr lang="en-US" altLang="ja-JP" sz="3600" b="1" dirty="0"/>
              <a:t>if (x) {</a:t>
            </a:r>
            <a:br>
              <a:rPr lang="en-US" altLang="ja-JP" sz="3600" b="1" dirty="0"/>
            </a:br>
            <a:r>
              <a:rPr lang="en-US" altLang="ja-JP" sz="3600" b="1" dirty="0"/>
              <a:t>  y = 1;</a:t>
            </a:r>
          </a:p>
          <a:p>
            <a:r>
              <a:rPr lang="en-US" altLang="ja-JP" sz="3600" b="1" dirty="0"/>
              <a:t>  print(y);</a:t>
            </a:r>
          </a:p>
          <a:p>
            <a:r>
              <a:rPr lang="en-US" altLang="ja-JP" sz="3600" b="1" dirty="0"/>
              <a:t>} else {</a:t>
            </a:r>
            <a:br>
              <a:rPr lang="en-US" altLang="ja-JP" sz="3600" b="1" dirty="0"/>
            </a:br>
            <a:r>
              <a:rPr lang="en-US" altLang="ja-JP" sz="3600" b="1" dirty="0"/>
              <a:t> z = 2;</a:t>
            </a:r>
          </a:p>
          <a:p>
            <a:r>
              <a:rPr lang="en-US" altLang="ja-JP" sz="3600" b="1" dirty="0"/>
              <a:t> print(z);</a:t>
            </a:r>
          </a:p>
          <a:p>
            <a:r>
              <a:rPr lang="en-US" altLang="ja-JP" sz="3600" b="1" dirty="0"/>
              <a:t>}</a:t>
            </a:r>
          </a:p>
        </p:txBody>
      </p:sp>
      <p:sp>
        <p:nvSpPr>
          <p:cNvPr id="6" name="正方形/長方形 5"/>
          <p:cNvSpPr/>
          <p:nvPr/>
        </p:nvSpPr>
        <p:spPr>
          <a:xfrm>
            <a:off x="4197543" y="2655956"/>
            <a:ext cx="4266270" cy="4093428"/>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beqz</a:t>
            </a:r>
            <a:r>
              <a:rPr lang="en-US" altLang="ja-JP" sz="2000" b="1" dirty="0"/>
              <a:t>	$t0,false</a:t>
            </a:r>
            <a:br>
              <a:rPr lang="en-US" altLang="ja-JP" sz="2000" b="1" dirty="0"/>
            </a:br>
            <a:r>
              <a:rPr lang="en-US" altLang="ja-JP" sz="2000" b="1" dirty="0"/>
              <a:t>	li		$a0,	1</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j		end</a:t>
            </a:r>
          </a:p>
          <a:p>
            <a:r>
              <a:rPr lang="en-US" altLang="ja-JP" sz="2000" b="1" dirty="0"/>
              <a:t>false:</a:t>
            </a:r>
          </a:p>
          <a:p>
            <a:r>
              <a:rPr lang="en-US" altLang="ja-JP" sz="2000" b="1" dirty="0"/>
              <a:t>	li		$a0,2</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end:</a:t>
            </a:r>
          </a:p>
        </p:txBody>
      </p:sp>
    </p:spTree>
    <p:extLst>
      <p:ext uri="{BB962C8B-B14F-4D97-AF65-F5344CB8AC3E}">
        <p14:creationId xmlns:p14="http://schemas.microsoft.com/office/powerpoint/2010/main" val="2369569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どうやってギャップを埋める</a:t>
            </a:r>
            <a:r>
              <a:rPr kumimoji="1" lang="en-US" altLang="ja-JP"/>
              <a:t>?</a:t>
            </a:r>
            <a:endParaRPr kumimoji="1" lang="ja-JP" altLang="en-US" dirty="0"/>
          </a:p>
        </p:txBody>
      </p:sp>
      <p:sp>
        <p:nvSpPr>
          <p:cNvPr id="9" name="コンテンツ プレースホルダー 2"/>
          <p:cNvSpPr txBox="1">
            <a:spLocks/>
          </p:cNvSpPr>
          <p:nvPr/>
        </p:nvSpPr>
        <p:spPr>
          <a:xfrm>
            <a:off x="268243" y="1344643"/>
            <a:ext cx="8607514" cy="5052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がんばってアセンブリで対応するコードを作る</a:t>
            </a:r>
            <a:endParaRPr lang="en-US" altLang="ja-JP" dirty="0"/>
          </a:p>
          <a:p>
            <a:pPr lvl="1"/>
            <a:r>
              <a:rPr lang="ja-JP" altLang="en-US" dirty="0"/>
              <a:t>詳しくは次のセクションで</a:t>
            </a:r>
            <a:endParaRPr lang="en-US" altLang="ja-JP" dirty="0"/>
          </a:p>
          <a:p>
            <a:pPr lvl="1"/>
            <a:r>
              <a:rPr lang="ja-JP" altLang="en-US" dirty="0"/>
              <a:t>アドレスを割り当てておくと後はだいぶラク</a:t>
            </a:r>
            <a:endParaRPr lang="en-US" altLang="ja-JP" dirty="0"/>
          </a:p>
        </p:txBody>
      </p:sp>
    </p:spTree>
    <p:extLst>
      <p:ext uri="{BB962C8B-B14F-4D97-AF65-F5344CB8AC3E}">
        <p14:creationId xmlns:p14="http://schemas.microsoft.com/office/powerpoint/2010/main" val="1845560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関数定義・関数呼び出しの</a:t>
            </a:r>
            <a:br>
              <a:rPr kumimoji="1" lang="en-US" altLang="ja-JP" dirty="0"/>
            </a:br>
            <a:r>
              <a:rPr kumimoji="1" lang="ja-JP" altLang="en-US" dirty="0"/>
              <a:t>サポート</a:t>
            </a:r>
          </a:p>
        </p:txBody>
      </p:sp>
      <p:sp>
        <p:nvSpPr>
          <p:cNvPr id="4" name="サブタイトル 3"/>
          <p:cNvSpPr>
            <a:spLocks noGrp="1"/>
          </p:cNvSpPr>
          <p:nvPr>
            <p:ph type="subTitle" idx="1"/>
          </p:nvPr>
        </p:nvSpPr>
        <p:spPr>
          <a:xfrm>
            <a:off x="544950" y="3886200"/>
            <a:ext cx="8054100" cy="1752600"/>
          </a:xfrm>
        </p:spPr>
        <p:txBody>
          <a:bodyPr/>
          <a:lstStyle/>
          <a:p>
            <a:endParaRPr lang="en-US" altLang="ja-JP" dirty="0"/>
          </a:p>
        </p:txBody>
      </p:sp>
    </p:spTree>
    <p:extLst>
      <p:ext uri="{BB962C8B-B14F-4D97-AF65-F5344CB8AC3E}">
        <p14:creationId xmlns:p14="http://schemas.microsoft.com/office/powerpoint/2010/main" val="434067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35375" y="274638"/>
            <a:ext cx="5254624" cy="1143000"/>
          </a:xfrm>
        </p:spPr>
        <p:txBody>
          <a:bodyPr>
            <a:normAutofit/>
          </a:bodyPr>
          <a:lstStyle/>
          <a:p>
            <a:r>
              <a:rPr kumimoji="1" lang="ja-JP" altLang="en-US" dirty="0"/>
              <a:t>ローカル領域</a:t>
            </a:r>
            <a:r>
              <a:rPr kumimoji="1" lang="en-US" altLang="ja-JP" dirty="0"/>
              <a:t> (</a:t>
            </a:r>
            <a:r>
              <a:rPr kumimoji="1" lang="ja-JP" altLang="en-US" dirty="0"/>
              <a:t>復習</a:t>
            </a:r>
            <a:r>
              <a:rPr kumimoji="1" lang="en-US" altLang="ja-JP" dirty="0"/>
              <a:t>)</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関数が自分の中だけで</a:t>
            </a:r>
            <a:br>
              <a:rPr lang="en-US" altLang="ja-JP" dirty="0"/>
            </a:br>
            <a:r>
              <a:rPr lang="ja-JP" altLang="en-US" dirty="0"/>
              <a:t>使える領域</a:t>
            </a:r>
            <a:endParaRPr lang="en-US" altLang="ja-JP" dirty="0"/>
          </a:p>
          <a:p>
            <a:r>
              <a:rPr lang="ja-JP" altLang="en-US" dirty="0"/>
              <a:t>使っていい領域の天井の</a:t>
            </a:r>
            <a:br>
              <a:rPr lang="en-US" altLang="ja-JP" dirty="0"/>
            </a:br>
            <a:r>
              <a:rPr lang="ja-JP" altLang="en-US" dirty="0"/>
              <a:t>アドレスが</a:t>
            </a:r>
            <a:r>
              <a:rPr lang="en-US" altLang="ja-JP" dirty="0"/>
              <a:t> $</a:t>
            </a:r>
            <a:r>
              <a:rPr lang="en-US" altLang="ja-JP" dirty="0" err="1"/>
              <a:t>sp</a:t>
            </a:r>
            <a:r>
              <a:rPr lang="en-US" altLang="ja-JP" dirty="0"/>
              <a:t> </a:t>
            </a:r>
            <a:r>
              <a:rPr lang="ja-JP" altLang="en-US" dirty="0"/>
              <a:t>に入っている</a:t>
            </a:r>
            <a:endParaRPr lang="en-US" altLang="ja-JP" dirty="0"/>
          </a:p>
          <a:p>
            <a:r>
              <a:rPr lang="ja-JP" altLang="en-US" dirty="0"/>
              <a:t>関数の頭で自分が使う分だけ</a:t>
            </a:r>
            <a:r>
              <a:rPr lang="en-US" altLang="ja-JP" dirty="0"/>
              <a:t> $</a:t>
            </a:r>
            <a:r>
              <a:rPr lang="en-US" altLang="ja-JP" dirty="0" err="1"/>
              <a:t>sp</a:t>
            </a:r>
            <a:r>
              <a:rPr lang="en-US" altLang="ja-JP" dirty="0"/>
              <a:t> </a:t>
            </a:r>
            <a:r>
              <a:rPr lang="ja-JP" altLang="en-US" dirty="0"/>
              <a:t>を減らす</a:t>
            </a:r>
            <a:endParaRPr lang="en-US" altLang="ja-JP" dirty="0"/>
          </a:p>
          <a:p>
            <a:r>
              <a:rPr lang="ja-JP" altLang="en-US" dirty="0"/>
              <a:t>ローカル領域を使うときは</a:t>
            </a:r>
            <a:r>
              <a:rPr lang="en-US" altLang="ja-JP" dirty="0"/>
              <a:t> $</a:t>
            </a:r>
            <a:r>
              <a:rPr lang="en-US" altLang="ja-JP" dirty="0" err="1"/>
              <a:t>sp</a:t>
            </a:r>
            <a:r>
              <a:rPr lang="en-US" altLang="ja-JP" dirty="0"/>
              <a:t> </a:t>
            </a:r>
            <a:r>
              <a:rPr lang="ja-JP" altLang="en-US" dirty="0"/>
              <a:t>からの差分でアクセス</a:t>
            </a:r>
            <a:endParaRPr lang="en-US" altLang="ja-JP" dirty="0"/>
          </a:p>
          <a:p>
            <a:pPr lvl="1"/>
            <a:r>
              <a:rPr lang="en-US" altLang="ja-JP" dirty="0"/>
              <a:t>4($</a:t>
            </a:r>
            <a:r>
              <a:rPr lang="en-US" altLang="ja-JP" dirty="0" err="1"/>
              <a:t>sp</a:t>
            </a:r>
            <a:r>
              <a:rPr lang="en-US" altLang="ja-JP" dirty="0"/>
              <a:t>) </a:t>
            </a:r>
            <a:r>
              <a:rPr lang="ja-JP" altLang="en-US" dirty="0"/>
              <a:t>とか書く</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コンテンツ プレースホルダー 2"/>
          <p:cNvSpPr txBox="1">
            <a:spLocks/>
          </p:cNvSpPr>
          <p:nvPr/>
        </p:nvSpPr>
        <p:spPr>
          <a:xfrm>
            <a:off x="0" y="1891846"/>
            <a:ext cx="1387928"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r>
              <a:rPr lang="en-US" altLang="ja-JP" dirty="0"/>
              <a:t> + 4</a:t>
            </a:r>
          </a:p>
        </p:txBody>
      </p:sp>
      <p:cxnSp>
        <p:nvCxnSpPr>
          <p:cNvPr id="26" name="カギ線コネクタ 25"/>
          <p:cNvCxnSpPr/>
          <p:nvPr/>
        </p:nvCxnSpPr>
        <p:spPr>
          <a:xfrm>
            <a:off x="798286" y="2427515"/>
            <a:ext cx="671285" cy="114980"/>
          </a:xfrm>
          <a:prstGeom prst="bentConnector3">
            <a:avLst>
              <a:gd name="adj1" fmla="val -4054"/>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1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01571" y="274638"/>
            <a:ext cx="5388428" cy="1143000"/>
          </a:xfrm>
        </p:spPr>
        <p:txBody>
          <a:bodyPr>
            <a:normAutofit fontScale="90000"/>
          </a:bodyPr>
          <a:lstStyle/>
          <a:p>
            <a:r>
              <a:rPr kumimoji="1" lang="ja-JP" altLang="en-US" dirty="0"/>
              <a:t>再帰関数呼び出しでのローカル領域</a:t>
            </a:r>
            <a:r>
              <a:rPr kumimoji="1" lang="en-US" altLang="ja-JP" dirty="0"/>
              <a:t> (</a:t>
            </a:r>
            <a:r>
              <a:rPr kumimoji="1" lang="ja-JP" altLang="en-US" dirty="0"/>
              <a:t>復習</a:t>
            </a:r>
            <a:r>
              <a:rPr kumimoji="1" lang="en-US" altLang="ja-JP" dirty="0"/>
              <a:t>)</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再帰呼び出しごとにローカル領域が確保される</a:t>
            </a:r>
            <a:endParaRPr lang="en-US" altLang="ja-JP" dirty="0"/>
          </a:p>
          <a:p>
            <a:r>
              <a:rPr lang="ja-JP" altLang="en-US" dirty="0"/>
              <a:t>ローカル領域にはローカル変数のみならず</a:t>
            </a:r>
            <a:r>
              <a:rPr lang="en-US" altLang="ja-JP" dirty="0"/>
              <a:t> </a:t>
            </a:r>
            <a:r>
              <a:rPr lang="ja-JP" altLang="en-US" dirty="0"/>
              <a:t>関数実行に必要な情報全般を保存</a:t>
            </a:r>
            <a:endParaRPr lang="en-US" altLang="ja-JP" dirty="0"/>
          </a:p>
          <a:p>
            <a:pPr lvl="1"/>
            <a:r>
              <a:rPr lang="en-US" altLang="ja-JP" dirty="0"/>
              <a:t>$</a:t>
            </a:r>
            <a:r>
              <a:rPr lang="en-US" altLang="ja-JP" dirty="0" err="1"/>
              <a:t>ra</a:t>
            </a:r>
            <a:r>
              <a:rPr lang="en-US" altLang="ja-JP" dirty="0"/>
              <a:t> </a:t>
            </a:r>
            <a:r>
              <a:rPr lang="ja-JP" altLang="en-US" dirty="0"/>
              <a:t>の値や引数など</a:t>
            </a:r>
            <a:endParaRPr lang="en-US" altLang="ja-JP" dirty="0"/>
          </a:p>
          <a:p>
            <a:pPr lvl="1"/>
            <a:r>
              <a:rPr lang="ja-JP" altLang="en-US" dirty="0"/>
              <a:t>箱一つを「</a:t>
            </a:r>
            <a:r>
              <a:rPr lang="ja-JP" altLang="en-US" b="1" dirty="0">
                <a:solidFill>
                  <a:srgbClr val="FF0000"/>
                </a:solidFill>
              </a:rPr>
              <a:t>スタックフレーム</a:t>
            </a:r>
            <a:r>
              <a:rPr lang="ja-JP" altLang="en-US" dirty="0"/>
              <a:t>」と呼ぶ</a:t>
            </a:r>
            <a:endParaRPr lang="en-US" altLang="ja-JP" dirty="0"/>
          </a:p>
          <a:p>
            <a:r>
              <a:rPr lang="ja-JP" altLang="en-US" dirty="0"/>
              <a:t>ローカル変数として使われる領域を総称して「スタック」と</a:t>
            </a:r>
            <a:br>
              <a:rPr lang="en-US" altLang="ja-JP" dirty="0"/>
            </a:br>
            <a:r>
              <a:rPr lang="ja-JP" altLang="en-US" dirty="0"/>
              <a:t>呼ぶ</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21343" y="4240674"/>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10558" y="4565999"/>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469571" y="3700585"/>
            <a:ext cx="1886855" cy="865414"/>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3554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en-US" altLang="ja-JP" dirty="0"/>
              <a:t>(</a:t>
            </a:r>
            <a:r>
              <a:rPr kumimoji="1" lang="ja-JP" altLang="en-US" dirty="0"/>
              <a:t>関数定義・呼び出しを含む</a:t>
            </a:r>
            <a:r>
              <a:rPr kumimoji="1" lang="en-US" altLang="ja-JP" dirty="0"/>
              <a:t>) </a:t>
            </a:r>
            <a:br>
              <a:rPr kumimoji="1" lang="en-US" altLang="ja-JP" dirty="0"/>
            </a:br>
            <a:r>
              <a:rPr kumimoji="1" lang="ja-JP" altLang="en-US" dirty="0"/>
              <a:t>プログラムの中間命令への変換</a:t>
            </a:r>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コンパイラ仕様を参照</a:t>
            </a:r>
            <a:endParaRPr lang="en-US" altLang="ja-JP" dirty="0"/>
          </a:p>
          <a:p>
            <a:pPr lvl="1"/>
            <a:r>
              <a:rPr lang="en-US" altLang="ja-JP" dirty="0"/>
              <a:t>Tiny-C</a:t>
            </a:r>
            <a:r>
              <a:rPr lang="ja-JP" altLang="en-US" dirty="0"/>
              <a:t> と中間命令の構文を</a:t>
            </a:r>
            <a:br>
              <a:rPr lang="en-US" altLang="ja-JP" dirty="0"/>
            </a:br>
            <a:r>
              <a:rPr lang="ja-JP" altLang="en-US" dirty="0"/>
              <a:t>関数定義・関数呼び出しで拡張</a:t>
            </a:r>
            <a:endParaRPr lang="en-US" altLang="ja-JP" dirty="0"/>
          </a:p>
          <a:p>
            <a:pPr lvl="2"/>
            <a:r>
              <a:rPr lang="ja-JP" altLang="en-US" dirty="0"/>
              <a:t>すでに実験用コンパイラには入っている</a:t>
            </a:r>
            <a:endParaRPr lang="en-US" altLang="ja-JP" dirty="0"/>
          </a:p>
          <a:p>
            <a:pPr lvl="1"/>
            <a:r>
              <a:rPr lang="ja-JP" altLang="en-US" dirty="0"/>
              <a:t>中間命令への変換を拡張</a:t>
            </a:r>
            <a:endParaRPr lang="en-US" altLang="ja-JP" dirty="0"/>
          </a:p>
          <a:p>
            <a:pPr lvl="1"/>
            <a:r>
              <a:rPr lang="ja-JP" altLang="en-US" dirty="0"/>
              <a:t>アドレス割り当てを拡張</a:t>
            </a:r>
            <a:endParaRPr lang="en-US" altLang="ja-JP" dirty="0"/>
          </a:p>
          <a:p>
            <a:pPr lvl="1"/>
            <a:r>
              <a:rPr lang="ja-JP" altLang="en-US" dirty="0"/>
              <a:t>アセンブリ生成を拡張</a:t>
            </a:r>
            <a:endParaRPr lang="en-US" altLang="ja-JP" dirty="0"/>
          </a:p>
        </p:txBody>
      </p:sp>
    </p:spTree>
    <p:extLst>
      <p:ext uri="{BB962C8B-B14F-4D97-AF65-F5344CB8AC3E}">
        <p14:creationId xmlns:p14="http://schemas.microsoft.com/office/powerpoint/2010/main" val="23213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中間命令への変換の拡張</a:t>
            </a:r>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ほとんど再帰的に変換を適用するだけ</a:t>
            </a:r>
            <a:endParaRPr lang="en-US" altLang="ja-JP" dirty="0"/>
          </a:p>
          <a:p>
            <a:r>
              <a:rPr lang="ja-JP" altLang="en-US" dirty="0"/>
              <a:t>関数呼び出しのみちょっとややこしい</a:t>
            </a:r>
            <a:endParaRPr lang="en-US" altLang="ja-JP" dirty="0"/>
          </a:p>
        </p:txBody>
      </p:sp>
      <p:pic>
        <p:nvPicPr>
          <p:cNvPr id="3" name="図 2" descr="スクリーンショット 2014-12-13 18.2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425" y="2641599"/>
            <a:ext cx="7267575" cy="3145667"/>
          </a:xfrm>
          <a:prstGeom prst="rect">
            <a:avLst/>
          </a:prstGeom>
        </p:spPr>
      </p:pic>
      <p:sp>
        <p:nvSpPr>
          <p:cNvPr id="5" name="角丸四角形吹き出し 4"/>
          <p:cNvSpPr/>
          <p:nvPr/>
        </p:nvSpPr>
        <p:spPr>
          <a:xfrm>
            <a:off x="4918075" y="3333725"/>
            <a:ext cx="3537020" cy="530475"/>
          </a:xfrm>
          <a:prstGeom prst="wedgeRoundRectCallout">
            <a:avLst>
              <a:gd name="adj1" fmla="val -33515"/>
              <a:gd name="adj2" fmla="val -79857"/>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実引数一つ一つについて</a:t>
            </a:r>
          </a:p>
        </p:txBody>
      </p:sp>
      <p:sp>
        <p:nvSpPr>
          <p:cNvPr id="6" name="角丸四角形吹き出し 5"/>
          <p:cNvSpPr/>
          <p:nvPr/>
        </p:nvSpPr>
        <p:spPr>
          <a:xfrm>
            <a:off x="-2495" y="3751362"/>
            <a:ext cx="1535340" cy="1217513"/>
          </a:xfrm>
          <a:prstGeom prst="wedgeRoundRectCallout">
            <a:avLst>
              <a:gd name="adj1" fmla="val 68849"/>
              <a:gd name="adj2" fmla="val -63364"/>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新しい</a:t>
            </a:r>
            <a:br>
              <a:rPr kumimoji="1" lang="en-US" altLang="ja-JP" sz="2400" b="1" dirty="0">
                <a:solidFill>
                  <a:schemeClr val="tx1"/>
                </a:solidFill>
              </a:rPr>
            </a:br>
            <a:r>
              <a:rPr kumimoji="1" lang="ja-JP" altLang="en-US" sz="2400" b="1" dirty="0">
                <a:solidFill>
                  <a:schemeClr val="tx1"/>
                </a:solidFill>
              </a:rPr>
              <a:t>変数を</a:t>
            </a:r>
            <a:br>
              <a:rPr kumimoji="1" lang="en-US" altLang="ja-JP" sz="2400" b="1" dirty="0">
                <a:solidFill>
                  <a:schemeClr val="tx1"/>
                </a:solidFill>
              </a:rPr>
            </a:br>
            <a:r>
              <a:rPr kumimoji="1" lang="ja-JP" altLang="en-US" sz="2400" b="1" dirty="0">
                <a:solidFill>
                  <a:schemeClr val="tx1"/>
                </a:solidFill>
              </a:rPr>
              <a:t>作って</a:t>
            </a:r>
          </a:p>
        </p:txBody>
      </p:sp>
      <p:sp>
        <p:nvSpPr>
          <p:cNvPr id="8" name="角丸四角形吹き出し 7"/>
          <p:cNvSpPr/>
          <p:nvPr/>
        </p:nvSpPr>
        <p:spPr>
          <a:xfrm>
            <a:off x="4133850" y="3984625"/>
            <a:ext cx="3771900" cy="825726"/>
          </a:xfrm>
          <a:prstGeom prst="wedgeRoundRectCallout">
            <a:avLst>
              <a:gd name="adj1" fmla="val -67149"/>
              <a:gd name="adj2" fmla="val 13239"/>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その変数に結果を代入する中間命令を作る</a:t>
            </a:r>
            <a:endParaRPr kumimoji="1" lang="ja-JP" altLang="en-US" sz="2400" b="1" dirty="0">
              <a:solidFill>
                <a:schemeClr val="tx1"/>
              </a:solidFill>
            </a:endParaRPr>
          </a:p>
        </p:txBody>
      </p:sp>
    </p:spTree>
    <p:extLst>
      <p:ext uri="{BB962C8B-B14F-4D97-AF65-F5344CB8AC3E}">
        <p14:creationId xmlns:p14="http://schemas.microsoft.com/office/powerpoint/2010/main" val="160170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22522" y="322492"/>
            <a:ext cx="8546830" cy="3539431"/>
          </a:xfrm>
          <a:prstGeom prst="rect">
            <a:avLst/>
          </a:prstGeom>
        </p:spPr>
        <p:txBody>
          <a:bodyPr wrap="square">
            <a:spAutoFit/>
          </a:bodyPr>
          <a:lstStyle/>
          <a:p>
            <a:r>
              <a:rPr lang="en-US" altLang="ja-JP" sz="2800" b="1" dirty="0">
                <a:latin typeface="Courier"/>
                <a:cs typeface="Courier"/>
              </a:rPr>
              <a:t>&gt; </a:t>
            </a:r>
            <a:r>
              <a:rPr lang="en-US" altLang="ja-JP" sz="2800" b="1" dirty="0">
                <a:solidFill>
                  <a:srgbClr val="FF0000"/>
                </a:solidFill>
                <a:latin typeface="Courier"/>
                <a:cs typeface="Courier"/>
              </a:rPr>
              <a:t>cat kadai1.c</a:t>
            </a:r>
          </a:p>
          <a:p>
            <a:r>
              <a:rPr lang="en-US" altLang="ja-JP" sz="2800" b="1" dirty="0" err="1">
                <a:latin typeface="Courier"/>
                <a:cs typeface="Courier"/>
              </a:rPr>
              <a:t>int</a:t>
            </a:r>
            <a:r>
              <a:rPr lang="en-US" altLang="ja-JP" sz="2800" b="1" dirty="0">
                <a:latin typeface="Courier"/>
                <a:cs typeface="Courier"/>
              </a:rPr>
              <a:t> main(</a:t>
            </a:r>
            <a:r>
              <a:rPr lang="en-US" altLang="ja-JP" sz="2800" b="1" dirty="0" err="1">
                <a:latin typeface="Courier"/>
                <a:cs typeface="Courier"/>
              </a:rPr>
              <a:t>int</a:t>
            </a:r>
            <a:r>
              <a:rPr lang="en-US" altLang="ja-JP" sz="2800" b="1" dirty="0">
                <a:latin typeface="Courier"/>
                <a:cs typeface="Courier"/>
              </a:rPr>
              <a:t> </a:t>
            </a:r>
            <a:r>
              <a:rPr lang="en-US" altLang="ja-JP" sz="2800" b="1" dirty="0" err="1">
                <a:latin typeface="Courier"/>
                <a:cs typeface="Courier"/>
              </a:rPr>
              <a:t>argc</a:t>
            </a:r>
            <a:r>
              <a:rPr lang="en-US" altLang="ja-JP" sz="2800" b="1" dirty="0">
                <a:latin typeface="Courier"/>
                <a:cs typeface="Courier"/>
              </a:rPr>
              <a:t>, char **</a:t>
            </a:r>
            <a:r>
              <a:rPr lang="en-US" altLang="ja-JP" sz="2800" b="1" dirty="0" err="1">
                <a:latin typeface="Courier"/>
                <a:cs typeface="Courier"/>
              </a:rPr>
              <a:t>argv</a:t>
            </a:r>
            <a:r>
              <a:rPr lang="en-US" altLang="ja-JP" sz="2800" b="1" dirty="0">
                <a:latin typeface="Courier"/>
                <a:cs typeface="Courier"/>
              </a:rPr>
              <a:t>)</a:t>
            </a:r>
          </a:p>
          <a:p>
            <a:r>
              <a:rPr lang="en-US" altLang="ja-JP" sz="2800" b="1" dirty="0">
                <a:latin typeface="Courier"/>
                <a:cs typeface="Courier"/>
              </a:rPr>
              <a:t>{</a:t>
            </a:r>
          </a:p>
          <a:p>
            <a:r>
              <a:rPr lang="is-IS" altLang="ja-JP" sz="2800" b="1" dirty="0">
                <a:latin typeface="Courier"/>
                <a:cs typeface="Courier"/>
              </a:rPr>
              <a:t>  return 0;</a:t>
            </a:r>
          </a:p>
          <a:p>
            <a:r>
              <a:rPr lang="is-IS" altLang="ja-JP" sz="2800" b="1" dirty="0">
                <a:latin typeface="Courier"/>
                <a:cs typeface="Courier"/>
              </a:rPr>
              <a:t>}</a:t>
            </a:r>
          </a:p>
          <a:p>
            <a:r>
              <a:rPr lang="en-US" altLang="ja-JP" sz="2800" b="1" dirty="0">
                <a:latin typeface="Courier"/>
                <a:cs typeface="Courier"/>
              </a:rPr>
              <a:t>&gt; </a:t>
            </a:r>
            <a:r>
              <a:rPr lang="en-US" altLang="ja-JP" sz="2800" b="1" dirty="0" err="1">
                <a:solidFill>
                  <a:srgbClr val="FF0000"/>
                </a:solidFill>
                <a:latin typeface="Courier"/>
                <a:cs typeface="Courier"/>
              </a:rPr>
              <a:t>gcc</a:t>
            </a:r>
            <a:r>
              <a:rPr lang="en-US" altLang="ja-JP" sz="2800" b="1" dirty="0">
                <a:solidFill>
                  <a:srgbClr val="FF0000"/>
                </a:solidFill>
                <a:latin typeface="Courier"/>
                <a:cs typeface="Courier"/>
              </a:rPr>
              <a:t> kadai1.c</a:t>
            </a:r>
          </a:p>
          <a:p>
            <a:r>
              <a:rPr lang="en-US" altLang="ja-JP" sz="2800" b="1" dirty="0">
                <a:latin typeface="Courier"/>
                <a:cs typeface="Courier"/>
              </a:rPr>
              <a:t>&gt; </a:t>
            </a:r>
            <a:r>
              <a:rPr lang="en-US" altLang="ja-JP" sz="2800" b="1" dirty="0">
                <a:solidFill>
                  <a:srgbClr val="FF0000"/>
                </a:solidFill>
                <a:latin typeface="Courier"/>
                <a:cs typeface="Courier"/>
              </a:rPr>
              <a:t>./</a:t>
            </a:r>
            <a:r>
              <a:rPr lang="en-US" altLang="ja-JP" sz="2800" b="1" dirty="0" err="1">
                <a:solidFill>
                  <a:srgbClr val="FF0000"/>
                </a:solidFill>
                <a:latin typeface="Courier"/>
                <a:cs typeface="Courier"/>
              </a:rPr>
              <a:t>a.out</a:t>
            </a:r>
            <a:endParaRPr lang="en-US" altLang="ja-JP" sz="2800" b="1" dirty="0">
              <a:solidFill>
                <a:srgbClr val="FF0000"/>
              </a:solidFill>
              <a:latin typeface="Courier"/>
              <a:cs typeface="Courier"/>
            </a:endParaRPr>
          </a:p>
          <a:p>
            <a:r>
              <a:rPr lang="en-US" altLang="ja-JP" sz="2800" b="1" dirty="0">
                <a:latin typeface="Courier"/>
                <a:cs typeface="Courier"/>
              </a:rPr>
              <a:t>&gt; </a:t>
            </a:r>
            <a:endParaRPr lang="ja-JP" altLang="en-US" sz="2800" b="1" dirty="0">
              <a:latin typeface="Courier"/>
              <a:cs typeface="Courier"/>
            </a:endParaRPr>
          </a:p>
        </p:txBody>
      </p:sp>
      <p:sp>
        <p:nvSpPr>
          <p:cNvPr id="2" name="スライド番号プレースホルダー 1"/>
          <p:cNvSpPr>
            <a:spLocks noGrp="1"/>
          </p:cNvSpPr>
          <p:nvPr>
            <p:ph type="sldNum" sz="quarter" idx="12"/>
          </p:nvPr>
        </p:nvSpPr>
        <p:spPr/>
        <p:txBody>
          <a:bodyPr/>
          <a:lstStyle/>
          <a:p>
            <a:fld id="{F15B0530-B899-2147-B647-E7ABEBE8B9CF}" type="slidenum">
              <a:rPr kumimoji="1" lang="ja-JP" altLang="en-US" smtClean="0"/>
              <a:t>6</a:t>
            </a:fld>
            <a:endParaRPr kumimoji="1" lang="ja-JP" altLang="en-US"/>
          </a:p>
        </p:txBody>
      </p:sp>
    </p:spTree>
    <p:extLst>
      <p:ext uri="{BB962C8B-B14F-4D97-AF65-F5344CB8AC3E}">
        <p14:creationId xmlns:p14="http://schemas.microsoft.com/office/powerpoint/2010/main" val="2701618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en-US" altLang="ja-JP" dirty="0"/>
              <a:t>Racket </a:t>
            </a:r>
            <a:r>
              <a:rPr kumimoji="1" lang="ja-JP" altLang="en-US" dirty="0"/>
              <a:t>ではどう実装するか</a:t>
            </a:r>
            <a:r>
              <a:rPr kumimoji="1" lang="en-US" altLang="ja-JP" dirty="0"/>
              <a:t> (</a:t>
            </a:r>
            <a:r>
              <a:rPr kumimoji="1" lang="ja-JP" altLang="en-US" dirty="0"/>
              <a:t>ヒント</a:t>
            </a:r>
            <a:r>
              <a:rPr kumimoji="1" lang="en-US" altLang="ja-JP" dirty="0"/>
              <a:t>)</a:t>
            </a:r>
            <a:endParaRPr kumimoji="1" lang="ja-JP" altLang="en-US" dirty="0"/>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まず </a:t>
            </a:r>
            <a:r>
              <a:rPr lang="en-US" altLang="ja-JP" dirty="0"/>
              <a:t>map </a:t>
            </a:r>
            <a:r>
              <a:rPr lang="ja-JP" altLang="en-US" dirty="0"/>
              <a:t>関数で</a:t>
            </a:r>
            <a:r>
              <a:rPr lang="en-US" altLang="ja-JP" dirty="0"/>
              <a:t> fresh </a:t>
            </a:r>
            <a:r>
              <a:rPr lang="ja-JP" altLang="en-US" dirty="0"/>
              <a:t>な変数のリスト</a:t>
            </a:r>
            <a:r>
              <a:rPr lang="en-US" altLang="ja-JP" dirty="0"/>
              <a:t> </a:t>
            </a:r>
            <a:r>
              <a:rPr lang="en-US" altLang="ja-JP" dirty="0" err="1"/>
              <a:t>vars</a:t>
            </a:r>
            <a:r>
              <a:rPr lang="en-US" altLang="ja-JP" dirty="0"/>
              <a:t> </a:t>
            </a:r>
            <a:r>
              <a:rPr lang="ja-JP" altLang="en-US" dirty="0"/>
              <a:t>を作る</a:t>
            </a:r>
            <a:endParaRPr lang="en-US" altLang="ja-JP" dirty="0"/>
          </a:p>
          <a:p>
            <a:r>
              <a:rPr lang="en-US" altLang="ja-JP" dirty="0" err="1"/>
              <a:t>vars</a:t>
            </a:r>
            <a:r>
              <a:rPr lang="ja-JP" altLang="ja-JP" dirty="0"/>
              <a:t> </a:t>
            </a:r>
            <a:r>
              <a:rPr lang="ja-JP" altLang="en-US" dirty="0"/>
              <a:t>と引数の式のリストを受け取って</a:t>
            </a:r>
            <a:r>
              <a:rPr lang="en-US" altLang="ja-JP" dirty="0"/>
              <a:t> syntax-</a:t>
            </a:r>
            <a:r>
              <a:rPr lang="en-US" altLang="ja-JP" dirty="0" err="1"/>
              <a:t>expr</a:t>
            </a:r>
            <a:r>
              <a:rPr lang="en-US" altLang="ja-JP" dirty="0"/>
              <a:t>-&gt;</a:t>
            </a:r>
            <a:r>
              <a:rPr lang="en-US" altLang="ja-JP" dirty="0" err="1"/>
              <a:t>intermed-stmts</a:t>
            </a:r>
            <a:r>
              <a:rPr lang="en-US" altLang="ja-JP" dirty="0"/>
              <a:t> </a:t>
            </a:r>
            <a:r>
              <a:rPr lang="ja-JP" altLang="en-US" dirty="0"/>
              <a:t>を順番に適用する</a:t>
            </a:r>
            <a:br>
              <a:rPr lang="en-US" altLang="ja-JP" dirty="0"/>
            </a:br>
            <a:r>
              <a:rPr lang="ja-JP" altLang="en-US" dirty="0"/>
              <a:t>再帰関数を定義</a:t>
            </a:r>
            <a:endParaRPr lang="en-US" altLang="ja-JP" dirty="0"/>
          </a:p>
          <a:p>
            <a:pPr lvl="1"/>
            <a:r>
              <a:rPr lang="en-US" altLang="ja-JP" dirty="0" err="1"/>
              <a:t>foldl</a:t>
            </a:r>
            <a:r>
              <a:rPr lang="en-US" altLang="ja-JP" dirty="0"/>
              <a:t> </a:t>
            </a:r>
            <a:r>
              <a:rPr lang="ja-JP" altLang="en-US" dirty="0"/>
              <a:t>関数を使っても良い</a:t>
            </a:r>
          </a:p>
          <a:p>
            <a:r>
              <a:rPr lang="ja-JP" altLang="en-US" dirty="0"/>
              <a:t>全中間命令と関数呼び出し命令をリストにして，</a:t>
            </a:r>
            <a:r>
              <a:rPr lang="en-US" altLang="ja-JP" dirty="0"/>
              <a:t>flatten </a:t>
            </a:r>
            <a:r>
              <a:rPr lang="ja-JP" altLang="en-US" dirty="0"/>
              <a:t>で潰す</a:t>
            </a:r>
          </a:p>
        </p:txBody>
      </p:sp>
    </p:spTree>
    <p:extLst>
      <p:ext uri="{BB962C8B-B14F-4D97-AF65-F5344CB8AC3E}">
        <p14:creationId xmlns:p14="http://schemas.microsoft.com/office/powerpoint/2010/main" val="32260447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アドレス割り当ての拡張</a:t>
            </a:r>
            <a:r>
              <a:rPr kumimoji="1" lang="en-US" altLang="ja-JP" dirty="0"/>
              <a:t> </a:t>
            </a:r>
            <a:br>
              <a:rPr kumimoji="1" lang="en-US" altLang="ja-JP" dirty="0"/>
            </a:br>
            <a:r>
              <a:rPr kumimoji="1" lang="en-US" altLang="ja-JP" dirty="0"/>
              <a:t>(</a:t>
            </a:r>
            <a:r>
              <a:rPr kumimoji="1" lang="ja-JP" altLang="en-US" dirty="0"/>
              <a:t>関数呼び出し</a:t>
            </a:r>
            <a:r>
              <a:rPr lang="ja-JP" altLang="en-US" dirty="0"/>
              <a:t>・</a:t>
            </a:r>
            <a:r>
              <a:rPr lang="en-US" altLang="ja-JP" dirty="0"/>
              <a:t>return)</a:t>
            </a:r>
            <a:endParaRPr kumimoji="1" lang="ja-JP" altLang="en-US" dirty="0"/>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再帰的にアドレス割り当て関数を適用するだけ</a:t>
            </a:r>
            <a:endParaRPr lang="en-US" altLang="ja-JP" dirty="0"/>
          </a:p>
        </p:txBody>
      </p:sp>
    </p:spTree>
    <p:extLst>
      <p:ext uri="{BB962C8B-B14F-4D97-AF65-F5344CB8AC3E}">
        <p14:creationId xmlns:p14="http://schemas.microsoft.com/office/powerpoint/2010/main" val="31303602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アドレス割り当ての拡張</a:t>
            </a:r>
            <a:br>
              <a:rPr lang="en-US" altLang="ja-JP" dirty="0"/>
            </a:br>
            <a:r>
              <a:rPr lang="en-US" altLang="ja-JP" dirty="0"/>
              <a:t>(</a:t>
            </a:r>
            <a:r>
              <a:rPr lang="ja-JP" altLang="en-US" dirty="0"/>
              <a:t>関数定義</a:t>
            </a:r>
            <a:r>
              <a:rPr lang="en-US" altLang="ja-JP" dirty="0"/>
              <a:t>)</a:t>
            </a:r>
            <a:endParaRPr kumimoji="1" lang="ja-JP" altLang="en-US" dirty="0"/>
          </a:p>
        </p:txBody>
      </p:sp>
      <p:sp>
        <p:nvSpPr>
          <p:cNvPr id="7" name="コンテンツ プレースホルダー 2"/>
          <p:cNvSpPr txBox="1">
            <a:spLocks/>
          </p:cNvSpPr>
          <p:nvPr/>
        </p:nvSpPr>
        <p:spPr>
          <a:xfrm>
            <a:off x="290285" y="1417637"/>
            <a:ext cx="8563430" cy="69373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仮引数</a:t>
            </a:r>
            <a:r>
              <a:rPr lang="ja-JP" altLang="en-US" dirty="0"/>
              <a:t>とオフセットの対応関係をまず作る</a:t>
            </a:r>
            <a:endParaRPr lang="en-US" altLang="ja-JP" dirty="0"/>
          </a:p>
        </p:txBody>
      </p:sp>
      <p:pic>
        <p:nvPicPr>
          <p:cNvPr id="4" name="図 3" descr="スクリーンショット 2014-12-13 18.47.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36" y="2796109"/>
            <a:ext cx="8853715" cy="689900"/>
          </a:xfrm>
          <a:prstGeom prst="rect">
            <a:avLst/>
          </a:prstGeom>
        </p:spPr>
      </p:pic>
      <p:sp>
        <p:nvSpPr>
          <p:cNvPr id="6" name="角丸四角形吹き出し 5"/>
          <p:cNvSpPr/>
          <p:nvPr/>
        </p:nvSpPr>
        <p:spPr>
          <a:xfrm>
            <a:off x="2441575" y="2111376"/>
            <a:ext cx="3537020" cy="684734"/>
          </a:xfrm>
          <a:prstGeom prst="wedgeRoundRectCallout">
            <a:avLst>
              <a:gd name="adj1" fmla="val 3737"/>
              <a:gd name="adj2" fmla="val 81743"/>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各仮引数が置かれる</a:t>
            </a:r>
            <a:br>
              <a:rPr kumimoji="1" lang="en-US" altLang="ja-JP" sz="2400" b="1" dirty="0">
                <a:solidFill>
                  <a:schemeClr val="tx1"/>
                </a:solidFill>
              </a:rPr>
            </a:br>
            <a:r>
              <a:rPr kumimoji="1" lang="ja-JP" altLang="en-US" sz="2400" b="1" dirty="0">
                <a:solidFill>
                  <a:schemeClr val="tx1"/>
                </a:solidFill>
              </a:rPr>
              <a:t>オフセット</a:t>
            </a:r>
          </a:p>
        </p:txBody>
      </p:sp>
    </p:spTree>
    <p:extLst>
      <p:ext uri="{BB962C8B-B14F-4D97-AF65-F5344CB8AC3E}">
        <p14:creationId xmlns:p14="http://schemas.microsoft.com/office/powerpoint/2010/main" val="20030304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引数は</a:t>
            </a:r>
            <a:r>
              <a:rPr lang="ja-JP" altLang="en-US" dirty="0"/>
              <a:t>関数本体ではどこに</a:t>
            </a:r>
            <a:br>
              <a:rPr lang="en-US" altLang="ja-JP" dirty="0"/>
            </a:br>
            <a:r>
              <a:rPr lang="ja-JP" altLang="en-US" dirty="0"/>
              <a:t>配置されているように見える</a:t>
            </a:r>
            <a:r>
              <a:rPr lang="en-US" altLang="ja-JP" dirty="0"/>
              <a:t>?</a:t>
            </a:r>
            <a:endParaRPr kumimoji="1" lang="ja-JP" altLang="en-US" dirty="0"/>
          </a:p>
        </p:txBody>
      </p:sp>
      <p:sp>
        <p:nvSpPr>
          <p:cNvPr id="7" name="コンテンツ プレースホルダー 2"/>
          <p:cNvSpPr txBox="1">
            <a:spLocks/>
          </p:cNvSpPr>
          <p:nvPr/>
        </p:nvSpPr>
        <p:spPr>
          <a:xfrm>
            <a:off x="4676117" y="1417637"/>
            <a:ext cx="4177598" cy="47238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1</a:t>
            </a:r>
            <a:r>
              <a:rPr lang="ja-JP" altLang="en-US" dirty="0"/>
              <a:t>個目の引数</a:t>
            </a:r>
            <a:r>
              <a:rPr lang="en-US" altLang="ja-JP" dirty="0"/>
              <a:t>: 0($</a:t>
            </a:r>
            <a:r>
              <a:rPr lang="en-US" altLang="ja-JP" dirty="0" err="1"/>
              <a:t>fp</a:t>
            </a:r>
            <a:r>
              <a:rPr lang="en-US" altLang="ja-JP" dirty="0"/>
              <a:t>)</a:t>
            </a:r>
          </a:p>
          <a:p>
            <a:r>
              <a:rPr lang="en-US" altLang="ja-JP" dirty="0"/>
              <a:t>2</a:t>
            </a:r>
            <a:r>
              <a:rPr lang="ja-JP" altLang="en-US" dirty="0"/>
              <a:t>個目</a:t>
            </a:r>
            <a:r>
              <a:rPr lang="en-US" altLang="ja-JP" dirty="0"/>
              <a:t>: 4($</a:t>
            </a:r>
            <a:r>
              <a:rPr lang="en-US" altLang="ja-JP" dirty="0" err="1"/>
              <a:t>fp</a:t>
            </a:r>
            <a:r>
              <a:rPr lang="en-US" altLang="ja-JP" dirty="0"/>
              <a:t>)</a:t>
            </a:r>
          </a:p>
          <a:p>
            <a:r>
              <a:rPr lang="en-US" altLang="ja-JP" dirty="0"/>
              <a:t>…</a:t>
            </a:r>
          </a:p>
        </p:txBody>
      </p:sp>
      <p:sp>
        <p:nvSpPr>
          <p:cNvPr id="8" name="正方形/長方形 7"/>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12" name="正方形/長方形 11"/>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3" name="直線コネクタ 12"/>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正方形/長方形 13"/>
          <p:cNvSpPr/>
          <p:nvPr/>
        </p:nvSpPr>
        <p:spPr>
          <a:xfrm rot="5400000">
            <a:off x="2143738" y="2305077"/>
            <a:ext cx="395016" cy="261610"/>
          </a:xfrm>
          <a:prstGeom prst="rect">
            <a:avLst/>
          </a:prstGeom>
        </p:spPr>
        <p:txBody>
          <a:bodyPr wrap="square">
            <a:spAutoFit/>
          </a:bodyPr>
          <a:lstStyle/>
          <a:p>
            <a:r>
              <a:rPr lang="ja-JP" altLang="en-US" sz="1100" b="1" dirty="0"/>
              <a:t>・・・</a:t>
            </a:r>
          </a:p>
        </p:txBody>
      </p:sp>
      <p:cxnSp>
        <p:nvCxnSpPr>
          <p:cNvPr id="15" name="直線コネクタ 14"/>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右中かっこ 16"/>
          <p:cNvSpPr/>
          <p:nvPr/>
        </p:nvSpPr>
        <p:spPr>
          <a:xfrm>
            <a:off x="3886902" y="3399972"/>
            <a:ext cx="313390" cy="218757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8" name="正方形/長方形 17"/>
          <p:cNvSpPr/>
          <p:nvPr/>
        </p:nvSpPr>
        <p:spPr>
          <a:xfrm>
            <a:off x="4029777" y="3930553"/>
            <a:ext cx="1208973" cy="954107"/>
          </a:xfrm>
          <a:prstGeom prst="rect">
            <a:avLst/>
          </a:prstGeom>
        </p:spPr>
        <p:txBody>
          <a:bodyPr wrap="square">
            <a:spAutoFit/>
          </a:bodyPr>
          <a:lstStyle/>
          <a:p>
            <a:pPr algn="ctr"/>
            <a:r>
              <a:rPr lang="ja-JP" altLang="en-US" sz="2800" b="1" dirty="0"/>
              <a:t>局所</a:t>
            </a:r>
            <a:br>
              <a:rPr lang="en-US" altLang="ja-JP" sz="2800" b="1" dirty="0"/>
            </a:br>
            <a:r>
              <a:rPr lang="ja-JP" altLang="en-US" sz="2800" b="1" dirty="0"/>
              <a:t>変数</a:t>
            </a:r>
          </a:p>
        </p:txBody>
      </p:sp>
      <p:sp>
        <p:nvSpPr>
          <p:cNvPr id="19" name="正方形/長方形 1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20" name="正方形/長方形 1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21" name="正方形/長方形 20"/>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22" name="正方形/長方形 21"/>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3" name="コンテンツ プレースホルダー 2"/>
          <p:cNvSpPr txBox="1">
            <a:spLocks/>
          </p:cNvSpPr>
          <p:nvPr/>
        </p:nvSpPr>
        <p:spPr>
          <a:xfrm>
            <a:off x="3886902"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4" name="カギ線コネクタ 23"/>
          <p:cNvCxnSpPr/>
          <p:nvPr/>
        </p:nvCxnSpPr>
        <p:spPr>
          <a:xfrm rot="10800000">
            <a:off x="3635377"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コンテンツ プレースホルダー 2"/>
          <p:cNvSpPr txBox="1">
            <a:spLocks/>
          </p:cNvSpPr>
          <p:nvPr/>
        </p:nvSpPr>
        <p:spPr>
          <a:xfrm>
            <a:off x="3805684" y="2396597"/>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6" name="直線矢印コネクタ 25"/>
          <p:cNvCxnSpPr/>
          <p:nvPr/>
        </p:nvCxnSpPr>
        <p:spPr>
          <a:xfrm flipH="1">
            <a:off x="3635378" y="3002723"/>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0358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アドレス割り当ての拡張</a:t>
            </a:r>
            <a:br>
              <a:rPr lang="en-US" altLang="ja-JP" dirty="0"/>
            </a:br>
            <a:r>
              <a:rPr lang="en-US" altLang="ja-JP" dirty="0"/>
              <a:t>(</a:t>
            </a:r>
            <a:r>
              <a:rPr lang="ja-JP" altLang="en-US" dirty="0"/>
              <a:t>関数定義</a:t>
            </a:r>
            <a:r>
              <a:rPr lang="en-US" altLang="ja-JP" dirty="0"/>
              <a:t>)</a:t>
            </a:r>
            <a:endParaRPr kumimoji="1" lang="ja-JP" altLang="en-US" dirty="0"/>
          </a:p>
        </p:txBody>
      </p:sp>
      <p:sp>
        <p:nvSpPr>
          <p:cNvPr id="7" name="コンテンツ プレースホルダー 2"/>
          <p:cNvSpPr txBox="1">
            <a:spLocks/>
          </p:cNvSpPr>
          <p:nvPr/>
        </p:nvSpPr>
        <p:spPr>
          <a:xfrm>
            <a:off x="290285" y="1417637"/>
            <a:ext cx="8563430" cy="69373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仮引数</a:t>
            </a:r>
            <a:r>
              <a:rPr lang="ja-JP" altLang="en-US" dirty="0"/>
              <a:t>とオフセットの対応関係をまず作る</a:t>
            </a:r>
            <a:endParaRPr lang="en-US" altLang="ja-JP" dirty="0"/>
          </a:p>
        </p:txBody>
      </p:sp>
      <p:pic>
        <p:nvPicPr>
          <p:cNvPr id="4" name="図 3" descr="スクリーンショット 2014-12-13 18.47.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36" y="2796109"/>
            <a:ext cx="8853715" cy="689900"/>
          </a:xfrm>
          <a:prstGeom prst="rect">
            <a:avLst/>
          </a:prstGeom>
        </p:spPr>
      </p:pic>
      <p:sp>
        <p:nvSpPr>
          <p:cNvPr id="6" name="角丸四角形吹き出し 5"/>
          <p:cNvSpPr/>
          <p:nvPr/>
        </p:nvSpPr>
        <p:spPr>
          <a:xfrm>
            <a:off x="2441575" y="2111376"/>
            <a:ext cx="3537020" cy="684734"/>
          </a:xfrm>
          <a:prstGeom prst="wedgeRoundRectCallout">
            <a:avLst>
              <a:gd name="adj1" fmla="val 3737"/>
              <a:gd name="adj2" fmla="val 81743"/>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各仮引数が置かれる</a:t>
            </a:r>
            <a:br>
              <a:rPr kumimoji="1" lang="en-US" altLang="ja-JP" sz="2400" b="1" dirty="0">
                <a:solidFill>
                  <a:schemeClr val="tx1"/>
                </a:solidFill>
              </a:rPr>
            </a:br>
            <a:r>
              <a:rPr kumimoji="1" lang="ja-JP" altLang="en-US" sz="2400" b="1" dirty="0">
                <a:solidFill>
                  <a:schemeClr val="tx1"/>
                </a:solidFill>
              </a:rPr>
              <a:t>オフセット</a:t>
            </a:r>
          </a:p>
        </p:txBody>
      </p:sp>
      <p:sp>
        <p:nvSpPr>
          <p:cNvPr id="8" name="コンテンツ プレースホルダー 2"/>
          <p:cNvSpPr txBox="1">
            <a:spLocks/>
          </p:cNvSpPr>
          <p:nvPr/>
        </p:nvSpPr>
        <p:spPr>
          <a:xfrm>
            <a:off x="290285" y="3586162"/>
            <a:ext cx="8563430" cy="26685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関数本体にアドレス割り当て</a:t>
            </a:r>
            <a:endParaRPr lang="en-US" altLang="ja-JP" dirty="0"/>
          </a:p>
          <a:p>
            <a:r>
              <a:rPr lang="ja-JP" altLang="en-US" dirty="0"/>
              <a:t>局所変数のサイズを記録しておく</a:t>
            </a:r>
            <a:endParaRPr lang="en-US" altLang="ja-JP" dirty="0"/>
          </a:p>
          <a:p>
            <a:pPr lvl="1"/>
            <a:r>
              <a:rPr lang="ja-JP" altLang="en-US" dirty="0"/>
              <a:t>あとで関数フレームを確保するコードを</a:t>
            </a:r>
            <a:br>
              <a:rPr lang="en-US" altLang="ja-JP" dirty="0"/>
            </a:br>
            <a:r>
              <a:rPr lang="ja-JP" altLang="en-US" dirty="0"/>
              <a:t>生成するのに必要</a:t>
            </a:r>
            <a:endParaRPr lang="en-US" altLang="ja-JP" dirty="0"/>
          </a:p>
        </p:txBody>
      </p:sp>
    </p:spTree>
    <p:extLst>
      <p:ext uri="{BB962C8B-B14F-4D97-AF65-F5344CB8AC3E}">
        <p14:creationId xmlns:p14="http://schemas.microsoft.com/office/powerpoint/2010/main" val="33278969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アドレス割り当ての拡張</a:t>
            </a:r>
            <a:br>
              <a:rPr lang="en-US" altLang="ja-JP" dirty="0"/>
            </a:br>
            <a:r>
              <a:rPr lang="en-US" altLang="ja-JP" dirty="0"/>
              <a:t>(</a:t>
            </a:r>
            <a:r>
              <a:rPr lang="ja-JP" altLang="en-US" dirty="0"/>
              <a:t>プログラム全体</a:t>
            </a:r>
            <a:r>
              <a:rPr lang="en-US" altLang="ja-JP" dirty="0"/>
              <a:t>)</a:t>
            </a:r>
            <a:endParaRPr kumimoji="1" lang="ja-JP" altLang="en-US" dirty="0"/>
          </a:p>
        </p:txBody>
      </p:sp>
      <p:sp>
        <p:nvSpPr>
          <p:cNvPr id="7" name="コンテンツ プレースホルダー 2"/>
          <p:cNvSpPr txBox="1">
            <a:spLocks/>
          </p:cNvSpPr>
          <p:nvPr/>
        </p:nvSpPr>
        <p:spPr>
          <a:xfrm>
            <a:off x="290285" y="1417637"/>
            <a:ext cx="8563430"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各関数定義と</a:t>
            </a:r>
            <a:r>
              <a:rPr lang="en-US" altLang="ja-JP" dirty="0"/>
              <a:t> main </a:t>
            </a:r>
            <a:r>
              <a:rPr lang="ja-JP" altLang="en-US" dirty="0"/>
              <a:t>について</a:t>
            </a:r>
            <a:br>
              <a:rPr lang="en-US" altLang="ja-JP" dirty="0"/>
            </a:br>
            <a:r>
              <a:rPr lang="ja-JP" altLang="en-US" dirty="0"/>
              <a:t>アドレス割り当てを再帰的に適用</a:t>
            </a:r>
            <a:endParaRPr lang="en-US" altLang="ja-JP" dirty="0"/>
          </a:p>
        </p:txBody>
      </p:sp>
    </p:spTree>
    <p:extLst>
      <p:ext uri="{BB962C8B-B14F-4D97-AF65-F5344CB8AC3E}">
        <p14:creationId xmlns:p14="http://schemas.microsoft.com/office/powerpoint/2010/main" val="995545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関数呼び出し時</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spTree>
    <p:extLst>
      <p:ext uri="{BB962C8B-B14F-4D97-AF65-F5344CB8AC3E}">
        <p14:creationId xmlns:p14="http://schemas.microsoft.com/office/powerpoint/2010/main" val="1014428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関数呼び出し時</a:t>
            </a:r>
            <a:endParaRPr lang="en-US" altLang="ja-JP" dirty="0"/>
          </a:p>
          <a:p>
            <a:pPr lvl="1"/>
            <a:r>
              <a:rPr lang="ja-JP" altLang="en-US" dirty="0"/>
              <a:t>実引数を逆順で</a:t>
            </a:r>
            <a:r>
              <a:rPr lang="en-US" altLang="ja-JP" dirty="0"/>
              <a:t> $</a:t>
            </a:r>
            <a:r>
              <a:rPr lang="en-US" altLang="ja-JP" dirty="0" err="1"/>
              <a:t>sp</a:t>
            </a:r>
            <a:r>
              <a:rPr lang="en-US" altLang="ja-JP" dirty="0"/>
              <a:t> </a:t>
            </a:r>
            <a:r>
              <a:rPr lang="ja-JP" altLang="en-US" dirty="0"/>
              <a:t>の下にストア</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spTree>
    <p:extLst>
      <p:ext uri="{BB962C8B-B14F-4D97-AF65-F5344CB8AC3E}">
        <p14:creationId xmlns:p14="http://schemas.microsoft.com/office/powerpoint/2010/main" val="3259496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関数呼び出し時</a:t>
            </a:r>
            <a:endParaRPr lang="en-US" altLang="ja-JP" dirty="0"/>
          </a:p>
          <a:p>
            <a:pPr lvl="1"/>
            <a:r>
              <a:rPr lang="ja-JP" altLang="en-US" dirty="0"/>
              <a:t>実引数を逆順で</a:t>
            </a:r>
            <a:r>
              <a:rPr lang="en-US" altLang="ja-JP" dirty="0"/>
              <a:t> $</a:t>
            </a:r>
            <a:r>
              <a:rPr lang="en-US" altLang="ja-JP" dirty="0" err="1"/>
              <a:t>sp</a:t>
            </a:r>
            <a:r>
              <a:rPr lang="en-US" altLang="ja-JP" dirty="0"/>
              <a:t> </a:t>
            </a:r>
            <a:r>
              <a:rPr lang="ja-JP" altLang="en-US" dirty="0"/>
              <a:t>の下にストア</a:t>
            </a:r>
            <a:endParaRPr lang="en-US" altLang="ja-JP" dirty="0"/>
          </a:p>
          <a:p>
            <a:pPr lvl="1"/>
            <a:r>
              <a:rPr lang="en-US" altLang="en-US" dirty="0" err="1"/>
              <a:t>jal</a:t>
            </a:r>
            <a:r>
              <a:rPr lang="en-US" altLang="en-US" dirty="0"/>
              <a:t> </a:t>
            </a:r>
            <a:r>
              <a:rPr lang="ja-JP" altLang="en-US" dirty="0"/>
              <a:t>命令で関数を呼ぶ</a:t>
            </a:r>
            <a:endParaRPr lang="en-US" altLang="ja-JP" dirty="0"/>
          </a:p>
          <a:p>
            <a:pPr lvl="1"/>
            <a:r>
              <a:rPr lang="en-US" altLang="ja-JP" dirty="0" err="1"/>
              <a:t>jal</a:t>
            </a:r>
            <a:r>
              <a:rPr lang="en-US" altLang="ja-JP" dirty="0"/>
              <a:t> </a:t>
            </a:r>
            <a:r>
              <a:rPr lang="ja-JP" altLang="en-US" dirty="0"/>
              <a:t>から戻った直後に返り値を</a:t>
            </a:r>
            <a:r>
              <a:rPr lang="en-US" altLang="ja-JP" dirty="0"/>
              <a:t> $v0 </a:t>
            </a:r>
            <a:r>
              <a:rPr lang="ja-JP" altLang="en-US" dirty="0"/>
              <a:t>から</a:t>
            </a:r>
            <a:br>
              <a:rPr lang="en-US" altLang="ja-JP" dirty="0"/>
            </a:br>
            <a:r>
              <a:rPr lang="ja-JP" altLang="en-US" dirty="0"/>
              <a:t>指定された場所に</a:t>
            </a:r>
            <a:br>
              <a:rPr lang="en-US" altLang="ja-JP" dirty="0"/>
            </a:br>
            <a:r>
              <a:rPr lang="ja-JP" altLang="en-US" dirty="0"/>
              <a:t>ストア</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spTree>
    <p:extLst>
      <p:ext uri="{BB962C8B-B14F-4D97-AF65-F5344CB8AC3E}">
        <p14:creationId xmlns:p14="http://schemas.microsoft.com/office/powerpoint/2010/main" val="17055044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関数定義本体の頭</a:t>
            </a:r>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spTree>
    <p:extLst>
      <p:ext uri="{BB962C8B-B14F-4D97-AF65-F5344CB8AC3E}">
        <p14:creationId xmlns:p14="http://schemas.microsoft.com/office/powerpoint/2010/main" val="15805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69449" y="70658"/>
            <a:ext cx="8800691" cy="5693867"/>
          </a:xfrm>
          <a:prstGeom prst="rect">
            <a:avLst/>
          </a:prstGeom>
        </p:spPr>
        <p:txBody>
          <a:bodyPr wrap="square">
            <a:spAutoFit/>
          </a:bodyPr>
          <a:lstStyle/>
          <a:p>
            <a:r>
              <a:rPr lang="en-US" altLang="ja-JP" sz="2800" b="1" dirty="0">
                <a:latin typeface="Courier"/>
                <a:cs typeface="Courier"/>
              </a:rPr>
              <a:t>&gt; </a:t>
            </a:r>
            <a:r>
              <a:rPr lang="en-US" altLang="ja-JP" sz="2800" b="1" dirty="0">
                <a:solidFill>
                  <a:srgbClr val="FF0000"/>
                </a:solidFill>
                <a:latin typeface="Courier"/>
                <a:cs typeface="Courier"/>
              </a:rPr>
              <a:t>cat kadai1.c</a:t>
            </a:r>
          </a:p>
          <a:p>
            <a:endParaRPr lang="en-US" altLang="ja-JP" sz="2800" b="1" dirty="0">
              <a:latin typeface="Courier"/>
              <a:cs typeface="Courier"/>
            </a:endParaRPr>
          </a:p>
          <a:p>
            <a:r>
              <a:rPr lang="en-US" altLang="ja-JP" sz="2800" b="1" dirty="0">
                <a:latin typeface="Courier"/>
                <a:cs typeface="Courier"/>
              </a:rPr>
              <a:t>#include &lt;</a:t>
            </a:r>
            <a:r>
              <a:rPr lang="en-US" altLang="ja-JP" sz="2800" b="1" dirty="0" err="1">
                <a:latin typeface="Courier"/>
                <a:cs typeface="Courier"/>
              </a:rPr>
              <a:t>stdio.h</a:t>
            </a:r>
            <a:r>
              <a:rPr lang="en-US" altLang="ja-JP" sz="2800" b="1" dirty="0">
                <a:latin typeface="Courier"/>
                <a:cs typeface="Courier"/>
              </a:rPr>
              <a:t>&gt;</a:t>
            </a:r>
          </a:p>
          <a:p>
            <a:endParaRPr lang="en-US" altLang="ja-JP" sz="2800" b="1" dirty="0">
              <a:latin typeface="Courier"/>
              <a:cs typeface="Courier"/>
            </a:endParaRPr>
          </a:p>
          <a:p>
            <a:r>
              <a:rPr lang="en-US" altLang="ja-JP" sz="2800" b="1" dirty="0" err="1">
                <a:latin typeface="Courier"/>
                <a:cs typeface="Courier"/>
              </a:rPr>
              <a:t>int</a:t>
            </a:r>
            <a:r>
              <a:rPr lang="en-US" altLang="ja-JP" sz="2800" b="1" dirty="0">
                <a:latin typeface="Courier"/>
                <a:cs typeface="Courier"/>
              </a:rPr>
              <a:t> main(</a:t>
            </a:r>
            <a:r>
              <a:rPr lang="en-US" altLang="ja-JP" sz="2800" b="1" dirty="0" err="1">
                <a:latin typeface="Courier"/>
                <a:cs typeface="Courier"/>
              </a:rPr>
              <a:t>int</a:t>
            </a:r>
            <a:r>
              <a:rPr lang="en-US" altLang="ja-JP" sz="2800" b="1" dirty="0">
                <a:latin typeface="Courier"/>
                <a:cs typeface="Courier"/>
              </a:rPr>
              <a:t> </a:t>
            </a:r>
            <a:r>
              <a:rPr lang="en-US" altLang="ja-JP" sz="2800" b="1" dirty="0" err="1">
                <a:latin typeface="Courier"/>
                <a:cs typeface="Courier"/>
              </a:rPr>
              <a:t>argc</a:t>
            </a:r>
            <a:r>
              <a:rPr lang="en-US" altLang="ja-JP" sz="2800" b="1" dirty="0">
                <a:latin typeface="Courier"/>
                <a:cs typeface="Courier"/>
              </a:rPr>
              <a:t>, char **</a:t>
            </a:r>
            <a:r>
              <a:rPr lang="en-US" altLang="ja-JP" sz="2800" b="1" dirty="0" err="1">
                <a:latin typeface="Courier"/>
                <a:cs typeface="Courier"/>
              </a:rPr>
              <a:t>argv</a:t>
            </a:r>
            <a:r>
              <a:rPr lang="en-US" altLang="ja-JP" sz="2800" b="1" dirty="0">
                <a:latin typeface="Courier"/>
                <a:cs typeface="Courier"/>
              </a:rPr>
              <a:t>)</a:t>
            </a:r>
          </a:p>
          <a:p>
            <a:r>
              <a:rPr lang="en-US" altLang="ja-JP" sz="2800" b="1" dirty="0">
                <a:latin typeface="Courier"/>
                <a:cs typeface="Courier"/>
              </a:rPr>
              <a:t>{</a:t>
            </a:r>
          </a:p>
          <a:p>
            <a:r>
              <a:rPr lang="en-US" altLang="ja-JP" sz="2800" b="1" dirty="0">
                <a:latin typeface="Courier"/>
                <a:cs typeface="Courier"/>
              </a:rPr>
              <a:t>  </a:t>
            </a:r>
            <a:r>
              <a:rPr lang="en-US" altLang="ja-JP" sz="2800" b="1" dirty="0" err="1">
                <a:latin typeface="Courier"/>
                <a:cs typeface="Courier"/>
              </a:rPr>
              <a:t>printf</a:t>
            </a:r>
            <a:r>
              <a:rPr lang="en-US" altLang="ja-JP" sz="2800" b="1" dirty="0">
                <a:latin typeface="Courier"/>
                <a:cs typeface="Courier"/>
              </a:rPr>
              <a:t>("Hello!\n");</a:t>
            </a:r>
          </a:p>
          <a:p>
            <a:r>
              <a:rPr lang="is-IS" altLang="ja-JP" sz="2800" b="1" dirty="0">
                <a:latin typeface="Courier"/>
                <a:cs typeface="Courier"/>
              </a:rPr>
              <a:t>  return 0;</a:t>
            </a:r>
          </a:p>
          <a:p>
            <a:r>
              <a:rPr lang="is-IS" altLang="ja-JP" sz="2800" b="1" dirty="0">
                <a:latin typeface="Courier"/>
                <a:cs typeface="Courier"/>
              </a:rPr>
              <a:t>}</a:t>
            </a:r>
          </a:p>
          <a:p>
            <a:r>
              <a:rPr lang="en-US" altLang="ja-JP" sz="2800" b="1" dirty="0">
                <a:latin typeface="Courier"/>
                <a:cs typeface="Courier"/>
              </a:rPr>
              <a:t>&gt; </a:t>
            </a:r>
            <a:r>
              <a:rPr lang="en-US" altLang="ja-JP" sz="2800" b="1" dirty="0" err="1">
                <a:solidFill>
                  <a:srgbClr val="FF0000"/>
                </a:solidFill>
                <a:latin typeface="Courier"/>
                <a:cs typeface="Courier"/>
              </a:rPr>
              <a:t>gcc</a:t>
            </a:r>
            <a:r>
              <a:rPr lang="en-US" altLang="ja-JP" sz="2800" b="1" dirty="0">
                <a:solidFill>
                  <a:srgbClr val="FF0000"/>
                </a:solidFill>
                <a:latin typeface="Courier"/>
                <a:cs typeface="Courier"/>
              </a:rPr>
              <a:t> kadai1.c</a:t>
            </a:r>
          </a:p>
          <a:p>
            <a:r>
              <a:rPr lang="en-US" altLang="ja-JP" sz="2800" b="1" dirty="0">
                <a:latin typeface="Courier"/>
                <a:cs typeface="Courier"/>
              </a:rPr>
              <a:t>&gt; </a:t>
            </a:r>
            <a:r>
              <a:rPr lang="en-US" altLang="ja-JP" sz="2800" b="1" dirty="0">
                <a:solidFill>
                  <a:srgbClr val="FF0000"/>
                </a:solidFill>
                <a:latin typeface="Courier"/>
                <a:cs typeface="Courier"/>
              </a:rPr>
              <a:t>./</a:t>
            </a:r>
            <a:r>
              <a:rPr lang="en-US" altLang="ja-JP" sz="2800" b="1" dirty="0" err="1">
                <a:solidFill>
                  <a:srgbClr val="FF0000"/>
                </a:solidFill>
                <a:latin typeface="Courier"/>
                <a:cs typeface="Courier"/>
              </a:rPr>
              <a:t>a.out</a:t>
            </a:r>
            <a:r>
              <a:rPr lang="en-US" altLang="ja-JP" sz="2800" b="1" dirty="0">
                <a:solidFill>
                  <a:srgbClr val="FF0000"/>
                </a:solidFill>
                <a:latin typeface="Courier"/>
                <a:cs typeface="Courier"/>
              </a:rPr>
              <a:t> </a:t>
            </a:r>
          </a:p>
          <a:p>
            <a:r>
              <a:rPr lang="en-US" altLang="ja-JP" sz="2800" b="1" dirty="0">
                <a:latin typeface="Courier"/>
                <a:cs typeface="Courier"/>
              </a:rPr>
              <a:t>Hello!</a:t>
            </a:r>
          </a:p>
          <a:p>
            <a:r>
              <a:rPr lang="en-US" altLang="ja-JP" sz="2800" b="1" dirty="0">
                <a:latin typeface="Courier"/>
                <a:cs typeface="Courier"/>
              </a:rPr>
              <a:t>&gt;</a:t>
            </a:r>
            <a:endParaRPr lang="ja-JP" altLang="en-US" sz="2800" b="1" dirty="0">
              <a:latin typeface="Courier"/>
              <a:cs typeface="Courier"/>
            </a:endParaRPr>
          </a:p>
        </p:txBody>
      </p:sp>
      <p:sp>
        <p:nvSpPr>
          <p:cNvPr id="3" name="スライド番号プレースホルダー 2"/>
          <p:cNvSpPr>
            <a:spLocks noGrp="1"/>
          </p:cNvSpPr>
          <p:nvPr>
            <p:ph type="sldNum" sz="quarter" idx="12"/>
          </p:nvPr>
        </p:nvSpPr>
        <p:spPr/>
        <p:txBody>
          <a:bodyPr/>
          <a:lstStyle/>
          <a:p>
            <a:fld id="{F15B0530-B899-2147-B647-E7ABEBE8B9CF}" type="slidenum">
              <a:rPr kumimoji="1" lang="ja-JP" altLang="en-US" smtClean="0"/>
              <a:t>7</a:t>
            </a:fld>
            <a:endParaRPr kumimoji="1" lang="ja-JP" altLang="en-US"/>
          </a:p>
        </p:txBody>
      </p:sp>
    </p:spTree>
    <p:extLst>
      <p:ext uri="{BB962C8B-B14F-4D97-AF65-F5344CB8AC3E}">
        <p14:creationId xmlns:p14="http://schemas.microsoft.com/office/powerpoint/2010/main" val="9871236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関数定義本体の頭</a:t>
            </a:r>
          </a:p>
          <a:p>
            <a:pPr lvl="1"/>
            <a:r>
              <a:rPr lang="en-US" altLang="en-US" dirty="0"/>
              <a:t>$</a:t>
            </a:r>
            <a:r>
              <a:rPr lang="en-US" altLang="en-US" dirty="0" err="1"/>
              <a:t>sp</a:t>
            </a:r>
            <a:r>
              <a:rPr lang="en-US" altLang="en-US" dirty="0"/>
              <a:t> </a:t>
            </a:r>
            <a:r>
              <a:rPr lang="ja-JP" altLang="en-US" dirty="0"/>
              <a:t>を動かしてフレームを確保</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spTree>
    <p:extLst>
      <p:ext uri="{BB962C8B-B14F-4D97-AF65-F5344CB8AC3E}">
        <p14:creationId xmlns:p14="http://schemas.microsoft.com/office/powerpoint/2010/main" val="31980443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関数定義本体の頭</a:t>
            </a:r>
          </a:p>
          <a:p>
            <a:pPr lvl="1"/>
            <a:r>
              <a:rPr lang="en-US" altLang="en-US" dirty="0"/>
              <a:t>$</a:t>
            </a:r>
            <a:r>
              <a:rPr lang="en-US" altLang="en-US" dirty="0" err="1"/>
              <a:t>sp</a:t>
            </a:r>
            <a:r>
              <a:rPr lang="en-US" altLang="en-US" dirty="0"/>
              <a:t> </a:t>
            </a:r>
            <a:r>
              <a:rPr lang="ja-JP" altLang="en-US" dirty="0"/>
              <a:t>を動かしてフレームを確保</a:t>
            </a:r>
            <a:endParaRPr lang="en-US" altLang="ja-JP" dirty="0"/>
          </a:p>
          <a:p>
            <a:pPr lvl="1"/>
            <a:r>
              <a:rPr lang="en-US" altLang="en-US" dirty="0"/>
              <a:t>$</a:t>
            </a:r>
            <a:r>
              <a:rPr lang="en-US" altLang="en-US" dirty="0" err="1"/>
              <a:t>fp</a:t>
            </a:r>
            <a:r>
              <a:rPr lang="en-US" altLang="en-US" dirty="0"/>
              <a:t> </a:t>
            </a:r>
            <a:r>
              <a:rPr lang="ja-JP" altLang="en-US" dirty="0"/>
              <a:t>と</a:t>
            </a:r>
            <a:r>
              <a:rPr lang="en-US" altLang="ja-JP" dirty="0"/>
              <a:t> $</a:t>
            </a:r>
            <a:r>
              <a:rPr lang="en-US" altLang="ja-JP" dirty="0" err="1"/>
              <a:t>ra</a:t>
            </a:r>
            <a:r>
              <a:rPr lang="en-US" altLang="ja-JP" dirty="0"/>
              <a:t> </a:t>
            </a:r>
            <a:r>
              <a:rPr lang="ja-JP" altLang="en-US" dirty="0"/>
              <a:t>を退避</a:t>
            </a:r>
            <a:endParaRPr lang="en-US" altLang="ja-JP"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31" name="コンテンツ プレースホルダー 2"/>
          <p:cNvSpPr txBox="1">
            <a:spLocks/>
          </p:cNvSpPr>
          <p:nvPr/>
        </p:nvSpPr>
        <p:spPr>
          <a:xfrm>
            <a:off x="3805684" y="8722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32" name="直線矢印コネクタ 31"/>
          <p:cNvCxnSpPr/>
          <p:nvPr/>
        </p:nvCxnSpPr>
        <p:spPr>
          <a:xfrm flipH="1">
            <a:off x="3635378" y="69335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5777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関数定義本体の頭</a:t>
            </a:r>
          </a:p>
          <a:p>
            <a:pPr lvl="1"/>
            <a:r>
              <a:rPr lang="en-US" altLang="en-US" dirty="0"/>
              <a:t>$</a:t>
            </a:r>
            <a:r>
              <a:rPr lang="en-US" altLang="en-US" dirty="0" err="1"/>
              <a:t>sp</a:t>
            </a:r>
            <a:r>
              <a:rPr lang="en-US" altLang="en-US" dirty="0"/>
              <a:t> </a:t>
            </a:r>
            <a:r>
              <a:rPr lang="ja-JP" altLang="en-US" dirty="0"/>
              <a:t>を動かしてフレームを確保</a:t>
            </a:r>
            <a:endParaRPr lang="en-US" altLang="ja-JP" dirty="0"/>
          </a:p>
          <a:p>
            <a:pPr lvl="1"/>
            <a:r>
              <a:rPr lang="en-US" altLang="en-US" dirty="0"/>
              <a:t>$</a:t>
            </a:r>
            <a:r>
              <a:rPr lang="en-US" altLang="en-US" dirty="0" err="1"/>
              <a:t>fp</a:t>
            </a:r>
            <a:r>
              <a:rPr lang="en-US" altLang="en-US" dirty="0"/>
              <a:t> </a:t>
            </a:r>
            <a:r>
              <a:rPr lang="ja-JP" altLang="en-US" dirty="0"/>
              <a:t>と</a:t>
            </a:r>
            <a:r>
              <a:rPr lang="en-US" altLang="ja-JP" dirty="0"/>
              <a:t> $</a:t>
            </a:r>
            <a:r>
              <a:rPr lang="en-US" altLang="ja-JP" dirty="0" err="1"/>
              <a:t>ra</a:t>
            </a:r>
            <a:r>
              <a:rPr lang="en-US" altLang="ja-JP" dirty="0"/>
              <a:t> </a:t>
            </a:r>
            <a:r>
              <a:rPr lang="ja-JP" altLang="en-US" dirty="0"/>
              <a:t>を退避</a:t>
            </a:r>
            <a:endParaRPr lang="en-US" altLang="ja-JP" dirty="0"/>
          </a:p>
          <a:p>
            <a:pPr lvl="1"/>
            <a:r>
              <a:rPr lang="en-US" altLang="en-US" dirty="0"/>
              <a:t>$</a:t>
            </a:r>
            <a:r>
              <a:rPr lang="en-US" altLang="en-US" dirty="0" err="1"/>
              <a:t>fp</a:t>
            </a:r>
            <a:r>
              <a:rPr lang="ja-JP" altLang="en-US" dirty="0"/>
              <a:t> をセット</a:t>
            </a:r>
            <a:endParaRPr lang="en-US" altLang="ja-JP" dirty="0"/>
          </a:p>
          <a:p>
            <a:pPr lvl="2"/>
            <a:r>
              <a:rPr lang="en-US" altLang="en-US" dirty="0"/>
              <a:t>$</a:t>
            </a:r>
            <a:r>
              <a:rPr lang="en-US" altLang="en-US" dirty="0" err="1"/>
              <a:t>sp</a:t>
            </a:r>
            <a:r>
              <a:rPr lang="en-US" altLang="en-US" dirty="0"/>
              <a:t> + (</a:t>
            </a:r>
            <a:r>
              <a:rPr lang="ja-JP" altLang="en-US" dirty="0"/>
              <a:t>局所変数サイズ</a:t>
            </a:r>
            <a:r>
              <a:rPr lang="en-US" altLang="ja-JP" dirty="0"/>
              <a:t>) + $</a:t>
            </a:r>
            <a:r>
              <a:rPr lang="en-US" altLang="ja-JP" dirty="0" err="1"/>
              <a:t>ra</a:t>
            </a:r>
            <a:r>
              <a:rPr lang="en-US" altLang="ja-JP" dirty="0"/>
              <a:t> </a:t>
            </a:r>
            <a:r>
              <a:rPr lang="ja-JP" altLang="en-US" dirty="0"/>
              <a:t>のサイズ</a:t>
            </a:r>
            <a:r>
              <a:rPr lang="en-US" altLang="ja-JP" dirty="0"/>
              <a:t> + $</a:t>
            </a:r>
            <a:r>
              <a:rPr lang="en-US" altLang="ja-JP" dirty="0" err="1"/>
              <a:t>fp</a:t>
            </a:r>
            <a:r>
              <a:rPr lang="en-US" altLang="ja-JP" dirty="0"/>
              <a:t> </a:t>
            </a:r>
            <a:r>
              <a:rPr lang="ja-JP" altLang="en-US" dirty="0"/>
              <a:t>のサイズに</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790743" y="240170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20437" y="3007826"/>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Tree>
    <p:extLst>
      <p:ext uri="{BB962C8B-B14F-4D97-AF65-F5344CB8AC3E}">
        <p14:creationId xmlns:p14="http://schemas.microsoft.com/office/powerpoint/2010/main" val="14205322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return </a:t>
            </a:r>
            <a:r>
              <a:rPr lang="ja-JP" altLang="en-US" dirty="0"/>
              <a:t>の直前</a:t>
            </a:r>
            <a:endParaRPr lang="en-US" altLang="ja-JP"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790743" y="240170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20437" y="3007826"/>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Tree>
    <p:extLst>
      <p:ext uri="{BB962C8B-B14F-4D97-AF65-F5344CB8AC3E}">
        <p14:creationId xmlns:p14="http://schemas.microsoft.com/office/powerpoint/2010/main" val="13626227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return </a:t>
            </a:r>
            <a:r>
              <a:rPr lang="ja-JP" altLang="en-US" dirty="0"/>
              <a:t>の直前</a:t>
            </a:r>
            <a:endParaRPr lang="en-US" altLang="ja-JP" dirty="0"/>
          </a:p>
          <a:p>
            <a:pPr lvl="1"/>
            <a:r>
              <a:rPr lang="ja-JP" altLang="en-US" dirty="0"/>
              <a:t>退避しておいた</a:t>
            </a:r>
            <a:r>
              <a:rPr lang="en-US" altLang="ja-JP" dirty="0"/>
              <a:t> $</a:t>
            </a:r>
            <a:r>
              <a:rPr lang="en-US" altLang="ja-JP" dirty="0" err="1"/>
              <a:t>fp</a:t>
            </a:r>
            <a:r>
              <a:rPr lang="en-US" altLang="ja-JP" dirty="0"/>
              <a:t> </a:t>
            </a:r>
            <a:r>
              <a:rPr lang="ja-JP" altLang="en-US" dirty="0"/>
              <a:t>と</a:t>
            </a:r>
            <a:r>
              <a:rPr lang="en-US" altLang="ja-JP" dirty="0"/>
              <a:t> $</a:t>
            </a:r>
            <a:r>
              <a:rPr lang="en-US" altLang="ja-JP" dirty="0" err="1"/>
              <a:t>ra</a:t>
            </a:r>
            <a:r>
              <a:rPr lang="en-US" altLang="ja-JP" dirty="0"/>
              <a:t> </a:t>
            </a:r>
            <a:r>
              <a:rPr lang="ja-JP" altLang="en-US" dirty="0"/>
              <a:t>を復帰</a:t>
            </a:r>
            <a:endParaRPr lang="en-US" altLang="ja-JP" dirty="0"/>
          </a:p>
          <a:p>
            <a:pPr lvl="1"/>
            <a:r>
              <a:rPr lang="en-US" altLang="ja-JP" dirty="0"/>
              <a:t>$</a:t>
            </a:r>
            <a:r>
              <a:rPr lang="en-US" altLang="ja-JP" dirty="0" err="1"/>
              <a:t>sp</a:t>
            </a:r>
            <a:r>
              <a:rPr lang="en-US" altLang="ja-JP" dirty="0"/>
              <a:t> </a:t>
            </a:r>
            <a:r>
              <a:rPr lang="ja-JP" altLang="en-US" dirty="0"/>
              <a:t>の値を元に戻す</a:t>
            </a:r>
            <a:endParaRPr lang="en-US" altLang="ja-JP"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31"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32" name="直線矢印コネクタ 31"/>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9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return </a:t>
            </a:r>
            <a:r>
              <a:rPr lang="ja-JP" altLang="en-US" dirty="0"/>
              <a:t>の直前</a:t>
            </a:r>
            <a:endParaRPr lang="en-US" altLang="ja-JP" dirty="0"/>
          </a:p>
          <a:p>
            <a:pPr lvl="1"/>
            <a:r>
              <a:rPr lang="ja-JP" altLang="en-US" dirty="0"/>
              <a:t>退避しておいた</a:t>
            </a:r>
            <a:r>
              <a:rPr lang="en-US" altLang="ja-JP" dirty="0"/>
              <a:t> $</a:t>
            </a:r>
            <a:r>
              <a:rPr lang="en-US" altLang="ja-JP" dirty="0" err="1"/>
              <a:t>fp</a:t>
            </a:r>
            <a:r>
              <a:rPr lang="en-US" altLang="ja-JP" dirty="0"/>
              <a:t> </a:t>
            </a:r>
            <a:r>
              <a:rPr lang="ja-JP" altLang="en-US" dirty="0"/>
              <a:t>と</a:t>
            </a:r>
            <a:r>
              <a:rPr lang="en-US" altLang="ja-JP" dirty="0"/>
              <a:t> $</a:t>
            </a:r>
            <a:r>
              <a:rPr lang="en-US" altLang="ja-JP" dirty="0" err="1"/>
              <a:t>ra</a:t>
            </a:r>
            <a:r>
              <a:rPr lang="en-US" altLang="ja-JP" dirty="0"/>
              <a:t> </a:t>
            </a:r>
            <a:r>
              <a:rPr lang="ja-JP" altLang="en-US" dirty="0"/>
              <a:t>を復帰</a:t>
            </a:r>
            <a:endParaRPr lang="en-US" altLang="ja-JP" dirty="0"/>
          </a:p>
          <a:p>
            <a:pPr lvl="1"/>
            <a:r>
              <a:rPr lang="en-US" altLang="ja-JP" dirty="0"/>
              <a:t>$</a:t>
            </a:r>
            <a:r>
              <a:rPr lang="en-US" altLang="ja-JP" dirty="0" err="1"/>
              <a:t>sp</a:t>
            </a:r>
            <a:r>
              <a:rPr lang="en-US" altLang="ja-JP" dirty="0"/>
              <a:t> </a:t>
            </a:r>
            <a:r>
              <a:rPr lang="ja-JP" altLang="en-US" dirty="0"/>
              <a:t>の値を元に戻す</a:t>
            </a:r>
            <a:endParaRPr lang="en-US" altLang="ja-JP" dirty="0"/>
          </a:p>
          <a:p>
            <a:pPr lvl="1"/>
            <a:r>
              <a:rPr lang="ja-JP" altLang="en-US" dirty="0"/>
              <a:t>返り値を</a:t>
            </a:r>
            <a:r>
              <a:rPr lang="en-US" altLang="ja-JP" dirty="0"/>
              <a:t> $v0 </a:t>
            </a:r>
            <a:r>
              <a:rPr lang="ja-JP" altLang="en-US" dirty="0"/>
              <a:t>にセット</a:t>
            </a:r>
            <a:endParaRPr lang="en-US" altLang="ja-JP" dirty="0"/>
          </a:p>
          <a:p>
            <a:pPr lvl="1"/>
            <a:r>
              <a:rPr lang="en-US" altLang="ja-JP" dirty="0" err="1"/>
              <a:t>jr</a:t>
            </a:r>
            <a:r>
              <a:rPr lang="en-US" altLang="ja-JP" dirty="0"/>
              <a:t> </a:t>
            </a:r>
            <a:r>
              <a:rPr lang="ja-JP" altLang="en-US" dirty="0"/>
              <a:t>命令で</a:t>
            </a:r>
            <a:r>
              <a:rPr lang="en-US" altLang="ja-JP" dirty="0"/>
              <a:t> $</a:t>
            </a:r>
            <a:r>
              <a:rPr lang="en-US" altLang="ja-JP" dirty="0" err="1"/>
              <a:t>ra</a:t>
            </a:r>
            <a:r>
              <a:rPr lang="en-US" altLang="ja-JP" dirty="0"/>
              <a:t> </a:t>
            </a:r>
            <a:r>
              <a:rPr lang="ja-JP" altLang="en-US" dirty="0"/>
              <a:t>に設定されている場所に戻る</a:t>
            </a:r>
            <a:endParaRPr lang="en-US" altLang="ja-JP" dirty="0"/>
          </a:p>
          <a:p>
            <a:pPr lvl="2"/>
            <a:r>
              <a:rPr lang="ja-JP" altLang="en-US" dirty="0"/>
              <a:t>フレームの内容をクリアする必要はない</a:t>
            </a:r>
            <a:endParaRPr lang="en-US" altLang="ja-JP"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31"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32" name="直線矢印コネクタ 31"/>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40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en-US" altLang="ja-JP" dirty="0"/>
              <a:t>Racket </a:t>
            </a:r>
            <a:r>
              <a:rPr kumimoji="1" lang="ja-JP" altLang="en-US" dirty="0"/>
              <a:t>ではどう実装するか</a:t>
            </a:r>
            <a:r>
              <a:rPr kumimoji="1" lang="en-US" altLang="ja-JP" dirty="0"/>
              <a:t> (</a:t>
            </a:r>
            <a:r>
              <a:rPr kumimoji="1" lang="ja-JP" altLang="en-US" dirty="0"/>
              <a:t>ヒント</a:t>
            </a:r>
            <a:r>
              <a:rPr kumimoji="1" lang="en-US" altLang="ja-JP" dirty="0"/>
              <a:t>)</a:t>
            </a:r>
            <a:endParaRPr kumimoji="1" lang="ja-JP" altLang="en-US" dirty="0"/>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関数定義先頭の操作は実装済</a:t>
            </a:r>
            <a:endParaRPr lang="en-US" altLang="ja-JP" dirty="0"/>
          </a:p>
          <a:p>
            <a:r>
              <a:rPr lang="en-US" altLang="ja-JP" dirty="0"/>
              <a:t>return </a:t>
            </a:r>
            <a:r>
              <a:rPr lang="ja-JP" altLang="en-US" dirty="0"/>
              <a:t>直前の操作は</a:t>
            </a:r>
            <a:r>
              <a:rPr lang="en-US" altLang="ja-JP" dirty="0"/>
              <a:t> </a:t>
            </a:r>
            <a:r>
              <a:rPr lang="en-US" altLang="ja-JP" dirty="0" err="1"/>
              <a:t>restorecode</a:t>
            </a:r>
            <a:r>
              <a:rPr lang="en-US" altLang="ja-JP" dirty="0"/>
              <a:t> </a:t>
            </a:r>
            <a:r>
              <a:rPr lang="ja-JP" altLang="en-US" dirty="0"/>
              <a:t>関数に実装されている</a:t>
            </a:r>
            <a:endParaRPr lang="en-US" altLang="ja-JP" dirty="0"/>
          </a:p>
          <a:p>
            <a:r>
              <a:rPr lang="en-US" altLang="ja-JP" dirty="0" err="1"/>
              <a:t>callstmt</a:t>
            </a:r>
            <a:endParaRPr lang="en-US" altLang="ja-JP" dirty="0"/>
          </a:p>
          <a:p>
            <a:pPr lvl="1"/>
            <a:r>
              <a:rPr lang="ja-JP" altLang="en-US" dirty="0"/>
              <a:t>引数を逆順で</a:t>
            </a:r>
            <a:r>
              <a:rPr lang="en-US" altLang="ja-JP" dirty="0"/>
              <a:t> $</a:t>
            </a:r>
            <a:r>
              <a:rPr lang="en-US" altLang="ja-JP" dirty="0" err="1"/>
              <a:t>sp</a:t>
            </a:r>
            <a:r>
              <a:rPr lang="en-US" altLang="ja-JP" dirty="0"/>
              <a:t> </a:t>
            </a:r>
            <a:r>
              <a:rPr lang="ja-JP" altLang="en-US" dirty="0"/>
              <a:t>の下にストアするコードを</a:t>
            </a:r>
            <a:br>
              <a:rPr lang="en-US" altLang="ja-JP" dirty="0"/>
            </a:br>
            <a:r>
              <a:rPr lang="ja-JP" altLang="en-US" dirty="0"/>
              <a:t>生成する再帰関数を実装</a:t>
            </a:r>
            <a:endParaRPr lang="en-US" altLang="ja-JP" dirty="0"/>
          </a:p>
        </p:txBody>
      </p:sp>
    </p:spTree>
    <p:extLst>
      <p:ext uri="{BB962C8B-B14F-4D97-AF65-F5344CB8AC3E}">
        <p14:creationId xmlns:p14="http://schemas.microsoft.com/office/powerpoint/2010/main" val="20069209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2260" y="274638"/>
            <a:ext cx="8686799" cy="1143000"/>
          </a:xfrm>
        </p:spPr>
        <p:txBody>
          <a:bodyPr>
            <a:normAutofit fontScale="90000"/>
          </a:bodyPr>
          <a:lstStyle/>
          <a:p>
            <a:r>
              <a:rPr lang="ja-JP" altLang="en-US" dirty="0"/>
              <a:t>今まで説明したことに加えて</a:t>
            </a:r>
            <a:br>
              <a:rPr lang="en-US" altLang="ja-JP" dirty="0"/>
            </a:br>
            <a:r>
              <a:rPr lang="ja-JP" altLang="en-US" dirty="0"/>
              <a:t>普通のコンパイラで必要なこと</a:t>
            </a:r>
            <a:endParaRPr kumimoji="1" lang="ja-JP" altLang="en-US" dirty="0"/>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関数呼び出し前後</a:t>
            </a:r>
            <a:endParaRPr lang="en-US" altLang="ja-JP" dirty="0"/>
          </a:p>
          <a:p>
            <a:pPr lvl="1"/>
            <a:r>
              <a:rPr lang="ja-JP" altLang="en-US" dirty="0"/>
              <a:t>呼び出し側で退避しなければならないレジスタ</a:t>
            </a:r>
            <a:r>
              <a:rPr lang="en-US" altLang="ja-JP" dirty="0"/>
              <a:t> (</a:t>
            </a:r>
            <a:r>
              <a:rPr lang="en-US" altLang="ja-JP" dirty="0">
                <a:solidFill>
                  <a:srgbClr val="FF0000"/>
                </a:solidFill>
              </a:rPr>
              <a:t>caller-save registers</a:t>
            </a:r>
            <a:r>
              <a:rPr lang="en-US" altLang="ja-JP" dirty="0"/>
              <a:t>) </a:t>
            </a:r>
            <a:r>
              <a:rPr lang="ja-JP" altLang="en-US" dirty="0"/>
              <a:t>の退避と復帰</a:t>
            </a:r>
            <a:endParaRPr lang="en-US" altLang="ja-JP" dirty="0"/>
          </a:p>
          <a:p>
            <a:r>
              <a:rPr lang="ja-JP" altLang="en-US" dirty="0"/>
              <a:t>関数定義の先頭と</a:t>
            </a:r>
            <a:r>
              <a:rPr lang="en-US" altLang="ja-JP" dirty="0"/>
              <a:t> return </a:t>
            </a:r>
            <a:r>
              <a:rPr lang="ja-JP" altLang="en-US" dirty="0"/>
              <a:t>直前</a:t>
            </a:r>
            <a:endParaRPr lang="en-US" altLang="ja-JP" dirty="0"/>
          </a:p>
          <a:p>
            <a:pPr lvl="1"/>
            <a:r>
              <a:rPr lang="ja-JP" altLang="en-US" dirty="0"/>
              <a:t>呼び出され側で退避しなければならないレジスタ</a:t>
            </a:r>
            <a:r>
              <a:rPr lang="en-US" altLang="ja-JP" dirty="0"/>
              <a:t> (</a:t>
            </a:r>
            <a:r>
              <a:rPr lang="en-US" altLang="ja-JP" dirty="0" err="1">
                <a:solidFill>
                  <a:srgbClr val="FF0000"/>
                </a:solidFill>
              </a:rPr>
              <a:t>callee</a:t>
            </a:r>
            <a:r>
              <a:rPr lang="en-US" altLang="ja-JP" dirty="0">
                <a:solidFill>
                  <a:srgbClr val="FF0000"/>
                </a:solidFill>
              </a:rPr>
              <a:t>-save registers</a:t>
            </a:r>
            <a:r>
              <a:rPr lang="en-US" altLang="ja-JP" dirty="0"/>
              <a:t>) </a:t>
            </a:r>
            <a:r>
              <a:rPr lang="ja-JP" altLang="en-US" dirty="0"/>
              <a:t>の退避と復帰</a:t>
            </a:r>
            <a:endParaRPr lang="en-US" altLang="ja-JP" dirty="0"/>
          </a:p>
          <a:p>
            <a:pPr lvl="1"/>
            <a:endParaRPr lang="en-US" altLang="ja-JP" dirty="0"/>
          </a:p>
          <a:p>
            <a:r>
              <a:rPr lang="ja-JP" altLang="en-US" dirty="0"/>
              <a:t>どのレジスタが</a:t>
            </a:r>
            <a:r>
              <a:rPr lang="en-US" altLang="ja-JP" dirty="0"/>
              <a:t> caller-save </a:t>
            </a:r>
            <a:r>
              <a:rPr lang="ja-JP" altLang="en-US" dirty="0"/>
              <a:t>でどのレジスタが</a:t>
            </a:r>
            <a:r>
              <a:rPr lang="en-US" altLang="ja-JP" dirty="0"/>
              <a:t> </a:t>
            </a:r>
            <a:r>
              <a:rPr lang="en-US" altLang="ja-JP" dirty="0" err="1"/>
              <a:t>callee</a:t>
            </a:r>
            <a:r>
              <a:rPr lang="en-US" altLang="ja-JP" dirty="0"/>
              <a:t>-save </a:t>
            </a:r>
            <a:r>
              <a:rPr lang="ja-JP" altLang="en-US" dirty="0"/>
              <a:t>かは呼び出し規約で決まっている</a:t>
            </a:r>
            <a:endParaRPr lang="en-US" altLang="ja-JP" dirty="0"/>
          </a:p>
        </p:txBody>
      </p:sp>
    </p:spTree>
    <p:extLst>
      <p:ext uri="{BB962C8B-B14F-4D97-AF65-F5344CB8AC3E}">
        <p14:creationId xmlns:p14="http://schemas.microsoft.com/office/powerpoint/2010/main" val="4280043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最適化の入門の入門</a:t>
            </a:r>
          </a:p>
        </p:txBody>
      </p:sp>
      <p:sp>
        <p:nvSpPr>
          <p:cNvPr id="4" name="サブタイトル 3"/>
          <p:cNvSpPr>
            <a:spLocks noGrp="1"/>
          </p:cNvSpPr>
          <p:nvPr>
            <p:ph type="subTitle" idx="1"/>
          </p:nvPr>
        </p:nvSpPr>
        <p:spPr>
          <a:xfrm>
            <a:off x="544950" y="3886200"/>
            <a:ext cx="8054100" cy="1752600"/>
          </a:xfrm>
        </p:spPr>
        <p:txBody>
          <a:bodyPr/>
          <a:lstStyle/>
          <a:p>
            <a:endParaRPr lang="en-US" altLang="ja-JP" dirty="0"/>
          </a:p>
        </p:txBody>
      </p:sp>
    </p:spTree>
    <p:extLst>
      <p:ext uri="{BB962C8B-B14F-4D97-AF65-F5344CB8AC3E}">
        <p14:creationId xmlns:p14="http://schemas.microsoft.com/office/powerpoint/2010/main" val="8391626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最適化とは</a:t>
            </a:r>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プログラムを</a:t>
            </a:r>
            <a:r>
              <a:rPr lang="ja-JP" altLang="en-US" b="1" u="sng" dirty="0"/>
              <a:t>その意味を変えずに</a:t>
            </a:r>
            <a:r>
              <a:rPr lang="ja-JP" altLang="en-US" dirty="0"/>
              <a:t>より</a:t>
            </a:r>
            <a:r>
              <a:rPr lang="ja-JP" altLang="en-US" b="1" u="sng" dirty="0"/>
              <a:t>効率のよい</a:t>
            </a:r>
            <a:r>
              <a:rPr lang="ja-JP" altLang="en-US" dirty="0"/>
              <a:t>プログラムに</a:t>
            </a:r>
            <a:r>
              <a:rPr lang="ja-JP" altLang="en-US" b="1" u="sng" dirty="0"/>
              <a:t>変換</a:t>
            </a:r>
            <a:r>
              <a:rPr lang="ja-JP" altLang="en-US" dirty="0"/>
              <a:t>すること</a:t>
            </a:r>
            <a:endParaRPr lang="en-US" altLang="ja-JP" dirty="0"/>
          </a:p>
          <a:p>
            <a:pPr lvl="1"/>
            <a:r>
              <a:rPr lang="ja-JP" altLang="en-US" dirty="0"/>
              <a:t>「その意味を変えずに」</a:t>
            </a:r>
            <a:r>
              <a:rPr lang="en-US" altLang="ja-JP" dirty="0"/>
              <a:t>: </a:t>
            </a:r>
            <a:r>
              <a:rPr lang="ja-JP" altLang="en-US" dirty="0"/>
              <a:t>いくら効率がよくなっても，コードの意味が変わるのは</a:t>
            </a:r>
            <a:r>
              <a:rPr lang="en-US" altLang="ja-JP" dirty="0"/>
              <a:t> (</a:t>
            </a:r>
            <a:r>
              <a:rPr lang="ja-JP" altLang="en-US" dirty="0"/>
              <a:t>普通は</a:t>
            </a:r>
            <a:r>
              <a:rPr lang="en-US" altLang="ja-JP" dirty="0"/>
              <a:t>) </a:t>
            </a:r>
            <a:r>
              <a:rPr lang="ja-JP" altLang="en-US" dirty="0"/>
              <a:t>ダメ</a:t>
            </a:r>
            <a:endParaRPr lang="en-US" altLang="ja-JP" dirty="0"/>
          </a:p>
          <a:p>
            <a:pPr lvl="1"/>
            <a:r>
              <a:rPr lang="ja-JP" altLang="en-US" dirty="0"/>
              <a:t>効率のよい</a:t>
            </a:r>
            <a:r>
              <a:rPr lang="en-US" altLang="ja-JP" dirty="0"/>
              <a:t>: </a:t>
            </a:r>
            <a:r>
              <a:rPr lang="ja-JP" altLang="en-US" dirty="0"/>
              <a:t>様々な効率のよさがありうる</a:t>
            </a:r>
            <a:endParaRPr lang="en-US" altLang="ja-JP" dirty="0"/>
          </a:p>
          <a:p>
            <a:pPr lvl="2"/>
            <a:r>
              <a:rPr lang="ja-JP" altLang="en-US" dirty="0"/>
              <a:t>実行速度</a:t>
            </a:r>
            <a:endParaRPr lang="en-US" altLang="ja-JP" dirty="0"/>
          </a:p>
          <a:p>
            <a:pPr lvl="2"/>
            <a:r>
              <a:rPr lang="ja-JP" altLang="en-US" dirty="0"/>
              <a:t>メモリ効率</a:t>
            </a:r>
            <a:endParaRPr lang="en-US" altLang="ja-JP" dirty="0"/>
          </a:p>
          <a:p>
            <a:pPr lvl="2"/>
            <a:r>
              <a:rPr lang="ja-JP" altLang="en-US" dirty="0"/>
              <a:t>コードサイズ</a:t>
            </a:r>
            <a:endParaRPr lang="en-US" altLang="ja-JP" dirty="0"/>
          </a:p>
          <a:p>
            <a:pPr lvl="2"/>
            <a:r>
              <a:rPr lang="en-US" altLang="ja-JP" dirty="0"/>
              <a:t>…</a:t>
            </a:r>
          </a:p>
          <a:p>
            <a:pPr lvl="1"/>
            <a:r>
              <a:rPr lang="ja-JP" altLang="en-US" dirty="0"/>
              <a:t>変換</a:t>
            </a:r>
            <a:r>
              <a:rPr lang="en-US" altLang="ja-JP" dirty="0"/>
              <a:t>: </a:t>
            </a:r>
            <a:r>
              <a:rPr lang="ja-JP" altLang="en-US" dirty="0"/>
              <a:t>最適化は通常プログラム変換で行う</a:t>
            </a:r>
            <a:endParaRPr lang="en-US" altLang="ja-JP" dirty="0"/>
          </a:p>
        </p:txBody>
      </p:sp>
    </p:spTree>
    <p:extLst>
      <p:ext uri="{BB962C8B-B14F-4D97-AF65-F5344CB8AC3E}">
        <p14:creationId xmlns:p14="http://schemas.microsoft.com/office/powerpoint/2010/main" val="47830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ちょっと考えてみましょう</a:t>
            </a:r>
          </a:p>
        </p:txBody>
      </p:sp>
      <p:sp>
        <p:nvSpPr>
          <p:cNvPr id="3" name="コンテンツ プレースホルダー 2"/>
          <p:cNvSpPr>
            <a:spLocks noGrp="1"/>
          </p:cNvSpPr>
          <p:nvPr>
            <p:ph idx="1"/>
          </p:nvPr>
        </p:nvSpPr>
        <p:spPr>
          <a:xfrm>
            <a:off x="457200" y="1600200"/>
            <a:ext cx="8229600" cy="4144194"/>
          </a:xfrm>
        </p:spPr>
        <p:txBody>
          <a:bodyPr/>
          <a:lstStyle/>
          <a:p>
            <a:r>
              <a:rPr lang="ja-JP" altLang="en-US" dirty="0"/>
              <a:t>さっきの</a:t>
            </a:r>
            <a:r>
              <a:rPr lang="en-US" altLang="ja-JP" dirty="0"/>
              <a:t> </a:t>
            </a:r>
            <a:r>
              <a:rPr lang="en-US" altLang="ja-JP" dirty="0" err="1"/>
              <a:t>gcc</a:t>
            </a:r>
            <a:r>
              <a:rPr lang="en-US" altLang="ja-JP" dirty="0"/>
              <a:t> </a:t>
            </a:r>
            <a:r>
              <a:rPr lang="ja-JP" altLang="en-US" dirty="0"/>
              <a:t>ってコマンドは何をしてるのか</a:t>
            </a:r>
            <a:endParaRPr lang="en-US" altLang="ja-JP" dirty="0"/>
          </a:p>
          <a:p>
            <a:r>
              <a:rPr lang="ja-JP" altLang="en-US" dirty="0"/>
              <a:t>さっきの</a:t>
            </a:r>
            <a:r>
              <a:rPr lang="en-US" altLang="ja-JP" dirty="0"/>
              <a:t> </a:t>
            </a:r>
            <a:r>
              <a:rPr lang="en-US" altLang="ja-JP" dirty="0" err="1"/>
              <a:t>gcc</a:t>
            </a:r>
            <a:r>
              <a:rPr lang="en-US" altLang="ja-JP" dirty="0"/>
              <a:t> </a:t>
            </a:r>
            <a:r>
              <a:rPr lang="ja-JP" altLang="en-US" dirty="0"/>
              <a:t>ってコマンドはなぜ必要なのか</a:t>
            </a:r>
            <a:endParaRPr lang="en-US" altLang="ja-JP" dirty="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8</a:t>
            </a:fld>
            <a:endParaRPr kumimoji="1" lang="ja-JP" altLang="en-US"/>
          </a:p>
        </p:txBody>
      </p:sp>
    </p:spTree>
    <p:extLst>
      <p:ext uri="{BB962C8B-B14F-4D97-AF65-F5344CB8AC3E}">
        <p14:creationId xmlns:p14="http://schemas.microsoft.com/office/powerpoint/2010/main" val="14418376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最適化はどう難しいか</a:t>
            </a:r>
          </a:p>
        </p:txBody>
      </p:sp>
      <p:sp>
        <p:nvSpPr>
          <p:cNvPr id="7" name="コンテンツ プレースホルダー 2"/>
          <p:cNvSpPr txBox="1">
            <a:spLocks/>
          </p:cNvSpPr>
          <p:nvPr/>
        </p:nvSpPr>
        <p:spPr>
          <a:xfrm>
            <a:off x="290285" y="1417637"/>
            <a:ext cx="8563430" cy="1185863"/>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b="1" u="sng" dirty="0"/>
              <a:t>プログラムの実行前</a:t>
            </a:r>
            <a:r>
              <a:rPr lang="ja-JP" altLang="en-US" dirty="0"/>
              <a:t>に</a:t>
            </a:r>
            <a:r>
              <a:rPr lang="ja-JP" altLang="en-US" b="1" u="sng" dirty="0"/>
              <a:t>プログラムの実行に関する情報</a:t>
            </a:r>
            <a:r>
              <a:rPr lang="ja-JP" altLang="en-US" dirty="0"/>
              <a:t>を集めて最適化可能な場所を見つける必要</a:t>
            </a:r>
            <a:endParaRPr lang="en-US" altLang="ja-JP" dirty="0"/>
          </a:p>
          <a:p>
            <a:pPr marL="457200" lvl="1" indent="0">
              <a:buNone/>
            </a:pPr>
            <a:endParaRPr lang="en-US" altLang="ja-JP" dirty="0"/>
          </a:p>
        </p:txBody>
      </p:sp>
      <p:sp>
        <p:nvSpPr>
          <p:cNvPr id="4" name="コンテンツ プレースホルダー 2"/>
          <p:cNvSpPr txBox="1">
            <a:spLocks/>
          </p:cNvSpPr>
          <p:nvPr/>
        </p:nvSpPr>
        <p:spPr>
          <a:xfrm>
            <a:off x="1061810" y="2841625"/>
            <a:ext cx="2303690" cy="39751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y = p;</a:t>
            </a:r>
          </a:p>
          <a:p>
            <a:pPr marL="0" indent="0">
              <a:buNone/>
            </a:pPr>
            <a:r>
              <a:rPr lang="en-US" altLang="ja-JP" dirty="0"/>
              <a:t>if (y == 0) {</a:t>
            </a:r>
          </a:p>
          <a:p>
            <a:pPr marL="0" indent="0">
              <a:buNone/>
            </a:pPr>
            <a:r>
              <a:rPr lang="en-US" altLang="ja-JP" dirty="0"/>
              <a:t>  x = 0;</a:t>
            </a:r>
          </a:p>
          <a:p>
            <a:pPr marL="0" indent="0">
              <a:buNone/>
            </a:pPr>
            <a:r>
              <a:rPr lang="en-US" altLang="ja-JP" dirty="0"/>
              <a:t>} else {</a:t>
            </a:r>
          </a:p>
          <a:p>
            <a:pPr marL="0" indent="0">
              <a:buNone/>
            </a:pPr>
            <a:r>
              <a:rPr lang="en-US" altLang="ja-JP" dirty="0"/>
              <a:t>  x = y;</a:t>
            </a:r>
          </a:p>
          <a:p>
            <a:pPr marL="0" indent="0">
              <a:buNone/>
            </a:pPr>
            <a:r>
              <a:rPr lang="en-US" altLang="ja-JP" dirty="0"/>
              <a:t>}</a:t>
            </a:r>
          </a:p>
          <a:p>
            <a:pPr marL="0" indent="0">
              <a:buNone/>
            </a:pPr>
            <a:r>
              <a:rPr lang="en-US" altLang="ja-JP" dirty="0"/>
              <a:t>print (x);</a:t>
            </a:r>
          </a:p>
          <a:p>
            <a:pPr marL="0" indent="0">
              <a:buNone/>
            </a:pPr>
            <a:endParaRPr lang="en-US" altLang="ja-JP" dirty="0"/>
          </a:p>
        </p:txBody>
      </p:sp>
      <p:sp>
        <p:nvSpPr>
          <p:cNvPr id="5" name="コンテンツ プレースホルダー 2"/>
          <p:cNvSpPr txBox="1">
            <a:spLocks/>
          </p:cNvSpPr>
          <p:nvPr/>
        </p:nvSpPr>
        <p:spPr>
          <a:xfrm>
            <a:off x="5595710" y="2841625"/>
            <a:ext cx="2303690" cy="39751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print (p);</a:t>
            </a:r>
          </a:p>
          <a:p>
            <a:pPr marL="0" indent="0">
              <a:buNone/>
            </a:pPr>
            <a:endParaRPr lang="en-US" altLang="ja-JP" dirty="0"/>
          </a:p>
        </p:txBody>
      </p:sp>
      <p:sp>
        <p:nvSpPr>
          <p:cNvPr id="6" name="コンテンツ プレースホルダー 2"/>
          <p:cNvSpPr txBox="1">
            <a:spLocks/>
          </p:cNvSpPr>
          <p:nvPr/>
        </p:nvSpPr>
        <p:spPr>
          <a:xfrm>
            <a:off x="3292020" y="3275011"/>
            <a:ext cx="2303690" cy="18637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None/>
            </a:pPr>
            <a:r>
              <a:rPr lang="en-US" altLang="ja-JP" sz="5400" dirty="0">
                <a:sym typeface="Wingdings"/>
              </a:rPr>
              <a:t></a:t>
            </a:r>
            <a:endParaRPr lang="en-US" altLang="ja-JP" sz="5400" dirty="0"/>
          </a:p>
        </p:txBody>
      </p:sp>
      <p:sp>
        <p:nvSpPr>
          <p:cNvPr id="8" name="コンテンツ プレースホルダー 2"/>
          <p:cNvSpPr txBox="1">
            <a:spLocks/>
          </p:cNvSpPr>
          <p:nvPr/>
        </p:nvSpPr>
        <p:spPr>
          <a:xfrm>
            <a:off x="3292020" y="3860798"/>
            <a:ext cx="2303690" cy="25558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sz="2400" dirty="0"/>
              <a:t>print(x) </a:t>
            </a:r>
            <a:r>
              <a:rPr lang="ja-JP" altLang="en-US" sz="2400" dirty="0"/>
              <a:t>の直前では</a:t>
            </a:r>
            <a:r>
              <a:rPr lang="en-US" altLang="ja-JP" sz="2400" dirty="0" err="1"/>
              <a:t>x,y</a:t>
            </a:r>
            <a:r>
              <a:rPr lang="ja-JP" altLang="en-US" sz="2400" dirty="0"/>
              <a:t>の初期値によらず</a:t>
            </a:r>
            <a:r>
              <a:rPr lang="en-US" altLang="ja-JP" sz="2400" dirty="0"/>
              <a:t>x==p</a:t>
            </a:r>
            <a:r>
              <a:rPr lang="ja-JP" altLang="en-US" sz="2400" dirty="0"/>
              <a:t>ということが推論できれば</a:t>
            </a:r>
            <a:endParaRPr lang="en-US" altLang="ja-JP" sz="2400" dirty="0"/>
          </a:p>
        </p:txBody>
      </p:sp>
      <p:sp>
        <p:nvSpPr>
          <p:cNvPr id="3" name="角丸四角形吹き出し 2"/>
          <p:cNvSpPr/>
          <p:nvPr/>
        </p:nvSpPr>
        <p:spPr>
          <a:xfrm>
            <a:off x="664935" y="2428875"/>
            <a:ext cx="3287940" cy="539750"/>
          </a:xfrm>
          <a:prstGeom prst="wedgeRoundRectCallout">
            <a:avLst>
              <a:gd name="adj1" fmla="val -33386"/>
              <a:gd name="adj2" fmla="val -66912"/>
              <a:gd name="adj3" fmla="val 16667"/>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a:solidFill>
                  <a:schemeClr val="tx1"/>
                </a:solidFill>
              </a:rPr>
              <a:t>この情報が完璧に集められることはありえない</a:t>
            </a:r>
          </a:p>
        </p:txBody>
      </p:sp>
    </p:spTree>
    <p:extLst>
      <p:ext uri="{BB962C8B-B14F-4D97-AF65-F5344CB8AC3E}">
        <p14:creationId xmlns:p14="http://schemas.microsoft.com/office/powerpoint/2010/main" val="22928545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最適化はどう難しいか</a:t>
            </a:r>
          </a:p>
        </p:txBody>
      </p:sp>
      <p:sp>
        <p:nvSpPr>
          <p:cNvPr id="7" name="コンテンツ プレースホルダー 2"/>
          <p:cNvSpPr txBox="1">
            <a:spLocks/>
          </p:cNvSpPr>
          <p:nvPr/>
        </p:nvSpPr>
        <p:spPr>
          <a:xfrm>
            <a:off x="290285" y="1417637"/>
            <a:ext cx="8563430" cy="11858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b="1" u="sng" dirty="0"/>
              <a:t>プログラムの意味を変えない</a:t>
            </a:r>
            <a:r>
              <a:rPr lang="ja-JP" altLang="en-US" dirty="0"/>
              <a:t>ことを保証するのは大変</a:t>
            </a:r>
            <a:endParaRPr lang="en-US" altLang="ja-JP" dirty="0"/>
          </a:p>
        </p:txBody>
      </p:sp>
      <p:sp>
        <p:nvSpPr>
          <p:cNvPr id="4" name="コンテンツ プレースホルダー 2"/>
          <p:cNvSpPr txBox="1">
            <a:spLocks/>
          </p:cNvSpPr>
          <p:nvPr/>
        </p:nvSpPr>
        <p:spPr>
          <a:xfrm>
            <a:off x="1053645" y="2841625"/>
            <a:ext cx="2238375" cy="39751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x = y / z;</a:t>
            </a:r>
          </a:p>
          <a:p>
            <a:pPr marL="0" indent="0">
              <a:buNone/>
            </a:pPr>
            <a:r>
              <a:rPr lang="en-US" altLang="ja-JP" dirty="0"/>
              <a:t>x = x * z;</a:t>
            </a:r>
          </a:p>
          <a:p>
            <a:pPr marL="0" indent="0">
              <a:buNone/>
            </a:pPr>
            <a:r>
              <a:rPr lang="en-US" altLang="ja-JP" dirty="0"/>
              <a:t>print(x);</a:t>
            </a:r>
          </a:p>
        </p:txBody>
      </p:sp>
      <p:sp>
        <p:nvSpPr>
          <p:cNvPr id="5" name="コンテンツ プレースホルダー 2"/>
          <p:cNvSpPr txBox="1">
            <a:spLocks/>
          </p:cNvSpPr>
          <p:nvPr/>
        </p:nvSpPr>
        <p:spPr>
          <a:xfrm>
            <a:off x="5595710" y="2841625"/>
            <a:ext cx="2303690" cy="39751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print (y);</a:t>
            </a:r>
          </a:p>
          <a:p>
            <a:pPr marL="0" indent="0">
              <a:buNone/>
            </a:pPr>
            <a:endParaRPr lang="en-US" altLang="ja-JP" dirty="0"/>
          </a:p>
        </p:txBody>
      </p:sp>
      <p:sp>
        <p:nvSpPr>
          <p:cNvPr id="6" name="コンテンツ プレースホルダー 2"/>
          <p:cNvSpPr txBox="1">
            <a:spLocks/>
          </p:cNvSpPr>
          <p:nvPr/>
        </p:nvSpPr>
        <p:spPr>
          <a:xfrm>
            <a:off x="3292020" y="3275011"/>
            <a:ext cx="2303690" cy="18637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None/>
            </a:pPr>
            <a:r>
              <a:rPr lang="en-US" altLang="ja-JP" sz="5400" dirty="0">
                <a:sym typeface="Wingdings"/>
              </a:rPr>
              <a:t></a:t>
            </a:r>
            <a:endParaRPr lang="en-US" altLang="ja-JP" sz="5400" dirty="0"/>
          </a:p>
        </p:txBody>
      </p:sp>
      <p:sp>
        <p:nvSpPr>
          <p:cNvPr id="9" name="コンテンツ プレースホルダー 2"/>
          <p:cNvSpPr txBox="1">
            <a:spLocks/>
          </p:cNvSpPr>
          <p:nvPr/>
        </p:nvSpPr>
        <p:spPr>
          <a:xfrm>
            <a:off x="4111625" y="2901948"/>
            <a:ext cx="682626" cy="7461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None/>
            </a:pPr>
            <a:r>
              <a:rPr lang="en-US" altLang="ja-JP" b="1" dirty="0"/>
              <a:t>?</a:t>
            </a:r>
          </a:p>
          <a:p>
            <a:pPr marL="0" indent="0" algn="ctr">
              <a:buNone/>
            </a:pPr>
            <a:endParaRPr lang="en-US" altLang="ja-JP" b="1" dirty="0"/>
          </a:p>
        </p:txBody>
      </p:sp>
    </p:spTree>
    <p:extLst>
      <p:ext uri="{BB962C8B-B14F-4D97-AF65-F5344CB8AC3E}">
        <p14:creationId xmlns:p14="http://schemas.microsoft.com/office/powerpoint/2010/main" val="12639211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最適化はどう難しいか</a:t>
            </a:r>
          </a:p>
        </p:txBody>
      </p:sp>
      <p:sp>
        <p:nvSpPr>
          <p:cNvPr id="7" name="コンテンツ プレースホルダー 2"/>
          <p:cNvSpPr txBox="1">
            <a:spLocks/>
          </p:cNvSpPr>
          <p:nvPr/>
        </p:nvSpPr>
        <p:spPr>
          <a:xfrm>
            <a:off x="290285" y="1417637"/>
            <a:ext cx="8563430" cy="11858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b="1" u="sng" dirty="0"/>
              <a:t>プログラムの意味を変えない</a:t>
            </a:r>
            <a:r>
              <a:rPr lang="ja-JP" altLang="en-US" dirty="0"/>
              <a:t>ことを保証するのは大変</a:t>
            </a:r>
            <a:endParaRPr lang="en-US" altLang="ja-JP" dirty="0"/>
          </a:p>
        </p:txBody>
      </p:sp>
      <p:sp>
        <p:nvSpPr>
          <p:cNvPr id="4" name="コンテンツ プレースホルダー 2"/>
          <p:cNvSpPr txBox="1">
            <a:spLocks/>
          </p:cNvSpPr>
          <p:nvPr/>
        </p:nvSpPr>
        <p:spPr>
          <a:xfrm>
            <a:off x="1053645" y="2841625"/>
            <a:ext cx="2238375" cy="39751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x = y / z;</a:t>
            </a:r>
          </a:p>
          <a:p>
            <a:pPr marL="0" indent="0">
              <a:buNone/>
            </a:pPr>
            <a:r>
              <a:rPr lang="en-US" altLang="ja-JP" dirty="0"/>
              <a:t>x = x * z;</a:t>
            </a:r>
          </a:p>
          <a:p>
            <a:pPr marL="0" indent="0">
              <a:buNone/>
            </a:pPr>
            <a:r>
              <a:rPr lang="en-US" altLang="ja-JP" dirty="0"/>
              <a:t>print(x);</a:t>
            </a:r>
          </a:p>
        </p:txBody>
      </p:sp>
      <p:sp>
        <p:nvSpPr>
          <p:cNvPr id="5" name="コンテンツ プレースホルダー 2"/>
          <p:cNvSpPr txBox="1">
            <a:spLocks/>
          </p:cNvSpPr>
          <p:nvPr/>
        </p:nvSpPr>
        <p:spPr>
          <a:xfrm>
            <a:off x="5595710" y="2841625"/>
            <a:ext cx="2303690" cy="39751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print (y);</a:t>
            </a:r>
          </a:p>
          <a:p>
            <a:pPr marL="0" indent="0">
              <a:buNone/>
            </a:pPr>
            <a:endParaRPr lang="en-US" altLang="ja-JP" dirty="0"/>
          </a:p>
        </p:txBody>
      </p:sp>
      <p:sp>
        <p:nvSpPr>
          <p:cNvPr id="6" name="コンテンツ プレースホルダー 2"/>
          <p:cNvSpPr txBox="1">
            <a:spLocks/>
          </p:cNvSpPr>
          <p:nvPr/>
        </p:nvSpPr>
        <p:spPr>
          <a:xfrm>
            <a:off x="3292020" y="3275011"/>
            <a:ext cx="2303690" cy="18637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None/>
            </a:pPr>
            <a:r>
              <a:rPr lang="en-US" altLang="ja-JP" sz="5400" dirty="0">
                <a:sym typeface="Wingdings"/>
              </a:rPr>
              <a:t></a:t>
            </a:r>
            <a:endParaRPr lang="en-US" altLang="ja-JP" sz="5400" dirty="0"/>
          </a:p>
        </p:txBody>
      </p:sp>
      <p:cxnSp>
        <p:nvCxnSpPr>
          <p:cNvPr id="8" name="直線コネクタ 7"/>
          <p:cNvCxnSpPr/>
          <p:nvPr/>
        </p:nvCxnSpPr>
        <p:spPr>
          <a:xfrm>
            <a:off x="4016375" y="3275011"/>
            <a:ext cx="650875" cy="788989"/>
          </a:xfrm>
          <a:prstGeom prst="line">
            <a:avLst/>
          </a:prstGeom>
          <a:ln w="66675">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コンテンツ プレースホルダー 2"/>
          <p:cNvSpPr txBox="1">
            <a:spLocks/>
          </p:cNvSpPr>
          <p:nvPr/>
        </p:nvSpPr>
        <p:spPr>
          <a:xfrm>
            <a:off x="3292020" y="3860798"/>
            <a:ext cx="2303690" cy="25558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sz="2400" dirty="0"/>
              <a:t>z == 0 </a:t>
            </a:r>
            <a:r>
              <a:rPr lang="ja-JP" altLang="en-US" sz="2400" dirty="0"/>
              <a:t>だったら変換元は</a:t>
            </a:r>
            <a:r>
              <a:rPr lang="en-US" altLang="ja-JP" sz="2400" dirty="0"/>
              <a:t> divide-by-zero </a:t>
            </a:r>
            <a:r>
              <a:rPr lang="ja-JP" altLang="en-US" sz="2400" dirty="0"/>
              <a:t>エラーが起きるが変換後は起きない</a:t>
            </a:r>
            <a:endParaRPr lang="en-US" altLang="ja-JP" sz="2400" dirty="0"/>
          </a:p>
        </p:txBody>
      </p:sp>
    </p:spTree>
    <p:extLst>
      <p:ext uri="{BB962C8B-B14F-4D97-AF65-F5344CB8AC3E}">
        <p14:creationId xmlns:p14="http://schemas.microsoft.com/office/powerpoint/2010/main" val="15448884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最適化はどう難しいか</a:t>
            </a:r>
          </a:p>
        </p:txBody>
      </p:sp>
      <p:sp>
        <p:nvSpPr>
          <p:cNvPr id="7" name="コンテンツ プレースホルダー 2"/>
          <p:cNvSpPr txBox="1">
            <a:spLocks/>
          </p:cNvSpPr>
          <p:nvPr/>
        </p:nvSpPr>
        <p:spPr>
          <a:xfrm>
            <a:off x="290285" y="1417637"/>
            <a:ext cx="8563430" cy="11858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b="1" u="sng" dirty="0"/>
              <a:t>プログラムの意味を変えない</a:t>
            </a:r>
            <a:r>
              <a:rPr lang="ja-JP" altLang="en-US" dirty="0"/>
              <a:t>ことを保証するのは大変</a:t>
            </a:r>
            <a:endParaRPr lang="en-US" altLang="ja-JP" dirty="0"/>
          </a:p>
        </p:txBody>
      </p:sp>
      <p:sp>
        <p:nvSpPr>
          <p:cNvPr id="4" name="コンテンツ プレースホルダー 2"/>
          <p:cNvSpPr txBox="1">
            <a:spLocks/>
          </p:cNvSpPr>
          <p:nvPr/>
        </p:nvSpPr>
        <p:spPr>
          <a:xfrm>
            <a:off x="1061810" y="2841625"/>
            <a:ext cx="2303690" cy="39751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y = p;</a:t>
            </a:r>
          </a:p>
          <a:p>
            <a:pPr marL="0" indent="0">
              <a:buNone/>
            </a:pPr>
            <a:r>
              <a:rPr lang="en-US" altLang="ja-JP" dirty="0"/>
              <a:t>if (y == 0) {</a:t>
            </a:r>
          </a:p>
          <a:p>
            <a:pPr marL="0" indent="0">
              <a:buNone/>
            </a:pPr>
            <a:r>
              <a:rPr lang="en-US" altLang="ja-JP" dirty="0"/>
              <a:t>  x = 0;</a:t>
            </a:r>
          </a:p>
          <a:p>
            <a:pPr marL="0" indent="0">
              <a:buNone/>
            </a:pPr>
            <a:r>
              <a:rPr lang="en-US" altLang="ja-JP" dirty="0"/>
              <a:t>} else {</a:t>
            </a:r>
          </a:p>
          <a:p>
            <a:pPr marL="0" indent="0">
              <a:buNone/>
            </a:pPr>
            <a:r>
              <a:rPr lang="en-US" altLang="ja-JP" dirty="0"/>
              <a:t>  x = y;</a:t>
            </a:r>
          </a:p>
          <a:p>
            <a:pPr marL="0" indent="0">
              <a:buNone/>
            </a:pPr>
            <a:r>
              <a:rPr lang="en-US" altLang="ja-JP" dirty="0"/>
              <a:t>}</a:t>
            </a:r>
          </a:p>
          <a:p>
            <a:pPr marL="0" indent="0">
              <a:buNone/>
            </a:pPr>
            <a:r>
              <a:rPr lang="en-US" altLang="ja-JP" dirty="0"/>
              <a:t>print (x);</a:t>
            </a:r>
          </a:p>
          <a:p>
            <a:pPr marL="0" indent="0">
              <a:buNone/>
            </a:pPr>
            <a:endParaRPr lang="en-US" altLang="ja-JP" dirty="0"/>
          </a:p>
        </p:txBody>
      </p:sp>
      <p:sp>
        <p:nvSpPr>
          <p:cNvPr id="5" name="コンテンツ プレースホルダー 2"/>
          <p:cNvSpPr txBox="1">
            <a:spLocks/>
          </p:cNvSpPr>
          <p:nvPr/>
        </p:nvSpPr>
        <p:spPr>
          <a:xfrm>
            <a:off x="5595710" y="2841625"/>
            <a:ext cx="2303690" cy="39751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print (p);</a:t>
            </a:r>
          </a:p>
          <a:p>
            <a:pPr marL="0" indent="0">
              <a:buNone/>
            </a:pPr>
            <a:endParaRPr lang="en-US" altLang="ja-JP" dirty="0"/>
          </a:p>
        </p:txBody>
      </p:sp>
      <p:sp>
        <p:nvSpPr>
          <p:cNvPr id="6" name="コンテンツ プレースホルダー 2"/>
          <p:cNvSpPr txBox="1">
            <a:spLocks/>
          </p:cNvSpPr>
          <p:nvPr/>
        </p:nvSpPr>
        <p:spPr>
          <a:xfrm>
            <a:off x="3292020" y="3275011"/>
            <a:ext cx="2303690" cy="18637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None/>
            </a:pPr>
            <a:r>
              <a:rPr lang="en-US" altLang="ja-JP" sz="5400" dirty="0">
                <a:sym typeface="Wingdings"/>
              </a:rPr>
              <a:t></a:t>
            </a:r>
            <a:endParaRPr lang="en-US" altLang="ja-JP" sz="5400" dirty="0"/>
          </a:p>
        </p:txBody>
      </p:sp>
      <p:sp>
        <p:nvSpPr>
          <p:cNvPr id="8" name="コンテンツ プレースホルダー 2"/>
          <p:cNvSpPr txBox="1">
            <a:spLocks/>
          </p:cNvSpPr>
          <p:nvPr/>
        </p:nvSpPr>
        <p:spPr>
          <a:xfrm>
            <a:off x="3292020" y="3860798"/>
            <a:ext cx="2303690" cy="25558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400" dirty="0"/>
              <a:t>もし</a:t>
            </a:r>
            <a:r>
              <a:rPr lang="en-US" altLang="ja-JP" sz="2400" dirty="0"/>
              <a:t> x </a:t>
            </a:r>
            <a:r>
              <a:rPr lang="ja-JP" altLang="en-US" sz="2400" dirty="0"/>
              <a:t>に勝手に別の値を代入するスレッドが並行に走っていたら</a:t>
            </a:r>
            <a:endParaRPr lang="en-US" altLang="ja-JP" sz="2400" dirty="0"/>
          </a:p>
        </p:txBody>
      </p:sp>
      <p:cxnSp>
        <p:nvCxnSpPr>
          <p:cNvPr id="10" name="直線コネクタ 9"/>
          <p:cNvCxnSpPr/>
          <p:nvPr/>
        </p:nvCxnSpPr>
        <p:spPr>
          <a:xfrm>
            <a:off x="4016375" y="3275011"/>
            <a:ext cx="650875" cy="788989"/>
          </a:xfrm>
          <a:prstGeom prst="line">
            <a:avLst/>
          </a:prstGeom>
          <a:ln w="6667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5562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最適化はどう難しいか</a:t>
            </a:r>
          </a:p>
        </p:txBody>
      </p:sp>
      <p:sp>
        <p:nvSpPr>
          <p:cNvPr id="7" name="コンテンツ プレースホルダー 2"/>
          <p:cNvSpPr txBox="1">
            <a:spLocks/>
          </p:cNvSpPr>
          <p:nvPr/>
        </p:nvSpPr>
        <p:spPr>
          <a:xfrm>
            <a:off x="290285" y="1417638"/>
            <a:ext cx="8563430" cy="7254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すごい解析はコストがかかる</a:t>
            </a:r>
            <a:endParaRPr lang="en-US" altLang="ja-JP" dirty="0"/>
          </a:p>
        </p:txBody>
      </p:sp>
      <p:sp>
        <p:nvSpPr>
          <p:cNvPr id="4" name="コンテンツ プレースホルダー 2"/>
          <p:cNvSpPr txBox="1">
            <a:spLocks/>
          </p:cNvSpPr>
          <p:nvPr/>
        </p:nvSpPr>
        <p:spPr>
          <a:xfrm>
            <a:off x="1524001" y="3095626"/>
            <a:ext cx="5588000" cy="288924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x = y;</a:t>
            </a:r>
          </a:p>
          <a:p>
            <a:pPr marL="0" indent="0">
              <a:buNone/>
            </a:pPr>
            <a:r>
              <a:rPr lang="en-US" altLang="ja-JP" dirty="0" err="1"/>
              <a:t>sugoikansuu</a:t>
            </a:r>
            <a:r>
              <a:rPr lang="en-US" altLang="ja-JP" dirty="0"/>
              <a:t>(&amp;x);</a:t>
            </a:r>
          </a:p>
          <a:p>
            <a:pPr marL="0" indent="0">
              <a:buNone/>
            </a:pPr>
            <a:r>
              <a:rPr lang="en-US" altLang="ja-JP" dirty="0" err="1"/>
              <a:t>choufukuzatsunakansuu</a:t>
            </a:r>
            <a:r>
              <a:rPr lang="en-US" altLang="ja-JP" dirty="0"/>
              <a:t>(&amp;y);</a:t>
            </a:r>
          </a:p>
          <a:p>
            <a:pPr marL="0" indent="0">
              <a:buNone/>
            </a:pPr>
            <a:r>
              <a:rPr lang="en-US" altLang="ja-JP" dirty="0" err="1"/>
              <a:t>chottodakesugoikansuu</a:t>
            </a:r>
            <a:r>
              <a:rPr lang="en-US" altLang="ja-JP" dirty="0"/>
              <a:t>(&amp;</a:t>
            </a:r>
            <a:r>
              <a:rPr lang="en-US" altLang="ja-JP" dirty="0" err="1"/>
              <a:t>x,&amp;y</a:t>
            </a:r>
            <a:r>
              <a:rPr lang="en-US" altLang="ja-JP" dirty="0"/>
              <a:t>);</a:t>
            </a:r>
          </a:p>
          <a:p>
            <a:pPr marL="0" indent="0">
              <a:buNone/>
            </a:pPr>
            <a:r>
              <a:rPr lang="en-US" altLang="ja-JP" dirty="0"/>
              <a:t>print(y);</a:t>
            </a:r>
          </a:p>
          <a:p>
            <a:pPr marL="0" indent="0">
              <a:buNone/>
            </a:pPr>
            <a:endParaRPr lang="en-US" altLang="ja-JP" dirty="0"/>
          </a:p>
        </p:txBody>
      </p:sp>
      <p:sp>
        <p:nvSpPr>
          <p:cNvPr id="9" name="角丸四角形吹き出し 8"/>
          <p:cNvSpPr/>
          <p:nvPr/>
        </p:nvSpPr>
        <p:spPr>
          <a:xfrm>
            <a:off x="2696934" y="1984377"/>
            <a:ext cx="5367565" cy="1270000"/>
          </a:xfrm>
          <a:prstGeom prst="wedgeRoundRectCallout">
            <a:avLst>
              <a:gd name="adj1" fmla="val -53665"/>
              <a:gd name="adj2" fmla="val 72794"/>
              <a:gd name="adj3" fmla="val 16667"/>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スパコン</a:t>
            </a:r>
            <a:r>
              <a:rPr kumimoji="1" lang="en-US" altLang="ja-JP" sz="2400" b="1" dirty="0">
                <a:solidFill>
                  <a:schemeClr val="tx1"/>
                </a:solidFill>
              </a:rPr>
              <a:t>128</a:t>
            </a:r>
            <a:r>
              <a:rPr kumimoji="1" lang="ja-JP" altLang="en-US" sz="2400" b="1" dirty="0">
                <a:solidFill>
                  <a:schemeClr val="tx1"/>
                </a:solidFill>
              </a:rPr>
              <a:t>台を</a:t>
            </a:r>
            <a:r>
              <a:rPr kumimoji="1" lang="en-US" altLang="ja-JP" sz="2400" b="1" dirty="0">
                <a:solidFill>
                  <a:schemeClr val="tx1"/>
                </a:solidFill>
              </a:rPr>
              <a:t>1</a:t>
            </a:r>
            <a:r>
              <a:rPr kumimoji="1" lang="ja-JP" altLang="en-US" sz="2400" b="1" dirty="0">
                <a:solidFill>
                  <a:schemeClr val="tx1"/>
                </a:solidFill>
              </a:rPr>
              <a:t>ヶ月回して解析した結果ここの命令が無駄なことが分かりました</a:t>
            </a:r>
            <a:r>
              <a:rPr lang="en-US" altLang="ja-JP" sz="2400" b="1" dirty="0">
                <a:solidFill>
                  <a:schemeClr val="tx1"/>
                </a:solidFill>
              </a:rPr>
              <a:t>! </a:t>
            </a:r>
            <a:r>
              <a:rPr lang="ja-JP" altLang="en-US" sz="2400" b="1" dirty="0">
                <a:solidFill>
                  <a:schemeClr val="tx1"/>
                </a:solidFill>
              </a:rPr>
              <a:t>といわれましても</a:t>
            </a:r>
            <a:r>
              <a:rPr lang="en-US" altLang="ja-JP" sz="2400" b="1" dirty="0">
                <a:solidFill>
                  <a:schemeClr val="tx1"/>
                </a:solidFill>
              </a:rPr>
              <a:t> …</a:t>
            </a:r>
            <a:endParaRPr kumimoji="1" lang="ja-JP" altLang="en-US" sz="2400" b="1" dirty="0">
              <a:solidFill>
                <a:schemeClr val="tx1"/>
              </a:solidFill>
            </a:endParaRPr>
          </a:p>
        </p:txBody>
      </p:sp>
    </p:spTree>
    <p:extLst>
      <p:ext uri="{BB962C8B-B14F-4D97-AF65-F5344CB8AC3E}">
        <p14:creationId xmlns:p14="http://schemas.microsoft.com/office/powerpoint/2010/main" val="36773582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最適化はどう難しいか</a:t>
            </a:r>
          </a:p>
        </p:txBody>
      </p:sp>
      <p:sp>
        <p:nvSpPr>
          <p:cNvPr id="7" name="コンテンツ プレースホルダー 2"/>
          <p:cNvSpPr txBox="1">
            <a:spLocks/>
          </p:cNvSpPr>
          <p:nvPr/>
        </p:nvSpPr>
        <p:spPr>
          <a:xfrm>
            <a:off x="290285" y="1417638"/>
            <a:ext cx="8563430" cy="7254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しかもあまり見合わないことが多い</a:t>
            </a:r>
            <a:endParaRPr lang="en-US" altLang="ja-JP" dirty="0"/>
          </a:p>
        </p:txBody>
      </p:sp>
      <p:sp>
        <p:nvSpPr>
          <p:cNvPr id="4" name="コンテンツ プレースホルダー 2"/>
          <p:cNvSpPr txBox="1">
            <a:spLocks/>
          </p:cNvSpPr>
          <p:nvPr/>
        </p:nvSpPr>
        <p:spPr>
          <a:xfrm>
            <a:off x="1524001" y="3095626"/>
            <a:ext cx="5588000" cy="288924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x = y;</a:t>
            </a:r>
          </a:p>
          <a:p>
            <a:pPr marL="0" indent="0">
              <a:buNone/>
            </a:pPr>
            <a:r>
              <a:rPr lang="en-US" altLang="ja-JP" dirty="0" err="1"/>
              <a:t>sugoikansuu</a:t>
            </a:r>
            <a:r>
              <a:rPr lang="en-US" altLang="ja-JP" dirty="0"/>
              <a:t>(&amp;x);</a:t>
            </a:r>
          </a:p>
          <a:p>
            <a:pPr marL="0" indent="0">
              <a:buNone/>
            </a:pPr>
            <a:r>
              <a:rPr lang="en-US" altLang="ja-JP" dirty="0" err="1"/>
              <a:t>choufukuzatsunakansuu</a:t>
            </a:r>
            <a:r>
              <a:rPr lang="en-US" altLang="ja-JP" dirty="0"/>
              <a:t>(&amp;y);</a:t>
            </a:r>
          </a:p>
          <a:p>
            <a:pPr marL="0" indent="0">
              <a:buNone/>
            </a:pPr>
            <a:r>
              <a:rPr lang="en-US" altLang="ja-JP" dirty="0" err="1"/>
              <a:t>chottodakesugoikansuu</a:t>
            </a:r>
            <a:r>
              <a:rPr lang="en-US" altLang="ja-JP" dirty="0"/>
              <a:t>(&amp;</a:t>
            </a:r>
            <a:r>
              <a:rPr lang="en-US" altLang="ja-JP" dirty="0" err="1"/>
              <a:t>x,&amp;y</a:t>
            </a:r>
            <a:r>
              <a:rPr lang="en-US" altLang="ja-JP" dirty="0"/>
              <a:t>);</a:t>
            </a:r>
          </a:p>
          <a:p>
            <a:pPr marL="0" indent="0">
              <a:buNone/>
            </a:pPr>
            <a:r>
              <a:rPr lang="en-US" altLang="ja-JP" dirty="0"/>
              <a:t>print(y);</a:t>
            </a:r>
          </a:p>
          <a:p>
            <a:pPr marL="0" indent="0">
              <a:buNone/>
            </a:pPr>
            <a:endParaRPr lang="en-US" altLang="ja-JP" dirty="0"/>
          </a:p>
        </p:txBody>
      </p:sp>
      <p:sp>
        <p:nvSpPr>
          <p:cNvPr id="9" name="角丸四角形吹き出し 8"/>
          <p:cNvSpPr/>
          <p:nvPr/>
        </p:nvSpPr>
        <p:spPr>
          <a:xfrm>
            <a:off x="2696934" y="1984377"/>
            <a:ext cx="5367565" cy="1270000"/>
          </a:xfrm>
          <a:prstGeom prst="wedgeRoundRectCallout">
            <a:avLst>
              <a:gd name="adj1" fmla="val -53665"/>
              <a:gd name="adj2" fmla="val 72794"/>
              <a:gd name="adj3" fmla="val 16667"/>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こんな代入のコストは結局ハードウェアで行われる並列化とかで隠されちゃうから消えても意味ないよ</a:t>
            </a:r>
            <a:r>
              <a:rPr lang="en-US" altLang="ja-JP" sz="2400" b="1" dirty="0" err="1">
                <a:solidFill>
                  <a:schemeClr val="tx1"/>
                </a:solidFill>
              </a:rPr>
              <a:t>ww</a:t>
            </a:r>
            <a:r>
              <a:rPr kumimoji="1" lang="ja-JP" altLang="en-US" sz="2400" b="1" dirty="0">
                <a:solidFill>
                  <a:schemeClr val="tx1"/>
                </a:solidFill>
              </a:rPr>
              <a:t>ざまあ</a:t>
            </a:r>
            <a:r>
              <a:rPr kumimoji="1" lang="en-US" altLang="ja-JP" sz="2400" b="1" dirty="0">
                <a:solidFill>
                  <a:schemeClr val="tx1"/>
                </a:solidFill>
              </a:rPr>
              <a:t>www</a:t>
            </a:r>
            <a:endParaRPr kumimoji="1" lang="ja-JP" altLang="en-US" sz="2400" b="1" dirty="0">
              <a:solidFill>
                <a:schemeClr val="tx1"/>
              </a:solidFill>
            </a:endParaRPr>
          </a:p>
        </p:txBody>
      </p:sp>
    </p:spTree>
    <p:extLst>
      <p:ext uri="{BB962C8B-B14F-4D97-AF65-F5344CB8AC3E}">
        <p14:creationId xmlns:p14="http://schemas.microsoft.com/office/powerpoint/2010/main" val="20299380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これからやる最適化は</a:t>
            </a:r>
            <a:r>
              <a:rPr lang="en-US" altLang="ja-JP" dirty="0"/>
              <a:t>…</a:t>
            </a:r>
            <a:endParaRPr kumimoji="1" lang="ja-JP" altLang="en-US" dirty="0"/>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難しいところには目をつぶる</a:t>
            </a:r>
            <a:endParaRPr lang="en-US" altLang="ja-JP" dirty="0"/>
          </a:p>
          <a:p>
            <a:pPr lvl="1"/>
            <a:r>
              <a:rPr lang="ja-JP" altLang="en-US" dirty="0"/>
              <a:t>マルチスレッドとかないからいろいろ変換しても安全</a:t>
            </a:r>
            <a:endParaRPr lang="en-US" altLang="ja-JP" dirty="0"/>
          </a:p>
          <a:p>
            <a:r>
              <a:rPr lang="ja-JP" altLang="en-US" dirty="0"/>
              <a:t>どのくらい効くのかは保証しない</a:t>
            </a:r>
            <a:endParaRPr lang="en-US" altLang="ja-JP" dirty="0"/>
          </a:p>
          <a:p>
            <a:pPr lvl="1"/>
            <a:r>
              <a:rPr lang="ja-JP" altLang="en-US" dirty="0"/>
              <a:t>字面上無駄そうな命令を削除したりする程度</a:t>
            </a:r>
            <a:endParaRPr lang="en-US" altLang="ja-JP" dirty="0"/>
          </a:p>
          <a:p>
            <a:pPr lvl="1"/>
            <a:r>
              <a:rPr lang="ja-JP" altLang="en-US" dirty="0"/>
              <a:t>本当は実験して効果を確認する必要</a:t>
            </a:r>
            <a:endParaRPr lang="en-US" altLang="ja-JP" dirty="0"/>
          </a:p>
          <a:p>
            <a:r>
              <a:rPr lang="ja-JP" altLang="en-US" dirty="0"/>
              <a:t>でも，もっとすごい最適化を勉強するときのベースにはなる</a:t>
            </a:r>
            <a:r>
              <a:rPr lang="en-US" altLang="ja-JP" dirty="0"/>
              <a:t> (</a:t>
            </a:r>
            <a:r>
              <a:rPr lang="ja-JP" altLang="en-US" dirty="0"/>
              <a:t>と思う</a:t>
            </a:r>
            <a:r>
              <a:rPr lang="en-US" altLang="ja-JP" dirty="0"/>
              <a:t>)</a:t>
            </a:r>
          </a:p>
          <a:p>
            <a:pPr lvl="1"/>
            <a:r>
              <a:rPr lang="ja-JP" altLang="en-US" dirty="0"/>
              <a:t>なーんも知らんかったら論文は読めない</a:t>
            </a:r>
            <a:endParaRPr lang="en-US" altLang="ja-JP" dirty="0"/>
          </a:p>
          <a:p>
            <a:r>
              <a:rPr lang="ja-JP" altLang="en-US" dirty="0"/>
              <a:t>「プログラム解析」 の一例として聞いてくれるのが良いかもしれない</a:t>
            </a:r>
            <a:endParaRPr lang="en-US" altLang="ja-JP" dirty="0"/>
          </a:p>
        </p:txBody>
      </p:sp>
    </p:spTree>
    <p:extLst>
      <p:ext uri="{BB962C8B-B14F-4D97-AF65-F5344CB8AC3E}">
        <p14:creationId xmlns:p14="http://schemas.microsoft.com/office/powerpoint/2010/main" val="42535276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取り扱う最適化</a:t>
            </a:r>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定数畳み込み</a:t>
            </a:r>
            <a:r>
              <a:rPr lang="en-US" altLang="ja-JP" dirty="0"/>
              <a:t> (constant folding)</a:t>
            </a:r>
          </a:p>
          <a:p>
            <a:pPr lvl="1"/>
            <a:r>
              <a:rPr lang="en-US" altLang="ja-JP" dirty="0"/>
              <a:t>x = 3; y = x + 2; print(y); </a:t>
            </a:r>
            <a:r>
              <a:rPr lang="en-US" altLang="ja-JP" dirty="0">
                <a:sym typeface="Wingdings"/>
              </a:rPr>
              <a:t> x = 3; y = 5; print(5);</a:t>
            </a:r>
          </a:p>
          <a:p>
            <a:r>
              <a:rPr lang="ja-JP" altLang="en-US" dirty="0"/>
              <a:t>コピー伝播</a:t>
            </a:r>
            <a:r>
              <a:rPr lang="en-US" altLang="ja-JP" dirty="0"/>
              <a:t> (copy propagation)</a:t>
            </a:r>
          </a:p>
          <a:p>
            <a:pPr lvl="1"/>
            <a:r>
              <a:rPr lang="en-US" altLang="ja-JP" dirty="0">
                <a:sym typeface="Wingdings"/>
              </a:rPr>
              <a:t>y = z; x = y; print(x); print(z);  </a:t>
            </a:r>
            <a:br>
              <a:rPr lang="en-US" altLang="ja-JP" dirty="0">
                <a:sym typeface="Wingdings"/>
              </a:rPr>
            </a:br>
            <a:r>
              <a:rPr lang="en-US" altLang="ja-JP" dirty="0">
                <a:sym typeface="Wingdings"/>
              </a:rPr>
              <a:t>y = z; x = y; print(z); print(z);</a:t>
            </a:r>
            <a:endParaRPr lang="en-US" altLang="ja-JP" dirty="0"/>
          </a:p>
          <a:p>
            <a:r>
              <a:rPr lang="ja-JP" altLang="en-US" dirty="0"/>
              <a:t>無駄な代入命令の除去</a:t>
            </a:r>
            <a:r>
              <a:rPr lang="en-US" altLang="ja-JP" dirty="0"/>
              <a:t> (an instance of dead code elimination)</a:t>
            </a:r>
          </a:p>
          <a:p>
            <a:pPr lvl="1"/>
            <a:r>
              <a:rPr lang="en-US" altLang="ja-JP" dirty="0">
                <a:sym typeface="Wingdings"/>
              </a:rPr>
              <a:t>x = 3; y = 5; print(5);  print(5);</a:t>
            </a:r>
          </a:p>
          <a:p>
            <a:pPr lvl="1"/>
            <a:r>
              <a:rPr lang="en-US" altLang="ja-JP" dirty="0">
                <a:sym typeface="Wingdings"/>
              </a:rPr>
              <a:t>x = y; y = z; print(z); print(z);  print(z); print(z);</a:t>
            </a:r>
            <a:endParaRPr lang="en-US" altLang="ja-JP" dirty="0"/>
          </a:p>
          <a:p>
            <a:r>
              <a:rPr lang="ja-JP" altLang="en-US" dirty="0"/>
              <a:t>レジスタ割り付け</a:t>
            </a:r>
            <a:r>
              <a:rPr lang="en-US" altLang="ja-JP" dirty="0"/>
              <a:t> (register allocation)</a:t>
            </a:r>
          </a:p>
          <a:p>
            <a:pPr lvl="1"/>
            <a:r>
              <a:rPr lang="en-US" altLang="ja-JP" dirty="0"/>
              <a:t>(</a:t>
            </a:r>
            <a:r>
              <a:rPr lang="ja-JP" altLang="en-US" dirty="0"/>
              <a:t>うまく例がかけなかった</a:t>
            </a:r>
            <a:r>
              <a:rPr lang="en-US" altLang="ja-JP" dirty="0"/>
              <a:t>)</a:t>
            </a:r>
          </a:p>
        </p:txBody>
      </p:sp>
    </p:spTree>
    <p:extLst>
      <p:ext uri="{BB962C8B-B14F-4D97-AF65-F5344CB8AC3E}">
        <p14:creationId xmlns:p14="http://schemas.microsoft.com/office/powerpoint/2010/main" val="3933781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最適化は組み合わせるとすごい</a:t>
            </a:r>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コピー伝播</a:t>
            </a:r>
            <a:endParaRPr lang="en-US" altLang="ja-JP" dirty="0"/>
          </a:p>
          <a:p>
            <a:pPr lvl="1"/>
            <a:r>
              <a:rPr lang="en-US" altLang="ja-JP" dirty="0">
                <a:sym typeface="Wingdings"/>
              </a:rPr>
              <a:t>y = z; x = y; print(x); print(z);  </a:t>
            </a:r>
            <a:br>
              <a:rPr lang="en-US" altLang="ja-JP" dirty="0">
                <a:sym typeface="Wingdings"/>
              </a:rPr>
            </a:br>
            <a:r>
              <a:rPr lang="en-US" altLang="ja-JP" dirty="0">
                <a:sym typeface="Wingdings"/>
              </a:rPr>
              <a:t>y = z; x = y; print(z); print(z);</a:t>
            </a:r>
            <a:endParaRPr lang="en-US" altLang="ja-JP" dirty="0"/>
          </a:p>
          <a:p>
            <a:r>
              <a:rPr lang="ja-JP" altLang="en-US" dirty="0"/>
              <a:t>無駄な代入命令の除去</a:t>
            </a:r>
            <a:endParaRPr lang="en-US" altLang="ja-JP" dirty="0"/>
          </a:p>
          <a:p>
            <a:pPr lvl="1"/>
            <a:r>
              <a:rPr lang="en-US" altLang="ja-JP" dirty="0">
                <a:sym typeface="Wingdings"/>
              </a:rPr>
              <a:t>y = z; x = y; print(z); print(z);  print(z); print(z);</a:t>
            </a:r>
          </a:p>
          <a:p>
            <a:pPr lvl="1"/>
            <a:endParaRPr lang="en-US" altLang="ja-JP" dirty="0">
              <a:sym typeface="Wingdings"/>
            </a:endParaRPr>
          </a:p>
          <a:p>
            <a:r>
              <a:rPr lang="ja-JP" altLang="en-US" dirty="0">
                <a:sym typeface="Wingdings"/>
              </a:rPr>
              <a:t>いろんな最適化を繰り返すことですごくなる</a:t>
            </a:r>
            <a:r>
              <a:rPr lang="en-US" altLang="ja-JP" dirty="0">
                <a:sym typeface="Wingdings"/>
              </a:rPr>
              <a:t>!!!!</a:t>
            </a:r>
            <a:endParaRPr lang="en-US" altLang="ja-JP" dirty="0"/>
          </a:p>
        </p:txBody>
      </p:sp>
    </p:spTree>
    <p:extLst>
      <p:ext uri="{BB962C8B-B14F-4D97-AF65-F5344CB8AC3E}">
        <p14:creationId xmlns:p14="http://schemas.microsoft.com/office/powerpoint/2010/main" val="32671159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データフロー解析</a:t>
            </a:r>
          </a:p>
        </p:txBody>
      </p:sp>
      <p:sp>
        <p:nvSpPr>
          <p:cNvPr id="4" name="サブタイトル 3"/>
          <p:cNvSpPr>
            <a:spLocks noGrp="1"/>
          </p:cNvSpPr>
          <p:nvPr>
            <p:ph type="subTitle" idx="1"/>
          </p:nvPr>
        </p:nvSpPr>
        <p:spPr>
          <a:xfrm>
            <a:off x="544950" y="3886200"/>
            <a:ext cx="8054100" cy="1752600"/>
          </a:xfrm>
        </p:spPr>
        <p:txBody>
          <a:bodyPr/>
          <a:lstStyle/>
          <a:p>
            <a:r>
              <a:rPr lang="ja-JP" altLang="en-US" dirty="0"/>
              <a:t>最適化に必要な情報を集めよう</a:t>
            </a:r>
            <a:endParaRPr lang="en-US" altLang="ja-JP" dirty="0"/>
          </a:p>
        </p:txBody>
      </p:sp>
    </p:spTree>
    <p:extLst>
      <p:ext uri="{BB962C8B-B14F-4D97-AF65-F5344CB8AC3E}">
        <p14:creationId xmlns:p14="http://schemas.microsoft.com/office/powerpoint/2010/main" val="274024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gcc</a:t>
            </a:r>
            <a:r>
              <a:rPr kumimoji="1" lang="en-US" altLang="ja-JP" dirty="0"/>
              <a:t> </a:t>
            </a:r>
            <a:r>
              <a:rPr kumimoji="1" lang="ja-JP" altLang="en-US" dirty="0"/>
              <a:t>がしてること</a:t>
            </a:r>
          </a:p>
        </p:txBody>
      </p:sp>
      <p:sp>
        <p:nvSpPr>
          <p:cNvPr id="3" name="コンテンツ プレースホルダー 2"/>
          <p:cNvSpPr>
            <a:spLocks noGrp="1"/>
          </p:cNvSpPr>
          <p:nvPr>
            <p:ph idx="1"/>
          </p:nvPr>
        </p:nvSpPr>
        <p:spPr>
          <a:xfrm>
            <a:off x="457200" y="1600200"/>
            <a:ext cx="8229600" cy="752497"/>
          </a:xfrm>
        </p:spPr>
        <p:txBody>
          <a:bodyPr/>
          <a:lstStyle/>
          <a:p>
            <a:r>
              <a:rPr lang="en-US" altLang="ja-JP" dirty="0"/>
              <a:t>C</a:t>
            </a:r>
            <a:r>
              <a:rPr lang="ja-JP" altLang="en-US" dirty="0"/>
              <a:t> のソースコードを実行可能ファイルに変換</a:t>
            </a:r>
            <a:endParaRPr lang="en-US" altLang="ja-JP" dirty="0"/>
          </a:p>
        </p:txBody>
      </p:sp>
      <p:sp>
        <p:nvSpPr>
          <p:cNvPr id="4" name="正方形/長方形 3"/>
          <p:cNvSpPr/>
          <p:nvPr/>
        </p:nvSpPr>
        <p:spPr>
          <a:xfrm>
            <a:off x="275781" y="2574410"/>
            <a:ext cx="4118580" cy="3046988"/>
          </a:xfrm>
          <a:prstGeom prst="rect">
            <a:avLst/>
          </a:prstGeom>
        </p:spPr>
        <p:txBody>
          <a:bodyPr wrap="square">
            <a:spAutoFit/>
          </a:bodyPr>
          <a:lstStyle/>
          <a:p>
            <a:r>
              <a:rPr lang="en-US" altLang="ja-JP" sz="2400" b="1" dirty="0">
                <a:latin typeface="Lucida Console"/>
                <a:cs typeface="Lucida Console"/>
              </a:rPr>
              <a:t>#include &lt;</a:t>
            </a:r>
            <a:r>
              <a:rPr lang="en-US" altLang="ja-JP" sz="2400" b="1" dirty="0" err="1">
                <a:latin typeface="Lucida Console"/>
                <a:cs typeface="Lucida Console"/>
              </a:rPr>
              <a:t>stdio.h</a:t>
            </a:r>
            <a:r>
              <a:rPr lang="en-US" altLang="ja-JP" sz="2400" b="1" dirty="0">
                <a:latin typeface="Lucida Console"/>
                <a:cs typeface="Lucida Console"/>
              </a:rPr>
              <a:t>&gt;</a:t>
            </a:r>
          </a:p>
          <a:p>
            <a:endParaRPr lang="en-US" altLang="ja-JP" sz="2400" b="1" dirty="0">
              <a:latin typeface="Lucida Console"/>
              <a:cs typeface="Lucida Console"/>
            </a:endParaRPr>
          </a:p>
          <a:p>
            <a:r>
              <a:rPr lang="en-US" altLang="ja-JP" sz="2400" b="1" dirty="0" err="1">
                <a:latin typeface="Lucida Console"/>
                <a:cs typeface="Lucida Console"/>
              </a:rPr>
              <a:t>int</a:t>
            </a:r>
            <a:r>
              <a:rPr lang="en-US" altLang="ja-JP" sz="2400" b="1" dirty="0">
                <a:latin typeface="Lucida Console"/>
                <a:cs typeface="Lucida Console"/>
              </a:rPr>
              <a:t> main(</a:t>
            </a:r>
            <a:r>
              <a:rPr lang="en-US" altLang="ja-JP" sz="2400" b="1" dirty="0" err="1">
                <a:latin typeface="Lucida Console"/>
                <a:cs typeface="Lucida Console"/>
              </a:rPr>
              <a:t>int</a:t>
            </a:r>
            <a:r>
              <a:rPr lang="en-US" altLang="ja-JP" sz="2400" b="1" dirty="0">
                <a:latin typeface="Lucida Console"/>
                <a:cs typeface="Lucida Console"/>
              </a:rPr>
              <a:t> </a:t>
            </a:r>
            <a:r>
              <a:rPr lang="en-US" altLang="ja-JP" sz="2400" b="1" dirty="0" err="1">
                <a:latin typeface="Lucida Console"/>
                <a:cs typeface="Lucida Console"/>
              </a:rPr>
              <a:t>argc</a:t>
            </a:r>
            <a:r>
              <a:rPr lang="en-US" altLang="ja-JP" sz="2400" b="1" dirty="0">
                <a:latin typeface="Lucida Console"/>
                <a:cs typeface="Lucida Console"/>
              </a:rPr>
              <a:t>, </a:t>
            </a:r>
            <a:br>
              <a:rPr lang="en-US" altLang="ja-JP" sz="2400" b="1" dirty="0">
                <a:latin typeface="Lucida Console"/>
                <a:cs typeface="Lucida Console"/>
              </a:rPr>
            </a:br>
            <a:r>
              <a:rPr lang="en-US" altLang="ja-JP" sz="2400" b="1" dirty="0">
                <a:latin typeface="Lucida Console"/>
                <a:cs typeface="Lucida Console"/>
              </a:rPr>
              <a:t>         char **</a:t>
            </a:r>
            <a:r>
              <a:rPr lang="en-US" altLang="ja-JP" sz="2400" b="1" dirty="0" err="1">
                <a:latin typeface="Lucida Console"/>
                <a:cs typeface="Lucida Console"/>
              </a:rPr>
              <a:t>argv</a:t>
            </a:r>
            <a:r>
              <a:rPr lang="en-US" altLang="ja-JP" sz="2400" b="1" dirty="0">
                <a:latin typeface="Lucida Console"/>
                <a:cs typeface="Lucida Console"/>
              </a:rPr>
              <a:t>)</a:t>
            </a:r>
          </a:p>
          <a:p>
            <a:r>
              <a:rPr lang="en-US" altLang="ja-JP" sz="2400" b="1" dirty="0">
                <a:latin typeface="Lucida Console"/>
                <a:cs typeface="Lucida Console"/>
              </a:rPr>
              <a:t>{</a:t>
            </a:r>
          </a:p>
          <a:p>
            <a:r>
              <a:rPr lang="en-US" altLang="ja-JP" sz="2400" b="1" dirty="0">
                <a:latin typeface="Lucida Console"/>
                <a:cs typeface="Lucida Console"/>
              </a:rPr>
              <a:t>  </a:t>
            </a:r>
            <a:r>
              <a:rPr lang="en-US" altLang="ja-JP" sz="2400" b="1" dirty="0" err="1">
                <a:latin typeface="Lucida Console"/>
                <a:cs typeface="Lucida Console"/>
              </a:rPr>
              <a:t>printf</a:t>
            </a:r>
            <a:r>
              <a:rPr lang="en-US" altLang="ja-JP" sz="2400" b="1" dirty="0">
                <a:latin typeface="Lucida Console"/>
                <a:cs typeface="Lucida Console"/>
              </a:rPr>
              <a:t>("Hello!\n");</a:t>
            </a:r>
          </a:p>
          <a:p>
            <a:r>
              <a:rPr lang="en-US" altLang="ja-JP" sz="2400" b="1" dirty="0">
                <a:latin typeface="Lucida Console"/>
                <a:cs typeface="Lucida Console"/>
              </a:rPr>
              <a:t>  return 0;</a:t>
            </a:r>
          </a:p>
          <a:p>
            <a:r>
              <a:rPr lang="en-US" altLang="ja-JP" sz="2400" b="1" dirty="0">
                <a:latin typeface="Lucida Console"/>
                <a:cs typeface="Lucida Console"/>
              </a:rPr>
              <a:t>}</a:t>
            </a:r>
          </a:p>
        </p:txBody>
      </p:sp>
      <p:sp>
        <p:nvSpPr>
          <p:cNvPr id="5" name="右矢印 4"/>
          <p:cNvSpPr/>
          <p:nvPr/>
        </p:nvSpPr>
        <p:spPr>
          <a:xfrm>
            <a:off x="4394361" y="3547415"/>
            <a:ext cx="524098" cy="11488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918459" y="2367324"/>
            <a:ext cx="4118580" cy="4185760"/>
          </a:xfrm>
          <a:prstGeom prst="rect">
            <a:avLst/>
          </a:prstGeom>
        </p:spPr>
        <p:txBody>
          <a:bodyPr wrap="square">
            <a:spAutoFit/>
          </a:bodyPr>
          <a:lstStyle/>
          <a:p>
            <a:r>
              <a:rPr lang="nl-NL" altLang="ja-JP" sz="700" b="1" dirty="0">
                <a:latin typeface="Lucida Console"/>
                <a:cs typeface="Lucida Console"/>
              </a:rPr>
              <a:t>0000000      </a:t>
            </a:r>
            <a:r>
              <a:rPr lang="nl-NL" altLang="ja-JP" sz="700" b="1" dirty="0" err="1">
                <a:latin typeface="Lucida Console"/>
                <a:cs typeface="Lucida Console"/>
              </a:rPr>
              <a:t>facf</a:t>
            </a:r>
            <a:r>
              <a:rPr lang="nl-NL" altLang="ja-JP" sz="700" b="1" dirty="0">
                <a:latin typeface="Lucida Console"/>
                <a:cs typeface="Lucida Console"/>
              </a:rPr>
              <a:t>    feed    0007    0100    0003    8000    0002    0000</a:t>
            </a:r>
          </a:p>
          <a:p>
            <a:r>
              <a:rPr lang="nl-NL" altLang="ja-JP" sz="700" b="1" dirty="0">
                <a:latin typeface="Lucida Console"/>
                <a:cs typeface="Lucida Console"/>
              </a:rPr>
              <a:t>0000020      0010    0000    05b0    0000    0085    0020    0000    0000</a:t>
            </a:r>
          </a:p>
          <a:p>
            <a:r>
              <a:rPr lang="nl-NL" altLang="ja-JP" sz="700" b="1" dirty="0">
                <a:latin typeface="Lucida Console"/>
                <a:cs typeface="Lucida Console"/>
              </a:rPr>
              <a:t>0000040      0019    0000    0048    0000    5f5f    4150    4547    455a</a:t>
            </a:r>
          </a:p>
          <a:p>
            <a:r>
              <a:rPr lang="nl-NL" altLang="ja-JP" sz="700" b="1" dirty="0">
                <a:latin typeface="Lucida Console"/>
                <a:cs typeface="Lucida Console"/>
              </a:rPr>
              <a:t>0000060      4f52    0000    0000    0000    0000    0000    0000    0000</a:t>
            </a:r>
          </a:p>
          <a:p>
            <a:r>
              <a:rPr lang="nl-NL" altLang="ja-JP" sz="700" b="1" dirty="0">
                <a:latin typeface="Lucida Console"/>
                <a:cs typeface="Lucida Console"/>
              </a:rPr>
              <a:t>0000100      0000    0000    0001    0000    0000    0000    0000    0000</a:t>
            </a:r>
          </a:p>
          <a:p>
            <a:r>
              <a:rPr lang="nl-NL" altLang="ja-JP" sz="700" b="1" dirty="0">
                <a:latin typeface="Lucida Console"/>
                <a:cs typeface="Lucida Console"/>
              </a:rPr>
              <a:t>0000120      0000    0000    0000    0000    0000    0000    0000    0000</a:t>
            </a:r>
          </a:p>
          <a:p>
            <a:r>
              <a:rPr lang="nl-NL" altLang="ja-JP" sz="700" b="1" dirty="0">
                <a:latin typeface="Lucida Console"/>
                <a:cs typeface="Lucida Console"/>
              </a:rPr>
              <a:t>0000140      0000    0000    0000    0000    0019    0000    0228    0000</a:t>
            </a:r>
          </a:p>
          <a:p>
            <a:r>
              <a:rPr lang="nl-NL" altLang="ja-JP" sz="700" b="1" dirty="0">
                <a:latin typeface="Lucida Console"/>
                <a:cs typeface="Lucida Console"/>
              </a:rPr>
              <a:t>0000160      5f5f    4554    5458    0000    0000    0000    0000    0000</a:t>
            </a:r>
          </a:p>
          <a:p>
            <a:r>
              <a:rPr lang="nl-NL" altLang="ja-JP" sz="700" b="1" dirty="0">
                <a:latin typeface="Lucida Console"/>
                <a:cs typeface="Lucida Console"/>
              </a:rPr>
              <a:t>0000200      0000    0000    0001    0000    1000    0000    0000    0000</a:t>
            </a:r>
          </a:p>
          <a:p>
            <a:r>
              <a:rPr lang="nl-NL" altLang="ja-JP" sz="700" b="1" dirty="0">
                <a:latin typeface="Lucida Console"/>
                <a:cs typeface="Lucida Console"/>
              </a:rPr>
              <a:t>0000220      0000    0000    0000    0000    1000    0000    0000    0000</a:t>
            </a:r>
          </a:p>
          <a:p>
            <a:r>
              <a:rPr lang="nl-NL" altLang="ja-JP" sz="700" b="1" dirty="0">
                <a:latin typeface="Lucida Console"/>
                <a:cs typeface="Lucida Console"/>
              </a:rPr>
              <a:t>0000240      0007    0000    0005    0000    0006    0000    0000    0000</a:t>
            </a:r>
          </a:p>
          <a:p>
            <a:r>
              <a:rPr lang="nl-NL" altLang="ja-JP" sz="700" b="1" dirty="0">
                <a:latin typeface="Lucida Console"/>
                <a:cs typeface="Lucida Console"/>
              </a:rPr>
              <a:t>0000260      5f5f    6574    7478    0000    0000    0000    0000    0000</a:t>
            </a:r>
          </a:p>
          <a:p>
            <a:r>
              <a:rPr lang="nl-NL" altLang="ja-JP" sz="700" b="1" dirty="0">
                <a:latin typeface="Lucida Console"/>
                <a:cs typeface="Lucida Console"/>
              </a:rPr>
              <a:t>0000300      5f5f    4554    5458    0000    0000    0000    0000    0000</a:t>
            </a:r>
          </a:p>
          <a:p>
            <a:r>
              <a:rPr lang="nl-NL" altLang="ja-JP" sz="700" b="1" dirty="0">
                <a:latin typeface="Lucida Console"/>
                <a:cs typeface="Lucida Console"/>
              </a:rPr>
              <a:t>0000320      0eb0    0000    0001    0000    0076    0000    0000    0000</a:t>
            </a:r>
          </a:p>
          <a:p>
            <a:r>
              <a:rPr lang="nl-NL" altLang="ja-JP" sz="700" b="1" dirty="0">
                <a:latin typeface="Lucida Console"/>
                <a:cs typeface="Lucida Console"/>
              </a:rPr>
              <a:t>0000340      0eb0    0000    0004    0000    0000    0000    0000    0000</a:t>
            </a:r>
          </a:p>
          <a:p>
            <a:r>
              <a:rPr lang="nl-NL" altLang="ja-JP" sz="700" b="1" dirty="0">
                <a:latin typeface="Lucida Console"/>
                <a:cs typeface="Lucida Console"/>
              </a:rPr>
              <a:t>0000360      0400    8000    0000    0000    0000    0000    0000    0000</a:t>
            </a:r>
          </a:p>
          <a:p>
            <a:r>
              <a:rPr lang="nl-NL" altLang="ja-JP" sz="700" b="1" dirty="0">
                <a:latin typeface="Lucida Console"/>
                <a:cs typeface="Lucida Console"/>
              </a:rPr>
              <a:t>0000400      5f5f    7473    6275    0073    0000    0000    0000    0000</a:t>
            </a:r>
          </a:p>
          <a:p>
            <a:r>
              <a:rPr lang="nl-NL" altLang="ja-JP" sz="700" b="1" dirty="0">
                <a:latin typeface="Lucida Console"/>
                <a:cs typeface="Lucida Console"/>
              </a:rPr>
              <a:t>0000420      5f5f    4554    5458    0000    0000    0000    0000    0000</a:t>
            </a:r>
          </a:p>
          <a:p>
            <a:r>
              <a:rPr lang="nl-NL" altLang="ja-JP" sz="700" b="1" dirty="0">
                <a:latin typeface="Lucida Console"/>
                <a:cs typeface="Lucida Console"/>
              </a:rPr>
              <a:t>0000440      0f26    0000    0001    0000    000c    0000    0000    0000</a:t>
            </a:r>
          </a:p>
          <a:p>
            <a:r>
              <a:rPr lang="nl-NL" altLang="ja-JP" sz="700" b="1" dirty="0">
                <a:latin typeface="Lucida Console"/>
                <a:cs typeface="Lucida Console"/>
              </a:rPr>
              <a:t>0000460      0f26    0000    0001    0000    0000    0000    0000    0000</a:t>
            </a:r>
          </a:p>
          <a:p>
            <a:r>
              <a:rPr lang="nl-NL" altLang="ja-JP" sz="700" b="1" dirty="0">
                <a:latin typeface="Lucida Console"/>
                <a:cs typeface="Lucida Console"/>
              </a:rPr>
              <a:t>0000500      0408    8000    0000    0000    0006    0000    0000    0000</a:t>
            </a:r>
          </a:p>
          <a:p>
            <a:r>
              <a:rPr lang="nl-NL" altLang="ja-JP" sz="700" b="1" dirty="0">
                <a:latin typeface="Lucida Console"/>
                <a:cs typeface="Lucida Console"/>
              </a:rPr>
              <a:t>0000520      5f5f    7473    6275    685f    6c65    6570    0072    0000</a:t>
            </a:r>
          </a:p>
          <a:p>
            <a:r>
              <a:rPr lang="nl-NL" altLang="ja-JP" sz="700" b="1" dirty="0">
                <a:latin typeface="Lucida Console"/>
                <a:cs typeface="Lucida Console"/>
              </a:rPr>
              <a:t>0000540      5f5f    4554    5458    0000    0000    0000    0000    0000</a:t>
            </a:r>
          </a:p>
          <a:p>
            <a:r>
              <a:rPr lang="nl-NL" altLang="ja-JP" sz="700" b="1" dirty="0">
                <a:latin typeface="Lucida Console"/>
                <a:cs typeface="Lucida Console"/>
              </a:rPr>
              <a:t>0000560      0f34    0000    0001    0000    0024    0000    0000    0000</a:t>
            </a:r>
          </a:p>
          <a:p>
            <a:r>
              <a:rPr lang="nl-NL" altLang="ja-JP" sz="700" b="1" dirty="0">
                <a:latin typeface="Lucida Console"/>
                <a:cs typeface="Lucida Console"/>
              </a:rPr>
              <a:t>0000600      0f34    0000    0002    0000    0000    0000    0000    0000</a:t>
            </a:r>
          </a:p>
          <a:p>
            <a:r>
              <a:rPr lang="nl-NL" altLang="ja-JP" sz="700" b="1" dirty="0">
                <a:latin typeface="Lucida Console"/>
                <a:cs typeface="Lucida Console"/>
              </a:rPr>
              <a:t>0000620      0400    8000    0000    0000    0000    0000    0000    0000</a:t>
            </a:r>
          </a:p>
          <a:p>
            <a:r>
              <a:rPr lang="nl-NL" altLang="ja-JP" sz="700" b="1" dirty="0">
                <a:latin typeface="Lucida Console"/>
                <a:cs typeface="Lucida Console"/>
              </a:rPr>
              <a:t>0000640      5f5f    7363    7274    6e69    0067    0000    0000    0000</a:t>
            </a:r>
          </a:p>
          <a:p>
            <a:r>
              <a:rPr lang="nl-NL" altLang="ja-JP" sz="700" b="1" dirty="0">
                <a:latin typeface="Lucida Console"/>
                <a:cs typeface="Lucida Console"/>
              </a:rPr>
              <a:t>0000660      5f5f    4554    5458    0000    0000    0000    0000    0000</a:t>
            </a:r>
          </a:p>
          <a:p>
            <a:r>
              <a:rPr lang="nl-NL" altLang="ja-JP" sz="700" b="1" dirty="0">
                <a:latin typeface="Lucida Console"/>
                <a:cs typeface="Lucida Console"/>
              </a:rPr>
              <a:t>0000700      0f58    0000    0001    0000    0007    0000    0000    0000</a:t>
            </a:r>
          </a:p>
          <a:p>
            <a:r>
              <a:rPr lang="nl-NL" altLang="ja-JP" sz="700" b="1" dirty="0">
                <a:latin typeface="Lucida Console"/>
                <a:cs typeface="Lucida Console"/>
              </a:rPr>
              <a:t>0000720      0f58    0000    0000    0000    0000    0000    0000    0000</a:t>
            </a:r>
          </a:p>
          <a:p>
            <a:r>
              <a:rPr lang="nl-NL" altLang="ja-JP" sz="700" b="1" dirty="0">
                <a:latin typeface="Lucida Console"/>
                <a:cs typeface="Lucida Console"/>
              </a:rPr>
              <a:t>0000740      0002    0000    0000    0000    0000    0000    0000    0000</a:t>
            </a:r>
          </a:p>
          <a:p>
            <a:r>
              <a:rPr lang="nl-NL" altLang="ja-JP" sz="700" b="1" dirty="0">
                <a:latin typeface="Lucida Console"/>
                <a:cs typeface="Lucida Console"/>
              </a:rPr>
              <a:t>0000760      5f5f    6e75    6977    646e    695f    666e    006f    0000</a:t>
            </a:r>
          </a:p>
          <a:p>
            <a:r>
              <a:rPr lang="nl-NL" altLang="ja-JP" sz="700" b="1" dirty="0">
                <a:latin typeface="Lucida Console"/>
                <a:cs typeface="Lucida Console"/>
              </a:rPr>
              <a:t>0001000      5f5f    4554    5458    0000    0000    0000    0000    0000</a:t>
            </a:r>
          </a:p>
          <a:p>
            <a:r>
              <a:rPr lang="nl-NL" altLang="ja-JP" sz="700" b="1" dirty="0">
                <a:latin typeface="Lucida Console"/>
                <a:cs typeface="Lucida Console"/>
              </a:rPr>
              <a:t>0001020      0f5f    0000    0001    0000    0050    0000    0000    0000</a:t>
            </a:r>
          </a:p>
          <a:p>
            <a:r>
              <a:rPr lang="nl-NL" altLang="ja-JP" sz="700" b="1" dirty="0">
                <a:latin typeface="Lucida Console"/>
                <a:cs typeface="Lucida Console"/>
              </a:rPr>
              <a:t>0001040      0f5f    0000    0000    0000    0000    0000    0000    0000</a:t>
            </a:r>
          </a:p>
          <a:p>
            <a:r>
              <a:rPr lang="nl-NL" altLang="ja-JP" sz="700" b="1" dirty="0">
                <a:latin typeface="Lucida Console"/>
                <a:cs typeface="Lucida Console"/>
              </a:rPr>
              <a:t>0001060      0000    0000    0000    0000    0000    0000    0000    0000</a:t>
            </a:r>
          </a:p>
          <a:p>
            <a:r>
              <a:rPr lang="nl-NL" altLang="ja-JP" sz="700" b="1" dirty="0">
                <a:latin typeface="Lucida Console"/>
                <a:cs typeface="Lucida Console"/>
              </a:rPr>
              <a:t>0001100      5f5f    6865    665f    6172    656d    0000    0000    0000</a:t>
            </a:r>
          </a:p>
          <a:p>
            <a:r>
              <a:rPr lang="nl-NL" altLang="ja-JP" sz="700" b="1" dirty="0">
                <a:latin typeface="Lucida Console"/>
                <a:cs typeface="Lucida Console"/>
              </a:rPr>
              <a:t>………</a:t>
            </a:r>
          </a:p>
        </p:txBody>
      </p:sp>
      <p:sp>
        <p:nvSpPr>
          <p:cNvPr id="7" name="スライド番号プレースホルダー 6"/>
          <p:cNvSpPr>
            <a:spLocks noGrp="1"/>
          </p:cNvSpPr>
          <p:nvPr>
            <p:ph type="sldNum" sz="quarter" idx="12"/>
          </p:nvPr>
        </p:nvSpPr>
        <p:spPr/>
        <p:txBody>
          <a:bodyPr/>
          <a:lstStyle/>
          <a:p>
            <a:fld id="{F15B0530-B899-2147-B647-E7ABEBE8B9CF}" type="slidenum">
              <a:rPr kumimoji="1" lang="ja-JP" altLang="en-US" smtClean="0"/>
              <a:t>9</a:t>
            </a:fld>
            <a:endParaRPr kumimoji="1" lang="ja-JP" altLang="en-US"/>
          </a:p>
        </p:txBody>
      </p:sp>
    </p:spTree>
    <p:extLst>
      <p:ext uri="{BB962C8B-B14F-4D97-AF65-F5344CB8AC3E}">
        <p14:creationId xmlns:p14="http://schemas.microsoft.com/office/powerpoint/2010/main" val="26875050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最適化に有用な情報</a:t>
            </a:r>
          </a:p>
        </p:txBody>
      </p:sp>
      <p:sp>
        <p:nvSpPr>
          <p:cNvPr id="7" name="コンテンツ プレースホルダー 2"/>
          <p:cNvSpPr txBox="1">
            <a:spLocks/>
          </p:cNvSpPr>
          <p:nvPr/>
        </p:nvSpPr>
        <p:spPr>
          <a:xfrm>
            <a:off x="290285" y="1417638"/>
            <a:ext cx="8563430" cy="1169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データの流れに関する情報</a:t>
            </a:r>
            <a:r>
              <a:rPr lang="en-US" altLang="ja-JP" dirty="0"/>
              <a:t> (</a:t>
            </a:r>
            <a:r>
              <a:rPr lang="ja-JP" altLang="en-US" dirty="0">
                <a:solidFill>
                  <a:srgbClr val="FF0000"/>
                </a:solidFill>
              </a:rPr>
              <a:t>データフロー</a:t>
            </a:r>
            <a:r>
              <a:rPr lang="en-US" altLang="ja-JP" dirty="0"/>
              <a:t>)</a:t>
            </a:r>
          </a:p>
        </p:txBody>
      </p:sp>
      <p:sp>
        <p:nvSpPr>
          <p:cNvPr id="4" name="正方形/長方形 3"/>
          <p:cNvSpPr/>
          <p:nvPr/>
        </p:nvSpPr>
        <p:spPr>
          <a:xfrm>
            <a:off x="1562096" y="2899629"/>
            <a:ext cx="1854143" cy="1754327"/>
          </a:xfrm>
          <a:prstGeom prst="rect">
            <a:avLst/>
          </a:prstGeom>
          <a:ln>
            <a:solidFill>
              <a:schemeClr val="tx1"/>
            </a:solidFill>
          </a:ln>
        </p:spPr>
        <p:txBody>
          <a:bodyPr wrap="none">
            <a:spAutoFit/>
          </a:bodyPr>
          <a:lstStyle/>
          <a:p>
            <a:r>
              <a:rPr lang="en-US" altLang="ja-JP" sz="3600" b="1" dirty="0"/>
              <a:t>x = 3; </a:t>
            </a:r>
            <a:br>
              <a:rPr lang="en-US" altLang="ja-JP" sz="3600" b="1" dirty="0"/>
            </a:br>
            <a:r>
              <a:rPr lang="en-US" altLang="ja-JP" sz="3600" b="1" dirty="0"/>
              <a:t>y = x * 2; </a:t>
            </a:r>
            <a:br>
              <a:rPr lang="en-US" altLang="ja-JP" sz="3600" b="1" dirty="0"/>
            </a:br>
            <a:r>
              <a:rPr lang="en-US" altLang="ja-JP" sz="3600" b="1" dirty="0"/>
              <a:t>print(y); </a:t>
            </a:r>
            <a:endParaRPr lang="ja-JP" altLang="en-US" sz="3600" b="1" dirty="0"/>
          </a:p>
        </p:txBody>
      </p:sp>
      <p:sp>
        <p:nvSpPr>
          <p:cNvPr id="6" name="角丸四角形吹き出し 5"/>
          <p:cNvSpPr/>
          <p:nvPr/>
        </p:nvSpPr>
        <p:spPr>
          <a:xfrm>
            <a:off x="3189059" y="4082460"/>
            <a:ext cx="3367315" cy="587373"/>
          </a:xfrm>
          <a:prstGeom prst="wedgeRoundRectCallout">
            <a:avLst>
              <a:gd name="adj1" fmla="val -69005"/>
              <a:gd name="adj2" fmla="val -72409"/>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ここで使用される</a:t>
            </a:r>
            <a:r>
              <a:rPr kumimoji="1" lang="en-US" altLang="ja-JP" sz="2400" b="1" dirty="0">
                <a:solidFill>
                  <a:schemeClr val="tx1"/>
                </a:solidFill>
              </a:rPr>
              <a:t> x </a:t>
            </a:r>
            <a:r>
              <a:rPr kumimoji="1" lang="ja-JP" altLang="en-US" sz="2400" b="1" dirty="0">
                <a:solidFill>
                  <a:schemeClr val="tx1"/>
                </a:solidFill>
              </a:rPr>
              <a:t>は</a:t>
            </a:r>
          </a:p>
        </p:txBody>
      </p:sp>
      <p:sp>
        <p:nvSpPr>
          <p:cNvPr id="8" name="角丸四角形吹き出し 7"/>
          <p:cNvSpPr/>
          <p:nvPr/>
        </p:nvSpPr>
        <p:spPr>
          <a:xfrm>
            <a:off x="3416239" y="2143126"/>
            <a:ext cx="4981636" cy="756504"/>
          </a:xfrm>
          <a:prstGeom prst="wedgeRoundRectCallout">
            <a:avLst>
              <a:gd name="adj1" fmla="val -76701"/>
              <a:gd name="adj2" fmla="val 87050"/>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絶対ここで定義されたもの以外にありえない</a:t>
            </a:r>
            <a:r>
              <a:rPr kumimoji="1" lang="en-US" altLang="ja-JP" sz="2400" b="1" dirty="0">
                <a:solidFill>
                  <a:schemeClr val="tx1"/>
                </a:solidFill>
              </a:rPr>
              <a:t>!</a:t>
            </a:r>
            <a:endParaRPr kumimoji="1" lang="ja-JP" altLang="en-US" sz="2400" b="1" dirty="0">
              <a:solidFill>
                <a:schemeClr val="tx1"/>
              </a:solidFill>
            </a:endParaRPr>
          </a:p>
        </p:txBody>
      </p:sp>
      <p:sp>
        <p:nvSpPr>
          <p:cNvPr id="9" name="角丸四角形吹き出し 8"/>
          <p:cNvSpPr/>
          <p:nvPr/>
        </p:nvSpPr>
        <p:spPr>
          <a:xfrm>
            <a:off x="3872079" y="3067906"/>
            <a:ext cx="4981636" cy="871679"/>
          </a:xfrm>
          <a:prstGeom prst="wedgeRoundRectCallout">
            <a:avLst>
              <a:gd name="adj1" fmla="val -60767"/>
              <a:gd name="adj2" fmla="val 30177"/>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だからここで</a:t>
            </a:r>
            <a:r>
              <a:rPr kumimoji="1" lang="en-US" altLang="ja-JP" sz="2400" b="1" dirty="0">
                <a:solidFill>
                  <a:schemeClr val="tx1"/>
                </a:solidFill>
              </a:rPr>
              <a:t> x == 3 </a:t>
            </a:r>
            <a:r>
              <a:rPr kumimoji="1" lang="ja-JP" altLang="en-US" sz="2400" b="1" dirty="0">
                <a:solidFill>
                  <a:schemeClr val="tx1"/>
                </a:solidFill>
              </a:rPr>
              <a:t>だから</a:t>
            </a:r>
            <a:r>
              <a:rPr kumimoji="1" lang="en-US" altLang="ja-JP" sz="2400" b="1" dirty="0">
                <a:solidFill>
                  <a:schemeClr val="tx1"/>
                </a:solidFill>
              </a:rPr>
              <a:t> x * 2 </a:t>
            </a:r>
            <a:r>
              <a:rPr kumimoji="1" lang="ja-JP" altLang="en-US" sz="2400" b="1" dirty="0">
                <a:solidFill>
                  <a:schemeClr val="tx1"/>
                </a:solidFill>
              </a:rPr>
              <a:t>を</a:t>
            </a:r>
            <a:r>
              <a:rPr kumimoji="1" lang="en-US" altLang="ja-JP" sz="2400" b="1" dirty="0">
                <a:solidFill>
                  <a:schemeClr val="tx1"/>
                </a:solidFill>
              </a:rPr>
              <a:t> 6 </a:t>
            </a:r>
            <a:r>
              <a:rPr kumimoji="1" lang="ja-JP" altLang="en-US" sz="2400" b="1" dirty="0">
                <a:solidFill>
                  <a:schemeClr val="tx1"/>
                </a:solidFill>
              </a:rPr>
              <a:t>にしてもいい</a:t>
            </a:r>
            <a:r>
              <a:rPr kumimoji="1" lang="en-US" altLang="ja-JP" sz="2400" b="1" dirty="0">
                <a:solidFill>
                  <a:schemeClr val="tx1"/>
                </a:solidFill>
              </a:rPr>
              <a:t>!</a:t>
            </a:r>
            <a:endParaRPr kumimoji="1" lang="ja-JP" altLang="en-US" sz="2400" b="1" dirty="0">
              <a:solidFill>
                <a:schemeClr val="tx1"/>
              </a:solidFill>
            </a:endParaRPr>
          </a:p>
        </p:txBody>
      </p:sp>
    </p:spTree>
    <p:extLst>
      <p:ext uri="{BB962C8B-B14F-4D97-AF65-F5344CB8AC3E}">
        <p14:creationId xmlns:p14="http://schemas.microsoft.com/office/powerpoint/2010/main" val="29770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ja-JP" altLang="en-US" dirty="0"/>
              <a:t>「定義」と「使用」</a:t>
            </a:r>
            <a:endParaRPr kumimoji="1" lang="ja-JP" altLang="en-US" dirty="0"/>
          </a:p>
        </p:txBody>
      </p:sp>
      <p:sp>
        <p:nvSpPr>
          <p:cNvPr id="7" name="コンテンツ プレースホルダー 2"/>
          <p:cNvSpPr txBox="1">
            <a:spLocks/>
          </p:cNvSpPr>
          <p:nvPr/>
        </p:nvSpPr>
        <p:spPr>
          <a:xfrm>
            <a:off x="2619375" y="1385887"/>
            <a:ext cx="6234339" cy="517048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x </a:t>
            </a:r>
            <a:r>
              <a:rPr lang="ja-JP" altLang="en-US" dirty="0"/>
              <a:t>の「定義」</a:t>
            </a:r>
            <a:r>
              <a:rPr lang="en-US" altLang="ja-JP" dirty="0"/>
              <a:t>≒x</a:t>
            </a:r>
            <a:r>
              <a:rPr lang="ja-JP" altLang="en-US" dirty="0"/>
              <a:t>への代入</a:t>
            </a:r>
            <a:endParaRPr lang="en-US" altLang="ja-JP" dirty="0"/>
          </a:p>
          <a:p>
            <a:pPr lvl="1"/>
            <a:r>
              <a:rPr lang="ja-JP" altLang="en-US" dirty="0"/>
              <a:t>複数回代入文があると，複数の</a:t>
            </a:r>
            <a:br>
              <a:rPr lang="en-US" altLang="ja-JP" dirty="0"/>
            </a:br>
            <a:r>
              <a:rPr lang="ja-JP" altLang="en-US" dirty="0"/>
              <a:t>定義があらわれる</a:t>
            </a:r>
            <a:endParaRPr lang="en-US" altLang="ja-JP" dirty="0"/>
          </a:p>
          <a:p>
            <a:pPr lvl="1"/>
            <a:r>
              <a:rPr lang="ja-JP" altLang="en-US" dirty="0"/>
              <a:t>本講義では異なる定義を</a:t>
            </a:r>
            <a:br>
              <a:rPr lang="en-US" altLang="ja-JP" dirty="0"/>
            </a:br>
            <a:r>
              <a:rPr lang="ja-JP" altLang="en-US" dirty="0"/>
              <a:t>行番号で表す</a:t>
            </a:r>
            <a:r>
              <a:rPr lang="en-US" altLang="ja-JP" dirty="0"/>
              <a:t> (e.g., 1</a:t>
            </a:r>
            <a:r>
              <a:rPr lang="ja-JP" altLang="en-US" dirty="0"/>
              <a:t>行目の</a:t>
            </a:r>
            <a:r>
              <a:rPr lang="en-US" altLang="ja-JP" dirty="0"/>
              <a:t> x </a:t>
            </a:r>
            <a:r>
              <a:rPr lang="ja-JP" altLang="en-US" dirty="0"/>
              <a:t>の</a:t>
            </a:r>
            <a:br>
              <a:rPr lang="en-US" altLang="ja-JP" dirty="0"/>
            </a:br>
            <a:r>
              <a:rPr lang="ja-JP" altLang="en-US" dirty="0"/>
              <a:t>定義</a:t>
            </a:r>
            <a:r>
              <a:rPr lang="en-US" altLang="ja-JP" dirty="0"/>
              <a:t>)</a:t>
            </a:r>
          </a:p>
          <a:p>
            <a:r>
              <a:rPr lang="en-US" altLang="ja-JP" dirty="0"/>
              <a:t>x </a:t>
            </a:r>
            <a:r>
              <a:rPr lang="ja-JP" altLang="en-US" dirty="0"/>
              <a:t>の「使用」</a:t>
            </a:r>
            <a:r>
              <a:rPr lang="en-US" altLang="ja-JP" dirty="0"/>
              <a:t>≒</a:t>
            </a:r>
            <a:r>
              <a:rPr lang="ja-JP" altLang="en-US" dirty="0"/>
              <a:t>式での</a:t>
            </a:r>
            <a:r>
              <a:rPr lang="en-US" altLang="ja-JP" dirty="0"/>
              <a:t> x </a:t>
            </a:r>
            <a:r>
              <a:rPr lang="ja-JP" altLang="en-US" dirty="0"/>
              <a:t>への参照</a:t>
            </a:r>
            <a:endParaRPr lang="en-US" altLang="ja-JP" dirty="0"/>
          </a:p>
          <a:p>
            <a:pPr lvl="1"/>
            <a:r>
              <a:rPr lang="ja-JP" altLang="en-US" dirty="0"/>
              <a:t>各々の使用がどの定義から来ているかが問題となる</a:t>
            </a:r>
            <a:endParaRPr lang="en-US" altLang="ja-JP" dirty="0"/>
          </a:p>
          <a:p>
            <a:pPr lvl="2"/>
            <a:r>
              <a:rPr lang="ja-JP" altLang="en-US" dirty="0"/>
              <a:t>例</a:t>
            </a:r>
            <a:r>
              <a:rPr lang="en-US" altLang="ja-JP" dirty="0"/>
              <a:t>: 2</a:t>
            </a:r>
            <a:r>
              <a:rPr lang="ja-JP" altLang="en-US" dirty="0"/>
              <a:t>行目の</a:t>
            </a:r>
            <a:r>
              <a:rPr lang="en-US" altLang="ja-JP" dirty="0"/>
              <a:t>x</a:t>
            </a:r>
            <a:r>
              <a:rPr lang="ja-JP" altLang="en-US" dirty="0"/>
              <a:t>の使用は</a:t>
            </a:r>
            <a:r>
              <a:rPr lang="en-US" altLang="ja-JP" dirty="0"/>
              <a:t>1</a:t>
            </a:r>
            <a:r>
              <a:rPr lang="ja-JP" altLang="en-US" dirty="0"/>
              <a:t>行目の定義から来ている</a:t>
            </a:r>
            <a:endParaRPr lang="en-US" altLang="ja-JP" dirty="0"/>
          </a:p>
        </p:txBody>
      </p:sp>
      <p:sp>
        <p:nvSpPr>
          <p:cNvPr id="5" name="正方形/長方形 4"/>
          <p:cNvSpPr/>
          <p:nvPr/>
        </p:nvSpPr>
        <p:spPr>
          <a:xfrm>
            <a:off x="171450" y="1417638"/>
            <a:ext cx="2329089" cy="2308324"/>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p>
        </p:txBody>
      </p:sp>
    </p:spTree>
    <p:extLst>
      <p:ext uri="{BB962C8B-B14F-4D97-AF65-F5344CB8AC3E}">
        <p14:creationId xmlns:p14="http://schemas.microsoft.com/office/powerpoint/2010/main" val="18847870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最適化に有用な情報</a:t>
            </a:r>
          </a:p>
        </p:txBody>
      </p:sp>
      <p:sp>
        <p:nvSpPr>
          <p:cNvPr id="7" name="コンテンツ プレースホルダー 2"/>
          <p:cNvSpPr txBox="1">
            <a:spLocks/>
          </p:cNvSpPr>
          <p:nvPr/>
        </p:nvSpPr>
        <p:spPr>
          <a:xfrm>
            <a:off x="290285" y="1417638"/>
            <a:ext cx="8563430" cy="1169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データの流れに関する情報</a:t>
            </a:r>
            <a:r>
              <a:rPr lang="en-US" altLang="ja-JP" dirty="0"/>
              <a:t> (</a:t>
            </a:r>
            <a:r>
              <a:rPr lang="ja-JP" altLang="en-US" dirty="0">
                <a:solidFill>
                  <a:srgbClr val="FF0000"/>
                </a:solidFill>
              </a:rPr>
              <a:t>データフロー</a:t>
            </a:r>
            <a:r>
              <a:rPr lang="en-US" altLang="ja-JP" dirty="0"/>
              <a:t>)</a:t>
            </a:r>
          </a:p>
        </p:txBody>
      </p:sp>
      <p:sp>
        <p:nvSpPr>
          <p:cNvPr id="4" name="正方形/長方形 3"/>
          <p:cNvSpPr/>
          <p:nvPr/>
        </p:nvSpPr>
        <p:spPr>
          <a:xfrm>
            <a:off x="1562096" y="2899629"/>
            <a:ext cx="1751351" cy="1200329"/>
          </a:xfrm>
          <a:prstGeom prst="rect">
            <a:avLst/>
          </a:prstGeom>
          <a:ln>
            <a:solidFill>
              <a:schemeClr val="tx1"/>
            </a:solidFill>
          </a:ln>
        </p:spPr>
        <p:txBody>
          <a:bodyPr wrap="none">
            <a:spAutoFit/>
          </a:bodyPr>
          <a:lstStyle/>
          <a:p>
            <a:r>
              <a:rPr lang="en-US" altLang="ja-JP" sz="3600" b="1" dirty="0"/>
              <a:t>x = 3; </a:t>
            </a:r>
            <a:br>
              <a:rPr lang="en-US" altLang="ja-JP" sz="3600" b="1" dirty="0"/>
            </a:br>
            <a:r>
              <a:rPr lang="en-US" altLang="ja-JP" sz="3600" b="1" dirty="0"/>
              <a:t>print(y); </a:t>
            </a:r>
            <a:endParaRPr lang="ja-JP" altLang="en-US" sz="3600" b="1" dirty="0"/>
          </a:p>
        </p:txBody>
      </p:sp>
      <p:sp>
        <p:nvSpPr>
          <p:cNvPr id="8" name="角丸四角形吹き出し 7"/>
          <p:cNvSpPr/>
          <p:nvPr/>
        </p:nvSpPr>
        <p:spPr>
          <a:xfrm>
            <a:off x="3416239" y="2143126"/>
            <a:ext cx="4981636" cy="756504"/>
          </a:xfrm>
          <a:prstGeom prst="wedgeRoundRectCallout">
            <a:avLst>
              <a:gd name="adj1" fmla="val -76701"/>
              <a:gd name="adj2" fmla="val 87050"/>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ここの</a:t>
            </a:r>
            <a:r>
              <a:rPr kumimoji="1" lang="en-US" altLang="ja-JP" sz="2400" b="1" dirty="0">
                <a:solidFill>
                  <a:schemeClr val="tx1"/>
                </a:solidFill>
              </a:rPr>
              <a:t> x </a:t>
            </a:r>
            <a:r>
              <a:rPr kumimoji="1" lang="ja-JP" altLang="en-US" sz="2400" b="1" dirty="0">
                <a:solidFill>
                  <a:schemeClr val="tx1"/>
                </a:solidFill>
              </a:rPr>
              <a:t>の定義は</a:t>
            </a:r>
          </a:p>
        </p:txBody>
      </p:sp>
      <p:sp>
        <p:nvSpPr>
          <p:cNvPr id="9" name="角丸四角形吹き出し 8"/>
          <p:cNvSpPr/>
          <p:nvPr/>
        </p:nvSpPr>
        <p:spPr>
          <a:xfrm>
            <a:off x="3872079" y="3067906"/>
            <a:ext cx="4981636" cy="871679"/>
          </a:xfrm>
          <a:prstGeom prst="wedgeRoundRectCallout">
            <a:avLst>
              <a:gd name="adj1" fmla="val -60767"/>
              <a:gd name="adj2" fmla="val 30177"/>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そのあと一切使われない</a:t>
            </a:r>
          </a:p>
        </p:txBody>
      </p:sp>
      <p:sp>
        <p:nvSpPr>
          <p:cNvPr id="10" name="角丸四角形吹き出し 9"/>
          <p:cNvSpPr/>
          <p:nvPr/>
        </p:nvSpPr>
        <p:spPr>
          <a:xfrm>
            <a:off x="3416239" y="4099958"/>
            <a:ext cx="4981636" cy="871679"/>
          </a:xfrm>
          <a:prstGeom prst="wedgeRoundRectCallout">
            <a:avLst>
              <a:gd name="adj1" fmla="val -63635"/>
              <a:gd name="adj2" fmla="val -126446"/>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だからこの定義は削除してよい</a:t>
            </a:r>
          </a:p>
        </p:txBody>
      </p:sp>
    </p:spTree>
    <p:extLst>
      <p:ext uri="{BB962C8B-B14F-4D97-AF65-F5344CB8AC3E}">
        <p14:creationId xmlns:p14="http://schemas.microsoft.com/office/powerpoint/2010/main" val="7852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データフロー解析</a:t>
            </a:r>
          </a:p>
        </p:txBody>
      </p:sp>
      <p:sp>
        <p:nvSpPr>
          <p:cNvPr id="7" name="コンテンツ プレースホルダー 2"/>
          <p:cNvSpPr txBox="1">
            <a:spLocks/>
          </p:cNvSpPr>
          <p:nvPr/>
        </p:nvSpPr>
        <p:spPr>
          <a:xfrm>
            <a:off x="290285" y="1417638"/>
            <a:ext cx="8563430" cy="1169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データフローを解析する手法</a:t>
            </a:r>
            <a:r>
              <a:rPr lang="en-US" altLang="ja-JP" dirty="0"/>
              <a:t> (</a:t>
            </a:r>
            <a:r>
              <a:rPr lang="ja-JP" altLang="en-US" dirty="0"/>
              <a:t>そのまんまや</a:t>
            </a:r>
            <a:r>
              <a:rPr lang="en-US" altLang="ja-JP" dirty="0"/>
              <a:t>)</a:t>
            </a:r>
          </a:p>
        </p:txBody>
      </p:sp>
      <p:sp>
        <p:nvSpPr>
          <p:cNvPr id="4" name="正方形/長方形 3"/>
          <p:cNvSpPr/>
          <p:nvPr/>
        </p:nvSpPr>
        <p:spPr>
          <a:xfrm>
            <a:off x="290286" y="2899629"/>
            <a:ext cx="3125954" cy="1754327"/>
          </a:xfrm>
          <a:prstGeom prst="rect">
            <a:avLst/>
          </a:prstGeom>
          <a:ln>
            <a:solidFill>
              <a:schemeClr val="tx1"/>
            </a:solidFill>
          </a:ln>
        </p:spPr>
        <p:txBody>
          <a:bodyPr wrap="square">
            <a:spAutoFit/>
          </a:bodyPr>
          <a:lstStyle/>
          <a:p>
            <a:r>
              <a:rPr lang="en-US" altLang="ja-JP" sz="3600" b="1" dirty="0"/>
              <a:t>d1: x = 3; </a:t>
            </a:r>
            <a:br>
              <a:rPr lang="en-US" altLang="ja-JP" sz="3600" b="1" dirty="0"/>
            </a:br>
            <a:r>
              <a:rPr lang="en-US" altLang="ja-JP" sz="3600" b="1" dirty="0"/>
              <a:t>d2: y = x * 2; </a:t>
            </a:r>
            <a:br>
              <a:rPr lang="en-US" altLang="ja-JP" sz="3600" b="1" dirty="0"/>
            </a:br>
            <a:r>
              <a:rPr lang="en-US" altLang="ja-JP" sz="3600" b="1" dirty="0"/>
              <a:t>d3: print(y); </a:t>
            </a:r>
            <a:endParaRPr lang="ja-JP" altLang="en-US" sz="3600" b="1" dirty="0"/>
          </a:p>
        </p:txBody>
      </p:sp>
      <p:sp>
        <p:nvSpPr>
          <p:cNvPr id="8" name="角丸四角形吹き出し 7"/>
          <p:cNvSpPr/>
          <p:nvPr/>
        </p:nvSpPr>
        <p:spPr>
          <a:xfrm>
            <a:off x="3872079" y="3333751"/>
            <a:ext cx="4981636" cy="756504"/>
          </a:xfrm>
          <a:prstGeom prst="wedgeRoundRectCallout">
            <a:avLst>
              <a:gd name="adj1" fmla="val -76701"/>
              <a:gd name="adj2" fmla="val 87050"/>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ここに到達する</a:t>
            </a:r>
            <a:r>
              <a:rPr kumimoji="1" lang="en-US" altLang="ja-JP" sz="2400" b="1" dirty="0">
                <a:solidFill>
                  <a:schemeClr val="tx1"/>
                </a:solidFill>
              </a:rPr>
              <a:t> y </a:t>
            </a:r>
            <a:r>
              <a:rPr kumimoji="1" lang="ja-JP" altLang="en-US" sz="2400" b="1" dirty="0">
                <a:solidFill>
                  <a:schemeClr val="tx1"/>
                </a:solidFill>
              </a:rPr>
              <a:t>の定義は</a:t>
            </a:r>
            <a:r>
              <a:rPr kumimoji="1" lang="en-US" altLang="ja-JP" sz="2400" b="1" dirty="0">
                <a:solidFill>
                  <a:schemeClr val="tx1"/>
                </a:solidFill>
              </a:rPr>
              <a:t> d2 </a:t>
            </a:r>
            <a:r>
              <a:rPr kumimoji="1" lang="ja-JP" altLang="en-US" sz="2400" b="1" dirty="0">
                <a:solidFill>
                  <a:schemeClr val="tx1"/>
                </a:solidFill>
              </a:rPr>
              <a:t>のみだとか</a:t>
            </a:r>
          </a:p>
        </p:txBody>
      </p:sp>
      <p:sp>
        <p:nvSpPr>
          <p:cNvPr id="10" name="角丸四角形吹き出し 9"/>
          <p:cNvSpPr/>
          <p:nvPr/>
        </p:nvSpPr>
        <p:spPr>
          <a:xfrm>
            <a:off x="3416240" y="2209374"/>
            <a:ext cx="4981636" cy="756504"/>
          </a:xfrm>
          <a:prstGeom prst="wedgeRoundRectCallout">
            <a:avLst>
              <a:gd name="adj1" fmla="val -79250"/>
              <a:gd name="adj2" fmla="val 145807"/>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solidFill>
                  <a:schemeClr val="tx1"/>
                </a:solidFill>
              </a:rPr>
              <a:t>この</a:t>
            </a:r>
            <a:r>
              <a:rPr kumimoji="1" lang="en-US" altLang="ja-JP" sz="2400" b="1" dirty="0">
                <a:solidFill>
                  <a:schemeClr val="tx1"/>
                </a:solidFill>
              </a:rPr>
              <a:t> x </a:t>
            </a:r>
            <a:r>
              <a:rPr kumimoji="1" lang="ja-JP" altLang="en-US" sz="2400" b="1" dirty="0">
                <a:solidFill>
                  <a:schemeClr val="tx1"/>
                </a:solidFill>
              </a:rPr>
              <a:t>はその後使われないとか</a:t>
            </a:r>
          </a:p>
        </p:txBody>
      </p:sp>
      <p:sp>
        <p:nvSpPr>
          <p:cNvPr id="11" name="コンテンツ プレースホルダー 2"/>
          <p:cNvSpPr txBox="1">
            <a:spLocks/>
          </p:cNvSpPr>
          <p:nvPr/>
        </p:nvSpPr>
        <p:spPr>
          <a:xfrm>
            <a:off x="290286" y="4999038"/>
            <a:ext cx="8563430" cy="1169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このプログラムだけだと簡単そうに見えるが，</a:t>
            </a:r>
            <a:br>
              <a:rPr lang="en-US" altLang="ja-JP" dirty="0"/>
            </a:br>
            <a:r>
              <a:rPr lang="ja-JP" altLang="en-US" dirty="0"/>
              <a:t>プログラムが複雑になると意外と大変</a:t>
            </a:r>
            <a:endParaRPr lang="en-US" altLang="ja-JP" dirty="0"/>
          </a:p>
        </p:txBody>
      </p:sp>
    </p:spTree>
    <p:extLst>
      <p:ext uri="{BB962C8B-B14F-4D97-AF65-F5344CB8AC3E}">
        <p14:creationId xmlns:p14="http://schemas.microsoft.com/office/powerpoint/2010/main" val="22454517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典型的なデータフロー解析</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到達可能定義解析</a:t>
            </a:r>
            <a:r>
              <a:rPr lang="en-US" altLang="ja-JP" dirty="0"/>
              <a:t> (reachable definition analysis)</a:t>
            </a:r>
          </a:p>
          <a:p>
            <a:pPr lvl="1"/>
            <a:r>
              <a:rPr lang="ja-JP" altLang="en-US" dirty="0"/>
              <a:t>プログラムのある地点で有効でありうる代入文の</a:t>
            </a:r>
            <a:br>
              <a:rPr lang="en-US" altLang="ja-JP" dirty="0"/>
            </a:br>
            <a:r>
              <a:rPr lang="ja-JP" altLang="en-US" dirty="0"/>
              <a:t>集合を求める</a:t>
            </a:r>
            <a:endParaRPr lang="en-US" altLang="ja-JP" dirty="0"/>
          </a:p>
          <a:p>
            <a:r>
              <a:rPr lang="ja-JP" altLang="en-US" dirty="0"/>
              <a:t>到達コピー解析</a:t>
            </a:r>
            <a:r>
              <a:rPr lang="en-US" altLang="ja-JP" dirty="0"/>
              <a:t> (reachable copy analysis)</a:t>
            </a:r>
          </a:p>
          <a:p>
            <a:pPr lvl="1"/>
            <a:r>
              <a:rPr lang="ja-JP" altLang="en-US" dirty="0"/>
              <a:t>プログラムのある地点で必ず有効なコピー文</a:t>
            </a:r>
            <a:br>
              <a:rPr lang="en-US" altLang="ja-JP" dirty="0"/>
            </a:br>
            <a:r>
              <a:rPr lang="en-US" altLang="ja-JP" dirty="0"/>
              <a:t>x = y </a:t>
            </a:r>
            <a:r>
              <a:rPr lang="ja-JP" altLang="en-US" dirty="0"/>
              <a:t>の集合を求める</a:t>
            </a:r>
            <a:endParaRPr lang="en-US" altLang="ja-JP" dirty="0"/>
          </a:p>
          <a:p>
            <a:r>
              <a:rPr lang="ja-JP" altLang="en-US" dirty="0"/>
              <a:t>生存変数解析</a:t>
            </a:r>
            <a:r>
              <a:rPr lang="en-US" altLang="ja-JP" dirty="0"/>
              <a:t> (live variable analysis)</a:t>
            </a:r>
          </a:p>
          <a:p>
            <a:pPr lvl="1"/>
            <a:r>
              <a:rPr lang="ja-JP" altLang="en-US" dirty="0"/>
              <a:t>変数がどの区間で「生きている」かを求める</a:t>
            </a:r>
            <a:endParaRPr lang="en-US" altLang="ja-JP" dirty="0"/>
          </a:p>
        </p:txBody>
      </p:sp>
    </p:spTree>
    <p:extLst>
      <p:ext uri="{BB962C8B-B14F-4D97-AF65-F5344CB8AC3E}">
        <p14:creationId xmlns:p14="http://schemas.microsoft.com/office/powerpoint/2010/main" val="11238084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到達可能定義解析</a:t>
            </a:r>
          </a:p>
        </p:txBody>
      </p:sp>
      <p:sp>
        <p:nvSpPr>
          <p:cNvPr id="7" name="コンテンツ プレースホルダー 2"/>
          <p:cNvSpPr txBox="1">
            <a:spLocks/>
          </p:cNvSpPr>
          <p:nvPr/>
        </p:nvSpPr>
        <p:spPr>
          <a:xfrm>
            <a:off x="290285" y="1385887"/>
            <a:ext cx="8563430" cy="11223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あるプログラムの行に到達しうる</a:t>
            </a:r>
            <a:r>
              <a:rPr lang="ja-JP" altLang="en-US" dirty="0"/>
              <a:t>定義</a:t>
            </a:r>
            <a:r>
              <a:rPr lang="en-US" altLang="ja-JP" dirty="0"/>
              <a:t> (i.e., </a:t>
            </a:r>
            <a:r>
              <a:rPr lang="ja-JP" altLang="en-US" dirty="0"/>
              <a:t>代入文</a:t>
            </a:r>
            <a:r>
              <a:rPr lang="en-US" altLang="ja-JP" dirty="0"/>
              <a:t>) </a:t>
            </a:r>
            <a:r>
              <a:rPr lang="en-US" altLang="en-US" dirty="0"/>
              <a:t>の集合を求める解析</a:t>
            </a:r>
            <a:endParaRPr lang="en-US" altLang="ja-JP" dirty="0"/>
          </a:p>
        </p:txBody>
      </p:sp>
      <p:sp>
        <p:nvSpPr>
          <p:cNvPr id="4" name="正方形/長方形 3"/>
          <p:cNvSpPr/>
          <p:nvPr/>
        </p:nvSpPr>
        <p:spPr>
          <a:xfrm>
            <a:off x="457200" y="2645629"/>
            <a:ext cx="2329089" cy="2308324"/>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p>
        </p:txBody>
      </p:sp>
      <p:sp>
        <p:nvSpPr>
          <p:cNvPr id="5" name="コンテンツ プレースホルダー 2"/>
          <p:cNvSpPr txBox="1">
            <a:spLocks/>
          </p:cNvSpPr>
          <p:nvPr/>
        </p:nvSpPr>
        <p:spPr>
          <a:xfrm>
            <a:off x="442685" y="5173662"/>
            <a:ext cx="2343604" cy="112236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r>
              <a:rPr lang="ja-JP" altLang="en-US" dirty="0"/>
              <a:t>行目に</a:t>
            </a:r>
            <a:r>
              <a:rPr lang="en-US" altLang="ja-JP" dirty="0"/>
              <a:t>1</a:t>
            </a:r>
            <a:r>
              <a:rPr lang="ja-JP" altLang="en-US" dirty="0"/>
              <a:t>行目の</a:t>
            </a:r>
            <a:r>
              <a:rPr lang="en-US" altLang="ja-JP" dirty="0"/>
              <a:t> x </a:t>
            </a:r>
            <a:r>
              <a:rPr lang="ja-JP" altLang="en-US" dirty="0"/>
              <a:t>の定義は到達しないが</a:t>
            </a:r>
            <a:r>
              <a:rPr lang="en-US" altLang="ja-JP" dirty="0"/>
              <a:t>2</a:t>
            </a:r>
            <a:r>
              <a:rPr lang="ja-JP" altLang="en-US" dirty="0"/>
              <a:t>行目の定義は到達しうる</a:t>
            </a:r>
            <a:endParaRPr lang="en-US" altLang="ja-JP" dirty="0"/>
          </a:p>
        </p:txBody>
      </p:sp>
      <p:sp>
        <p:nvSpPr>
          <p:cNvPr id="6" name="正方形/長方形 5"/>
          <p:cNvSpPr/>
          <p:nvPr/>
        </p:nvSpPr>
        <p:spPr>
          <a:xfrm>
            <a:off x="3133724" y="2645629"/>
            <a:ext cx="5719991" cy="2677656"/>
          </a:xfrm>
          <a:prstGeom prst="rect">
            <a:avLst/>
          </a:prstGeom>
          <a:ln>
            <a:solidFill>
              <a:schemeClr val="tx1"/>
            </a:solidFill>
          </a:ln>
        </p:spPr>
        <p:txBody>
          <a:bodyPr wrap="square">
            <a:spAutoFit/>
          </a:bodyPr>
          <a:lstStyle/>
          <a:p>
            <a:r>
              <a:rPr lang="en-US" altLang="ja-JP" sz="2800" b="1" dirty="0"/>
              <a:t>1: x = 3; </a:t>
            </a:r>
            <a:br>
              <a:rPr lang="en-US" altLang="ja-JP" sz="2800" b="1" dirty="0"/>
            </a:br>
            <a:r>
              <a:rPr lang="en-US" altLang="ja-JP" sz="2800" b="1" dirty="0"/>
              <a:t>2: y = x * 2;</a:t>
            </a:r>
          </a:p>
          <a:p>
            <a:r>
              <a:rPr lang="en-US" altLang="ja-JP" sz="2800" b="1" dirty="0"/>
              <a:t>3: if (x&gt;=4) then </a:t>
            </a:r>
            <a:r>
              <a:rPr lang="en-US" altLang="ja-JP" sz="2800" b="1" dirty="0" err="1"/>
              <a:t>goto</a:t>
            </a:r>
            <a:r>
              <a:rPr lang="en-US" altLang="ja-JP" sz="2800" b="1" dirty="0"/>
              <a:t> 4 else </a:t>
            </a:r>
            <a:r>
              <a:rPr lang="en-US" altLang="ja-JP" sz="2800" b="1" dirty="0" err="1"/>
              <a:t>goto</a:t>
            </a:r>
            <a:r>
              <a:rPr lang="en-US" altLang="ja-JP" sz="2800" b="1" dirty="0"/>
              <a:t> 5</a:t>
            </a:r>
            <a:br>
              <a:rPr lang="en-US" altLang="ja-JP" sz="2800" b="1" dirty="0"/>
            </a:br>
            <a:r>
              <a:rPr lang="en-US" altLang="ja-JP" sz="2800" b="1" dirty="0"/>
              <a:t>4: print(y); </a:t>
            </a:r>
            <a:r>
              <a:rPr lang="en-US" altLang="ja-JP" sz="2800" b="1" dirty="0" err="1"/>
              <a:t>goto</a:t>
            </a:r>
            <a:r>
              <a:rPr lang="en-US" altLang="ja-JP" sz="2800" b="1" dirty="0"/>
              <a:t> 6</a:t>
            </a:r>
            <a:br>
              <a:rPr lang="en-US" altLang="ja-JP" sz="2800" b="1" dirty="0"/>
            </a:br>
            <a:r>
              <a:rPr lang="en-US" altLang="ja-JP" sz="2800" b="1" dirty="0"/>
              <a:t>5: x = 6</a:t>
            </a:r>
          </a:p>
          <a:p>
            <a:r>
              <a:rPr lang="en-US" altLang="ja-JP" sz="2800" b="1" dirty="0"/>
              <a:t>6:</a:t>
            </a:r>
          </a:p>
        </p:txBody>
      </p:sp>
      <p:sp>
        <p:nvSpPr>
          <p:cNvPr id="8" name="コンテンツ プレースホルダー 2"/>
          <p:cNvSpPr txBox="1">
            <a:spLocks/>
          </p:cNvSpPr>
          <p:nvPr/>
        </p:nvSpPr>
        <p:spPr>
          <a:xfrm>
            <a:off x="3247126" y="5591151"/>
            <a:ext cx="5606589" cy="102197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sz="2000" dirty="0"/>
              <a:t>6</a:t>
            </a:r>
            <a:r>
              <a:rPr lang="ja-JP" altLang="en-US" sz="2000" dirty="0"/>
              <a:t>行目には</a:t>
            </a:r>
            <a:r>
              <a:rPr lang="en-US" altLang="ja-JP" sz="2000" dirty="0"/>
              <a:t>1</a:t>
            </a:r>
            <a:r>
              <a:rPr lang="ja-JP" altLang="en-US" sz="2000" dirty="0"/>
              <a:t>行目の</a:t>
            </a:r>
            <a:r>
              <a:rPr lang="en-US" altLang="ja-JP" sz="2000" dirty="0"/>
              <a:t> x </a:t>
            </a:r>
            <a:r>
              <a:rPr lang="ja-JP" altLang="en-US" sz="2000" dirty="0"/>
              <a:t>の定義は到達するかもしれないししないかもしれない</a:t>
            </a:r>
            <a:r>
              <a:rPr lang="en-US" altLang="ja-JP" sz="2000" dirty="0"/>
              <a:t> (5 </a:t>
            </a:r>
            <a:r>
              <a:rPr lang="ja-JP" altLang="en-US" sz="2000" dirty="0"/>
              <a:t>行目を通ったら</a:t>
            </a:r>
            <a:r>
              <a:rPr lang="en-US" altLang="ja-JP" sz="2000" dirty="0"/>
              <a:t> 1 </a:t>
            </a:r>
            <a:r>
              <a:rPr lang="ja-JP" altLang="en-US" sz="2000" dirty="0"/>
              <a:t>行目の</a:t>
            </a:r>
            <a:r>
              <a:rPr lang="en-US" altLang="ja-JP" sz="2000" dirty="0"/>
              <a:t> x </a:t>
            </a:r>
            <a:r>
              <a:rPr lang="ja-JP" altLang="en-US" sz="2000" dirty="0"/>
              <a:t>の定義は</a:t>
            </a:r>
            <a:r>
              <a:rPr lang="en-US" altLang="ja-JP" sz="2000" dirty="0"/>
              <a:t> 6 </a:t>
            </a:r>
            <a:r>
              <a:rPr lang="ja-JP" altLang="en-US" sz="2000" dirty="0"/>
              <a:t>行目に到達しない</a:t>
            </a:r>
            <a:r>
              <a:rPr lang="en-US" altLang="ja-JP" sz="2000" dirty="0"/>
              <a:t>)</a:t>
            </a:r>
          </a:p>
        </p:txBody>
      </p:sp>
    </p:spTree>
    <p:extLst>
      <p:ext uri="{BB962C8B-B14F-4D97-AF65-F5344CB8AC3E}">
        <p14:creationId xmlns:p14="http://schemas.microsoft.com/office/powerpoint/2010/main" val="7622631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プログラム解析と</a:t>
            </a:r>
            <a:r>
              <a:rPr kumimoji="1" lang="en-US" altLang="ja-JP" dirty="0"/>
              <a:t> approximation</a:t>
            </a:r>
            <a:endParaRPr kumimoji="1" lang="ja-JP" altLang="en-US" dirty="0"/>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endParaRPr lang="en-US" altLang="ja-JP" dirty="0"/>
          </a:p>
        </p:txBody>
      </p:sp>
      <p:sp>
        <p:nvSpPr>
          <p:cNvPr id="5" name="コンテンツ プレースホルダー 2"/>
          <p:cNvSpPr txBox="1">
            <a:spLocks/>
          </p:cNvSpPr>
          <p:nvPr/>
        </p:nvSpPr>
        <p:spPr>
          <a:xfrm>
            <a:off x="4308475" y="2622783"/>
            <a:ext cx="4120087" cy="15205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sz="2800" dirty="0"/>
              <a:t>6</a:t>
            </a:r>
            <a:r>
              <a:rPr lang="ja-JP" altLang="en-US" sz="2800" dirty="0"/>
              <a:t>行目には</a:t>
            </a:r>
            <a:r>
              <a:rPr lang="en-US" altLang="ja-JP" sz="2800" dirty="0"/>
              <a:t>1</a:t>
            </a:r>
            <a:r>
              <a:rPr lang="ja-JP" altLang="en-US" sz="2800" dirty="0"/>
              <a:t>行目の定義は到達するかもしれないししないかもしれない</a:t>
            </a:r>
            <a:r>
              <a:rPr lang="en-US" altLang="ja-JP" sz="2800" dirty="0"/>
              <a:t> </a:t>
            </a:r>
            <a:r>
              <a:rPr lang="en-US" altLang="ja-JP" sz="2800" dirty="0">
                <a:sym typeface="Wingdings"/>
              </a:rPr>
              <a:t></a:t>
            </a:r>
            <a:endParaRPr lang="en-US" altLang="ja-JP" sz="2800" dirty="0"/>
          </a:p>
        </p:txBody>
      </p:sp>
      <p:sp>
        <p:nvSpPr>
          <p:cNvPr id="6" name="コンテンツ プレースホルダー 2"/>
          <p:cNvSpPr txBox="1">
            <a:spLocks/>
          </p:cNvSpPr>
          <p:nvPr/>
        </p:nvSpPr>
        <p:spPr>
          <a:xfrm>
            <a:off x="290285" y="1290637"/>
            <a:ext cx="8563430" cy="11223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実行前に行う解析では「かもしれない」状況を近似して扱う必要</a:t>
            </a:r>
            <a:endParaRPr lang="en-US" altLang="ja-JP" dirty="0"/>
          </a:p>
        </p:txBody>
      </p:sp>
      <p:sp>
        <p:nvSpPr>
          <p:cNvPr id="9" name="コンテンツ プレースホルダー 2"/>
          <p:cNvSpPr txBox="1">
            <a:spLocks/>
          </p:cNvSpPr>
          <p:nvPr/>
        </p:nvSpPr>
        <p:spPr>
          <a:xfrm>
            <a:off x="4308475" y="4148138"/>
            <a:ext cx="4545240" cy="221912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到達「し得る」定義を求めたいなら「到達する」と扱う</a:t>
            </a:r>
            <a:endParaRPr lang="en-US" altLang="ja-JP" dirty="0"/>
          </a:p>
          <a:p>
            <a:r>
              <a:rPr lang="ja-JP" altLang="en-US" dirty="0"/>
              <a:t>「絶対」到達する定義を求めたいなら「到達しない」と扱う</a:t>
            </a:r>
            <a:endParaRPr lang="en-US" altLang="ja-JP" dirty="0"/>
          </a:p>
        </p:txBody>
      </p:sp>
      <p:sp>
        <p:nvSpPr>
          <p:cNvPr id="10" name="コンテンツ プレースホルダー 2"/>
          <p:cNvSpPr txBox="1">
            <a:spLocks/>
          </p:cNvSpPr>
          <p:nvPr/>
        </p:nvSpPr>
        <p:spPr>
          <a:xfrm>
            <a:off x="442685" y="5835531"/>
            <a:ext cx="8563430" cy="7131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到達可能定義の解析では前者</a:t>
            </a:r>
            <a:endParaRPr lang="en-US" altLang="ja-JP" dirty="0"/>
          </a:p>
        </p:txBody>
      </p:sp>
      <p:sp>
        <p:nvSpPr>
          <p:cNvPr id="11" name="正方形/長方形 10"/>
          <p:cNvSpPr/>
          <p:nvPr/>
        </p:nvSpPr>
        <p:spPr>
          <a:xfrm>
            <a:off x="135370" y="2413000"/>
            <a:ext cx="4080657" cy="3108544"/>
          </a:xfrm>
          <a:prstGeom prst="rect">
            <a:avLst/>
          </a:prstGeom>
          <a:ln>
            <a:solidFill>
              <a:schemeClr val="tx1"/>
            </a:solidFill>
          </a:ln>
        </p:spPr>
        <p:txBody>
          <a:bodyPr wrap="square">
            <a:spAutoFit/>
          </a:bodyPr>
          <a:lstStyle/>
          <a:p>
            <a:r>
              <a:rPr lang="en-US" altLang="ja-JP" sz="2800" b="1" dirty="0"/>
              <a:t>1: x = 3; </a:t>
            </a:r>
            <a:br>
              <a:rPr lang="en-US" altLang="ja-JP" sz="2800" b="1" dirty="0"/>
            </a:br>
            <a:r>
              <a:rPr lang="en-US" altLang="ja-JP" sz="2800" b="1" dirty="0"/>
              <a:t>2: y = x * 2;</a:t>
            </a:r>
          </a:p>
          <a:p>
            <a:r>
              <a:rPr lang="en-US" altLang="ja-JP" sz="2800" b="1" dirty="0"/>
              <a:t>3: if (x&gt;=4) then </a:t>
            </a:r>
            <a:r>
              <a:rPr lang="en-US" altLang="ja-JP" sz="2800" b="1" dirty="0" err="1"/>
              <a:t>goto</a:t>
            </a:r>
            <a:r>
              <a:rPr lang="en-US" altLang="ja-JP" sz="2800" b="1" dirty="0"/>
              <a:t> 4 </a:t>
            </a:r>
            <a:br>
              <a:rPr lang="en-US" altLang="ja-JP" sz="2800" b="1" dirty="0"/>
            </a:br>
            <a:r>
              <a:rPr lang="en-US" altLang="ja-JP" sz="2800" b="1" dirty="0"/>
              <a:t>    else </a:t>
            </a:r>
            <a:r>
              <a:rPr lang="en-US" altLang="ja-JP" sz="2800" b="1" dirty="0" err="1"/>
              <a:t>goto</a:t>
            </a:r>
            <a:r>
              <a:rPr lang="en-US" altLang="ja-JP" sz="2800" b="1" dirty="0"/>
              <a:t> 5</a:t>
            </a:r>
            <a:br>
              <a:rPr lang="en-US" altLang="ja-JP" sz="2800" b="1" dirty="0"/>
            </a:br>
            <a:r>
              <a:rPr lang="en-US" altLang="ja-JP" sz="2800" b="1" dirty="0"/>
              <a:t>4: print(y); </a:t>
            </a:r>
            <a:r>
              <a:rPr lang="en-US" altLang="ja-JP" sz="2800" b="1" dirty="0" err="1"/>
              <a:t>goto</a:t>
            </a:r>
            <a:r>
              <a:rPr lang="en-US" altLang="ja-JP" sz="2800" b="1" dirty="0"/>
              <a:t> 6</a:t>
            </a:r>
            <a:br>
              <a:rPr lang="en-US" altLang="ja-JP" sz="2800" b="1" dirty="0"/>
            </a:br>
            <a:r>
              <a:rPr lang="en-US" altLang="ja-JP" sz="2800" b="1" dirty="0"/>
              <a:t>5: x = 6</a:t>
            </a:r>
          </a:p>
          <a:p>
            <a:r>
              <a:rPr lang="en-US" altLang="ja-JP" sz="2800" b="1" dirty="0"/>
              <a:t>6:</a:t>
            </a:r>
          </a:p>
        </p:txBody>
      </p:sp>
    </p:spTree>
    <p:extLst>
      <p:ext uri="{BB962C8B-B14F-4D97-AF65-F5344CB8AC3E}">
        <p14:creationId xmlns:p14="http://schemas.microsoft.com/office/powerpoint/2010/main" val="16771494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プログラム解析と</a:t>
            </a:r>
            <a:r>
              <a:rPr kumimoji="1" lang="en-US" altLang="ja-JP" dirty="0"/>
              <a:t> approximation</a:t>
            </a:r>
            <a:endParaRPr kumimoji="1" lang="ja-JP" altLang="en-US" dirty="0"/>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endParaRPr lang="en-US" altLang="ja-JP" dirty="0"/>
          </a:p>
        </p:txBody>
      </p:sp>
      <p:sp>
        <p:nvSpPr>
          <p:cNvPr id="5" name="コンテンツ プレースホルダー 2"/>
          <p:cNvSpPr txBox="1">
            <a:spLocks/>
          </p:cNvSpPr>
          <p:nvPr/>
        </p:nvSpPr>
        <p:spPr>
          <a:xfrm>
            <a:off x="4308475" y="2845033"/>
            <a:ext cx="4120087" cy="32127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800" dirty="0"/>
              <a:t>実際は</a:t>
            </a:r>
            <a:r>
              <a:rPr lang="en-US" altLang="ja-JP" sz="2800" dirty="0"/>
              <a:t> else </a:t>
            </a:r>
            <a:r>
              <a:rPr lang="ja-JP" altLang="en-US" sz="2800" dirty="0"/>
              <a:t>節しか実行されないので</a:t>
            </a:r>
            <a:r>
              <a:rPr lang="en-US" altLang="ja-JP" sz="2800" dirty="0"/>
              <a:t> 6 </a:t>
            </a:r>
            <a:r>
              <a:rPr lang="ja-JP" altLang="en-US" sz="2800" dirty="0"/>
              <a:t>行目に</a:t>
            </a:r>
            <a:r>
              <a:rPr lang="en-US" altLang="ja-JP" sz="2800" dirty="0"/>
              <a:t> 1</a:t>
            </a:r>
            <a:r>
              <a:rPr lang="ja-JP" altLang="en-US" sz="2800" dirty="0"/>
              <a:t> 行目の定義は到達しないが，今日やる解析では「到達し得る」と解析される</a:t>
            </a:r>
            <a:endParaRPr lang="en-US" altLang="ja-JP" sz="2800" dirty="0"/>
          </a:p>
        </p:txBody>
      </p:sp>
      <p:sp>
        <p:nvSpPr>
          <p:cNvPr id="6" name="コンテンツ プレースホルダー 2"/>
          <p:cNvSpPr txBox="1">
            <a:spLocks/>
          </p:cNvSpPr>
          <p:nvPr/>
        </p:nvSpPr>
        <p:spPr>
          <a:xfrm>
            <a:off x="290285" y="1290638"/>
            <a:ext cx="8563430" cy="12017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コンパイル時の解析では近似が必要なので</a:t>
            </a:r>
            <a:br>
              <a:rPr lang="en-US" altLang="ja-JP" dirty="0"/>
            </a:br>
            <a:r>
              <a:rPr lang="ja-JP" altLang="en-US" dirty="0"/>
              <a:t>不正確さが避けられない</a:t>
            </a:r>
            <a:endParaRPr lang="en-US" altLang="ja-JP" dirty="0"/>
          </a:p>
        </p:txBody>
      </p:sp>
      <p:sp>
        <p:nvSpPr>
          <p:cNvPr id="9" name="コンテンツ プレースホルダー 2"/>
          <p:cNvSpPr txBox="1">
            <a:spLocks/>
          </p:cNvSpPr>
          <p:nvPr/>
        </p:nvSpPr>
        <p:spPr>
          <a:xfrm>
            <a:off x="4308475" y="3830638"/>
            <a:ext cx="4545240" cy="22191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endParaRPr lang="en-US" altLang="ja-JP" dirty="0"/>
          </a:p>
        </p:txBody>
      </p:sp>
      <p:sp>
        <p:nvSpPr>
          <p:cNvPr id="11" name="正方形/長方形 10"/>
          <p:cNvSpPr/>
          <p:nvPr/>
        </p:nvSpPr>
        <p:spPr>
          <a:xfrm>
            <a:off x="135370" y="2845033"/>
            <a:ext cx="4080657" cy="3108544"/>
          </a:xfrm>
          <a:prstGeom prst="rect">
            <a:avLst/>
          </a:prstGeom>
          <a:ln>
            <a:solidFill>
              <a:schemeClr val="tx1"/>
            </a:solidFill>
          </a:ln>
        </p:spPr>
        <p:txBody>
          <a:bodyPr wrap="square">
            <a:spAutoFit/>
          </a:bodyPr>
          <a:lstStyle/>
          <a:p>
            <a:r>
              <a:rPr lang="en-US" altLang="ja-JP" sz="2800" b="1" dirty="0"/>
              <a:t>1: x = 3; </a:t>
            </a:r>
            <a:br>
              <a:rPr lang="en-US" altLang="ja-JP" sz="2800" b="1" dirty="0"/>
            </a:br>
            <a:r>
              <a:rPr lang="en-US" altLang="ja-JP" sz="2800" b="1" dirty="0"/>
              <a:t>2: y = x * 2;</a:t>
            </a:r>
          </a:p>
          <a:p>
            <a:r>
              <a:rPr lang="en-US" altLang="ja-JP" sz="2800" b="1" dirty="0"/>
              <a:t>3: if (x&gt;=4) then </a:t>
            </a:r>
            <a:r>
              <a:rPr lang="en-US" altLang="ja-JP" sz="2800" b="1" dirty="0" err="1"/>
              <a:t>goto</a:t>
            </a:r>
            <a:r>
              <a:rPr lang="en-US" altLang="ja-JP" sz="2800" b="1" dirty="0"/>
              <a:t> 4 </a:t>
            </a:r>
            <a:br>
              <a:rPr lang="en-US" altLang="ja-JP" sz="2800" b="1" dirty="0"/>
            </a:br>
            <a:r>
              <a:rPr lang="en-US" altLang="ja-JP" sz="2800" b="1" dirty="0"/>
              <a:t>    else </a:t>
            </a:r>
            <a:r>
              <a:rPr lang="en-US" altLang="ja-JP" sz="2800" b="1" dirty="0" err="1"/>
              <a:t>goto</a:t>
            </a:r>
            <a:r>
              <a:rPr lang="en-US" altLang="ja-JP" sz="2800" b="1" dirty="0"/>
              <a:t> 5</a:t>
            </a:r>
            <a:br>
              <a:rPr lang="en-US" altLang="ja-JP" sz="2800" b="1" dirty="0"/>
            </a:br>
            <a:r>
              <a:rPr lang="en-US" altLang="ja-JP" sz="2800" b="1" dirty="0"/>
              <a:t>4: print(y); </a:t>
            </a:r>
            <a:r>
              <a:rPr lang="en-US" altLang="ja-JP" sz="2800" b="1" dirty="0" err="1"/>
              <a:t>goto</a:t>
            </a:r>
            <a:r>
              <a:rPr lang="en-US" altLang="ja-JP" sz="2800" b="1" dirty="0"/>
              <a:t> 6</a:t>
            </a:r>
            <a:br>
              <a:rPr lang="en-US" altLang="ja-JP" sz="2800" b="1" dirty="0"/>
            </a:br>
            <a:r>
              <a:rPr lang="en-US" altLang="ja-JP" sz="2800" b="1" dirty="0"/>
              <a:t>5: x = 6</a:t>
            </a:r>
          </a:p>
          <a:p>
            <a:r>
              <a:rPr lang="en-US" altLang="ja-JP" sz="2800" b="1" dirty="0"/>
              <a:t>6:</a:t>
            </a:r>
          </a:p>
        </p:txBody>
      </p:sp>
    </p:spTree>
    <p:extLst>
      <p:ext uri="{BB962C8B-B14F-4D97-AF65-F5344CB8AC3E}">
        <p14:creationId xmlns:p14="http://schemas.microsoft.com/office/powerpoint/2010/main" val="42691894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典型的なデータフロー解析手法</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データフロー方程式に基づく手法</a:t>
            </a:r>
            <a:endParaRPr lang="en-US" altLang="ja-JP" dirty="0"/>
          </a:p>
          <a:p>
            <a:pPr marL="971550" lvl="1" indent="-514350">
              <a:buFont typeface="+mj-lt"/>
              <a:buAutoNum type="arabicPeriod"/>
            </a:pPr>
            <a:r>
              <a:rPr lang="ja-JP" altLang="en-US" dirty="0"/>
              <a:t>各文が</a:t>
            </a:r>
            <a:r>
              <a:rPr lang="ja-JP" altLang="en-US" b="1" u="sng" dirty="0">
                <a:solidFill>
                  <a:srgbClr val="FF0000"/>
                </a:solidFill>
              </a:rPr>
              <a:t>データフロー値</a:t>
            </a:r>
            <a:r>
              <a:rPr lang="en-US" altLang="ja-JP" b="1" u="sng" dirty="0">
                <a:solidFill>
                  <a:srgbClr val="FF0000"/>
                </a:solidFill>
              </a:rPr>
              <a:t> (dataflow value) </a:t>
            </a:r>
            <a:r>
              <a:rPr lang="ja-JP" altLang="en-US" dirty="0"/>
              <a:t>をどのように発生・消滅させるかを</a:t>
            </a:r>
            <a:r>
              <a:rPr lang="ja-JP" altLang="en-US" b="1" u="sng" dirty="0">
                <a:solidFill>
                  <a:srgbClr val="FF0000"/>
                </a:solidFill>
              </a:rPr>
              <a:t>伝達関数</a:t>
            </a:r>
            <a:r>
              <a:rPr lang="en-US" altLang="ja-JP" b="1" u="sng" dirty="0">
                <a:solidFill>
                  <a:srgbClr val="FF0000"/>
                </a:solidFill>
              </a:rPr>
              <a:t> (transfer function)</a:t>
            </a:r>
            <a:r>
              <a:rPr lang="en-US" altLang="ja-JP" dirty="0"/>
              <a:t> </a:t>
            </a:r>
            <a:r>
              <a:rPr lang="ja-JP" altLang="en-US" dirty="0"/>
              <a:t>で表現</a:t>
            </a:r>
            <a:endParaRPr lang="en-US" altLang="ja-JP" dirty="0"/>
          </a:p>
          <a:p>
            <a:pPr marL="971550" lvl="1" indent="-514350">
              <a:buFont typeface="+mj-lt"/>
              <a:buAutoNum type="arabicPeriod"/>
            </a:pPr>
            <a:r>
              <a:rPr lang="ja-JP" altLang="en-US" dirty="0"/>
              <a:t>制御の流れにしたがってデータフロー値の間の制約を</a:t>
            </a:r>
            <a:r>
              <a:rPr lang="ja-JP" altLang="en-US" b="1" u="sng" dirty="0">
                <a:solidFill>
                  <a:srgbClr val="FF0000"/>
                </a:solidFill>
              </a:rPr>
              <a:t>データフロー方程式</a:t>
            </a:r>
            <a:r>
              <a:rPr lang="en-US" altLang="ja-JP" b="1" u="sng" dirty="0">
                <a:solidFill>
                  <a:srgbClr val="FF0000"/>
                </a:solidFill>
              </a:rPr>
              <a:t> (dataflow equation) </a:t>
            </a:r>
            <a:r>
              <a:rPr lang="ja-JP" altLang="en-US" dirty="0"/>
              <a:t>で</a:t>
            </a:r>
            <a:br>
              <a:rPr lang="en-US" altLang="ja-JP" dirty="0"/>
            </a:br>
            <a:r>
              <a:rPr lang="ja-JP" altLang="en-US" dirty="0"/>
              <a:t>表現</a:t>
            </a:r>
            <a:endParaRPr lang="en-US" altLang="ja-JP" dirty="0"/>
          </a:p>
          <a:p>
            <a:pPr marL="971550" lvl="1" indent="-514350">
              <a:buFont typeface="+mj-lt"/>
              <a:buAutoNum type="arabicPeriod"/>
            </a:pPr>
            <a:r>
              <a:rPr lang="ja-JP" altLang="en-US" dirty="0"/>
              <a:t>データフロー方程式の解を</a:t>
            </a:r>
            <a:r>
              <a:rPr lang="ja-JP" altLang="en-US" b="1" u="sng" dirty="0">
                <a:solidFill>
                  <a:srgbClr val="FF0000"/>
                </a:solidFill>
              </a:rPr>
              <a:t>不動点反復</a:t>
            </a:r>
            <a:r>
              <a:rPr lang="en-US" altLang="ja-JP" b="1" u="sng" dirty="0">
                <a:solidFill>
                  <a:srgbClr val="FF0000"/>
                </a:solidFill>
              </a:rPr>
              <a:t> (fixed-point iteration) </a:t>
            </a:r>
            <a:r>
              <a:rPr lang="ja-JP" altLang="en-US" dirty="0"/>
              <a:t>で計算</a:t>
            </a:r>
            <a:endParaRPr lang="en-US" altLang="ja-JP" dirty="0"/>
          </a:p>
        </p:txBody>
      </p:sp>
    </p:spTree>
    <p:extLst>
      <p:ext uri="{BB962C8B-B14F-4D97-AF65-F5344CB8AC3E}">
        <p14:creationId xmlns:p14="http://schemas.microsoft.com/office/powerpoint/2010/main" val="3668157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データフロー値</a:t>
            </a:r>
          </a:p>
        </p:txBody>
      </p:sp>
      <p:sp>
        <p:nvSpPr>
          <p:cNvPr id="7" name="コンテンツ プレースホルダー 2"/>
          <p:cNvSpPr txBox="1">
            <a:spLocks/>
          </p:cNvSpPr>
          <p:nvPr/>
        </p:nvSpPr>
        <p:spPr>
          <a:xfrm>
            <a:off x="290285" y="1385887"/>
            <a:ext cx="85634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endParaRPr lang="en-US" altLang="ja-JP" dirty="0"/>
          </a:p>
        </p:txBody>
      </p:sp>
      <p:sp>
        <p:nvSpPr>
          <p:cNvPr id="4" name="正方形/長方形 3"/>
          <p:cNvSpPr/>
          <p:nvPr/>
        </p:nvSpPr>
        <p:spPr>
          <a:xfrm>
            <a:off x="290285" y="2090004"/>
            <a:ext cx="2329089" cy="2862322"/>
          </a:xfrm>
          <a:prstGeom prst="rect">
            <a:avLst/>
          </a:prstGeom>
          <a:ln>
            <a:solidFill>
              <a:schemeClr val="tx1"/>
            </a:solidFill>
          </a:ln>
        </p:spPr>
        <p:txBody>
          <a:bodyPr wrap="square">
            <a:spAutoFit/>
          </a:bodyPr>
          <a:lstStyle/>
          <a:p>
            <a:r>
              <a:rPr lang="en-US" altLang="ja-JP" sz="3600" b="1" dirty="0"/>
              <a:t>1: x = 3; </a:t>
            </a:r>
            <a:br>
              <a:rPr lang="en-US" altLang="ja-JP" sz="3600" b="1" dirty="0"/>
            </a:br>
            <a:r>
              <a:rPr lang="en-US" altLang="ja-JP" sz="3600" b="1" dirty="0"/>
              <a:t>2: y = x * 2;</a:t>
            </a:r>
          </a:p>
          <a:p>
            <a:r>
              <a:rPr lang="en-US" altLang="ja-JP" sz="3600" b="1" dirty="0"/>
              <a:t>3: x = 4; </a:t>
            </a:r>
            <a:br>
              <a:rPr lang="en-US" altLang="ja-JP" sz="3600" b="1" dirty="0"/>
            </a:br>
            <a:r>
              <a:rPr lang="en-US" altLang="ja-JP" sz="3600" b="1" dirty="0"/>
              <a:t>4: print(y);</a:t>
            </a:r>
            <a:br>
              <a:rPr lang="en-US" altLang="ja-JP" sz="3600" b="1" dirty="0"/>
            </a:br>
            <a:r>
              <a:rPr lang="en-US" altLang="ja-JP" sz="3600" b="1" dirty="0"/>
              <a:t>5:</a:t>
            </a:r>
          </a:p>
        </p:txBody>
      </p:sp>
      <p:sp>
        <p:nvSpPr>
          <p:cNvPr id="5" name="コンテンツ プレースホルダー 2"/>
          <p:cNvSpPr txBox="1">
            <a:spLocks/>
          </p:cNvSpPr>
          <p:nvPr/>
        </p:nvSpPr>
        <p:spPr>
          <a:xfrm>
            <a:off x="290285" y="1385887"/>
            <a:ext cx="8715830" cy="4852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解析しようとする情報を表すデータ</a:t>
            </a:r>
            <a:endParaRPr lang="en-US" altLang="ja-JP" dirty="0"/>
          </a:p>
        </p:txBody>
      </p:sp>
      <p:sp>
        <p:nvSpPr>
          <p:cNvPr id="6" name="コンテンツ プレースホルダー 2"/>
          <p:cNvSpPr txBox="1">
            <a:spLocks/>
          </p:cNvSpPr>
          <p:nvPr/>
        </p:nvSpPr>
        <p:spPr>
          <a:xfrm>
            <a:off x="2857500" y="1952625"/>
            <a:ext cx="5996216" cy="4438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例</a:t>
            </a:r>
            <a:r>
              <a:rPr lang="en-US" altLang="ja-JP" dirty="0"/>
              <a:t>:</a:t>
            </a:r>
            <a:r>
              <a:rPr lang="ja-JP" altLang="en-US" dirty="0"/>
              <a:t> 到達可能定義解析</a:t>
            </a:r>
            <a:endParaRPr lang="en-US" altLang="ja-JP" dirty="0"/>
          </a:p>
          <a:p>
            <a:pPr lvl="1"/>
            <a:r>
              <a:rPr lang="ja-JP" altLang="en-US" dirty="0"/>
              <a:t>データフロー値</a:t>
            </a:r>
            <a:r>
              <a:rPr lang="en-US" altLang="ja-JP" dirty="0"/>
              <a:t> (x, d): </a:t>
            </a:r>
            <a:r>
              <a:rPr lang="ja-JP" altLang="en-US" dirty="0"/>
              <a:t>変数</a:t>
            </a:r>
            <a:r>
              <a:rPr lang="en-US" altLang="ja-JP" dirty="0"/>
              <a:t> x </a:t>
            </a:r>
            <a:r>
              <a:rPr lang="ja-JP" altLang="en-US" dirty="0"/>
              <a:t>に</a:t>
            </a:r>
            <a:br>
              <a:rPr lang="en-US" altLang="ja-JP" dirty="0"/>
            </a:br>
            <a:r>
              <a:rPr lang="ja-JP" altLang="en-US" dirty="0"/>
              <a:t>関する</a:t>
            </a:r>
            <a:r>
              <a:rPr lang="en-US" altLang="ja-JP" dirty="0"/>
              <a:t> d </a:t>
            </a:r>
            <a:r>
              <a:rPr lang="ja-JP" altLang="en-US" dirty="0"/>
              <a:t>行目の定義</a:t>
            </a:r>
            <a:endParaRPr lang="en-US" altLang="ja-JP" dirty="0"/>
          </a:p>
          <a:p>
            <a:pPr lvl="2"/>
            <a:r>
              <a:rPr lang="ja-JP" altLang="en-US" dirty="0"/>
              <a:t>左の例では</a:t>
            </a:r>
            <a:r>
              <a:rPr lang="en-US" altLang="ja-JP" dirty="0"/>
              <a:t> (x, 1), (y, 2), (x, 3)</a:t>
            </a:r>
            <a:r>
              <a:rPr lang="ja-JP" altLang="ja-JP" dirty="0"/>
              <a:t> </a:t>
            </a:r>
            <a:r>
              <a:rPr lang="ja-JP" altLang="en-US" dirty="0"/>
              <a:t>の</a:t>
            </a:r>
            <a:br>
              <a:rPr lang="en-US" altLang="ja-JP" dirty="0"/>
            </a:br>
            <a:r>
              <a:rPr lang="en-US" altLang="ja-JP" dirty="0"/>
              <a:t>3</a:t>
            </a:r>
            <a:r>
              <a:rPr lang="ja-JP" altLang="en-US" dirty="0"/>
              <a:t>つがありうる</a:t>
            </a:r>
            <a:endParaRPr lang="en-US" altLang="ja-JP" dirty="0"/>
          </a:p>
        </p:txBody>
      </p:sp>
    </p:spTree>
    <p:extLst>
      <p:ext uri="{BB962C8B-B14F-4D97-AF65-F5344CB8AC3E}">
        <p14:creationId xmlns:p14="http://schemas.microsoft.com/office/powerpoint/2010/main" val="3130923120"/>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2321</TotalTime>
  <Words>8749</Words>
  <Application>Microsoft Macintosh PowerPoint</Application>
  <PresentationFormat>画面に合わせる (4:3)</PresentationFormat>
  <Paragraphs>1730</Paragraphs>
  <Slides>138</Slides>
  <Notes>2</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138</vt:i4>
      </vt:variant>
    </vt:vector>
  </HeadingPairs>
  <TitlesOfParts>
    <vt:vector size="145" baseType="lpstr">
      <vt:lpstr>ＭＳ Ｐゴシック</vt:lpstr>
      <vt:lpstr>Arial</vt:lpstr>
      <vt:lpstr>Calibri</vt:lpstr>
      <vt:lpstr>Courier</vt:lpstr>
      <vt:lpstr>Lucida Console</vt:lpstr>
      <vt:lpstr>Wingdings</vt:lpstr>
      <vt:lpstr>ホワイト</vt:lpstr>
      <vt:lpstr>コンパイラ講義資料</vt:lpstr>
      <vt:lpstr>謝辞</vt:lpstr>
      <vt:lpstr>コンパイラって何だ?</vt:lpstr>
      <vt:lpstr>PowerPoint プレゼンテーション</vt:lpstr>
      <vt:lpstr>PowerPoint プレゼンテーション</vt:lpstr>
      <vt:lpstr>PowerPoint プレゼンテーション</vt:lpstr>
      <vt:lpstr>PowerPoint プレゼンテーション</vt:lpstr>
      <vt:lpstr>ちょっと考えてみましょう</vt:lpstr>
      <vt:lpstr>gcc がしてること</vt:lpstr>
      <vt:lpstr>C プログラムを実行するために gcc kadai1.c が必要な理由</vt:lpstr>
      <vt:lpstr>コンパイラとは</vt:lpstr>
      <vt:lpstr>コンパイラ入門の入門</vt:lpstr>
      <vt:lpstr>コンパイラがやること</vt:lpstr>
      <vt:lpstr>コンパイラの難しさ</vt:lpstr>
      <vt:lpstr>ではどうするか</vt:lpstr>
      <vt:lpstr>コンピュータはどういう形が 読みやすいか</vt:lpstr>
      <vt:lpstr>コンピュータはどういう形が 読みやすいか</vt:lpstr>
      <vt:lpstr>各フェーズで使われるデータ構造と 変換アルゴリズム</vt:lpstr>
      <vt:lpstr>各フェーズの説明</vt:lpstr>
      <vt:lpstr>字句解析</vt:lpstr>
      <vt:lpstr>各フェーズの説明</vt:lpstr>
      <vt:lpstr>構文解析フェーズ</vt:lpstr>
      <vt:lpstr>各フェーズの説明</vt:lpstr>
      <vt:lpstr>「意味解析」という言葉について</vt:lpstr>
      <vt:lpstr>最適化</vt:lpstr>
      <vt:lpstr>各フェーズの説明</vt:lpstr>
      <vt:lpstr>中間命令生成</vt:lpstr>
      <vt:lpstr>各フェーズの説明</vt:lpstr>
      <vt:lpstr>アセンブリ生成</vt:lpstr>
      <vt:lpstr>アセンブリ言語とは?</vt:lpstr>
      <vt:lpstr>アセンブリ生成</vt:lpstr>
      <vt:lpstr>各フェーズの説明</vt:lpstr>
      <vt:lpstr>この後の講義の進み方</vt:lpstr>
      <vt:lpstr>この順番でやります</vt:lpstr>
      <vt:lpstr>なぜ中間命令生成からやるか</vt:lpstr>
      <vt:lpstr>この講義で作るコンパイラ</vt:lpstr>
      <vt:lpstr>この講義で作るコンパイラ</vt:lpstr>
      <vt:lpstr>アセンブリ言語にまつわる問題</vt:lpstr>
      <vt:lpstr>じゃあこの講義で作るコンパイラが 生成するコードは実行できないの?</vt:lpstr>
      <vt:lpstr>SPIM シミュレータ</vt:lpstr>
      <vt:lpstr>ここまでのまとめ</vt:lpstr>
      <vt:lpstr>ここから後はまだ今年度仕様に なっていません</vt:lpstr>
      <vt:lpstr>プログラム変換 (program transformation)</vt:lpstr>
      <vt:lpstr>構文主導翻訳 (syntax-directed translation)</vt:lpstr>
      <vt:lpstr>中間命令とアセンブリのギャップ</vt:lpstr>
      <vt:lpstr>中間命令とアセンブリのギャップ</vt:lpstr>
      <vt:lpstr>記憶領域割り当て</vt:lpstr>
      <vt:lpstr>決めなくてはならないこと</vt:lpstr>
      <vt:lpstr>フレームに入れなくてはならない 情報は何か</vt:lpstr>
      <vt:lpstr>(この講義での) 関数フレームの構造</vt:lpstr>
      <vt:lpstr>フレームポインタ $fp</vt:lpstr>
      <vt:lpstr>記憶領域割り当ての方法</vt:lpstr>
      <vt:lpstr>中間命令とアセンブリのギャップ (なおす)</vt:lpstr>
      <vt:lpstr>どうやってギャップを埋める?</vt:lpstr>
      <vt:lpstr>関数定義・関数呼び出しの サポート</vt:lpstr>
      <vt:lpstr>ローカル領域 (復習)</vt:lpstr>
      <vt:lpstr>再帰関数呼び出しでのローカル領域 (復習)</vt:lpstr>
      <vt:lpstr>(関数定義・呼び出しを含む)  プログラムの中間命令への変換</vt:lpstr>
      <vt:lpstr>中間命令への変換の拡張</vt:lpstr>
      <vt:lpstr>Racket ではどう実装するか (ヒント)</vt:lpstr>
      <vt:lpstr>アドレス割り当ての拡張  (関数呼び出し・return)</vt:lpstr>
      <vt:lpstr>アドレス割り当ての拡張 (関数定義)</vt:lpstr>
      <vt:lpstr>引数は関数本体ではどこに 配置されているように見える?</vt:lpstr>
      <vt:lpstr>アドレス割り当ての拡張 (関数定義)</vt:lpstr>
      <vt:lpstr>アドレス割り当ての拡張 (プログラム全体)</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Racket ではどう実装するか (ヒント)</vt:lpstr>
      <vt:lpstr>今まで説明したことに加えて 普通のコンパイラで必要なこと</vt:lpstr>
      <vt:lpstr>最適化の入門の入門</vt:lpstr>
      <vt:lpstr>最適化とは</vt:lpstr>
      <vt:lpstr>最適化はどう難しいか</vt:lpstr>
      <vt:lpstr>最適化はどう難しいか</vt:lpstr>
      <vt:lpstr>最適化はどう難しいか</vt:lpstr>
      <vt:lpstr>最適化はどう難しいか</vt:lpstr>
      <vt:lpstr>最適化はどう難しいか</vt:lpstr>
      <vt:lpstr>最適化はどう難しいか</vt:lpstr>
      <vt:lpstr>これからやる最適化は…</vt:lpstr>
      <vt:lpstr>取り扱う最適化</vt:lpstr>
      <vt:lpstr>最適化は組み合わせるとすごい</vt:lpstr>
      <vt:lpstr>データフロー解析</vt:lpstr>
      <vt:lpstr>最適化に有用な情報</vt:lpstr>
      <vt:lpstr>「定義」と「使用」</vt:lpstr>
      <vt:lpstr>最適化に有用な情報</vt:lpstr>
      <vt:lpstr>データフロー解析</vt:lpstr>
      <vt:lpstr>典型的なデータフロー解析</vt:lpstr>
      <vt:lpstr>到達可能定義解析</vt:lpstr>
      <vt:lpstr>プログラム解析と approximation</vt:lpstr>
      <vt:lpstr>プログラム解析と approximation</vt:lpstr>
      <vt:lpstr>典型的なデータフロー解析手法</vt:lpstr>
      <vt:lpstr>データフロー値</vt:lpstr>
      <vt:lpstr>到達可能定義問題の定式化</vt:lpstr>
      <vt:lpstr>到達可能定義問題の定式化</vt:lpstr>
      <vt:lpstr>典型的なデータフロー解析手法</vt:lpstr>
      <vt:lpstr>データフローの発生と消滅</vt:lpstr>
      <vt:lpstr>伝達関数 (transfer function)</vt:lpstr>
      <vt:lpstr>典型的なデータフロー解析手法</vt:lpstr>
      <vt:lpstr>データフロー方程式</vt:lpstr>
      <vt:lpstr>典型的なデータフロー解析手法</vt:lpstr>
      <vt:lpstr>不動点反復による データフロー方程式の解法</vt:lpstr>
      <vt:lpstr>不動点反復の実行例</vt:lpstr>
      <vt:lpstr>不動点反復の実行例</vt:lpstr>
      <vt:lpstr>不動点反復の実行例</vt:lpstr>
      <vt:lpstr>不動点反復の実行例</vt:lpstr>
      <vt:lpstr>不動点反復の実行例</vt:lpstr>
      <vt:lpstr>不動点反復の実行例</vt:lpstr>
      <vt:lpstr>不動点反復の実行例</vt:lpstr>
      <vt:lpstr>不動点反復の実行例</vt:lpstr>
      <vt:lpstr>不動点反復の実行例</vt:lpstr>
      <vt:lpstr>不動点反復の性質</vt:lpstr>
      <vt:lpstr>様々なデータフロー解析</vt:lpstr>
      <vt:lpstr>到達コピー解析</vt:lpstr>
      <vt:lpstr>生存変数解析</vt:lpstr>
      <vt:lpstr>基本ブロック</vt:lpstr>
      <vt:lpstr>データフローグラフ</vt:lpstr>
      <vt:lpstr>データフロー解析と最適化</vt:lpstr>
      <vt:lpstr>取り扱う最適化</vt:lpstr>
      <vt:lpstr>定数畳み込み</vt:lpstr>
      <vt:lpstr>定数畳み込み</vt:lpstr>
      <vt:lpstr>到達定義解析を用いた 定数畳み込み</vt:lpstr>
      <vt:lpstr>さっきの例では…</vt:lpstr>
      <vt:lpstr>データフロー解析に基づく 不要代入文除去</vt:lpstr>
      <vt:lpstr>到達コピー解析に基づく コピー伝播</vt:lpstr>
      <vt:lpstr>レジスタ割り当て</vt:lpstr>
      <vt:lpstr>レジスタ割り当て (register allocation)</vt:lpstr>
      <vt:lpstr>レジスタ割り当ての難しさ</vt:lpstr>
      <vt:lpstr>基本的なレジスタ割り当ての方法</vt:lpstr>
      <vt:lpstr>干渉グラフ (interference graph)</vt:lpstr>
      <vt:lpstr>グラフ彩色問題 (graph coloring problem)</vt:lpstr>
      <vt:lpstr>これ以降の講義</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末永 幸平</dc:creator>
  <cp:lastModifiedBy>Microsoft Office ユーザー</cp:lastModifiedBy>
  <cp:revision>462</cp:revision>
  <dcterms:created xsi:type="dcterms:W3CDTF">2015-09-08T01:56:13Z</dcterms:created>
  <dcterms:modified xsi:type="dcterms:W3CDTF">2018-06-04T02:08:58Z</dcterms:modified>
</cp:coreProperties>
</file>