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9983" autoAdjust="0"/>
  </p:normalViewPr>
  <p:slideViewPr>
    <p:cSldViewPr snapToGrid="0" snapToObjects="1">
      <p:cViewPr varScale="1">
        <p:scale>
          <a:sx n="68" d="100"/>
          <a:sy n="68" d="100"/>
        </p:scale>
        <p:origin x="2384" y="3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57A677-DAFF-6A4E-B462-E5570885632E}" type="datetimeFigureOut">
              <a:rPr lang="en-US" smtClean="0"/>
              <a:pPr/>
              <a:t>9/29/15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26B24D-9CA3-B547-A80E-D851B578A457}" type="slidenum">
              <a:rPr lang="en-US" smtClean="0"/>
              <a:pPr/>
              <a:t>‹#›</a:t>
            </a:fld>
            <a:endParaRPr lang="en-US" dirty="0"/>
          </a:p>
        </p:txBody>
      </p:sp>
    </p:spTree>
    <p:extLst>
      <p:ext uri="{BB962C8B-B14F-4D97-AF65-F5344CB8AC3E}">
        <p14:creationId xmlns:p14="http://schemas.microsoft.com/office/powerpoint/2010/main" val="24607768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6B24D-9CA3-B547-A80E-D851B578A457}" type="slidenum">
              <a:rPr lang="en-US" smtClean="0"/>
              <a:pPr/>
              <a:t>1</a:t>
            </a:fld>
            <a:endParaRPr lang="en-US" dirty="0"/>
          </a:p>
        </p:txBody>
      </p:sp>
    </p:spTree>
    <p:extLst>
      <p:ext uri="{BB962C8B-B14F-4D97-AF65-F5344CB8AC3E}">
        <p14:creationId xmlns:p14="http://schemas.microsoft.com/office/powerpoint/2010/main" val="18899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(Introduction, the purpose of user segmentation)</a:t>
            </a:r>
          </a:p>
          <a:p>
            <a:endParaRPr lang="en-US" sz="16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(Explain how attributes like age, gender, technical </a:t>
            </a:r>
            <a:r>
              <a:rPr lang="en-US" sz="1200" dirty="0" smtClean="0"/>
              <a:t>prowess are important factors, but we found one common element)</a:t>
            </a:r>
          </a:p>
          <a:p>
            <a:r>
              <a:rPr lang="en-US" sz="1200" dirty="0" smtClean="0"/>
              <a:t> </a:t>
            </a:r>
          </a:p>
          <a:p>
            <a:endParaRPr lang="en-US" sz="1200" dirty="0"/>
          </a:p>
        </p:txBody>
      </p:sp>
      <p:sp>
        <p:nvSpPr>
          <p:cNvPr id="4" name="Slide Number Placeholder 3"/>
          <p:cNvSpPr>
            <a:spLocks noGrp="1"/>
          </p:cNvSpPr>
          <p:nvPr>
            <p:ph type="sldNum" sz="quarter" idx="10"/>
          </p:nvPr>
        </p:nvSpPr>
        <p:spPr/>
        <p:txBody>
          <a:bodyPr/>
          <a:lstStyle/>
          <a:p>
            <a:fld id="{5726B24D-9CA3-B547-A80E-D851B578A457}" type="slidenum">
              <a:rPr lang="en-US" smtClean="0"/>
              <a:pPr/>
              <a:t>2</a:t>
            </a:fld>
            <a:endParaRPr lang="en-US" dirty="0"/>
          </a:p>
        </p:txBody>
      </p:sp>
    </p:spTree>
    <p:extLst>
      <p:ext uri="{BB962C8B-B14F-4D97-AF65-F5344CB8AC3E}">
        <p14:creationId xmlns:p14="http://schemas.microsoft.com/office/powerpoint/2010/main" val="340838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smtClean="0"/>
              <a:t>Like in the word document, you should</a:t>
            </a:r>
            <a:r>
              <a:rPr lang="hr-HR" baseline="0" dirty="0" smtClean="0"/>
              <a:t> explain the logic behind why we choose college affiliation to divide our groups. Here is the excerpt from the document:</a:t>
            </a:r>
          </a:p>
          <a:p>
            <a:endParaRPr lang="hr-HR" baseline="0" dirty="0" smtClean="0"/>
          </a:p>
          <a:p>
            <a:pPr lvl="0"/>
            <a:r>
              <a:rPr lang="en-US" sz="1200" i="1" kern="1200" dirty="0" smtClean="0">
                <a:solidFill>
                  <a:schemeClr val="tx1"/>
                </a:solidFill>
                <a:latin typeface="+mn-lt"/>
                <a:ea typeface="+mn-ea"/>
                <a:cs typeface="+mn-cs"/>
              </a:rPr>
              <a:t>Affiliated with the College as a Student </a:t>
            </a:r>
            <a:r>
              <a:rPr lang="en-US" sz="1200" kern="1200" dirty="0" smtClean="0">
                <a:solidFill>
                  <a:schemeClr val="tx1"/>
                </a:solidFill>
                <a:latin typeface="+mn-lt"/>
                <a:ea typeface="+mn-ea"/>
                <a:cs typeface="+mn-cs"/>
              </a:rPr>
              <a:t>– This user will use the interactive blackboard as a means of information gathering (Finding a professor, his room number, etc…). This group mostly encompasses students who want to inform themselves more about the college.</a:t>
            </a:r>
            <a:endParaRPr lang="hr-HR"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hr-HR"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 Affiliated with the College as a Staff/Faculty Member</a:t>
            </a:r>
            <a:r>
              <a:rPr lang="en-US" sz="1200" kern="1200" dirty="0" smtClean="0">
                <a:solidFill>
                  <a:schemeClr val="tx1"/>
                </a:solidFill>
                <a:latin typeface="+mn-lt"/>
                <a:ea typeface="+mn-ea"/>
                <a:cs typeface="+mn-cs"/>
              </a:rPr>
              <a:t> – This user has more privileges than the average student and can edit his or her bio in the files in addition to viewing them. This group is comprised of the professors who review and edit their info displayed on the board, and different IT service staff who can access and edit the files for maintenance.</a:t>
            </a:r>
            <a:endParaRPr lang="hr-HR"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hr-HR"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Unaffiliated with the College </a:t>
            </a:r>
            <a:r>
              <a:rPr lang="en-US" sz="1200" kern="1200" dirty="0" smtClean="0">
                <a:solidFill>
                  <a:schemeClr val="tx1"/>
                </a:solidFill>
                <a:latin typeface="+mn-lt"/>
                <a:ea typeface="+mn-ea"/>
                <a:cs typeface="+mn-cs"/>
              </a:rPr>
              <a:t>– This is a branch of different users which can still interact with the blackboard for viewing purposes, these users can be visitors, alumni, seniors, children, etc. Each of them can be a different persona.</a:t>
            </a:r>
            <a:endParaRPr lang="hr-HR" sz="1200" kern="1200" dirty="0" smtClean="0">
              <a:solidFill>
                <a:schemeClr val="tx1"/>
              </a:solidFill>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5726B24D-9CA3-B547-A80E-D851B578A457}" type="slidenum">
              <a:rPr lang="en-US" smtClean="0"/>
              <a:pPr/>
              <a:t>3</a:t>
            </a:fld>
            <a:endParaRPr lang="en-US" dirty="0"/>
          </a:p>
        </p:txBody>
      </p:sp>
    </p:spTree>
    <p:extLst>
      <p:ext uri="{BB962C8B-B14F-4D97-AF65-F5344CB8AC3E}">
        <p14:creationId xmlns:p14="http://schemas.microsoft.com/office/powerpoint/2010/main" val="648606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dirty="0"/>
          </a:p>
        </p:txBody>
      </p:sp>
      <p:sp>
        <p:nvSpPr>
          <p:cNvPr id="4" name="Slide Number Placeholder 3"/>
          <p:cNvSpPr>
            <a:spLocks noGrp="1"/>
          </p:cNvSpPr>
          <p:nvPr>
            <p:ph type="sldNum" sz="quarter" idx="10"/>
          </p:nvPr>
        </p:nvSpPr>
        <p:spPr/>
        <p:txBody>
          <a:bodyPr/>
          <a:lstStyle/>
          <a:p>
            <a:fld id="{5726B24D-9CA3-B547-A80E-D851B578A457}" type="slidenum">
              <a:rPr lang="en-US" smtClean="0"/>
              <a:pPr/>
              <a:t>4</a:t>
            </a:fld>
            <a:endParaRPr lang="en-US" dirty="0"/>
          </a:p>
        </p:txBody>
      </p:sp>
    </p:spTree>
    <p:extLst>
      <p:ext uri="{BB962C8B-B14F-4D97-AF65-F5344CB8AC3E}">
        <p14:creationId xmlns:p14="http://schemas.microsoft.com/office/powerpoint/2010/main" val="50628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dirty="0"/>
          </a:p>
        </p:txBody>
      </p:sp>
      <p:sp>
        <p:nvSpPr>
          <p:cNvPr id="4" name="Slide Number Placeholder 3"/>
          <p:cNvSpPr>
            <a:spLocks noGrp="1"/>
          </p:cNvSpPr>
          <p:nvPr>
            <p:ph type="sldNum" sz="quarter" idx="10"/>
          </p:nvPr>
        </p:nvSpPr>
        <p:spPr/>
        <p:txBody>
          <a:bodyPr/>
          <a:lstStyle/>
          <a:p>
            <a:fld id="{5726B24D-9CA3-B547-A80E-D851B578A457}" type="slidenum">
              <a:rPr lang="en-US" smtClean="0"/>
              <a:pPr/>
              <a:t>5</a:t>
            </a:fld>
            <a:endParaRPr lang="en-US" dirty="0"/>
          </a:p>
        </p:txBody>
      </p:sp>
    </p:spTree>
    <p:extLst>
      <p:ext uri="{BB962C8B-B14F-4D97-AF65-F5344CB8AC3E}">
        <p14:creationId xmlns:p14="http://schemas.microsoft.com/office/powerpoint/2010/main" val="807231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dirty="0"/>
          </a:p>
        </p:txBody>
      </p:sp>
      <p:sp>
        <p:nvSpPr>
          <p:cNvPr id="4" name="Slide Number Placeholder 3"/>
          <p:cNvSpPr>
            <a:spLocks noGrp="1"/>
          </p:cNvSpPr>
          <p:nvPr>
            <p:ph type="sldNum" sz="quarter" idx="10"/>
          </p:nvPr>
        </p:nvSpPr>
        <p:spPr/>
        <p:txBody>
          <a:bodyPr/>
          <a:lstStyle/>
          <a:p>
            <a:fld id="{5726B24D-9CA3-B547-A80E-D851B578A457}" type="slidenum">
              <a:rPr lang="en-US" smtClean="0"/>
              <a:pPr/>
              <a:t>6</a:t>
            </a:fld>
            <a:endParaRPr lang="en-US" dirty="0"/>
          </a:p>
        </p:txBody>
      </p:sp>
    </p:spTree>
    <p:extLst>
      <p:ext uri="{BB962C8B-B14F-4D97-AF65-F5344CB8AC3E}">
        <p14:creationId xmlns:p14="http://schemas.microsoft.com/office/powerpoint/2010/main" val="1478126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dirty="0"/>
          </a:p>
        </p:txBody>
      </p:sp>
      <p:sp>
        <p:nvSpPr>
          <p:cNvPr id="4" name="Slide Number Placeholder 3"/>
          <p:cNvSpPr>
            <a:spLocks noGrp="1"/>
          </p:cNvSpPr>
          <p:nvPr>
            <p:ph type="sldNum" sz="quarter" idx="10"/>
          </p:nvPr>
        </p:nvSpPr>
        <p:spPr/>
        <p:txBody>
          <a:bodyPr/>
          <a:lstStyle/>
          <a:p>
            <a:fld id="{5726B24D-9CA3-B547-A80E-D851B578A457}" type="slidenum">
              <a:rPr lang="en-US" smtClean="0"/>
              <a:pPr/>
              <a:t>7</a:t>
            </a:fld>
            <a:endParaRPr lang="en-US" dirty="0"/>
          </a:p>
        </p:txBody>
      </p:sp>
    </p:spTree>
    <p:extLst>
      <p:ext uri="{BB962C8B-B14F-4D97-AF65-F5344CB8AC3E}">
        <p14:creationId xmlns:p14="http://schemas.microsoft.com/office/powerpoint/2010/main" val="780904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dirty="0"/>
          </a:p>
        </p:txBody>
      </p:sp>
      <p:sp>
        <p:nvSpPr>
          <p:cNvPr id="4" name="Slide Number Placeholder 3"/>
          <p:cNvSpPr>
            <a:spLocks noGrp="1"/>
          </p:cNvSpPr>
          <p:nvPr>
            <p:ph type="sldNum" sz="quarter" idx="10"/>
          </p:nvPr>
        </p:nvSpPr>
        <p:spPr/>
        <p:txBody>
          <a:bodyPr/>
          <a:lstStyle/>
          <a:p>
            <a:fld id="{5726B24D-9CA3-B547-A80E-D851B578A457}" type="slidenum">
              <a:rPr lang="en-US" smtClean="0"/>
              <a:pPr/>
              <a:t>8</a:t>
            </a:fld>
            <a:endParaRPr lang="en-US" dirty="0"/>
          </a:p>
        </p:txBody>
      </p:sp>
    </p:spTree>
    <p:extLst>
      <p:ext uri="{BB962C8B-B14F-4D97-AF65-F5344CB8AC3E}">
        <p14:creationId xmlns:p14="http://schemas.microsoft.com/office/powerpoint/2010/main" val="138191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47285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2828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31886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985586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99225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55753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68489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44600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0102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3295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667208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75705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76587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8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00713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4786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9/29/15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76609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E36636D-D922-432D-A958-524484B5923D}" type="datetimeFigureOut">
              <a:rPr lang="en-US" smtClean="0"/>
              <a:pPr/>
              <a:t>9/29/15</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21759579"/>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Orange</a:t>
            </a:r>
            <a:endParaRPr lang="en-US" dirty="0"/>
          </a:p>
        </p:txBody>
      </p:sp>
      <p:sp>
        <p:nvSpPr>
          <p:cNvPr id="3" name="Subtitle 2"/>
          <p:cNvSpPr>
            <a:spLocks noGrp="1"/>
          </p:cNvSpPr>
          <p:nvPr>
            <p:ph type="subTitle" idx="1"/>
          </p:nvPr>
        </p:nvSpPr>
        <p:spPr/>
        <p:txBody>
          <a:bodyPr/>
          <a:lstStyle/>
          <a:p>
            <a:r>
              <a:rPr lang="en-US" dirty="0" smtClean="0"/>
              <a:t>Personas and Use Cases</a:t>
            </a:r>
          </a:p>
        </p:txBody>
      </p:sp>
      <p:sp>
        <p:nvSpPr>
          <p:cNvPr id="4" name="TextBox 3"/>
          <p:cNvSpPr txBox="1"/>
          <p:nvPr/>
        </p:nvSpPr>
        <p:spPr>
          <a:xfrm>
            <a:off x="4483143" y="5136688"/>
            <a:ext cx="4179843" cy="1200329"/>
          </a:xfrm>
          <a:prstGeom prst="rect">
            <a:avLst/>
          </a:prstGeom>
          <a:noFill/>
        </p:spPr>
        <p:txBody>
          <a:bodyPr wrap="square" rtlCol="0">
            <a:spAutoFit/>
          </a:bodyPr>
          <a:lstStyle/>
          <a:p>
            <a:pPr algn="r"/>
            <a:r>
              <a:rPr lang="en-US" dirty="0" smtClean="0"/>
              <a:t>Daniel Dorrity</a:t>
            </a:r>
          </a:p>
          <a:p>
            <a:pPr algn="r"/>
            <a:r>
              <a:rPr lang="en-US" dirty="0" smtClean="0"/>
              <a:t>Andrew Woods</a:t>
            </a:r>
          </a:p>
          <a:p>
            <a:pPr algn="r"/>
            <a:r>
              <a:rPr lang="en-US" dirty="0" smtClean="0"/>
              <a:t>Tomomi Takeuchi</a:t>
            </a:r>
          </a:p>
          <a:p>
            <a:pPr algn="r"/>
            <a:r>
              <a:rPr lang="en-US" dirty="0" smtClean="0"/>
              <a:t>Frano </a:t>
            </a:r>
            <a:r>
              <a:rPr lang="ta-IN" dirty="0" smtClean="0"/>
              <a:t>Čaveliš</a:t>
            </a:r>
            <a:endParaRPr lang="en-US" dirty="0"/>
          </a:p>
        </p:txBody>
      </p:sp>
    </p:spTree>
    <p:extLst>
      <p:ext uri="{BB962C8B-B14F-4D97-AF65-F5344CB8AC3E}">
        <p14:creationId xmlns:p14="http://schemas.microsoft.com/office/powerpoint/2010/main" val="262049037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Segmentation</a:t>
            </a:r>
            <a:endParaRPr lang="en-US" dirty="0"/>
          </a:p>
        </p:txBody>
      </p:sp>
      <p:sp>
        <p:nvSpPr>
          <p:cNvPr id="3" name="Content Placeholder 2"/>
          <p:cNvSpPr>
            <a:spLocks noGrp="1"/>
          </p:cNvSpPr>
          <p:nvPr>
            <p:ph idx="1"/>
          </p:nvPr>
        </p:nvSpPr>
        <p:spPr/>
        <p:txBody>
          <a:bodyPr>
            <a:noAutofit/>
          </a:bodyPr>
          <a:lstStyle/>
          <a:p>
            <a:pPr>
              <a:buClr>
                <a:schemeClr val="bg1"/>
              </a:buClr>
              <a:buSzPct val="65000"/>
              <a:buFont typeface="Wingdings" pitchFamily="2" charset="2"/>
              <a:buChar char=""/>
            </a:pPr>
            <a:r>
              <a:rPr lang="en-US" sz="3200" dirty="0" smtClean="0"/>
              <a:t>Divided User categories </a:t>
            </a:r>
          </a:p>
          <a:p>
            <a:pPr>
              <a:buClr>
                <a:schemeClr val="bg1"/>
              </a:buClr>
              <a:buSzPct val="65000"/>
              <a:buFont typeface="Wingdings" pitchFamily="2" charset="2"/>
              <a:buChar char=""/>
            </a:pPr>
            <a:endParaRPr lang="en-US" sz="3200" dirty="0" smtClean="0"/>
          </a:p>
          <a:p>
            <a:pPr>
              <a:buClr>
                <a:schemeClr val="bg1"/>
              </a:buClr>
              <a:buSzPct val="65000"/>
              <a:buFont typeface="Wingdings" pitchFamily="2" charset="2"/>
              <a:buChar char=""/>
            </a:pPr>
            <a:r>
              <a:rPr lang="en-US" sz="3200" dirty="0" smtClean="0"/>
              <a:t>The common attribute between users </a:t>
            </a:r>
          </a:p>
          <a:p>
            <a:pPr>
              <a:buClr>
                <a:schemeClr val="bg1"/>
              </a:buClr>
              <a:buSzPct val="65000"/>
              <a:buFont typeface="Wingdings" pitchFamily="2" charset="2"/>
              <a:buChar char=""/>
            </a:pPr>
            <a:endParaRPr lang="en-US" sz="3200" dirty="0"/>
          </a:p>
          <a:p>
            <a:pPr>
              <a:buClr>
                <a:schemeClr val="bg1"/>
              </a:buClr>
              <a:buSzPct val="65000"/>
              <a:buFont typeface="Wingdings" pitchFamily="2" charset="2"/>
              <a:buChar char=""/>
            </a:pPr>
            <a:r>
              <a:rPr lang="en-US" sz="3200" dirty="0" smtClean="0"/>
              <a:t>One common element ties all the users</a:t>
            </a:r>
            <a:endParaRPr lang="en-US" sz="3200" dirty="0"/>
          </a:p>
        </p:txBody>
      </p:sp>
    </p:spTree>
    <p:extLst>
      <p:ext uri="{BB962C8B-B14F-4D97-AF65-F5344CB8AC3E}">
        <p14:creationId xmlns:p14="http://schemas.microsoft.com/office/powerpoint/2010/main" val="164761734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Campus Relation</a:t>
            </a:r>
            <a:endParaRPr lang="en-US" u="sng" dirty="0"/>
          </a:p>
        </p:txBody>
      </p:sp>
      <p:sp>
        <p:nvSpPr>
          <p:cNvPr id="3" name="Content Placeholder 2"/>
          <p:cNvSpPr>
            <a:spLocks noGrp="1"/>
          </p:cNvSpPr>
          <p:nvPr>
            <p:ph idx="1"/>
          </p:nvPr>
        </p:nvSpPr>
        <p:spPr/>
        <p:txBody>
          <a:bodyPr>
            <a:normAutofit/>
          </a:bodyPr>
          <a:lstStyle/>
          <a:p>
            <a:pPr>
              <a:lnSpc>
                <a:spcPct val="50000"/>
              </a:lnSpc>
              <a:buClr>
                <a:schemeClr val="bg1"/>
              </a:buClr>
              <a:buFont typeface="Wingdings" pitchFamily="2" charset="2"/>
              <a:buChar char="²"/>
            </a:pPr>
            <a:r>
              <a:rPr lang="en-US" sz="2000" dirty="0" smtClean="0"/>
              <a:t>The attribute which influences </a:t>
            </a:r>
          </a:p>
          <a:p>
            <a:pPr marL="0" indent="0">
              <a:lnSpc>
                <a:spcPct val="50000"/>
              </a:lnSpc>
              <a:buClr>
                <a:schemeClr val="bg1"/>
              </a:buClr>
              <a:buNone/>
            </a:pPr>
            <a:r>
              <a:rPr lang="en-US" sz="2000" dirty="0" smtClean="0"/>
              <a:t>the data displayed has a direct </a:t>
            </a:r>
            <a:endParaRPr lang="hr-HR" sz="2000" dirty="0" smtClean="0"/>
          </a:p>
          <a:p>
            <a:pPr marL="0" indent="0">
              <a:lnSpc>
                <a:spcPct val="50000"/>
              </a:lnSpc>
              <a:buClr>
                <a:schemeClr val="bg1"/>
              </a:buClr>
              <a:buNone/>
            </a:pPr>
            <a:r>
              <a:rPr lang="en-US" sz="2000" dirty="0" smtClean="0"/>
              <a:t>correlation to the </a:t>
            </a:r>
            <a:r>
              <a:rPr lang="en-US" sz="2000" u="sng" dirty="0" smtClean="0"/>
              <a:t>campus relation</a:t>
            </a:r>
            <a:endParaRPr lang="hr-HR" sz="2000" u="sng" dirty="0" smtClean="0"/>
          </a:p>
          <a:p>
            <a:pPr marL="0" indent="0">
              <a:lnSpc>
                <a:spcPct val="50000"/>
              </a:lnSpc>
              <a:buClr>
                <a:schemeClr val="bg1"/>
              </a:buClr>
              <a:buFont typeface="Wingdings" pitchFamily="2" charset="2"/>
              <a:buChar char="²"/>
            </a:pPr>
            <a:endParaRPr lang="hr-HR" sz="2000" u="sng" dirty="0" smtClean="0"/>
          </a:p>
          <a:p>
            <a:pPr marL="0" indent="0">
              <a:lnSpc>
                <a:spcPct val="50000"/>
              </a:lnSpc>
              <a:buClr>
                <a:schemeClr val="bg1"/>
              </a:buClr>
              <a:buFont typeface="Wingdings" pitchFamily="2" charset="2"/>
              <a:buChar char="²"/>
            </a:pPr>
            <a:endParaRPr lang="hr-HR" sz="2000" u="sng" dirty="0" smtClean="0"/>
          </a:p>
          <a:p>
            <a:pPr marL="0" indent="0">
              <a:lnSpc>
                <a:spcPct val="50000"/>
              </a:lnSpc>
              <a:buClr>
                <a:schemeClr val="bg1"/>
              </a:buClr>
              <a:buFont typeface="Wingdings" pitchFamily="2" charset="2"/>
              <a:buChar char="²"/>
            </a:pPr>
            <a:endParaRPr lang="hr-HR" sz="2000" u="sng" dirty="0" smtClean="0"/>
          </a:p>
          <a:p>
            <a:pPr marL="0" indent="0" algn="ctr">
              <a:lnSpc>
                <a:spcPct val="50000"/>
              </a:lnSpc>
              <a:buClr>
                <a:schemeClr val="bg1"/>
              </a:buClr>
              <a:buNone/>
            </a:pPr>
            <a:r>
              <a:rPr lang="hr-HR" sz="2000" dirty="0" smtClean="0"/>
              <a:t> Affiliated with the college as a </a:t>
            </a:r>
            <a:r>
              <a:rPr lang="hr-HR" sz="2000" b="1" u="dbl" dirty="0" smtClean="0">
                <a:uFill>
                  <a:solidFill>
                    <a:schemeClr val="tx2">
                      <a:lumMod val="40000"/>
                      <a:lumOff val="60000"/>
                    </a:schemeClr>
                  </a:solidFill>
                </a:uFill>
              </a:rPr>
              <a:t>student</a:t>
            </a:r>
          </a:p>
          <a:p>
            <a:pPr marL="0" indent="0" algn="ctr">
              <a:lnSpc>
                <a:spcPct val="50000"/>
              </a:lnSpc>
              <a:buClr>
                <a:schemeClr val="bg1"/>
              </a:buClr>
              <a:buNone/>
            </a:pPr>
            <a:endParaRPr lang="hr-HR" sz="2000" dirty="0" smtClean="0"/>
          </a:p>
          <a:p>
            <a:pPr marL="0" indent="0" algn="ctr">
              <a:lnSpc>
                <a:spcPct val="50000"/>
              </a:lnSpc>
              <a:buClr>
                <a:schemeClr val="bg1"/>
              </a:buClr>
              <a:buNone/>
            </a:pPr>
            <a:r>
              <a:rPr lang="hr-HR" sz="2000" dirty="0" smtClean="0"/>
              <a:t> Affiliated with the college as a </a:t>
            </a:r>
            <a:r>
              <a:rPr lang="hr-HR" sz="2000" b="1" u="dbl" dirty="0" smtClean="0">
                <a:uFill>
                  <a:solidFill>
                    <a:schemeClr val="tx2">
                      <a:lumMod val="40000"/>
                      <a:lumOff val="60000"/>
                    </a:schemeClr>
                  </a:solidFill>
                </a:uFill>
              </a:rPr>
              <a:t>Staff/Faculty member</a:t>
            </a:r>
          </a:p>
          <a:p>
            <a:pPr marL="0" indent="0" algn="ctr">
              <a:lnSpc>
                <a:spcPct val="50000"/>
              </a:lnSpc>
              <a:buClr>
                <a:schemeClr val="bg1"/>
              </a:buClr>
              <a:buNone/>
            </a:pPr>
            <a:endParaRPr lang="hr-HR" sz="2000" dirty="0" smtClean="0"/>
          </a:p>
          <a:p>
            <a:pPr marL="0" indent="0" algn="ctr">
              <a:lnSpc>
                <a:spcPct val="50000"/>
              </a:lnSpc>
              <a:buClr>
                <a:schemeClr val="bg1"/>
              </a:buClr>
              <a:buNone/>
            </a:pPr>
            <a:r>
              <a:rPr lang="hr-HR" sz="2000" dirty="0" smtClean="0"/>
              <a:t> </a:t>
            </a:r>
            <a:r>
              <a:rPr lang="hr-HR" sz="2000" b="1" u="dbl" dirty="0" smtClean="0">
                <a:uFill>
                  <a:solidFill>
                    <a:schemeClr val="tx2">
                      <a:lumMod val="40000"/>
                      <a:lumOff val="60000"/>
                    </a:schemeClr>
                  </a:solidFill>
                </a:uFill>
              </a:rPr>
              <a:t>Unaffiliated</a:t>
            </a:r>
            <a:r>
              <a:rPr lang="hr-HR" sz="2000" dirty="0" smtClean="0"/>
              <a:t> with the college</a:t>
            </a:r>
            <a:endParaRPr lang="en-US" sz="2000" dirty="0" smtClean="0"/>
          </a:p>
          <a:p>
            <a:pPr>
              <a:lnSpc>
                <a:spcPct val="50000"/>
              </a:lnSpc>
            </a:pPr>
            <a:endParaRPr lang="en-US" sz="2000" u="sng" dirty="0"/>
          </a:p>
        </p:txBody>
      </p:sp>
      <p:pic>
        <p:nvPicPr>
          <p:cNvPr id="4" name="Picture 3" descr="BigShot30_Pre_Day_900.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3581" y="1232647"/>
            <a:ext cx="3429000" cy="18592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64250982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The Student Persona</a:t>
            </a:r>
            <a:endParaRPr lang="hr-HR" dirty="0"/>
          </a:p>
        </p:txBody>
      </p:sp>
      <p:pic>
        <p:nvPicPr>
          <p:cNvPr id="4" name="Content Placeholder 3" descr="depositphotos_12744020-Travelling-student.jpg"/>
          <p:cNvPicPr>
            <a:picLocks noGrp="1" noChangeAspect="1"/>
          </p:cNvPicPr>
          <p:nvPr>
            <p:ph idx="1"/>
          </p:nvPr>
        </p:nvPicPr>
        <p:blipFill>
          <a:blip r:embed="rId3" cstate="print"/>
          <a:stretch>
            <a:fillRect/>
          </a:stretch>
        </p:blipFill>
        <p:spPr>
          <a:xfrm>
            <a:off x="6191481" y="1232647"/>
            <a:ext cx="2590112" cy="35376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261671" y="1663547"/>
            <a:ext cx="4695920" cy="1631216"/>
          </a:xfrm>
          <a:prstGeom prst="rect">
            <a:avLst/>
          </a:prstGeom>
          <a:noFill/>
        </p:spPr>
        <p:txBody>
          <a:bodyPr wrap="square" rtlCol="0">
            <a:spAutoFit/>
          </a:bodyPr>
          <a:lstStyle/>
          <a:p>
            <a:pPr>
              <a:buFont typeface="Wingdings" pitchFamily="2" charset="2"/>
              <a:buChar char="²"/>
            </a:pPr>
            <a:r>
              <a:rPr lang="hr-HR" sz="2000" u="sng" dirty="0" smtClean="0"/>
              <a:t> </a:t>
            </a:r>
            <a:r>
              <a:rPr lang="en-US" sz="2000" u="sng" dirty="0" smtClean="0"/>
              <a:t>Persona Attributes</a:t>
            </a:r>
            <a:r>
              <a:rPr lang="en-US" sz="2000" dirty="0" smtClean="0"/>
              <a:t>:  </a:t>
            </a:r>
            <a:endParaRPr lang="hr-HR" sz="2000" dirty="0" smtClean="0"/>
          </a:p>
          <a:p>
            <a:r>
              <a:rPr lang="en-US" sz="2000" dirty="0" smtClean="0"/>
              <a:t>Resourceful, Technologically Adept, Possesses knowledge about the Campus ranging from clueless to well informed</a:t>
            </a:r>
            <a:endParaRPr lang="hr-HR" sz="2000" dirty="0"/>
          </a:p>
        </p:txBody>
      </p:sp>
      <p:sp>
        <p:nvSpPr>
          <p:cNvPr id="6" name="TextBox 5"/>
          <p:cNvSpPr txBox="1"/>
          <p:nvPr/>
        </p:nvSpPr>
        <p:spPr>
          <a:xfrm>
            <a:off x="261671" y="3899971"/>
            <a:ext cx="4208443" cy="1200329"/>
          </a:xfrm>
          <a:prstGeom prst="rect">
            <a:avLst/>
          </a:prstGeom>
          <a:noFill/>
        </p:spPr>
        <p:txBody>
          <a:bodyPr wrap="square" rtlCol="0">
            <a:spAutoFit/>
          </a:bodyPr>
          <a:lstStyle/>
          <a:p>
            <a:pPr>
              <a:buFont typeface="Wingdings" pitchFamily="2" charset="2"/>
              <a:buChar char="²"/>
            </a:pPr>
            <a:r>
              <a:rPr lang="hr-HR" u="sng" dirty="0" smtClean="0"/>
              <a:t> </a:t>
            </a:r>
            <a:r>
              <a:rPr lang="en-US" u="sng" dirty="0" smtClean="0"/>
              <a:t>Purpose</a:t>
            </a:r>
            <a:r>
              <a:rPr lang="en-US" dirty="0" smtClean="0"/>
              <a:t>:  The Student’s desire to use our device is proportionate to his year level. </a:t>
            </a:r>
            <a:r>
              <a:rPr lang="hr-HR" dirty="0" smtClean="0"/>
              <a:t> Freshmen will use the board more often.</a:t>
            </a:r>
            <a:endParaRPr lang="hr-HR"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The IT Staff Persona</a:t>
            </a:r>
            <a:endParaRPr lang="hr-HR" dirty="0"/>
          </a:p>
        </p:txBody>
      </p:sp>
      <p:pic>
        <p:nvPicPr>
          <p:cNvPr id="4" name="Content Placeholder 3" descr="depositphotos_12744020-Travelling-student.jpg"/>
          <p:cNvPicPr>
            <a:picLocks noGrp="1" noChangeAspect="1"/>
          </p:cNvPicPr>
          <p:nvPr>
            <p:ph idx="1"/>
          </p:nvPr>
        </p:nvPicPr>
        <p:blipFill>
          <a:blip r:embed="rId3" cstate="print"/>
          <a:stretch>
            <a:fillRect/>
          </a:stretch>
        </p:blipFill>
        <p:spPr>
          <a:xfrm>
            <a:off x="5838940" y="1232647"/>
            <a:ext cx="2942653" cy="326223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261671" y="1663547"/>
            <a:ext cx="4695920" cy="1631216"/>
          </a:xfrm>
          <a:prstGeom prst="rect">
            <a:avLst/>
          </a:prstGeom>
          <a:noFill/>
        </p:spPr>
        <p:txBody>
          <a:bodyPr wrap="square" rtlCol="0">
            <a:spAutoFit/>
          </a:bodyPr>
          <a:lstStyle/>
          <a:p>
            <a:pPr>
              <a:buFont typeface="Wingdings" pitchFamily="2" charset="2"/>
              <a:buChar char="²"/>
            </a:pPr>
            <a:r>
              <a:rPr lang="hr-HR" sz="2000" u="sng" dirty="0" smtClean="0"/>
              <a:t> </a:t>
            </a:r>
            <a:r>
              <a:rPr lang="en-US" sz="2000" u="sng" dirty="0" smtClean="0"/>
              <a:t>Persona Attributes</a:t>
            </a:r>
            <a:r>
              <a:rPr lang="en-US" sz="2000" dirty="0" smtClean="0"/>
              <a:t>:  </a:t>
            </a:r>
            <a:endParaRPr lang="hr-HR" sz="2000" dirty="0" smtClean="0"/>
          </a:p>
          <a:p>
            <a:r>
              <a:rPr lang="en-US" sz="2000" dirty="0" smtClean="0"/>
              <a:t>Technologically apt, has a unique and different thought process,  responsible, ready for critical situations</a:t>
            </a:r>
            <a:endParaRPr lang="hr-HR" sz="2000" dirty="0"/>
          </a:p>
        </p:txBody>
      </p:sp>
      <p:sp>
        <p:nvSpPr>
          <p:cNvPr id="6" name="TextBox 5"/>
          <p:cNvSpPr txBox="1"/>
          <p:nvPr/>
        </p:nvSpPr>
        <p:spPr>
          <a:xfrm>
            <a:off x="261671" y="3899971"/>
            <a:ext cx="4695920" cy="1323439"/>
          </a:xfrm>
          <a:prstGeom prst="rect">
            <a:avLst/>
          </a:prstGeom>
          <a:noFill/>
        </p:spPr>
        <p:txBody>
          <a:bodyPr wrap="square" rtlCol="0">
            <a:spAutoFit/>
          </a:bodyPr>
          <a:lstStyle/>
          <a:p>
            <a:pPr>
              <a:buFont typeface="Wingdings" pitchFamily="2" charset="2"/>
              <a:buChar char="²"/>
            </a:pPr>
            <a:r>
              <a:rPr lang="hr-HR" sz="2000" u="sng" dirty="0" smtClean="0"/>
              <a:t> </a:t>
            </a:r>
            <a:r>
              <a:rPr lang="en-US" sz="2000" u="sng" dirty="0" smtClean="0"/>
              <a:t>Purpose</a:t>
            </a:r>
            <a:r>
              <a:rPr lang="en-US" sz="2000" dirty="0" smtClean="0"/>
              <a:t>:  </a:t>
            </a:r>
            <a:endParaRPr lang="hr-HR" sz="2000" dirty="0" smtClean="0"/>
          </a:p>
          <a:p>
            <a:r>
              <a:rPr lang="hr-HR" sz="2000" dirty="0" smtClean="0"/>
              <a:t>V</a:t>
            </a:r>
            <a:r>
              <a:rPr lang="en-US" sz="2000" dirty="0" smtClean="0"/>
              <a:t>iewing, editing and creating the data.</a:t>
            </a:r>
            <a:r>
              <a:rPr lang="hr-HR" sz="2000" dirty="0" smtClean="0"/>
              <a:t> Also will </a:t>
            </a:r>
            <a:r>
              <a:rPr lang="en-US" sz="2000" dirty="0" smtClean="0"/>
              <a:t>care for the application's operating status</a:t>
            </a:r>
            <a:r>
              <a:rPr lang="hr-HR" sz="2000" dirty="0" smtClean="0"/>
              <a:t>.</a:t>
            </a:r>
            <a:endParaRPr lang="hr-HR" sz="2000"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The Professor Persona</a:t>
            </a:r>
            <a:endParaRPr lang="hr-HR" dirty="0"/>
          </a:p>
        </p:txBody>
      </p:sp>
      <p:pic>
        <p:nvPicPr>
          <p:cNvPr id="4" name="Content Placeholder 3" descr="depositphotos_12744020-Travelling-student.jpg"/>
          <p:cNvPicPr>
            <a:picLocks noGrp="1" noChangeAspect="1"/>
          </p:cNvPicPr>
          <p:nvPr>
            <p:ph idx="1"/>
          </p:nvPr>
        </p:nvPicPr>
        <p:blipFill>
          <a:blip r:embed="rId3" cstate="print"/>
          <a:stretch>
            <a:fillRect/>
          </a:stretch>
        </p:blipFill>
        <p:spPr>
          <a:xfrm>
            <a:off x="5519452" y="1972019"/>
            <a:ext cx="3262142" cy="27460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261671" y="1663547"/>
            <a:ext cx="4695920" cy="1323439"/>
          </a:xfrm>
          <a:prstGeom prst="rect">
            <a:avLst/>
          </a:prstGeom>
          <a:noFill/>
        </p:spPr>
        <p:txBody>
          <a:bodyPr wrap="square" rtlCol="0">
            <a:spAutoFit/>
          </a:bodyPr>
          <a:lstStyle/>
          <a:p>
            <a:pPr>
              <a:buFont typeface="Wingdings" pitchFamily="2" charset="2"/>
              <a:buChar char="²"/>
            </a:pPr>
            <a:r>
              <a:rPr lang="hr-HR" sz="2000" u="sng" dirty="0" smtClean="0"/>
              <a:t> </a:t>
            </a:r>
            <a:r>
              <a:rPr lang="en-US" sz="2000" u="sng" dirty="0" smtClean="0"/>
              <a:t>Persona Attributes</a:t>
            </a:r>
            <a:r>
              <a:rPr lang="en-US" sz="2000" dirty="0" smtClean="0"/>
              <a:t>:  </a:t>
            </a:r>
            <a:endParaRPr lang="hr-HR" sz="2000" dirty="0" smtClean="0"/>
          </a:p>
          <a:p>
            <a:r>
              <a:rPr lang="en-US" sz="2000" dirty="0" smtClean="0"/>
              <a:t>Respectable, Literate, Not so adept at technology but willing to learn, prideful </a:t>
            </a:r>
            <a:r>
              <a:rPr lang="hr-HR" sz="2000" dirty="0" smtClean="0"/>
              <a:t>of his achievements</a:t>
            </a:r>
            <a:endParaRPr lang="hr-HR" sz="2000" dirty="0"/>
          </a:p>
        </p:txBody>
      </p:sp>
      <p:sp>
        <p:nvSpPr>
          <p:cNvPr id="6" name="TextBox 5"/>
          <p:cNvSpPr txBox="1"/>
          <p:nvPr/>
        </p:nvSpPr>
        <p:spPr>
          <a:xfrm>
            <a:off x="261671" y="3668617"/>
            <a:ext cx="4949307" cy="1938992"/>
          </a:xfrm>
          <a:prstGeom prst="rect">
            <a:avLst/>
          </a:prstGeom>
          <a:noFill/>
        </p:spPr>
        <p:txBody>
          <a:bodyPr wrap="square" rtlCol="0">
            <a:spAutoFit/>
          </a:bodyPr>
          <a:lstStyle/>
          <a:p>
            <a:pPr>
              <a:buFont typeface="Wingdings" pitchFamily="2" charset="2"/>
              <a:buChar char="²"/>
            </a:pPr>
            <a:r>
              <a:rPr lang="hr-HR" sz="2000" u="sng" dirty="0" smtClean="0"/>
              <a:t> </a:t>
            </a:r>
            <a:r>
              <a:rPr lang="en-US" sz="2000" u="sng" dirty="0" smtClean="0"/>
              <a:t>Purpose</a:t>
            </a:r>
            <a:r>
              <a:rPr lang="en-US" sz="2000" dirty="0" smtClean="0"/>
              <a:t>:  </a:t>
            </a:r>
            <a:endParaRPr lang="hr-HR" sz="2000" dirty="0" smtClean="0"/>
          </a:p>
          <a:p>
            <a:r>
              <a:rPr lang="en-US" sz="2000" dirty="0" smtClean="0"/>
              <a:t>The professor can use the interactive board to view any information displayed there, but </a:t>
            </a:r>
            <a:r>
              <a:rPr lang="hr-HR" sz="2000" dirty="0" smtClean="0"/>
              <a:t>also </a:t>
            </a:r>
            <a:r>
              <a:rPr lang="en-US" sz="2000" dirty="0" smtClean="0"/>
              <a:t>request to change any background information displayed.</a:t>
            </a:r>
            <a:endParaRPr lang="hr-HR" sz="20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The Visitor Persona</a:t>
            </a:r>
            <a:endParaRPr lang="hr-HR" dirty="0"/>
          </a:p>
        </p:txBody>
      </p:sp>
      <p:pic>
        <p:nvPicPr>
          <p:cNvPr id="4" name="Content Placeholder 3" descr="depositphotos_12744020-Travelling-student.jpg"/>
          <p:cNvPicPr>
            <a:picLocks noGrp="1" noChangeAspect="1"/>
          </p:cNvPicPr>
          <p:nvPr>
            <p:ph idx="1"/>
          </p:nvPr>
        </p:nvPicPr>
        <p:blipFill>
          <a:blip r:embed="rId3" cstate="print"/>
          <a:stretch>
            <a:fillRect/>
          </a:stretch>
        </p:blipFill>
        <p:spPr>
          <a:xfrm>
            <a:off x="6042775" y="1232647"/>
            <a:ext cx="2550382" cy="39956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261671" y="1663547"/>
            <a:ext cx="4695920" cy="1015663"/>
          </a:xfrm>
          <a:prstGeom prst="rect">
            <a:avLst/>
          </a:prstGeom>
          <a:noFill/>
        </p:spPr>
        <p:txBody>
          <a:bodyPr wrap="square" rtlCol="0">
            <a:spAutoFit/>
          </a:bodyPr>
          <a:lstStyle/>
          <a:p>
            <a:pPr>
              <a:buFont typeface="Wingdings" pitchFamily="2" charset="2"/>
              <a:buChar char="²"/>
            </a:pPr>
            <a:r>
              <a:rPr lang="hr-HR" sz="2000" u="sng" dirty="0" smtClean="0"/>
              <a:t> </a:t>
            </a:r>
            <a:r>
              <a:rPr lang="en-US" sz="2000" u="sng" dirty="0" smtClean="0"/>
              <a:t>Persona Attributes</a:t>
            </a:r>
            <a:r>
              <a:rPr lang="en-US" sz="2000" dirty="0" smtClean="0"/>
              <a:t>:  </a:t>
            </a:r>
            <a:endParaRPr lang="hr-HR" sz="2000" dirty="0" smtClean="0"/>
          </a:p>
          <a:p>
            <a:r>
              <a:rPr lang="en-US" sz="2000" dirty="0" smtClean="0"/>
              <a:t>Curious, Unpredictable, Easily Impressed</a:t>
            </a:r>
            <a:endParaRPr lang="hr-HR" sz="2000" dirty="0"/>
          </a:p>
        </p:txBody>
      </p:sp>
      <p:sp>
        <p:nvSpPr>
          <p:cNvPr id="6" name="TextBox 5"/>
          <p:cNvSpPr txBox="1"/>
          <p:nvPr/>
        </p:nvSpPr>
        <p:spPr>
          <a:xfrm>
            <a:off x="261671" y="3249976"/>
            <a:ext cx="5268796" cy="1938992"/>
          </a:xfrm>
          <a:prstGeom prst="rect">
            <a:avLst/>
          </a:prstGeom>
          <a:noFill/>
        </p:spPr>
        <p:txBody>
          <a:bodyPr wrap="square" rtlCol="0">
            <a:spAutoFit/>
          </a:bodyPr>
          <a:lstStyle/>
          <a:p>
            <a:pPr>
              <a:buFont typeface="Wingdings" pitchFamily="2" charset="2"/>
              <a:buChar char="²"/>
            </a:pPr>
            <a:r>
              <a:rPr lang="hr-HR" sz="2000" u="sng" dirty="0" smtClean="0"/>
              <a:t> </a:t>
            </a:r>
            <a:r>
              <a:rPr lang="en-US" sz="2000" u="sng" dirty="0" smtClean="0"/>
              <a:t>Purpose</a:t>
            </a:r>
            <a:r>
              <a:rPr lang="en-US" sz="2000" dirty="0" smtClean="0"/>
              <a:t>:  </a:t>
            </a:r>
            <a:endParaRPr lang="hr-HR" sz="2000" dirty="0" smtClean="0"/>
          </a:p>
          <a:p>
            <a:r>
              <a:rPr lang="en-US" sz="2000" dirty="0" smtClean="0"/>
              <a:t>There can many "visitor</a:t>
            </a:r>
            <a:r>
              <a:rPr lang="hr-HR" sz="2000" dirty="0" smtClean="0"/>
              <a:t>s</a:t>
            </a:r>
            <a:r>
              <a:rPr lang="en-US" sz="2000" dirty="0" smtClean="0"/>
              <a:t>". It can be someone who isn't connected with the college or an Alumni.</a:t>
            </a:r>
            <a:endParaRPr lang="hr-HR" sz="2000" dirty="0" smtClean="0"/>
          </a:p>
          <a:p>
            <a:r>
              <a:rPr lang="en-US" sz="2000" dirty="0" smtClean="0"/>
              <a:t> The goal is </a:t>
            </a:r>
            <a:r>
              <a:rPr lang="hr-HR" sz="2000" dirty="0" smtClean="0"/>
              <a:t>to intrigue them with the board’s functionalities.</a:t>
            </a:r>
            <a:endParaRPr lang="hr-HR" sz="2000"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The Senior Persona</a:t>
            </a:r>
            <a:endParaRPr lang="hr-HR" dirty="0"/>
          </a:p>
        </p:txBody>
      </p:sp>
      <p:pic>
        <p:nvPicPr>
          <p:cNvPr id="4" name="Content Placeholder 3" descr="depositphotos_12744020-Travelling-student.jpg"/>
          <p:cNvPicPr>
            <a:picLocks noGrp="1" noChangeAspect="1"/>
          </p:cNvPicPr>
          <p:nvPr>
            <p:ph idx="1"/>
          </p:nvPr>
        </p:nvPicPr>
        <p:blipFill>
          <a:blip r:embed="rId3" cstate="print"/>
          <a:stretch>
            <a:fillRect/>
          </a:stretch>
        </p:blipFill>
        <p:spPr>
          <a:xfrm>
            <a:off x="5729388" y="1658294"/>
            <a:ext cx="2863769" cy="353067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261671" y="1663547"/>
            <a:ext cx="4695920" cy="1015663"/>
          </a:xfrm>
          <a:prstGeom prst="rect">
            <a:avLst/>
          </a:prstGeom>
          <a:noFill/>
        </p:spPr>
        <p:txBody>
          <a:bodyPr wrap="square" rtlCol="0">
            <a:spAutoFit/>
          </a:bodyPr>
          <a:lstStyle/>
          <a:p>
            <a:pPr>
              <a:buFont typeface="Wingdings" pitchFamily="2" charset="2"/>
              <a:buChar char="²"/>
            </a:pPr>
            <a:r>
              <a:rPr lang="hr-HR" sz="2000" u="sng" dirty="0" smtClean="0"/>
              <a:t> </a:t>
            </a:r>
            <a:r>
              <a:rPr lang="en-US" sz="2000" u="sng" dirty="0" smtClean="0"/>
              <a:t>Persona Attributes</a:t>
            </a:r>
            <a:r>
              <a:rPr lang="en-US" sz="2000" dirty="0" smtClean="0"/>
              <a:t>:  </a:t>
            </a:r>
            <a:endParaRPr lang="hr-HR" sz="2000" dirty="0" smtClean="0"/>
          </a:p>
          <a:p>
            <a:r>
              <a:rPr lang="hr-HR" sz="2000" dirty="0" smtClean="0"/>
              <a:t>Slow, Technologically Inept, Requires a lot more visual guidance</a:t>
            </a:r>
            <a:endParaRPr lang="hr-HR" sz="2000" dirty="0"/>
          </a:p>
        </p:txBody>
      </p:sp>
      <p:sp>
        <p:nvSpPr>
          <p:cNvPr id="6" name="TextBox 5"/>
          <p:cNvSpPr txBox="1"/>
          <p:nvPr/>
        </p:nvSpPr>
        <p:spPr>
          <a:xfrm>
            <a:off x="261671" y="3249976"/>
            <a:ext cx="5268796" cy="1323439"/>
          </a:xfrm>
          <a:prstGeom prst="rect">
            <a:avLst/>
          </a:prstGeom>
          <a:noFill/>
        </p:spPr>
        <p:txBody>
          <a:bodyPr wrap="square" rtlCol="0">
            <a:spAutoFit/>
          </a:bodyPr>
          <a:lstStyle/>
          <a:p>
            <a:pPr>
              <a:buFont typeface="Wingdings" pitchFamily="2" charset="2"/>
              <a:buChar char="²"/>
            </a:pPr>
            <a:r>
              <a:rPr lang="hr-HR" sz="2000" u="sng" dirty="0" smtClean="0"/>
              <a:t> </a:t>
            </a:r>
            <a:r>
              <a:rPr lang="en-US" sz="2000" u="sng" dirty="0" smtClean="0"/>
              <a:t>Purpose</a:t>
            </a:r>
            <a:r>
              <a:rPr lang="en-US" sz="2000" dirty="0" smtClean="0"/>
              <a:t>:  </a:t>
            </a:r>
            <a:endParaRPr lang="hr-HR" sz="2000" dirty="0" smtClean="0"/>
          </a:p>
          <a:p>
            <a:r>
              <a:rPr lang="hr-HR" sz="2000" dirty="0" smtClean="0"/>
              <a:t>Challenges the design up to the point of creating an interactive system for people with no base technical skills</a:t>
            </a:r>
            <a:endParaRPr lang="hr-HR" sz="20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r-HR" dirty="0" smtClean="0"/>
              <a:t>Questions?</a:t>
            </a:r>
            <a:endParaRPr lang="en-US" dirty="0"/>
          </a:p>
        </p:txBody>
      </p:sp>
      <p:sp>
        <p:nvSpPr>
          <p:cNvPr id="3" name="Subtitle 2"/>
          <p:cNvSpPr>
            <a:spLocks noGrp="1"/>
          </p:cNvSpPr>
          <p:nvPr>
            <p:ph type="subTitle" idx="1"/>
          </p:nvPr>
        </p:nvSpPr>
        <p:spPr/>
        <p:txBody>
          <a:bodyPr/>
          <a:lstStyle/>
          <a:p>
            <a:r>
              <a:rPr lang="hr-HR" dirty="0" smtClean="0"/>
              <a:t>Thank you for your time!</a:t>
            </a:r>
            <a:endParaRPr lang="en-US" dirty="0" smtClean="0"/>
          </a:p>
        </p:txBody>
      </p:sp>
      <p:sp>
        <p:nvSpPr>
          <p:cNvPr id="4" name="TextBox 3"/>
          <p:cNvSpPr txBox="1"/>
          <p:nvPr/>
        </p:nvSpPr>
        <p:spPr>
          <a:xfrm>
            <a:off x="4483143" y="5136688"/>
            <a:ext cx="4179843" cy="1477328"/>
          </a:xfrm>
          <a:prstGeom prst="rect">
            <a:avLst/>
          </a:prstGeom>
          <a:noFill/>
        </p:spPr>
        <p:txBody>
          <a:bodyPr wrap="square" rtlCol="0">
            <a:spAutoFit/>
          </a:bodyPr>
          <a:lstStyle/>
          <a:p>
            <a:pPr algn="r"/>
            <a:r>
              <a:rPr lang="hr-HR" u="sng" dirty="0" smtClean="0">
                <a:solidFill>
                  <a:schemeClr val="bg1"/>
                </a:solidFill>
              </a:rPr>
              <a:t>Team Orange</a:t>
            </a:r>
          </a:p>
          <a:p>
            <a:pPr algn="r"/>
            <a:r>
              <a:rPr lang="en-US" dirty="0" smtClean="0">
                <a:solidFill>
                  <a:schemeClr val="bg1"/>
                </a:solidFill>
              </a:rPr>
              <a:t>Daniel Dorrity</a:t>
            </a:r>
          </a:p>
          <a:p>
            <a:pPr algn="r"/>
            <a:r>
              <a:rPr lang="en-US" dirty="0" smtClean="0">
                <a:solidFill>
                  <a:schemeClr val="bg1"/>
                </a:solidFill>
              </a:rPr>
              <a:t>Andrew Woods</a:t>
            </a:r>
          </a:p>
          <a:p>
            <a:pPr algn="r"/>
            <a:r>
              <a:rPr lang="en-US" dirty="0" smtClean="0">
                <a:solidFill>
                  <a:schemeClr val="bg1"/>
                </a:solidFill>
              </a:rPr>
              <a:t>Tomomi Takeuchi</a:t>
            </a:r>
          </a:p>
          <a:p>
            <a:pPr algn="r"/>
            <a:r>
              <a:rPr lang="en-US" dirty="0" smtClean="0">
                <a:solidFill>
                  <a:schemeClr val="bg1"/>
                </a:solidFill>
              </a:rPr>
              <a:t>Frano </a:t>
            </a:r>
            <a:r>
              <a:rPr lang="ta-IN" dirty="0" smtClean="0">
                <a:solidFill>
                  <a:schemeClr val="bg1"/>
                </a:solidFill>
              </a:rPr>
              <a:t>Čaveliš</a:t>
            </a:r>
            <a:endParaRPr lang="en-US" dirty="0">
              <a:solidFill>
                <a:schemeClr val="bg1"/>
              </a:solidFill>
            </a:endParaRPr>
          </a:p>
        </p:txBody>
      </p:sp>
    </p:spTree>
    <p:extLst>
      <p:ext uri="{BB962C8B-B14F-4D97-AF65-F5344CB8AC3E}">
        <p14:creationId xmlns:p14="http://schemas.microsoft.com/office/powerpoint/2010/main" val="262049037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Ion</Template>
  <TotalTime>224</TotalTime>
  <Words>440</Words>
  <Application>Microsoft Macintosh PowerPoint</Application>
  <PresentationFormat>On-screen Show (4:3)</PresentationFormat>
  <Paragraphs>75</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Century Gothic</vt:lpstr>
      <vt:lpstr>Latha</vt:lpstr>
      <vt:lpstr>Wingdings</vt:lpstr>
      <vt:lpstr>Wingdings 3</vt:lpstr>
      <vt:lpstr>Arial</vt:lpstr>
      <vt:lpstr>Ion</vt:lpstr>
      <vt:lpstr>Team Orange</vt:lpstr>
      <vt:lpstr>User Segmentation</vt:lpstr>
      <vt:lpstr>Campus Relation</vt:lpstr>
      <vt:lpstr>The Student Persona</vt:lpstr>
      <vt:lpstr>The IT Staff Persona</vt:lpstr>
      <vt:lpstr>The Professor Persona</vt:lpstr>
      <vt:lpstr>The Visitor Persona</vt:lpstr>
      <vt:lpstr>The Senior Persona</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Orange</dc:title>
  <dc:creator>iMacLabZG03</dc:creator>
  <cp:lastModifiedBy>DANIEL DORRITY</cp:lastModifiedBy>
  <cp:revision>17</cp:revision>
  <dcterms:created xsi:type="dcterms:W3CDTF">2015-09-28T15:45:25Z</dcterms:created>
  <dcterms:modified xsi:type="dcterms:W3CDTF">2015-09-29T21:18:53Z</dcterms:modified>
</cp:coreProperties>
</file>