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Average"/>
      <p:regular r:id="rId31"/>
    </p:embeddedFont>
    <p:embeddedFont>
      <p:font typeface="Oswald"/>
      <p:regular r:id="rId32"/>
      <p:bold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Basic idea of what the topic is, what fields it finds applications in</a:t>
            </a:r>
            <a:endParaRPr/>
          </a:p>
          <a:p>
            <a:pPr indent="0" lvl="0" marL="0" rtl="0" algn="l">
              <a:spcBef>
                <a:spcPts val="0"/>
              </a:spcBef>
              <a:spcAft>
                <a:spcPts val="0"/>
              </a:spcAft>
              <a:buNone/>
            </a:pPr>
            <a:r>
              <a:rPr lang="en-GB"/>
              <a:t>How we are going to go about explaining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6f5f37a4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f5f37a4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br>
              <a:rPr lang="en-GB"/>
            </a:b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84d2899e2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84d2899e2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Mahesh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84d2899e2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84d2899e2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Mahesh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84d2899e2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84d2899e2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Mahesh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84d2899e2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84d2899e2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Mahesh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84d2899e2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84d2899e2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rPr lang="en-GB"/>
              <a:t>2. The second c comes because every term in the summation has the same expectation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84d2899e2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84d2899e2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84d2899e2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84d2899e2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84d2899e2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84d2899e2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84d2899e2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84d2899e2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84d2899e2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84d2899e2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three paragraphs of report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84d2899e2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4d2899e2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84d2899e2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4d2899e2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you reach probability part, go to next slide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84d2899e2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4d2899e2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Khushei</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6f5f37a4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f5f37a4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br>
              <a:rPr lang="en-GB"/>
            </a:b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84d2899e2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4d2899e2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br>
              <a:rPr lang="en-GB"/>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6f5f37a4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6f5f37a4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Mugdha</a:t>
            </a:r>
            <a:br>
              <a:rPr lang="en-GB"/>
            </a:b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55" name="Shape 55"/>
        <p:cNvGrpSpPr/>
        <p:nvPr/>
      </p:nvGrpSpPr>
      <p:grpSpPr>
        <a:xfrm>
          <a:off x="0" y="0"/>
          <a:ext cx="0" cy="0"/>
          <a:chOff x="0" y="0"/>
          <a:chExt cx="0" cy="0"/>
        </a:xfrm>
      </p:grpSpPr>
      <p:grpSp>
        <p:nvGrpSpPr>
          <p:cNvPr id="56" name="Google Shape;56;p13"/>
          <p:cNvGrpSpPr/>
          <p:nvPr/>
        </p:nvGrpSpPr>
        <p:grpSpPr>
          <a:xfrm>
            <a:off x="4406400" y="0"/>
            <a:ext cx="4737600" cy="5143065"/>
            <a:chOff x="4406400" y="0"/>
            <a:chExt cx="4737600" cy="5143065"/>
          </a:xfrm>
        </p:grpSpPr>
        <p:sp>
          <p:nvSpPr>
            <p:cNvPr id="57" name="Google Shape;57;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77" name="Shape 77"/>
        <p:cNvGrpSpPr/>
        <p:nvPr/>
      </p:nvGrpSpPr>
      <p:grpSpPr>
        <a:xfrm>
          <a:off x="0" y="0"/>
          <a:ext cx="0" cy="0"/>
          <a:chOff x="0" y="0"/>
          <a:chExt cx="0" cy="0"/>
        </a:xfrm>
      </p:grpSpPr>
      <p:pic>
        <p:nvPicPr>
          <p:cNvPr descr="offset_comp_343059.jpg" id="78" name="Google Shape;78;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79" name="Google Shape;7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2" name="Google Shape;82;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0" y="381001"/>
            <a:ext cx="1037850" cy="1016287"/>
            <a:chOff x="0" y="381001"/>
            <a:chExt cx="1037850" cy="1016287"/>
          </a:xfrm>
        </p:grpSpPr>
        <p:sp>
          <p:nvSpPr>
            <p:cNvPr id="87" name="Google Shape;87;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89" name="Shape 89"/>
        <p:cNvGrpSpPr/>
        <p:nvPr/>
      </p:nvGrpSpPr>
      <p:grpSpPr>
        <a:xfrm>
          <a:off x="0" y="0"/>
          <a:ext cx="0" cy="0"/>
          <a:chOff x="0" y="0"/>
          <a:chExt cx="0" cy="0"/>
        </a:xfrm>
      </p:grpSpPr>
      <p:sp>
        <p:nvSpPr>
          <p:cNvPr id="90" name="Google Shape;90;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93" name="Google Shape;93;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0" y="381001"/>
            <a:ext cx="1037850" cy="1016287"/>
            <a:chOff x="0" y="381001"/>
            <a:chExt cx="1037850" cy="1016287"/>
          </a:xfrm>
        </p:grpSpPr>
        <p:sp>
          <p:nvSpPr>
            <p:cNvPr id="98" name="Google Shape;9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02" name="Shape 102"/>
        <p:cNvGrpSpPr/>
        <p:nvPr/>
      </p:nvGrpSpPr>
      <p:grpSpPr>
        <a:xfrm>
          <a:off x="0" y="0"/>
          <a:ext cx="0" cy="0"/>
          <a:chOff x="0" y="0"/>
          <a:chExt cx="0" cy="0"/>
        </a:xfrm>
      </p:grpSpPr>
      <p:sp>
        <p:nvSpPr>
          <p:cNvPr id="103" name="Google Shape;103;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6"/>
          <p:cNvGrpSpPr/>
          <p:nvPr/>
        </p:nvGrpSpPr>
        <p:grpSpPr>
          <a:xfrm>
            <a:off x="0" y="381001"/>
            <a:ext cx="1037850" cy="1016287"/>
            <a:chOff x="0" y="381001"/>
            <a:chExt cx="1037850" cy="1016287"/>
          </a:xfrm>
        </p:grpSpPr>
        <p:sp>
          <p:nvSpPr>
            <p:cNvPr id="110" name="Google Shape;11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3" name="Google Shape;11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4" name="Google Shape;114;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099700" y="1459800"/>
            <a:ext cx="5634900" cy="22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Randomised Matrix Multiplication and Algorithms in Numerical Linear Algebra</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213" name="Google Shape;213;p26"/>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4" name="Google Shape;214;p26"/>
          <p:cNvSpPr txBox="1"/>
          <p:nvPr/>
        </p:nvSpPr>
        <p:spPr>
          <a:xfrm>
            <a:off x="4919875" y="1078700"/>
            <a:ext cx="3631200" cy="281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300">
                <a:latin typeface="Merriweather"/>
                <a:ea typeface="Merriweather"/>
                <a:cs typeface="Merriweather"/>
                <a:sym typeface="Merriweather"/>
              </a:rPr>
              <a:t>We can write this in terms of a sampling matrix S of size </a:t>
            </a:r>
            <a:r>
              <a:rPr i="1" lang="en-GB" sz="1300">
                <a:latin typeface="Merriweather"/>
                <a:ea typeface="Merriweather"/>
                <a:cs typeface="Merriweather"/>
                <a:sym typeface="Merriweather"/>
              </a:rPr>
              <a:t>nxc.</a:t>
            </a:r>
            <a:r>
              <a:rPr lang="en-GB" sz="1300">
                <a:latin typeface="Merriweather"/>
                <a:ea typeface="Merriweather"/>
                <a:cs typeface="Merriweather"/>
                <a:sym typeface="Merriweather"/>
              </a:rPr>
              <a:t> This sampling matrix will have, for every column, a single non-zero entry j</a:t>
            </a:r>
            <a:r>
              <a:rPr baseline="-25000" lang="en-GB" sz="1300">
                <a:latin typeface="Merriweather"/>
                <a:ea typeface="Merriweather"/>
                <a:cs typeface="Merriweather"/>
                <a:sym typeface="Merriweather"/>
              </a:rPr>
              <a:t>t</a:t>
            </a:r>
            <a:r>
              <a:rPr lang="en-GB" sz="1300">
                <a:latin typeface="Merriweather"/>
                <a:ea typeface="Merriweather"/>
                <a:cs typeface="Merriweather"/>
                <a:sym typeface="Merriweather"/>
              </a:rPr>
              <a:t> at the position (j</a:t>
            </a:r>
            <a:r>
              <a:rPr baseline="-25000" lang="en-GB" sz="1300">
                <a:latin typeface="Merriweather"/>
                <a:ea typeface="Merriweather"/>
                <a:cs typeface="Merriweather"/>
                <a:sym typeface="Merriweather"/>
              </a:rPr>
              <a:t>t</a:t>
            </a:r>
            <a:r>
              <a:rPr lang="en-GB" sz="1300">
                <a:latin typeface="Merriweather"/>
                <a:ea typeface="Merriweather"/>
                <a:cs typeface="Merriweather"/>
                <a:sym typeface="Merriweather"/>
              </a:rPr>
              <a:t>, t) whose value will be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rPr lang="en-GB" sz="1300">
                <a:latin typeface="Merriweather"/>
                <a:ea typeface="Merriweather"/>
                <a:cs typeface="Merriweather"/>
                <a:sym typeface="Merriweather"/>
              </a:rPr>
              <a:t>                      , i.e,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rPr lang="en-GB" sz="1300">
                <a:latin typeface="Merriweather"/>
                <a:ea typeface="Merriweather"/>
                <a:cs typeface="Merriweather"/>
                <a:sym typeface="Merriweather"/>
              </a:rPr>
              <a:t> It is now easy to visualize that CR = (AS)(S</a:t>
            </a:r>
            <a:r>
              <a:rPr baseline="30000" lang="en-GB" sz="1300">
                <a:latin typeface="Merriweather"/>
                <a:ea typeface="Merriweather"/>
                <a:cs typeface="Merriweather"/>
                <a:sym typeface="Merriweather"/>
              </a:rPr>
              <a:t>t</a:t>
            </a:r>
            <a:r>
              <a:rPr lang="en-GB" sz="1300">
                <a:latin typeface="Merriweather"/>
                <a:ea typeface="Merriweather"/>
                <a:cs typeface="Merriweather"/>
                <a:sym typeface="Merriweather"/>
              </a:rPr>
              <a:t>B). S is a common projection matrix for A and B.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p:txBody>
      </p:sp>
      <p:pic>
        <p:nvPicPr>
          <p:cNvPr id="215" name="Google Shape;215;p26"/>
          <p:cNvPicPr preferRelativeResize="0"/>
          <p:nvPr/>
        </p:nvPicPr>
        <p:blipFill>
          <a:blip r:embed="rId3">
            <a:alphaModFix/>
          </a:blip>
          <a:stretch>
            <a:fillRect/>
          </a:stretch>
        </p:blipFill>
        <p:spPr>
          <a:xfrm>
            <a:off x="5070900" y="2676234"/>
            <a:ext cx="664767" cy="646800"/>
          </a:xfrm>
          <a:prstGeom prst="rect">
            <a:avLst/>
          </a:prstGeom>
          <a:noFill/>
          <a:ln>
            <a:noFill/>
          </a:ln>
        </p:spPr>
      </p:pic>
      <p:pic>
        <p:nvPicPr>
          <p:cNvPr id="216" name="Google Shape;216;p26"/>
          <p:cNvPicPr preferRelativeResize="0"/>
          <p:nvPr/>
        </p:nvPicPr>
        <p:blipFill>
          <a:blip r:embed="rId4">
            <a:alphaModFix/>
          </a:blip>
          <a:stretch>
            <a:fillRect/>
          </a:stretch>
        </p:blipFill>
        <p:spPr>
          <a:xfrm>
            <a:off x="6367450" y="2794853"/>
            <a:ext cx="1228314" cy="528175"/>
          </a:xfrm>
          <a:prstGeom prst="rect">
            <a:avLst/>
          </a:prstGeom>
          <a:noFill/>
          <a:ln>
            <a:noFill/>
          </a:ln>
        </p:spPr>
      </p:pic>
      <p:cxnSp>
        <p:nvCxnSpPr>
          <p:cNvPr id="217" name="Google Shape;217;p26"/>
          <p:cNvCxnSpPr>
            <a:stCxn id="218" idx="0"/>
          </p:cNvCxnSpPr>
          <p:nvPr/>
        </p:nvCxnSpPr>
        <p:spPr>
          <a:xfrm>
            <a:off x="1490375" y="1470349"/>
            <a:ext cx="0" cy="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26"/>
          <p:cNvSpPr txBox="1"/>
          <p:nvPr/>
        </p:nvSpPr>
        <p:spPr>
          <a:xfrm>
            <a:off x="1204025" y="1078700"/>
            <a:ext cx="2667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A</a:t>
            </a:r>
            <a:endParaRPr sz="1500">
              <a:solidFill>
                <a:srgbClr val="FFFFFF"/>
              </a:solidFill>
              <a:latin typeface="Average"/>
              <a:ea typeface="Average"/>
              <a:cs typeface="Average"/>
              <a:sym typeface="Average"/>
            </a:endParaRPr>
          </a:p>
        </p:txBody>
      </p:sp>
      <p:sp>
        <p:nvSpPr>
          <p:cNvPr id="220" name="Google Shape;220;p26"/>
          <p:cNvSpPr txBox="1"/>
          <p:nvPr/>
        </p:nvSpPr>
        <p:spPr>
          <a:xfrm>
            <a:off x="2200088" y="1078700"/>
            <a:ext cx="2667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B</a:t>
            </a:r>
            <a:endParaRPr sz="1500">
              <a:solidFill>
                <a:srgbClr val="FFFFFF"/>
              </a:solidFill>
              <a:latin typeface="Average"/>
              <a:ea typeface="Average"/>
              <a:cs typeface="Average"/>
              <a:sym typeface="Average"/>
            </a:endParaRPr>
          </a:p>
        </p:txBody>
      </p:sp>
      <p:sp>
        <p:nvSpPr>
          <p:cNvPr id="221" name="Google Shape;221;p26"/>
          <p:cNvSpPr txBox="1"/>
          <p:nvPr/>
        </p:nvSpPr>
        <p:spPr>
          <a:xfrm>
            <a:off x="1638300" y="3006588"/>
            <a:ext cx="428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700">
                <a:solidFill>
                  <a:srgbClr val="FFFFFF"/>
                </a:solidFill>
                <a:latin typeface="Average"/>
                <a:ea typeface="Average"/>
                <a:cs typeface="Average"/>
                <a:sym typeface="Average"/>
              </a:rPr>
              <a:t>≈</a:t>
            </a:r>
            <a:endParaRPr sz="3700">
              <a:solidFill>
                <a:srgbClr val="FFFFFF"/>
              </a:solidFill>
              <a:latin typeface="Average"/>
              <a:ea typeface="Average"/>
              <a:cs typeface="Average"/>
              <a:sym typeface="Average"/>
            </a:endParaRPr>
          </a:p>
        </p:txBody>
      </p:sp>
      <p:grpSp>
        <p:nvGrpSpPr>
          <p:cNvPr id="222" name="Google Shape;222;p26"/>
          <p:cNvGrpSpPr/>
          <p:nvPr/>
        </p:nvGrpSpPr>
        <p:grpSpPr>
          <a:xfrm>
            <a:off x="878375" y="1456775"/>
            <a:ext cx="918000" cy="983175"/>
            <a:chOff x="878375" y="1456775"/>
            <a:chExt cx="918000" cy="983175"/>
          </a:xfrm>
        </p:grpSpPr>
        <p:grpSp>
          <p:nvGrpSpPr>
            <p:cNvPr id="223" name="Google Shape;223;p26"/>
            <p:cNvGrpSpPr/>
            <p:nvPr/>
          </p:nvGrpSpPr>
          <p:grpSpPr>
            <a:xfrm>
              <a:off x="1184375" y="1456775"/>
              <a:ext cx="612000" cy="969600"/>
              <a:chOff x="193775" y="3723725"/>
              <a:chExt cx="612000" cy="969600"/>
            </a:xfrm>
          </p:grpSpPr>
          <p:sp>
            <p:nvSpPr>
              <p:cNvPr id="218" name="Google Shape;218;p26"/>
              <p:cNvSpPr/>
              <p:nvPr/>
            </p:nvSpPr>
            <p:spPr>
              <a:xfrm>
                <a:off x="193775" y="3737299"/>
                <a:ext cx="6120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6"/>
              <p:cNvCxnSpPr>
                <a:stCxn id="218" idx="0"/>
              </p:cNvCxnSpPr>
              <p:nvPr/>
            </p:nvCxnSpPr>
            <p:spPr>
              <a:xfrm>
                <a:off x="499775" y="3737299"/>
                <a:ext cx="0" cy="9426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6"/>
              <p:cNvCxnSpPr/>
              <p:nvPr/>
            </p:nvCxnSpPr>
            <p:spPr>
              <a:xfrm>
                <a:off x="331135" y="3723725"/>
                <a:ext cx="0" cy="9696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6"/>
              <p:cNvCxnSpPr/>
              <p:nvPr/>
            </p:nvCxnSpPr>
            <p:spPr>
              <a:xfrm flipH="1" rot="10800000">
                <a:off x="668492" y="3728283"/>
                <a:ext cx="9900" cy="960600"/>
              </a:xfrm>
              <a:prstGeom prst="straightConnector1">
                <a:avLst/>
              </a:prstGeom>
              <a:noFill/>
              <a:ln cap="flat" cmpd="sng" w="9525">
                <a:solidFill>
                  <a:schemeClr val="dk2"/>
                </a:solidFill>
                <a:prstDash val="solid"/>
                <a:round/>
                <a:headEnd len="med" w="med" type="none"/>
                <a:tailEnd len="med" w="med" type="none"/>
              </a:ln>
            </p:spPr>
          </p:cxnSp>
        </p:grpSp>
        <p:grpSp>
          <p:nvGrpSpPr>
            <p:cNvPr id="227" name="Google Shape;227;p26"/>
            <p:cNvGrpSpPr/>
            <p:nvPr/>
          </p:nvGrpSpPr>
          <p:grpSpPr>
            <a:xfrm>
              <a:off x="878375" y="1470274"/>
              <a:ext cx="612000" cy="969676"/>
              <a:chOff x="193775" y="3723649"/>
              <a:chExt cx="612000" cy="969676"/>
            </a:xfrm>
          </p:grpSpPr>
          <p:sp>
            <p:nvSpPr>
              <p:cNvPr id="228" name="Google Shape;228;p26"/>
              <p:cNvSpPr/>
              <p:nvPr/>
            </p:nvSpPr>
            <p:spPr>
              <a:xfrm>
                <a:off x="193775" y="3723649"/>
                <a:ext cx="6120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6"/>
              <p:cNvCxnSpPr>
                <a:stCxn id="228" idx="0"/>
              </p:cNvCxnSpPr>
              <p:nvPr/>
            </p:nvCxnSpPr>
            <p:spPr>
              <a:xfrm>
                <a:off x="499775" y="3723649"/>
                <a:ext cx="0" cy="9426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6"/>
              <p:cNvCxnSpPr/>
              <p:nvPr/>
            </p:nvCxnSpPr>
            <p:spPr>
              <a:xfrm>
                <a:off x="331135" y="3723725"/>
                <a:ext cx="0" cy="9696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6"/>
              <p:cNvCxnSpPr/>
              <p:nvPr/>
            </p:nvCxnSpPr>
            <p:spPr>
              <a:xfrm flipH="1" rot="10800000">
                <a:off x="668492" y="3728283"/>
                <a:ext cx="9900" cy="960600"/>
              </a:xfrm>
              <a:prstGeom prst="straightConnector1">
                <a:avLst/>
              </a:prstGeom>
              <a:noFill/>
              <a:ln cap="flat" cmpd="sng" w="9525">
                <a:solidFill>
                  <a:schemeClr val="dk2"/>
                </a:solidFill>
                <a:prstDash val="solid"/>
                <a:round/>
                <a:headEnd len="med" w="med" type="none"/>
                <a:tailEnd len="med" w="med" type="none"/>
              </a:ln>
            </p:spPr>
          </p:cxnSp>
        </p:grpSp>
      </p:grpSp>
      <p:grpSp>
        <p:nvGrpSpPr>
          <p:cNvPr id="232" name="Google Shape;232;p26"/>
          <p:cNvGrpSpPr/>
          <p:nvPr/>
        </p:nvGrpSpPr>
        <p:grpSpPr>
          <a:xfrm>
            <a:off x="2022516" y="1470349"/>
            <a:ext cx="621835" cy="1397100"/>
            <a:chOff x="2022516" y="1470349"/>
            <a:chExt cx="621835" cy="1397100"/>
          </a:xfrm>
        </p:grpSpPr>
        <p:grpSp>
          <p:nvGrpSpPr>
            <p:cNvPr id="233" name="Google Shape;233;p26"/>
            <p:cNvGrpSpPr/>
            <p:nvPr/>
          </p:nvGrpSpPr>
          <p:grpSpPr>
            <a:xfrm>
              <a:off x="2022516" y="1470349"/>
              <a:ext cx="621835" cy="942600"/>
              <a:chOff x="1031916" y="3737299"/>
              <a:chExt cx="621835" cy="942600"/>
            </a:xfrm>
          </p:grpSpPr>
          <p:sp>
            <p:nvSpPr>
              <p:cNvPr id="234" name="Google Shape;234;p26"/>
              <p:cNvSpPr/>
              <p:nvPr/>
            </p:nvSpPr>
            <p:spPr>
              <a:xfrm>
                <a:off x="1034080" y="3737299"/>
                <a:ext cx="612000" cy="942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6"/>
              <p:cNvCxnSpPr>
                <a:stCxn id="234" idx="1"/>
              </p:cNvCxnSpPr>
              <p:nvPr/>
            </p:nvCxnSpPr>
            <p:spPr>
              <a:xfrm>
                <a:off x="1034080" y="4208599"/>
                <a:ext cx="6120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6"/>
              <p:cNvCxnSpPr/>
              <p:nvPr/>
            </p:nvCxnSpPr>
            <p:spPr>
              <a:xfrm>
                <a:off x="1051651" y="3991042"/>
                <a:ext cx="602100" cy="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6"/>
              <p:cNvCxnSpPr/>
              <p:nvPr/>
            </p:nvCxnSpPr>
            <p:spPr>
              <a:xfrm>
                <a:off x="1031916" y="4416999"/>
                <a:ext cx="621600" cy="0"/>
              </a:xfrm>
              <a:prstGeom prst="straightConnector1">
                <a:avLst/>
              </a:prstGeom>
              <a:noFill/>
              <a:ln cap="flat" cmpd="sng" w="9525">
                <a:solidFill>
                  <a:schemeClr val="dk2"/>
                </a:solidFill>
                <a:prstDash val="solid"/>
                <a:round/>
                <a:headEnd len="med" w="med" type="none"/>
                <a:tailEnd len="med" w="med" type="none"/>
              </a:ln>
            </p:spPr>
          </p:cxnSp>
        </p:grpSp>
        <p:grpSp>
          <p:nvGrpSpPr>
            <p:cNvPr id="238" name="Google Shape;238;p26"/>
            <p:cNvGrpSpPr/>
            <p:nvPr/>
          </p:nvGrpSpPr>
          <p:grpSpPr>
            <a:xfrm>
              <a:off x="2022516" y="1924849"/>
              <a:ext cx="621835" cy="942600"/>
              <a:chOff x="1031916" y="3737299"/>
              <a:chExt cx="621835" cy="942600"/>
            </a:xfrm>
          </p:grpSpPr>
          <p:sp>
            <p:nvSpPr>
              <p:cNvPr id="239" name="Google Shape;239;p26"/>
              <p:cNvSpPr/>
              <p:nvPr/>
            </p:nvSpPr>
            <p:spPr>
              <a:xfrm>
                <a:off x="1034080" y="3737299"/>
                <a:ext cx="612000" cy="942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6"/>
              <p:cNvCxnSpPr>
                <a:stCxn id="239" idx="1"/>
              </p:cNvCxnSpPr>
              <p:nvPr/>
            </p:nvCxnSpPr>
            <p:spPr>
              <a:xfrm>
                <a:off x="1034080" y="4208599"/>
                <a:ext cx="612000" cy="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6"/>
              <p:cNvCxnSpPr/>
              <p:nvPr/>
            </p:nvCxnSpPr>
            <p:spPr>
              <a:xfrm>
                <a:off x="1051651" y="3991042"/>
                <a:ext cx="602100" cy="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6"/>
              <p:cNvCxnSpPr/>
              <p:nvPr/>
            </p:nvCxnSpPr>
            <p:spPr>
              <a:xfrm>
                <a:off x="1031916" y="4416999"/>
                <a:ext cx="621600" cy="0"/>
              </a:xfrm>
              <a:prstGeom prst="straightConnector1">
                <a:avLst/>
              </a:prstGeom>
              <a:noFill/>
              <a:ln cap="flat" cmpd="sng" w="9525">
                <a:solidFill>
                  <a:schemeClr val="dk2"/>
                </a:solidFill>
                <a:prstDash val="solid"/>
                <a:round/>
                <a:headEnd len="med" w="med" type="none"/>
                <a:tailEnd len="med" w="med" type="none"/>
              </a:ln>
            </p:spPr>
          </p:cxnSp>
        </p:grpSp>
      </p:grpSp>
      <p:sp>
        <p:nvSpPr>
          <p:cNvPr id="243" name="Google Shape;243;p26"/>
          <p:cNvSpPr/>
          <p:nvPr/>
        </p:nvSpPr>
        <p:spPr>
          <a:xfrm>
            <a:off x="1184375" y="3645025"/>
            <a:ext cx="6120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6"/>
          <p:cNvCxnSpPr/>
          <p:nvPr/>
        </p:nvCxnSpPr>
        <p:spPr>
          <a:xfrm>
            <a:off x="1414175" y="3645025"/>
            <a:ext cx="0" cy="9426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6"/>
          <p:cNvCxnSpPr/>
          <p:nvPr/>
        </p:nvCxnSpPr>
        <p:spPr>
          <a:xfrm flipH="1" rot="10800000">
            <a:off x="1582892" y="3636008"/>
            <a:ext cx="9900" cy="9606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26"/>
          <p:cNvSpPr/>
          <p:nvPr/>
        </p:nvSpPr>
        <p:spPr>
          <a:xfrm>
            <a:off x="2024675" y="3645025"/>
            <a:ext cx="612000" cy="679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6"/>
          <p:cNvCxnSpPr/>
          <p:nvPr/>
        </p:nvCxnSpPr>
        <p:spPr>
          <a:xfrm>
            <a:off x="2037300" y="4129875"/>
            <a:ext cx="6120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6"/>
          <p:cNvCxnSpPr/>
          <p:nvPr/>
        </p:nvCxnSpPr>
        <p:spPr>
          <a:xfrm>
            <a:off x="2042251" y="3898767"/>
            <a:ext cx="602100" cy="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6"/>
          <p:cNvCxnSpPr/>
          <p:nvPr/>
        </p:nvCxnSpPr>
        <p:spPr>
          <a:xfrm>
            <a:off x="2022516" y="4324724"/>
            <a:ext cx="6216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26"/>
          <p:cNvSpPr txBox="1"/>
          <p:nvPr/>
        </p:nvSpPr>
        <p:spPr>
          <a:xfrm>
            <a:off x="1356425" y="4660100"/>
            <a:ext cx="2667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C</a:t>
            </a:r>
            <a:endParaRPr sz="1500">
              <a:solidFill>
                <a:srgbClr val="FFFFFF"/>
              </a:solidFill>
              <a:latin typeface="Average"/>
              <a:ea typeface="Average"/>
              <a:cs typeface="Average"/>
              <a:sym typeface="Average"/>
            </a:endParaRPr>
          </a:p>
        </p:txBody>
      </p:sp>
      <p:sp>
        <p:nvSpPr>
          <p:cNvPr id="251" name="Google Shape;251;p26"/>
          <p:cNvSpPr txBox="1"/>
          <p:nvPr/>
        </p:nvSpPr>
        <p:spPr>
          <a:xfrm>
            <a:off x="2197325" y="4660100"/>
            <a:ext cx="2667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R</a:t>
            </a:r>
            <a:endParaRPr sz="1500">
              <a:solidFill>
                <a:srgbClr val="FFFFFF"/>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RESULTS</a:t>
            </a:r>
            <a:endParaRPr/>
          </a:p>
        </p:txBody>
      </p:sp>
      <p:sp>
        <p:nvSpPr>
          <p:cNvPr id="257" name="Google Shape;257;p2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Screenshots and Graphs</a:t>
            </a:r>
            <a:endParaRPr/>
          </a:p>
        </p:txBody>
      </p:sp>
      <p:pic>
        <p:nvPicPr>
          <p:cNvPr id="258" name="Google Shape;258;p27"/>
          <p:cNvPicPr preferRelativeResize="0"/>
          <p:nvPr/>
        </p:nvPicPr>
        <p:blipFill>
          <a:blip r:embed="rId3">
            <a:alphaModFix/>
          </a:blip>
          <a:stretch>
            <a:fillRect/>
          </a:stretch>
        </p:blipFill>
        <p:spPr>
          <a:xfrm>
            <a:off x="4652325" y="1799988"/>
            <a:ext cx="4465500" cy="154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28"/>
          <p:cNvPicPr preferRelativeResize="0"/>
          <p:nvPr/>
        </p:nvPicPr>
        <p:blipFill>
          <a:blip r:embed="rId3">
            <a:alphaModFix/>
          </a:blip>
          <a:stretch>
            <a:fillRect/>
          </a:stretch>
        </p:blipFill>
        <p:spPr>
          <a:xfrm>
            <a:off x="152400" y="255725"/>
            <a:ext cx="5934075" cy="2124075"/>
          </a:xfrm>
          <a:prstGeom prst="rect">
            <a:avLst/>
          </a:prstGeom>
          <a:noFill/>
          <a:ln>
            <a:noFill/>
          </a:ln>
        </p:spPr>
      </p:pic>
      <p:sp>
        <p:nvSpPr>
          <p:cNvPr id="264" name="Google Shape;264;p28"/>
          <p:cNvSpPr txBox="1"/>
          <p:nvPr/>
        </p:nvSpPr>
        <p:spPr>
          <a:xfrm>
            <a:off x="6086475" y="368325"/>
            <a:ext cx="29376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Average"/>
                <a:ea typeface="Average"/>
                <a:cs typeface="Average"/>
                <a:sym typeface="Average"/>
              </a:rPr>
              <a:t>Generates the probability vector</a:t>
            </a:r>
            <a:endParaRPr sz="1600">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29"/>
          <p:cNvPicPr preferRelativeResize="0"/>
          <p:nvPr/>
        </p:nvPicPr>
        <p:blipFill>
          <a:blip r:embed="rId3">
            <a:alphaModFix/>
          </a:blip>
          <a:stretch>
            <a:fillRect/>
          </a:stretch>
        </p:blipFill>
        <p:spPr>
          <a:xfrm>
            <a:off x="311700" y="221400"/>
            <a:ext cx="3634725" cy="4700700"/>
          </a:xfrm>
          <a:prstGeom prst="rect">
            <a:avLst/>
          </a:prstGeom>
          <a:noFill/>
          <a:ln>
            <a:noFill/>
          </a:ln>
        </p:spPr>
      </p:pic>
      <p:sp>
        <p:nvSpPr>
          <p:cNvPr id="270" name="Google Shape;270;p29"/>
          <p:cNvSpPr txBox="1"/>
          <p:nvPr/>
        </p:nvSpPr>
        <p:spPr>
          <a:xfrm>
            <a:off x="4459450" y="595675"/>
            <a:ext cx="35649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Output generated for n=2, using custom sampling method</a:t>
            </a:r>
            <a:endParaRPr sz="1500">
              <a:solidFill>
                <a:srgbClr val="FFFFFF"/>
              </a:solidFill>
              <a:latin typeface="Average"/>
              <a:ea typeface="Average"/>
              <a:cs typeface="Average"/>
              <a:sym typeface="Average"/>
            </a:endParaRPr>
          </a:p>
        </p:txBody>
      </p:sp>
      <p:sp>
        <p:nvSpPr>
          <p:cNvPr id="271" name="Google Shape;271;p29"/>
          <p:cNvSpPr txBox="1"/>
          <p:nvPr/>
        </p:nvSpPr>
        <p:spPr>
          <a:xfrm>
            <a:off x="4572000" y="2571750"/>
            <a:ext cx="3538500" cy="15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GB" sz="1500">
                <a:solidFill>
                  <a:srgbClr val="FFFFFF"/>
                </a:solidFill>
                <a:latin typeface="Average"/>
                <a:ea typeface="Average"/>
                <a:cs typeface="Average"/>
                <a:sym typeface="Average"/>
              </a:rPr>
              <a:t>Error due to approximation: 0.407503</a:t>
            </a:r>
            <a:endParaRPr sz="1500">
              <a:solidFill>
                <a:srgbClr val="FFFFFF"/>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30"/>
          <p:cNvPicPr preferRelativeResize="0"/>
          <p:nvPr/>
        </p:nvPicPr>
        <p:blipFill>
          <a:blip r:embed="rId3">
            <a:alphaModFix/>
          </a:blip>
          <a:stretch>
            <a:fillRect/>
          </a:stretch>
        </p:blipFill>
        <p:spPr>
          <a:xfrm>
            <a:off x="404050" y="315888"/>
            <a:ext cx="6767550" cy="4511725"/>
          </a:xfrm>
          <a:prstGeom prst="rect">
            <a:avLst/>
          </a:prstGeom>
          <a:noFill/>
          <a:ln>
            <a:noFill/>
          </a:ln>
        </p:spPr>
      </p:pic>
      <p:sp>
        <p:nvSpPr>
          <p:cNvPr id="277" name="Google Shape;277;p30"/>
          <p:cNvSpPr txBox="1"/>
          <p:nvPr/>
        </p:nvSpPr>
        <p:spPr>
          <a:xfrm>
            <a:off x="7314025" y="684050"/>
            <a:ext cx="1591800" cy="13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FFFFFF"/>
                </a:solidFill>
                <a:latin typeface="Average"/>
                <a:ea typeface="Average"/>
                <a:cs typeface="Average"/>
                <a:sym typeface="Average"/>
              </a:rPr>
              <a:t>Sampling: Custom</a:t>
            </a:r>
            <a:endParaRPr sz="1700">
              <a:solidFill>
                <a:srgbClr val="FFFFFF"/>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Inferences </a:t>
            </a:r>
            <a:endParaRPr sz="3000"/>
          </a:p>
        </p:txBody>
      </p:sp>
      <p:sp>
        <p:nvSpPr>
          <p:cNvPr id="283" name="Google Shape;283;p31"/>
          <p:cNvSpPr txBox="1"/>
          <p:nvPr/>
        </p:nvSpPr>
        <p:spPr>
          <a:xfrm>
            <a:off x="618275" y="1499650"/>
            <a:ext cx="5919600" cy="3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Merriweather"/>
                <a:ea typeface="Merriweather"/>
                <a:cs typeface="Merriweather"/>
                <a:sym typeface="Merriweather"/>
              </a:rPr>
              <a:t>1.</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sz="1300">
                <a:solidFill>
                  <a:srgbClr val="FFFFFF"/>
                </a:solidFill>
                <a:latin typeface="Merriweather"/>
                <a:ea typeface="Merriweather"/>
                <a:cs typeface="Merriweather"/>
                <a:sym typeface="Merriweather"/>
              </a:rPr>
              <a:t>2.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GB" sz="1300">
                <a:solidFill>
                  <a:srgbClr val="FFFFFF"/>
                </a:solidFill>
                <a:latin typeface="Merriweather"/>
                <a:ea typeface="Merriweather"/>
                <a:cs typeface="Merriweather"/>
                <a:sym typeface="Merriweather"/>
              </a:rPr>
              <a:t>3. </a:t>
            </a:r>
            <a:endParaRPr sz="1300">
              <a:solidFill>
                <a:srgbClr val="FFFFFF"/>
              </a:solidFill>
              <a:latin typeface="Merriweather"/>
              <a:ea typeface="Merriweather"/>
              <a:cs typeface="Merriweather"/>
              <a:sym typeface="Merriweather"/>
            </a:endParaRPr>
          </a:p>
        </p:txBody>
      </p:sp>
      <p:sp>
        <p:nvSpPr>
          <p:cNvPr id="284" name="Google Shape;284;p31"/>
          <p:cNvSpPr/>
          <p:nvPr/>
        </p:nvSpPr>
        <p:spPr>
          <a:xfrm>
            <a:off x="1060875" y="1465725"/>
            <a:ext cx="2186100" cy="63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31"/>
          <p:cNvSpPr/>
          <p:nvPr/>
        </p:nvSpPr>
        <p:spPr>
          <a:xfrm>
            <a:off x="1060875" y="2378875"/>
            <a:ext cx="6054300" cy="70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1"/>
          <p:cNvPicPr preferRelativeResize="0"/>
          <p:nvPr/>
        </p:nvPicPr>
        <p:blipFill>
          <a:blip r:embed="rId3">
            <a:alphaModFix/>
          </a:blip>
          <a:stretch>
            <a:fillRect/>
          </a:stretch>
        </p:blipFill>
        <p:spPr>
          <a:xfrm>
            <a:off x="1114425" y="2416379"/>
            <a:ext cx="5577353" cy="632100"/>
          </a:xfrm>
          <a:prstGeom prst="rect">
            <a:avLst/>
          </a:prstGeom>
          <a:noFill/>
          <a:ln>
            <a:noFill/>
          </a:ln>
        </p:spPr>
      </p:pic>
      <p:sp>
        <p:nvSpPr>
          <p:cNvPr id="287" name="Google Shape;287;p31"/>
          <p:cNvSpPr/>
          <p:nvPr/>
        </p:nvSpPr>
        <p:spPr>
          <a:xfrm>
            <a:off x="1060875" y="3442050"/>
            <a:ext cx="5347200" cy="9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31"/>
          <p:cNvPicPr preferRelativeResize="0"/>
          <p:nvPr/>
        </p:nvPicPr>
        <p:blipFill>
          <a:blip r:embed="rId4">
            <a:alphaModFix/>
          </a:blip>
          <a:stretch>
            <a:fillRect/>
          </a:stretch>
        </p:blipFill>
        <p:spPr>
          <a:xfrm>
            <a:off x="1114425" y="3473613"/>
            <a:ext cx="5087750" cy="850975"/>
          </a:xfrm>
          <a:prstGeom prst="rect">
            <a:avLst/>
          </a:prstGeom>
          <a:noFill/>
          <a:ln>
            <a:noFill/>
          </a:ln>
        </p:spPr>
      </p:pic>
      <p:pic>
        <p:nvPicPr>
          <p:cNvPr id="289" name="Google Shape;289;p31"/>
          <p:cNvPicPr preferRelativeResize="0"/>
          <p:nvPr/>
        </p:nvPicPr>
        <p:blipFill>
          <a:blip r:embed="rId5">
            <a:alphaModFix/>
          </a:blip>
          <a:stretch>
            <a:fillRect/>
          </a:stretch>
        </p:blipFill>
        <p:spPr>
          <a:xfrm>
            <a:off x="1154613" y="1508725"/>
            <a:ext cx="1998613" cy="54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Inferences </a:t>
            </a:r>
            <a:endParaRPr sz="3000"/>
          </a:p>
        </p:txBody>
      </p:sp>
      <p:sp>
        <p:nvSpPr>
          <p:cNvPr id="295" name="Google Shape;295;p32"/>
          <p:cNvSpPr txBox="1"/>
          <p:nvPr/>
        </p:nvSpPr>
        <p:spPr>
          <a:xfrm>
            <a:off x="618275" y="1499650"/>
            <a:ext cx="5919600" cy="3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2"/>
                </a:solidFill>
                <a:latin typeface="Average"/>
                <a:ea typeface="Average"/>
                <a:cs typeface="Average"/>
                <a:sym typeface="Average"/>
              </a:rPr>
              <a:t>Use of Frobenius norm to determine closeness of resultant matrix product  CR to that of the original product AB</a:t>
            </a:r>
            <a:endParaRPr sz="1300">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GB" sz="1300">
                <a:solidFill>
                  <a:schemeClr val="lt2"/>
                </a:solidFill>
                <a:latin typeface="Merriweather"/>
                <a:ea typeface="Merriweather"/>
                <a:cs typeface="Merriweather"/>
                <a:sym typeface="Merriweather"/>
              </a:rPr>
              <a:t>Using the discussed values of p</a:t>
            </a:r>
            <a:r>
              <a:rPr baseline="-25000" lang="en-GB" sz="1300">
                <a:solidFill>
                  <a:schemeClr val="lt2"/>
                </a:solidFill>
                <a:latin typeface="Merriweather"/>
                <a:ea typeface="Merriweather"/>
                <a:cs typeface="Merriweather"/>
                <a:sym typeface="Merriweather"/>
              </a:rPr>
              <a:t>i</a:t>
            </a:r>
            <a:r>
              <a:rPr lang="en-GB" sz="1300">
                <a:solidFill>
                  <a:schemeClr val="lt2"/>
                </a:solidFill>
                <a:latin typeface="Merriweather"/>
                <a:ea typeface="Merriweather"/>
                <a:cs typeface="Merriweather"/>
                <a:sym typeface="Merriweather"/>
              </a:rPr>
              <a:t> allows us to bound</a:t>
            </a:r>
            <a:r>
              <a:rPr lang="en-GB" sz="1200">
                <a:solidFill>
                  <a:schemeClr val="lt2"/>
                </a:solidFill>
                <a:latin typeface="Merriweather"/>
                <a:ea typeface="Merriweather"/>
                <a:cs typeface="Merriweather"/>
                <a:sym typeface="Merriweather"/>
              </a:rPr>
              <a:t> </a:t>
            </a:r>
            <a:endParaRPr sz="1200">
              <a:solidFill>
                <a:schemeClr val="lt2"/>
              </a:solidFill>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200">
              <a:solidFill>
                <a:schemeClr val="lt2"/>
              </a:solidFill>
              <a:latin typeface="Merriweather"/>
              <a:ea typeface="Merriweather"/>
              <a:cs typeface="Merriweather"/>
              <a:sym typeface="Merriweather"/>
            </a:endParaRPr>
          </a:p>
          <a:p>
            <a:pPr indent="0" lvl="0" marL="0" rtl="0" algn="l">
              <a:spcBef>
                <a:spcPts val="0"/>
              </a:spcBef>
              <a:spcAft>
                <a:spcPts val="0"/>
              </a:spcAft>
              <a:buNone/>
            </a:pPr>
            <a:r>
              <a:rPr lang="en-GB">
                <a:solidFill>
                  <a:srgbClr val="FFFFFF"/>
                </a:solidFill>
                <a:latin typeface="Average"/>
                <a:ea typeface="Average"/>
                <a:cs typeface="Average"/>
                <a:sym typeface="Average"/>
              </a:rPr>
              <a:t>                                                    </a:t>
            </a:r>
            <a:r>
              <a:rPr lang="en-GB" sz="1300">
                <a:solidFill>
                  <a:schemeClr val="lt2"/>
                </a:solidFill>
                <a:latin typeface="Merriweather"/>
                <a:ea typeface="Merriweather"/>
                <a:cs typeface="Merriweather"/>
                <a:sym typeface="Merriweather"/>
              </a:rPr>
              <a:t>; we have a bound on the expected error. </a:t>
            </a:r>
            <a:endParaRPr sz="1300">
              <a:solidFill>
                <a:schemeClr val="lt2"/>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
        <p:nvSpPr>
          <p:cNvPr id="296" name="Google Shape;296;p32"/>
          <p:cNvSpPr/>
          <p:nvPr/>
        </p:nvSpPr>
        <p:spPr>
          <a:xfrm>
            <a:off x="784625" y="2314650"/>
            <a:ext cx="7337700" cy="5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2"/>
          <p:cNvPicPr preferRelativeResize="0"/>
          <p:nvPr/>
        </p:nvPicPr>
        <p:blipFill>
          <a:blip r:embed="rId3">
            <a:alphaModFix/>
          </a:blip>
          <a:stretch>
            <a:fillRect/>
          </a:stretch>
        </p:blipFill>
        <p:spPr>
          <a:xfrm>
            <a:off x="784625" y="2367350"/>
            <a:ext cx="7185450" cy="408800"/>
          </a:xfrm>
          <a:prstGeom prst="rect">
            <a:avLst/>
          </a:prstGeom>
          <a:noFill/>
          <a:ln>
            <a:noFill/>
          </a:ln>
        </p:spPr>
      </p:pic>
      <p:sp>
        <p:nvSpPr>
          <p:cNvPr id="298" name="Google Shape;298;p32"/>
          <p:cNvSpPr/>
          <p:nvPr/>
        </p:nvSpPr>
        <p:spPr>
          <a:xfrm>
            <a:off x="784613" y="3623000"/>
            <a:ext cx="2175300" cy="4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2"/>
          <p:cNvPicPr preferRelativeResize="0"/>
          <p:nvPr/>
        </p:nvPicPr>
        <p:blipFill>
          <a:blip r:embed="rId4">
            <a:alphaModFix/>
          </a:blip>
          <a:stretch>
            <a:fillRect/>
          </a:stretch>
        </p:blipFill>
        <p:spPr>
          <a:xfrm>
            <a:off x="781663" y="3651238"/>
            <a:ext cx="2181225" cy="35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1297500" y="459497"/>
            <a:ext cx="33333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Time Complexity</a:t>
            </a:r>
            <a:endParaRPr/>
          </a:p>
        </p:txBody>
      </p:sp>
      <p:sp>
        <p:nvSpPr>
          <p:cNvPr id="305" name="Google Shape;305;p33"/>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6" name="Google Shape;306;p33"/>
          <p:cNvSpPr txBox="1"/>
          <p:nvPr/>
        </p:nvSpPr>
        <p:spPr>
          <a:xfrm>
            <a:off x="1394400" y="1368100"/>
            <a:ext cx="6117000" cy="152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F3F3F3"/>
                </a:solidFill>
                <a:latin typeface="Times New Roman"/>
                <a:ea typeface="Times New Roman"/>
                <a:cs typeface="Times New Roman"/>
                <a:sym typeface="Times New Roman"/>
              </a:rPr>
              <a:t>Using sampling matrix: </a:t>
            </a:r>
            <a:r>
              <a:rPr b="1" lang="en-GB" sz="1600">
                <a:solidFill>
                  <a:srgbClr val="F3F3F3"/>
                </a:solidFill>
                <a:latin typeface="Times New Roman"/>
                <a:ea typeface="Times New Roman"/>
                <a:cs typeface="Times New Roman"/>
                <a:sym typeface="Times New Roman"/>
              </a:rPr>
              <a:t>O(mn + np) + O(mcp)</a:t>
            </a:r>
            <a:r>
              <a:rPr lang="en-GB" sz="1600">
                <a:solidFill>
                  <a:srgbClr val="F3F3F3"/>
                </a:solidFill>
                <a:latin typeface="Times New Roman"/>
                <a:ea typeface="Times New Roman"/>
                <a:cs typeface="Times New Roman"/>
                <a:sym typeface="Times New Roman"/>
              </a:rPr>
              <a:t>. </a:t>
            </a:r>
            <a:endParaRPr sz="1600">
              <a:solidFill>
                <a:srgbClr val="F3F3F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rgbClr val="F3F3F3"/>
                </a:solidFill>
                <a:latin typeface="Times New Roman"/>
                <a:ea typeface="Times New Roman"/>
                <a:cs typeface="Times New Roman"/>
                <a:sym typeface="Times New Roman"/>
              </a:rPr>
              <a:t>Sampling takes </a:t>
            </a:r>
            <a:r>
              <a:rPr b="1" lang="en-GB" sz="1600">
                <a:solidFill>
                  <a:srgbClr val="F3F3F3"/>
                </a:solidFill>
                <a:latin typeface="Times New Roman"/>
                <a:ea typeface="Times New Roman"/>
                <a:cs typeface="Times New Roman"/>
                <a:sym typeface="Times New Roman"/>
              </a:rPr>
              <a:t>O(mn + np) </a:t>
            </a:r>
            <a:r>
              <a:rPr lang="en-GB" sz="1600">
                <a:solidFill>
                  <a:srgbClr val="F3F3F3"/>
                </a:solidFill>
                <a:latin typeface="Times New Roman"/>
                <a:ea typeface="Times New Roman"/>
                <a:cs typeface="Times New Roman"/>
                <a:sym typeface="Times New Roman"/>
              </a:rPr>
              <a:t> - linear scan for calculating the probabilities, then we have to choose c samples which takes about nc time and then the multiplication of smaller matrices takes mcp time.</a:t>
            </a:r>
            <a:endParaRPr sz="1600">
              <a:solidFill>
                <a:srgbClr val="F3F3F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1297500" y="459499"/>
            <a:ext cx="33333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Applications </a:t>
            </a:r>
            <a:endParaRPr sz="3000"/>
          </a:p>
        </p:txBody>
      </p:sp>
      <p:sp>
        <p:nvSpPr>
          <p:cNvPr id="312" name="Google Shape;312;p34"/>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3" name="Google Shape;313;p34"/>
          <p:cNvSpPr txBox="1"/>
          <p:nvPr/>
        </p:nvSpPr>
        <p:spPr>
          <a:xfrm>
            <a:off x="4764600" y="1118000"/>
            <a:ext cx="3455100" cy="2210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Times New Roman"/>
              <a:buChar char="●"/>
            </a:pPr>
            <a:r>
              <a:rPr lang="en-GB">
                <a:solidFill>
                  <a:srgbClr val="FFFFFF"/>
                </a:solidFill>
                <a:latin typeface="Times New Roman"/>
                <a:ea typeface="Times New Roman"/>
                <a:cs typeface="Times New Roman"/>
                <a:sym typeface="Times New Roman"/>
              </a:rPr>
              <a:t>Low-Rank Approximation </a:t>
            </a:r>
            <a:endParaRPr>
              <a:solidFill>
                <a:srgbClr val="FFFFF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FFFFFF"/>
              </a:buClr>
              <a:buSzPts val="1400"/>
              <a:buFont typeface="Times New Roman"/>
              <a:buChar char="●"/>
            </a:pPr>
            <a:r>
              <a:rPr lang="en-GB">
                <a:solidFill>
                  <a:srgbClr val="FFFFFF"/>
                </a:solidFill>
                <a:latin typeface="Times New Roman"/>
                <a:ea typeface="Times New Roman"/>
                <a:cs typeface="Times New Roman"/>
                <a:sym typeface="Times New Roman"/>
              </a:rPr>
              <a:t>Tensor-Train Decomposition </a:t>
            </a:r>
            <a:endParaRPr>
              <a:solidFill>
                <a:srgbClr val="FFFFF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FFFFFF"/>
              </a:buClr>
              <a:buSzPts val="1400"/>
              <a:buFont typeface="Times New Roman"/>
              <a:buChar char="●"/>
            </a:pPr>
            <a:r>
              <a:rPr lang="en-GB">
                <a:solidFill>
                  <a:srgbClr val="FFFFFF"/>
                </a:solidFill>
                <a:latin typeface="Times New Roman"/>
                <a:ea typeface="Times New Roman"/>
                <a:cs typeface="Times New Roman"/>
                <a:sym typeface="Times New Roman"/>
              </a:rPr>
              <a:t>Approximating PCA(principal component analysis) using random projections</a:t>
            </a:r>
            <a:endParaRPr>
              <a:solidFill>
                <a:srgbClr val="FFFFF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FFFFFF"/>
              </a:buClr>
              <a:buSzPts val="1400"/>
              <a:buFont typeface="Times New Roman"/>
              <a:buChar char="●"/>
            </a:pPr>
            <a:r>
              <a:rPr lang="en-GB">
                <a:solidFill>
                  <a:srgbClr val="FFFFFF"/>
                </a:solidFill>
                <a:latin typeface="Times New Roman"/>
                <a:ea typeface="Times New Roman"/>
                <a:cs typeface="Times New Roman"/>
                <a:sym typeface="Times New Roman"/>
              </a:rPr>
              <a:t>Large Markov Chains</a:t>
            </a:r>
            <a:endParaRPr>
              <a:solidFill>
                <a:srgbClr val="FFFFFF"/>
              </a:solidFill>
              <a:latin typeface="Times New Roman"/>
              <a:ea typeface="Times New Roman"/>
              <a:cs typeface="Times New Roman"/>
              <a:sym typeface="Times New Roman"/>
            </a:endParaRPr>
          </a:p>
        </p:txBody>
      </p:sp>
      <p:sp>
        <p:nvSpPr>
          <p:cNvPr id="314" name="Google Shape;314;p34"/>
          <p:cNvSpPr txBox="1"/>
          <p:nvPr/>
        </p:nvSpPr>
        <p:spPr>
          <a:xfrm>
            <a:off x="1116900" y="1118000"/>
            <a:ext cx="3455100" cy="2210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Times New Roman"/>
              <a:buChar char="●"/>
            </a:pPr>
            <a:r>
              <a:rPr lang="en-GB">
                <a:solidFill>
                  <a:srgbClr val="FFFFFF"/>
                </a:solidFill>
                <a:latin typeface="Times New Roman"/>
                <a:ea typeface="Times New Roman"/>
                <a:cs typeface="Times New Roman"/>
                <a:sym typeface="Times New Roman"/>
              </a:rPr>
              <a:t>Various machine learning algorithms employ the use of matrix multiplication, and most of the time the matrices are quite large. Thus this algorithm would prove helpful, especially in terms of time, which is key in ML algorithms.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320" name="Google Shape;320;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&lt;Kannan and Vempala paper&gt;</a:t>
            </a:r>
            <a:endParaRPr sz="1500"/>
          </a:p>
          <a:p>
            <a:pPr indent="-311150" lvl="0" marL="457200" rtl="0" algn="l">
              <a:lnSpc>
                <a:spcPct val="150000"/>
              </a:lnSpc>
              <a:spcBef>
                <a:spcPts val="160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To sample some columns(s columns, so </a:t>
            </a:r>
            <a:r>
              <a:rPr i="1" lang="en-GB" sz="1300">
                <a:solidFill>
                  <a:schemeClr val="lt2"/>
                </a:solidFill>
                <a:latin typeface="Merriweather"/>
                <a:ea typeface="Merriweather"/>
                <a:cs typeface="Merriweather"/>
                <a:sym typeface="Merriweather"/>
              </a:rPr>
              <a:t>m x s)</a:t>
            </a:r>
            <a:r>
              <a:rPr lang="en-GB" sz="1300">
                <a:solidFill>
                  <a:schemeClr val="lt2"/>
                </a:solidFill>
                <a:latin typeface="Merriweather"/>
                <a:ea typeface="Merriweather"/>
                <a:cs typeface="Merriweather"/>
                <a:sym typeface="Merriweather"/>
              </a:rPr>
              <a:t> from the original </a:t>
            </a:r>
            <a:r>
              <a:rPr i="1" lang="en-GB" sz="1300">
                <a:solidFill>
                  <a:schemeClr val="lt2"/>
                </a:solidFill>
                <a:latin typeface="Merriweather"/>
                <a:ea typeface="Merriweather"/>
                <a:cs typeface="Merriweather"/>
                <a:sym typeface="Merriweather"/>
              </a:rPr>
              <a:t>m x n</a:t>
            </a:r>
            <a:r>
              <a:rPr lang="en-GB" sz="1300">
                <a:solidFill>
                  <a:schemeClr val="lt2"/>
                </a:solidFill>
                <a:latin typeface="Merriweather"/>
                <a:ea typeface="Merriweather"/>
                <a:cs typeface="Merriweather"/>
                <a:sym typeface="Merriweather"/>
              </a:rPr>
              <a:t> matrix</a:t>
            </a:r>
            <a:endParaRPr sz="1300">
              <a:solidFill>
                <a:schemeClr val="lt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Randomly choosing columns is not good.</a:t>
            </a:r>
            <a:endParaRPr sz="1300">
              <a:solidFill>
                <a:schemeClr val="lt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Using sampling probabilities proportional to square of length of columns leads to provable error bounds.</a:t>
            </a:r>
            <a:endParaRPr sz="1300">
              <a:solidFill>
                <a:schemeClr val="lt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Do trials for sampling from a matrix A of order m x n. In each trial, we pick a random X belonging to {1,2,...,n} with Pr(X=j)=pj. We define pj =|A(:, j)|</a:t>
            </a:r>
            <a:r>
              <a:rPr baseline="30000" lang="en-GB" sz="1300">
                <a:solidFill>
                  <a:schemeClr val="lt2"/>
                </a:solidFill>
                <a:latin typeface="Merriweather"/>
                <a:ea typeface="Merriweather"/>
                <a:cs typeface="Merriweather"/>
                <a:sym typeface="Merriweather"/>
              </a:rPr>
              <a:t>2</a:t>
            </a:r>
            <a:r>
              <a:rPr lang="en-GB" sz="1300">
                <a:solidFill>
                  <a:schemeClr val="lt2"/>
                </a:solidFill>
                <a:latin typeface="Merriweather"/>
                <a:ea typeface="Merriweather"/>
                <a:cs typeface="Merriweather"/>
                <a:sym typeface="Merriweather"/>
              </a:rPr>
              <a:t>/ (Frobenius norm(A))</a:t>
            </a:r>
            <a:r>
              <a:rPr baseline="30000" lang="en-GB" sz="1300">
                <a:solidFill>
                  <a:schemeClr val="lt2"/>
                </a:solidFill>
                <a:latin typeface="Merriweather"/>
                <a:ea typeface="Merriweather"/>
                <a:cs typeface="Merriweather"/>
                <a:sym typeface="Merriweather"/>
              </a:rPr>
              <a:t>2</a:t>
            </a:r>
            <a:r>
              <a:rPr lang="en-GB" sz="1300">
                <a:solidFill>
                  <a:schemeClr val="lt2"/>
                </a:solidFill>
                <a:latin typeface="Merriweather"/>
                <a:ea typeface="Merriweather"/>
                <a:cs typeface="Merriweather"/>
                <a:sym typeface="Merriweather"/>
              </a:rPr>
              <a:t> , for j = 1, 2, . . . , n. </a:t>
            </a:r>
            <a:endParaRPr sz="1300">
              <a:solidFill>
                <a:schemeClr val="lt2"/>
              </a:solidFill>
              <a:latin typeface="Merriweather"/>
              <a:ea typeface="Merriweather"/>
              <a:cs typeface="Merriweather"/>
              <a:sym typeface="Merriweather"/>
            </a:endParaRPr>
          </a:p>
          <a:p>
            <a:pPr indent="0" lvl="0" marL="0" rtl="0" algn="l">
              <a:spcBef>
                <a:spcPts val="0"/>
              </a:spcBef>
              <a:spcAft>
                <a:spcPts val="0"/>
              </a:spcAft>
              <a:buNone/>
            </a:pPr>
            <a:r>
              <a:t/>
            </a:r>
            <a:endParaRPr sz="1500"/>
          </a:p>
          <a:p>
            <a:pPr indent="0" lvl="0" marL="0" rtl="0" algn="l">
              <a:spcBef>
                <a:spcPts val="1600"/>
              </a:spcBef>
              <a:spcAft>
                <a:spcPts val="1600"/>
              </a:spcAft>
              <a:buNone/>
            </a:pPr>
            <a:r>
              <a:t/>
            </a:r>
            <a:endParaRPr sz="1500"/>
          </a:p>
        </p:txBody>
      </p:sp>
      <p:sp>
        <p:nvSpPr>
          <p:cNvPr id="321" name="Google Shape;321;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&lt;</a:t>
            </a:r>
            <a:r>
              <a:rPr lang="en-GB" sz="1500"/>
              <a:t>Halko, Martinsson and Tropp paper&gt;</a:t>
            </a:r>
            <a:endParaRPr sz="1500"/>
          </a:p>
          <a:p>
            <a:pPr indent="-311150" lvl="0" marL="457200" rtl="0" algn="l">
              <a:spcBef>
                <a:spcPts val="160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Central role in data analysis and scientific computing.</a:t>
            </a:r>
            <a:endParaRPr sz="1300">
              <a:solidFill>
                <a:schemeClr val="lt2"/>
              </a:solidFill>
              <a:latin typeface="Merriweather"/>
              <a:ea typeface="Merriweather"/>
              <a:cs typeface="Merriweather"/>
              <a:sym typeface="Merriweather"/>
            </a:endParaRPr>
          </a:p>
          <a:p>
            <a:pPr indent="-323850" lvl="0" marL="457200" rtl="0" algn="l">
              <a:spcBef>
                <a:spcPts val="0"/>
              </a:spcBef>
              <a:spcAft>
                <a:spcPts val="0"/>
              </a:spcAft>
              <a:buClr>
                <a:schemeClr val="lt2"/>
              </a:buClr>
              <a:buSzPts val="1500"/>
              <a:buChar char="●"/>
            </a:pPr>
            <a:r>
              <a:rPr lang="en-GB" sz="1500">
                <a:solidFill>
                  <a:schemeClr val="lt2"/>
                </a:solidFill>
              </a:rPr>
              <a:t>The input matrix is compressed to a subspace, either implicitly or explicitly; the subspace determined by the previously discussed sampling method.</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Approach beats classical competitors in terms of robustness, speed.</a:t>
            </a:r>
            <a:endParaRPr sz="1500">
              <a:solidFill>
                <a:schemeClr val="lt2"/>
              </a:solidFill>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the problem</a:t>
            </a:r>
            <a:endParaRPr/>
          </a:p>
        </p:txBody>
      </p:sp>
      <p:sp>
        <p:nvSpPr>
          <p:cNvPr id="125" name="Google Shape;125;p18"/>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26" name="Google Shape;126;p18"/>
          <p:cNvSpPr txBox="1"/>
          <p:nvPr>
            <p:ph idx="1" type="body"/>
          </p:nvPr>
        </p:nvSpPr>
        <p:spPr>
          <a:xfrm>
            <a:off x="2030400" y="1743675"/>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FFFFF"/>
                </a:solidFill>
              </a:rPr>
              <a:t>Naive approach to matrix multiplication is a 3 loop process</a:t>
            </a:r>
            <a:endParaRPr>
              <a:solidFill>
                <a:srgbClr val="FFFFFF"/>
              </a:solidFill>
            </a:endParaRPr>
          </a:p>
        </p:txBody>
      </p:sp>
      <p:sp>
        <p:nvSpPr>
          <p:cNvPr id="127" name="Google Shape;127;p18"/>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28" name="Google Shape;128;p18"/>
          <p:cNvSpPr txBox="1"/>
          <p:nvPr>
            <p:ph idx="1" type="body"/>
          </p:nvPr>
        </p:nvSpPr>
        <p:spPr>
          <a:xfrm>
            <a:off x="2030400" y="2658513"/>
            <a:ext cx="5877300" cy="8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FFFFFF"/>
                </a:solidFill>
              </a:rPr>
              <a:t>Complexity is of the order O(n</a:t>
            </a:r>
            <a:r>
              <a:rPr baseline="30000" lang="en-GB">
                <a:solidFill>
                  <a:srgbClr val="FFFFFF"/>
                </a:solidFill>
              </a:rPr>
              <a:t>3</a:t>
            </a:r>
            <a:r>
              <a:rPr lang="en-GB">
                <a:solidFill>
                  <a:srgbClr val="FFFFFF"/>
                </a:solidFill>
              </a:rPr>
              <a:t>), O(mnp) specifically, if the matrices are of the order </a:t>
            </a:r>
            <a:r>
              <a:rPr i="1" lang="en-GB">
                <a:solidFill>
                  <a:srgbClr val="FFFFFF"/>
                </a:solidFill>
              </a:rPr>
              <a:t>m x n </a:t>
            </a:r>
            <a:r>
              <a:rPr lang="en-GB">
                <a:solidFill>
                  <a:srgbClr val="FFFFFF"/>
                </a:solidFill>
              </a:rPr>
              <a:t>and </a:t>
            </a:r>
            <a:r>
              <a:rPr i="1" lang="en-GB">
                <a:solidFill>
                  <a:srgbClr val="FFFFFF"/>
                </a:solidFill>
              </a:rPr>
              <a:t>n x p</a:t>
            </a:r>
            <a:endParaRPr i="1">
              <a:solidFill>
                <a:srgbClr val="FFFFFF"/>
              </a:solidFill>
            </a:endParaRPr>
          </a:p>
        </p:txBody>
      </p:sp>
      <p:sp>
        <p:nvSpPr>
          <p:cNvPr id="129" name="Google Shape;129;p18"/>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30" name="Google Shape;130;p18"/>
          <p:cNvSpPr txBox="1"/>
          <p:nvPr>
            <p:ph idx="1" type="body"/>
          </p:nvPr>
        </p:nvSpPr>
        <p:spPr>
          <a:xfrm>
            <a:off x="2030400" y="3573363"/>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FFFFFF"/>
                </a:solidFill>
              </a:rPr>
              <a:t>This proves to be very expensive in time with large matrices when m, n and p values run in thousands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Review</a:t>
            </a:r>
            <a:endParaRPr/>
          </a:p>
        </p:txBody>
      </p:sp>
      <p:sp>
        <p:nvSpPr>
          <p:cNvPr id="327" name="Google Shape;327;p3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&lt;</a:t>
            </a:r>
            <a:r>
              <a:rPr lang="en-GB" sz="1500"/>
              <a:t>Mahoney paper&gt;</a:t>
            </a:r>
            <a:endParaRPr sz="1500"/>
          </a:p>
          <a:p>
            <a:pPr indent="-323850" lvl="0" marL="457200" rtl="0" algn="l">
              <a:spcBef>
                <a:spcPts val="1600"/>
              </a:spcBef>
              <a:spcAft>
                <a:spcPts val="0"/>
              </a:spcAft>
              <a:buClr>
                <a:schemeClr val="lt2"/>
              </a:buClr>
              <a:buSzPts val="1500"/>
              <a:buChar char="●"/>
            </a:pPr>
            <a:r>
              <a:rPr lang="en-GB" sz="1500">
                <a:solidFill>
                  <a:schemeClr val="lt2"/>
                </a:solidFill>
              </a:rPr>
              <a:t>Elaborate explanation.</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Well-divided into sections, covering all topics.</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Algorithm is outlined.</a:t>
            </a:r>
            <a:endParaRPr sz="1500">
              <a:solidFill>
                <a:schemeClr val="lt2"/>
              </a:solidFill>
            </a:endParaRPr>
          </a:p>
          <a:p>
            <a:pPr indent="0" lvl="0" marL="0" rtl="0" algn="l">
              <a:spcBef>
                <a:spcPts val="1600"/>
              </a:spcBef>
              <a:spcAft>
                <a:spcPts val="1600"/>
              </a:spcAft>
              <a:buNone/>
            </a:pPr>
            <a:r>
              <a:t/>
            </a:r>
            <a:endParaRPr sz="1500"/>
          </a:p>
        </p:txBody>
      </p:sp>
      <p:sp>
        <p:nvSpPr>
          <p:cNvPr id="328" name="Google Shape;328;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&lt;Videos&gt;</a:t>
            </a:r>
            <a:endParaRPr sz="1500"/>
          </a:p>
          <a:p>
            <a:pPr indent="-323850" lvl="0" marL="457200" rtl="0" algn="l">
              <a:spcBef>
                <a:spcPts val="1600"/>
              </a:spcBef>
              <a:spcAft>
                <a:spcPts val="0"/>
              </a:spcAft>
              <a:buClr>
                <a:schemeClr val="lt2"/>
              </a:buClr>
              <a:buSzPts val="1500"/>
              <a:buChar char="●"/>
            </a:pPr>
            <a:r>
              <a:rPr lang="en-GB" sz="1500">
                <a:solidFill>
                  <a:schemeClr val="lt2"/>
                </a:solidFill>
              </a:rPr>
              <a:t>For our own understanding.</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Randomized algorithms do not work for single matrices.</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Statistical evidence to predict the algorithm’s quality control parameters(error), mean and variance.</a:t>
            </a:r>
            <a:endParaRPr sz="15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3099150" y="2106000"/>
            <a:ext cx="2945700" cy="93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600"/>
              <a:t>Thank you!</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Project objective</a:t>
            </a:r>
            <a:endParaRPr sz="3000"/>
          </a:p>
        </p:txBody>
      </p:sp>
      <p:sp>
        <p:nvSpPr>
          <p:cNvPr id="136" name="Google Shape;136;p19"/>
          <p:cNvSpPr txBox="1"/>
          <p:nvPr>
            <p:ph idx="1" type="body"/>
          </p:nvPr>
        </p:nvSpPr>
        <p:spPr>
          <a:xfrm>
            <a:off x="2499400" y="1491350"/>
            <a:ext cx="6209100" cy="1080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Reduce time complexity of matrix multiplication operation by </a:t>
            </a:r>
            <a:endParaRPr sz="1600"/>
          </a:p>
          <a:p>
            <a:pPr indent="457200" lvl="0" marL="0" rtl="0" algn="l">
              <a:spcBef>
                <a:spcPts val="0"/>
              </a:spcBef>
              <a:spcAft>
                <a:spcPts val="0"/>
              </a:spcAft>
              <a:buNone/>
            </a:pPr>
            <a:r>
              <a:rPr lang="en-GB" sz="1600"/>
              <a:t>applying randomised sampling to the rows and columns of the </a:t>
            </a:r>
            <a:endParaRPr sz="1600"/>
          </a:p>
          <a:p>
            <a:pPr indent="457200" lvl="0" marL="457200" rtl="0" algn="l">
              <a:spcBef>
                <a:spcPts val="0"/>
              </a:spcBef>
              <a:spcAft>
                <a:spcPts val="0"/>
              </a:spcAft>
              <a:buNone/>
            </a:pPr>
            <a:r>
              <a:rPr lang="en-GB" sz="1600"/>
              <a:t>matrix which will be used for the operation.</a:t>
            </a:r>
            <a:endParaRPr sz="1600"/>
          </a:p>
        </p:txBody>
      </p:sp>
      <p:sp>
        <p:nvSpPr>
          <p:cNvPr id="137" name="Google Shape;137;p19"/>
          <p:cNvSpPr txBox="1"/>
          <p:nvPr>
            <p:ph idx="1" type="body"/>
          </p:nvPr>
        </p:nvSpPr>
        <p:spPr>
          <a:xfrm>
            <a:off x="3472850" y="2682975"/>
            <a:ext cx="5143500" cy="1080300"/>
          </a:xfrm>
          <a:prstGeom prst="rect">
            <a:avLst/>
          </a:prstGeom>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600"/>
              <a:t>Sampling can be effective and can scale to massive data to get a closely approximate answer.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143" name="Google Shape;143;p20"/>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0"/>
          <p:cNvPicPr preferRelativeResize="0"/>
          <p:nvPr/>
        </p:nvPicPr>
        <p:blipFill rotWithShape="1">
          <a:blip r:embed="rId3">
            <a:alphaModFix/>
          </a:blip>
          <a:srcRect b="0" l="1574" r="0" t="0"/>
          <a:stretch/>
        </p:blipFill>
        <p:spPr>
          <a:xfrm>
            <a:off x="4572000" y="1090075"/>
            <a:ext cx="4572000" cy="3010512"/>
          </a:xfrm>
          <a:prstGeom prst="rect">
            <a:avLst/>
          </a:prstGeom>
          <a:noFill/>
          <a:ln>
            <a:noFill/>
          </a:ln>
        </p:spPr>
      </p:pic>
      <p:sp>
        <p:nvSpPr>
          <p:cNvPr id="145" name="Google Shape;145;p20"/>
          <p:cNvSpPr txBox="1"/>
          <p:nvPr/>
        </p:nvSpPr>
        <p:spPr>
          <a:xfrm>
            <a:off x="419100" y="1685925"/>
            <a:ext cx="24765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Average"/>
                <a:ea typeface="Average"/>
                <a:cs typeface="Average"/>
                <a:sym typeface="Average"/>
              </a:rPr>
              <a:t>Time complexity :</a:t>
            </a:r>
            <a:endParaRPr sz="1500">
              <a:solidFill>
                <a:srgbClr val="FFFFFF"/>
              </a:solidFill>
              <a:latin typeface="Average"/>
              <a:ea typeface="Average"/>
              <a:cs typeface="Average"/>
              <a:sym typeface="Average"/>
            </a:endParaRPr>
          </a:p>
          <a:p>
            <a:pPr indent="0" lvl="0" marL="0" rtl="0" algn="l">
              <a:spcBef>
                <a:spcPts val="0"/>
              </a:spcBef>
              <a:spcAft>
                <a:spcPts val="0"/>
              </a:spcAft>
              <a:buNone/>
            </a:pPr>
            <a:r>
              <a:rPr lang="en-GB" sz="1500">
                <a:solidFill>
                  <a:srgbClr val="FFFFFF"/>
                </a:solidFill>
                <a:latin typeface="Average"/>
                <a:ea typeface="Average"/>
                <a:cs typeface="Average"/>
                <a:sym typeface="Average"/>
              </a:rPr>
              <a:t>O(mnp) ~ O(n</a:t>
            </a:r>
            <a:r>
              <a:rPr baseline="30000" lang="en-GB" sz="1500">
                <a:solidFill>
                  <a:srgbClr val="FFFFFF"/>
                </a:solidFill>
                <a:latin typeface="Average"/>
                <a:ea typeface="Average"/>
                <a:cs typeface="Average"/>
                <a:sym typeface="Average"/>
              </a:rPr>
              <a:t>3</a:t>
            </a:r>
            <a:r>
              <a:rPr lang="en-GB" sz="1500">
                <a:solidFill>
                  <a:srgbClr val="FFFFFF"/>
                </a:solidFill>
                <a:latin typeface="Average"/>
                <a:ea typeface="Average"/>
                <a:cs typeface="Average"/>
                <a:sym typeface="Average"/>
              </a:rPr>
              <a:t>)</a:t>
            </a:r>
            <a:endParaRPr sz="1500">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151" name="Google Shape;151;p21"/>
          <p:cNvSpPr txBox="1"/>
          <p:nvPr>
            <p:ph idx="1" type="body"/>
          </p:nvPr>
        </p:nvSpPr>
        <p:spPr>
          <a:xfrm>
            <a:off x="969900" y="1695450"/>
            <a:ext cx="7838400" cy="1476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The new idea is that we can view the product AB as a sum of rank one matrices.</a:t>
            </a:r>
            <a:endParaRPr sz="1300">
              <a:solidFill>
                <a:schemeClr val="lt2"/>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lt2"/>
              </a:buClr>
              <a:buSzPts val="1300"/>
              <a:buFont typeface="Merriweather"/>
              <a:buChar char="●"/>
            </a:pPr>
            <a:r>
              <a:rPr lang="en-GB" sz="1300">
                <a:solidFill>
                  <a:schemeClr val="lt2"/>
                </a:solidFill>
                <a:latin typeface="Merriweather"/>
                <a:ea typeface="Merriweather"/>
                <a:cs typeface="Merriweather"/>
                <a:sym typeface="Merriweather"/>
              </a:rPr>
              <a:t>AB can also be written as the sum of outer product of the first column A (A</a:t>
            </a:r>
            <a:r>
              <a:rPr baseline="-25000" lang="en-GB" sz="1300">
                <a:solidFill>
                  <a:schemeClr val="lt2"/>
                </a:solidFill>
                <a:latin typeface="Merriweather"/>
                <a:ea typeface="Merriweather"/>
                <a:cs typeface="Merriweather"/>
                <a:sym typeface="Merriweather"/>
              </a:rPr>
              <a:t>*1</a:t>
            </a:r>
            <a:r>
              <a:rPr lang="en-GB" sz="1300">
                <a:solidFill>
                  <a:schemeClr val="lt2"/>
                </a:solidFill>
                <a:latin typeface="Merriweather"/>
                <a:ea typeface="Merriweather"/>
                <a:cs typeface="Merriweather"/>
                <a:sym typeface="Merriweather"/>
              </a:rPr>
              <a:t>) and the first row of B(B</a:t>
            </a:r>
            <a:r>
              <a:rPr baseline="-25000" lang="en-GB" sz="1300">
                <a:solidFill>
                  <a:schemeClr val="lt2"/>
                </a:solidFill>
                <a:latin typeface="Merriweather"/>
                <a:ea typeface="Merriweather"/>
                <a:cs typeface="Merriweather"/>
                <a:sym typeface="Merriweather"/>
              </a:rPr>
              <a:t>1*</a:t>
            </a:r>
            <a:r>
              <a:rPr lang="en-GB" sz="1300">
                <a:solidFill>
                  <a:schemeClr val="lt2"/>
                </a:solidFill>
                <a:latin typeface="Merriweather"/>
                <a:ea typeface="Merriweather"/>
                <a:cs typeface="Merriweather"/>
                <a:sym typeface="Merriweather"/>
              </a:rPr>
              <a:t>), outer product of the second column A (A</a:t>
            </a:r>
            <a:r>
              <a:rPr baseline="-25000" lang="en-GB" sz="1300">
                <a:solidFill>
                  <a:schemeClr val="lt2"/>
                </a:solidFill>
                <a:latin typeface="Merriweather"/>
                <a:ea typeface="Merriweather"/>
                <a:cs typeface="Merriweather"/>
                <a:sym typeface="Merriweather"/>
              </a:rPr>
              <a:t>*2</a:t>
            </a:r>
            <a:r>
              <a:rPr lang="en-GB" sz="1300">
                <a:solidFill>
                  <a:schemeClr val="lt2"/>
                </a:solidFill>
                <a:latin typeface="Merriweather"/>
                <a:ea typeface="Merriweather"/>
                <a:cs typeface="Merriweather"/>
                <a:sym typeface="Merriweather"/>
              </a:rPr>
              <a:t>) and the second row of B(B</a:t>
            </a:r>
            <a:r>
              <a:rPr baseline="-25000" lang="en-GB" sz="1300">
                <a:solidFill>
                  <a:schemeClr val="lt2"/>
                </a:solidFill>
                <a:latin typeface="Merriweather"/>
                <a:ea typeface="Merriweather"/>
                <a:cs typeface="Merriweather"/>
                <a:sym typeface="Merriweather"/>
              </a:rPr>
              <a:t>2*</a:t>
            </a:r>
            <a:r>
              <a:rPr lang="en-GB" sz="1300">
                <a:solidFill>
                  <a:schemeClr val="lt2"/>
                </a:solidFill>
                <a:latin typeface="Merriweather"/>
                <a:ea typeface="Merriweather"/>
                <a:cs typeface="Merriweather"/>
                <a:sym typeface="Merriweather"/>
              </a:rPr>
              <a:t>), and so on.</a:t>
            </a:r>
            <a:endParaRPr sz="1300">
              <a:solidFill>
                <a:schemeClr val="lt2"/>
              </a:solidFill>
              <a:latin typeface="Merriweather"/>
              <a:ea typeface="Merriweather"/>
              <a:cs typeface="Merriweather"/>
              <a:sym typeface="Merriweather"/>
            </a:endParaRPr>
          </a:p>
        </p:txBody>
      </p:sp>
      <p:cxnSp>
        <p:nvCxnSpPr>
          <p:cNvPr id="152" name="Google Shape;152;p21"/>
          <p:cNvCxnSpPr>
            <a:stCxn id="153" idx="0"/>
          </p:cNvCxnSpPr>
          <p:nvPr/>
        </p:nvCxnSpPr>
        <p:spPr>
          <a:xfrm>
            <a:off x="499775" y="3737299"/>
            <a:ext cx="0" cy="0"/>
          </a:xfrm>
          <a:prstGeom prst="straightConnector1">
            <a:avLst/>
          </a:prstGeom>
          <a:noFill/>
          <a:ln cap="flat" cmpd="sng" w="9525">
            <a:solidFill>
              <a:schemeClr val="dk2"/>
            </a:solidFill>
            <a:prstDash val="solid"/>
            <a:round/>
            <a:headEnd len="med" w="med" type="none"/>
            <a:tailEnd len="med" w="med" type="none"/>
          </a:ln>
        </p:spPr>
      </p:cxnSp>
      <p:grpSp>
        <p:nvGrpSpPr>
          <p:cNvPr id="154" name="Google Shape;154;p21"/>
          <p:cNvGrpSpPr/>
          <p:nvPr/>
        </p:nvGrpSpPr>
        <p:grpSpPr>
          <a:xfrm>
            <a:off x="193775" y="3723725"/>
            <a:ext cx="612000" cy="969600"/>
            <a:chOff x="193775" y="3723725"/>
            <a:chExt cx="612000" cy="969600"/>
          </a:xfrm>
        </p:grpSpPr>
        <p:sp>
          <p:nvSpPr>
            <p:cNvPr id="153" name="Google Shape;153;p21"/>
            <p:cNvSpPr/>
            <p:nvPr/>
          </p:nvSpPr>
          <p:spPr>
            <a:xfrm>
              <a:off x="193775" y="3737299"/>
              <a:ext cx="6120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1"/>
            <p:cNvCxnSpPr>
              <a:stCxn id="153" idx="0"/>
            </p:cNvCxnSpPr>
            <p:nvPr/>
          </p:nvCxnSpPr>
          <p:spPr>
            <a:xfrm>
              <a:off x="499775" y="3737299"/>
              <a:ext cx="0" cy="9426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1"/>
            <p:cNvCxnSpPr/>
            <p:nvPr/>
          </p:nvCxnSpPr>
          <p:spPr>
            <a:xfrm>
              <a:off x="331135" y="3723725"/>
              <a:ext cx="0" cy="969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1"/>
            <p:cNvCxnSpPr/>
            <p:nvPr/>
          </p:nvCxnSpPr>
          <p:spPr>
            <a:xfrm flipH="1" rot="10800000">
              <a:off x="668492" y="3728283"/>
              <a:ext cx="9900" cy="960600"/>
            </a:xfrm>
            <a:prstGeom prst="straightConnector1">
              <a:avLst/>
            </a:prstGeom>
            <a:noFill/>
            <a:ln cap="flat" cmpd="sng" w="9525">
              <a:solidFill>
                <a:schemeClr val="dk2"/>
              </a:solidFill>
              <a:prstDash val="solid"/>
              <a:round/>
              <a:headEnd len="med" w="med" type="none"/>
              <a:tailEnd len="med" w="med" type="none"/>
            </a:ln>
          </p:spPr>
        </p:cxnSp>
      </p:grpSp>
      <p:grpSp>
        <p:nvGrpSpPr>
          <p:cNvPr id="158" name="Google Shape;158;p21"/>
          <p:cNvGrpSpPr/>
          <p:nvPr/>
        </p:nvGrpSpPr>
        <p:grpSpPr>
          <a:xfrm>
            <a:off x="1031916" y="3737299"/>
            <a:ext cx="621835" cy="942600"/>
            <a:chOff x="1031916" y="3737299"/>
            <a:chExt cx="621835" cy="942600"/>
          </a:xfrm>
        </p:grpSpPr>
        <p:sp>
          <p:nvSpPr>
            <p:cNvPr id="159" name="Google Shape;159;p21"/>
            <p:cNvSpPr/>
            <p:nvPr/>
          </p:nvSpPr>
          <p:spPr>
            <a:xfrm>
              <a:off x="1034080" y="3737299"/>
              <a:ext cx="612000" cy="942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21"/>
            <p:cNvCxnSpPr>
              <a:stCxn id="159" idx="1"/>
            </p:cNvCxnSpPr>
            <p:nvPr/>
          </p:nvCxnSpPr>
          <p:spPr>
            <a:xfrm>
              <a:off x="1034080" y="4208599"/>
              <a:ext cx="612000" cy="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1"/>
            <p:cNvCxnSpPr/>
            <p:nvPr/>
          </p:nvCxnSpPr>
          <p:spPr>
            <a:xfrm>
              <a:off x="1051651" y="3991042"/>
              <a:ext cx="6021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1"/>
            <p:cNvCxnSpPr/>
            <p:nvPr/>
          </p:nvCxnSpPr>
          <p:spPr>
            <a:xfrm>
              <a:off x="1031916" y="4416999"/>
              <a:ext cx="621600" cy="0"/>
            </a:xfrm>
            <a:prstGeom prst="straightConnector1">
              <a:avLst/>
            </a:prstGeom>
            <a:noFill/>
            <a:ln cap="flat" cmpd="sng" w="9525">
              <a:solidFill>
                <a:schemeClr val="dk2"/>
              </a:solidFill>
              <a:prstDash val="solid"/>
              <a:round/>
              <a:headEnd len="med" w="med" type="none"/>
              <a:tailEnd len="med" w="med" type="none"/>
            </a:ln>
          </p:spPr>
        </p:cxnSp>
      </p:grpSp>
      <p:sp>
        <p:nvSpPr>
          <p:cNvPr id="163" name="Google Shape;163;p21"/>
          <p:cNvSpPr/>
          <p:nvPr/>
        </p:nvSpPr>
        <p:spPr>
          <a:xfrm>
            <a:off x="2567544" y="3737299"/>
            <a:ext cx="2013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2824948" y="3737299"/>
            <a:ext cx="612000" cy="19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631057" y="4040877"/>
            <a:ext cx="424500" cy="3354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2001798" y="4111158"/>
            <a:ext cx="306000" cy="195000"/>
          </a:xfrm>
          <a:prstGeom prst="mathEqual">
            <a:avLst>
              <a:gd fmla="val 23520" name="adj1"/>
              <a:gd fmla="val 1176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4247694" y="3750873"/>
            <a:ext cx="2013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4505098" y="3750873"/>
            <a:ext cx="612000" cy="19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5311207" y="4054451"/>
            <a:ext cx="424500" cy="3354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5809389" y="3737299"/>
            <a:ext cx="2013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6066793" y="3737299"/>
            <a:ext cx="612000" cy="19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6872903" y="4040877"/>
            <a:ext cx="424500" cy="3354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7371094" y="3737224"/>
            <a:ext cx="201300" cy="942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7628498" y="3737224"/>
            <a:ext cx="612000" cy="195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180" name="Google Shape;180;p22"/>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1" name="Google Shape;181;p22"/>
          <p:cNvSpPr txBox="1"/>
          <p:nvPr/>
        </p:nvSpPr>
        <p:spPr>
          <a:xfrm>
            <a:off x="4898450" y="585775"/>
            <a:ext cx="3857700" cy="39468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Merriweather"/>
              <a:buChar char="●"/>
            </a:pPr>
            <a:r>
              <a:rPr lang="en-GB" sz="1300">
                <a:latin typeface="Merriweather"/>
                <a:ea typeface="Merriweather"/>
                <a:cs typeface="Merriweather"/>
                <a:sym typeface="Merriweather"/>
              </a:rPr>
              <a:t>If p</a:t>
            </a:r>
            <a:r>
              <a:rPr baseline="-25000" lang="en-GB" sz="1300">
                <a:latin typeface="Merriweather"/>
                <a:ea typeface="Merriweather"/>
                <a:cs typeface="Merriweather"/>
                <a:sym typeface="Merriweather"/>
              </a:rPr>
              <a:t>i</a:t>
            </a:r>
            <a:r>
              <a:rPr lang="en-GB" sz="1300">
                <a:latin typeface="Merriweather"/>
                <a:ea typeface="Merriweather"/>
                <a:cs typeface="Merriweather"/>
                <a:sym typeface="Merriweather"/>
              </a:rPr>
              <a:t> is the probability of the i</a:t>
            </a:r>
            <a:r>
              <a:rPr baseline="30000" lang="en-GB" sz="1300">
                <a:latin typeface="Merriweather"/>
                <a:ea typeface="Merriweather"/>
                <a:cs typeface="Merriweather"/>
                <a:sym typeface="Merriweather"/>
              </a:rPr>
              <a:t>th</a:t>
            </a:r>
            <a:r>
              <a:rPr lang="en-GB" sz="1300">
                <a:latin typeface="Merriweather"/>
                <a:ea typeface="Merriweather"/>
                <a:cs typeface="Merriweather"/>
                <a:sym typeface="Merriweather"/>
              </a:rPr>
              <a:t> term, then sum of p</a:t>
            </a:r>
            <a:r>
              <a:rPr baseline="-25000" lang="en-GB" sz="1300">
                <a:latin typeface="Merriweather"/>
                <a:ea typeface="Merriweather"/>
                <a:cs typeface="Merriweather"/>
                <a:sym typeface="Merriweather"/>
              </a:rPr>
              <a:t>i </a:t>
            </a:r>
            <a:r>
              <a:rPr lang="en-GB" sz="1300">
                <a:latin typeface="Merriweather"/>
                <a:ea typeface="Merriweather"/>
                <a:cs typeface="Merriweather"/>
                <a:sym typeface="Merriweather"/>
              </a:rPr>
              <a:t>from i=1 to n is 1; n is the number of terms.</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Char char="●"/>
            </a:pPr>
            <a:r>
              <a:rPr lang="en-GB" sz="1300">
                <a:latin typeface="Merriweather"/>
                <a:ea typeface="Merriweather"/>
                <a:cs typeface="Merriweather"/>
                <a:sym typeface="Merriweather"/>
              </a:rPr>
              <a:t>To get the probability values, we sample c times. And in each time of sampling, we pick one of the rank 1 matrices.</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Char char="●"/>
            </a:pPr>
            <a:r>
              <a:rPr lang="en-GB" sz="1300">
                <a:latin typeface="Merriweather"/>
                <a:ea typeface="Merriweather"/>
                <a:cs typeface="Merriweather"/>
                <a:sym typeface="Merriweather"/>
              </a:rPr>
              <a:t>After normalization,</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GB" sz="1300">
                <a:latin typeface="Merriweather"/>
                <a:ea typeface="Merriweather"/>
                <a:cs typeface="Merriweather"/>
                <a:sym typeface="Merriweather"/>
              </a:rPr>
              <a:t>is obtained as the estimator of AB.</a:t>
            </a:r>
            <a:endParaRPr sz="1300">
              <a:latin typeface="Merriweather"/>
              <a:ea typeface="Merriweather"/>
              <a:cs typeface="Merriweather"/>
              <a:sym typeface="Merriweather"/>
            </a:endParaRPr>
          </a:p>
        </p:txBody>
      </p:sp>
      <p:pic>
        <p:nvPicPr>
          <p:cNvPr id="182" name="Google Shape;182;p22"/>
          <p:cNvPicPr preferRelativeResize="0"/>
          <p:nvPr/>
        </p:nvPicPr>
        <p:blipFill>
          <a:blip r:embed="rId3">
            <a:alphaModFix/>
          </a:blip>
          <a:stretch>
            <a:fillRect/>
          </a:stretch>
        </p:blipFill>
        <p:spPr>
          <a:xfrm>
            <a:off x="5443825" y="3157275"/>
            <a:ext cx="2304900" cy="7457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188" name="Google Shape;188;p23"/>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9" name="Google Shape;189;p23"/>
          <p:cNvSpPr txBox="1"/>
          <p:nvPr/>
        </p:nvSpPr>
        <p:spPr>
          <a:xfrm>
            <a:off x="4919875" y="1078700"/>
            <a:ext cx="3631200" cy="281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300">
                <a:latin typeface="Merriweather"/>
                <a:ea typeface="Merriweather"/>
                <a:cs typeface="Merriweather"/>
                <a:sym typeface="Merriweather"/>
              </a:rPr>
              <a:t>So the algorithm basically consists of the following two steps:</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AutoNum type="arabicPeriod"/>
            </a:pPr>
            <a:r>
              <a:rPr lang="en-GB" sz="1300">
                <a:latin typeface="Merriweather"/>
                <a:ea typeface="Merriweather"/>
                <a:cs typeface="Merriweather"/>
                <a:sym typeface="Merriweather"/>
              </a:rPr>
              <a:t>Pick c columns of A with replacement to form the matrix C and the corresponding rows of B to create R.</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AutoNum type="arabicPeriod"/>
            </a:pPr>
            <a:r>
              <a:rPr lang="en-GB" sz="1300">
                <a:latin typeface="Merriweather"/>
                <a:ea typeface="Merriweather"/>
                <a:cs typeface="Merriweather"/>
                <a:sym typeface="Merriweather"/>
              </a:rPr>
              <a:t>Calculate CR and return.</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rPr lang="en-GB" sz="1300">
                <a:latin typeface="Merriweather"/>
                <a:ea typeface="Merriweather"/>
                <a:cs typeface="Merriweather"/>
                <a:sym typeface="Merriweather"/>
              </a:rPr>
              <a:t>So AB~CR. </a:t>
            </a:r>
            <a:endParaRPr sz="13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195" name="Google Shape;195;p24"/>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24"/>
          <p:cNvPicPr preferRelativeResize="0"/>
          <p:nvPr/>
        </p:nvPicPr>
        <p:blipFill>
          <a:blip r:embed="rId3">
            <a:alphaModFix/>
          </a:blip>
          <a:stretch>
            <a:fillRect/>
          </a:stretch>
        </p:blipFill>
        <p:spPr>
          <a:xfrm>
            <a:off x="4572000" y="1235641"/>
            <a:ext cx="4571999" cy="26722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308200" y="431901"/>
            <a:ext cx="23049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Report</a:t>
            </a:r>
            <a:endParaRPr sz="3000"/>
          </a:p>
        </p:txBody>
      </p:sp>
      <p:sp>
        <p:nvSpPr>
          <p:cNvPr id="202" name="Google Shape;202;p2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3" name="Google Shape;203;p25"/>
          <p:cNvSpPr txBox="1"/>
          <p:nvPr/>
        </p:nvSpPr>
        <p:spPr>
          <a:xfrm>
            <a:off x="4790875" y="339300"/>
            <a:ext cx="3836400" cy="351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300">
                <a:latin typeface="Merriweather"/>
                <a:ea typeface="Merriweather"/>
                <a:cs typeface="Merriweather"/>
                <a:sym typeface="Merriweather"/>
              </a:rPr>
              <a:t>Details of how to find the probabilities for each term:</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AutoNum type="arabicPeriod"/>
            </a:pPr>
            <a:r>
              <a:rPr lang="en-GB" sz="1300">
                <a:latin typeface="Merriweather"/>
                <a:ea typeface="Merriweather"/>
                <a:cs typeface="Merriweather"/>
                <a:sym typeface="Merriweather"/>
              </a:rPr>
              <a:t>First method would be to choose all the p</a:t>
            </a:r>
            <a:r>
              <a:rPr baseline="-25000" lang="en-GB" sz="1300">
                <a:latin typeface="Merriweather"/>
                <a:ea typeface="Merriweather"/>
                <a:cs typeface="Merriweather"/>
                <a:sym typeface="Merriweather"/>
              </a:rPr>
              <a:t>i</a:t>
            </a:r>
            <a:r>
              <a:rPr lang="en-GB" sz="1300">
                <a:latin typeface="Merriweather"/>
                <a:ea typeface="Merriweather"/>
                <a:cs typeface="Merriweather"/>
                <a:sym typeface="Merriweather"/>
              </a:rPr>
              <a:t> values as 1/n.</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AutoNum type="arabicPeriod"/>
            </a:pPr>
            <a:r>
              <a:rPr lang="en-GB" sz="1300">
                <a:latin typeface="Merriweather"/>
                <a:ea typeface="Merriweather"/>
                <a:cs typeface="Merriweather"/>
                <a:sym typeface="Merriweather"/>
              </a:rPr>
              <a:t>Second method of weighing by row and column norm, i.e,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300">
              <a:latin typeface="Merriweather"/>
              <a:ea typeface="Merriweather"/>
              <a:cs typeface="Merriweather"/>
              <a:sym typeface="Merriweather"/>
            </a:endParaRPr>
          </a:p>
          <a:p>
            <a:pPr indent="-311150" lvl="0" marL="457200" rtl="0" algn="l">
              <a:lnSpc>
                <a:spcPct val="150000"/>
              </a:lnSpc>
              <a:spcBef>
                <a:spcPts val="0"/>
              </a:spcBef>
              <a:spcAft>
                <a:spcPts val="0"/>
              </a:spcAft>
              <a:buSzPts val="1300"/>
              <a:buFont typeface="Merriweather"/>
              <a:buAutoNum type="arabicPeriod"/>
            </a:pPr>
            <a:r>
              <a:rPr lang="en-GB" sz="1300">
                <a:latin typeface="Merriweather"/>
                <a:ea typeface="Merriweather"/>
                <a:cs typeface="Merriweather"/>
                <a:sym typeface="Merriweather"/>
              </a:rPr>
              <a:t>the respective normalized values                  and             </a:t>
            </a:r>
            <a:endParaRPr sz="1300">
              <a:latin typeface="Merriweather"/>
              <a:ea typeface="Merriweather"/>
              <a:cs typeface="Merriweather"/>
              <a:sym typeface="Merriweather"/>
            </a:endParaRPr>
          </a:p>
          <a:p>
            <a:pPr indent="457200" lvl="0" marL="0" rtl="0" algn="l">
              <a:lnSpc>
                <a:spcPct val="150000"/>
              </a:lnSpc>
              <a:spcBef>
                <a:spcPts val="0"/>
              </a:spcBef>
              <a:spcAft>
                <a:spcPts val="0"/>
              </a:spcAft>
              <a:buNone/>
            </a:pPr>
            <a:r>
              <a:t/>
            </a:r>
            <a:endParaRPr sz="1300">
              <a:latin typeface="Merriweather"/>
              <a:ea typeface="Merriweather"/>
              <a:cs typeface="Merriweather"/>
              <a:sym typeface="Merriweather"/>
            </a:endParaRPr>
          </a:p>
          <a:p>
            <a:pPr indent="457200" lvl="0" marL="0" rtl="0" algn="l">
              <a:lnSpc>
                <a:spcPct val="150000"/>
              </a:lnSpc>
              <a:spcBef>
                <a:spcPts val="0"/>
              </a:spcBef>
              <a:spcAft>
                <a:spcPts val="0"/>
              </a:spcAft>
              <a:buNone/>
            </a:pPr>
            <a:r>
              <a:rPr lang="en-GB" sz="1300">
                <a:latin typeface="Merriweather"/>
                <a:ea typeface="Merriweather"/>
                <a:cs typeface="Merriweather"/>
                <a:sym typeface="Merriweather"/>
              </a:rPr>
              <a:t>are put in C and R, respectively.                        </a:t>
            </a:r>
            <a:endParaRPr sz="1300">
              <a:latin typeface="Merriweather"/>
              <a:ea typeface="Merriweather"/>
              <a:cs typeface="Merriweather"/>
              <a:sym typeface="Merriweather"/>
            </a:endParaRPr>
          </a:p>
        </p:txBody>
      </p:sp>
      <p:pic>
        <p:nvPicPr>
          <p:cNvPr id="204" name="Google Shape;204;p25"/>
          <p:cNvPicPr preferRelativeResize="0"/>
          <p:nvPr/>
        </p:nvPicPr>
        <p:blipFill>
          <a:blip r:embed="rId3">
            <a:alphaModFix/>
          </a:blip>
          <a:stretch>
            <a:fillRect/>
          </a:stretch>
        </p:blipFill>
        <p:spPr>
          <a:xfrm>
            <a:off x="5374525" y="2197234"/>
            <a:ext cx="1957881" cy="646800"/>
          </a:xfrm>
          <a:prstGeom prst="rect">
            <a:avLst/>
          </a:prstGeom>
          <a:noFill/>
          <a:ln>
            <a:noFill/>
          </a:ln>
        </p:spPr>
      </p:pic>
      <p:pic>
        <p:nvPicPr>
          <p:cNvPr id="205" name="Google Shape;205;p25"/>
          <p:cNvPicPr preferRelativeResize="0"/>
          <p:nvPr/>
        </p:nvPicPr>
        <p:blipFill>
          <a:blip r:embed="rId4">
            <a:alphaModFix/>
          </a:blip>
          <a:stretch>
            <a:fillRect/>
          </a:stretch>
        </p:blipFill>
        <p:spPr>
          <a:xfrm>
            <a:off x="8084588" y="3004200"/>
            <a:ext cx="542675" cy="542675"/>
          </a:xfrm>
          <a:prstGeom prst="rect">
            <a:avLst/>
          </a:prstGeom>
          <a:noFill/>
          <a:ln>
            <a:noFill/>
          </a:ln>
        </p:spPr>
      </p:pic>
      <p:pic>
        <p:nvPicPr>
          <p:cNvPr id="206" name="Google Shape;206;p25"/>
          <p:cNvPicPr preferRelativeResize="0"/>
          <p:nvPr/>
        </p:nvPicPr>
        <p:blipFill>
          <a:blip r:embed="rId5">
            <a:alphaModFix/>
          </a:blip>
          <a:stretch>
            <a:fillRect/>
          </a:stretch>
        </p:blipFill>
        <p:spPr>
          <a:xfrm>
            <a:off x="5799525" y="3393431"/>
            <a:ext cx="542675" cy="528008"/>
          </a:xfrm>
          <a:prstGeom prst="rect">
            <a:avLst/>
          </a:prstGeom>
          <a:noFill/>
          <a:ln>
            <a:noFill/>
          </a:ln>
        </p:spPr>
      </p:pic>
      <p:sp>
        <p:nvSpPr>
          <p:cNvPr id="207" name="Google Shape;207;p25"/>
          <p:cNvSpPr txBox="1"/>
          <p:nvPr/>
        </p:nvSpPr>
        <p:spPr>
          <a:xfrm>
            <a:off x="565650" y="1591725"/>
            <a:ext cx="32886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verage"/>
                <a:ea typeface="Average"/>
                <a:cs typeface="Average"/>
                <a:sym typeface="Average"/>
              </a:rPr>
              <a:t>Probability vector</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