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8137525"/>
  <p:notesSz cx="6858000" cy="9144000"/>
  <p:defaultTextStyle>
    <a:defPPr>
      <a:defRPr lang="en-US"/>
    </a:defPPr>
    <a:lvl1pPr marL="0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62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24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886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848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810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771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733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695" algn="l" defTabSz="38096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624" y="-816"/>
      </p:cViewPr>
      <p:guideLst>
        <p:guide orient="horz" pos="25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8F9C-BE9B-3541-9FEF-019B40F93628}" type="datetimeFigureOut"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3363" y="685800"/>
            <a:ext cx="385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370B-7980-9E48-AA8A-45CD4126C5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62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24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886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848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810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71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733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695" algn="l" defTabSz="3809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685800"/>
            <a:ext cx="385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(7/7/15 12:17) -----</a:t>
            </a:r>
          </a:p>
          <a:p>
            <a:r>
              <a:rPr lang="en-US"/>
              <a:t>Divide in two and contrast haplotype patterns in neutrality and strong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0313-0B54-5F41-AFF1-E25693ED874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7913"/>
            <a:ext cx="7772400" cy="1744293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1264"/>
            <a:ext cx="6400800" cy="20795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887"/>
            <a:ext cx="2057400" cy="694326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887"/>
            <a:ext cx="6019800" cy="694326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29116"/>
            <a:ext cx="7772400" cy="161620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49038"/>
            <a:ext cx="7772400" cy="17800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28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23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048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857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667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47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98761"/>
            <a:ext cx="4038600" cy="537039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98761"/>
            <a:ext cx="4038600" cy="537039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528"/>
            <a:ext cx="4040188" cy="75912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2" indent="0">
              <a:buNone/>
              <a:defRPr sz="1700" b="1"/>
            </a:lvl2pPr>
            <a:lvl3pPr marL="761924" indent="0">
              <a:buNone/>
              <a:defRPr sz="1500" b="1"/>
            </a:lvl3pPr>
            <a:lvl4pPr marL="1142886" indent="0">
              <a:buNone/>
              <a:defRPr sz="1400" b="1"/>
            </a:lvl4pPr>
            <a:lvl5pPr marL="1523848" indent="0">
              <a:buNone/>
              <a:defRPr sz="1400" b="1"/>
            </a:lvl5pPr>
            <a:lvl6pPr marL="1904810" indent="0">
              <a:buNone/>
              <a:defRPr sz="1400" b="1"/>
            </a:lvl6pPr>
            <a:lvl7pPr marL="2285771" indent="0">
              <a:buNone/>
              <a:defRPr sz="1400" b="1"/>
            </a:lvl7pPr>
            <a:lvl8pPr marL="2666733" indent="0">
              <a:buNone/>
              <a:defRPr sz="1400" b="1"/>
            </a:lvl8pPr>
            <a:lvl9pPr marL="3047695" indent="0">
              <a:buNone/>
              <a:defRPr sz="14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80654"/>
            <a:ext cx="4040188" cy="468849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9" y="1821528"/>
            <a:ext cx="4041775" cy="75912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62" indent="0">
              <a:buNone/>
              <a:defRPr sz="1700" b="1"/>
            </a:lvl2pPr>
            <a:lvl3pPr marL="761924" indent="0">
              <a:buNone/>
              <a:defRPr sz="1500" b="1"/>
            </a:lvl3pPr>
            <a:lvl4pPr marL="1142886" indent="0">
              <a:buNone/>
              <a:defRPr sz="1400" b="1"/>
            </a:lvl4pPr>
            <a:lvl5pPr marL="1523848" indent="0">
              <a:buNone/>
              <a:defRPr sz="1400" b="1"/>
            </a:lvl5pPr>
            <a:lvl6pPr marL="1904810" indent="0">
              <a:buNone/>
              <a:defRPr sz="1400" b="1"/>
            </a:lvl6pPr>
            <a:lvl7pPr marL="2285771" indent="0">
              <a:buNone/>
              <a:defRPr sz="1400" b="1"/>
            </a:lvl7pPr>
            <a:lvl8pPr marL="2666733" indent="0">
              <a:buNone/>
              <a:defRPr sz="1400" b="1"/>
            </a:lvl8pPr>
            <a:lvl9pPr marL="3047695" indent="0">
              <a:buNone/>
              <a:defRPr sz="14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9" y="2580654"/>
            <a:ext cx="4041775" cy="468849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323994"/>
            <a:ext cx="3008313" cy="137885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4001"/>
            <a:ext cx="5111750" cy="69451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702859"/>
            <a:ext cx="3008313" cy="5566294"/>
          </a:xfrm>
        </p:spPr>
        <p:txBody>
          <a:bodyPr/>
          <a:lstStyle>
            <a:lvl1pPr marL="0" indent="0">
              <a:buNone/>
              <a:defRPr sz="1100"/>
            </a:lvl1pPr>
            <a:lvl2pPr marL="380962" indent="0">
              <a:buNone/>
              <a:defRPr sz="1000"/>
            </a:lvl2pPr>
            <a:lvl3pPr marL="761924" indent="0">
              <a:buNone/>
              <a:defRPr sz="800"/>
            </a:lvl3pPr>
            <a:lvl4pPr marL="1142886" indent="0">
              <a:buNone/>
              <a:defRPr sz="800"/>
            </a:lvl4pPr>
            <a:lvl5pPr marL="1523848" indent="0">
              <a:buNone/>
              <a:defRPr sz="800"/>
            </a:lvl5pPr>
            <a:lvl6pPr marL="1904810" indent="0">
              <a:buNone/>
              <a:defRPr sz="800"/>
            </a:lvl6pPr>
            <a:lvl7pPr marL="2285771" indent="0">
              <a:buNone/>
              <a:defRPr sz="800"/>
            </a:lvl7pPr>
            <a:lvl8pPr marL="2666733" indent="0">
              <a:buNone/>
              <a:defRPr sz="800"/>
            </a:lvl8pPr>
            <a:lvl9pPr marL="3047695" indent="0">
              <a:buNone/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96273"/>
            <a:ext cx="5486400" cy="6724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27104"/>
            <a:ext cx="5486400" cy="4882515"/>
          </a:xfrm>
        </p:spPr>
        <p:txBody>
          <a:bodyPr/>
          <a:lstStyle>
            <a:lvl1pPr marL="0" indent="0">
              <a:buNone/>
              <a:defRPr sz="2700"/>
            </a:lvl1pPr>
            <a:lvl2pPr marL="380962" indent="0">
              <a:buNone/>
              <a:defRPr sz="2300"/>
            </a:lvl2pPr>
            <a:lvl3pPr marL="761924" indent="0">
              <a:buNone/>
              <a:defRPr sz="2000"/>
            </a:lvl3pPr>
            <a:lvl4pPr marL="1142886" indent="0">
              <a:buNone/>
              <a:defRPr sz="1700"/>
            </a:lvl4pPr>
            <a:lvl5pPr marL="1523848" indent="0">
              <a:buNone/>
              <a:defRPr sz="1700"/>
            </a:lvl5pPr>
            <a:lvl6pPr marL="1904810" indent="0">
              <a:buNone/>
              <a:defRPr sz="1700"/>
            </a:lvl6pPr>
            <a:lvl7pPr marL="2285771" indent="0">
              <a:buNone/>
              <a:defRPr sz="1700"/>
            </a:lvl7pPr>
            <a:lvl8pPr marL="2666733" indent="0">
              <a:buNone/>
              <a:defRPr sz="1700"/>
            </a:lvl8pPr>
            <a:lvl9pPr marL="3047695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368750"/>
            <a:ext cx="5486400" cy="955028"/>
          </a:xfrm>
        </p:spPr>
        <p:txBody>
          <a:bodyPr/>
          <a:lstStyle>
            <a:lvl1pPr marL="0" indent="0">
              <a:buNone/>
              <a:defRPr sz="1100"/>
            </a:lvl1pPr>
            <a:lvl2pPr marL="380962" indent="0">
              <a:buNone/>
              <a:defRPr sz="1000"/>
            </a:lvl2pPr>
            <a:lvl3pPr marL="761924" indent="0">
              <a:buNone/>
              <a:defRPr sz="800"/>
            </a:lvl3pPr>
            <a:lvl4pPr marL="1142886" indent="0">
              <a:buNone/>
              <a:defRPr sz="800"/>
            </a:lvl4pPr>
            <a:lvl5pPr marL="1523848" indent="0">
              <a:buNone/>
              <a:defRPr sz="800"/>
            </a:lvl5pPr>
            <a:lvl6pPr marL="1904810" indent="0">
              <a:buNone/>
              <a:defRPr sz="800"/>
            </a:lvl6pPr>
            <a:lvl7pPr marL="2285771" indent="0">
              <a:buNone/>
              <a:defRPr sz="800"/>
            </a:lvl7pPr>
            <a:lvl8pPr marL="2666733" indent="0">
              <a:buNone/>
              <a:defRPr sz="800"/>
            </a:lvl8pPr>
            <a:lvl9pPr marL="3047695" indent="0">
              <a:buNone/>
              <a:defRPr sz="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5879"/>
            <a:ext cx="8229600" cy="1356254"/>
          </a:xfrm>
          <a:prstGeom prst="rect">
            <a:avLst/>
          </a:prstGeom>
        </p:spPr>
        <p:txBody>
          <a:bodyPr vert="horz" lIns="76192" tIns="38096" rIns="76192" bIns="38096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98761"/>
            <a:ext cx="8229600" cy="5370390"/>
          </a:xfrm>
          <a:prstGeom prst="rect">
            <a:avLst/>
          </a:prstGeom>
        </p:spPr>
        <p:txBody>
          <a:bodyPr vert="horz" lIns="76192" tIns="38096" rIns="76192" bIns="38096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542284"/>
            <a:ext cx="2133600" cy="433248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07D8-A8C8-7C4E-A807-2128BA2AA941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542284"/>
            <a:ext cx="2895600" cy="433248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542284"/>
            <a:ext cx="2133600" cy="433248"/>
          </a:xfrm>
          <a:prstGeom prst="rect">
            <a:avLst/>
          </a:prstGeom>
        </p:spPr>
        <p:txBody>
          <a:bodyPr vert="horz" lIns="76192" tIns="38096" rIns="76192" bIns="380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A622-5DBE-2A41-AC81-68A9906F5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962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1" indent="-285721" algn="l" defTabSz="38096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063" indent="-238101" algn="l" defTabSz="38096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05" indent="-190481" algn="l" defTabSz="3809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67" indent="-190481" algn="l" defTabSz="38096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329" indent="-190481" algn="l" defTabSz="38096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290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252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14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176" indent="-190481" algn="l" defTabSz="38096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62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4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86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48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10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71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95" algn="l" defTabSz="38096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1479630" y="763260"/>
            <a:ext cx="0" cy="880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014610" y="1644035"/>
            <a:ext cx="49088" cy="1579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6123" y="1644035"/>
            <a:ext cx="2" cy="1579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046347" y="1644035"/>
            <a:ext cx="852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1310199" y="1021959"/>
            <a:ext cx="338881" cy="31895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1649" y="24218"/>
            <a:ext cx="3527778" cy="769433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500">
                <a:latin typeface="Helvetica"/>
                <a:cs typeface="Helvetica"/>
              </a:rPr>
              <a:t>Neutrality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00364" y="24619"/>
            <a:ext cx="5898310" cy="769433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500">
                <a:latin typeface="Helvetica"/>
                <a:cs typeface="Helvetica"/>
              </a:rPr>
              <a:t>Natural selection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46682" y="296876"/>
            <a:ext cx="53685" cy="6128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03311" y="763258"/>
            <a:ext cx="0" cy="1612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77098" y="2336305"/>
            <a:ext cx="11" cy="887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29524" y="2334322"/>
            <a:ext cx="0" cy="889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77098" y="2334322"/>
            <a:ext cx="852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933880" y="1760032"/>
            <a:ext cx="338881" cy="318955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388" y="1414378"/>
            <a:ext cx="917222" cy="846377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5000" i="1">
                <a:latin typeface="Helvetica"/>
                <a:cs typeface="Helvetica"/>
              </a:rPr>
              <a:t>T</a:t>
            </a:r>
            <a:r>
              <a:rPr lang="en-US" sz="5000" i="1" baseline="-25000">
                <a:latin typeface="Helvetica"/>
                <a:cs typeface="Helvetica"/>
              </a:rPr>
              <a:t>2</a:t>
            </a:r>
            <a:endParaRPr lang="en-US" sz="500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46679" y="1644035"/>
            <a:ext cx="917222" cy="846377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5000" i="1">
                <a:latin typeface="Helvetica"/>
                <a:cs typeface="Helvetica"/>
              </a:rPr>
              <a:t>T</a:t>
            </a:r>
            <a:r>
              <a:rPr lang="en-US" sz="5000" i="1" baseline="-25000">
                <a:latin typeface="Helvetica"/>
                <a:cs typeface="Helvetica"/>
              </a:rPr>
              <a:t>2</a:t>
            </a:r>
            <a:endParaRPr lang="en-US" sz="500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9" y="763258"/>
            <a:ext cx="3090744" cy="130804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latin typeface="Helvetica"/>
                <a:cs typeface="Helvetica"/>
              </a:rPr>
              <a:t>Neutral</a:t>
            </a:r>
          </a:p>
          <a:p>
            <a:r>
              <a:rPr lang="en-US" sz="4000">
                <a:latin typeface="Helvetica"/>
                <a:cs typeface="Helvetica"/>
              </a:rPr>
              <a:t>Allele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10886" y="696148"/>
            <a:ext cx="2406335" cy="2539149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latin typeface="Helvetica"/>
                <a:cs typeface="Helvetica"/>
              </a:rPr>
              <a:t>Allele under natural selection</a:t>
            </a:r>
          </a:p>
        </p:txBody>
      </p:sp>
      <p:sp>
        <p:nvSpPr>
          <p:cNvPr id="18" name="Multiply 17"/>
          <p:cNvSpPr/>
          <p:nvPr/>
        </p:nvSpPr>
        <p:spPr>
          <a:xfrm>
            <a:off x="731269" y="1811213"/>
            <a:ext cx="657774" cy="692271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6200638" y="2478072"/>
            <a:ext cx="657774" cy="692271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1587236" y="1644034"/>
            <a:ext cx="657774" cy="692271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1587238" y="2131937"/>
            <a:ext cx="657774" cy="692271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358493" y="2400301"/>
            <a:ext cx="657774" cy="692271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685723" y="2450461"/>
            <a:ext cx="657774" cy="692271"/>
          </a:xfrm>
          <a:prstGeom prst="mathMultiply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6669" y="4007816"/>
            <a:ext cx="3985933" cy="16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6669" y="3630117"/>
            <a:ext cx="3985933" cy="16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16210" y="3470641"/>
            <a:ext cx="338881" cy="31895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16210" y="3848338"/>
            <a:ext cx="338881" cy="31895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23604" y="3283983"/>
            <a:ext cx="657774" cy="692271"/>
          </a:xfrm>
          <a:prstGeom prst="mathMultiply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432363" y="3283983"/>
            <a:ext cx="657774" cy="692271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1095220" y="3683037"/>
            <a:ext cx="657774" cy="692271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049932" y="3690735"/>
            <a:ext cx="657774" cy="692271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1545002" y="4227926"/>
            <a:ext cx="459148" cy="6619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2312538" y="4274118"/>
            <a:ext cx="402723" cy="5118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27802" y="4713452"/>
            <a:ext cx="4824457" cy="315470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SHORTER</a:t>
            </a:r>
            <a:r>
              <a:rPr lang="en-US" sz="4000">
                <a:latin typeface="Helvetica"/>
                <a:cs typeface="Helvetica"/>
              </a:rPr>
              <a:t> distance to first difference between haplotype pairs</a:t>
            </a:r>
          </a:p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SMALLER </a:t>
            </a:r>
            <a:r>
              <a:rPr lang="en-US" sz="4000" i="1">
                <a:latin typeface="Helvetica"/>
                <a:cs typeface="Helvetica"/>
              </a:rPr>
              <a:t>L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865453" y="4013140"/>
            <a:ext cx="3985933" cy="16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65453" y="3638132"/>
            <a:ext cx="3985933" cy="16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24994" y="3478654"/>
            <a:ext cx="338881" cy="31895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4994" y="3853664"/>
            <a:ext cx="338881" cy="31895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7356277" y="3291996"/>
            <a:ext cx="657774" cy="692271"/>
          </a:xfrm>
          <a:prstGeom prst="mathMultiply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276095" y="3677712"/>
            <a:ext cx="657774" cy="692271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5400000">
            <a:off x="5912216" y="3986358"/>
            <a:ext cx="453825" cy="11504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5400000">
            <a:off x="7124641" y="4076781"/>
            <a:ext cx="396739" cy="9125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76192" tIns="38096" rIns="76192" bIns="38096"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71416" y="4713452"/>
            <a:ext cx="4813490" cy="3154702"/>
          </a:xfrm>
          <a:prstGeom prst="rect">
            <a:avLst/>
          </a:prstGeom>
          <a:noFill/>
        </p:spPr>
        <p:txBody>
          <a:bodyPr wrap="square" lIns="76192" tIns="38096" rIns="76192" bIns="38096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LONGER</a:t>
            </a:r>
            <a:r>
              <a:rPr lang="en-US" sz="4000">
                <a:latin typeface="Helvetica"/>
                <a:cs typeface="Helvetica"/>
              </a:rPr>
              <a:t> distance to first difference between haplotype pairs</a:t>
            </a:r>
          </a:p>
          <a:p>
            <a:r>
              <a:rPr lang="en-US" sz="4000">
                <a:solidFill>
                  <a:srgbClr val="FF0000"/>
                </a:solidFill>
                <a:latin typeface="Helvetica"/>
                <a:cs typeface="Helvetica"/>
              </a:rPr>
              <a:t>LARGER </a:t>
            </a:r>
            <a:r>
              <a:rPr lang="en-US" sz="4000" i="1">
                <a:latin typeface="Helvetica"/>
                <a:cs typeface="Helvetica"/>
              </a:rPr>
              <a:t>L</a:t>
            </a:r>
          </a:p>
        </p:txBody>
      </p:sp>
      <p:cxnSp>
        <p:nvCxnSpPr>
          <p:cNvPr id="5" name="Straight Arrow Connector 4"/>
          <p:cNvCxnSpPr>
            <a:endCxn id="189" idx="6"/>
          </p:cNvCxnSpPr>
          <p:nvPr/>
        </p:nvCxnSpPr>
        <p:spPr>
          <a:xfrm flipH="1">
            <a:off x="1649079" y="1181434"/>
            <a:ext cx="59594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3" idx="7"/>
          </p:cNvCxnSpPr>
          <p:nvPr/>
        </p:nvCxnSpPr>
        <p:spPr>
          <a:xfrm flipH="1">
            <a:off x="6223133" y="1340914"/>
            <a:ext cx="491220" cy="4658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438" y="163276"/>
            <a:ext cx="8858584" cy="1518859"/>
          </a:xfrm>
          <a:prstGeom prst="rect">
            <a:avLst/>
          </a:prstGeom>
        </p:spPr>
        <p:txBody>
          <a:bodyPr vert="horz" lIns="76192" tIns="38096" rIns="76192" bIns="38096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D) The effect of selection on lengths of pairwise haplotypic identity by state</a:t>
            </a:r>
            <a:endParaRPr lang="en-US" i="1" baseline="-25000"/>
          </a:p>
        </p:txBody>
      </p:sp>
    </p:spTree>
    <p:extLst>
      <p:ext uri="{BB962C8B-B14F-4D97-AF65-F5344CB8AC3E}">
        <p14:creationId xmlns:p14="http://schemas.microsoft.com/office/powerpoint/2010/main" val="2759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81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146</cp:revision>
  <dcterms:created xsi:type="dcterms:W3CDTF">2016-02-29T19:49:09Z</dcterms:created>
  <dcterms:modified xsi:type="dcterms:W3CDTF">2017-12-13T22:05:20Z</dcterms:modified>
</cp:coreProperties>
</file>