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11795125"/>
  <p:notesSz cx="6858000" cy="9144000"/>
  <p:defaultTextStyle>
    <a:defPPr>
      <a:defRPr lang="en-US"/>
    </a:defPPr>
    <a:lvl1pPr marL="0" algn="l" defTabSz="38096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0962" algn="l" defTabSz="38096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61924" algn="l" defTabSz="38096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42886" algn="l" defTabSz="38096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23848" algn="l" defTabSz="38096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04810" algn="l" defTabSz="38096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285771" algn="l" defTabSz="38096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666733" algn="l" defTabSz="38096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047695" algn="l" defTabSz="38096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696" y="-272"/>
      </p:cViewPr>
      <p:guideLst>
        <p:guide orient="horz" pos="371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D88F9C-BE9B-3541-9FEF-019B40F93628}" type="datetimeFigureOut">
              <a:t>7/11/17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00263" y="685800"/>
            <a:ext cx="26574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B370B-7980-9E48-AA8A-45CD4126C53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15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8096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0962" algn="l" defTabSz="38096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61924" algn="l" defTabSz="38096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42886" algn="l" defTabSz="38096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23848" algn="l" defTabSz="38096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04810" algn="l" defTabSz="38096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85771" algn="l" defTabSz="38096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66733" algn="l" defTabSz="38096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47695" algn="l" defTabSz="38096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00263" y="685800"/>
            <a:ext cx="26574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(7/7/15 12:17) -----</a:t>
            </a:r>
          </a:p>
          <a:p>
            <a:r>
              <a:rPr lang="en-US"/>
              <a:t>Divide in two and contrast haplotype patterns in neutrality and strong selection.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10313-0B54-5F41-AFF1-E25693ED8740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34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664141"/>
            <a:ext cx="7772400" cy="2528306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683904"/>
            <a:ext cx="6400800" cy="301431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0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2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3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4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6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7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07D8-A8C8-7C4E-A807-2128BA2AA941}" type="datetimeFigureOut"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A622-5DBE-2A41-AC81-68A9906F531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57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07D8-A8C8-7C4E-A807-2128BA2AA941}" type="datetimeFigureOut"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A622-5DBE-2A41-AC81-68A9906F531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79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72363"/>
            <a:ext cx="2057400" cy="10064081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72363"/>
            <a:ext cx="6019800" cy="10064081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07D8-A8C8-7C4E-A807-2128BA2AA941}" type="datetimeFigureOut"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A622-5DBE-2A41-AC81-68A9906F531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539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07D8-A8C8-7C4E-A807-2128BA2AA941}" type="datetimeFigureOut"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A622-5DBE-2A41-AC81-68A9906F531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75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7579464"/>
            <a:ext cx="7772400" cy="2342643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999287"/>
            <a:ext cx="7772400" cy="2580182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8096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19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4288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52384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90481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28577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66673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304769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07D8-A8C8-7C4E-A807-2128BA2AA941}" type="datetimeFigureOut"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A622-5DBE-2A41-AC81-68A9906F531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6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752202"/>
            <a:ext cx="4038600" cy="7784237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752202"/>
            <a:ext cx="4038600" cy="7784237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07D8-A8C8-7C4E-A807-2128BA2AA941}" type="datetimeFigureOut">
              <a:t>7/11/17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A622-5DBE-2A41-AC81-68A9906F531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71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640256"/>
            <a:ext cx="4040188" cy="1100331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62" indent="0">
              <a:buNone/>
              <a:defRPr sz="1700" b="1"/>
            </a:lvl2pPr>
            <a:lvl3pPr marL="761924" indent="0">
              <a:buNone/>
              <a:defRPr sz="1500" b="1"/>
            </a:lvl3pPr>
            <a:lvl4pPr marL="1142886" indent="0">
              <a:buNone/>
              <a:defRPr sz="1400" b="1"/>
            </a:lvl4pPr>
            <a:lvl5pPr marL="1523848" indent="0">
              <a:buNone/>
              <a:defRPr sz="1400" b="1"/>
            </a:lvl5pPr>
            <a:lvl6pPr marL="1904810" indent="0">
              <a:buNone/>
              <a:defRPr sz="1400" b="1"/>
            </a:lvl6pPr>
            <a:lvl7pPr marL="2285771" indent="0">
              <a:buNone/>
              <a:defRPr sz="1400" b="1"/>
            </a:lvl7pPr>
            <a:lvl8pPr marL="2666733" indent="0">
              <a:buNone/>
              <a:defRPr sz="1400" b="1"/>
            </a:lvl8pPr>
            <a:lvl9pPr marL="3047695" indent="0">
              <a:buNone/>
              <a:defRPr sz="14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740587"/>
            <a:ext cx="4040188" cy="6795850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6" y="2640256"/>
            <a:ext cx="4041775" cy="1100331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62" indent="0">
              <a:buNone/>
              <a:defRPr sz="1700" b="1"/>
            </a:lvl2pPr>
            <a:lvl3pPr marL="761924" indent="0">
              <a:buNone/>
              <a:defRPr sz="1500" b="1"/>
            </a:lvl3pPr>
            <a:lvl4pPr marL="1142886" indent="0">
              <a:buNone/>
              <a:defRPr sz="1400" b="1"/>
            </a:lvl4pPr>
            <a:lvl5pPr marL="1523848" indent="0">
              <a:buNone/>
              <a:defRPr sz="1400" b="1"/>
            </a:lvl5pPr>
            <a:lvl6pPr marL="1904810" indent="0">
              <a:buNone/>
              <a:defRPr sz="1400" b="1"/>
            </a:lvl6pPr>
            <a:lvl7pPr marL="2285771" indent="0">
              <a:buNone/>
              <a:defRPr sz="1400" b="1"/>
            </a:lvl7pPr>
            <a:lvl8pPr marL="2666733" indent="0">
              <a:buNone/>
              <a:defRPr sz="1400" b="1"/>
            </a:lvl8pPr>
            <a:lvl9pPr marL="3047695" indent="0">
              <a:buNone/>
              <a:defRPr sz="14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6" y="3740587"/>
            <a:ext cx="4041775" cy="6795850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07D8-A8C8-7C4E-A807-2128BA2AA941}" type="datetimeFigureOut">
              <a:t>7/11/17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A622-5DBE-2A41-AC81-68A9906F531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83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07D8-A8C8-7C4E-A807-2128BA2AA941}" type="datetimeFigureOut">
              <a:t>7/11/17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A622-5DBE-2A41-AC81-68A9906F531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99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07D8-A8C8-7C4E-A807-2128BA2AA941}" type="datetimeFigureOut">
              <a:t>7/11/17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A622-5DBE-2A41-AC81-68A9906F531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63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1" y="469621"/>
            <a:ext cx="3008313" cy="1998618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69629"/>
            <a:ext cx="5111750" cy="1006681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1" y="2468248"/>
            <a:ext cx="3008313" cy="8068194"/>
          </a:xfrm>
        </p:spPr>
        <p:txBody>
          <a:bodyPr/>
          <a:lstStyle>
            <a:lvl1pPr marL="0" indent="0">
              <a:buNone/>
              <a:defRPr sz="1100"/>
            </a:lvl1pPr>
            <a:lvl2pPr marL="380962" indent="0">
              <a:buNone/>
              <a:defRPr sz="1000"/>
            </a:lvl2pPr>
            <a:lvl3pPr marL="761924" indent="0">
              <a:buNone/>
              <a:defRPr sz="800"/>
            </a:lvl3pPr>
            <a:lvl4pPr marL="1142886" indent="0">
              <a:buNone/>
              <a:defRPr sz="800"/>
            </a:lvl4pPr>
            <a:lvl5pPr marL="1523848" indent="0">
              <a:buNone/>
              <a:defRPr sz="800"/>
            </a:lvl5pPr>
            <a:lvl6pPr marL="1904810" indent="0">
              <a:buNone/>
              <a:defRPr sz="800"/>
            </a:lvl6pPr>
            <a:lvl7pPr marL="2285771" indent="0">
              <a:buNone/>
              <a:defRPr sz="800"/>
            </a:lvl7pPr>
            <a:lvl8pPr marL="2666733" indent="0">
              <a:buNone/>
              <a:defRPr sz="800"/>
            </a:lvl8pPr>
            <a:lvl9pPr marL="3047695" indent="0">
              <a:buNone/>
              <a:defRPr sz="8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07D8-A8C8-7C4E-A807-2128BA2AA941}" type="datetimeFigureOut">
              <a:t>7/11/17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A622-5DBE-2A41-AC81-68A9906F531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91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8256595"/>
            <a:ext cx="5486400" cy="974737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53916"/>
            <a:ext cx="5486400" cy="7077075"/>
          </a:xfrm>
        </p:spPr>
        <p:txBody>
          <a:bodyPr/>
          <a:lstStyle>
            <a:lvl1pPr marL="0" indent="0">
              <a:buNone/>
              <a:defRPr sz="2700"/>
            </a:lvl1pPr>
            <a:lvl2pPr marL="380962" indent="0">
              <a:buNone/>
              <a:defRPr sz="2300"/>
            </a:lvl2pPr>
            <a:lvl3pPr marL="761924" indent="0">
              <a:buNone/>
              <a:defRPr sz="2000"/>
            </a:lvl3pPr>
            <a:lvl4pPr marL="1142886" indent="0">
              <a:buNone/>
              <a:defRPr sz="1700"/>
            </a:lvl4pPr>
            <a:lvl5pPr marL="1523848" indent="0">
              <a:buNone/>
              <a:defRPr sz="1700"/>
            </a:lvl5pPr>
            <a:lvl6pPr marL="1904810" indent="0">
              <a:buNone/>
              <a:defRPr sz="1700"/>
            </a:lvl6pPr>
            <a:lvl7pPr marL="2285771" indent="0">
              <a:buNone/>
              <a:defRPr sz="1700"/>
            </a:lvl7pPr>
            <a:lvl8pPr marL="2666733" indent="0">
              <a:buNone/>
              <a:defRPr sz="1700"/>
            </a:lvl8pPr>
            <a:lvl9pPr marL="3047695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9231332"/>
            <a:ext cx="5486400" cy="1384288"/>
          </a:xfrm>
        </p:spPr>
        <p:txBody>
          <a:bodyPr/>
          <a:lstStyle>
            <a:lvl1pPr marL="0" indent="0">
              <a:buNone/>
              <a:defRPr sz="1100"/>
            </a:lvl1pPr>
            <a:lvl2pPr marL="380962" indent="0">
              <a:buNone/>
              <a:defRPr sz="1000"/>
            </a:lvl2pPr>
            <a:lvl3pPr marL="761924" indent="0">
              <a:buNone/>
              <a:defRPr sz="800"/>
            </a:lvl3pPr>
            <a:lvl4pPr marL="1142886" indent="0">
              <a:buNone/>
              <a:defRPr sz="800"/>
            </a:lvl4pPr>
            <a:lvl5pPr marL="1523848" indent="0">
              <a:buNone/>
              <a:defRPr sz="800"/>
            </a:lvl5pPr>
            <a:lvl6pPr marL="1904810" indent="0">
              <a:buNone/>
              <a:defRPr sz="800"/>
            </a:lvl6pPr>
            <a:lvl7pPr marL="2285771" indent="0">
              <a:buNone/>
              <a:defRPr sz="800"/>
            </a:lvl7pPr>
            <a:lvl8pPr marL="2666733" indent="0">
              <a:buNone/>
              <a:defRPr sz="800"/>
            </a:lvl8pPr>
            <a:lvl9pPr marL="3047695" indent="0">
              <a:buNone/>
              <a:defRPr sz="8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07D8-A8C8-7C4E-A807-2128BA2AA941}" type="datetimeFigureOut">
              <a:t>7/11/17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A622-5DBE-2A41-AC81-68A9906F531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3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72352"/>
            <a:ext cx="8229600" cy="1965854"/>
          </a:xfrm>
          <a:prstGeom prst="rect">
            <a:avLst/>
          </a:prstGeom>
        </p:spPr>
        <p:txBody>
          <a:bodyPr vert="horz" lIns="76192" tIns="38096" rIns="76192" bIns="38096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202"/>
            <a:ext cx="8229600" cy="7784237"/>
          </a:xfrm>
          <a:prstGeom prst="rect">
            <a:avLst/>
          </a:prstGeom>
        </p:spPr>
        <p:txBody>
          <a:bodyPr vert="horz" lIns="76192" tIns="38096" rIns="76192" bIns="38096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0932339"/>
            <a:ext cx="2133600" cy="627981"/>
          </a:xfrm>
          <a:prstGeom prst="rect">
            <a:avLst/>
          </a:prstGeom>
        </p:spPr>
        <p:txBody>
          <a:bodyPr vert="horz" lIns="76192" tIns="38096" rIns="76192" bIns="38096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C07D8-A8C8-7C4E-A807-2128BA2AA941}" type="datetimeFigureOut"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10932339"/>
            <a:ext cx="2895600" cy="627981"/>
          </a:xfrm>
          <a:prstGeom prst="rect">
            <a:avLst/>
          </a:prstGeom>
        </p:spPr>
        <p:txBody>
          <a:bodyPr vert="horz" lIns="76192" tIns="38096" rIns="76192" bIns="38096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10932339"/>
            <a:ext cx="2133600" cy="627981"/>
          </a:xfrm>
          <a:prstGeom prst="rect">
            <a:avLst/>
          </a:prstGeom>
        </p:spPr>
        <p:txBody>
          <a:bodyPr vert="horz" lIns="76192" tIns="38096" rIns="76192" bIns="38096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2A622-5DBE-2A41-AC81-68A9906F531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01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80962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21" indent="-285721" algn="l" defTabSz="38096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19063" indent="-238101" algn="l" defTabSz="380962" rtl="0" eaLnBrk="1" latinLnBrk="0" hangingPunct="1">
        <a:spcBef>
          <a:spcPct val="20000"/>
        </a:spcBef>
        <a:buFont typeface="Arial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05" indent="-190481" algn="l" defTabSz="38096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33367" indent="-190481" algn="l" defTabSz="380962" rtl="0" eaLnBrk="1" latinLnBrk="0" hangingPunct="1">
        <a:spcBef>
          <a:spcPct val="20000"/>
        </a:spcBef>
        <a:buFont typeface="Arial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329" indent="-190481" algn="l" defTabSz="380962" rtl="0" eaLnBrk="1" latinLnBrk="0" hangingPunct="1">
        <a:spcBef>
          <a:spcPct val="20000"/>
        </a:spcBef>
        <a:buFont typeface="Arial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290" indent="-190481" algn="l" defTabSz="380962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252" indent="-190481" algn="l" defTabSz="380962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214" indent="-190481" algn="l" defTabSz="380962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176" indent="-190481" algn="l" defTabSz="380962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096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62" algn="l" defTabSz="38096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24" algn="l" defTabSz="38096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886" algn="l" defTabSz="38096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848" algn="l" defTabSz="38096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810" algn="l" defTabSz="38096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771" algn="l" defTabSz="38096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733" algn="l" defTabSz="38096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695" algn="l" defTabSz="38096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84"/>
          <p:cNvCxnSpPr/>
          <p:nvPr/>
        </p:nvCxnSpPr>
        <p:spPr>
          <a:xfrm>
            <a:off x="1427799" y="3043646"/>
            <a:ext cx="0" cy="1276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962779" y="4320307"/>
            <a:ext cx="49088" cy="22892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1864292" y="4320307"/>
            <a:ext cx="2" cy="22892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994516" y="4320307"/>
            <a:ext cx="8524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9" name="Oval 188"/>
          <p:cNvSpPr/>
          <p:nvPr/>
        </p:nvSpPr>
        <p:spPr>
          <a:xfrm>
            <a:off x="1258365" y="3418624"/>
            <a:ext cx="338881" cy="462316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2" tIns="38096" rIns="76192" bIns="38096"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39818" y="2176935"/>
            <a:ext cx="3527778" cy="769433"/>
          </a:xfrm>
          <a:prstGeom prst="rect">
            <a:avLst/>
          </a:prstGeom>
          <a:noFill/>
        </p:spPr>
        <p:txBody>
          <a:bodyPr wrap="square" lIns="76192" tIns="38096" rIns="76192" bIns="38096" rtlCol="0">
            <a:spAutoFit/>
          </a:bodyPr>
          <a:lstStyle/>
          <a:p>
            <a:r>
              <a:rPr lang="en-US" sz="4500">
                <a:latin typeface="Helvetica"/>
                <a:cs typeface="Helvetica"/>
              </a:rPr>
              <a:t>Neutrality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648533" y="2176218"/>
            <a:ext cx="5898310" cy="769433"/>
          </a:xfrm>
          <a:prstGeom prst="rect">
            <a:avLst/>
          </a:prstGeom>
          <a:noFill/>
        </p:spPr>
        <p:txBody>
          <a:bodyPr wrap="square" lIns="76192" tIns="38096" rIns="76192" bIns="38096" rtlCol="0">
            <a:spAutoFit/>
          </a:bodyPr>
          <a:lstStyle/>
          <a:p>
            <a:r>
              <a:rPr lang="en-US" sz="4500">
                <a:latin typeface="Helvetica"/>
                <a:cs typeface="Helvetica"/>
              </a:rPr>
              <a:t>Natural selection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94848" y="2367635"/>
            <a:ext cx="53685" cy="88830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051480" y="3012991"/>
            <a:ext cx="0" cy="17305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5625274" y="4743495"/>
            <a:ext cx="10281" cy="18661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477693" y="4743495"/>
            <a:ext cx="0" cy="18661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5625267" y="4743490"/>
            <a:ext cx="8524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5882046" y="3477953"/>
            <a:ext cx="338881" cy="462316"/>
          </a:xfrm>
          <a:prstGeom prst="ellipse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2" tIns="38096" rIns="76192" bIns="38096"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5557" y="3987426"/>
            <a:ext cx="917222" cy="846377"/>
          </a:xfrm>
          <a:prstGeom prst="rect">
            <a:avLst/>
          </a:prstGeom>
          <a:noFill/>
        </p:spPr>
        <p:txBody>
          <a:bodyPr wrap="square" lIns="76192" tIns="38096" rIns="76192" bIns="38096" rtlCol="0">
            <a:spAutoFit/>
          </a:bodyPr>
          <a:lstStyle/>
          <a:p>
            <a:r>
              <a:rPr lang="en-US" sz="5000" i="1">
                <a:latin typeface="Helvetica"/>
                <a:cs typeface="Helvetica"/>
              </a:rPr>
              <a:t>T</a:t>
            </a:r>
            <a:r>
              <a:rPr lang="en-US" sz="5000" i="1" baseline="-25000">
                <a:latin typeface="Helvetica"/>
                <a:cs typeface="Helvetica"/>
              </a:rPr>
              <a:t>2</a:t>
            </a:r>
            <a:endParaRPr lang="en-US" sz="5000">
              <a:latin typeface="Helvetica"/>
              <a:cs typeface="Helvetic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594848" y="4320307"/>
            <a:ext cx="917222" cy="846377"/>
          </a:xfrm>
          <a:prstGeom prst="rect">
            <a:avLst/>
          </a:prstGeom>
          <a:noFill/>
        </p:spPr>
        <p:txBody>
          <a:bodyPr wrap="square" lIns="76192" tIns="38096" rIns="76192" bIns="38096" rtlCol="0">
            <a:spAutoFit/>
          </a:bodyPr>
          <a:lstStyle/>
          <a:p>
            <a:r>
              <a:rPr lang="en-US" sz="5000" i="1">
                <a:latin typeface="Helvetica"/>
                <a:cs typeface="Helvetica"/>
              </a:rPr>
              <a:t>T</a:t>
            </a:r>
            <a:r>
              <a:rPr lang="en-US" sz="5000" i="1" baseline="-25000">
                <a:latin typeface="Helvetica"/>
                <a:cs typeface="Helvetica"/>
              </a:rPr>
              <a:t>2</a:t>
            </a:r>
            <a:endParaRPr lang="en-US" sz="5000">
              <a:latin typeface="Helvetica"/>
              <a:cs typeface="Helvetic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15918" y="3043646"/>
            <a:ext cx="3090744" cy="1308042"/>
          </a:xfrm>
          <a:prstGeom prst="rect">
            <a:avLst/>
          </a:prstGeom>
          <a:noFill/>
        </p:spPr>
        <p:txBody>
          <a:bodyPr wrap="square" lIns="76192" tIns="38096" rIns="76192" bIns="38096" rtlCol="0">
            <a:spAutoFit/>
          </a:bodyPr>
          <a:lstStyle/>
          <a:p>
            <a:r>
              <a:rPr lang="en-US" sz="4000">
                <a:latin typeface="Helvetica"/>
                <a:cs typeface="Helvetica"/>
              </a:rPr>
              <a:t>Neutral</a:t>
            </a:r>
          </a:p>
          <a:p>
            <a:r>
              <a:rPr lang="en-US" sz="4000">
                <a:latin typeface="Helvetica"/>
                <a:cs typeface="Helvetica"/>
              </a:rPr>
              <a:t>Allele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759052" y="2946368"/>
            <a:ext cx="2406335" cy="2539149"/>
          </a:xfrm>
          <a:prstGeom prst="rect">
            <a:avLst/>
          </a:prstGeom>
          <a:noFill/>
        </p:spPr>
        <p:txBody>
          <a:bodyPr wrap="square" lIns="76192" tIns="38096" rIns="76192" bIns="38096" rtlCol="0">
            <a:spAutoFit/>
          </a:bodyPr>
          <a:lstStyle/>
          <a:p>
            <a:r>
              <a:rPr lang="en-US" sz="4000">
                <a:latin typeface="Helvetica"/>
                <a:cs typeface="Helvetica"/>
              </a:rPr>
              <a:t>Allele under natural selection</a:t>
            </a:r>
          </a:p>
        </p:txBody>
      </p:sp>
      <p:sp>
        <p:nvSpPr>
          <p:cNvPr id="18" name="Multiply 17"/>
          <p:cNvSpPr/>
          <p:nvPr/>
        </p:nvSpPr>
        <p:spPr>
          <a:xfrm>
            <a:off x="679438" y="4562628"/>
            <a:ext cx="657774" cy="1003427"/>
          </a:xfrm>
          <a:prstGeom prst="mathMultiply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2" tIns="38096" rIns="76192" bIns="38096" rtlCol="0" anchor="ctr"/>
          <a:lstStyle/>
          <a:p>
            <a:pPr algn="ctr"/>
            <a:endParaRPr lang="en-US"/>
          </a:p>
        </p:txBody>
      </p:sp>
      <p:sp>
        <p:nvSpPr>
          <p:cNvPr id="74" name="Multiply 73"/>
          <p:cNvSpPr/>
          <p:nvPr/>
        </p:nvSpPr>
        <p:spPr>
          <a:xfrm>
            <a:off x="6148807" y="5064342"/>
            <a:ext cx="657774" cy="1003427"/>
          </a:xfrm>
          <a:prstGeom prst="mathMultiply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2" tIns="38096" rIns="76192" bIns="38096" rtlCol="0" anchor="ctr"/>
          <a:lstStyle/>
          <a:p>
            <a:pPr algn="ctr"/>
            <a:endParaRPr lang="en-US"/>
          </a:p>
        </p:txBody>
      </p:sp>
      <p:sp>
        <p:nvSpPr>
          <p:cNvPr id="80" name="Multiply 79"/>
          <p:cNvSpPr/>
          <p:nvPr/>
        </p:nvSpPr>
        <p:spPr>
          <a:xfrm>
            <a:off x="1535405" y="4320307"/>
            <a:ext cx="657774" cy="1003427"/>
          </a:xfrm>
          <a:prstGeom prst="mathMultipl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2" tIns="38096" rIns="76192" bIns="38096" rtlCol="0" anchor="ctr"/>
          <a:lstStyle/>
          <a:p>
            <a:pPr algn="ctr"/>
            <a:endParaRPr lang="en-US"/>
          </a:p>
        </p:txBody>
      </p:sp>
      <p:sp>
        <p:nvSpPr>
          <p:cNvPr id="81" name="Multiply 80"/>
          <p:cNvSpPr/>
          <p:nvPr/>
        </p:nvSpPr>
        <p:spPr>
          <a:xfrm>
            <a:off x="1535407" y="5027508"/>
            <a:ext cx="657774" cy="1003427"/>
          </a:xfrm>
          <a:prstGeom prst="mathMultiply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2" tIns="38096" rIns="76192" bIns="38096" rtlCol="0" anchor="ctr"/>
          <a:lstStyle/>
          <a:p>
            <a:pPr algn="ctr"/>
            <a:endParaRPr lang="en-US"/>
          </a:p>
        </p:txBody>
      </p:sp>
      <p:sp>
        <p:nvSpPr>
          <p:cNvPr id="91" name="Multiply 90"/>
          <p:cNvSpPr/>
          <p:nvPr/>
        </p:nvSpPr>
        <p:spPr>
          <a:xfrm>
            <a:off x="5306662" y="4914782"/>
            <a:ext cx="657774" cy="1003427"/>
          </a:xfrm>
          <a:prstGeom prst="mathMultipl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2" tIns="38096" rIns="76192" bIns="38096" rtlCol="0" anchor="ctr"/>
          <a:lstStyle/>
          <a:p>
            <a:pPr algn="ctr"/>
            <a:endParaRPr lang="en-US"/>
          </a:p>
        </p:txBody>
      </p:sp>
      <p:sp>
        <p:nvSpPr>
          <p:cNvPr id="92" name="Multiply 91"/>
          <p:cNvSpPr/>
          <p:nvPr/>
        </p:nvSpPr>
        <p:spPr>
          <a:xfrm>
            <a:off x="633892" y="5489201"/>
            <a:ext cx="657774" cy="1003427"/>
          </a:xfrm>
          <a:prstGeom prst="mathMultiply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2" tIns="38096" rIns="76192" bIns="38096"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04835" y="7746545"/>
            <a:ext cx="3985933" cy="2323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04835" y="7199081"/>
            <a:ext cx="3985933" cy="2323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964376" y="6967924"/>
            <a:ext cx="338881" cy="462316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2" tIns="38096" rIns="76192" bIns="38096"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964376" y="7515386"/>
            <a:ext cx="338881" cy="462316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2" tIns="38096" rIns="76192" bIns="38096" rtlCol="0" anchor="ctr"/>
          <a:lstStyle/>
          <a:p>
            <a:pPr algn="ctr"/>
            <a:endParaRPr lang="en-US"/>
          </a:p>
        </p:txBody>
      </p:sp>
      <p:sp>
        <p:nvSpPr>
          <p:cNvPr id="35" name="Multiply 34"/>
          <p:cNvSpPr/>
          <p:nvPr/>
        </p:nvSpPr>
        <p:spPr>
          <a:xfrm>
            <a:off x="371773" y="6697368"/>
            <a:ext cx="657774" cy="1003427"/>
          </a:xfrm>
          <a:prstGeom prst="mathMultiply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2" tIns="38096" rIns="76192" bIns="38096" rtlCol="0" anchor="ctr"/>
          <a:lstStyle/>
          <a:p>
            <a:pPr algn="ctr"/>
            <a:endParaRPr lang="en-US"/>
          </a:p>
        </p:txBody>
      </p:sp>
      <p:sp>
        <p:nvSpPr>
          <p:cNvPr id="36" name="Multiply 35"/>
          <p:cNvSpPr/>
          <p:nvPr/>
        </p:nvSpPr>
        <p:spPr>
          <a:xfrm>
            <a:off x="2380532" y="6697368"/>
            <a:ext cx="657774" cy="1003427"/>
          </a:xfrm>
          <a:prstGeom prst="mathMultiply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2" tIns="38096" rIns="76192" bIns="38096"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1043389" y="7275786"/>
            <a:ext cx="657774" cy="1003427"/>
          </a:xfrm>
          <a:prstGeom prst="mathMultipl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2" tIns="38096" rIns="76192" bIns="38096" rtlCol="0" anchor="ctr"/>
          <a:lstStyle/>
          <a:p>
            <a:pPr algn="ctr"/>
            <a:endParaRPr lang="en-US"/>
          </a:p>
        </p:txBody>
      </p:sp>
      <p:sp>
        <p:nvSpPr>
          <p:cNvPr id="38" name="Multiply 37"/>
          <p:cNvSpPr/>
          <p:nvPr/>
        </p:nvSpPr>
        <p:spPr>
          <a:xfrm>
            <a:off x="2998101" y="7286944"/>
            <a:ext cx="657774" cy="1003427"/>
          </a:xfrm>
          <a:prstGeom prst="mathMultiply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2" tIns="38096" rIns="76192" bIns="38096"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 rot="5400000">
            <a:off x="1389983" y="8214361"/>
            <a:ext cx="665523" cy="66199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76192" tIns="38096" rIns="76192" bIns="38096" rtlCol="0" anchor="ctr"/>
          <a:lstStyle/>
          <a:p>
            <a:pPr algn="ctr"/>
            <a:endParaRPr lang="en-US"/>
          </a:p>
        </p:txBody>
      </p:sp>
      <p:sp>
        <p:nvSpPr>
          <p:cNvPr id="41" name="Right Brace 40"/>
          <p:cNvSpPr/>
          <p:nvPr/>
        </p:nvSpPr>
        <p:spPr>
          <a:xfrm rot="5400000">
            <a:off x="2170199" y="8247574"/>
            <a:ext cx="583735" cy="51185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76192" tIns="38096" rIns="76192" bIns="38096"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-79633" y="8769346"/>
            <a:ext cx="4824457" cy="3154702"/>
          </a:xfrm>
          <a:prstGeom prst="rect">
            <a:avLst/>
          </a:prstGeom>
          <a:noFill/>
        </p:spPr>
        <p:txBody>
          <a:bodyPr wrap="square" lIns="76192" tIns="38096" rIns="76192" bIns="38096" rtlCol="0">
            <a:spAutoFit/>
          </a:bodyPr>
          <a:lstStyle/>
          <a:p>
            <a:r>
              <a:rPr lang="en-US" sz="4000">
                <a:solidFill>
                  <a:srgbClr val="FF0000"/>
                </a:solidFill>
                <a:latin typeface="Helvetica"/>
                <a:cs typeface="Helvetica"/>
              </a:rPr>
              <a:t>SHORTER</a:t>
            </a:r>
            <a:r>
              <a:rPr lang="en-US" sz="4000">
                <a:latin typeface="Helvetica"/>
                <a:cs typeface="Helvetica"/>
              </a:rPr>
              <a:t> distance to first difference between haplotype pairs</a:t>
            </a:r>
          </a:p>
          <a:p>
            <a:r>
              <a:rPr lang="en-US" sz="4000">
                <a:solidFill>
                  <a:srgbClr val="FF0000"/>
                </a:solidFill>
                <a:latin typeface="Helvetica"/>
                <a:cs typeface="Helvetica"/>
              </a:rPr>
              <a:t>SMALLER </a:t>
            </a:r>
            <a:r>
              <a:rPr lang="en-US" sz="4000" i="1">
                <a:latin typeface="Helvetica"/>
                <a:cs typeface="Helvetica"/>
              </a:rPr>
              <a:t>L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4813619" y="7754262"/>
            <a:ext cx="3985933" cy="2323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813619" y="7210699"/>
            <a:ext cx="3985933" cy="2323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6573160" y="6979538"/>
            <a:ext cx="338881" cy="462316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2" tIns="38096" rIns="76192" bIns="38096"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573160" y="7523105"/>
            <a:ext cx="338881" cy="462316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2" tIns="38096" rIns="76192" bIns="38096" rtlCol="0" anchor="ctr"/>
          <a:lstStyle/>
          <a:p>
            <a:pPr algn="ctr"/>
            <a:endParaRPr lang="en-US"/>
          </a:p>
        </p:txBody>
      </p:sp>
      <p:sp>
        <p:nvSpPr>
          <p:cNvPr id="49" name="Multiply 48"/>
          <p:cNvSpPr/>
          <p:nvPr/>
        </p:nvSpPr>
        <p:spPr>
          <a:xfrm>
            <a:off x="7304446" y="6708983"/>
            <a:ext cx="657774" cy="1003427"/>
          </a:xfrm>
          <a:prstGeom prst="mathMultiply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2" tIns="38096" rIns="76192" bIns="38096" rtlCol="0" anchor="ctr"/>
          <a:lstStyle/>
          <a:p>
            <a:pPr algn="ctr"/>
            <a:endParaRPr lang="en-US"/>
          </a:p>
        </p:txBody>
      </p:sp>
      <p:sp>
        <p:nvSpPr>
          <p:cNvPr id="50" name="Multiply 49"/>
          <p:cNvSpPr/>
          <p:nvPr/>
        </p:nvSpPr>
        <p:spPr>
          <a:xfrm>
            <a:off x="5224264" y="7268068"/>
            <a:ext cx="657774" cy="1003427"/>
          </a:xfrm>
          <a:prstGeom prst="mathMultipl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2" tIns="38096" rIns="76192" bIns="38096" rtlCol="0" anchor="ctr"/>
          <a:lstStyle/>
          <a:p>
            <a:pPr algn="ctr"/>
            <a:endParaRPr lang="en-US"/>
          </a:p>
        </p:txBody>
      </p:sp>
      <p:sp>
        <p:nvSpPr>
          <p:cNvPr id="53" name="Right Brace 52"/>
          <p:cNvSpPr/>
          <p:nvPr/>
        </p:nvSpPr>
        <p:spPr>
          <a:xfrm rot="5400000">
            <a:off x="5758391" y="7973989"/>
            <a:ext cx="657808" cy="115044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76192" tIns="38096" rIns="76192" bIns="38096" rtlCol="0" anchor="ctr"/>
          <a:lstStyle/>
          <a:p>
            <a:pPr algn="ctr"/>
            <a:endParaRPr lang="en-US"/>
          </a:p>
        </p:txBody>
      </p:sp>
      <p:sp>
        <p:nvSpPr>
          <p:cNvPr id="54" name="Right Brace 53"/>
          <p:cNvSpPr/>
          <p:nvPr/>
        </p:nvSpPr>
        <p:spPr>
          <a:xfrm rot="5400000">
            <a:off x="6983647" y="8051583"/>
            <a:ext cx="575063" cy="91251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76192" tIns="38096" rIns="76192" bIns="38096"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4719585" y="8769346"/>
            <a:ext cx="4813490" cy="3154702"/>
          </a:xfrm>
          <a:prstGeom prst="rect">
            <a:avLst/>
          </a:prstGeom>
          <a:noFill/>
        </p:spPr>
        <p:txBody>
          <a:bodyPr wrap="square" lIns="76192" tIns="38096" rIns="76192" bIns="38096" rtlCol="0">
            <a:spAutoFit/>
          </a:bodyPr>
          <a:lstStyle/>
          <a:p>
            <a:r>
              <a:rPr lang="en-US" sz="4000">
                <a:solidFill>
                  <a:srgbClr val="FF0000"/>
                </a:solidFill>
                <a:latin typeface="Helvetica"/>
                <a:cs typeface="Helvetica"/>
              </a:rPr>
              <a:t>LONGER</a:t>
            </a:r>
            <a:r>
              <a:rPr lang="en-US" sz="4000">
                <a:latin typeface="Helvetica"/>
                <a:cs typeface="Helvetica"/>
              </a:rPr>
              <a:t> distance to first difference between haplotype pairs</a:t>
            </a:r>
          </a:p>
          <a:p>
            <a:r>
              <a:rPr lang="en-US" sz="4000">
                <a:solidFill>
                  <a:srgbClr val="FF0000"/>
                </a:solidFill>
                <a:latin typeface="Helvetica"/>
                <a:cs typeface="Helvetica"/>
              </a:rPr>
              <a:t>LARGER </a:t>
            </a:r>
            <a:r>
              <a:rPr lang="en-US" sz="4000" i="1">
                <a:latin typeface="Helvetica"/>
                <a:cs typeface="Helvetica"/>
              </a:rPr>
              <a:t>L</a:t>
            </a:r>
          </a:p>
        </p:txBody>
      </p:sp>
      <p:cxnSp>
        <p:nvCxnSpPr>
          <p:cNvPr id="5" name="Straight Arrow Connector 4"/>
          <p:cNvCxnSpPr>
            <a:endCxn id="189" idx="6"/>
          </p:cNvCxnSpPr>
          <p:nvPr/>
        </p:nvCxnSpPr>
        <p:spPr>
          <a:xfrm flipH="1">
            <a:off x="1597245" y="3649781"/>
            <a:ext cx="595941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6220927" y="3545660"/>
            <a:ext cx="538126" cy="10412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-163172" y="-243063"/>
            <a:ext cx="9573884" cy="2077484"/>
          </a:xfrm>
          <a:prstGeom prst="rect">
            <a:avLst/>
          </a:prstGeom>
          <a:noFill/>
        </p:spPr>
        <p:txBody>
          <a:bodyPr wrap="square" lIns="76192" tIns="38096" rIns="76192" bIns="38096" rtlCol="0">
            <a:spAutoFit/>
          </a:bodyPr>
          <a:lstStyle/>
          <a:p>
            <a:pPr algn="ctr"/>
            <a:r>
              <a:rPr lang="en-US" sz="6500" b="1">
                <a:latin typeface="Helvetica"/>
                <a:cs typeface="Helvetica"/>
              </a:rPr>
              <a:t>D) The effect of selection on </a:t>
            </a:r>
            <a:r>
              <a:rPr lang="en-US" sz="6500" b="1" i="1">
                <a:latin typeface="Helvetica"/>
                <a:cs typeface="Helvetica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5129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8438" y="236662"/>
            <a:ext cx="8858584" cy="2201546"/>
          </a:xfrm>
          <a:prstGeom prst="rect">
            <a:avLst/>
          </a:prstGeom>
        </p:spPr>
        <p:txBody>
          <a:bodyPr vert="horz" lIns="76192" tIns="38096" rIns="76192" bIns="38096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D) The effect of selection on lengths of pairwise haplotypic identity by state</a:t>
            </a:r>
            <a:endParaRPr lang="en-US" i="1" baseline="-25000"/>
          </a:p>
        </p:txBody>
      </p:sp>
    </p:spTree>
    <p:extLst>
      <p:ext uri="{BB962C8B-B14F-4D97-AF65-F5344CB8AC3E}">
        <p14:creationId xmlns:p14="http://schemas.microsoft.com/office/powerpoint/2010/main" val="2759064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89</Words>
  <Application>Microsoft Macintosh PowerPoint</Application>
  <PresentationFormat>Custom</PresentationFormat>
  <Paragraphs>17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Vicente Diego Ortega Del Vecchyo</dc:creator>
  <cp:lastModifiedBy>Vicente Diego Ortega Del Vecchyo</cp:lastModifiedBy>
  <cp:revision>130</cp:revision>
  <dcterms:created xsi:type="dcterms:W3CDTF">2016-02-29T19:49:09Z</dcterms:created>
  <dcterms:modified xsi:type="dcterms:W3CDTF">2017-07-12T06:46:46Z</dcterms:modified>
</cp:coreProperties>
</file>