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54" d="100"/>
          <a:sy n="54" d="100"/>
        </p:scale>
        <p:origin x="1800" y="22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43B86-FCE1-BB41-94EF-5B5F3BCDC75F}" type="datetimeFigureOut">
              <a:t>3/14/21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36C7-1C6D-3F48-9DF0-28344F2639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(6/30/15 12:12) -----</a:t>
            </a:r>
          </a:p>
          <a:p>
            <a:r>
              <a:rPr lang="en-US"/>
              <a:t>Not a good title for this slide.</a:t>
            </a:r>
          </a:p>
          <a:p>
            <a:r>
              <a:rPr lang="en-US"/>
              <a:t>Color equation with different colors and explain different details.</a:t>
            </a:r>
          </a:p>
          <a:p>
            <a:r>
              <a:rPr lang="en-US"/>
              <a:t>1 slide of background.</a:t>
            </a:r>
          </a:p>
          <a:p>
            <a:endParaRPr lang="en-US"/>
          </a:p>
          <a:p>
            <a:r>
              <a:rPr lang="en-US"/>
              <a:t>Talk that</a:t>
            </a:r>
            <a:r>
              <a:rPr lang="en-US" baseline="0"/>
              <a:t> this is using no recombination and I will be talking about recombination later in the talk.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10313-0B54-5F41-AFF1-E25693ED874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3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8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93E4-35A8-7145-82D1-B15BB408A48F}" type="datetimeFigureOut"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9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93801" y="6152312"/>
            <a:ext cx="13598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91672" y="4346203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1672" y="4346203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47200" y="4346203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038682" y="4346203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792446" y="4346203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4042" y="4176028"/>
            <a:ext cx="170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>
                <a:latin typeface="Helvetica"/>
                <a:cs typeface="Helvetica"/>
              </a:rPr>
              <a:t>w</a:t>
            </a:r>
            <a:r>
              <a:rPr lang="en-US" sz="8000" i="1" baseline="-25000">
                <a:latin typeface="Helvetica"/>
                <a:cs typeface="Helvetica"/>
              </a:rPr>
              <a:t>1</a:t>
            </a:r>
            <a:r>
              <a:rPr lang="en-US" sz="8000" i="1">
                <a:latin typeface="Helvetica"/>
                <a:cs typeface="Helvetica"/>
              </a:rPr>
              <a:t>		w</a:t>
            </a:r>
            <a:r>
              <a:rPr lang="en-US" sz="8000" i="1" baseline="-25000">
                <a:latin typeface="Helvetica"/>
                <a:cs typeface="Helvetica"/>
              </a:rPr>
              <a:t>2</a:t>
            </a:r>
            <a:r>
              <a:rPr lang="en-US" sz="8000" i="1">
                <a:latin typeface="Helvetica"/>
                <a:cs typeface="Helvetica"/>
              </a:rPr>
              <a:t>		w</a:t>
            </a:r>
            <a:r>
              <a:rPr lang="en-US" sz="8000" i="1" baseline="-25000">
                <a:latin typeface="Helvetica"/>
                <a:cs typeface="Helvetica"/>
              </a:rPr>
              <a:t>3</a:t>
            </a:r>
            <a:r>
              <a:rPr lang="en-US" sz="8000" i="1">
                <a:latin typeface="Helvetica"/>
                <a:cs typeface="Helvetica"/>
              </a:rPr>
              <a:t>		w</a:t>
            </a:r>
            <a:r>
              <a:rPr lang="en-US" sz="8000" i="1" baseline="-25000">
                <a:latin typeface="Helvetica"/>
                <a:cs typeface="Helvetica"/>
              </a:rPr>
              <a:t>4</a:t>
            </a:r>
            <a:r>
              <a:rPr lang="en-US" sz="8000" i="1">
                <a:latin typeface="Helvetica"/>
                <a:cs typeface="Helvetica"/>
              </a:rPr>
              <a:t>		w</a:t>
            </a:r>
            <a:r>
              <a:rPr lang="en-US" sz="8000" i="1" baseline="-25000">
                <a:latin typeface="Helvetica"/>
                <a:cs typeface="Helvetica"/>
              </a:rPr>
              <a:t>5</a:t>
            </a:r>
            <a:r>
              <a:rPr lang="en-US" sz="8000" i="1">
                <a:latin typeface="Helvetica"/>
                <a:cs typeface="Helvetica"/>
              </a:rPr>
              <a:t>		w</a:t>
            </a:r>
            <a:r>
              <a:rPr lang="en-US" sz="8000" i="1" baseline="-25000">
                <a:latin typeface="Helvetica"/>
                <a:cs typeface="Helvetica"/>
              </a:rPr>
              <a:t>6</a:t>
            </a:r>
            <a:r>
              <a:rPr lang="en-US" sz="8000">
                <a:latin typeface="Helvetica"/>
                <a:cs typeface="Helvetica"/>
              </a:rPr>
              <a:t>		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168401" y="7066712"/>
            <a:ext cx="13624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14400" y="5898312"/>
            <a:ext cx="685800" cy="5969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6" name="Oval 15"/>
          <p:cNvSpPr/>
          <p:nvPr/>
        </p:nvSpPr>
        <p:spPr>
          <a:xfrm>
            <a:off x="914400" y="6774612"/>
            <a:ext cx="685800" cy="59690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7" name="Multiply 16"/>
          <p:cNvSpPr/>
          <p:nvPr/>
        </p:nvSpPr>
        <p:spPr>
          <a:xfrm>
            <a:off x="9984202" y="5607775"/>
            <a:ext cx="1315548" cy="1166838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" name="TextBox 1"/>
          <p:cNvSpPr txBox="1"/>
          <p:nvPr/>
        </p:nvSpPr>
        <p:spPr>
          <a:xfrm>
            <a:off x="6762101" y="7713293"/>
            <a:ext cx="10553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>
                <a:latin typeface="Helvetica"/>
                <a:cs typeface="Helvetica"/>
              </a:rPr>
              <a:t>L </a:t>
            </a:r>
            <a:r>
              <a:rPr lang="en-US" sz="8000" i="1"/>
              <a:t>∈</a:t>
            </a:r>
            <a:r>
              <a:rPr lang="en-US" sz="8000" i="1">
                <a:latin typeface="Helvetica"/>
                <a:cs typeface="Helvetica"/>
              </a:rPr>
              <a:t> w</a:t>
            </a:r>
            <a:r>
              <a:rPr lang="en-US" sz="8000" i="1" baseline="-25000">
                <a:latin typeface="Helvetica"/>
                <a:cs typeface="Helvetica"/>
              </a:rPr>
              <a:t>4</a:t>
            </a:r>
            <a:r>
              <a:rPr lang="en-US" sz="8000" i="1">
                <a:latin typeface="Helvetica"/>
                <a:cs typeface="Helvetica"/>
              </a:rPr>
              <a:t> </a:t>
            </a:r>
            <a:r>
              <a:rPr lang="en-US" sz="8000">
                <a:latin typeface="Helvetica"/>
                <a:cs typeface="Helvetica"/>
              </a:rPr>
              <a:t>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8401" y="588210"/>
            <a:ext cx="16146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latin typeface="Helvetica"/>
                <a:cs typeface="Helvetica"/>
              </a:rPr>
              <a:t>Windows of pairwise haplotypic identity by state lengths (L)</a:t>
            </a:r>
          </a:p>
        </p:txBody>
      </p:sp>
    </p:spTree>
    <p:extLst>
      <p:ext uri="{BB962C8B-B14F-4D97-AF65-F5344CB8AC3E}">
        <p14:creationId xmlns:p14="http://schemas.microsoft.com/office/powerpoint/2010/main" val="409454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4FDB-8CCA-D447-B44D-9213DB74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5CF8-AA32-FF40-A1CA-41329A34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536DBC-BA22-3943-8BBF-B8AFBF7049C7}"/>
              </a:ext>
            </a:extLst>
          </p:cNvPr>
          <p:cNvCxnSpPr/>
          <p:nvPr/>
        </p:nvCxnSpPr>
        <p:spPr>
          <a:xfrm>
            <a:off x="1193801" y="6152312"/>
            <a:ext cx="13598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F5A554-B824-DD4E-B206-025FB0381CEF}"/>
              </a:ext>
            </a:extLst>
          </p:cNvPr>
          <p:cNvCxnSpPr/>
          <p:nvPr/>
        </p:nvCxnSpPr>
        <p:spPr>
          <a:xfrm>
            <a:off x="3791672" y="4346203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270C5-CCC5-564C-AA60-B883C5C958BB}"/>
              </a:ext>
            </a:extLst>
          </p:cNvPr>
          <p:cNvCxnSpPr/>
          <p:nvPr/>
        </p:nvCxnSpPr>
        <p:spPr>
          <a:xfrm>
            <a:off x="6541672" y="4346203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1687-C438-8047-852F-B76245743B31}"/>
              </a:ext>
            </a:extLst>
          </p:cNvPr>
          <p:cNvCxnSpPr/>
          <p:nvPr/>
        </p:nvCxnSpPr>
        <p:spPr>
          <a:xfrm>
            <a:off x="9347200" y="4346203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94484-14A7-0B45-BE6D-692F1586287B}"/>
              </a:ext>
            </a:extLst>
          </p:cNvPr>
          <p:cNvCxnSpPr/>
          <p:nvPr/>
        </p:nvCxnSpPr>
        <p:spPr>
          <a:xfrm>
            <a:off x="12038682" y="4346203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DC34DE-D614-D746-B141-BD37B72110DE}"/>
              </a:ext>
            </a:extLst>
          </p:cNvPr>
          <p:cNvCxnSpPr/>
          <p:nvPr/>
        </p:nvCxnSpPr>
        <p:spPr>
          <a:xfrm>
            <a:off x="14792446" y="4346203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86EB1F-1F6D-A440-A64C-FD214344DFED}"/>
              </a:ext>
            </a:extLst>
          </p:cNvPr>
          <p:cNvSpPr txBox="1"/>
          <p:nvPr/>
        </p:nvSpPr>
        <p:spPr>
          <a:xfrm>
            <a:off x="2014042" y="4176028"/>
            <a:ext cx="170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>
                <a:latin typeface="Helvetica"/>
                <a:cs typeface="Helvetica"/>
              </a:rPr>
              <a:t>w</a:t>
            </a:r>
            <a:r>
              <a:rPr lang="en-US" sz="8000" i="1" baseline="-25000">
                <a:latin typeface="Helvetica"/>
                <a:cs typeface="Helvetica"/>
              </a:rPr>
              <a:t>1</a:t>
            </a:r>
            <a:r>
              <a:rPr lang="en-US" sz="8000" i="1">
                <a:latin typeface="Helvetica"/>
                <a:cs typeface="Helvetica"/>
              </a:rPr>
              <a:t>		w</a:t>
            </a:r>
            <a:r>
              <a:rPr lang="en-US" sz="8000" i="1" baseline="-25000">
                <a:latin typeface="Helvetica"/>
                <a:cs typeface="Helvetica"/>
              </a:rPr>
              <a:t>2</a:t>
            </a:r>
            <a:r>
              <a:rPr lang="en-US" sz="8000" i="1">
                <a:latin typeface="Helvetica"/>
                <a:cs typeface="Helvetica"/>
              </a:rPr>
              <a:t>		w</a:t>
            </a:r>
            <a:r>
              <a:rPr lang="en-US" sz="8000" i="1" baseline="-25000">
                <a:latin typeface="Helvetica"/>
                <a:cs typeface="Helvetica"/>
              </a:rPr>
              <a:t>3</a:t>
            </a:r>
            <a:r>
              <a:rPr lang="en-US" sz="8000" i="1">
                <a:latin typeface="Helvetica"/>
                <a:cs typeface="Helvetica"/>
              </a:rPr>
              <a:t>		w</a:t>
            </a:r>
            <a:r>
              <a:rPr lang="en-US" sz="8000" i="1" baseline="-25000">
                <a:latin typeface="Helvetica"/>
                <a:cs typeface="Helvetica"/>
              </a:rPr>
              <a:t>4</a:t>
            </a:r>
            <a:r>
              <a:rPr lang="en-US" sz="8000" i="1">
                <a:latin typeface="Helvetica"/>
                <a:cs typeface="Helvetica"/>
              </a:rPr>
              <a:t>		w</a:t>
            </a:r>
            <a:r>
              <a:rPr lang="en-US" sz="8000" i="1" baseline="-25000">
                <a:latin typeface="Helvetica"/>
                <a:cs typeface="Helvetica"/>
              </a:rPr>
              <a:t>5</a:t>
            </a:r>
            <a:r>
              <a:rPr lang="en-US" sz="8000" i="1">
                <a:latin typeface="Helvetica"/>
                <a:cs typeface="Helvetica"/>
              </a:rPr>
              <a:t>		w</a:t>
            </a:r>
            <a:r>
              <a:rPr lang="en-US" sz="8000" i="1" baseline="-25000">
                <a:latin typeface="Helvetica"/>
                <a:cs typeface="Helvetica"/>
              </a:rPr>
              <a:t>6</a:t>
            </a:r>
            <a:r>
              <a:rPr lang="en-US" sz="8000">
                <a:latin typeface="Helvetica"/>
                <a:cs typeface="Helvetica"/>
              </a:rPr>
              <a:t>	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4ECC70-1AFE-CD40-A8D2-F52940AEC6C5}"/>
              </a:ext>
            </a:extLst>
          </p:cNvPr>
          <p:cNvCxnSpPr/>
          <p:nvPr/>
        </p:nvCxnSpPr>
        <p:spPr>
          <a:xfrm>
            <a:off x="1168401" y="7066712"/>
            <a:ext cx="13624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09987C5-919E-1545-A8F7-BDD5EF907B20}"/>
              </a:ext>
            </a:extLst>
          </p:cNvPr>
          <p:cNvSpPr/>
          <p:nvPr/>
        </p:nvSpPr>
        <p:spPr>
          <a:xfrm>
            <a:off x="914400" y="5898312"/>
            <a:ext cx="685800" cy="5969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0982B3-FCF5-B54F-AC6F-C06FC0F7F731}"/>
              </a:ext>
            </a:extLst>
          </p:cNvPr>
          <p:cNvSpPr/>
          <p:nvPr/>
        </p:nvSpPr>
        <p:spPr>
          <a:xfrm>
            <a:off x="914400" y="6774612"/>
            <a:ext cx="685800" cy="59690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3C134474-34FB-0B41-90F5-41353005B4B8}"/>
              </a:ext>
            </a:extLst>
          </p:cNvPr>
          <p:cNvSpPr/>
          <p:nvPr/>
        </p:nvSpPr>
        <p:spPr>
          <a:xfrm>
            <a:off x="9984202" y="5607775"/>
            <a:ext cx="1315548" cy="1166838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67B23-D232-0846-8A71-DE20288D5472}"/>
              </a:ext>
            </a:extLst>
          </p:cNvPr>
          <p:cNvSpPr txBox="1"/>
          <p:nvPr/>
        </p:nvSpPr>
        <p:spPr>
          <a:xfrm>
            <a:off x="6762101" y="7713293"/>
            <a:ext cx="10553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>
                <a:latin typeface="Helvetica"/>
                <a:cs typeface="Helvetica"/>
              </a:rPr>
              <a:t>L </a:t>
            </a:r>
            <a:r>
              <a:rPr lang="en-US" sz="8000" i="1"/>
              <a:t>∈</a:t>
            </a:r>
            <a:r>
              <a:rPr lang="en-US" sz="8000" i="1">
                <a:latin typeface="Helvetica"/>
                <a:cs typeface="Helvetica"/>
              </a:rPr>
              <a:t> w</a:t>
            </a:r>
            <a:r>
              <a:rPr lang="en-US" sz="8000" i="1" baseline="-25000">
                <a:latin typeface="Helvetica"/>
                <a:cs typeface="Helvetica"/>
              </a:rPr>
              <a:t>4</a:t>
            </a:r>
            <a:r>
              <a:rPr lang="en-US" sz="8000" i="1">
                <a:latin typeface="Helvetica"/>
                <a:cs typeface="Helvetica"/>
              </a:rPr>
              <a:t> </a:t>
            </a:r>
            <a:r>
              <a:rPr lang="en-US" sz="8000">
                <a:latin typeface="Helvetica"/>
                <a:cs typeface="Helvetica"/>
              </a:rPr>
              <a:t>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D3262-C67A-7845-950F-218566CA6243}"/>
              </a:ext>
            </a:extLst>
          </p:cNvPr>
          <p:cNvSpPr txBox="1"/>
          <p:nvPr/>
        </p:nvSpPr>
        <p:spPr>
          <a:xfrm>
            <a:off x="1168401" y="588210"/>
            <a:ext cx="16146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latin typeface="Helvetica"/>
                <a:cs typeface="Helvetica"/>
              </a:rPr>
              <a:t>Windows of pairwise haplotypic identity by state lengths (L)</a:t>
            </a:r>
          </a:p>
        </p:txBody>
      </p:sp>
    </p:spTree>
    <p:extLst>
      <p:ext uri="{BB962C8B-B14F-4D97-AF65-F5344CB8AC3E}">
        <p14:creationId xmlns:p14="http://schemas.microsoft.com/office/powerpoint/2010/main" val="217709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117</Words>
  <Application>Microsoft Macintosh PowerPoint</Application>
  <PresentationFormat>Custom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Diego Ortega Del Vecchyo</dc:creator>
  <cp:lastModifiedBy>VICENTE DIEGO ORTEGA DEL VECCHYO</cp:lastModifiedBy>
  <cp:revision>29</cp:revision>
  <dcterms:created xsi:type="dcterms:W3CDTF">2016-03-13T01:14:47Z</dcterms:created>
  <dcterms:modified xsi:type="dcterms:W3CDTF">2021-03-15T05:31:01Z</dcterms:modified>
</cp:coreProperties>
</file>