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 snapToObjects="1">
      <p:cViewPr varScale="1">
        <p:scale>
          <a:sx n="53" d="100"/>
          <a:sy n="53" d="100"/>
        </p:scale>
        <p:origin x="1800" y="20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3B86-FCE1-BB41-94EF-5B5F3BCDC75F}" type="datetimeFigureOut"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36C7-1C6D-3F48-9DF0-28344F263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(6/30/15 12:12) -----</a:t>
            </a:r>
          </a:p>
          <a:p>
            <a:r>
              <a:rPr lang="en-US"/>
              <a:t>Not a good title for this slide.</a:t>
            </a:r>
          </a:p>
          <a:p>
            <a:r>
              <a:rPr lang="en-US"/>
              <a:t>Color equation with different colors and explain different details.</a:t>
            </a:r>
          </a:p>
          <a:p>
            <a:r>
              <a:rPr lang="en-US"/>
              <a:t>1 slide of background.</a:t>
            </a:r>
          </a:p>
          <a:p>
            <a:endParaRPr lang="en-US"/>
          </a:p>
          <a:p>
            <a:r>
              <a:rPr lang="en-US"/>
              <a:t>Talk that</a:t>
            </a:r>
            <a:r>
              <a:rPr lang="en-US" baseline="0"/>
              <a:t> this is using no recombination and I will be talking about recombination later in the talk.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10313-0B54-5F41-AFF1-E25693ED874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5"/>
            <a:ext cx="15544800" cy="294005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1"/>
            <a:ext cx="4114800" cy="1170305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1"/>
            <a:ext cx="12039600" cy="1170305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5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5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5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5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5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2870205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5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5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3E4-35A8-7145-82D1-B15BB408A48F}" type="datetimeFigureOut"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5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5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1DAC-5679-0A41-89E3-7CDBD1968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93805" y="6152312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91672" y="434620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1672" y="434620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47200" y="434620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38682" y="434620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92446" y="434620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4042" y="4176028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w</a:t>
            </a:r>
            <a:r>
              <a:rPr lang="en-US" sz="8000" i="1" baseline="-25000" dirty="0">
                <a:latin typeface="Helvetica"/>
                <a:cs typeface="Helvetica"/>
              </a:rPr>
              <a:t>1</a:t>
            </a:r>
            <a:r>
              <a:rPr lang="en-US" sz="8000" i="1" dirty="0">
                <a:latin typeface="Helvetica"/>
                <a:cs typeface="Helvetica"/>
              </a:rPr>
              <a:t>		w</a:t>
            </a:r>
            <a:r>
              <a:rPr lang="en-US" sz="8000" i="1" baseline="-25000" dirty="0">
                <a:latin typeface="Helvetica"/>
                <a:cs typeface="Helvetica"/>
              </a:rPr>
              <a:t>2</a:t>
            </a:r>
            <a:r>
              <a:rPr lang="en-US" sz="8000" i="1" dirty="0">
                <a:latin typeface="Helvetica"/>
                <a:cs typeface="Helvetica"/>
              </a:rPr>
              <a:t>		w</a:t>
            </a:r>
            <a:r>
              <a:rPr lang="en-US" sz="8000" i="1" baseline="-25000" dirty="0">
                <a:latin typeface="Helvetica"/>
                <a:cs typeface="Helvetica"/>
              </a:rPr>
              <a:t>3</a:t>
            </a:r>
            <a:r>
              <a:rPr lang="en-US" sz="8000" i="1" dirty="0">
                <a:latin typeface="Helvetica"/>
                <a:cs typeface="Helvetica"/>
              </a:rPr>
              <a:t>		w</a:t>
            </a:r>
            <a:r>
              <a:rPr lang="en-US" sz="8000" i="1" baseline="-25000" dirty="0">
                <a:latin typeface="Helvetica"/>
                <a:cs typeface="Helvetica"/>
              </a:rPr>
              <a:t>4</a:t>
            </a:r>
            <a:r>
              <a:rPr lang="en-US" sz="8000" i="1" dirty="0">
                <a:latin typeface="Helvetica"/>
                <a:cs typeface="Helvetica"/>
              </a:rPr>
              <a:t>		w</a:t>
            </a:r>
            <a:r>
              <a:rPr lang="en-US" sz="8000" i="1" baseline="-25000" dirty="0">
                <a:latin typeface="Helvetica"/>
                <a:cs typeface="Helvetica"/>
              </a:rPr>
              <a:t>5</a:t>
            </a:r>
            <a:r>
              <a:rPr lang="en-US" sz="8000" i="1" dirty="0">
                <a:latin typeface="Helvetica"/>
                <a:cs typeface="Helvetica"/>
              </a:rPr>
              <a:t>		w</a:t>
            </a:r>
            <a:r>
              <a:rPr lang="en-US" sz="8000" i="1" baseline="-25000" dirty="0">
                <a:latin typeface="Helvetica"/>
                <a:cs typeface="Helvetica"/>
              </a:rPr>
              <a:t>6</a:t>
            </a:r>
            <a:r>
              <a:rPr lang="en-US" sz="8000" dirty="0">
                <a:latin typeface="Helvetica"/>
                <a:cs typeface="Helvetica"/>
              </a:rPr>
              <a:t>		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68405" y="7066712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14400" y="5898312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" name="Oval 15"/>
          <p:cNvSpPr/>
          <p:nvPr/>
        </p:nvSpPr>
        <p:spPr>
          <a:xfrm>
            <a:off x="914400" y="6774612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" name="Multiply 16"/>
          <p:cNvSpPr/>
          <p:nvPr/>
        </p:nvSpPr>
        <p:spPr>
          <a:xfrm>
            <a:off x="9984202" y="5607779"/>
            <a:ext cx="1315548" cy="116683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TextBox 1"/>
          <p:cNvSpPr txBox="1"/>
          <p:nvPr/>
        </p:nvSpPr>
        <p:spPr>
          <a:xfrm>
            <a:off x="6762105" y="7713297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L </a:t>
            </a:r>
            <a:r>
              <a:rPr lang="en-US" sz="8000" i="1" dirty="0"/>
              <a:t>∈</a:t>
            </a:r>
            <a:r>
              <a:rPr lang="en-US" sz="8000" i="1" dirty="0">
                <a:latin typeface="Helvetica"/>
                <a:cs typeface="Helvetica"/>
              </a:rPr>
              <a:t> w</a:t>
            </a:r>
            <a:r>
              <a:rPr lang="en-US" sz="8000" i="1" baseline="-25000" dirty="0">
                <a:latin typeface="Helvetica"/>
                <a:cs typeface="Helvetica"/>
              </a:rPr>
              <a:t>4</a:t>
            </a:r>
            <a:r>
              <a:rPr lang="en-US" sz="8000" i="1" dirty="0">
                <a:latin typeface="Helvetica"/>
                <a:cs typeface="Helvetica"/>
              </a:rPr>
              <a:t> </a:t>
            </a:r>
            <a:r>
              <a:rPr lang="en-US" sz="8000" dirty="0">
                <a:latin typeface="Helvetica"/>
                <a:cs typeface="Helvetica"/>
              </a:rPr>
              <a:t>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8405" y="588212"/>
            <a:ext cx="16146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elvetica"/>
                <a:cs typeface="Helvetica"/>
              </a:rPr>
              <a:t>Windows of pairwise haplotypic identity by state lengths (L)</a:t>
            </a:r>
          </a:p>
        </p:txBody>
      </p:sp>
    </p:spTree>
    <p:extLst>
      <p:ext uri="{BB962C8B-B14F-4D97-AF65-F5344CB8AC3E}">
        <p14:creationId xmlns:p14="http://schemas.microsoft.com/office/powerpoint/2010/main" val="409454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34AEF1-E2DB-0F47-AE77-1037B1B5C515}"/>
              </a:ext>
            </a:extLst>
          </p:cNvPr>
          <p:cNvCxnSpPr/>
          <p:nvPr/>
        </p:nvCxnSpPr>
        <p:spPr>
          <a:xfrm>
            <a:off x="5119984" y="6878135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D4866-0842-E041-BE13-34C493A7BFAF}"/>
              </a:ext>
            </a:extLst>
          </p:cNvPr>
          <p:cNvCxnSpPr/>
          <p:nvPr/>
        </p:nvCxnSpPr>
        <p:spPr>
          <a:xfrm>
            <a:off x="6418918" y="597508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801EC-7B8D-544F-9FF9-318ECA5A57F7}"/>
              </a:ext>
            </a:extLst>
          </p:cNvPr>
          <p:cNvCxnSpPr/>
          <p:nvPr/>
        </p:nvCxnSpPr>
        <p:spPr>
          <a:xfrm>
            <a:off x="7793918" y="597508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C9EE8-A9A4-3E43-95E8-EB67B25D6259}"/>
              </a:ext>
            </a:extLst>
          </p:cNvPr>
          <p:cNvCxnSpPr/>
          <p:nvPr/>
        </p:nvCxnSpPr>
        <p:spPr>
          <a:xfrm>
            <a:off x="9196682" y="597508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6E0D4-2C61-6A4F-ABC1-0AC7058DB4C9}"/>
              </a:ext>
            </a:extLst>
          </p:cNvPr>
          <p:cNvCxnSpPr/>
          <p:nvPr/>
        </p:nvCxnSpPr>
        <p:spPr>
          <a:xfrm>
            <a:off x="10542423" y="597508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2EABE-5FC0-AA4C-B6F7-00799028F95F}"/>
              </a:ext>
            </a:extLst>
          </p:cNvPr>
          <p:cNvCxnSpPr/>
          <p:nvPr/>
        </p:nvCxnSpPr>
        <p:spPr>
          <a:xfrm>
            <a:off x="11919305" y="597508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CF12BD-AAC7-2542-902F-AA45B8DA3446}"/>
              </a:ext>
            </a:extLst>
          </p:cNvPr>
          <p:cNvSpPr txBox="1"/>
          <p:nvPr/>
        </p:nvSpPr>
        <p:spPr>
          <a:xfrm>
            <a:off x="5530103" y="5889993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Helvetica"/>
                <a:cs typeface="Helvetica"/>
              </a:rPr>
              <a:t>w</a:t>
            </a:r>
            <a:r>
              <a:rPr lang="en-US" sz="4000" i="1" baseline="-25000" dirty="0">
                <a:latin typeface="Helvetica"/>
                <a:cs typeface="Helvetica"/>
              </a:rPr>
              <a:t>1</a:t>
            </a:r>
            <a:r>
              <a:rPr lang="en-US" sz="4000" i="1" dirty="0">
                <a:latin typeface="Helvetica"/>
                <a:cs typeface="Helvetica"/>
              </a:rPr>
              <a:t>		w</a:t>
            </a:r>
            <a:r>
              <a:rPr lang="en-US" sz="4000" i="1" baseline="-25000" dirty="0">
                <a:latin typeface="Helvetica"/>
                <a:cs typeface="Helvetica"/>
              </a:rPr>
              <a:t>2</a:t>
            </a:r>
            <a:r>
              <a:rPr lang="en-US" sz="4000" i="1" dirty="0">
                <a:latin typeface="Helvetica"/>
                <a:cs typeface="Helvetica"/>
              </a:rPr>
              <a:t>		w</a:t>
            </a:r>
            <a:r>
              <a:rPr lang="en-US" sz="4000" i="1" baseline="-25000" dirty="0">
                <a:latin typeface="Helvetica"/>
                <a:cs typeface="Helvetica"/>
              </a:rPr>
              <a:t>3</a:t>
            </a:r>
            <a:r>
              <a:rPr lang="en-US" sz="4000" i="1" dirty="0">
                <a:latin typeface="Helvetica"/>
                <a:cs typeface="Helvetica"/>
              </a:rPr>
              <a:t>		w</a:t>
            </a:r>
            <a:r>
              <a:rPr lang="en-US" sz="4000" i="1" baseline="-25000" dirty="0">
                <a:latin typeface="Helvetica"/>
                <a:cs typeface="Helvetica"/>
              </a:rPr>
              <a:t>4</a:t>
            </a:r>
            <a:r>
              <a:rPr lang="en-US" sz="4000" i="1" dirty="0">
                <a:latin typeface="Helvetica"/>
                <a:cs typeface="Helvetica"/>
              </a:rPr>
              <a:t>		w</a:t>
            </a:r>
            <a:r>
              <a:rPr lang="en-US" sz="4000" i="1" baseline="-25000" dirty="0">
                <a:latin typeface="Helvetica"/>
                <a:cs typeface="Helvetica"/>
              </a:rPr>
              <a:t>5</a:t>
            </a:r>
            <a:r>
              <a:rPr lang="en-US" sz="4000" i="1" dirty="0">
                <a:latin typeface="Helvetica"/>
                <a:cs typeface="Helvetica"/>
              </a:rPr>
              <a:t>		w</a:t>
            </a:r>
            <a:r>
              <a:rPr lang="en-US" sz="4000" i="1" baseline="-25000" dirty="0">
                <a:latin typeface="Helvetica"/>
                <a:cs typeface="Helvetica"/>
              </a:rPr>
              <a:t>6</a:t>
            </a:r>
            <a:r>
              <a:rPr lang="en-US" sz="4000" dirty="0">
                <a:latin typeface="Helvetica"/>
                <a:cs typeface="Helvetica"/>
              </a:rPr>
              <a:t>	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CB0582-5255-7C4B-9852-6618504FA22E}"/>
              </a:ext>
            </a:extLst>
          </p:cNvPr>
          <p:cNvCxnSpPr/>
          <p:nvPr/>
        </p:nvCxnSpPr>
        <p:spPr>
          <a:xfrm>
            <a:off x="5107284" y="7335335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7BB1AF-8461-AE40-A208-8F710872A4B9}"/>
              </a:ext>
            </a:extLst>
          </p:cNvPr>
          <p:cNvSpPr/>
          <p:nvPr/>
        </p:nvSpPr>
        <p:spPr>
          <a:xfrm>
            <a:off x="4980282" y="6751135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10AFE7-4DFC-F24C-B95B-962B8C124943}"/>
              </a:ext>
            </a:extLst>
          </p:cNvPr>
          <p:cNvSpPr/>
          <p:nvPr/>
        </p:nvSpPr>
        <p:spPr>
          <a:xfrm>
            <a:off x="4980282" y="7189285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2187637D-1BA5-6149-919B-890649E876CA}"/>
              </a:ext>
            </a:extLst>
          </p:cNvPr>
          <p:cNvSpPr/>
          <p:nvPr/>
        </p:nvSpPr>
        <p:spPr>
          <a:xfrm>
            <a:off x="9515183" y="6605868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D807A-1CB5-E745-B393-060A2637D62D}"/>
              </a:ext>
            </a:extLst>
          </p:cNvPr>
          <p:cNvSpPr txBox="1"/>
          <p:nvPr/>
        </p:nvSpPr>
        <p:spPr>
          <a:xfrm>
            <a:off x="7904134" y="7658627"/>
            <a:ext cx="527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latin typeface="Helvetica"/>
                <a:cs typeface="Helvetica"/>
              </a:rPr>
              <a:t>L </a:t>
            </a:r>
            <a:r>
              <a:rPr lang="en-US" sz="4000" i="1"/>
              <a:t>∈</a:t>
            </a:r>
            <a:r>
              <a:rPr lang="en-US" sz="4000" i="1">
                <a:latin typeface="Helvetica"/>
                <a:cs typeface="Helvetica"/>
              </a:rPr>
              <a:t> w</a:t>
            </a:r>
            <a:r>
              <a:rPr lang="en-US" sz="4000" i="1" baseline="-25000">
                <a:latin typeface="Helvetica"/>
                <a:cs typeface="Helvetica"/>
              </a:rPr>
              <a:t>4</a:t>
            </a:r>
            <a:r>
              <a:rPr lang="en-US" sz="4000" i="1">
                <a:latin typeface="Helvetica"/>
                <a:cs typeface="Helvetica"/>
              </a:rPr>
              <a:t> </a:t>
            </a:r>
            <a:r>
              <a:rPr lang="en-US" sz="4000">
                <a:latin typeface="Helvetica"/>
                <a:cs typeface="Helvetica"/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70FFC-061C-C74F-947C-DF16D622E5AE}"/>
              </a:ext>
            </a:extLst>
          </p:cNvPr>
          <p:cNvSpPr txBox="1"/>
          <p:nvPr/>
        </p:nvSpPr>
        <p:spPr>
          <a:xfrm>
            <a:off x="5107284" y="4096085"/>
            <a:ext cx="8073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Windows of pairwise haplotypic identity by state lengths (L)</a:t>
            </a:r>
          </a:p>
        </p:txBody>
      </p:sp>
    </p:spTree>
    <p:extLst>
      <p:ext uri="{BB962C8B-B14F-4D97-AF65-F5344CB8AC3E}">
        <p14:creationId xmlns:p14="http://schemas.microsoft.com/office/powerpoint/2010/main" val="34215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05AB4-39C1-D941-9FDD-87727AF9392B}"/>
              </a:ext>
            </a:extLst>
          </p:cNvPr>
          <p:cNvCxnSpPr/>
          <p:nvPr/>
        </p:nvCxnSpPr>
        <p:spPr>
          <a:xfrm>
            <a:off x="8609934" y="3364914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2C21BC-9B33-E846-B5E0-22296EE5343F}"/>
              </a:ext>
            </a:extLst>
          </p:cNvPr>
          <p:cNvCxnSpPr/>
          <p:nvPr/>
        </p:nvCxnSpPr>
        <p:spPr>
          <a:xfrm>
            <a:off x="8597234" y="382211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7B1243F-0771-F74F-9398-E6BAD4FD2379}"/>
              </a:ext>
            </a:extLst>
          </p:cNvPr>
          <p:cNvSpPr/>
          <p:nvPr/>
        </p:nvSpPr>
        <p:spPr>
          <a:xfrm>
            <a:off x="8470232" y="3237914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B6636-8D3D-A64F-B0E2-1D6E2ED25CCC}"/>
              </a:ext>
            </a:extLst>
          </p:cNvPr>
          <p:cNvSpPr/>
          <p:nvPr/>
        </p:nvSpPr>
        <p:spPr>
          <a:xfrm>
            <a:off x="8470232" y="3676064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6F1B6BA3-0876-0247-A0A8-EA023A175B94}"/>
              </a:ext>
            </a:extLst>
          </p:cNvPr>
          <p:cNvSpPr/>
          <p:nvPr/>
        </p:nvSpPr>
        <p:spPr>
          <a:xfrm>
            <a:off x="13005133" y="3092647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6557D-603B-C545-B7E5-009B8DAFA773}"/>
              </a:ext>
            </a:extLst>
          </p:cNvPr>
          <p:cNvSpPr txBox="1"/>
          <p:nvPr/>
        </p:nvSpPr>
        <p:spPr>
          <a:xfrm>
            <a:off x="744279" y="519070"/>
            <a:ext cx="17033358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Windows of pairwise haplotypic identity by state lengths (L) using the upstream and downstream regions of the focal allele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8E0114-B0D9-AD45-B791-18984C8A2E04}"/>
              </a:ext>
            </a:extLst>
          </p:cNvPr>
          <p:cNvCxnSpPr/>
          <p:nvPr/>
        </p:nvCxnSpPr>
        <p:spPr>
          <a:xfrm>
            <a:off x="1889556" y="3364914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1F1029-3B33-0B40-8511-6FCC559CB191}"/>
              </a:ext>
            </a:extLst>
          </p:cNvPr>
          <p:cNvCxnSpPr/>
          <p:nvPr/>
        </p:nvCxnSpPr>
        <p:spPr>
          <a:xfrm>
            <a:off x="1876856" y="382211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ultiply 21">
            <a:extLst>
              <a:ext uri="{FF2B5EF4-FFF2-40B4-BE49-F238E27FC236}">
                <a16:creationId xmlns:a16="http://schemas.microsoft.com/office/drawing/2014/main" id="{B4072B25-39A8-AA45-999D-69F03ED68417}"/>
              </a:ext>
            </a:extLst>
          </p:cNvPr>
          <p:cNvSpPr/>
          <p:nvPr/>
        </p:nvSpPr>
        <p:spPr>
          <a:xfrm>
            <a:off x="6236333" y="3491915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910B09-1B0B-1F4A-8E42-5839AE0DA1C7}"/>
              </a:ext>
            </a:extLst>
          </p:cNvPr>
          <p:cNvSpPr/>
          <p:nvPr/>
        </p:nvSpPr>
        <p:spPr>
          <a:xfrm>
            <a:off x="8470232" y="3681693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37C1AF-72AD-A843-A60D-8883ECAA8C37}"/>
              </a:ext>
            </a:extLst>
          </p:cNvPr>
          <p:cNvSpPr/>
          <p:nvPr/>
        </p:nvSpPr>
        <p:spPr>
          <a:xfrm>
            <a:off x="8470232" y="3234739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434B119-405E-5D49-A3B5-C24CB3D5408E}"/>
              </a:ext>
            </a:extLst>
          </p:cNvPr>
          <p:cNvSpPr/>
          <p:nvPr/>
        </p:nvSpPr>
        <p:spPr>
          <a:xfrm rot="16200000">
            <a:off x="7123237" y="3451423"/>
            <a:ext cx="915982" cy="2032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E7DB6A-10A0-F044-ABCE-02DB127B0464}"/>
              </a:ext>
            </a:extLst>
          </p:cNvPr>
          <p:cNvSpPr txBox="1"/>
          <p:nvPr/>
        </p:nvSpPr>
        <p:spPr>
          <a:xfrm>
            <a:off x="172200" y="2221662"/>
            <a:ext cx="1703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Case 1 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9D6368A-104E-1F44-9C77-D1E896D09043}"/>
              </a:ext>
            </a:extLst>
          </p:cNvPr>
          <p:cNvSpPr/>
          <p:nvPr/>
        </p:nvSpPr>
        <p:spPr>
          <a:xfrm rot="16200000">
            <a:off x="10529466" y="2121657"/>
            <a:ext cx="915982" cy="46915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073A52-D659-C54D-94CC-962D65B5D091}"/>
              </a:ext>
            </a:extLst>
          </p:cNvPr>
          <p:cNvSpPr txBox="1"/>
          <p:nvPr/>
        </p:nvSpPr>
        <p:spPr>
          <a:xfrm>
            <a:off x="7265903" y="4878772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B9AE35-1EFF-4E41-821B-A96A1B32B1F0}"/>
              </a:ext>
            </a:extLst>
          </p:cNvPr>
          <p:cNvSpPr txBox="1"/>
          <p:nvPr/>
        </p:nvSpPr>
        <p:spPr>
          <a:xfrm>
            <a:off x="10798916" y="4878771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DC400C-C21F-BC47-A767-B46E79DFC7EC}"/>
              </a:ext>
            </a:extLst>
          </p:cNvPr>
          <p:cNvSpPr/>
          <p:nvPr/>
        </p:nvSpPr>
        <p:spPr>
          <a:xfrm>
            <a:off x="6939441" y="5542539"/>
            <a:ext cx="5752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  <a:cs typeface="Helvetica"/>
              </a:rPr>
              <a:t>y = ((</a:t>
            </a:r>
            <a:r>
              <a:rPr lang="en-US" b="1" dirty="0">
                <a:latin typeface="Helvetica" pitchFamily="2" charset="0"/>
              </a:rPr>
              <a:t>L</a:t>
            </a:r>
            <a:r>
              <a:rPr lang="en-US" b="1" baseline="-25000" dirty="0">
                <a:latin typeface="Helvetica" pitchFamily="2" charset="0"/>
              </a:rPr>
              <a:t>1</a:t>
            </a:r>
            <a:r>
              <a:rPr lang="en-US" b="1" dirty="0">
                <a:latin typeface="Helvetica" pitchFamily="2" charset="0"/>
              </a:rPr>
              <a:t> + L</a:t>
            </a:r>
            <a:r>
              <a:rPr lang="en-US" b="1" baseline="-25000" dirty="0">
                <a:latin typeface="Helvetica" pitchFamily="2" charset="0"/>
              </a:rPr>
              <a:t>2</a:t>
            </a:r>
            <a:r>
              <a:rPr lang="en-US" b="1" dirty="0">
                <a:latin typeface="Helvetica" pitchFamily="2" charset="0"/>
              </a:rPr>
              <a:t>)/50000 ) + 1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52470C-8580-7E45-BA08-39DFC2519517}"/>
              </a:ext>
            </a:extLst>
          </p:cNvPr>
          <p:cNvSpPr txBox="1"/>
          <p:nvPr/>
        </p:nvSpPr>
        <p:spPr>
          <a:xfrm>
            <a:off x="1082442" y="4555605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B80017-B83D-8449-935E-9FE903958968}"/>
              </a:ext>
            </a:extLst>
          </p:cNvPr>
          <p:cNvSpPr txBox="1"/>
          <p:nvPr/>
        </p:nvSpPr>
        <p:spPr>
          <a:xfrm>
            <a:off x="15073346" y="4555605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31D229-AF14-2C4F-986E-FEE2868F6B9F}"/>
              </a:ext>
            </a:extLst>
          </p:cNvPr>
          <p:cNvCxnSpPr>
            <a:cxnSpLocks/>
          </p:cNvCxnSpPr>
          <p:nvPr/>
        </p:nvCxnSpPr>
        <p:spPr>
          <a:xfrm flipV="1">
            <a:off x="1722474" y="3843112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278C5D-2D1D-884A-A3FB-EF1A1E13529D}"/>
              </a:ext>
            </a:extLst>
          </p:cNvPr>
          <p:cNvCxnSpPr>
            <a:cxnSpLocks/>
          </p:cNvCxnSpPr>
          <p:nvPr/>
        </p:nvCxnSpPr>
        <p:spPr>
          <a:xfrm flipH="1" flipV="1">
            <a:off x="15408136" y="3843114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222A7-3341-1F47-A437-373B5EE0A3B1}"/>
              </a:ext>
            </a:extLst>
          </p:cNvPr>
          <p:cNvSpPr txBox="1"/>
          <p:nvPr/>
        </p:nvSpPr>
        <p:spPr>
          <a:xfrm>
            <a:off x="7615329" y="6139230"/>
            <a:ext cx="1055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Helvetica"/>
                <a:cs typeface="Helvetica"/>
              </a:rPr>
              <a:t>L </a:t>
            </a:r>
            <a:r>
              <a:rPr lang="en-US" sz="4000" b="1" i="1" dirty="0"/>
              <a:t>∈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i="1" dirty="0" err="1">
                <a:latin typeface="Helvetica"/>
                <a:cs typeface="Helvetica"/>
              </a:rPr>
              <a:t>w</a:t>
            </a:r>
            <a:r>
              <a:rPr lang="en-US" sz="4000" b="1" i="1" baseline="-25000" dirty="0" err="1">
                <a:latin typeface="Helvetica"/>
                <a:cs typeface="Helvetica"/>
              </a:rPr>
              <a:t>y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dirty="0">
                <a:latin typeface="Helvetica"/>
                <a:cs typeface="Helvetica"/>
              </a:rPr>
              <a:t>here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A96F5B-4AE8-A143-906F-1F593E14DE8E}"/>
              </a:ext>
            </a:extLst>
          </p:cNvPr>
          <p:cNvCxnSpPr/>
          <p:nvPr/>
        </p:nvCxnSpPr>
        <p:spPr>
          <a:xfrm>
            <a:off x="8813132" y="8466905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9200A0-ED2F-BD42-A287-36664102661A}"/>
              </a:ext>
            </a:extLst>
          </p:cNvPr>
          <p:cNvCxnSpPr/>
          <p:nvPr/>
        </p:nvCxnSpPr>
        <p:spPr>
          <a:xfrm>
            <a:off x="8800432" y="8924105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72FC54B-CC0B-2B4A-847E-0D2F08012139}"/>
              </a:ext>
            </a:extLst>
          </p:cNvPr>
          <p:cNvSpPr/>
          <p:nvPr/>
        </p:nvSpPr>
        <p:spPr>
          <a:xfrm>
            <a:off x="8673430" y="8339905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6C93BF-5F2B-4647-A45A-95509F50CF76}"/>
              </a:ext>
            </a:extLst>
          </p:cNvPr>
          <p:cNvSpPr/>
          <p:nvPr/>
        </p:nvSpPr>
        <p:spPr>
          <a:xfrm>
            <a:off x="8673430" y="8778055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E4FDEC-F419-C442-9B4C-FFDAA754C701}"/>
              </a:ext>
            </a:extLst>
          </p:cNvPr>
          <p:cNvCxnSpPr/>
          <p:nvPr/>
        </p:nvCxnSpPr>
        <p:spPr>
          <a:xfrm>
            <a:off x="2092754" y="8466905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3F3E24-A6D3-CE41-A5E9-93A56B4A57DB}"/>
              </a:ext>
            </a:extLst>
          </p:cNvPr>
          <p:cNvCxnSpPr/>
          <p:nvPr/>
        </p:nvCxnSpPr>
        <p:spPr>
          <a:xfrm>
            <a:off x="2080054" y="8924105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Multiply 50">
            <a:extLst>
              <a:ext uri="{FF2B5EF4-FFF2-40B4-BE49-F238E27FC236}">
                <a16:creationId xmlns:a16="http://schemas.microsoft.com/office/drawing/2014/main" id="{DCA8C6C2-3BBD-004A-A94C-D37BECB1E513}"/>
              </a:ext>
            </a:extLst>
          </p:cNvPr>
          <p:cNvSpPr/>
          <p:nvPr/>
        </p:nvSpPr>
        <p:spPr>
          <a:xfrm>
            <a:off x="6439531" y="8593906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AC23E8-CBC0-5C48-BE5D-F616CFCBFBB1}"/>
              </a:ext>
            </a:extLst>
          </p:cNvPr>
          <p:cNvSpPr/>
          <p:nvPr/>
        </p:nvSpPr>
        <p:spPr>
          <a:xfrm>
            <a:off x="8673430" y="8783684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719591-E795-E54D-ACD5-036EFD520CE6}"/>
              </a:ext>
            </a:extLst>
          </p:cNvPr>
          <p:cNvSpPr/>
          <p:nvPr/>
        </p:nvSpPr>
        <p:spPr>
          <a:xfrm>
            <a:off x="8673430" y="8336730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ADD74F82-5B8B-2046-B778-5815A39330D3}"/>
              </a:ext>
            </a:extLst>
          </p:cNvPr>
          <p:cNvSpPr/>
          <p:nvPr/>
        </p:nvSpPr>
        <p:spPr>
          <a:xfrm rot="16200000">
            <a:off x="7326435" y="8553414"/>
            <a:ext cx="915982" cy="2032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0CDE9-9DB9-A44F-A22E-CCDBF500AE42}"/>
              </a:ext>
            </a:extLst>
          </p:cNvPr>
          <p:cNvSpPr txBox="1"/>
          <p:nvPr/>
        </p:nvSpPr>
        <p:spPr>
          <a:xfrm>
            <a:off x="296453" y="6888593"/>
            <a:ext cx="1703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Case 2 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B02FA169-519F-0E4D-A25D-51BC1AC8B0AF}"/>
              </a:ext>
            </a:extLst>
          </p:cNvPr>
          <p:cNvSpPr/>
          <p:nvPr/>
        </p:nvSpPr>
        <p:spPr>
          <a:xfrm rot="16200000">
            <a:off x="11707990" y="6248322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34AE82-EEBD-A441-A07C-29E89ED22976}"/>
              </a:ext>
            </a:extLst>
          </p:cNvPr>
          <p:cNvSpPr txBox="1"/>
          <p:nvPr/>
        </p:nvSpPr>
        <p:spPr>
          <a:xfrm>
            <a:off x="7469101" y="9980763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A0044D-59CB-6F4B-AACC-09057082BEC7}"/>
              </a:ext>
            </a:extLst>
          </p:cNvPr>
          <p:cNvSpPr txBox="1"/>
          <p:nvPr/>
        </p:nvSpPr>
        <p:spPr>
          <a:xfrm>
            <a:off x="11096650" y="9984607"/>
            <a:ext cx="396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</a:t>
            </a:r>
            <a:endParaRPr lang="en-US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D68BA7-F73D-DC40-897A-E6A8934D266A}"/>
              </a:ext>
            </a:extLst>
          </p:cNvPr>
          <p:cNvSpPr/>
          <p:nvPr/>
        </p:nvSpPr>
        <p:spPr>
          <a:xfrm>
            <a:off x="7142639" y="10644530"/>
            <a:ext cx="5752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  <a:cs typeface="Helvetica"/>
              </a:rPr>
              <a:t>y = ((</a:t>
            </a:r>
            <a:r>
              <a:rPr lang="en-US" b="1" dirty="0">
                <a:latin typeface="Helvetica" pitchFamily="2" charset="0"/>
              </a:rPr>
              <a:t>L</a:t>
            </a:r>
            <a:r>
              <a:rPr lang="en-US" b="1" baseline="-25000" dirty="0">
                <a:latin typeface="Helvetica" pitchFamily="2" charset="0"/>
              </a:rPr>
              <a:t>1</a:t>
            </a:r>
            <a:r>
              <a:rPr lang="en-US" b="1" dirty="0">
                <a:latin typeface="Helvetica" pitchFamily="2" charset="0"/>
              </a:rPr>
              <a:t>)/50000 ) + 10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1D1C9C-A574-2341-9993-10DB47D0F296}"/>
              </a:ext>
            </a:extLst>
          </p:cNvPr>
          <p:cNvSpPr txBox="1"/>
          <p:nvPr/>
        </p:nvSpPr>
        <p:spPr>
          <a:xfrm>
            <a:off x="1285640" y="9657596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97FABE-6318-E145-A333-58787CFAEB3F}"/>
              </a:ext>
            </a:extLst>
          </p:cNvPr>
          <p:cNvSpPr txBox="1"/>
          <p:nvPr/>
        </p:nvSpPr>
        <p:spPr>
          <a:xfrm>
            <a:off x="15276544" y="9657596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856184-E37B-BF45-AB54-35696116CCEF}"/>
              </a:ext>
            </a:extLst>
          </p:cNvPr>
          <p:cNvCxnSpPr>
            <a:cxnSpLocks/>
          </p:cNvCxnSpPr>
          <p:nvPr/>
        </p:nvCxnSpPr>
        <p:spPr>
          <a:xfrm flipV="1">
            <a:off x="1925672" y="8945103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E4BE9A-5788-544D-B11A-561F227D7AE1}"/>
              </a:ext>
            </a:extLst>
          </p:cNvPr>
          <p:cNvCxnSpPr>
            <a:cxnSpLocks/>
          </p:cNvCxnSpPr>
          <p:nvPr/>
        </p:nvCxnSpPr>
        <p:spPr>
          <a:xfrm flipH="1" flipV="1">
            <a:off x="15611334" y="8945105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955677-FE51-9847-A813-AD4E082CFEBF}"/>
              </a:ext>
            </a:extLst>
          </p:cNvPr>
          <p:cNvSpPr txBox="1"/>
          <p:nvPr/>
        </p:nvSpPr>
        <p:spPr>
          <a:xfrm>
            <a:off x="7912017" y="11348277"/>
            <a:ext cx="1055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Helvetica"/>
                <a:cs typeface="Helvetica"/>
              </a:rPr>
              <a:t>L </a:t>
            </a:r>
            <a:r>
              <a:rPr lang="en-US" sz="4000" b="1" i="1" dirty="0"/>
              <a:t>∈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i="1" dirty="0" err="1">
                <a:latin typeface="Helvetica"/>
                <a:cs typeface="Helvetica"/>
              </a:rPr>
              <a:t>w</a:t>
            </a:r>
            <a:r>
              <a:rPr lang="en-US" sz="4000" b="1" i="1" baseline="-25000" dirty="0" err="1">
                <a:latin typeface="Helvetica"/>
                <a:cs typeface="Helvetica"/>
              </a:rPr>
              <a:t>y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dirty="0">
                <a:latin typeface="Helvetica"/>
                <a:cs typeface="Helvetica"/>
              </a:rPr>
              <a:t>here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28AAE7-F35A-124E-BF34-21F2A1C5677D}"/>
              </a:ext>
            </a:extLst>
          </p:cNvPr>
          <p:cNvCxnSpPr/>
          <p:nvPr/>
        </p:nvCxnSpPr>
        <p:spPr>
          <a:xfrm>
            <a:off x="-3675907" y="14022110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A12C83-2E22-9D47-B2C3-84E220E11767}"/>
              </a:ext>
            </a:extLst>
          </p:cNvPr>
          <p:cNvCxnSpPr/>
          <p:nvPr/>
        </p:nvCxnSpPr>
        <p:spPr>
          <a:xfrm>
            <a:off x="2047801" y="774085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67FC7C-C129-9C4C-ABF6-F42E289B25A7}"/>
              </a:ext>
            </a:extLst>
          </p:cNvPr>
          <p:cNvCxnSpPr/>
          <p:nvPr/>
        </p:nvCxnSpPr>
        <p:spPr>
          <a:xfrm>
            <a:off x="3422801" y="774085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6D286E-33CC-1241-8457-119EF19E0EC3}"/>
              </a:ext>
            </a:extLst>
          </p:cNvPr>
          <p:cNvCxnSpPr/>
          <p:nvPr/>
        </p:nvCxnSpPr>
        <p:spPr>
          <a:xfrm>
            <a:off x="4825565" y="774085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268D1E-1AD9-5146-AB81-B93B3967FA99}"/>
              </a:ext>
            </a:extLst>
          </p:cNvPr>
          <p:cNvCxnSpPr/>
          <p:nvPr/>
        </p:nvCxnSpPr>
        <p:spPr>
          <a:xfrm>
            <a:off x="6171306" y="774085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B1F71E-56A9-7149-9FBE-4688EB03CDD4}"/>
              </a:ext>
            </a:extLst>
          </p:cNvPr>
          <p:cNvCxnSpPr/>
          <p:nvPr/>
        </p:nvCxnSpPr>
        <p:spPr>
          <a:xfrm>
            <a:off x="7548188" y="7740852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FF5E9BC-4050-C14E-AA6B-5B718D941DF4}"/>
              </a:ext>
            </a:extLst>
          </p:cNvPr>
          <p:cNvSpPr txBox="1"/>
          <p:nvPr/>
        </p:nvSpPr>
        <p:spPr>
          <a:xfrm>
            <a:off x="2298020" y="765389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Helvetica"/>
                <a:cs typeface="Helvetica"/>
              </a:rPr>
              <a:t>w</a:t>
            </a:r>
            <a:r>
              <a:rPr lang="en-US" sz="4000" i="1" baseline="-25000" dirty="0">
                <a:latin typeface="Helvetica"/>
                <a:cs typeface="Helvetica"/>
              </a:rPr>
              <a:t>1          </a:t>
            </a:r>
            <a:r>
              <a:rPr lang="en-US" sz="4000" i="1" dirty="0">
                <a:latin typeface="Helvetica"/>
                <a:cs typeface="Helvetica"/>
              </a:rPr>
              <a:t>w</a:t>
            </a:r>
            <a:r>
              <a:rPr lang="en-US" sz="4000" i="1" baseline="-25000" dirty="0">
                <a:latin typeface="Helvetica"/>
                <a:cs typeface="Helvetica"/>
              </a:rPr>
              <a:t>2</a:t>
            </a:r>
            <a:r>
              <a:rPr lang="en-US" sz="4000" i="1" dirty="0">
                <a:latin typeface="Helvetica"/>
                <a:cs typeface="Helvetica"/>
              </a:rPr>
              <a:t>	 w</a:t>
            </a:r>
            <a:r>
              <a:rPr lang="en-US" sz="4000" i="1" baseline="-25000" dirty="0">
                <a:latin typeface="Helvetica"/>
                <a:cs typeface="Helvetica"/>
              </a:rPr>
              <a:t>3</a:t>
            </a:r>
            <a:r>
              <a:rPr lang="en-US" sz="4000" i="1" dirty="0">
                <a:latin typeface="Helvetica"/>
                <a:cs typeface="Helvetica"/>
              </a:rPr>
              <a:t>	   w</a:t>
            </a:r>
            <a:r>
              <a:rPr lang="en-US" sz="4000" i="1" baseline="-25000" dirty="0">
                <a:latin typeface="Helvetica"/>
                <a:cs typeface="Helvetica"/>
              </a:rPr>
              <a:t>4</a:t>
            </a:r>
            <a:r>
              <a:rPr lang="en-US" sz="4000" i="1" dirty="0">
                <a:latin typeface="Helvetica"/>
                <a:cs typeface="Helvetica"/>
              </a:rPr>
              <a:t>	w</a:t>
            </a:r>
            <a:r>
              <a:rPr lang="en-US" sz="4000" i="1" baseline="-25000" dirty="0">
                <a:latin typeface="Helvetica"/>
                <a:cs typeface="Helvetica"/>
              </a:rPr>
              <a:t>5</a:t>
            </a:r>
            <a:r>
              <a:rPr lang="en-US" sz="4000" dirty="0">
                <a:latin typeface="Helvetica"/>
                <a:cs typeface="Helvetica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699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F8DAEC-54E6-584B-881A-338624737A62}"/>
              </a:ext>
            </a:extLst>
          </p:cNvPr>
          <p:cNvCxnSpPr/>
          <p:nvPr/>
        </p:nvCxnSpPr>
        <p:spPr>
          <a:xfrm>
            <a:off x="8810929" y="3886775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F71B17A-A55C-A043-B8A1-255A0BA5BFC0}"/>
              </a:ext>
            </a:extLst>
          </p:cNvPr>
          <p:cNvSpPr/>
          <p:nvPr/>
        </p:nvSpPr>
        <p:spPr>
          <a:xfrm>
            <a:off x="8683927" y="3740725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5FAA2F-60BA-B542-9BF8-5FE03AC55B0E}"/>
              </a:ext>
            </a:extLst>
          </p:cNvPr>
          <p:cNvCxnSpPr/>
          <p:nvPr/>
        </p:nvCxnSpPr>
        <p:spPr>
          <a:xfrm>
            <a:off x="8810929" y="3429341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FEAF4-5076-AC4F-9266-068CE8AC4693}"/>
              </a:ext>
            </a:extLst>
          </p:cNvPr>
          <p:cNvCxnSpPr/>
          <p:nvPr/>
        </p:nvCxnSpPr>
        <p:spPr>
          <a:xfrm>
            <a:off x="2090551" y="3886775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C0C810B8-A369-4E4B-AF61-91ABCD51B0F6}"/>
              </a:ext>
            </a:extLst>
          </p:cNvPr>
          <p:cNvSpPr/>
          <p:nvPr/>
        </p:nvSpPr>
        <p:spPr>
          <a:xfrm>
            <a:off x="10463150" y="3584772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42EE6-6821-0847-BBD0-47A8A019FFC3}"/>
              </a:ext>
            </a:extLst>
          </p:cNvPr>
          <p:cNvSpPr/>
          <p:nvPr/>
        </p:nvSpPr>
        <p:spPr>
          <a:xfrm>
            <a:off x="8683927" y="3746354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F10825-11EE-C14C-B5EF-BC3381715115}"/>
              </a:ext>
            </a:extLst>
          </p:cNvPr>
          <p:cNvSpPr/>
          <p:nvPr/>
        </p:nvSpPr>
        <p:spPr>
          <a:xfrm>
            <a:off x="8683927" y="3230901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A601F1D-63FC-7041-9989-1C25A080EEB8}"/>
              </a:ext>
            </a:extLst>
          </p:cNvPr>
          <p:cNvSpPr/>
          <p:nvPr/>
        </p:nvSpPr>
        <p:spPr>
          <a:xfrm rot="16200000">
            <a:off x="9356955" y="3528281"/>
            <a:ext cx="915982" cy="19601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B4D2165-73A0-754F-A6EE-D03AE86F2657}"/>
              </a:ext>
            </a:extLst>
          </p:cNvPr>
          <p:cNvSpPr/>
          <p:nvPr/>
        </p:nvSpPr>
        <p:spPr>
          <a:xfrm rot="16200000">
            <a:off x="5011078" y="1134608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545D4-71CD-E945-B7CD-D1E45EAD8D2B}"/>
              </a:ext>
            </a:extLst>
          </p:cNvPr>
          <p:cNvSpPr txBox="1"/>
          <p:nvPr/>
        </p:nvSpPr>
        <p:spPr>
          <a:xfrm>
            <a:off x="9587708" y="4916794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9E65-67CE-7E4D-8C90-8EE03AB479CC}"/>
              </a:ext>
            </a:extLst>
          </p:cNvPr>
          <p:cNvSpPr txBox="1"/>
          <p:nvPr/>
        </p:nvSpPr>
        <p:spPr>
          <a:xfrm>
            <a:off x="3693727" y="5028291"/>
            <a:ext cx="396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</a:t>
            </a:r>
            <a:endParaRPr lang="en-US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1EDD-8789-A74F-9D64-CD4B9B6C5AF5}"/>
              </a:ext>
            </a:extLst>
          </p:cNvPr>
          <p:cNvSpPr/>
          <p:nvPr/>
        </p:nvSpPr>
        <p:spPr>
          <a:xfrm>
            <a:off x="7153136" y="5607200"/>
            <a:ext cx="5752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  <a:cs typeface="Helvetica"/>
              </a:rPr>
              <a:t>y = ((</a:t>
            </a:r>
            <a:r>
              <a:rPr lang="en-US" b="1">
                <a:latin typeface="Helvetica" pitchFamily="2" charset="0"/>
              </a:rPr>
              <a:t>L</a:t>
            </a:r>
            <a:r>
              <a:rPr lang="en-US" b="1" baseline="-25000">
                <a:latin typeface="Helvetica" pitchFamily="2" charset="0"/>
              </a:rPr>
              <a:t>1</a:t>
            </a:r>
            <a:r>
              <a:rPr lang="en-US" b="1">
                <a:latin typeface="Helvetica" pitchFamily="2" charset="0"/>
              </a:rPr>
              <a:t>)/50000 </a:t>
            </a:r>
            <a:r>
              <a:rPr lang="en-US" b="1" dirty="0">
                <a:latin typeface="Helvetica" pitchFamily="2" charset="0"/>
              </a:rPr>
              <a:t>) + 15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C42AF-8A83-D84F-A261-11CE0CE99BE3}"/>
              </a:ext>
            </a:extLst>
          </p:cNvPr>
          <p:cNvSpPr txBox="1"/>
          <p:nvPr/>
        </p:nvSpPr>
        <p:spPr>
          <a:xfrm>
            <a:off x="1296137" y="4620266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96EB2-2B46-A245-9BD5-38791FCA3A36}"/>
              </a:ext>
            </a:extLst>
          </p:cNvPr>
          <p:cNvSpPr txBox="1"/>
          <p:nvPr/>
        </p:nvSpPr>
        <p:spPr>
          <a:xfrm>
            <a:off x="15287041" y="4620266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04F5E-67C6-2A45-9A71-4837431F5C15}"/>
              </a:ext>
            </a:extLst>
          </p:cNvPr>
          <p:cNvCxnSpPr>
            <a:cxnSpLocks/>
          </p:cNvCxnSpPr>
          <p:nvPr/>
        </p:nvCxnSpPr>
        <p:spPr>
          <a:xfrm flipV="1">
            <a:off x="1936169" y="3907773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49FCF-1203-7B44-84B7-9CE157448512}"/>
              </a:ext>
            </a:extLst>
          </p:cNvPr>
          <p:cNvCxnSpPr>
            <a:cxnSpLocks/>
          </p:cNvCxnSpPr>
          <p:nvPr/>
        </p:nvCxnSpPr>
        <p:spPr>
          <a:xfrm flipH="1" flipV="1">
            <a:off x="15621831" y="3907775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C971C2-099B-C646-9C59-D06360955445}"/>
              </a:ext>
            </a:extLst>
          </p:cNvPr>
          <p:cNvCxnSpPr/>
          <p:nvPr/>
        </p:nvCxnSpPr>
        <p:spPr>
          <a:xfrm>
            <a:off x="10029137" y="2653839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DE0B25-6A5D-7B4B-B608-51323422BB76}"/>
              </a:ext>
            </a:extLst>
          </p:cNvPr>
          <p:cNvCxnSpPr/>
          <p:nvPr/>
        </p:nvCxnSpPr>
        <p:spPr>
          <a:xfrm>
            <a:off x="11404137" y="2653839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3F31CD-63E6-A944-92F8-CEB2D8B56BBB}"/>
              </a:ext>
            </a:extLst>
          </p:cNvPr>
          <p:cNvCxnSpPr/>
          <p:nvPr/>
        </p:nvCxnSpPr>
        <p:spPr>
          <a:xfrm>
            <a:off x="12806901" y="2653839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9FA39-C7EE-054E-9F5B-47D7D4858B41}"/>
              </a:ext>
            </a:extLst>
          </p:cNvPr>
          <p:cNvCxnSpPr/>
          <p:nvPr/>
        </p:nvCxnSpPr>
        <p:spPr>
          <a:xfrm>
            <a:off x="14152642" y="2653839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F785C4-9087-B04F-AE47-0212ACE54300}"/>
              </a:ext>
            </a:extLst>
          </p:cNvPr>
          <p:cNvCxnSpPr/>
          <p:nvPr/>
        </p:nvCxnSpPr>
        <p:spPr>
          <a:xfrm>
            <a:off x="15529524" y="2653839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B61A0D-039A-6848-B131-2A53870B72D1}"/>
              </a:ext>
            </a:extLst>
          </p:cNvPr>
          <p:cNvSpPr txBox="1"/>
          <p:nvPr/>
        </p:nvSpPr>
        <p:spPr>
          <a:xfrm>
            <a:off x="9194591" y="2650643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Helvetica"/>
                <a:cs typeface="Helvetica"/>
              </a:rPr>
              <a:t>w</a:t>
            </a:r>
            <a:r>
              <a:rPr lang="en-US" sz="4000" i="1" baseline="-25000" dirty="0">
                <a:latin typeface="Helvetica"/>
                <a:cs typeface="Helvetica"/>
              </a:rPr>
              <a:t>1       </a:t>
            </a:r>
            <a:r>
              <a:rPr lang="en-US" sz="4000" i="1" dirty="0">
                <a:latin typeface="Helvetica"/>
                <a:cs typeface="Helvetica"/>
              </a:rPr>
              <a:t>w</a:t>
            </a:r>
            <a:r>
              <a:rPr lang="en-US" sz="4000" i="1" baseline="-25000" dirty="0">
                <a:latin typeface="Helvetica"/>
                <a:cs typeface="Helvetica"/>
              </a:rPr>
              <a:t>2</a:t>
            </a:r>
            <a:r>
              <a:rPr lang="en-US" sz="4000" i="1" dirty="0">
                <a:latin typeface="Helvetica"/>
                <a:cs typeface="Helvetica"/>
              </a:rPr>
              <a:t>	     w</a:t>
            </a:r>
            <a:r>
              <a:rPr lang="en-US" sz="4000" i="1" baseline="-25000" dirty="0">
                <a:latin typeface="Helvetica"/>
                <a:cs typeface="Helvetica"/>
              </a:rPr>
              <a:t>3</a:t>
            </a:r>
            <a:r>
              <a:rPr lang="en-US" sz="4000" i="1" dirty="0">
                <a:latin typeface="Helvetica"/>
                <a:cs typeface="Helvetica"/>
              </a:rPr>
              <a:t>	  w</a:t>
            </a:r>
            <a:r>
              <a:rPr lang="en-US" sz="4000" i="1" baseline="-25000" dirty="0">
                <a:latin typeface="Helvetica"/>
                <a:cs typeface="Helvetica"/>
              </a:rPr>
              <a:t>4</a:t>
            </a:r>
            <a:r>
              <a:rPr lang="en-US" sz="4000" i="1" dirty="0">
                <a:latin typeface="Helvetica"/>
                <a:cs typeface="Helvetica"/>
              </a:rPr>
              <a:t>	     w</a:t>
            </a:r>
            <a:r>
              <a:rPr lang="en-US" sz="4000" i="1" baseline="-25000" dirty="0">
                <a:latin typeface="Helvetica"/>
                <a:cs typeface="Helvetica"/>
              </a:rPr>
              <a:t>5</a:t>
            </a:r>
            <a:r>
              <a:rPr lang="en-US" sz="4000" dirty="0">
                <a:latin typeface="Helvetica"/>
                <a:cs typeface="Helvetica"/>
              </a:rPr>
              <a:t>		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3D3E6-E10D-D245-9490-F9A9804535D5}"/>
              </a:ext>
            </a:extLst>
          </p:cNvPr>
          <p:cNvCxnSpPr/>
          <p:nvPr/>
        </p:nvCxnSpPr>
        <p:spPr>
          <a:xfrm>
            <a:off x="2056055" y="3429341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83427F-9D0F-504F-8CAE-FCC3C16D38A9}"/>
              </a:ext>
            </a:extLst>
          </p:cNvPr>
          <p:cNvCxnSpPr/>
          <p:nvPr/>
        </p:nvCxnSpPr>
        <p:spPr>
          <a:xfrm>
            <a:off x="8908989" y="9497982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84CDAE3-8801-1244-9B47-F31A35398E6F}"/>
              </a:ext>
            </a:extLst>
          </p:cNvPr>
          <p:cNvSpPr/>
          <p:nvPr/>
        </p:nvSpPr>
        <p:spPr>
          <a:xfrm>
            <a:off x="8781987" y="9351932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6645F0-97C0-CD4E-A2A7-493A59D97B2C}"/>
              </a:ext>
            </a:extLst>
          </p:cNvPr>
          <p:cNvCxnSpPr/>
          <p:nvPr/>
        </p:nvCxnSpPr>
        <p:spPr>
          <a:xfrm>
            <a:off x="8908989" y="9040548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105E75-262B-584B-A14B-5113FC456E9F}"/>
              </a:ext>
            </a:extLst>
          </p:cNvPr>
          <p:cNvCxnSpPr/>
          <p:nvPr/>
        </p:nvCxnSpPr>
        <p:spPr>
          <a:xfrm>
            <a:off x="2188611" y="9497982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BD4B99C-F21E-DA4C-B734-B0F0F83EF599}"/>
              </a:ext>
            </a:extLst>
          </p:cNvPr>
          <p:cNvSpPr/>
          <p:nvPr/>
        </p:nvSpPr>
        <p:spPr>
          <a:xfrm>
            <a:off x="8781987" y="9357561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751465-A9D4-1C4E-BC10-EA6C0F590044}"/>
              </a:ext>
            </a:extLst>
          </p:cNvPr>
          <p:cNvSpPr/>
          <p:nvPr/>
        </p:nvSpPr>
        <p:spPr>
          <a:xfrm>
            <a:off x="8781987" y="8842108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08316FE-95FE-114F-8AB8-B8E45893C3C3}"/>
              </a:ext>
            </a:extLst>
          </p:cNvPr>
          <p:cNvSpPr/>
          <p:nvPr/>
        </p:nvSpPr>
        <p:spPr>
          <a:xfrm rot="16200000">
            <a:off x="5070149" y="6762447"/>
            <a:ext cx="1003298" cy="66743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272A39-929D-F548-B291-457DB18AD50D}"/>
              </a:ext>
            </a:extLst>
          </p:cNvPr>
          <p:cNvSpPr txBox="1"/>
          <p:nvPr/>
        </p:nvSpPr>
        <p:spPr>
          <a:xfrm>
            <a:off x="405010" y="7462470"/>
            <a:ext cx="1703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Case 4 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337D1081-6E69-5F41-AFDF-BA708E47F6DC}"/>
              </a:ext>
            </a:extLst>
          </p:cNvPr>
          <p:cNvSpPr/>
          <p:nvPr/>
        </p:nvSpPr>
        <p:spPr>
          <a:xfrm rot="16200000">
            <a:off x="11816547" y="6822199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1DA7B6-1400-204C-B30E-BF8CB304B773}"/>
              </a:ext>
            </a:extLst>
          </p:cNvPr>
          <p:cNvSpPr txBox="1"/>
          <p:nvPr/>
        </p:nvSpPr>
        <p:spPr>
          <a:xfrm>
            <a:off x="11205207" y="10558484"/>
            <a:ext cx="396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</a:t>
            </a:r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546DC5-1A42-7E44-9C1B-742996CDAED5}"/>
              </a:ext>
            </a:extLst>
          </p:cNvPr>
          <p:cNvSpPr/>
          <p:nvPr/>
        </p:nvSpPr>
        <p:spPr>
          <a:xfrm>
            <a:off x="8197007" y="11169665"/>
            <a:ext cx="5752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  <a:cs typeface="Helvetica"/>
              </a:rPr>
              <a:t>y = 21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2F6CE-5691-7F4A-9ACB-4560D6D58C23}"/>
              </a:ext>
            </a:extLst>
          </p:cNvPr>
          <p:cNvSpPr txBox="1"/>
          <p:nvPr/>
        </p:nvSpPr>
        <p:spPr>
          <a:xfrm>
            <a:off x="1394197" y="10231473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759A77-45A6-B34E-8881-C30D9D8DF11C}"/>
              </a:ext>
            </a:extLst>
          </p:cNvPr>
          <p:cNvSpPr txBox="1"/>
          <p:nvPr/>
        </p:nvSpPr>
        <p:spPr>
          <a:xfrm>
            <a:off x="15385101" y="10231473"/>
            <a:ext cx="240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kb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78B896-BBDD-FD4B-82DA-CE1C86748B8B}"/>
              </a:ext>
            </a:extLst>
          </p:cNvPr>
          <p:cNvCxnSpPr>
            <a:cxnSpLocks/>
          </p:cNvCxnSpPr>
          <p:nvPr/>
        </p:nvCxnSpPr>
        <p:spPr>
          <a:xfrm flipV="1">
            <a:off x="2034229" y="9518980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FC8C4E-7AEC-1944-A04A-1AABD1F057C9}"/>
              </a:ext>
            </a:extLst>
          </p:cNvPr>
          <p:cNvCxnSpPr>
            <a:cxnSpLocks/>
          </p:cNvCxnSpPr>
          <p:nvPr/>
        </p:nvCxnSpPr>
        <p:spPr>
          <a:xfrm flipH="1" flipV="1">
            <a:off x="15719891" y="9518982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8D3057-EA7F-6C48-8E2C-B37638265DD8}"/>
              </a:ext>
            </a:extLst>
          </p:cNvPr>
          <p:cNvCxnSpPr/>
          <p:nvPr/>
        </p:nvCxnSpPr>
        <p:spPr>
          <a:xfrm>
            <a:off x="2154115" y="9040548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E5CACD-9C99-1147-9690-1F39F09FB93A}"/>
              </a:ext>
            </a:extLst>
          </p:cNvPr>
          <p:cNvSpPr txBox="1"/>
          <p:nvPr/>
        </p:nvSpPr>
        <p:spPr>
          <a:xfrm>
            <a:off x="4338990" y="10558484"/>
            <a:ext cx="396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</a:t>
            </a:r>
            <a:endParaRPr lang="en-US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5FC487-9CB8-2841-B1E7-B7794AFE7D9E}"/>
              </a:ext>
            </a:extLst>
          </p:cNvPr>
          <p:cNvSpPr txBox="1"/>
          <p:nvPr/>
        </p:nvSpPr>
        <p:spPr>
          <a:xfrm>
            <a:off x="7479598" y="6395105"/>
            <a:ext cx="1055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Helvetica"/>
                <a:cs typeface="Helvetica"/>
              </a:rPr>
              <a:t>L </a:t>
            </a:r>
            <a:r>
              <a:rPr lang="en-US" sz="4000" b="1" i="1" dirty="0"/>
              <a:t>∈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i="1" dirty="0" err="1">
                <a:latin typeface="Helvetica"/>
                <a:cs typeface="Helvetica"/>
              </a:rPr>
              <a:t>w</a:t>
            </a:r>
            <a:r>
              <a:rPr lang="en-US" sz="4000" b="1" i="1" baseline="-25000" dirty="0" err="1">
                <a:latin typeface="Helvetica"/>
                <a:cs typeface="Helvetica"/>
              </a:rPr>
              <a:t>y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dirty="0">
                <a:latin typeface="Helvetica"/>
                <a:cs typeface="Helvetica"/>
              </a:rPr>
              <a:t>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0B066E-CF3E-C740-8FDB-71DD6AB9924D}"/>
              </a:ext>
            </a:extLst>
          </p:cNvPr>
          <p:cNvSpPr txBox="1"/>
          <p:nvPr/>
        </p:nvSpPr>
        <p:spPr>
          <a:xfrm>
            <a:off x="385895" y="1576012"/>
            <a:ext cx="1703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/>
                <a:cs typeface="Helvetica"/>
              </a:rPr>
              <a:t>Case 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C52CF0-ED25-2640-98B3-FDEB61A2599E}"/>
              </a:ext>
            </a:extLst>
          </p:cNvPr>
          <p:cNvSpPr txBox="1"/>
          <p:nvPr/>
        </p:nvSpPr>
        <p:spPr>
          <a:xfrm>
            <a:off x="7479598" y="11818472"/>
            <a:ext cx="1055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Helvetica"/>
                <a:cs typeface="Helvetica"/>
              </a:rPr>
              <a:t>L </a:t>
            </a:r>
            <a:r>
              <a:rPr lang="en-US" sz="4000" b="1" i="1" dirty="0"/>
              <a:t>∈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i="1" dirty="0" err="1">
                <a:latin typeface="Helvetica"/>
                <a:cs typeface="Helvetica"/>
              </a:rPr>
              <a:t>w</a:t>
            </a:r>
            <a:r>
              <a:rPr lang="en-US" sz="4000" b="1" i="1" baseline="-25000" dirty="0" err="1">
                <a:latin typeface="Helvetica"/>
                <a:cs typeface="Helvetica"/>
              </a:rPr>
              <a:t>y</a:t>
            </a:r>
            <a:r>
              <a:rPr lang="en-US" sz="4000" b="1" i="1" dirty="0">
                <a:latin typeface="Helvetica"/>
                <a:cs typeface="Helvetica"/>
              </a:rPr>
              <a:t> </a:t>
            </a:r>
            <a:r>
              <a:rPr lang="en-US" sz="4000" b="1" dirty="0">
                <a:latin typeface="Helvetica"/>
                <a:cs typeface="Helvetica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7725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247</Words>
  <Application>Microsoft Macintosh PowerPoint</Application>
  <PresentationFormat>Custom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72</cp:revision>
  <dcterms:created xsi:type="dcterms:W3CDTF">2016-03-13T01:14:47Z</dcterms:created>
  <dcterms:modified xsi:type="dcterms:W3CDTF">2021-03-21T20:37:25Z</dcterms:modified>
</cp:coreProperties>
</file>