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45720000" cy="4114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2"/>
    <p:restoredTop sz="95934"/>
  </p:normalViewPr>
  <p:slideViewPr>
    <p:cSldViewPr snapToGrid="0" snapToObjects="1">
      <p:cViewPr>
        <p:scale>
          <a:sx n="53" d="100"/>
          <a:sy n="53" d="100"/>
        </p:scale>
        <p:origin x="-2808" y="-6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6734178"/>
            <a:ext cx="38862000" cy="14325600"/>
          </a:xfrm>
        </p:spPr>
        <p:txBody>
          <a:bodyPr anchor="b"/>
          <a:lstStyle>
            <a:lvl1pPr algn="ctr"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21612228"/>
            <a:ext cx="34290000" cy="9934572"/>
          </a:xfrm>
        </p:spPr>
        <p:txBody>
          <a:bodyPr/>
          <a:lstStyle>
            <a:lvl1pPr marL="0" indent="0" algn="ctr">
              <a:buNone/>
              <a:defRPr sz="12000"/>
            </a:lvl1pPr>
            <a:lvl2pPr marL="2286000" indent="0" algn="ctr">
              <a:buNone/>
              <a:defRPr sz="10000"/>
            </a:lvl2pPr>
            <a:lvl3pPr marL="4572000" indent="0" algn="ctr">
              <a:buNone/>
              <a:defRPr sz="9000"/>
            </a:lvl3pPr>
            <a:lvl4pPr marL="6858000" indent="0" algn="ctr">
              <a:buNone/>
              <a:defRPr sz="8000"/>
            </a:lvl4pPr>
            <a:lvl5pPr marL="9144000" indent="0" algn="ctr">
              <a:buNone/>
              <a:defRPr sz="8000"/>
            </a:lvl5pPr>
            <a:lvl6pPr marL="11430000" indent="0" algn="ctr">
              <a:buNone/>
              <a:defRPr sz="8000"/>
            </a:lvl6pPr>
            <a:lvl7pPr marL="13716000" indent="0" algn="ctr">
              <a:buNone/>
              <a:defRPr sz="8000"/>
            </a:lvl7pPr>
            <a:lvl8pPr marL="16002000" indent="0" algn="ctr">
              <a:buNone/>
              <a:defRPr sz="8000"/>
            </a:lvl8pPr>
            <a:lvl9pPr marL="18288000" indent="0" algn="ctr">
              <a:buNone/>
              <a:defRPr sz="8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BF47-7541-8D46-B928-A7FEF72F9A2F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2489-433E-5E42-A1DD-245E22D7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2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BF47-7541-8D46-B928-A7FEF72F9A2F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2489-433E-5E42-A1DD-245E22D7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2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2190750"/>
            <a:ext cx="9858375" cy="348710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2190750"/>
            <a:ext cx="29003625" cy="348710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BF47-7541-8D46-B928-A7FEF72F9A2F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2489-433E-5E42-A1DD-245E22D7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0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BF47-7541-8D46-B928-A7FEF72F9A2F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2489-433E-5E42-A1DD-245E22D7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10258437"/>
            <a:ext cx="39433500" cy="17116422"/>
          </a:xfrm>
        </p:spPr>
        <p:txBody>
          <a:bodyPr anchor="b"/>
          <a:lstStyle>
            <a:lvl1pPr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27536787"/>
            <a:ext cx="39433500" cy="9001122"/>
          </a:xfrm>
        </p:spPr>
        <p:txBody>
          <a:bodyPr/>
          <a:lstStyle>
            <a:lvl1pPr marL="0" indent="0">
              <a:buNone/>
              <a:defRPr sz="12000">
                <a:solidFill>
                  <a:schemeClr val="tx1"/>
                </a:solidFill>
              </a:defRPr>
            </a:lvl1pPr>
            <a:lvl2pPr marL="2286000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45720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685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9144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1430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3716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6002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1828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BF47-7541-8D46-B928-A7FEF72F9A2F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2489-433E-5E42-A1DD-245E22D7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6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10953750"/>
            <a:ext cx="19431000" cy="2610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10953750"/>
            <a:ext cx="19431000" cy="2610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BF47-7541-8D46-B928-A7FEF72F9A2F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2489-433E-5E42-A1DD-245E22D7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190759"/>
            <a:ext cx="39433500" cy="79533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10086978"/>
            <a:ext cx="19341700" cy="4943472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5030450"/>
            <a:ext cx="19341700" cy="2210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10086978"/>
            <a:ext cx="19436955" cy="4943472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5030450"/>
            <a:ext cx="19436955" cy="2210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BF47-7541-8D46-B928-A7FEF72F9A2F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2489-433E-5E42-A1DD-245E22D7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5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BF47-7541-8D46-B928-A7FEF72F9A2F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2489-433E-5E42-A1DD-245E22D7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5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BF47-7541-8D46-B928-A7FEF72F9A2F}" type="datetimeFigureOut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2489-433E-5E42-A1DD-245E22D7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3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743200"/>
            <a:ext cx="14745890" cy="96012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5924559"/>
            <a:ext cx="23145750" cy="29241750"/>
          </a:xfrm>
        </p:spPr>
        <p:txBody>
          <a:bodyPr/>
          <a:lstStyle>
            <a:lvl1pPr>
              <a:defRPr sz="16000"/>
            </a:lvl1pPr>
            <a:lvl2pPr>
              <a:defRPr sz="14000"/>
            </a:lvl2pPr>
            <a:lvl3pPr>
              <a:defRPr sz="120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2344400"/>
            <a:ext cx="14745890" cy="22869528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BF47-7541-8D46-B928-A7FEF72F9A2F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2489-433E-5E42-A1DD-245E22D7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9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743200"/>
            <a:ext cx="14745890" cy="96012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5924559"/>
            <a:ext cx="23145750" cy="29241750"/>
          </a:xfrm>
        </p:spPr>
        <p:txBody>
          <a:bodyPr anchor="t"/>
          <a:lstStyle>
            <a:lvl1pPr marL="0" indent="0">
              <a:buNone/>
              <a:defRPr sz="16000"/>
            </a:lvl1pPr>
            <a:lvl2pPr marL="2286000" indent="0">
              <a:buNone/>
              <a:defRPr sz="14000"/>
            </a:lvl2pPr>
            <a:lvl3pPr marL="4572000" indent="0">
              <a:buNone/>
              <a:defRPr sz="12000"/>
            </a:lvl3pPr>
            <a:lvl4pPr marL="6858000" indent="0">
              <a:buNone/>
              <a:defRPr sz="10000"/>
            </a:lvl4pPr>
            <a:lvl5pPr marL="9144000" indent="0">
              <a:buNone/>
              <a:defRPr sz="10000"/>
            </a:lvl5pPr>
            <a:lvl6pPr marL="11430000" indent="0">
              <a:buNone/>
              <a:defRPr sz="10000"/>
            </a:lvl6pPr>
            <a:lvl7pPr marL="13716000" indent="0">
              <a:buNone/>
              <a:defRPr sz="10000"/>
            </a:lvl7pPr>
            <a:lvl8pPr marL="16002000" indent="0">
              <a:buNone/>
              <a:defRPr sz="10000"/>
            </a:lvl8pPr>
            <a:lvl9pPr marL="18288000" indent="0">
              <a:buNone/>
              <a:defRPr sz="10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2344400"/>
            <a:ext cx="14745890" cy="22869528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BF47-7541-8D46-B928-A7FEF72F9A2F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2489-433E-5E42-A1DD-245E22D7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6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2190759"/>
            <a:ext cx="39433500" cy="795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10953750"/>
            <a:ext cx="39433500" cy="26108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38138109"/>
            <a:ext cx="10287000" cy="219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6BF47-7541-8D46-B928-A7FEF72F9A2F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38138109"/>
            <a:ext cx="15430500" cy="219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38138109"/>
            <a:ext cx="10287000" cy="219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D2489-433E-5E42-A1DD-245E22D7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5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0" rtl="0" eaLnBrk="1" latinLnBrk="0" hangingPunct="1">
        <a:lnSpc>
          <a:spcPct val="90000"/>
        </a:lnSpc>
        <a:spcBef>
          <a:spcPct val="0"/>
        </a:spcBef>
        <a:buNone/>
        <a:defRPr sz="2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0" indent="-1143000" algn="l" defTabSz="4572000" rtl="0" eaLnBrk="1" latinLnBrk="0" hangingPunct="1">
        <a:lnSpc>
          <a:spcPct val="90000"/>
        </a:lnSpc>
        <a:spcBef>
          <a:spcPts val="5000"/>
        </a:spcBef>
        <a:buFont typeface="Arial" panose="020B0604020202020204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5C2E-6D2F-604F-A3A7-276F10C4C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D5448-65FC-BA45-8441-287149A680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6B405A-A785-DD4D-9F78-F9A57F19DE9B}"/>
              </a:ext>
            </a:extLst>
          </p:cNvPr>
          <p:cNvCxnSpPr/>
          <p:nvPr/>
        </p:nvCxnSpPr>
        <p:spPr>
          <a:xfrm>
            <a:off x="1039554" y="7484544"/>
            <a:ext cx="135986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ED9BCC-9B3E-434A-9D1D-F6B6FF7C5770}"/>
              </a:ext>
            </a:extLst>
          </p:cNvPr>
          <p:cNvCxnSpPr/>
          <p:nvPr/>
        </p:nvCxnSpPr>
        <p:spPr>
          <a:xfrm>
            <a:off x="3637421" y="5678439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F811F5-83B6-1E44-A264-E9FE3D52812D}"/>
              </a:ext>
            </a:extLst>
          </p:cNvPr>
          <p:cNvCxnSpPr/>
          <p:nvPr/>
        </p:nvCxnSpPr>
        <p:spPr>
          <a:xfrm>
            <a:off x="6387421" y="5678439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8E712A-AD51-AF4E-8C13-09C9A0146E45}"/>
              </a:ext>
            </a:extLst>
          </p:cNvPr>
          <p:cNvCxnSpPr/>
          <p:nvPr/>
        </p:nvCxnSpPr>
        <p:spPr>
          <a:xfrm>
            <a:off x="9192949" y="5678439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AF8530-1EBD-5D4D-9719-688BCAB60A68}"/>
              </a:ext>
            </a:extLst>
          </p:cNvPr>
          <p:cNvCxnSpPr/>
          <p:nvPr/>
        </p:nvCxnSpPr>
        <p:spPr>
          <a:xfrm>
            <a:off x="11884431" y="5678439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210E72-E8EE-484D-A0CE-BB98973BE3E9}"/>
              </a:ext>
            </a:extLst>
          </p:cNvPr>
          <p:cNvCxnSpPr/>
          <p:nvPr/>
        </p:nvCxnSpPr>
        <p:spPr>
          <a:xfrm>
            <a:off x="14638195" y="5678439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B7042B-8B8F-0040-9281-92DBF2B553B7}"/>
              </a:ext>
            </a:extLst>
          </p:cNvPr>
          <p:cNvSpPr txBox="1"/>
          <p:nvPr/>
        </p:nvSpPr>
        <p:spPr>
          <a:xfrm>
            <a:off x="1821344" y="5754992"/>
            <a:ext cx="1706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>
                <a:latin typeface="Helvetica"/>
                <a:cs typeface="Helvetica"/>
              </a:rPr>
              <a:t>w</a:t>
            </a:r>
            <a:r>
              <a:rPr lang="en-US" sz="8000" i="1" baseline="-25000" dirty="0">
                <a:latin typeface="Helvetica"/>
                <a:cs typeface="Helvetica"/>
              </a:rPr>
              <a:t>1</a:t>
            </a:r>
            <a:r>
              <a:rPr lang="en-US" sz="8000" i="1" dirty="0">
                <a:latin typeface="Helvetica"/>
                <a:cs typeface="Helvetica"/>
              </a:rPr>
              <a:t>		  w</a:t>
            </a:r>
            <a:r>
              <a:rPr lang="en-US" sz="8000" i="1" baseline="-25000" dirty="0">
                <a:latin typeface="Helvetica"/>
                <a:cs typeface="Helvetica"/>
              </a:rPr>
              <a:t>2</a:t>
            </a:r>
            <a:r>
              <a:rPr lang="en-US" sz="8000" i="1" dirty="0">
                <a:latin typeface="Helvetica"/>
                <a:cs typeface="Helvetica"/>
              </a:rPr>
              <a:t>		    w</a:t>
            </a:r>
            <a:r>
              <a:rPr lang="en-US" sz="8000" i="1" baseline="-25000" dirty="0">
                <a:latin typeface="Helvetica"/>
                <a:cs typeface="Helvetica"/>
              </a:rPr>
              <a:t>3</a:t>
            </a:r>
            <a:r>
              <a:rPr lang="en-US" sz="8000" i="1" dirty="0">
                <a:latin typeface="Helvetica"/>
                <a:cs typeface="Helvetica"/>
              </a:rPr>
              <a:t>		    w</a:t>
            </a:r>
            <a:r>
              <a:rPr lang="en-US" sz="8000" i="1" baseline="-25000" dirty="0">
                <a:latin typeface="Helvetica"/>
                <a:cs typeface="Helvetica"/>
              </a:rPr>
              <a:t>4</a:t>
            </a:r>
            <a:r>
              <a:rPr lang="en-US" sz="8000" i="1" dirty="0">
                <a:latin typeface="Helvetica"/>
                <a:cs typeface="Helvetica"/>
              </a:rPr>
              <a:t>		     w</a:t>
            </a:r>
            <a:r>
              <a:rPr lang="en-US" sz="8000" i="1" baseline="-25000" dirty="0">
                <a:latin typeface="Helvetica"/>
                <a:cs typeface="Helvetica"/>
              </a:rPr>
              <a:t>5</a:t>
            </a:r>
            <a:r>
              <a:rPr lang="en-US" sz="8000" i="1" dirty="0">
                <a:latin typeface="Helvetica"/>
                <a:cs typeface="Helvetica"/>
              </a:rPr>
              <a:t>	</a:t>
            </a:r>
            <a:r>
              <a:rPr lang="en-US" sz="8000" dirty="0">
                <a:latin typeface="Helvetica"/>
                <a:cs typeface="Helvetica"/>
              </a:rPr>
              <a:t>		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7C28F7-E9FE-7A42-9962-AC0104E99EFF}"/>
              </a:ext>
            </a:extLst>
          </p:cNvPr>
          <p:cNvCxnSpPr/>
          <p:nvPr/>
        </p:nvCxnSpPr>
        <p:spPr>
          <a:xfrm>
            <a:off x="1014154" y="8398944"/>
            <a:ext cx="13624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A98630B-3C39-F24B-9DDC-1501E09D7FC1}"/>
              </a:ext>
            </a:extLst>
          </p:cNvPr>
          <p:cNvSpPr/>
          <p:nvPr/>
        </p:nvSpPr>
        <p:spPr>
          <a:xfrm>
            <a:off x="760149" y="7230544"/>
            <a:ext cx="685800" cy="5969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2E25984-8DB5-DA45-82EB-B623DCFC386D}"/>
              </a:ext>
            </a:extLst>
          </p:cNvPr>
          <p:cNvSpPr/>
          <p:nvPr/>
        </p:nvSpPr>
        <p:spPr>
          <a:xfrm>
            <a:off x="760149" y="8106844"/>
            <a:ext cx="685800" cy="59690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7" name="Multiply 26">
            <a:extLst>
              <a:ext uri="{FF2B5EF4-FFF2-40B4-BE49-F238E27FC236}">
                <a16:creationId xmlns:a16="http://schemas.microsoft.com/office/drawing/2014/main" id="{5BC9DC0B-2E3F-7942-A2AE-3B46C3425D28}"/>
              </a:ext>
            </a:extLst>
          </p:cNvPr>
          <p:cNvSpPr/>
          <p:nvPr/>
        </p:nvSpPr>
        <p:spPr>
          <a:xfrm>
            <a:off x="4802992" y="7738545"/>
            <a:ext cx="1315548" cy="1166838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E2B44-FCC8-564B-9DD3-F1506FE411A1}"/>
              </a:ext>
            </a:extLst>
          </p:cNvPr>
          <p:cNvSpPr txBox="1"/>
          <p:nvPr/>
        </p:nvSpPr>
        <p:spPr>
          <a:xfrm>
            <a:off x="5260724" y="13257096"/>
            <a:ext cx="10553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>
                <a:latin typeface="Helvetica"/>
                <a:cs typeface="Helvetica"/>
              </a:rPr>
              <a:t>L </a:t>
            </a:r>
            <a:r>
              <a:rPr lang="en-US" sz="8000" i="1" dirty="0"/>
              <a:t>∈</a:t>
            </a:r>
            <a:r>
              <a:rPr lang="en-US" sz="8000" i="1" dirty="0">
                <a:latin typeface="Helvetica"/>
                <a:cs typeface="Helvetica"/>
              </a:rPr>
              <a:t> </a:t>
            </a:r>
            <a:r>
              <a:rPr lang="en-US" sz="8000" i="1" dirty="0" err="1">
                <a:latin typeface="Helvetica"/>
                <a:cs typeface="Helvetica"/>
              </a:rPr>
              <a:t>w</a:t>
            </a:r>
            <a:r>
              <a:rPr lang="en-US" sz="8000" i="1" baseline="-25000" dirty="0" err="1">
                <a:latin typeface="Helvetica"/>
                <a:cs typeface="Helvetica"/>
              </a:rPr>
              <a:t>y</a:t>
            </a:r>
            <a:r>
              <a:rPr lang="en-US" sz="8000" i="1" dirty="0">
                <a:latin typeface="Helvetica"/>
                <a:cs typeface="Helvetica"/>
              </a:rPr>
              <a:t> </a:t>
            </a:r>
            <a:r>
              <a:rPr lang="en-US" sz="8000" dirty="0">
                <a:latin typeface="Helvetica"/>
                <a:cs typeface="Helvetica"/>
              </a:rPr>
              <a:t>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92A673-02F0-0740-ABDF-9A682443B9A4}"/>
              </a:ext>
            </a:extLst>
          </p:cNvPr>
          <p:cNvSpPr txBox="1"/>
          <p:nvPr/>
        </p:nvSpPr>
        <p:spPr>
          <a:xfrm>
            <a:off x="1050741" y="1045029"/>
            <a:ext cx="16146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Helvetica"/>
                <a:cs typeface="Helvetica"/>
              </a:rPr>
              <a:t>Strategy ‘One Haplotype End’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951A9D-A645-7D4E-A46C-A1508629E2DA}"/>
              </a:ext>
            </a:extLst>
          </p:cNvPr>
          <p:cNvCxnSpPr>
            <a:cxnSpLocks/>
          </p:cNvCxnSpPr>
          <p:nvPr/>
        </p:nvCxnSpPr>
        <p:spPr>
          <a:xfrm>
            <a:off x="17437187" y="1045029"/>
            <a:ext cx="77221" cy="323894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233713F-13A7-F641-B12D-66117AF2F786}"/>
              </a:ext>
            </a:extLst>
          </p:cNvPr>
          <p:cNvSpPr txBox="1"/>
          <p:nvPr/>
        </p:nvSpPr>
        <p:spPr>
          <a:xfrm>
            <a:off x="22860000" y="1045029"/>
            <a:ext cx="16146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Helvetica"/>
                <a:cs typeface="Helvetica"/>
              </a:rPr>
              <a:t>Strategy ‘Both Haplotype Ends’</a:t>
            </a:r>
          </a:p>
        </p:txBody>
      </p:sp>
      <p:sp>
        <p:nvSpPr>
          <p:cNvPr id="201" name="Right Brace 200">
            <a:extLst>
              <a:ext uri="{FF2B5EF4-FFF2-40B4-BE49-F238E27FC236}">
                <a16:creationId xmlns:a16="http://schemas.microsoft.com/office/drawing/2014/main" id="{1D5D08BF-1724-D945-9C0F-464A2BA79B4C}"/>
              </a:ext>
            </a:extLst>
          </p:cNvPr>
          <p:cNvSpPr/>
          <p:nvPr/>
        </p:nvSpPr>
        <p:spPr>
          <a:xfrm rot="5400000">
            <a:off x="2396844" y="7444144"/>
            <a:ext cx="1681232" cy="4446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64A156D-291E-EF4C-A88D-E6230726AE75}"/>
              </a:ext>
            </a:extLst>
          </p:cNvPr>
          <p:cNvSpPr txBox="1"/>
          <p:nvPr/>
        </p:nvSpPr>
        <p:spPr>
          <a:xfrm>
            <a:off x="6676425" y="3744411"/>
            <a:ext cx="8247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Case 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37793FF-56DE-A443-AB73-DB78AFA21814}"/>
              </a:ext>
            </a:extLst>
          </p:cNvPr>
          <p:cNvSpPr txBox="1"/>
          <p:nvPr/>
        </p:nvSpPr>
        <p:spPr>
          <a:xfrm>
            <a:off x="5159989" y="11439717"/>
            <a:ext cx="10553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>
                <a:latin typeface="Helvetica"/>
                <a:cs typeface="Helvetica"/>
              </a:rPr>
              <a:t>y = L</a:t>
            </a:r>
            <a:r>
              <a:rPr lang="en-US" sz="8000" i="1" baseline="-25000" dirty="0">
                <a:latin typeface="Helvetica"/>
                <a:cs typeface="Helvetica"/>
              </a:rPr>
              <a:t>1</a:t>
            </a:r>
            <a:r>
              <a:rPr lang="en-US" sz="8000" i="1" dirty="0">
                <a:latin typeface="Helvetica"/>
                <a:cs typeface="Helvetica"/>
              </a:rPr>
              <a:t>/50000</a:t>
            </a:r>
            <a:endParaRPr lang="en-US" sz="8000" dirty="0">
              <a:latin typeface="Helvetica"/>
              <a:cs typeface="Helvetica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7EC7492-469E-1546-83B3-B8B55B91E33B}"/>
              </a:ext>
            </a:extLst>
          </p:cNvPr>
          <p:cNvSpPr txBox="1"/>
          <p:nvPr/>
        </p:nvSpPr>
        <p:spPr>
          <a:xfrm>
            <a:off x="2558599" y="10517537"/>
            <a:ext cx="1835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>
                <a:latin typeface="Helvetica"/>
                <a:cs typeface="Helvetica"/>
              </a:rPr>
              <a:t>L</a:t>
            </a:r>
            <a:r>
              <a:rPr lang="en-US" sz="8000" i="1" baseline="-25000" dirty="0">
                <a:latin typeface="Helvetica"/>
                <a:cs typeface="Helvetica"/>
              </a:rPr>
              <a:t>1</a:t>
            </a:r>
            <a:endParaRPr lang="en-US" sz="8000" dirty="0">
              <a:latin typeface="Helvetica"/>
              <a:cs typeface="Helvetica"/>
            </a:endParaRP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0B3CA17-C2FB-FC49-87B4-E13DDCEBAD21}"/>
              </a:ext>
            </a:extLst>
          </p:cNvPr>
          <p:cNvCxnSpPr/>
          <p:nvPr/>
        </p:nvCxnSpPr>
        <p:spPr>
          <a:xfrm>
            <a:off x="1227828" y="18926732"/>
            <a:ext cx="135986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0C695B02-1B79-9842-A7A1-D3368310138D}"/>
              </a:ext>
            </a:extLst>
          </p:cNvPr>
          <p:cNvCxnSpPr/>
          <p:nvPr/>
        </p:nvCxnSpPr>
        <p:spPr>
          <a:xfrm>
            <a:off x="3825695" y="17120627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1B6B8631-9487-9242-9AF2-E2E64EA529AA}"/>
              </a:ext>
            </a:extLst>
          </p:cNvPr>
          <p:cNvCxnSpPr/>
          <p:nvPr/>
        </p:nvCxnSpPr>
        <p:spPr>
          <a:xfrm>
            <a:off x="6575695" y="17120627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46E51AB-5869-F24F-9A5D-830E19909764}"/>
              </a:ext>
            </a:extLst>
          </p:cNvPr>
          <p:cNvCxnSpPr/>
          <p:nvPr/>
        </p:nvCxnSpPr>
        <p:spPr>
          <a:xfrm>
            <a:off x="9381223" y="17120627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0C98F79A-9ECD-704E-AE04-011BD3556774}"/>
              </a:ext>
            </a:extLst>
          </p:cNvPr>
          <p:cNvCxnSpPr/>
          <p:nvPr/>
        </p:nvCxnSpPr>
        <p:spPr>
          <a:xfrm>
            <a:off x="12072705" y="17120627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4F813C1-6EFA-E647-A6A0-C68867E7312D}"/>
              </a:ext>
            </a:extLst>
          </p:cNvPr>
          <p:cNvCxnSpPr/>
          <p:nvPr/>
        </p:nvCxnSpPr>
        <p:spPr>
          <a:xfrm>
            <a:off x="14826469" y="17120627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05EC319-B407-6746-9CC0-BD4D0C03D515}"/>
              </a:ext>
            </a:extLst>
          </p:cNvPr>
          <p:cNvCxnSpPr/>
          <p:nvPr/>
        </p:nvCxnSpPr>
        <p:spPr>
          <a:xfrm>
            <a:off x="1202428" y="19841132"/>
            <a:ext cx="13624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Oval 212">
            <a:extLst>
              <a:ext uri="{FF2B5EF4-FFF2-40B4-BE49-F238E27FC236}">
                <a16:creationId xmlns:a16="http://schemas.microsoft.com/office/drawing/2014/main" id="{A0BA4CAA-4453-5A4B-91B4-2C9E4B32E36C}"/>
              </a:ext>
            </a:extLst>
          </p:cNvPr>
          <p:cNvSpPr/>
          <p:nvPr/>
        </p:nvSpPr>
        <p:spPr>
          <a:xfrm>
            <a:off x="948423" y="18672732"/>
            <a:ext cx="685800" cy="5969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2CEB76CB-C254-7443-AFA3-AB6E5AF89CEA}"/>
              </a:ext>
            </a:extLst>
          </p:cNvPr>
          <p:cNvSpPr/>
          <p:nvPr/>
        </p:nvSpPr>
        <p:spPr>
          <a:xfrm>
            <a:off x="948423" y="19549032"/>
            <a:ext cx="685800" cy="59690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AD35951-61EA-1F48-B1F0-B092D7318D1A}"/>
              </a:ext>
            </a:extLst>
          </p:cNvPr>
          <p:cNvSpPr txBox="1"/>
          <p:nvPr/>
        </p:nvSpPr>
        <p:spPr>
          <a:xfrm>
            <a:off x="5167784" y="25186428"/>
            <a:ext cx="10553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>
                <a:latin typeface="Helvetica"/>
                <a:cs typeface="Helvetica"/>
              </a:rPr>
              <a:t>L </a:t>
            </a:r>
            <a:r>
              <a:rPr lang="en-US" sz="8000" i="1" dirty="0"/>
              <a:t>∈</a:t>
            </a:r>
            <a:r>
              <a:rPr lang="en-US" sz="8000" i="1" dirty="0">
                <a:latin typeface="Helvetica"/>
                <a:cs typeface="Helvetica"/>
              </a:rPr>
              <a:t> </a:t>
            </a:r>
            <a:r>
              <a:rPr lang="en-US" sz="8000" i="1" dirty="0" err="1">
                <a:latin typeface="Helvetica"/>
                <a:cs typeface="Helvetica"/>
              </a:rPr>
              <a:t>w</a:t>
            </a:r>
            <a:r>
              <a:rPr lang="en-US" sz="8000" i="1" baseline="-25000" dirty="0" err="1">
                <a:latin typeface="Helvetica"/>
                <a:cs typeface="Helvetica"/>
              </a:rPr>
              <a:t>y</a:t>
            </a:r>
            <a:r>
              <a:rPr lang="en-US" sz="8000" i="1" dirty="0">
                <a:latin typeface="Helvetica"/>
                <a:cs typeface="Helvetica"/>
              </a:rPr>
              <a:t> </a:t>
            </a:r>
            <a:r>
              <a:rPr lang="en-US" sz="8000" dirty="0">
                <a:latin typeface="Helvetica"/>
                <a:cs typeface="Helvetica"/>
              </a:rPr>
              <a:t>here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4F90B39-A3E8-FF44-ACCD-5D75E21F4C35}"/>
              </a:ext>
            </a:extLst>
          </p:cNvPr>
          <p:cNvSpPr txBox="1"/>
          <p:nvPr/>
        </p:nvSpPr>
        <p:spPr>
          <a:xfrm>
            <a:off x="6864699" y="15186599"/>
            <a:ext cx="8247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Case 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21B5B54A-4247-624C-8261-27D9CDAB682A}"/>
              </a:ext>
            </a:extLst>
          </p:cNvPr>
          <p:cNvSpPr txBox="1"/>
          <p:nvPr/>
        </p:nvSpPr>
        <p:spPr>
          <a:xfrm>
            <a:off x="6443763" y="23498203"/>
            <a:ext cx="10553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>
                <a:latin typeface="Helvetica"/>
                <a:cs typeface="Helvetica"/>
              </a:rPr>
              <a:t>y = 6</a:t>
            </a:r>
            <a:endParaRPr lang="en-US" sz="8000" dirty="0">
              <a:latin typeface="Helvetica"/>
              <a:cs typeface="Helvetica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13FE83F-590D-AB4A-A255-1649B581EA4C}"/>
              </a:ext>
            </a:extLst>
          </p:cNvPr>
          <p:cNvSpPr txBox="1"/>
          <p:nvPr/>
        </p:nvSpPr>
        <p:spPr>
          <a:xfrm>
            <a:off x="4988893" y="21799722"/>
            <a:ext cx="78816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>
                <a:latin typeface="Helvetica"/>
                <a:cs typeface="Helvetica"/>
              </a:rPr>
              <a:t>No difference</a:t>
            </a:r>
            <a:endParaRPr lang="en-US" sz="8000" dirty="0">
              <a:latin typeface="Helvetica"/>
              <a:cs typeface="Helvetic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EEC4A6B-0E55-8843-B74C-4668FF0317EC}"/>
              </a:ext>
            </a:extLst>
          </p:cNvPr>
          <p:cNvSpPr txBox="1"/>
          <p:nvPr/>
        </p:nvSpPr>
        <p:spPr>
          <a:xfrm>
            <a:off x="2265530" y="17138247"/>
            <a:ext cx="1706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>
                <a:latin typeface="Helvetica"/>
                <a:cs typeface="Helvetica"/>
              </a:rPr>
              <a:t>w</a:t>
            </a:r>
            <a:r>
              <a:rPr lang="en-US" sz="8000" i="1" baseline="-25000" dirty="0">
                <a:latin typeface="Helvetica"/>
                <a:cs typeface="Helvetica"/>
              </a:rPr>
              <a:t>1</a:t>
            </a:r>
            <a:r>
              <a:rPr lang="en-US" sz="8000" i="1" dirty="0">
                <a:latin typeface="Helvetica"/>
                <a:cs typeface="Helvetica"/>
              </a:rPr>
              <a:t>		  w</a:t>
            </a:r>
            <a:r>
              <a:rPr lang="en-US" sz="8000" i="1" baseline="-25000" dirty="0">
                <a:latin typeface="Helvetica"/>
                <a:cs typeface="Helvetica"/>
              </a:rPr>
              <a:t>2</a:t>
            </a:r>
            <a:r>
              <a:rPr lang="en-US" sz="8000" i="1" dirty="0">
                <a:latin typeface="Helvetica"/>
                <a:cs typeface="Helvetica"/>
              </a:rPr>
              <a:t>		    w</a:t>
            </a:r>
            <a:r>
              <a:rPr lang="en-US" sz="8000" i="1" baseline="-25000" dirty="0">
                <a:latin typeface="Helvetica"/>
                <a:cs typeface="Helvetica"/>
              </a:rPr>
              <a:t>3</a:t>
            </a:r>
            <a:r>
              <a:rPr lang="en-US" sz="8000" i="1" dirty="0">
                <a:latin typeface="Helvetica"/>
                <a:cs typeface="Helvetica"/>
              </a:rPr>
              <a:t>		    w</a:t>
            </a:r>
            <a:r>
              <a:rPr lang="en-US" sz="8000" i="1" baseline="-25000" dirty="0">
                <a:latin typeface="Helvetica"/>
                <a:cs typeface="Helvetica"/>
              </a:rPr>
              <a:t>4</a:t>
            </a:r>
            <a:r>
              <a:rPr lang="en-US" sz="8000" i="1" dirty="0">
                <a:latin typeface="Helvetica"/>
                <a:cs typeface="Helvetica"/>
              </a:rPr>
              <a:t>		     w</a:t>
            </a:r>
            <a:r>
              <a:rPr lang="en-US" sz="8000" i="1" baseline="-25000" dirty="0">
                <a:latin typeface="Helvetica"/>
                <a:cs typeface="Helvetica"/>
              </a:rPr>
              <a:t>5</a:t>
            </a:r>
            <a:r>
              <a:rPr lang="en-US" sz="8000" i="1" dirty="0">
                <a:latin typeface="Helvetica"/>
                <a:cs typeface="Helvetica"/>
              </a:rPr>
              <a:t>	</a:t>
            </a:r>
            <a:r>
              <a:rPr lang="en-US" sz="8000" dirty="0">
                <a:latin typeface="Helvetica"/>
                <a:cs typeface="Helvetica"/>
              </a:rPr>
              <a:t>		</a:t>
            </a:r>
          </a:p>
        </p:txBody>
      </p:sp>
      <p:pic>
        <p:nvPicPr>
          <p:cNvPr id="227" name="Picture 226" descr="A picture containing shape&#10;&#10;Description automatically generated">
            <a:extLst>
              <a:ext uri="{FF2B5EF4-FFF2-40B4-BE49-F238E27FC236}">
                <a16:creationId xmlns:a16="http://schemas.microsoft.com/office/drawing/2014/main" id="{B6BB0036-1457-324E-91BC-3441F4894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176" y="19801053"/>
            <a:ext cx="2009178" cy="1698480"/>
          </a:xfrm>
          <a:prstGeom prst="rect">
            <a:avLst/>
          </a:prstGeom>
        </p:spPr>
      </p:pic>
      <p:pic>
        <p:nvPicPr>
          <p:cNvPr id="228" name="Picture 227" descr="A picture containing shape&#10;&#10;Description automatically generated">
            <a:extLst>
              <a:ext uri="{FF2B5EF4-FFF2-40B4-BE49-F238E27FC236}">
                <a16:creationId xmlns:a16="http://schemas.microsoft.com/office/drawing/2014/main" id="{F326FB63-D652-E84E-AC9F-92F6193A3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998" y="8392104"/>
            <a:ext cx="2009178" cy="1698480"/>
          </a:xfrm>
          <a:prstGeom prst="rect">
            <a:avLst/>
          </a:prstGeom>
        </p:spPr>
      </p:pic>
      <p:sp>
        <p:nvSpPr>
          <p:cNvPr id="230" name="Right Brace 229">
            <a:extLst>
              <a:ext uri="{FF2B5EF4-FFF2-40B4-BE49-F238E27FC236}">
                <a16:creationId xmlns:a16="http://schemas.microsoft.com/office/drawing/2014/main" id="{4CF2CAF0-F5CC-444B-A7B7-BE97AEB96664}"/>
              </a:ext>
            </a:extLst>
          </p:cNvPr>
          <p:cNvSpPr/>
          <p:nvPr/>
        </p:nvSpPr>
        <p:spPr>
          <a:xfrm rot="5400000">
            <a:off x="7090604" y="13998698"/>
            <a:ext cx="1856756" cy="13614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5001D8-055D-D046-B2A7-5919D6210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8160" y="3687244"/>
            <a:ext cx="21437346" cy="14584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5CD7A0-A60D-4144-B142-0FBA661E2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0721" y="18461686"/>
            <a:ext cx="19261864" cy="1464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8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130760-E222-8B4D-A5DD-014D66B105EF}"/>
              </a:ext>
            </a:extLst>
          </p:cNvPr>
          <p:cNvCxnSpPr/>
          <p:nvPr/>
        </p:nvCxnSpPr>
        <p:spPr>
          <a:xfrm>
            <a:off x="25822060" y="7601484"/>
            <a:ext cx="6799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D579FD-5D5D-FD44-A26C-56227AFACBA3}"/>
              </a:ext>
            </a:extLst>
          </p:cNvPr>
          <p:cNvCxnSpPr/>
          <p:nvPr/>
        </p:nvCxnSpPr>
        <p:spPr>
          <a:xfrm>
            <a:off x="25809360" y="8058684"/>
            <a:ext cx="68120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EA0BA7C-5FC2-DF41-9936-6A409E1572E3}"/>
              </a:ext>
            </a:extLst>
          </p:cNvPr>
          <p:cNvSpPr/>
          <p:nvPr/>
        </p:nvSpPr>
        <p:spPr>
          <a:xfrm>
            <a:off x="25682358" y="7474484"/>
            <a:ext cx="342900" cy="29845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F1202A-6415-114F-8343-916B34C7D654}"/>
              </a:ext>
            </a:extLst>
          </p:cNvPr>
          <p:cNvSpPr/>
          <p:nvPr/>
        </p:nvSpPr>
        <p:spPr>
          <a:xfrm>
            <a:off x="25682358" y="7912634"/>
            <a:ext cx="342900" cy="29845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49CCECE8-6CE5-0D48-833D-8D82127445BB}"/>
              </a:ext>
            </a:extLst>
          </p:cNvPr>
          <p:cNvSpPr/>
          <p:nvPr/>
        </p:nvSpPr>
        <p:spPr>
          <a:xfrm>
            <a:off x="30217259" y="7329217"/>
            <a:ext cx="657774" cy="583419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93F11F-F861-C940-BFBE-8C5B6313043C}"/>
              </a:ext>
            </a:extLst>
          </p:cNvPr>
          <p:cNvSpPr txBox="1"/>
          <p:nvPr/>
        </p:nvSpPr>
        <p:spPr>
          <a:xfrm>
            <a:off x="17666649" y="3254617"/>
            <a:ext cx="170333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Windows of pairwise haplotypic identity by state lengths (L’) using the upstream and downstream regions of the focal allele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32A137-8F44-5546-889A-7FF9319E158B}"/>
              </a:ext>
            </a:extLst>
          </p:cNvPr>
          <p:cNvCxnSpPr/>
          <p:nvPr/>
        </p:nvCxnSpPr>
        <p:spPr>
          <a:xfrm>
            <a:off x="19101682" y="7601484"/>
            <a:ext cx="6799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0C973F-A8C5-D043-8B25-E79232A3C0B8}"/>
              </a:ext>
            </a:extLst>
          </p:cNvPr>
          <p:cNvCxnSpPr/>
          <p:nvPr/>
        </p:nvCxnSpPr>
        <p:spPr>
          <a:xfrm>
            <a:off x="19088982" y="8058684"/>
            <a:ext cx="68120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Multiply 11">
            <a:extLst>
              <a:ext uri="{FF2B5EF4-FFF2-40B4-BE49-F238E27FC236}">
                <a16:creationId xmlns:a16="http://schemas.microsoft.com/office/drawing/2014/main" id="{F9D3CA66-BCC5-2140-9364-32129ABAC8B7}"/>
              </a:ext>
            </a:extLst>
          </p:cNvPr>
          <p:cNvSpPr/>
          <p:nvPr/>
        </p:nvSpPr>
        <p:spPr>
          <a:xfrm>
            <a:off x="23448459" y="7728485"/>
            <a:ext cx="657774" cy="583419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B7CB08-5669-2047-B351-20B93B2D0EB4}"/>
              </a:ext>
            </a:extLst>
          </p:cNvPr>
          <p:cNvSpPr/>
          <p:nvPr/>
        </p:nvSpPr>
        <p:spPr>
          <a:xfrm>
            <a:off x="25682358" y="7918263"/>
            <a:ext cx="342900" cy="29845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203AD3-220C-F54A-8C34-670F46FFBF80}"/>
              </a:ext>
            </a:extLst>
          </p:cNvPr>
          <p:cNvSpPr/>
          <p:nvPr/>
        </p:nvSpPr>
        <p:spPr>
          <a:xfrm>
            <a:off x="25682358" y="7471309"/>
            <a:ext cx="342900" cy="29845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8C4679D-AFA7-5D41-AA2F-F259A3FA4BBE}"/>
              </a:ext>
            </a:extLst>
          </p:cNvPr>
          <p:cNvSpPr/>
          <p:nvPr/>
        </p:nvSpPr>
        <p:spPr>
          <a:xfrm rot="16200000">
            <a:off x="24335363" y="7687993"/>
            <a:ext cx="915982" cy="20320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3217CA-FB26-684D-A92B-860A0461FFE4}"/>
              </a:ext>
            </a:extLst>
          </p:cNvPr>
          <p:cNvSpPr txBox="1"/>
          <p:nvPr/>
        </p:nvSpPr>
        <p:spPr>
          <a:xfrm>
            <a:off x="17622545" y="6306055"/>
            <a:ext cx="17033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Case 1 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C1C7149-1ED9-674A-BF2A-3B5A92685B30}"/>
              </a:ext>
            </a:extLst>
          </p:cNvPr>
          <p:cNvSpPr/>
          <p:nvPr/>
        </p:nvSpPr>
        <p:spPr>
          <a:xfrm rot="16200000">
            <a:off x="27741592" y="6358227"/>
            <a:ext cx="915982" cy="46915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EDEC4C-FFE5-6741-8508-AFF1F9E07D4F}"/>
              </a:ext>
            </a:extLst>
          </p:cNvPr>
          <p:cNvSpPr txBox="1"/>
          <p:nvPr/>
        </p:nvSpPr>
        <p:spPr>
          <a:xfrm>
            <a:off x="24478029" y="9115342"/>
            <a:ext cx="240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6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E124F3-76FF-6243-AA5C-9B7C4437ADDC}"/>
              </a:ext>
            </a:extLst>
          </p:cNvPr>
          <p:cNvSpPr txBox="1"/>
          <p:nvPr/>
        </p:nvSpPr>
        <p:spPr>
          <a:xfrm>
            <a:off x="28011042" y="9115341"/>
            <a:ext cx="240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6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603234-1017-1B48-886E-7B75265726FD}"/>
              </a:ext>
            </a:extLst>
          </p:cNvPr>
          <p:cNvSpPr/>
          <p:nvPr/>
        </p:nvSpPr>
        <p:spPr>
          <a:xfrm>
            <a:off x="22493120" y="9981872"/>
            <a:ext cx="76521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y = ((L</a:t>
            </a:r>
            <a:r>
              <a:rPr lang="en-US" sz="6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+ L</a:t>
            </a:r>
            <a:r>
              <a:rPr lang="en-US" sz="6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)/50000 ) + 1</a:t>
            </a:r>
          </a:p>
          <a:p>
            <a:pPr algn="ctr"/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L’ ∈ </a:t>
            </a:r>
            <a:r>
              <a:rPr lang="en-US" sz="6000" i="1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6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ECFE1A-0710-CE4D-9BCE-41350EB0FC41}"/>
              </a:ext>
            </a:extLst>
          </p:cNvPr>
          <p:cNvSpPr txBox="1"/>
          <p:nvPr/>
        </p:nvSpPr>
        <p:spPr>
          <a:xfrm>
            <a:off x="18294568" y="8792175"/>
            <a:ext cx="240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250 kb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412770-C16D-C64D-83A6-DD5BD2B9CFC7}"/>
              </a:ext>
            </a:extLst>
          </p:cNvPr>
          <p:cNvCxnSpPr>
            <a:cxnSpLocks/>
          </p:cNvCxnSpPr>
          <p:nvPr/>
        </p:nvCxnSpPr>
        <p:spPr>
          <a:xfrm flipV="1">
            <a:off x="18934600" y="8079682"/>
            <a:ext cx="167082" cy="7124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CD4964-A571-794A-AFE0-321AE1546DA2}"/>
              </a:ext>
            </a:extLst>
          </p:cNvPr>
          <p:cNvCxnSpPr/>
          <p:nvPr/>
        </p:nvCxnSpPr>
        <p:spPr>
          <a:xfrm>
            <a:off x="25805297" y="14222013"/>
            <a:ext cx="6799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4220268-185D-0F41-B163-4E2861F47A66}"/>
              </a:ext>
            </a:extLst>
          </p:cNvPr>
          <p:cNvSpPr/>
          <p:nvPr/>
        </p:nvSpPr>
        <p:spPr>
          <a:xfrm>
            <a:off x="25665595" y="14095013"/>
            <a:ext cx="342900" cy="29845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EF6CB1-1CA5-3941-85F1-F59C36B43E43}"/>
              </a:ext>
            </a:extLst>
          </p:cNvPr>
          <p:cNvCxnSpPr/>
          <p:nvPr/>
        </p:nvCxnSpPr>
        <p:spPr>
          <a:xfrm>
            <a:off x="19084919" y="14222013"/>
            <a:ext cx="6799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Multiply 31">
            <a:extLst>
              <a:ext uri="{FF2B5EF4-FFF2-40B4-BE49-F238E27FC236}">
                <a16:creationId xmlns:a16="http://schemas.microsoft.com/office/drawing/2014/main" id="{5586B0B0-BE90-C041-A4B0-5406F0CDE861}"/>
              </a:ext>
            </a:extLst>
          </p:cNvPr>
          <p:cNvSpPr/>
          <p:nvPr/>
        </p:nvSpPr>
        <p:spPr>
          <a:xfrm>
            <a:off x="23431696" y="14349014"/>
            <a:ext cx="657774" cy="583419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4B197CD-0B7A-8B4B-BBD4-5B5D35007E07}"/>
              </a:ext>
            </a:extLst>
          </p:cNvPr>
          <p:cNvSpPr/>
          <p:nvPr/>
        </p:nvSpPr>
        <p:spPr>
          <a:xfrm>
            <a:off x="25665595" y="14091838"/>
            <a:ext cx="342900" cy="29845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413CD273-04FE-234A-B196-B14731AD16BB}"/>
              </a:ext>
            </a:extLst>
          </p:cNvPr>
          <p:cNvSpPr/>
          <p:nvPr/>
        </p:nvSpPr>
        <p:spPr>
          <a:xfrm rot="16200000">
            <a:off x="24318600" y="14308522"/>
            <a:ext cx="915982" cy="20320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98C8E9-5FD7-E843-ADD8-BEB304182918}"/>
              </a:ext>
            </a:extLst>
          </p:cNvPr>
          <p:cNvSpPr txBox="1"/>
          <p:nvPr/>
        </p:nvSpPr>
        <p:spPr>
          <a:xfrm>
            <a:off x="17337279" y="12160042"/>
            <a:ext cx="17033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Case 2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35F3BD87-58DB-804D-A03A-4D72E7681C14}"/>
              </a:ext>
            </a:extLst>
          </p:cNvPr>
          <p:cNvSpPr/>
          <p:nvPr/>
        </p:nvSpPr>
        <p:spPr>
          <a:xfrm rot="16200000">
            <a:off x="28700155" y="12003430"/>
            <a:ext cx="915982" cy="664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26C927-1126-DA4D-871B-00C5DE9812A9}"/>
              </a:ext>
            </a:extLst>
          </p:cNvPr>
          <p:cNvSpPr txBox="1"/>
          <p:nvPr/>
        </p:nvSpPr>
        <p:spPr>
          <a:xfrm>
            <a:off x="24404789" y="15500974"/>
            <a:ext cx="240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6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8A2E5F-F5A6-D845-935A-2FB7C1C08627}"/>
              </a:ext>
            </a:extLst>
          </p:cNvPr>
          <p:cNvSpPr txBox="1"/>
          <p:nvPr/>
        </p:nvSpPr>
        <p:spPr>
          <a:xfrm>
            <a:off x="26968406" y="15542498"/>
            <a:ext cx="4872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No difference</a:t>
            </a:r>
            <a:endParaRPr lang="en-US" sz="6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ADBEE7-56F7-E846-A995-64077AB15900}"/>
              </a:ext>
            </a:extLst>
          </p:cNvPr>
          <p:cNvSpPr/>
          <p:nvPr/>
        </p:nvSpPr>
        <p:spPr>
          <a:xfrm>
            <a:off x="22708507" y="16558788"/>
            <a:ext cx="69255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y = ((L</a:t>
            </a:r>
            <a:r>
              <a:rPr lang="en-US" sz="6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)/50000 ) + 10</a:t>
            </a:r>
          </a:p>
          <a:p>
            <a:pPr algn="ctr"/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L’ ∈ </a:t>
            </a:r>
            <a:r>
              <a:rPr lang="en-US" sz="6000" i="1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6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AB4424-E604-A048-9801-0D95EC2BB351}"/>
              </a:ext>
            </a:extLst>
          </p:cNvPr>
          <p:cNvSpPr txBox="1"/>
          <p:nvPr/>
        </p:nvSpPr>
        <p:spPr>
          <a:xfrm>
            <a:off x="18294568" y="15444889"/>
            <a:ext cx="240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250 kb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C97AB6-B707-4541-B754-27989977DDBF}"/>
              </a:ext>
            </a:extLst>
          </p:cNvPr>
          <p:cNvCxnSpPr>
            <a:cxnSpLocks/>
          </p:cNvCxnSpPr>
          <p:nvPr/>
        </p:nvCxnSpPr>
        <p:spPr>
          <a:xfrm flipV="1">
            <a:off x="18917837" y="14700211"/>
            <a:ext cx="167082" cy="7124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1E551A-E192-C341-9BFB-5B0033AAD804}"/>
              </a:ext>
            </a:extLst>
          </p:cNvPr>
          <p:cNvCxnSpPr/>
          <p:nvPr/>
        </p:nvCxnSpPr>
        <p:spPr>
          <a:xfrm>
            <a:off x="19039966" y="13495960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6392F4-B820-DD48-8E8D-ED847027C41D}"/>
              </a:ext>
            </a:extLst>
          </p:cNvPr>
          <p:cNvCxnSpPr/>
          <p:nvPr/>
        </p:nvCxnSpPr>
        <p:spPr>
          <a:xfrm>
            <a:off x="20414966" y="13495960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9E6F0EB-8BCB-9740-8090-25BA0640BD5D}"/>
              </a:ext>
            </a:extLst>
          </p:cNvPr>
          <p:cNvCxnSpPr/>
          <p:nvPr/>
        </p:nvCxnSpPr>
        <p:spPr>
          <a:xfrm>
            <a:off x="21817730" y="13495960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D4EA9BB-12FD-1A45-97FA-4FB5E9D84166}"/>
              </a:ext>
            </a:extLst>
          </p:cNvPr>
          <p:cNvCxnSpPr/>
          <p:nvPr/>
        </p:nvCxnSpPr>
        <p:spPr>
          <a:xfrm>
            <a:off x="23163471" y="13495960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5EECE9-880F-5B46-8684-647AAE65D6F6}"/>
              </a:ext>
            </a:extLst>
          </p:cNvPr>
          <p:cNvCxnSpPr/>
          <p:nvPr/>
        </p:nvCxnSpPr>
        <p:spPr>
          <a:xfrm>
            <a:off x="24540353" y="13495960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B8CC069-9DA9-2842-93EF-BC8F123C19EC}"/>
              </a:ext>
            </a:extLst>
          </p:cNvPr>
          <p:cNvSpPr txBox="1"/>
          <p:nvPr/>
        </p:nvSpPr>
        <p:spPr>
          <a:xfrm>
            <a:off x="19137709" y="13256794"/>
            <a:ext cx="10535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6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     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6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	 w</a:t>
            </a:r>
            <a:r>
              <a:rPr lang="en-US" sz="6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	 w</a:t>
            </a:r>
            <a:r>
              <a:rPr lang="en-US" sz="6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	w</a:t>
            </a:r>
            <a:r>
              <a:rPr lang="en-US" sz="6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8BFB81-224F-AE4F-A18D-E5FC36C2E233}"/>
              </a:ext>
            </a:extLst>
          </p:cNvPr>
          <p:cNvCxnSpPr/>
          <p:nvPr/>
        </p:nvCxnSpPr>
        <p:spPr>
          <a:xfrm>
            <a:off x="25638060" y="20909377"/>
            <a:ext cx="68120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673106D-051C-164E-8689-794A376F8EE4}"/>
              </a:ext>
            </a:extLst>
          </p:cNvPr>
          <p:cNvSpPr/>
          <p:nvPr/>
        </p:nvSpPr>
        <p:spPr>
          <a:xfrm>
            <a:off x="25511058" y="20763327"/>
            <a:ext cx="342900" cy="29845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59CF653-E662-A84A-9A69-FE761C82CCC0}"/>
              </a:ext>
            </a:extLst>
          </p:cNvPr>
          <p:cNvCxnSpPr/>
          <p:nvPr/>
        </p:nvCxnSpPr>
        <p:spPr>
          <a:xfrm>
            <a:off x="25638060" y="20451943"/>
            <a:ext cx="6799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9E81DD8-C11B-B54B-A409-7C7240AAB868}"/>
              </a:ext>
            </a:extLst>
          </p:cNvPr>
          <p:cNvCxnSpPr/>
          <p:nvPr/>
        </p:nvCxnSpPr>
        <p:spPr>
          <a:xfrm>
            <a:off x="18917682" y="20909377"/>
            <a:ext cx="68120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Multiply 55">
            <a:extLst>
              <a:ext uri="{FF2B5EF4-FFF2-40B4-BE49-F238E27FC236}">
                <a16:creationId xmlns:a16="http://schemas.microsoft.com/office/drawing/2014/main" id="{975ACC34-84B1-474A-B989-4403A6D5496A}"/>
              </a:ext>
            </a:extLst>
          </p:cNvPr>
          <p:cNvSpPr/>
          <p:nvPr/>
        </p:nvSpPr>
        <p:spPr>
          <a:xfrm>
            <a:off x="27290281" y="20607374"/>
            <a:ext cx="657774" cy="583419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B18697D-B1DA-374D-86CD-45973E32A26B}"/>
              </a:ext>
            </a:extLst>
          </p:cNvPr>
          <p:cNvSpPr/>
          <p:nvPr/>
        </p:nvSpPr>
        <p:spPr>
          <a:xfrm>
            <a:off x="25511058" y="20768956"/>
            <a:ext cx="342900" cy="29845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0D88536-5CDC-4C4D-8828-3E69893FF87D}"/>
              </a:ext>
            </a:extLst>
          </p:cNvPr>
          <p:cNvSpPr/>
          <p:nvPr/>
        </p:nvSpPr>
        <p:spPr>
          <a:xfrm>
            <a:off x="25511058" y="20253503"/>
            <a:ext cx="342900" cy="29845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0A82F9D1-D1CF-594F-9E30-05224D06EB36}"/>
              </a:ext>
            </a:extLst>
          </p:cNvPr>
          <p:cNvSpPr/>
          <p:nvPr/>
        </p:nvSpPr>
        <p:spPr>
          <a:xfrm rot="16200000">
            <a:off x="26184086" y="20550883"/>
            <a:ext cx="915982" cy="19601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192EA8BA-8A4B-504B-8E80-D3E6CBE04668}"/>
              </a:ext>
            </a:extLst>
          </p:cNvPr>
          <p:cNvSpPr/>
          <p:nvPr/>
        </p:nvSpPr>
        <p:spPr>
          <a:xfrm rot="16200000">
            <a:off x="21838209" y="18157210"/>
            <a:ext cx="915982" cy="664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7223837-B05C-2448-9574-71D2B812F742}"/>
              </a:ext>
            </a:extLst>
          </p:cNvPr>
          <p:cNvSpPr txBox="1"/>
          <p:nvPr/>
        </p:nvSpPr>
        <p:spPr>
          <a:xfrm>
            <a:off x="26414839" y="21939396"/>
            <a:ext cx="240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6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554D01-AA99-0748-8AC1-BADEDA6162A3}"/>
              </a:ext>
            </a:extLst>
          </p:cNvPr>
          <p:cNvSpPr txBox="1"/>
          <p:nvPr/>
        </p:nvSpPr>
        <p:spPr>
          <a:xfrm>
            <a:off x="20410098" y="21890026"/>
            <a:ext cx="5431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No difference</a:t>
            </a:r>
            <a:endParaRPr lang="en-US" sz="6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91F6C7E-7FE5-5F4E-9265-31AF35C8232B}"/>
              </a:ext>
            </a:extLst>
          </p:cNvPr>
          <p:cNvSpPr/>
          <p:nvPr/>
        </p:nvSpPr>
        <p:spPr>
          <a:xfrm>
            <a:off x="22501344" y="22790404"/>
            <a:ext cx="69186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y = ((L</a:t>
            </a:r>
            <a:r>
              <a:rPr lang="en-US" sz="6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)/50000 ) + 15</a:t>
            </a:r>
          </a:p>
          <a:p>
            <a:pPr algn="ctr"/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L’ ∈ </a:t>
            </a:r>
            <a:r>
              <a:rPr lang="en-US" sz="6000" i="1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6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345E0F-F076-7B41-8B82-50C6870B1E59}"/>
              </a:ext>
            </a:extLst>
          </p:cNvPr>
          <p:cNvSpPr txBox="1"/>
          <p:nvPr/>
        </p:nvSpPr>
        <p:spPr>
          <a:xfrm>
            <a:off x="18292897" y="21642868"/>
            <a:ext cx="240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250 kb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B1CF0B9-48BA-7942-9D45-E3D84B256990}"/>
              </a:ext>
            </a:extLst>
          </p:cNvPr>
          <p:cNvCxnSpPr>
            <a:cxnSpLocks/>
          </p:cNvCxnSpPr>
          <p:nvPr/>
        </p:nvCxnSpPr>
        <p:spPr>
          <a:xfrm flipV="1">
            <a:off x="18763300" y="20930375"/>
            <a:ext cx="167082" cy="7124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119B8C1-F048-C84C-979E-B80E4A6D8729}"/>
              </a:ext>
            </a:extLst>
          </p:cNvPr>
          <p:cNvCxnSpPr/>
          <p:nvPr/>
        </p:nvCxnSpPr>
        <p:spPr>
          <a:xfrm>
            <a:off x="26856268" y="19676441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1F28D51-D5BD-1547-95AF-542B33E4B5D1}"/>
              </a:ext>
            </a:extLst>
          </p:cNvPr>
          <p:cNvCxnSpPr/>
          <p:nvPr/>
        </p:nvCxnSpPr>
        <p:spPr>
          <a:xfrm>
            <a:off x="28231268" y="19676441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DBD4389-2F2D-2346-AE1B-9424999202E3}"/>
              </a:ext>
            </a:extLst>
          </p:cNvPr>
          <p:cNvCxnSpPr/>
          <p:nvPr/>
        </p:nvCxnSpPr>
        <p:spPr>
          <a:xfrm>
            <a:off x="29634032" y="19676441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BFFA1B-8128-F44B-A495-C1864A0441CF}"/>
              </a:ext>
            </a:extLst>
          </p:cNvPr>
          <p:cNvCxnSpPr/>
          <p:nvPr/>
        </p:nvCxnSpPr>
        <p:spPr>
          <a:xfrm>
            <a:off x="30979773" y="19676441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298F7F9-8C3C-9B4C-989F-B0E084587E84}"/>
              </a:ext>
            </a:extLst>
          </p:cNvPr>
          <p:cNvCxnSpPr/>
          <p:nvPr/>
        </p:nvCxnSpPr>
        <p:spPr>
          <a:xfrm>
            <a:off x="32356655" y="19676441"/>
            <a:ext cx="0" cy="726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9B879E7-CCA1-A840-953C-C2387AE7A64A}"/>
              </a:ext>
            </a:extLst>
          </p:cNvPr>
          <p:cNvSpPr txBox="1"/>
          <p:nvPr/>
        </p:nvSpPr>
        <p:spPr>
          <a:xfrm>
            <a:off x="25867428" y="19471294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6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   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6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	  w</a:t>
            </a:r>
            <a:r>
              <a:rPr lang="en-US" sz="6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	  w</a:t>
            </a:r>
            <a:r>
              <a:rPr lang="en-US" sz="6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	  w</a:t>
            </a:r>
            <a:r>
              <a:rPr lang="en-US" sz="6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CF78542-51C9-9745-82A5-51DB46ED2F0B}"/>
              </a:ext>
            </a:extLst>
          </p:cNvPr>
          <p:cNvCxnSpPr/>
          <p:nvPr/>
        </p:nvCxnSpPr>
        <p:spPr>
          <a:xfrm>
            <a:off x="18883186" y="20451943"/>
            <a:ext cx="6799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4836DDA-C334-A54B-9114-BF372A1AEE9C}"/>
              </a:ext>
            </a:extLst>
          </p:cNvPr>
          <p:cNvCxnSpPr/>
          <p:nvPr/>
        </p:nvCxnSpPr>
        <p:spPr>
          <a:xfrm>
            <a:off x="25669809" y="27128960"/>
            <a:ext cx="68120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DFC2D898-B0FC-C244-92B8-A796614EAEA8}"/>
              </a:ext>
            </a:extLst>
          </p:cNvPr>
          <p:cNvSpPr/>
          <p:nvPr/>
        </p:nvSpPr>
        <p:spPr>
          <a:xfrm>
            <a:off x="25542807" y="26982910"/>
            <a:ext cx="342900" cy="29845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B0B17F0-5827-AB4E-BF6C-F4E3BD7C39DC}"/>
              </a:ext>
            </a:extLst>
          </p:cNvPr>
          <p:cNvCxnSpPr/>
          <p:nvPr/>
        </p:nvCxnSpPr>
        <p:spPr>
          <a:xfrm>
            <a:off x="25669809" y="26671526"/>
            <a:ext cx="6799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27BE6DD-ABDF-854D-846E-36EA3072AB6E}"/>
              </a:ext>
            </a:extLst>
          </p:cNvPr>
          <p:cNvCxnSpPr/>
          <p:nvPr/>
        </p:nvCxnSpPr>
        <p:spPr>
          <a:xfrm>
            <a:off x="18949431" y="27128960"/>
            <a:ext cx="68120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9332134-4E1C-7A42-AC90-13187AF9E244}"/>
              </a:ext>
            </a:extLst>
          </p:cNvPr>
          <p:cNvSpPr/>
          <p:nvPr/>
        </p:nvSpPr>
        <p:spPr>
          <a:xfrm>
            <a:off x="25542807" y="26988539"/>
            <a:ext cx="342900" cy="29845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53AD334-1D82-F342-A025-B655A77CE1DB}"/>
              </a:ext>
            </a:extLst>
          </p:cNvPr>
          <p:cNvSpPr/>
          <p:nvPr/>
        </p:nvSpPr>
        <p:spPr>
          <a:xfrm>
            <a:off x="25542807" y="26473086"/>
            <a:ext cx="342900" cy="29845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6016A02D-37EE-4746-A959-619B7B65C586}"/>
              </a:ext>
            </a:extLst>
          </p:cNvPr>
          <p:cNvSpPr/>
          <p:nvPr/>
        </p:nvSpPr>
        <p:spPr>
          <a:xfrm rot="16200000">
            <a:off x="21830969" y="24393425"/>
            <a:ext cx="1003298" cy="66743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91D99E0-9236-EB40-8CA6-EF849BF9E2CA}"/>
              </a:ext>
            </a:extLst>
          </p:cNvPr>
          <p:cNvSpPr txBox="1"/>
          <p:nvPr/>
        </p:nvSpPr>
        <p:spPr>
          <a:xfrm>
            <a:off x="17165830" y="25093448"/>
            <a:ext cx="17033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Case 4 </a:t>
            </a:r>
          </a:p>
        </p:txBody>
      </p:sp>
      <p:sp>
        <p:nvSpPr>
          <p:cNvPr id="83" name="Left Brace 82">
            <a:extLst>
              <a:ext uri="{FF2B5EF4-FFF2-40B4-BE49-F238E27FC236}">
                <a16:creationId xmlns:a16="http://schemas.microsoft.com/office/drawing/2014/main" id="{C3EB3422-44A3-D54A-8F9C-4B9D6499AA90}"/>
              </a:ext>
            </a:extLst>
          </p:cNvPr>
          <p:cNvSpPr/>
          <p:nvPr/>
        </p:nvSpPr>
        <p:spPr>
          <a:xfrm rot="16200000">
            <a:off x="28577367" y="24453177"/>
            <a:ext cx="915982" cy="6642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CE60F8-A1DC-834D-9FC5-3DB7AAFB2807}"/>
              </a:ext>
            </a:extLst>
          </p:cNvPr>
          <p:cNvSpPr txBox="1"/>
          <p:nvPr/>
        </p:nvSpPr>
        <p:spPr>
          <a:xfrm>
            <a:off x="26765348" y="28134783"/>
            <a:ext cx="4620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No difference</a:t>
            </a:r>
            <a:endParaRPr lang="en-US" sz="6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24860D-09AB-9445-9CCA-283634189B55}"/>
              </a:ext>
            </a:extLst>
          </p:cNvPr>
          <p:cNvSpPr/>
          <p:nvPr/>
        </p:nvSpPr>
        <p:spPr>
          <a:xfrm>
            <a:off x="24948929" y="29227003"/>
            <a:ext cx="57520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y = 21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E20237C-8CB9-744C-8CB4-3CF316C1541C}"/>
              </a:ext>
            </a:extLst>
          </p:cNvPr>
          <p:cNvSpPr txBox="1"/>
          <p:nvPr/>
        </p:nvSpPr>
        <p:spPr>
          <a:xfrm>
            <a:off x="18119246" y="27972225"/>
            <a:ext cx="240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250 kb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939CE5-9C3D-484B-B80E-3D37756DDEF1}"/>
              </a:ext>
            </a:extLst>
          </p:cNvPr>
          <p:cNvCxnSpPr>
            <a:cxnSpLocks/>
          </p:cNvCxnSpPr>
          <p:nvPr/>
        </p:nvCxnSpPr>
        <p:spPr>
          <a:xfrm flipV="1">
            <a:off x="18795049" y="27149958"/>
            <a:ext cx="167082" cy="7124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35F61F4-6D14-EA42-8C3F-74BA6216402E}"/>
              </a:ext>
            </a:extLst>
          </p:cNvPr>
          <p:cNvCxnSpPr/>
          <p:nvPr/>
        </p:nvCxnSpPr>
        <p:spPr>
          <a:xfrm>
            <a:off x="18914935" y="26671526"/>
            <a:ext cx="6799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28C3BE9-C0B2-A648-A4CD-98B8E44606EF}"/>
              </a:ext>
            </a:extLst>
          </p:cNvPr>
          <p:cNvSpPr txBox="1"/>
          <p:nvPr/>
        </p:nvSpPr>
        <p:spPr>
          <a:xfrm>
            <a:off x="20638539" y="28184792"/>
            <a:ext cx="4687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No difference</a:t>
            </a:r>
            <a:endParaRPr lang="en-US" sz="6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9CCEFA-B32C-8F41-8F74-046490BB83A6}"/>
              </a:ext>
            </a:extLst>
          </p:cNvPr>
          <p:cNvSpPr txBox="1"/>
          <p:nvPr/>
        </p:nvSpPr>
        <p:spPr>
          <a:xfrm>
            <a:off x="17213026" y="18598614"/>
            <a:ext cx="17033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Case 3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DE7D1F2-5A46-F24F-8BFD-D1561FD7AEDC}"/>
              </a:ext>
            </a:extLst>
          </p:cNvPr>
          <p:cNvSpPr txBox="1"/>
          <p:nvPr/>
        </p:nvSpPr>
        <p:spPr>
          <a:xfrm>
            <a:off x="24240418" y="30156279"/>
            <a:ext cx="10553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>
                <a:latin typeface="Calibri" panose="020F0502020204030204" pitchFamily="34" charset="0"/>
                <a:cs typeface="Calibri" panose="020F0502020204030204" pitchFamily="34" charset="0"/>
              </a:rPr>
              <a:t>L’ 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∈ </a:t>
            </a:r>
            <a:r>
              <a:rPr lang="en-US" sz="6000" i="1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6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276ED55-4B31-C644-991C-2157395B8341}"/>
              </a:ext>
            </a:extLst>
          </p:cNvPr>
          <p:cNvCxnSpPr/>
          <p:nvPr/>
        </p:nvCxnSpPr>
        <p:spPr>
          <a:xfrm>
            <a:off x="1039554" y="7484544"/>
            <a:ext cx="135986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E1D4BEC-1660-FC48-9445-AFF681F5AB29}"/>
              </a:ext>
            </a:extLst>
          </p:cNvPr>
          <p:cNvCxnSpPr/>
          <p:nvPr/>
        </p:nvCxnSpPr>
        <p:spPr>
          <a:xfrm>
            <a:off x="3637421" y="5678439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780AB0A-A1B8-2D40-A5C9-8AE720CA033B}"/>
              </a:ext>
            </a:extLst>
          </p:cNvPr>
          <p:cNvCxnSpPr/>
          <p:nvPr/>
        </p:nvCxnSpPr>
        <p:spPr>
          <a:xfrm>
            <a:off x="6387421" y="5678439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8AD6908-35A2-644B-A4FA-7FB9A9D2DF5E}"/>
              </a:ext>
            </a:extLst>
          </p:cNvPr>
          <p:cNvCxnSpPr/>
          <p:nvPr/>
        </p:nvCxnSpPr>
        <p:spPr>
          <a:xfrm>
            <a:off x="9192949" y="5678439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CC21DB2-4D38-3744-BAEB-BDA4B3ADD653}"/>
              </a:ext>
            </a:extLst>
          </p:cNvPr>
          <p:cNvCxnSpPr/>
          <p:nvPr/>
        </p:nvCxnSpPr>
        <p:spPr>
          <a:xfrm>
            <a:off x="11884431" y="5678439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4831605-DD11-1042-BB57-D562D04D4D69}"/>
              </a:ext>
            </a:extLst>
          </p:cNvPr>
          <p:cNvCxnSpPr/>
          <p:nvPr/>
        </p:nvCxnSpPr>
        <p:spPr>
          <a:xfrm>
            <a:off x="14638195" y="5678439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97509B4-7AB1-D947-AD1B-AF9617496597}"/>
              </a:ext>
            </a:extLst>
          </p:cNvPr>
          <p:cNvSpPr txBox="1"/>
          <p:nvPr/>
        </p:nvSpPr>
        <p:spPr>
          <a:xfrm>
            <a:off x="1821344" y="5754992"/>
            <a:ext cx="1706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6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		  			w</a:t>
            </a:r>
            <a:r>
              <a:rPr lang="en-US" sz="6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		    		w</a:t>
            </a:r>
            <a:r>
              <a:rPr lang="en-US" sz="6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		    		w</a:t>
            </a:r>
            <a:r>
              <a:rPr lang="en-US" sz="6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		     		w</a:t>
            </a:r>
            <a:r>
              <a:rPr lang="en-US" sz="6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B9DC463-93E3-9C49-83C0-972644246C7C}"/>
              </a:ext>
            </a:extLst>
          </p:cNvPr>
          <p:cNvCxnSpPr/>
          <p:nvPr/>
        </p:nvCxnSpPr>
        <p:spPr>
          <a:xfrm>
            <a:off x="1014154" y="8398944"/>
            <a:ext cx="13624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D2F70553-CFBB-2B47-B373-F1F485AD0B3F}"/>
              </a:ext>
            </a:extLst>
          </p:cNvPr>
          <p:cNvSpPr/>
          <p:nvPr/>
        </p:nvSpPr>
        <p:spPr>
          <a:xfrm>
            <a:off x="760149" y="7230544"/>
            <a:ext cx="685800" cy="5969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BA8DA7B-32C2-C649-9F7B-C9DD8FC8B490}"/>
              </a:ext>
            </a:extLst>
          </p:cNvPr>
          <p:cNvSpPr/>
          <p:nvPr/>
        </p:nvSpPr>
        <p:spPr>
          <a:xfrm>
            <a:off x="760149" y="8106844"/>
            <a:ext cx="685800" cy="59690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Multiply 104">
            <a:extLst>
              <a:ext uri="{FF2B5EF4-FFF2-40B4-BE49-F238E27FC236}">
                <a16:creationId xmlns:a16="http://schemas.microsoft.com/office/drawing/2014/main" id="{69057034-E3C1-E647-BB2C-1B6660CA3E95}"/>
              </a:ext>
            </a:extLst>
          </p:cNvPr>
          <p:cNvSpPr/>
          <p:nvPr/>
        </p:nvSpPr>
        <p:spPr>
          <a:xfrm>
            <a:off x="4802992" y="7738545"/>
            <a:ext cx="1315548" cy="1166838"/>
          </a:xfrm>
          <a:prstGeom prst="mathMultiply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B9E2D45-418D-1846-B211-98070081E7CE}"/>
              </a:ext>
            </a:extLst>
          </p:cNvPr>
          <p:cNvSpPr txBox="1"/>
          <p:nvPr/>
        </p:nvSpPr>
        <p:spPr>
          <a:xfrm>
            <a:off x="5260724" y="13257096"/>
            <a:ext cx="10553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L ∈ </a:t>
            </a:r>
            <a:r>
              <a:rPr lang="en-US" sz="6000" i="1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6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634AE65-8EA5-764C-9DEF-B30B8966BAFE}"/>
              </a:ext>
            </a:extLst>
          </p:cNvPr>
          <p:cNvSpPr txBox="1"/>
          <p:nvPr/>
        </p:nvSpPr>
        <p:spPr>
          <a:xfrm>
            <a:off x="1050741" y="1045029"/>
            <a:ext cx="16146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Strategy ‘One Haplotype End’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45D51B9-DB90-294C-A8D8-2E4BA0834482}"/>
              </a:ext>
            </a:extLst>
          </p:cNvPr>
          <p:cNvCxnSpPr>
            <a:cxnSpLocks/>
          </p:cNvCxnSpPr>
          <p:nvPr/>
        </p:nvCxnSpPr>
        <p:spPr>
          <a:xfrm>
            <a:off x="17437187" y="1045029"/>
            <a:ext cx="77221" cy="323894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F82143D3-E421-6D44-8C39-D4D0DFA9E459}"/>
              </a:ext>
            </a:extLst>
          </p:cNvPr>
          <p:cNvSpPr/>
          <p:nvPr/>
        </p:nvSpPr>
        <p:spPr>
          <a:xfrm rot="5400000">
            <a:off x="2396844" y="7444144"/>
            <a:ext cx="1681232" cy="4446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3BC6FD5-0D29-E446-8AE3-230C4E704B99}"/>
              </a:ext>
            </a:extLst>
          </p:cNvPr>
          <p:cNvSpPr txBox="1"/>
          <p:nvPr/>
        </p:nvSpPr>
        <p:spPr>
          <a:xfrm>
            <a:off x="6676425" y="3744411"/>
            <a:ext cx="8247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Case 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B6D8F8-7E24-9649-A165-09C6FE5A32C8}"/>
              </a:ext>
            </a:extLst>
          </p:cNvPr>
          <p:cNvSpPr txBox="1"/>
          <p:nvPr/>
        </p:nvSpPr>
        <p:spPr>
          <a:xfrm>
            <a:off x="5159989" y="11439717"/>
            <a:ext cx="10553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y = L</a:t>
            </a:r>
            <a:r>
              <a:rPr lang="en-US" sz="6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/50000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D30D801-3C5B-2345-8E49-06E9ABE33FD6}"/>
              </a:ext>
            </a:extLst>
          </p:cNvPr>
          <p:cNvSpPr txBox="1"/>
          <p:nvPr/>
        </p:nvSpPr>
        <p:spPr>
          <a:xfrm>
            <a:off x="2558599" y="10517537"/>
            <a:ext cx="1835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6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6CEA573-605B-0F4D-B36C-85791B735A46}"/>
              </a:ext>
            </a:extLst>
          </p:cNvPr>
          <p:cNvCxnSpPr/>
          <p:nvPr/>
        </p:nvCxnSpPr>
        <p:spPr>
          <a:xfrm>
            <a:off x="1227828" y="18926732"/>
            <a:ext cx="135986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78F37A2-333D-DD47-A835-05D77A8FE35D}"/>
              </a:ext>
            </a:extLst>
          </p:cNvPr>
          <p:cNvCxnSpPr/>
          <p:nvPr/>
        </p:nvCxnSpPr>
        <p:spPr>
          <a:xfrm>
            <a:off x="3825695" y="17120627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FAA82A3-CF5E-424F-97D5-AAC1472065B6}"/>
              </a:ext>
            </a:extLst>
          </p:cNvPr>
          <p:cNvCxnSpPr/>
          <p:nvPr/>
        </p:nvCxnSpPr>
        <p:spPr>
          <a:xfrm>
            <a:off x="6575695" y="17120627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50966B9-E018-D34A-9014-0A1884F53653}"/>
              </a:ext>
            </a:extLst>
          </p:cNvPr>
          <p:cNvCxnSpPr/>
          <p:nvPr/>
        </p:nvCxnSpPr>
        <p:spPr>
          <a:xfrm>
            <a:off x="9381223" y="17120627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6286EBE-899F-A344-8766-A00C56B9BEDA}"/>
              </a:ext>
            </a:extLst>
          </p:cNvPr>
          <p:cNvCxnSpPr/>
          <p:nvPr/>
        </p:nvCxnSpPr>
        <p:spPr>
          <a:xfrm>
            <a:off x="12072705" y="17120627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50DA4D9-9391-8A49-AB9C-CA1B1593F833}"/>
              </a:ext>
            </a:extLst>
          </p:cNvPr>
          <p:cNvCxnSpPr/>
          <p:nvPr/>
        </p:nvCxnSpPr>
        <p:spPr>
          <a:xfrm>
            <a:off x="14826469" y="17120627"/>
            <a:ext cx="0" cy="14525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F41B189-EA93-E24E-BB85-30B2F0E8741B}"/>
              </a:ext>
            </a:extLst>
          </p:cNvPr>
          <p:cNvCxnSpPr/>
          <p:nvPr/>
        </p:nvCxnSpPr>
        <p:spPr>
          <a:xfrm>
            <a:off x="1202428" y="19841132"/>
            <a:ext cx="13624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E9F51A81-98C8-2D48-9D2E-F31575328F59}"/>
              </a:ext>
            </a:extLst>
          </p:cNvPr>
          <p:cNvSpPr/>
          <p:nvPr/>
        </p:nvSpPr>
        <p:spPr>
          <a:xfrm>
            <a:off x="948423" y="18672732"/>
            <a:ext cx="685800" cy="5969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427121E-623F-EE4E-A330-EB6D6832D1E9}"/>
              </a:ext>
            </a:extLst>
          </p:cNvPr>
          <p:cNvSpPr/>
          <p:nvPr/>
        </p:nvSpPr>
        <p:spPr>
          <a:xfrm>
            <a:off x="948423" y="19549032"/>
            <a:ext cx="685800" cy="59690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28ED80-9471-5645-B1BD-549C6E07866B}"/>
              </a:ext>
            </a:extLst>
          </p:cNvPr>
          <p:cNvSpPr txBox="1"/>
          <p:nvPr/>
        </p:nvSpPr>
        <p:spPr>
          <a:xfrm>
            <a:off x="5167784" y="25186428"/>
            <a:ext cx="10553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L ∈ </a:t>
            </a:r>
            <a:r>
              <a:rPr lang="en-US" sz="6000" i="1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6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BA1CC24-B5D1-F943-BD1D-C5B67030F93A}"/>
              </a:ext>
            </a:extLst>
          </p:cNvPr>
          <p:cNvSpPr txBox="1"/>
          <p:nvPr/>
        </p:nvSpPr>
        <p:spPr>
          <a:xfrm>
            <a:off x="6864699" y="15186599"/>
            <a:ext cx="8247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Case 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ADF4C0B-9E26-2341-AD84-8B3546467FC4}"/>
              </a:ext>
            </a:extLst>
          </p:cNvPr>
          <p:cNvSpPr txBox="1"/>
          <p:nvPr/>
        </p:nvSpPr>
        <p:spPr>
          <a:xfrm>
            <a:off x="6443763" y="23498203"/>
            <a:ext cx="10553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y = 6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C2C6462-D0F4-A844-9736-2BF0010F5B25}"/>
              </a:ext>
            </a:extLst>
          </p:cNvPr>
          <p:cNvSpPr txBox="1"/>
          <p:nvPr/>
        </p:nvSpPr>
        <p:spPr>
          <a:xfrm>
            <a:off x="5685283" y="21801240"/>
            <a:ext cx="7881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No difference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04D3605-85B4-4D41-9DE5-2D017F17CB87}"/>
              </a:ext>
            </a:extLst>
          </p:cNvPr>
          <p:cNvSpPr txBox="1"/>
          <p:nvPr/>
        </p:nvSpPr>
        <p:spPr>
          <a:xfrm>
            <a:off x="2265530" y="17138247"/>
            <a:ext cx="1706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6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		  		w</a:t>
            </a:r>
            <a:r>
              <a:rPr lang="en-US" sz="6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		    		 w</a:t>
            </a:r>
            <a:r>
              <a:rPr lang="en-US" sz="6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		    		w</a:t>
            </a:r>
            <a:r>
              <a:rPr lang="en-US" sz="6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		     	w</a:t>
            </a:r>
            <a:r>
              <a:rPr lang="en-US" sz="6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60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</p:txBody>
      </p:sp>
      <p:sp>
        <p:nvSpPr>
          <p:cNvPr id="129" name="Right Brace 128">
            <a:extLst>
              <a:ext uri="{FF2B5EF4-FFF2-40B4-BE49-F238E27FC236}">
                <a16:creationId xmlns:a16="http://schemas.microsoft.com/office/drawing/2014/main" id="{4DA2C42F-F612-AC4B-98CD-FB659E855792}"/>
              </a:ext>
            </a:extLst>
          </p:cNvPr>
          <p:cNvSpPr/>
          <p:nvPr/>
        </p:nvSpPr>
        <p:spPr>
          <a:xfrm rot="5400000">
            <a:off x="7090604" y="13998698"/>
            <a:ext cx="1856756" cy="13614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45B4BB-363E-8441-B2D9-51855BA577EE}"/>
              </a:ext>
            </a:extLst>
          </p:cNvPr>
          <p:cNvSpPr txBox="1"/>
          <p:nvPr/>
        </p:nvSpPr>
        <p:spPr>
          <a:xfrm>
            <a:off x="17211264" y="1045029"/>
            <a:ext cx="16146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Strategy ‘Both Haplotype Ends’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CB599B6-A174-5442-8EBC-F40410390D45}"/>
              </a:ext>
            </a:extLst>
          </p:cNvPr>
          <p:cNvSpPr txBox="1"/>
          <p:nvPr/>
        </p:nvSpPr>
        <p:spPr>
          <a:xfrm>
            <a:off x="14327575" y="9145930"/>
            <a:ext cx="2339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250 kb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1DF6691-8F88-FF4A-85EB-8E8728EF7BF9}"/>
              </a:ext>
            </a:extLst>
          </p:cNvPr>
          <p:cNvCxnSpPr>
            <a:cxnSpLocks/>
          </p:cNvCxnSpPr>
          <p:nvPr/>
        </p:nvCxnSpPr>
        <p:spPr>
          <a:xfrm flipH="1" flipV="1">
            <a:off x="14662365" y="8433439"/>
            <a:ext cx="242990" cy="712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317FBE3-6424-D04E-BDE4-BB3FF6681D5D}"/>
              </a:ext>
            </a:extLst>
          </p:cNvPr>
          <p:cNvSpPr txBox="1"/>
          <p:nvPr/>
        </p:nvSpPr>
        <p:spPr>
          <a:xfrm>
            <a:off x="14554842" y="20575721"/>
            <a:ext cx="2339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250 kb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E9A9734-AB19-4240-90D7-31C862C922E1}"/>
              </a:ext>
            </a:extLst>
          </p:cNvPr>
          <p:cNvCxnSpPr>
            <a:cxnSpLocks/>
          </p:cNvCxnSpPr>
          <p:nvPr/>
        </p:nvCxnSpPr>
        <p:spPr>
          <a:xfrm flipH="1" flipV="1">
            <a:off x="14889632" y="19863230"/>
            <a:ext cx="242990" cy="712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DA515C7-0506-7547-9AC0-EB3159D26332}"/>
              </a:ext>
            </a:extLst>
          </p:cNvPr>
          <p:cNvSpPr txBox="1"/>
          <p:nvPr/>
        </p:nvSpPr>
        <p:spPr>
          <a:xfrm>
            <a:off x="32388014" y="8722761"/>
            <a:ext cx="2339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250 kb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3639CED-83BD-964F-84A5-F7BC74806C47}"/>
              </a:ext>
            </a:extLst>
          </p:cNvPr>
          <p:cNvCxnSpPr>
            <a:cxnSpLocks/>
          </p:cNvCxnSpPr>
          <p:nvPr/>
        </p:nvCxnSpPr>
        <p:spPr>
          <a:xfrm flipH="1" flipV="1">
            <a:off x="32655664" y="8124919"/>
            <a:ext cx="242990" cy="712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C28619C-A6A1-7B46-B6FF-22F3BCA1578F}"/>
              </a:ext>
            </a:extLst>
          </p:cNvPr>
          <p:cNvSpPr txBox="1"/>
          <p:nvPr/>
        </p:nvSpPr>
        <p:spPr>
          <a:xfrm>
            <a:off x="32216714" y="21583475"/>
            <a:ext cx="2339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250 kb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926D8D6-EF84-D349-9652-75F570077025}"/>
              </a:ext>
            </a:extLst>
          </p:cNvPr>
          <p:cNvCxnSpPr>
            <a:cxnSpLocks/>
          </p:cNvCxnSpPr>
          <p:nvPr/>
        </p:nvCxnSpPr>
        <p:spPr>
          <a:xfrm flipH="1" flipV="1">
            <a:off x="32441688" y="20947215"/>
            <a:ext cx="242990" cy="712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EC0F7059-D717-5A42-BBD1-FFF9DB8F3580}"/>
              </a:ext>
            </a:extLst>
          </p:cNvPr>
          <p:cNvSpPr txBox="1"/>
          <p:nvPr/>
        </p:nvSpPr>
        <p:spPr>
          <a:xfrm>
            <a:off x="32256163" y="15384955"/>
            <a:ext cx="2339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250 kb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89C3767-AD84-F948-95E3-5158344A74B4}"/>
              </a:ext>
            </a:extLst>
          </p:cNvPr>
          <p:cNvCxnSpPr>
            <a:cxnSpLocks/>
          </p:cNvCxnSpPr>
          <p:nvPr/>
        </p:nvCxnSpPr>
        <p:spPr>
          <a:xfrm flipH="1" flipV="1">
            <a:off x="32584920" y="14751915"/>
            <a:ext cx="242990" cy="712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E515449-0CD6-AC4B-9582-862FF48893AB}"/>
              </a:ext>
            </a:extLst>
          </p:cNvPr>
          <p:cNvSpPr txBox="1"/>
          <p:nvPr/>
        </p:nvSpPr>
        <p:spPr>
          <a:xfrm>
            <a:off x="32150403" y="27823020"/>
            <a:ext cx="2339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250 kb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145F287-6829-9240-B414-5D7BF9809675}"/>
              </a:ext>
            </a:extLst>
          </p:cNvPr>
          <p:cNvCxnSpPr>
            <a:cxnSpLocks/>
          </p:cNvCxnSpPr>
          <p:nvPr/>
        </p:nvCxnSpPr>
        <p:spPr>
          <a:xfrm flipH="1" flipV="1">
            <a:off x="32485193" y="27110529"/>
            <a:ext cx="242990" cy="712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1C6DEBA-B1DA-064D-AA68-79D2A2870F54}"/>
              </a:ext>
            </a:extLst>
          </p:cNvPr>
          <p:cNvCxnSpPr/>
          <p:nvPr/>
        </p:nvCxnSpPr>
        <p:spPr>
          <a:xfrm>
            <a:off x="25791817" y="14741814"/>
            <a:ext cx="68120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854CC9B7-2E16-BC47-B6D9-7B61941AD015}"/>
              </a:ext>
            </a:extLst>
          </p:cNvPr>
          <p:cNvSpPr/>
          <p:nvPr/>
        </p:nvSpPr>
        <p:spPr>
          <a:xfrm>
            <a:off x="25664815" y="14595764"/>
            <a:ext cx="342900" cy="29845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A7F409-BACA-4F48-B8C2-E681F100A562}"/>
              </a:ext>
            </a:extLst>
          </p:cNvPr>
          <p:cNvCxnSpPr/>
          <p:nvPr/>
        </p:nvCxnSpPr>
        <p:spPr>
          <a:xfrm>
            <a:off x="19071439" y="14741814"/>
            <a:ext cx="68120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E57D0BDD-B2BC-8D43-B123-6A80F8ABC07A}"/>
              </a:ext>
            </a:extLst>
          </p:cNvPr>
          <p:cNvSpPr/>
          <p:nvPr/>
        </p:nvSpPr>
        <p:spPr>
          <a:xfrm>
            <a:off x="25664815" y="14601393"/>
            <a:ext cx="342900" cy="29845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240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301</Words>
  <Application>Microsoft Macintosh PowerPoint</Application>
  <PresentationFormat>Custom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VICENTE DIEGO ORTEGA DEL VECCHYO</dc:creator>
  <cp:lastModifiedBy>VICENTE DIEGO ORTEGA DEL VECCHYO</cp:lastModifiedBy>
  <cp:revision>81</cp:revision>
  <dcterms:created xsi:type="dcterms:W3CDTF">2021-03-15T05:54:43Z</dcterms:created>
  <dcterms:modified xsi:type="dcterms:W3CDTF">2021-05-21T04:26:06Z</dcterms:modified>
</cp:coreProperties>
</file>