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62" r:id="rId6"/>
    <p:sldId id="260" r:id="rId7"/>
    <p:sldId id="273" r:id="rId8"/>
    <p:sldId id="274" r:id="rId9"/>
    <p:sldId id="275" r:id="rId10"/>
    <p:sldId id="276" r:id="rId11"/>
    <p:sldId id="27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175" autoAdjust="0"/>
  </p:normalViewPr>
  <p:slideViewPr>
    <p:cSldViewPr snapToGrid="0">
      <p:cViewPr varScale="1">
        <p:scale>
          <a:sx n="80" d="100"/>
          <a:sy n="80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DE3D-FBE9-4D02-B730-42548E551BE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F35BC-C881-4F2F-B0A7-77130E638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0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4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8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0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F35BC-C881-4F2F-B0A7-77130E6385C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5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2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04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1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1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8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7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2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505A1B-B047-4ABB-8917-3276432A0042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9863-727B-49E7-B521-F80C53A68C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8F9-A846-4ECE-84A0-5BFCB0165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Presentation</a:t>
            </a:r>
            <a:br>
              <a:rPr lang="en-US" dirty="0"/>
            </a:br>
            <a:r>
              <a:rPr lang="en-US" sz="1400" dirty="0"/>
              <a:t>Dave Ortego &amp; Michael Amos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54E875-6116-4DBD-803A-079C8D4A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67009"/>
          </a:xfrm>
        </p:spPr>
        <p:txBody>
          <a:bodyPr/>
          <a:lstStyle/>
          <a:p>
            <a:r>
              <a:rPr lang="en-US" dirty="0"/>
              <a:t>Csc 690</a:t>
            </a:r>
          </a:p>
          <a:p>
            <a:r>
              <a:rPr lang="en-US" dirty="0"/>
              <a:t>DR Doran</a:t>
            </a:r>
          </a:p>
          <a:p>
            <a:r>
              <a:rPr lang="en-US" dirty="0"/>
              <a:t>20 Nov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53"/>
          </a:xfrm>
        </p:spPr>
        <p:txBody>
          <a:bodyPr/>
          <a:lstStyle/>
          <a:p>
            <a:r>
              <a:rPr lang="en-US" dirty="0"/>
              <a:t>Nuts &amp; Bolts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3E2963-CEED-41FB-A286-25149741B651}"/>
              </a:ext>
            </a:extLst>
          </p:cNvPr>
          <p:cNvCxnSpPr/>
          <p:nvPr/>
        </p:nvCxnSpPr>
        <p:spPr>
          <a:xfrm flipH="1">
            <a:off x="1053433" y="2458721"/>
            <a:ext cx="0" cy="339150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AA809A-6BC8-43C3-AD0F-E3FC170B8955}"/>
              </a:ext>
            </a:extLst>
          </p:cNvPr>
          <p:cNvCxnSpPr/>
          <p:nvPr/>
        </p:nvCxnSpPr>
        <p:spPr>
          <a:xfrm flipH="1">
            <a:off x="3809999" y="2483399"/>
            <a:ext cx="0" cy="3383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7AAB7D-7600-4E2F-AC74-5354990AD929}"/>
              </a:ext>
            </a:extLst>
          </p:cNvPr>
          <p:cNvCxnSpPr/>
          <p:nvPr/>
        </p:nvCxnSpPr>
        <p:spPr>
          <a:xfrm flipH="1">
            <a:off x="6214534" y="2450495"/>
            <a:ext cx="0" cy="3383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AC3A50-D416-4BE8-9B3C-236BCB8C6C3B}"/>
              </a:ext>
            </a:extLst>
          </p:cNvPr>
          <p:cNvCxnSpPr/>
          <p:nvPr/>
        </p:nvCxnSpPr>
        <p:spPr>
          <a:xfrm flipH="1">
            <a:off x="8669868" y="2466947"/>
            <a:ext cx="0" cy="3383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AFDBC9-FB95-46EF-8B7C-C70115E8EAB3}"/>
              </a:ext>
            </a:extLst>
          </p:cNvPr>
          <p:cNvCxnSpPr/>
          <p:nvPr/>
        </p:nvCxnSpPr>
        <p:spPr>
          <a:xfrm flipH="1">
            <a:off x="11125200" y="2466947"/>
            <a:ext cx="0" cy="3383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8FFA2D-2991-47C7-81D7-4C0EF1CBE22F}"/>
              </a:ext>
            </a:extLst>
          </p:cNvPr>
          <p:cNvSpPr txBox="1"/>
          <p:nvPr/>
        </p:nvSpPr>
        <p:spPr>
          <a:xfrm>
            <a:off x="1405467" y="2995413"/>
            <a:ext cx="226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spawning point (x, y) generated.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3C62B-52BE-4A91-8F86-1F70769E49AF}"/>
              </a:ext>
            </a:extLst>
          </p:cNvPr>
          <p:cNvSpPr txBox="1"/>
          <p:nvPr/>
        </p:nvSpPr>
        <p:spPr>
          <a:xfrm>
            <a:off x="8923867" y="3003639"/>
            <a:ext cx="2167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spawning point (x, y) generated.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94F14-8BDC-47B0-901D-548921748065}"/>
              </a:ext>
            </a:extLst>
          </p:cNvPr>
          <p:cNvSpPr txBox="1"/>
          <p:nvPr/>
        </p:nvSpPr>
        <p:spPr>
          <a:xfrm>
            <a:off x="3809999" y="3035663"/>
            <a:ext cx="226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Assign point (x, y) to goal object.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75A52-61AB-42F9-96EA-B141A0850D4F}"/>
              </a:ext>
            </a:extLst>
          </p:cNvPr>
          <p:cNvSpPr txBox="1"/>
          <p:nvPr/>
        </p:nvSpPr>
        <p:spPr>
          <a:xfrm>
            <a:off x="6400800" y="2985086"/>
            <a:ext cx="2269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 pursues and contacts goal object.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03749-AF6F-4721-A68F-A6A3F3D0DD06}"/>
              </a:ext>
            </a:extLst>
          </p:cNvPr>
          <p:cNvCxnSpPr/>
          <p:nvPr/>
        </p:nvCxnSpPr>
        <p:spPr>
          <a:xfrm flipV="1">
            <a:off x="406400" y="2442269"/>
            <a:ext cx="11480800" cy="164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88A5F-5EE8-4659-A136-16710D2CCD88}"/>
              </a:ext>
            </a:extLst>
          </p:cNvPr>
          <p:cNvCxnSpPr/>
          <p:nvPr/>
        </p:nvCxnSpPr>
        <p:spPr>
          <a:xfrm flipV="1">
            <a:off x="406400" y="5866679"/>
            <a:ext cx="11480800" cy="164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Arrow 28">
            <a:extLst>
              <a:ext uri="{FF2B5EF4-FFF2-40B4-BE49-F238E27FC236}">
                <a16:creationId xmlns:a16="http://schemas.microsoft.com/office/drawing/2014/main" id="{B3B07936-62A8-4C27-B652-3093819C9053}"/>
              </a:ext>
            </a:extLst>
          </p:cNvPr>
          <p:cNvSpPr/>
          <p:nvPr/>
        </p:nvSpPr>
        <p:spPr>
          <a:xfrm rot="10800000" flipV="1">
            <a:off x="0" y="3687173"/>
            <a:ext cx="876301" cy="107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8">
            <a:extLst>
              <a:ext uri="{FF2B5EF4-FFF2-40B4-BE49-F238E27FC236}">
                <a16:creationId xmlns:a16="http://schemas.microsoft.com/office/drawing/2014/main" id="{7A4DFA86-4CFE-4390-882E-06205BAAEC58}"/>
              </a:ext>
            </a:extLst>
          </p:cNvPr>
          <p:cNvSpPr/>
          <p:nvPr/>
        </p:nvSpPr>
        <p:spPr>
          <a:xfrm rot="10800000" flipV="1">
            <a:off x="11300324" y="3594048"/>
            <a:ext cx="876301" cy="107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7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96398"/>
          </a:xfrm>
        </p:spPr>
        <p:txBody>
          <a:bodyPr/>
          <a:lstStyle/>
          <a:p>
            <a:r>
              <a:rPr lang="en-US" dirty="0"/>
              <a:t>Nuts &amp; Bolts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Heuristic: Attractive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1B37C-5EA4-4CDE-97BC-5E5FD79DE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63" y="2075698"/>
            <a:ext cx="8178800" cy="46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908A-7221-44F6-A8C9-E4B0574CB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1E2DD-1240-4465-B786-85DFACA2D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C07E-85B9-4033-87B8-FDE8B488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3289280" cy="3662082"/>
          </a:xfrm>
        </p:spPr>
        <p:txBody>
          <a:bodyPr/>
          <a:lstStyle/>
          <a:p>
            <a:r>
              <a:rPr lang="en-US" sz="2400" dirty="0"/>
              <a:t>Four elements</a:t>
            </a:r>
          </a:p>
          <a:p>
            <a:pPr lvl="1"/>
            <a:r>
              <a:rPr lang="en-US" sz="2000" dirty="0"/>
              <a:t>Understand</a:t>
            </a:r>
          </a:p>
          <a:p>
            <a:pPr lvl="1"/>
            <a:r>
              <a:rPr lang="en-US" sz="2000" dirty="0"/>
              <a:t>Design</a:t>
            </a:r>
          </a:p>
          <a:p>
            <a:pPr lvl="1"/>
            <a:r>
              <a:rPr lang="en-US" sz="2000" dirty="0"/>
              <a:t>Implement</a:t>
            </a:r>
          </a:p>
          <a:p>
            <a:pPr lvl="1"/>
            <a:r>
              <a:rPr lang="en-US" sz="2000" dirty="0"/>
              <a:t>Evaluate</a:t>
            </a:r>
          </a:p>
          <a:p>
            <a:r>
              <a:rPr lang="en-US" sz="2400" dirty="0"/>
              <a:t>Nuts and Bolts</a:t>
            </a:r>
          </a:p>
        </p:txBody>
      </p:sp>
    </p:spTree>
    <p:extLst>
      <p:ext uri="{BB962C8B-B14F-4D97-AF65-F5344CB8AC3E}">
        <p14:creationId xmlns:p14="http://schemas.microsoft.com/office/powerpoint/2010/main" val="5476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C07E-85B9-4033-87B8-FDE8B488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5429835" cy="3601924"/>
          </a:xfrm>
        </p:spPr>
        <p:txBody>
          <a:bodyPr>
            <a:normAutofit/>
          </a:bodyPr>
          <a:lstStyle/>
          <a:p>
            <a:r>
              <a:rPr lang="en-US" sz="2400" dirty="0"/>
              <a:t>Understand Problem</a:t>
            </a:r>
          </a:p>
          <a:p>
            <a:pPr lvl="1"/>
            <a:r>
              <a:rPr lang="en-US" sz="2000" dirty="0"/>
              <a:t>Demonstrate AI</a:t>
            </a:r>
          </a:p>
          <a:p>
            <a:pPr lvl="2"/>
            <a:r>
              <a:rPr lang="en-US" sz="1800" dirty="0"/>
              <a:t>Computer Game</a:t>
            </a:r>
          </a:p>
          <a:p>
            <a:pPr lvl="3"/>
            <a:r>
              <a:rPr lang="en-US" sz="1600" dirty="0"/>
              <a:t>Gravity based mechanics</a:t>
            </a:r>
          </a:p>
          <a:p>
            <a:pPr lvl="3"/>
            <a:r>
              <a:rPr lang="en-US" sz="1600" dirty="0"/>
              <a:t>Threshold design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C1B7-B8E9-4949-A031-D940B952ACFF}"/>
              </a:ext>
            </a:extLst>
          </p:cNvPr>
          <p:cNvSpPr txBox="1"/>
          <p:nvPr/>
        </p:nvSpPr>
        <p:spPr>
          <a:xfrm>
            <a:off x="7532196" y="6413706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Taken from: https://www.nlm.nih.gov</a:t>
            </a:r>
          </a:p>
        </p:txBody>
      </p:sp>
    </p:spTree>
    <p:extLst>
      <p:ext uri="{BB962C8B-B14F-4D97-AF65-F5344CB8AC3E}">
        <p14:creationId xmlns:p14="http://schemas.microsoft.com/office/powerpoint/2010/main" val="42788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9C6C-A448-46E1-BC3F-4DE6B8C2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975394" cy="1051229"/>
          </a:xfrm>
        </p:spPr>
        <p:txBody>
          <a:bodyPr/>
          <a:lstStyle/>
          <a:p>
            <a:r>
              <a:rPr lang="en-US" dirty="0"/>
              <a:t>Design (plan)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7FF6B-3D08-40DF-B621-7DC9A90DB34D}"/>
              </a:ext>
            </a:extLst>
          </p:cNvPr>
          <p:cNvSpPr txBox="1">
            <a:spLocks/>
          </p:cNvSpPr>
          <p:nvPr/>
        </p:nvSpPr>
        <p:spPr>
          <a:xfrm>
            <a:off x="1103312" y="2052919"/>
            <a:ext cx="5429835" cy="3024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Multiple Objects Interact Independently</a:t>
            </a:r>
          </a:p>
          <a:p>
            <a:pPr lvl="1"/>
            <a:r>
              <a:rPr lang="en-US" sz="1400" dirty="0"/>
              <a:t>AI Agent – attracted toward goal object</a:t>
            </a:r>
          </a:p>
          <a:p>
            <a:pPr lvl="1"/>
            <a:r>
              <a:rPr lang="en-US" sz="1400" dirty="0"/>
              <a:t>Chase Objects -  also attracted to goal object</a:t>
            </a:r>
          </a:p>
          <a:p>
            <a:pPr lvl="1"/>
            <a:r>
              <a:rPr lang="en-US" sz="1400" dirty="0"/>
              <a:t>Goal Object – will “blink” if threshold of objects reached</a:t>
            </a:r>
          </a:p>
          <a:p>
            <a:pPr lvl="1"/>
            <a:endParaRPr lang="en-US" sz="14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9C6C-A448-46E1-BC3F-4DE6B8C2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975394" cy="1051229"/>
          </a:xfrm>
        </p:spPr>
        <p:txBody>
          <a:bodyPr/>
          <a:lstStyle/>
          <a:p>
            <a:r>
              <a:rPr lang="en-US" dirty="0"/>
              <a:t>Design (actual)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7FF6B-3D08-40DF-B621-7DC9A90DB34D}"/>
              </a:ext>
            </a:extLst>
          </p:cNvPr>
          <p:cNvSpPr txBox="1">
            <a:spLocks/>
          </p:cNvSpPr>
          <p:nvPr/>
        </p:nvSpPr>
        <p:spPr>
          <a:xfrm>
            <a:off x="1103312" y="2052919"/>
            <a:ext cx="5429835" cy="360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Multiple Objects Interact Independently</a:t>
            </a:r>
          </a:p>
          <a:p>
            <a:pPr lvl="1"/>
            <a:r>
              <a:rPr lang="en-US" sz="1400" dirty="0"/>
              <a:t>AI Agent – attracted toward goal object</a:t>
            </a:r>
          </a:p>
          <a:p>
            <a:pPr lvl="1"/>
            <a:r>
              <a:rPr lang="en-US" sz="1400" dirty="0"/>
              <a:t>Goal Object appears random – has a gravity effect on AI Agent</a:t>
            </a:r>
          </a:p>
          <a:p>
            <a:pPr lvl="1"/>
            <a:r>
              <a:rPr lang="en-US" sz="1400" dirty="0"/>
              <a:t>Ricochet Object – independent of goal object effects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6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53"/>
          </a:xfrm>
        </p:spPr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CEED6B-619D-43DA-B682-D920D986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5" y="1263316"/>
            <a:ext cx="5353635" cy="49329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Coded in Java</a:t>
            </a:r>
          </a:p>
          <a:p>
            <a:pPr lvl="1"/>
            <a:r>
              <a:rPr lang="en-US" sz="2000" dirty="0"/>
              <a:t>Limited human Interaction</a:t>
            </a:r>
          </a:p>
          <a:p>
            <a:r>
              <a:rPr lang="en-US" sz="2400" dirty="0"/>
              <a:t>Game Play in Brief</a:t>
            </a:r>
          </a:p>
          <a:p>
            <a:pPr lvl="1"/>
            <a:r>
              <a:rPr lang="en-US" sz="2200" dirty="0"/>
              <a:t>3 Objects: the AI agent, the ricochet object, and the goal object. </a:t>
            </a:r>
          </a:p>
          <a:p>
            <a:pPr lvl="1"/>
            <a:r>
              <a:rPr lang="en-US" sz="2200" dirty="0"/>
              <a:t>The AI agent moves toward the goal while trying to avoid the ricochet object.</a:t>
            </a:r>
          </a:p>
          <a:p>
            <a:pPr lvl="1"/>
            <a:r>
              <a:rPr lang="en-US" sz="2200" dirty="0"/>
              <a:t>When the ricochet object gets too close to the AI agent, the agent “backpedals” away from the ricochet object. </a:t>
            </a:r>
          </a:p>
          <a:p>
            <a:endParaRPr lang="en-US" sz="22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B38458-78CA-4E5B-8DF5-E7CF750D1567}"/>
              </a:ext>
            </a:extLst>
          </p:cNvPr>
          <p:cNvSpPr txBox="1">
            <a:spLocks/>
          </p:cNvSpPr>
          <p:nvPr/>
        </p:nvSpPr>
        <p:spPr>
          <a:xfrm>
            <a:off x="3906250" y="1449271"/>
            <a:ext cx="7639639" cy="374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EEB43-1BF9-483B-900B-32CFAC301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4" y="1610916"/>
            <a:ext cx="5434534" cy="37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53"/>
          </a:xfrm>
        </p:spPr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CEED6B-619D-43DA-B682-D920D986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4" y="1735288"/>
            <a:ext cx="5353635" cy="3850105"/>
          </a:xfrm>
        </p:spPr>
        <p:txBody>
          <a:bodyPr>
            <a:normAutofit/>
          </a:bodyPr>
          <a:lstStyle/>
          <a:p>
            <a:r>
              <a:rPr lang="en-US" sz="2400" dirty="0"/>
              <a:t>AI Agent</a:t>
            </a:r>
          </a:p>
          <a:p>
            <a:pPr lvl="1"/>
            <a:r>
              <a:rPr lang="en-US" sz="2200" dirty="0"/>
              <a:t>Moves towards the goal object, no matter where the goal is on the screen.</a:t>
            </a:r>
          </a:p>
          <a:p>
            <a:pPr lvl="1"/>
            <a:r>
              <a:rPr lang="en-US" sz="2200" dirty="0"/>
              <a:t>Moves away from the ricochet object when the ricochet object crosses its path.</a:t>
            </a:r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B38458-78CA-4E5B-8DF5-E7CF750D1567}"/>
              </a:ext>
            </a:extLst>
          </p:cNvPr>
          <p:cNvSpPr txBox="1">
            <a:spLocks/>
          </p:cNvSpPr>
          <p:nvPr/>
        </p:nvSpPr>
        <p:spPr>
          <a:xfrm>
            <a:off x="3906250" y="1449271"/>
            <a:ext cx="7639639" cy="374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FFDBB-FB4F-415D-A663-E9F8AF3D9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08" y="2049578"/>
            <a:ext cx="2523672" cy="24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53"/>
          </a:xfrm>
        </p:spPr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CEED6B-619D-43DA-B682-D920D986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4" y="1735288"/>
            <a:ext cx="5353635" cy="3850105"/>
          </a:xfrm>
        </p:spPr>
        <p:txBody>
          <a:bodyPr>
            <a:normAutofit/>
          </a:bodyPr>
          <a:lstStyle/>
          <a:p>
            <a:r>
              <a:rPr lang="en-US" sz="2400" dirty="0"/>
              <a:t>Ricochet Object</a:t>
            </a:r>
          </a:p>
          <a:p>
            <a:pPr lvl="1"/>
            <a:r>
              <a:rPr lang="en-US" sz="2200" dirty="0"/>
              <a:t>Bounces around the screen, ricocheting off the edges of the window frame.</a:t>
            </a:r>
          </a:p>
          <a:p>
            <a:pPr lvl="1"/>
            <a:r>
              <a:rPr lang="en-US" sz="2200" dirty="0"/>
              <a:t>The only “free agent” of the program. This object never changes its state for the whole program. 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B38458-78CA-4E5B-8DF5-E7CF750D1567}"/>
              </a:ext>
            </a:extLst>
          </p:cNvPr>
          <p:cNvSpPr txBox="1">
            <a:spLocks/>
          </p:cNvSpPr>
          <p:nvPr/>
        </p:nvSpPr>
        <p:spPr>
          <a:xfrm>
            <a:off x="3906250" y="1449271"/>
            <a:ext cx="7639639" cy="374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FB91-0F7C-4B98-BF4E-DFF17CB1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78" y="2169827"/>
            <a:ext cx="352307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032-FAD9-4CD2-9BEA-D94775B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53"/>
          </a:xfrm>
        </p:spPr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CEED6B-619D-43DA-B682-D920D986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8" y="2054659"/>
            <a:ext cx="5353635" cy="3305944"/>
          </a:xfrm>
        </p:spPr>
        <p:txBody>
          <a:bodyPr>
            <a:normAutofit/>
          </a:bodyPr>
          <a:lstStyle/>
          <a:p>
            <a:r>
              <a:rPr lang="en-US" sz="2400" dirty="0"/>
              <a:t>AI Avoidance (Invisible bounds)</a:t>
            </a:r>
          </a:p>
          <a:p>
            <a:pPr lvl="1"/>
            <a:endParaRPr lang="en-US" sz="2200" dirty="0"/>
          </a:p>
          <a:p>
            <a:pPr lvl="1"/>
            <a:r>
              <a:rPr lang="en-US" sz="2000" dirty="0"/>
              <a:t>The AI agent and ricochet object possess invisible bounds to activate the AI agent’s avoidance behavior. 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9A2BB-0BF1-47D5-852B-F9D155824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72" y="1922708"/>
            <a:ext cx="4876308" cy="32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3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</TotalTime>
  <Words>326</Words>
  <Application>Microsoft Office PowerPoint</Application>
  <PresentationFormat>Widescreen</PresentationFormat>
  <Paragraphs>64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AI Presentation Dave Ortego &amp; Michael Amos</vt:lpstr>
      <vt:lpstr>Overview</vt:lpstr>
      <vt:lpstr>Understand</vt:lpstr>
      <vt:lpstr>Design (plan)</vt:lpstr>
      <vt:lpstr>Design (actual)</vt:lpstr>
      <vt:lpstr>Implement</vt:lpstr>
      <vt:lpstr>Implement</vt:lpstr>
      <vt:lpstr>Implement</vt:lpstr>
      <vt:lpstr>Evaluate</vt:lpstr>
      <vt:lpstr>Nuts &amp; Bolts</vt:lpstr>
      <vt:lpstr>Nuts &amp; Bolts  Heuristic: Attractive Algorithm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Biometrics</dc:title>
  <dc:creator>Paul Brodine</dc:creator>
  <cp:lastModifiedBy>Michael Amos</cp:lastModifiedBy>
  <cp:revision>20</cp:revision>
  <dcterms:created xsi:type="dcterms:W3CDTF">2018-04-15T20:46:51Z</dcterms:created>
  <dcterms:modified xsi:type="dcterms:W3CDTF">2018-11-20T14:30:09Z</dcterms:modified>
</cp:coreProperties>
</file>