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665" r:id="rId2"/>
    <p:sldId id="896" r:id="rId3"/>
    <p:sldId id="897" r:id="rId4"/>
    <p:sldId id="89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DA6"/>
    <a:srgbClr val="FFFFFF"/>
    <a:srgbClr val="827E7E"/>
    <a:srgbClr val="AFABAB"/>
    <a:srgbClr val="FF0000"/>
    <a:srgbClr val="E11E24"/>
    <a:srgbClr val="D0CECE"/>
    <a:srgbClr val="8A0000"/>
    <a:srgbClr val="3044A1"/>
    <a:srgbClr val="DF3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249" autoAdjust="0"/>
  </p:normalViewPr>
  <p:slideViewPr>
    <p:cSldViewPr snapToGrid="0" showGuides="1">
      <p:cViewPr>
        <p:scale>
          <a:sx n="66" d="100"/>
          <a:sy n="66" d="100"/>
        </p:scale>
        <p:origin x="7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D1D3-8EA8-4A58-B941-E213CFB45F18}" type="datetimeFigureOut">
              <a:rPr lang="es-CL" smtClean="0"/>
              <a:t>07-01-2025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F9709-E399-42C7-A465-C0FFB61741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392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E5A12-D6B7-7CC5-26CF-07A07606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3D62E-FEC5-246F-A7A8-BA22B8D23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CE6D4-7A28-42EF-59A6-494C094D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5622" y="6318612"/>
            <a:ext cx="1214846" cy="365125"/>
          </a:xfrm>
        </p:spPr>
        <p:txBody>
          <a:bodyPr/>
          <a:lstStyle/>
          <a:p>
            <a:fld id="{7BBA577E-F222-491C-9B49-C77728BA8E26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E693C-2EA7-1620-EFEA-1225223A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2FC55-7D3A-7373-DEF1-26DDBBCE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079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918A8-5E13-FC68-8FE9-CE7FB59E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00C9DE-6393-0B11-1E1A-B38E4B0FA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0DA461-059F-1A21-7ACD-1049B9C5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BF42-D74E-424A-BA86-AE189F238195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38F1D-E68F-601A-05E5-7D4E59D6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DFFD37-5573-5BEA-9089-F87CB8FB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06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9070CC-D087-04D3-5CCC-57049E61F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73C3DC-2498-8796-65E0-10309424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E5C15-2A21-731F-C02C-1C29CDDA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54437-730B-418A-8984-61D5C15FC6C4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9FBA0-BD10-1B37-6E8B-089418DE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D790D-9911-BE2D-E213-C2372312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46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F8987-E6EA-B189-F04A-6283DF2F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85" y="1596788"/>
            <a:ext cx="11519443" cy="45801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53B89-9D13-8D01-0E5F-68FFE0CA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490A7-FA18-AF18-B207-E9B2FF7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8612"/>
            <a:ext cx="4114800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8AC52-19B5-C63A-80C4-CEF7566D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6267" y="6318612"/>
            <a:ext cx="709748" cy="365125"/>
          </a:xfrm>
        </p:spPr>
        <p:txBody>
          <a:bodyPr/>
          <a:lstStyle>
            <a:lvl1pPr>
              <a:defRPr sz="1600"/>
            </a:lvl1pPr>
          </a:lstStyle>
          <a:p>
            <a:fld id="{43371299-713E-400F-8BA6-DB3E65A0CCA4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69A14544-B573-D409-3BB9-07713F70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8502556" cy="731098"/>
          </a:xfrm>
          <a:prstGeom prst="rect">
            <a:avLst/>
          </a:prstGeom>
          <a:solidFill>
            <a:srgbClr val="266DA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</a:t>
            </a:r>
            <a:r>
              <a:rPr lang="en-US" noProof="0" dirty="0" err="1"/>
              <a:t>el</a:t>
            </a:r>
            <a:r>
              <a:rPr lang="en-US" noProof="0" dirty="0"/>
              <a:t>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20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802F0-9213-0B67-FD88-46EDAF88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24523-82B3-8984-E8B0-230B2124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1FAED-BEF0-B731-D636-83403D56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6497-BD64-4D0C-977E-CA6500CCBE9D}" type="datetime1">
              <a:rPr lang="es-CL" smtClean="0"/>
              <a:t>07-01-2025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1B9B73-4032-E323-8262-537837B6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588A2-4FAA-08BC-2B5F-9C9BC939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5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948B-F3A9-6619-6266-DEE4F4F6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0744E-63D2-4203-E292-2D6558D42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DFDA05-DF61-562C-9FE1-16D4DAB5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95E741-F94D-0A73-EDEC-86E3607C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88DC-2E2F-48B5-9B73-E1B4317E2C1D}" type="datetime1">
              <a:rPr lang="es-CL" smtClean="0"/>
              <a:t>07-01-2025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150C16-B653-C927-FAAA-40CD2370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F3EC5F-140B-AD43-D2D9-BA6CCA89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36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6D1D4-8D09-4C16-EB1E-84B2BC2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A4F2B8-DA3B-1187-4BA6-66931D92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6AF86-2968-ADBD-4A9C-20F7EDBF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ECBE94-4090-4145-1137-D5C26C17D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025D9D-FE87-C8D5-6472-883D161C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9A506C-BC48-62E4-4AB6-D7073BCD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36B56-5E0A-4808-B06F-D1D533B202EB}" type="datetime1">
              <a:rPr lang="es-CL" smtClean="0"/>
              <a:t>07-01-2025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05A49F-5C6F-ABAD-5DBF-1DE1FA72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3AABA7-6BB5-B168-81EB-89A6E242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06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65FC1-D6F6-68DE-D7A3-53082132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D0C362-8CAA-C93D-D857-6768CEB6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02D5-2547-496C-B75D-FE9603CA4448}" type="datetime1">
              <a:rPr lang="es-CL" smtClean="0"/>
              <a:t>07-01-2025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D08372-5367-6796-4AFB-9EC7E498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9DCF0F-55B9-49FA-E770-FDB96920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53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971996-2C1A-05D3-2A83-772522ED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61CC-6770-4C9A-9C70-77AC041E0E47}" type="datetime1">
              <a:rPr lang="es-CL" smtClean="0"/>
              <a:t>07-01-2025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9885D4-F595-10BA-D4DF-8C5CDC39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407B33-2760-CC7A-488F-3615E14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42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7ADFF-EA13-09FB-8276-CCD6E983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B6932-0EB7-9F90-20E7-0C2008D0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56046-5B34-7B75-6242-4AF1AD644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A2B7E-C5A3-6726-E89E-A2353789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3FE9-EFC4-4D17-B493-33B7EFECF1B8}" type="datetime1">
              <a:rPr lang="es-CL" smtClean="0"/>
              <a:t>07-01-2025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40DC20-DE59-8E37-99EF-9013D2BA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FEEC2B-47EF-BC2B-E2D9-CE8928C8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615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38291-6B50-3FF1-D3B9-16B06364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84041A-54D2-8588-690C-14F64ABC4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568F00-3653-C46B-470C-B177F22B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CA51BD-DE6A-88A9-DEBB-6C997EDB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DEAD-0BE3-4BCF-823C-81131D697FFB}" type="datetime1">
              <a:rPr lang="es-CL" smtClean="0"/>
              <a:t>07-01-2025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9DA06-C985-3494-741F-D8ECB055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1CC678-73FD-3CE0-B4DA-CDFC7007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78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5F01C-9501-5C22-FE28-282F200D4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5985" y="6311900"/>
            <a:ext cx="12148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ED78642-39D5-41F4-9B3F-A29A2442BB99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1A4FD8-EAA4-3270-6BA3-6E2098B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8502556" cy="731098"/>
          </a:xfrm>
          <a:prstGeom prst="rect">
            <a:avLst/>
          </a:prstGeom>
          <a:solidFill>
            <a:srgbClr val="266DA6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</a:t>
            </a:r>
            <a:r>
              <a:rPr lang="en-US" noProof="0" dirty="0" err="1"/>
              <a:t>el</a:t>
            </a:r>
            <a:r>
              <a:rPr lang="en-US" noProof="0" dirty="0"/>
              <a:t>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C4DB4D-22D4-C89B-F81E-9BF911E12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985" y="1825625"/>
            <a:ext cx="115194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para </a:t>
            </a:r>
            <a:r>
              <a:rPr lang="en-US" noProof="0" dirty="0" err="1"/>
              <a:t>modificar</a:t>
            </a:r>
            <a:r>
              <a:rPr lang="en-US" noProof="0" dirty="0"/>
              <a:t> </a:t>
            </a:r>
            <a:r>
              <a:rPr lang="en-US" noProof="0" dirty="0" err="1"/>
              <a:t>los</a:t>
            </a:r>
            <a:r>
              <a:rPr lang="en-US" noProof="0" dirty="0"/>
              <a:t> </a:t>
            </a:r>
            <a:r>
              <a:rPr lang="en-US" noProof="0" dirty="0" err="1"/>
              <a:t>estilos</a:t>
            </a:r>
            <a:r>
              <a:rPr lang="en-US" noProof="0" dirty="0"/>
              <a:t> de </a:t>
            </a:r>
            <a:r>
              <a:rPr lang="en-US" noProof="0" dirty="0" err="1"/>
              <a:t>texto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  <a:p>
            <a:pPr lvl="1"/>
            <a:r>
              <a:rPr lang="en-US" noProof="0" dirty="0"/>
              <a:t>Segundo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2"/>
            <a:r>
              <a:rPr lang="en-US" noProof="0" dirty="0" err="1"/>
              <a:t>Tercer</a:t>
            </a:r>
            <a:r>
              <a:rPr lang="en-US" noProof="0" dirty="0"/>
              <a:t>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3"/>
            <a:r>
              <a:rPr lang="en-US" noProof="0" dirty="0"/>
              <a:t>Cuarto </a:t>
            </a:r>
            <a:r>
              <a:rPr lang="en-US" noProof="0" dirty="0" err="1"/>
              <a:t>nivel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nivel</a:t>
            </a:r>
            <a:endParaRPr lang="en-U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85436-8BD8-1994-C849-161B211B1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7C9ED7-94A9-3427-9A65-C2A80E131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0" y="6356350"/>
            <a:ext cx="709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3371299-713E-400F-8BA6-DB3E65A0CCA4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11" name="Imagen 10" descr="Imagen que contiene reloj, firmar, calle, ciudad&#10;&#10;Descripción generada automáticamente">
            <a:extLst>
              <a:ext uri="{FF2B5EF4-FFF2-40B4-BE49-F238E27FC236}">
                <a16:creationId xmlns:a16="http://schemas.microsoft.com/office/drawing/2014/main" id="{FF18D1F8-066D-83EA-E9FC-B7F8E13C0F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572" y="507574"/>
            <a:ext cx="3460062" cy="4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889A59-FC14-5A07-623C-DDA658BD5809}"/>
              </a:ext>
            </a:extLst>
          </p:cNvPr>
          <p:cNvSpPr/>
          <p:nvPr/>
        </p:nvSpPr>
        <p:spPr>
          <a:xfrm>
            <a:off x="1" y="1214518"/>
            <a:ext cx="12192000" cy="1649610"/>
          </a:xfrm>
          <a:prstGeom prst="rect">
            <a:avLst/>
          </a:prstGeom>
          <a:solidFill>
            <a:srgbClr val="266D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7F076-3DAE-4E97-0830-853A50D8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z="1400" smtClean="0"/>
              <a:pPr/>
              <a:t>09-01-2025</a:t>
            </a:fld>
            <a:endParaRPr lang="es-CL" sz="140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E3572-7E2F-0CBA-E226-74C5C6CA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A47FBA-DA30-F1A1-5635-B2421424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0</a:t>
            </a:fld>
            <a:endParaRPr lang="es-CL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09870D-E798-9F41-FE0D-8A7CC53EB22A}"/>
              </a:ext>
            </a:extLst>
          </p:cNvPr>
          <p:cNvSpPr txBox="1">
            <a:spLocks/>
          </p:cNvSpPr>
          <p:nvPr/>
        </p:nvSpPr>
        <p:spPr>
          <a:xfrm>
            <a:off x="0" y="1219322"/>
            <a:ext cx="12191999" cy="1649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 Nova Cond" panose="020B0506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 Physics-informed Neural Networks</a:t>
            </a:r>
          </a:p>
          <a:p>
            <a:pPr algn="ctr"/>
            <a:r>
              <a:rPr lang="en-US" sz="2800" b="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1° Escuela de Verano </a:t>
            </a:r>
            <a:r>
              <a:rPr lang="en-US" sz="2800" b="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iHEALTH</a:t>
            </a:r>
            <a:endParaRPr lang="en-US" sz="3200" b="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Marcador de contenido 1">
            <a:extLst>
              <a:ext uri="{FF2B5EF4-FFF2-40B4-BE49-F238E27FC236}">
                <a16:creationId xmlns:a16="http://schemas.microsoft.com/office/drawing/2014/main" id="{166E7D17-1A00-9EAC-48BE-82119EBA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975429"/>
            <a:ext cx="12191998" cy="4535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2000" b="0" dirty="0"/>
              <a:t>David Ortiz-Puerta, Tabita Catalán, Tomás Banduc, Francisco </a:t>
            </a:r>
            <a:r>
              <a:rPr lang="es-CL" sz="2000" b="0" dirty="0" err="1"/>
              <a:t>Sahli</a:t>
            </a:r>
            <a:endParaRPr lang="es-CL" sz="2000" b="0" dirty="0"/>
          </a:p>
        </p:txBody>
      </p:sp>
      <p:sp>
        <p:nvSpPr>
          <p:cNvPr id="1024" name="TextBox 2">
            <a:extLst>
              <a:ext uri="{FF2B5EF4-FFF2-40B4-BE49-F238E27FC236}">
                <a16:creationId xmlns:a16="http://schemas.microsoft.com/office/drawing/2014/main" id="{AC18F410-3079-A063-30A1-CBAC7F9F9BCF}"/>
              </a:ext>
            </a:extLst>
          </p:cNvPr>
          <p:cNvSpPr/>
          <p:nvPr/>
        </p:nvSpPr>
        <p:spPr>
          <a:xfrm>
            <a:off x="1" y="3576528"/>
            <a:ext cx="12191998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Universidad de Valparaíso</a:t>
            </a:r>
          </a:p>
          <a:p>
            <a:pPr algn="ctr"/>
            <a:r>
              <a:rPr lang="en-US" sz="1400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Pontificia Universidad Católica de Chile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Millennium Institute for Intelligent Healthcare Engineering,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iHEALTH</a:t>
            </a:r>
            <a:endParaRPr lang="en-US" sz="1400" b="0" strike="noStri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Imagen 1024" descr="Imagen que contiene Texto&#10;&#10;Descripción generada automáticamente">
            <a:extLst>
              <a:ext uri="{FF2B5EF4-FFF2-40B4-BE49-F238E27FC236}">
                <a16:creationId xmlns:a16="http://schemas.microsoft.com/office/drawing/2014/main" id="{7484A490-04A7-C0A2-8030-C68464B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48" y="4899056"/>
            <a:ext cx="1898509" cy="884765"/>
          </a:xfrm>
          <a:prstGeom prst="rect">
            <a:avLst/>
          </a:prstGeom>
        </p:spPr>
      </p:pic>
      <p:pic>
        <p:nvPicPr>
          <p:cNvPr id="1027" name="Google Shape;96;p2">
            <a:extLst>
              <a:ext uri="{FF2B5EF4-FFF2-40B4-BE49-F238E27FC236}">
                <a16:creationId xmlns:a16="http://schemas.microsoft.com/office/drawing/2014/main" id="{E9415247-EB87-3AC4-2DA8-27B82C8A693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73045" y="5187593"/>
            <a:ext cx="3045915" cy="391424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2" descr="Pontificia Universidad Católica de Chile - Docomomo 2024">
            <a:extLst>
              <a:ext uri="{FF2B5EF4-FFF2-40B4-BE49-F238E27FC236}">
                <a16:creationId xmlns:a16="http://schemas.microsoft.com/office/drawing/2014/main" id="{13033B9C-F041-37D1-9D4B-B0AC6271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548" y="4606409"/>
            <a:ext cx="2147203" cy="12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4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07C38A89-2C0F-0B8D-7450-18EF6DF61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086" y="1445538"/>
                <a:ext cx="7714342" cy="473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Se resolverá mediante una </a:t>
                </a:r>
                <a:r>
                  <a:rPr lang="es-CL" sz="2000" b="1" dirty="0"/>
                  <a:t>ANN</a:t>
                </a:r>
                <a:r>
                  <a:rPr lang="es-CL" sz="2000" b="0" dirty="0"/>
                  <a:t> y una </a:t>
                </a:r>
                <a:r>
                  <a:rPr lang="es-CL" sz="2000" b="1" dirty="0"/>
                  <a:t>PINN</a:t>
                </a:r>
                <a:r>
                  <a:rPr lang="es-CL" sz="2000" b="0" dirty="0"/>
                  <a:t> el </a:t>
                </a:r>
                <a:r>
                  <a:rPr lang="es-CL" sz="2000" b="1" dirty="0"/>
                  <a:t>movimiento de un péndulo</a:t>
                </a:r>
                <a:r>
                  <a:rPr lang="es-CL" sz="2000" b="0" dirty="0"/>
                  <a:t> descrito por el siguiente modelo:</a:t>
                </a:r>
              </a:p>
              <a:p>
                <a:pPr marL="0" indent="0">
                  <a:buNone/>
                </a:pPr>
                <a:endParaRPr lang="es-CL" sz="2400" b="0" dirty="0"/>
              </a:p>
              <a:p>
                <a:r>
                  <a:rPr lang="es-CL" sz="1800" b="1" dirty="0"/>
                  <a:t>Movimiento bidimensional.</a:t>
                </a:r>
              </a:p>
              <a:p>
                <a:r>
                  <a:rPr lang="es-CL" sz="1800" b="1" dirty="0"/>
                  <a:t>Masa puntual y vara rígida.</a:t>
                </a:r>
              </a:p>
              <a:p>
                <a:r>
                  <a:rPr lang="es-CL" sz="1800" b="1" dirty="0"/>
                  <a:t>Sistema inmerso en el vacío.</a:t>
                </a:r>
              </a:p>
              <a:p>
                <a:r>
                  <a:rPr lang="es-CL" sz="1800" b="1" dirty="0"/>
                  <a:t>Campo gravitatorio uniforme.</a:t>
                </a:r>
              </a:p>
              <a:p>
                <a:endParaRPr lang="es-CL" sz="1800" dirty="0"/>
              </a:p>
              <a:p>
                <a:pPr marL="0" indent="0">
                  <a:buNone/>
                </a:pPr>
                <a:r>
                  <a:rPr lang="es-CL" sz="2000" b="0" dirty="0"/>
                  <a:t>Utilizando descomposición de fuerzas y la segunda ley de Newton, se obtiene la </a:t>
                </a:r>
                <a:r>
                  <a:rPr lang="es-CL" sz="2000" b="1" dirty="0"/>
                  <a:t>EDO</a:t>
                </a:r>
                <a:endParaRPr lang="es-CL" sz="2000" b="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den>
                      </m:f>
                      <m:func>
                        <m:func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CL" sz="2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sz="2000" b="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b="0" dirty="0"/>
              </a:p>
              <a:p>
                <a:pPr marL="0" indent="0">
                  <a:buNone/>
                </a:pPr>
                <a:endParaRPr lang="es-CL" b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07C38A89-2C0F-0B8D-7450-18EF6DF61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086" y="1445538"/>
                <a:ext cx="7714342" cy="4731425"/>
              </a:xfrm>
              <a:blipFill>
                <a:blip r:embed="rId2"/>
                <a:stretch>
                  <a:fillRect l="-870" t="-1160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BB3200-526C-45A6-4DF9-EC3A7ECC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4AB3BD-2D71-8A3A-30E1-A0C9B957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58AF5D-90FD-D6FD-248B-8465F4AE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1</a:t>
            </a:fld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B4C406-1F47-9EB2-6D91-04BA11DA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Actividad</a:t>
            </a:r>
            <a:r>
              <a:rPr lang="en-US" sz="2400" dirty="0"/>
              <a:t> 1</a:t>
            </a:r>
            <a:r>
              <a:rPr lang="en-US" sz="2400" b="0" dirty="0"/>
              <a:t> – </a:t>
            </a:r>
            <a:r>
              <a:rPr lang="en-US" sz="2400" b="0" dirty="0" err="1"/>
              <a:t>Oscilación</a:t>
            </a:r>
            <a:r>
              <a:rPr lang="en-US" sz="2400" b="0" dirty="0"/>
              <a:t> de un </a:t>
            </a:r>
            <a:r>
              <a:rPr lang="en-US" sz="2400" b="0" dirty="0" err="1"/>
              <a:t>péndulo</a:t>
            </a:r>
            <a:endParaRPr lang="en-US" dirty="0"/>
          </a:p>
        </p:txBody>
      </p:sp>
      <p:pic>
        <p:nvPicPr>
          <p:cNvPr id="8" name="Imagen 7" descr="Imagen que contiene oscuro, pequeño, colorido, luz&#10;&#10;Descripción generada automáticamente">
            <a:extLst>
              <a:ext uri="{FF2B5EF4-FFF2-40B4-BE49-F238E27FC236}">
                <a16:creationId xmlns:a16="http://schemas.microsoft.com/office/drawing/2014/main" id="{79E70859-5F9C-AD0C-5494-E3445DBF7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6" y="1303335"/>
            <a:ext cx="2965451" cy="51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BAB5-6194-C2F5-8FE5-D2859ADD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2B46D79-0720-238B-3942-00998F2F8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Se resolverá mediante una </a:t>
                </a:r>
                <a:r>
                  <a:rPr lang="es-CL" sz="2000" b="1" dirty="0"/>
                  <a:t>PINN</a:t>
                </a:r>
                <a:r>
                  <a:rPr lang="es-CL" sz="2000" b="0" dirty="0"/>
                  <a:t> la </a:t>
                </a:r>
                <a:r>
                  <a:rPr lang="es-CL" sz="2000" b="1" dirty="0"/>
                  <a:t>difusión de una cantidad física 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s-CL" sz="2000" b="1" dirty="0"/>
                  <a:t> en un medio </a:t>
                </a:r>
                <a14:m>
                  <m:oMath xmlns:m="http://schemas.openxmlformats.org/officeDocument/2006/math">
                    <m:r>
                      <a:rPr lang="es-CL" sz="20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b="0" dirty="0"/>
                  <a:t>descrito por el siguiente modelo:</a:t>
                </a:r>
              </a:p>
              <a:p>
                <a:pPr marL="0" indent="0">
                  <a:buNone/>
                </a:pPr>
                <a:endParaRPr lang="es-CL" sz="2400" b="0" dirty="0"/>
              </a:p>
              <a:p>
                <a:r>
                  <a:rPr lang="es-CL" sz="1800" b="1" dirty="0"/>
                  <a:t>Dominio de una dimensión en espacio </a:t>
                </a:r>
                <a14:m>
                  <m:oMath xmlns:m="http://schemas.openxmlformats.org/officeDocument/2006/math">
                    <m:r>
                      <a:rPr lang="es-CL" sz="18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s-CL" sz="1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s-CL" sz="1800" b="1" dirty="0"/>
                  <a:t>.</a:t>
                </a:r>
              </a:p>
              <a:p>
                <a:r>
                  <a:rPr lang="es-CL" sz="1800" b="1" dirty="0"/>
                  <a:t>Medio de propagación homogéneo.</a:t>
                </a:r>
              </a:p>
              <a:p>
                <a:r>
                  <a:rPr lang="es-CL" sz="1800" b="1" dirty="0"/>
                  <a:t>Fuente de calor no-lineal.</a:t>
                </a:r>
              </a:p>
              <a:p>
                <a:r>
                  <a:rPr lang="es-CL" sz="1800" b="1" dirty="0"/>
                  <a:t>Borde frío.</a:t>
                </a:r>
              </a:p>
              <a:p>
                <a:endParaRPr lang="es-CL" sz="1800" dirty="0"/>
              </a:p>
              <a:p>
                <a:pPr marL="0" indent="0">
                  <a:buNone/>
                </a:pPr>
                <a:r>
                  <a:rPr lang="es-CL" sz="2000" dirty="0"/>
                  <a:t>El modelo anterior se rige por la siguiente </a:t>
                </a:r>
                <a:r>
                  <a:rPr lang="es-CL" sz="2000" b="1" dirty="0"/>
                  <a:t>EDP</a:t>
                </a:r>
                <a:r>
                  <a:rPr lang="es-CL" sz="2000" dirty="0"/>
                  <a:t>:</a:t>
                </a:r>
              </a:p>
              <a:p>
                <a:pPr marL="0" indent="0">
                  <a:buNone/>
                </a:pPr>
                <a:r>
                  <a:rPr lang="es-CL" sz="2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,±1)=0</m:t>
                      </m:r>
                    </m:oMath>
                  </m:oMathPara>
                </a14:m>
                <a:endParaRPr lang="es-CL" sz="2000" b="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b="0" dirty="0"/>
              </a:p>
              <a:p>
                <a:pPr marL="0" indent="0">
                  <a:buNone/>
                </a:pPr>
                <a:endParaRPr lang="es-CL" b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2B46D79-0720-238B-3942-00998F2F8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  <a:blipFill>
                <a:blip r:embed="rId2"/>
                <a:stretch>
                  <a:fillRect l="-582" t="-1160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EDAD80-1E05-903D-830C-E75DE174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C38A31-DD22-F4C7-2A83-CB127086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2C4D07-8C49-5DD8-2BEA-3488619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2</a:t>
            </a:fld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946B60C-9EA8-62B1-C3C8-C107F3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Actividad</a:t>
            </a:r>
            <a:r>
              <a:rPr lang="en-US" sz="2400" dirty="0"/>
              <a:t> 2</a:t>
            </a:r>
            <a:r>
              <a:rPr lang="en-US" sz="2400" b="0" dirty="0"/>
              <a:t> – </a:t>
            </a:r>
            <a:r>
              <a:rPr lang="en-US" sz="2400" b="0" dirty="0" err="1"/>
              <a:t>Difusión</a:t>
            </a:r>
            <a:r>
              <a:rPr lang="en-US" sz="2400" b="0" dirty="0"/>
              <a:t> unidimensional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3AFF1EA-F2E5-F3C7-F48D-59F0D657A056}"/>
                  </a:ext>
                </a:extLst>
              </p:cNvPr>
              <p:cNvSpPr txBox="1"/>
              <p:nvPr/>
            </p:nvSpPr>
            <p:spPr>
              <a:xfrm>
                <a:off x="6489371" y="1897997"/>
                <a:ext cx="3185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3AFF1EA-F2E5-F3C7-F48D-59F0D657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71" y="1897997"/>
                <a:ext cx="318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o 26">
            <a:extLst>
              <a:ext uri="{FF2B5EF4-FFF2-40B4-BE49-F238E27FC236}">
                <a16:creationId xmlns:a16="http://schemas.microsoft.com/office/drawing/2014/main" id="{D7A85B3A-30D6-2827-8BE5-FFC6BF97D9CC}"/>
              </a:ext>
            </a:extLst>
          </p:cNvPr>
          <p:cNvGrpSpPr/>
          <p:nvPr/>
        </p:nvGrpSpPr>
        <p:grpSpPr>
          <a:xfrm>
            <a:off x="6488698" y="2024928"/>
            <a:ext cx="4798448" cy="2332698"/>
            <a:chOff x="6488698" y="2024928"/>
            <a:chExt cx="4798448" cy="2332698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23138F57-99F9-D87F-AC11-5F173EE2D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2337" y="2248254"/>
              <a:ext cx="0" cy="20355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CF239E0-8865-EB15-10E4-B73CB822B562}"/>
                    </a:ext>
                  </a:extLst>
                </p:cNvPr>
                <p:cNvSpPr txBox="1"/>
                <p:nvPr/>
              </p:nvSpPr>
              <p:spPr>
                <a:xfrm>
                  <a:off x="10968603" y="2998606"/>
                  <a:ext cx="3185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DCF239E0-8865-EB15-10E4-B73CB822B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8603" y="2998606"/>
                  <a:ext cx="31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Imagen 2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926B1CC0-038E-5953-437F-E4CAB8A44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7" t="11450" r="9619" b="11186"/>
            <a:stretch/>
          </p:blipFill>
          <p:spPr>
            <a:xfrm>
              <a:off x="6655207" y="2024928"/>
              <a:ext cx="3905401" cy="2332698"/>
            </a:xfrm>
            <a:prstGeom prst="rect">
              <a:avLst/>
            </a:prstGeom>
          </p:spPr>
        </p:pic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331BDD5-8E97-8D56-1818-9DB318209526}"/>
                </a:ext>
              </a:extLst>
            </p:cNvPr>
            <p:cNvCxnSpPr>
              <a:cxnSpLocks/>
            </p:cNvCxnSpPr>
            <p:nvPr/>
          </p:nvCxnSpPr>
          <p:spPr>
            <a:xfrm>
              <a:off x="6488698" y="3209846"/>
              <a:ext cx="45341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5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8DD0-8FF2-181D-92EE-CD29A3EF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389C6FF-DFE5-86E8-19F4-0C823942F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b="0" dirty="0"/>
                  <a:t>Se estimará mediante una </a:t>
                </a:r>
                <a:r>
                  <a:rPr lang="es-CL" sz="2000" b="1" dirty="0"/>
                  <a:t>PINN el coeficiente de difusión </a:t>
                </a:r>
                <a14:m>
                  <m:oMath xmlns:m="http://schemas.openxmlformats.org/officeDocument/2006/math">
                    <m:r>
                      <a:rPr lang="es-CL" sz="2000" b="1" i="1" smtClean="0">
                        <a:latin typeface="Cambria Math" panose="02040503050406030204" pitchFamily="18" charset="0"/>
                      </a:rPr>
                      <m:t>𝜿</m:t>
                    </m:r>
                  </m:oMath>
                </a14:m>
                <a:r>
                  <a:rPr lang="es-CL" sz="2000" b="1" dirty="0"/>
                  <a:t> </a:t>
                </a:r>
                <a:r>
                  <a:rPr lang="es-CL" sz="2000" b="0" dirty="0"/>
                  <a:t>asociado a la ecuación del calor.</a:t>
                </a:r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r>
                  <a:rPr lang="es-CL" sz="2000" dirty="0"/>
                  <a:t>Es importante notar que, en dicho caso, la cantidad desconocida del problema será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s-CL" sz="2000" dirty="0"/>
                  <a:t>, </a:t>
                </a:r>
                <a:r>
                  <a:rPr lang="es-CL" sz="2000" b="1" dirty="0"/>
                  <a:t>no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000" dirty="0"/>
                  <a:t>. Para evitar el crimen inverso (</a:t>
                </a:r>
                <a:r>
                  <a:rPr lang="es-CL" sz="2000" b="1" i="1" dirty="0"/>
                  <a:t>inverse </a:t>
                </a:r>
                <a:r>
                  <a:rPr lang="es-CL" sz="2000" b="1" i="1" dirty="0" err="1"/>
                  <a:t>crime</a:t>
                </a:r>
                <a:r>
                  <a:rPr lang="es-CL" sz="2000" dirty="0"/>
                  <a:t>), se considerarán datos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CL" sz="2000" b="0" i="0" smtClean="0">
                            <a:latin typeface="Cambria Math" panose="02040503050406030204" pitchFamily="18" charset="0"/>
                          </a:rPr>
                          <m:t>data</m:t>
                        </m:r>
                      </m:sub>
                    </m:sSub>
                  </m:oMath>
                </a14:m>
                <a:r>
                  <a:rPr lang="es-CL" sz="2000" dirty="0"/>
                  <a:t> </a:t>
                </a:r>
                <a:r>
                  <a:rPr lang="es-CL" sz="2000" b="1" dirty="0"/>
                  <a:t>con ruido</a:t>
                </a:r>
                <a:r>
                  <a:rPr lang="es-CL" sz="2000" dirty="0"/>
                  <a:t>. </a:t>
                </a:r>
                <a:endParaRPr lang="es-CL" sz="2000" i="1" dirty="0"/>
              </a:p>
              <a:p>
                <a:pPr marL="0" indent="0">
                  <a:buNone/>
                </a:pPr>
                <a:endParaRPr lang="es-CL" sz="2000" dirty="0"/>
              </a:p>
              <a:p>
                <a:pPr marL="0" indent="0">
                  <a:buNone/>
                </a:pPr>
                <a:endParaRPr lang="es-CL" sz="2000" b="0" dirty="0"/>
              </a:p>
              <a:p>
                <a:pPr marL="0" indent="0">
                  <a:buNone/>
                </a:pPr>
                <a:endParaRPr lang="es-CL" b="0" dirty="0"/>
              </a:p>
            </p:txBody>
          </p:sp>
        </mc:Choice>
        <mc:Fallback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B389C6FF-DFE5-86E8-19F4-0C823942F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985" y="1445538"/>
                <a:ext cx="11519443" cy="4731425"/>
              </a:xfrm>
              <a:blipFill>
                <a:blip r:embed="rId2"/>
                <a:stretch>
                  <a:fillRect l="-582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D19E42-70B5-68F2-1F7C-9C06BE1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346C-8E28-4C73-85C6-45EBF3EB6ECA}" type="datetime1">
              <a:rPr lang="es-CL" smtClean="0"/>
              <a:pPr/>
              <a:t>07-01-2025</a:t>
            </a:fld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66EC43-069E-8849-5E70-ED27E752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4AB389-4F06-8FE5-3832-DCAADBB7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71299-713E-400F-8BA6-DB3E65A0CCA4}" type="slidenum">
              <a:rPr lang="es-CL" smtClean="0"/>
              <a:pPr/>
              <a:t>3</a:t>
            </a:fld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F14747B-F761-C002-AA39-68DF2DBB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Actividad</a:t>
            </a:r>
            <a:r>
              <a:rPr lang="en-US" sz="2400" dirty="0"/>
              <a:t> 3</a:t>
            </a:r>
            <a:r>
              <a:rPr lang="en-US" sz="2400" b="0" dirty="0"/>
              <a:t> – </a:t>
            </a:r>
            <a:r>
              <a:rPr lang="en-US" sz="2400" b="0" dirty="0" err="1"/>
              <a:t>Problema</a:t>
            </a:r>
            <a:r>
              <a:rPr lang="en-US" sz="2400" b="0" dirty="0"/>
              <a:t> </a:t>
            </a:r>
            <a:r>
              <a:rPr lang="en-US" sz="2400" b="0" dirty="0" err="1"/>
              <a:t>inverso</a:t>
            </a:r>
            <a:r>
              <a:rPr lang="en-US" sz="2400" b="0" dirty="0"/>
              <a:t> de </a:t>
            </a:r>
            <a:r>
              <a:rPr lang="en-US" sz="2400" b="0" dirty="0" err="1"/>
              <a:t>difusión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6C27F5-1FE3-1C42-A981-DB45EA54E706}"/>
                  </a:ext>
                </a:extLst>
              </p:cNvPr>
              <p:cNvSpPr txBox="1"/>
              <p:nvPr/>
            </p:nvSpPr>
            <p:spPr>
              <a:xfrm>
                <a:off x="3834218" y="4380284"/>
                <a:ext cx="42800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1" i="1" smtClean="0">
                          <a:latin typeface="Cambria Math" panose="02040503050406030204" pitchFamily="18" charset="0"/>
                        </a:rPr>
                        <m:t>𝜿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56C27F5-1FE3-1C42-A981-DB45EA54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18" y="4380284"/>
                <a:ext cx="42800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B37D3D-3AF9-425F-C561-BA274D13BD93}"/>
                  </a:ext>
                </a:extLst>
              </p:cNvPr>
              <p:cNvSpPr txBox="1"/>
              <p:nvPr/>
            </p:nvSpPr>
            <p:spPr>
              <a:xfrm>
                <a:off x="7929781" y="4484916"/>
                <a:ext cx="4472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FB37D3D-3AF9-425F-C561-BA274D13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781" y="4484916"/>
                <a:ext cx="44723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o 17">
            <a:extLst>
              <a:ext uri="{FF2B5EF4-FFF2-40B4-BE49-F238E27FC236}">
                <a16:creationId xmlns:a16="http://schemas.microsoft.com/office/drawing/2014/main" id="{605CF784-160D-CCFB-96CB-5E1CC6A6C645}"/>
              </a:ext>
            </a:extLst>
          </p:cNvPr>
          <p:cNvSpPr/>
          <p:nvPr/>
        </p:nvSpPr>
        <p:spPr>
          <a:xfrm rot="19014052">
            <a:off x="3316514" y="3745240"/>
            <a:ext cx="5384800" cy="53848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EA3CCFD2-7EBF-D731-61A5-AFC068852550}"/>
              </a:ext>
            </a:extLst>
          </p:cNvPr>
          <p:cNvSpPr/>
          <p:nvPr/>
        </p:nvSpPr>
        <p:spPr>
          <a:xfrm rot="8136982">
            <a:off x="3402262" y="378556"/>
            <a:ext cx="5384800" cy="5384800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6B3A577-BD73-C136-9FF8-BE7C7A4BC8D8}"/>
              </a:ext>
            </a:extLst>
          </p:cNvPr>
          <p:cNvSpPr txBox="1"/>
          <p:nvPr/>
        </p:nvSpPr>
        <p:spPr>
          <a:xfrm>
            <a:off x="4845367" y="3301515"/>
            <a:ext cx="25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Problema directo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10F305-C129-DD4C-0E74-8BBCDD8645E0}"/>
              </a:ext>
            </a:extLst>
          </p:cNvPr>
          <p:cNvSpPr txBox="1"/>
          <p:nvPr/>
        </p:nvSpPr>
        <p:spPr>
          <a:xfrm>
            <a:off x="4835661" y="5896594"/>
            <a:ext cx="252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Problema inverso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A96C3116-9FEF-6ABE-B10E-95CC4800D9CE}"/>
              </a:ext>
            </a:extLst>
          </p:cNvPr>
          <p:cNvSpPr/>
          <p:nvPr/>
        </p:nvSpPr>
        <p:spPr>
          <a:xfrm>
            <a:off x="4238171" y="4963886"/>
            <a:ext cx="3730172" cy="856518"/>
          </a:xfrm>
          <a:custGeom>
            <a:avLst/>
            <a:gdLst>
              <a:gd name="connsiteX0" fmla="*/ 3730172 w 3730172"/>
              <a:gd name="connsiteY0" fmla="*/ 58057 h 856518"/>
              <a:gd name="connsiteX1" fmla="*/ 3585029 w 3730172"/>
              <a:gd name="connsiteY1" fmla="*/ 319314 h 856518"/>
              <a:gd name="connsiteX2" fmla="*/ 3439886 w 3730172"/>
              <a:gd name="connsiteY2" fmla="*/ 116114 h 856518"/>
              <a:gd name="connsiteX3" fmla="*/ 3265715 w 3730172"/>
              <a:gd name="connsiteY3" fmla="*/ 566057 h 856518"/>
              <a:gd name="connsiteX4" fmla="*/ 3120572 w 3730172"/>
              <a:gd name="connsiteY4" fmla="*/ 464457 h 856518"/>
              <a:gd name="connsiteX5" fmla="*/ 2873829 w 3730172"/>
              <a:gd name="connsiteY5" fmla="*/ 783771 h 856518"/>
              <a:gd name="connsiteX6" fmla="*/ 2757715 w 3730172"/>
              <a:gd name="connsiteY6" fmla="*/ 435428 h 856518"/>
              <a:gd name="connsiteX7" fmla="*/ 2627086 w 3730172"/>
              <a:gd name="connsiteY7" fmla="*/ 798285 h 856518"/>
              <a:gd name="connsiteX8" fmla="*/ 2322286 w 3730172"/>
              <a:gd name="connsiteY8" fmla="*/ 624114 h 856518"/>
              <a:gd name="connsiteX9" fmla="*/ 2220686 w 3730172"/>
              <a:gd name="connsiteY9" fmla="*/ 841828 h 856518"/>
              <a:gd name="connsiteX10" fmla="*/ 2061029 w 3730172"/>
              <a:gd name="connsiteY10" fmla="*/ 595085 h 856518"/>
              <a:gd name="connsiteX11" fmla="*/ 1799772 w 3730172"/>
              <a:gd name="connsiteY11" fmla="*/ 856343 h 856518"/>
              <a:gd name="connsiteX12" fmla="*/ 1654629 w 3730172"/>
              <a:gd name="connsiteY12" fmla="*/ 638628 h 856518"/>
              <a:gd name="connsiteX13" fmla="*/ 1393372 w 3730172"/>
              <a:gd name="connsiteY13" fmla="*/ 827314 h 856518"/>
              <a:gd name="connsiteX14" fmla="*/ 1335315 w 3730172"/>
              <a:gd name="connsiteY14" fmla="*/ 580571 h 856518"/>
              <a:gd name="connsiteX15" fmla="*/ 1175658 w 3730172"/>
              <a:gd name="connsiteY15" fmla="*/ 827314 h 856518"/>
              <a:gd name="connsiteX16" fmla="*/ 1161143 w 3730172"/>
              <a:gd name="connsiteY16" fmla="*/ 551543 h 856518"/>
              <a:gd name="connsiteX17" fmla="*/ 986972 w 3730172"/>
              <a:gd name="connsiteY17" fmla="*/ 711200 h 856518"/>
              <a:gd name="connsiteX18" fmla="*/ 986972 w 3730172"/>
              <a:gd name="connsiteY18" fmla="*/ 522514 h 856518"/>
              <a:gd name="connsiteX19" fmla="*/ 638629 w 3730172"/>
              <a:gd name="connsiteY19" fmla="*/ 580571 h 856518"/>
              <a:gd name="connsiteX20" fmla="*/ 566058 w 3730172"/>
              <a:gd name="connsiteY20" fmla="*/ 319314 h 856518"/>
              <a:gd name="connsiteX21" fmla="*/ 261258 w 3730172"/>
              <a:gd name="connsiteY21" fmla="*/ 493485 h 856518"/>
              <a:gd name="connsiteX22" fmla="*/ 261258 w 3730172"/>
              <a:gd name="connsiteY22" fmla="*/ 217714 h 856518"/>
              <a:gd name="connsiteX23" fmla="*/ 58058 w 3730172"/>
              <a:gd name="connsiteY23" fmla="*/ 246743 h 856518"/>
              <a:gd name="connsiteX24" fmla="*/ 87086 w 3730172"/>
              <a:gd name="connsiteY24" fmla="*/ 72571 h 856518"/>
              <a:gd name="connsiteX25" fmla="*/ 0 w 3730172"/>
              <a:gd name="connsiteY25" fmla="*/ 0 h 85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730172" h="856518">
                <a:moveTo>
                  <a:pt x="3730172" y="58057"/>
                </a:moveTo>
                <a:cubicBezTo>
                  <a:pt x="3681791" y="183847"/>
                  <a:pt x="3633410" y="309638"/>
                  <a:pt x="3585029" y="319314"/>
                </a:cubicBezTo>
                <a:cubicBezTo>
                  <a:pt x="3536648" y="328990"/>
                  <a:pt x="3493105" y="74990"/>
                  <a:pt x="3439886" y="116114"/>
                </a:cubicBezTo>
                <a:cubicBezTo>
                  <a:pt x="3386667" y="157238"/>
                  <a:pt x="3318934" y="508000"/>
                  <a:pt x="3265715" y="566057"/>
                </a:cubicBezTo>
                <a:cubicBezTo>
                  <a:pt x="3212496" y="624114"/>
                  <a:pt x="3185886" y="428171"/>
                  <a:pt x="3120572" y="464457"/>
                </a:cubicBezTo>
                <a:cubicBezTo>
                  <a:pt x="3055258" y="500743"/>
                  <a:pt x="2934305" y="788609"/>
                  <a:pt x="2873829" y="783771"/>
                </a:cubicBezTo>
                <a:cubicBezTo>
                  <a:pt x="2813353" y="778933"/>
                  <a:pt x="2798839" y="433009"/>
                  <a:pt x="2757715" y="435428"/>
                </a:cubicBezTo>
                <a:cubicBezTo>
                  <a:pt x="2716591" y="437847"/>
                  <a:pt x="2699657" y="766837"/>
                  <a:pt x="2627086" y="798285"/>
                </a:cubicBezTo>
                <a:cubicBezTo>
                  <a:pt x="2554515" y="829733"/>
                  <a:pt x="2390019" y="616857"/>
                  <a:pt x="2322286" y="624114"/>
                </a:cubicBezTo>
                <a:cubicBezTo>
                  <a:pt x="2254553" y="631371"/>
                  <a:pt x="2264229" y="846666"/>
                  <a:pt x="2220686" y="841828"/>
                </a:cubicBezTo>
                <a:cubicBezTo>
                  <a:pt x="2177143" y="836990"/>
                  <a:pt x="2131181" y="592666"/>
                  <a:pt x="2061029" y="595085"/>
                </a:cubicBezTo>
                <a:cubicBezTo>
                  <a:pt x="1990877" y="597504"/>
                  <a:pt x="1867505" y="849086"/>
                  <a:pt x="1799772" y="856343"/>
                </a:cubicBezTo>
                <a:cubicBezTo>
                  <a:pt x="1732039" y="863600"/>
                  <a:pt x="1722362" y="643466"/>
                  <a:pt x="1654629" y="638628"/>
                </a:cubicBezTo>
                <a:cubicBezTo>
                  <a:pt x="1586896" y="633790"/>
                  <a:pt x="1446591" y="836990"/>
                  <a:pt x="1393372" y="827314"/>
                </a:cubicBezTo>
                <a:cubicBezTo>
                  <a:pt x="1340153" y="817638"/>
                  <a:pt x="1371601" y="580571"/>
                  <a:pt x="1335315" y="580571"/>
                </a:cubicBezTo>
                <a:cubicBezTo>
                  <a:pt x="1299029" y="580571"/>
                  <a:pt x="1204687" y="832152"/>
                  <a:pt x="1175658" y="827314"/>
                </a:cubicBezTo>
                <a:cubicBezTo>
                  <a:pt x="1146629" y="822476"/>
                  <a:pt x="1192590" y="570895"/>
                  <a:pt x="1161143" y="551543"/>
                </a:cubicBezTo>
                <a:cubicBezTo>
                  <a:pt x="1129696" y="532191"/>
                  <a:pt x="1016000" y="716038"/>
                  <a:pt x="986972" y="711200"/>
                </a:cubicBezTo>
                <a:cubicBezTo>
                  <a:pt x="957944" y="706362"/>
                  <a:pt x="1045029" y="544285"/>
                  <a:pt x="986972" y="522514"/>
                </a:cubicBezTo>
                <a:cubicBezTo>
                  <a:pt x="928915" y="500743"/>
                  <a:pt x="708781" y="614438"/>
                  <a:pt x="638629" y="580571"/>
                </a:cubicBezTo>
                <a:cubicBezTo>
                  <a:pt x="568477" y="546704"/>
                  <a:pt x="628953" y="333828"/>
                  <a:pt x="566058" y="319314"/>
                </a:cubicBezTo>
                <a:cubicBezTo>
                  <a:pt x="503163" y="304800"/>
                  <a:pt x="312058" y="510418"/>
                  <a:pt x="261258" y="493485"/>
                </a:cubicBezTo>
                <a:cubicBezTo>
                  <a:pt x="210458" y="476552"/>
                  <a:pt x="295125" y="258838"/>
                  <a:pt x="261258" y="217714"/>
                </a:cubicBezTo>
                <a:cubicBezTo>
                  <a:pt x="227391" y="176590"/>
                  <a:pt x="87087" y="270933"/>
                  <a:pt x="58058" y="246743"/>
                </a:cubicBezTo>
                <a:cubicBezTo>
                  <a:pt x="29029" y="222553"/>
                  <a:pt x="96762" y="113695"/>
                  <a:pt x="87086" y="72571"/>
                </a:cubicBezTo>
                <a:cubicBezTo>
                  <a:pt x="77410" y="31447"/>
                  <a:pt x="38705" y="15723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882D4F5-2B24-647E-03E9-DD115A500DE8}"/>
                  </a:ext>
                </a:extLst>
              </p:cNvPr>
              <p:cNvSpPr txBox="1"/>
              <p:nvPr/>
            </p:nvSpPr>
            <p:spPr>
              <a:xfrm>
                <a:off x="5708605" y="5043130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s-CL" sz="2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𝐝𝐚𝐭𝐚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882D4F5-2B24-647E-03E9-DD115A50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05" y="5043130"/>
                <a:ext cx="750142" cy="369332"/>
              </a:xfrm>
              <a:prstGeom prst="rect">
                <a:avLst/>
              </a:prstGeom>
              <a:blipFill>
                <a:blip r:embed="rId5"/>
                <a:stretch>
                  <a:fillRect l="-5645" r="-403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0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101819</TotalTime>
  <Words>275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Tema de Office</vt:lpstr>
      <vt:lpstr>Presentación de PowerPoint</vt:lpstr>
      <vt:lpstr>Actividad 1 – Oscilación de un péndulo</vt:lpstr>
      <vt:lpstr>Actividad 2 – Difusión unidimensional</vt:lpstr>
      <vt:lpstr>Actividad 3 – Problema inverso de difusión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Embeddings</dc:title>
  <dc:creator>Tomás Banduc Moreno (tomas.banduc)</dc:creator>
  <cp:lastModifiedBy>Tomás Banduc</cp:lastModifiedBy>
  <cp:revision>215</cp:revision>
  <dcterms:created xsi:type="dcterms:W3CDTF">2023-05-01T21:41:34Z</dcterms:created>
  <dcterms:modified xsi:type="dcterms:W3CDTF">2025-01-09T22:12:44Z</dcterms:modified>
</cp:coreProperties>
</file>