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5"/>
  </p:notesMasterIdLst>
  <p:sldIdLst>
    <p:sldId id="256" r:id="rId4"/>
    <p:sldId id="273" r:id="rId5"/>
    <p:sldId id="275" r:id="rId6"/>
    <p:sldId id="274" r:id="rId7"/>
    <p:sldId id="257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0721E-17CE-FE94-10EE-9B7E4AEE37FB}" v="486" dt="2024-11-11T19:00:03.799"/>
    <p1510:client id="{F804BCA6-3013-EEC7-771C-9102FCBFD5B4}" v="808" dt="2024-11-12T03:08:25.3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A5EE21E-F17C-45F1-88D9-3DE33FA3C5E0}" type="slidenum">
              <a:rPr lang="en-US" sz="1400" b="0" strike="noStrike" spc="-1">
                <a:latin typeface="Times New Roman"/>
              </a:rPr>
              <a:t>‹Nº›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3E048-E70F-AFE1-035C-5D34951A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37E6B08E-C811-2190-D2C3-042A2FDFD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B144E56B-2BC8-5C8A-6B56-7F1685FB307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46C8ACB9-DE89-6961-90E8-9451F0744303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767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89D9-56CA-FA8D-2EE6-75034070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02F541A1-4C6A-2693-7093-E0689F221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C3A52C1D-CC39-4969-D687-3A11D1ED032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0886208D-4666-A73A-FAFD-5C2C7B0796BD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81349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2BC87-72EC-2D63-E561-6CFF89C52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52C9742F-6630-977A-3678-5018C7FD6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AF4A5CE8-A295-08D6-69B7-32EF6DD6DA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1B0E0C2F-6E9E-5932-EAA5-F8765BA5A2AE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424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67B53-6F15-DAE2-B879-163F46D30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08421699-AD91-5055-D995-4A01AAFA5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A4006DBA-0D16-2DFB-E7C5-ED7963ABE7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9CFFDC5A-26EE-FC34-BDFA-083C87EAFA45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753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599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0266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8893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B9EA-8D58-F2CB-2F3B-D4C36B5B2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C9A835D8-0906-77A5-6671-880707445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7BEB34D8-07E0-5112-C8F5-321C38B228F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0FBF39BB-498A-B4FB-9C77-3712B5400A05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657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EA6D4-EEAB-0237-B93F-72A8CF17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>
            <a:extLst>
              <a:ext uri="{FF2B5EF4-FFF2-40B4-BE49-F238E27FC236}">
                <a16:creationId xmlns:a16="http://schemas.microsoft.com/office/drawing/2014/main" id="{BA887DDB-3F3D-E233-902A-17FD098E0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>
            <a:extLst>
              <a:ext uri="{FF2B5EF4-FFF2-40B4-BE49-F238E27FC236}">
                <a16:creationId xmlns:a16="http://schemas.microsoft.com/office/drawing/2014/main" id="{77F08319-47D3-FB19-1365-1B90E29F3C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0" name="PlaceHolder 3">
            <a:extLst>
              <a:ext uri="{FF2B5EF4-FFF2-40B4-BE49-F238E27FC236}">
                <a16:creationId xmlns:a16="http://schemas.microsoft.com/office/drawing/2014/main" id="{0FF5C79E-FD69-F66E-738C-D695137BDC26}"/>
              </a:ext>
            </a:extLst>
          </p:cNvPr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000000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9C54BFC6-26F6-4B4E-AEE2-F7EB34AD9451}" type="slidenum">
              <a:rPr lang="es-CL" sz="1200" b="0" strike="noStrike" spc="-1">
                <a:solidFill>
                  <a:srgbClr val="000000"/>
                </a:solidFill>
                <a:latin typeface="Calibri"/>
                <a:ea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6457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1340AA-E087-4C85-9E7B-1FDC9AEE141D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064973-74FF-4038-8935-62F623D5282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94CD37-25A5-401F-8659-8C7D409B9CB4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BAC17B-EBAF-47DF-9999-93A4CAF4D8E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AC2D221-FBDF-4360-9218-B61BF7D4EBEC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2E44634-D5B2-40C6-BC84-1A166924504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E241FDA-D467-4AC7-BD5B-0C3BAB8F5FF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3CB1E0-84BB-4C3D-907F-32169D55C09D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6A1634B-7E6B-4344-9380-B51EAAD2469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A6E7C6-A868-4B42-A120-4108AD07910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7D95BA-9C89-4057-8A4F-F07208FD7EE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F3BD95-5863-443C-8367-75ADD5340C4B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BD29AF5-73FA-4DA6-969B-1F1D2057292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D0641C4-31E7-4146-8152-A3333F8FBE1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CA0FC95-DA5D-4B40-A5CA-2277BE7AD7F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7ED6FEF-76FC-4185-A46E-4B642E288588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19637D-6D02-4817-8114-976A44D81DB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79BB14-EB70-4054-AA83-81C87B85E90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4B0E907-53DE-4AB9-AA13-E8ADCC5E790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9943AC8-34D2-4EF5-9DE5-DCC27AF591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5430952-2986-4B1A-98AF-E859ED688F0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68FB533-DC45-43CD-8F4D-AFA0CE504D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55520F-EB98-4459-A2DA-AAA36B39441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5D4F53-74E6-42FB-8E4A-C3A13E54867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F6B8AE2-5D28-41FD-AF9C-733A7C493F2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39DF295-E5E6-43BE-A8DD-D086F92FFDDC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F5D07134-4D50-4579-BE8A-70093210FDC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D4F1139-06E2-4884-AA0A-4A91E8C0B75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C29502D-FE87-460C-BBCC-764AB6ABA70B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E1DC5AF-490C-4992-BA67-1CEEBD2856C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00FAE-EAE3-4647-86AC-5FE9DC342C4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42B142-081B-48D7-B246-2403DDD313C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20A99BD-49E6-4E7F-8A77-15BCE9680CB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1E82DCA-F429-4426-BF1D-0199CE30B2A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33E472-2213-47EA-A2E6-28AFCD8EE90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2E76DFF-DC0D-404B-A6C0-EEF69BD625B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r>
              <a:rPr lang="en-US" sz="60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3AB1702-178D-49D6-80AA-7BFD884CAC9E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7" name="PlaceHolder 7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0E35360-FCD4-4BFF-ABD9-AA093E32E06C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9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0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DF86322-8DB0-4848-92BC-BE70C7819DCA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‹Nº›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6;p2"/>
          <p:cNvPicPr/>
          <p:nvPr/>
        </p:nvPicPr>
        <p:blipFill>
          <a:blip r:embed="rId2"/>
          <a:stretch/>
        </p:blipFill>
        <p:spPr>
          <a:xfrm>
            <a:off x="4573042" y="5047754"/>
            <a:ext cx="3045915" cy="391424"/>
          </a:xfrm>
          <a:prstGeom prst="rect">
            <a:avLst/>
          </a:prstGeom>
          <a:ln w="0">
            <a:noFill/>
          </a:ln>
        </p:spPr>
      </p:pic>
      <p:sp>
        <p:nvSpPr>
          <p:cNvPr id="134" name="Google Shape;97;p2"/>
          <p:cNvSpPr/>
          <p:nvPr/>
        </p:nvSpPr>
        <p:spPr>
          <a:xfrm>
            <a:off x="0" y="0"/>
            <a:ext cx="118080" cy="6857640"/>
          </a:xfrm>
          <a:prstGeom prst="rect">
            <a:avLst/>
          </a:prstGeom>
          <a:solidFill>
            <a:srgbClr val="20205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CL"/>
          </a:p>
        </p:txBody>
      </p:sp>
      <p:sp>
        <p:nvSpPr>
          <p:cNvPr id="135" name="Google Shape;98;p2"/>
          <p:cNvSpPr/>
          <p:nvPr/>
        </p:nvSpPr>
        <p:spPr>
          <a:xfrm>
            <a:off x="1222139" y="792594"/>
            <a:ext cx="9747720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3600" b="1" i="1" strike="noStrike" spc="-1" dirty="0">
                <a:solidFill>
                  <a:srgbClr val="202055"/>
                </a:solidFill>
                <a:latin typeface="Calibri"/>
              </a:rPr>
              <a:t>Physics-Informed Neural </a:t>
            </a:r>
            <a:r>
              <a:rPr lang="en-US" sz="4000" b="1" i="1" strike="noStrike" spc="-1" dirty="0">
                <a:solidFill>
                  <a:srgbClr val="202055"/>
                </a:solidFill>
                <a:latin typeface="Calibri"/>
              </a:rPr>
              <a:t>Networks</a:t>
            </a:r>
            <a:endParaRPr lang="en-US" sz="3600" b="1" i="1" strike="noStrike" spc="-1" dirty="0">
              <a:solidFill>
                <a:srgbClr val="202055"/>
              </a:solidFill>
              <a:latin typeface="Calibri"/>
            </a:endParaRPr>
          </a:p>
        </p:txBody>
      </p:sp>
      <p:sp>
        <p:nvSpPr>
          <p:cNvPr id="136" name="TextBox 1"/>
          <p:cNvSpPr/>
          <p:nvPr/>
        </p:nvSpPr>
        <p:spPr>
          <a:xfrm>
            <a:off x="2299752" y="2294418"/>
            <a:ext cx="7397496" cy="4001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David Ortiz-Puerta, Tabita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Catalán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Tomás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Banduc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, Francisco Sahli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37" name="TextBox 2"/>
          <p:cNvSpPr/>
          <p:nvPr/>
        </p:nvSpPr>
        <p:spPr>
          <a:xfrm>
            <a:off x="3434040" y="2859912"/>
            <a:ext cx="5111280" cy="7372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Universidad de Valparaíso</a:t>
            </a:r>
          </a:p>
          <a:p>
            <a:pPr algn="ctr"/>
            <a:r>
              <a:rPr lang="en-US" sz="1400" spc="-1" dirty="0">
                <a:solidFill>
                  <a:srgbClr val="000000"/>
                </a:solidFill>
                <a:latin typeface="Calibri"/>
                <a:ea typeface="Calibri"/>
              </a:rPr>
              <a:t>Pontificia Universidad Católica de Chile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Millennium Institute for intelligent Healthcare Engineering,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  <a:ea typeface="Calibri"/>
              </a:rPr>
              <a:t>ihealth</a:t>
            </a:r>
            <a:endParaRPr lang="en-US" sz="1400" b="0" strike="noStrike" dirty="0"/>
          </a:p>
        </p:txBody>
      </p:sp>
      <p:sp>
        <p:nvSpPr>
          <p:cNvPr id="138" name="TextBox 3"/>
          <p:cNvSpPr/>
          <p:nvPr/>
        </p:nvSpPr>
        <p:spPr>
          <a:xfrm>
            <a:off x="3443040" y="3547512"/>
            <a:ext cx="5111280" cy="369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10 de </a:t>
            </a:r>
            <a:r>
              <a:rPr lang="en-US" spc="-1" dirty="0" err="1">
                <a:solidFill>
                  <a:srgbClr val="000000"/>
                </a:solidFill>
                <a:latin typeface="Calibri"/>
                <a:ea typeface="Calibri"/>
              </a:rPr>
              <a:t>enero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Calibri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Calibri"/>
              </a:rPr>
              <a:t>2025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7484A490-04A7-C0A2-8030-C68464B1B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02" y="4768326"/>
            <a:ext cx="1898509" cy="884765"/>
          </a:xfrm>
          <a:prstGeom prst="rect">
            <a:avLst/>
          </a:prstGeom>
        </p:spPr>
      </p:pic>
      <p:pic>
        <p:nvPicPr>
          <p:cNvPr id="1026" name="Picture 2" descr="Pontificia Universidad Católica de Chile - Docomomo 2024">
            <a:extLst>
              <a:ext uri="{FF2B5EF4-FFF2-40B4-BE49-F238E27FC236}">
                <a16:creationId xmlns:a16="http://schemas.microsoft.com/office/drawing/2014/main" id="{13033B9C-F041-37D1-9D4B-B0AC627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743" y="4592066"/>
            <a:ext cx="2147203" cy="123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98;p2">
            <a:extLst>
              <a:ext uri="{FF2B5EF4-FFF2-40B4-BE49-F238E27FC236}">
                <a16:creationId xmlns:a16="http://schemas.microsoft.com/office/drawing/2014/main" id="{040F713D-690F-9327-7526-E6D3ED1EA99D}"/>
              </a:ext>
            </a:extLst>
          </p:cNvPr>
          <p:cNvSpPr/>
          <p:nvPr/>
        </p:nvSpPr>
        <p:spPr>
          <a:xfrm>
            <a:off x="1115820" y="1498131"/>
            <a:ext cx="974772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440" tIns="45720" rIns="91440" bIns="45720" anchor="t">
            <a:spAutoFit/>
          </a:bodyPr>
          <a:lstStyle/>
          <a:p>
            <a:pPr algn="ctr"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202055"/>
                </a:solidFill>
                <a:latin typeface="Calibri"/>
              </a:rPr>
              <a:t>Taller </a:t>
            </a:r>
            <a:r>
              <a:rPr lang="es-CL" sz="2400" b="1" strike="noStrike" spc="-1" dirty="0">
                <a:solidFill>
                  <a:srgbClr val="202055"/>
                </a:solidFill>
                <a:latin typeface="Calibri"/>
              </a:rPr>
              <a:t>teórico</a:t>
            </a:r>
            <a:r>
              <a:rPr lang="es-CL" sz="2400" b="1" spc="-1" dirty="0">
                <a:solidFill>
                  <a:srgbClr val="202055"/>
                </a:solidFill>
                <a:latin typeface="Calibri"/>
              </a:rPr>
              <a:t>-práctico</a:t>
            </a:r>
            <a:endParaRPr lang="es-CL" sz="2400" b="1" strike="noStrike" spc="-1" dirty="0">
              <a:solidFill>
                <a:srgbClr val="202055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3873-7187-250C-158A-E87B9B61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3333586A-2B85-16B1-85DB-72850CE7094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998BD25C-F193-12C6-FDE8-2562E6A4FA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327A1EDE-0F8A-32CA-BEEF-D472AE535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pic>
        <p:nvPicPr>
          <p:cNvPr id="1028" name="Picture 4" descr="Tomografía de impedancia eléctrica - Wikipedia, la enciclopedia libre">
            <a:extLst>
              <a:ext uri="{FF2B5EF4-FFF2-40B4-BE49-F238E27FC236}">
                <a16:creationId xmlns:a16="http://schemas.microsoft.com/office/drawing/2014/main" id="{438F629D-5864-9466-B62C-90C5718B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6943" y="1212473"/>
            <a:ext cx="3766504" cy="37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D601FE9-0731-0A33-6830-09D3F6F0F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0" y="1212473"/>
            <a:ext cx="5400592" cy="33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3A67ABA-71C3-7BB8-3EBD-2E9ADC04D4C1}"/>
              </a:ext>
            </a:extLst>
          </p:cNvPr>
          <p:cNvSpPr txBox="1"/>
          <p:nvPr/>
        </p:nvSpPr>
        <p:spPr>
          <a:xfrm>
            <a:off x="1182572" y="331590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/>
              <a:t>Problemas directos</a:t>
            </a:r>
          </a:p>
          <a:p>
            <a:pPr algn="ctr"/>
            <a:r>
              <a:rPr lang="es-CL" sz="2400" dirty="0"/>
              <a:t>De las causas a los efectos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4A037D7-9927-8A91-F740-7F18DC98654B}"/>
              </a:ext>
            </a:extLst>
          </p:cNvPr>
          <p:cNvSpPr txBox="1"/>
          <p:nvPr/>
        </p:nvSpPr>
        <p:spPr>
          <a:xfrm>
            <a:off x="6993951" y="306308"/>
            <a:ext cx="3932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L" sz="2400" b="1" dirty="0"/>
              <a:t>Problemas inversos</a:t>
            </a:r>
          </a:p>
          <a:p>
            <a:pPr algn="ctr"/>
            <a:r>
              <a:rPr lang="es-CL" sz="2400" dirty="0"/>
              <a:t>De los efectos a las causas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5282841-4D3D-1E5F-5F3F-38E670081DAE}"/>
              </a:ext>
            </a:extLst>
          </p:cNvPr>
          <p:cNvSpPr txBox="1"/>
          <p:nvPr/>
        </p:nvSpPr>
        <p:spPr>
          <a:xfrm>
            <a:off x="1875194" y="5325942"/>
            <a:ext cx="81067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2000" dirty="0"/>
              <a:t>La gran mayoría de problemas requieren soluciones computacionales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7606DA-8845-5278-D60A-843F5B156413}"/>
              </a:ext>
            </a:extLst>
          </p:cNvPr>
          <p:cNvSpPr txBox="1"/>
          <p:nvPr/>
        </p:nvSpPr>
        <p:spPr>
          <a:xfrm>
            <a:off x="23487" y="4516150"/>
            <a:ext cx="63194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000" dirty="0"/>
              <a:t>Imagen tomada de </a:t>
            </a:r>
            <a:r>
              <a:rPr lang="es-ES" sz="1000" dirty="0">
                <a:ea typeface="+mn-lt"/>
                <a:cs typeface="+mn-lt"/>
              </a:rPr>
              <a:t>https://fsahli.github.io/PINN-notes/</a:t>
            </a:r>
            <a:endParaRPr lang="es-ES" sz="1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BD125DA-0025-DBC8-EF6F-9BE974368FE8}"/>
              </a:ext>
            </a:extLst>
          </p:cNvPr>
          <p:cNvSpPr txBox="1"/>
          <p:nvPr/>
        </p:nvSpPr>
        <p:spPr>
          <a:xfrm>
            <a:off x="5800492" y="4988525"/>
            <a:ext cx="63194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000" dirty="0"/>
              <a:t>https://es.wikipedia.org/wiki/Tomograf%C3%ADa_de_impedancia_el%C3%A9ctrica</a:t>
            </a:r>
          </a:p>
        </p:txBody>
      </p:sp>
    </p:spTree>
    <p:extLst>
      <p:ext uri="{BB962C8B-B14F-4D97-AF65-F5344CB8AC3E}">
        <p14:creationId xmlns:p14="http://schemas.microsoft.com/office/powerpoint/2010/main" val="91863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CAF82-D65C-C4E6-9593-196A12E95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40905C68-DAD6-F8F4-DF87-D0374D2287F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02FEE801-85D6-A252-DBEB-A946DDF0B29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>
            <a:extLst>
              <a:ext uri="{FF2B5EF4-FFF2-40B4-BE49-F238E27FC236}">
                <a16:creationId xmlns:a16="http://schemas.microsoft.com/office/drawing/2014/main" id="{405AABCA-6E2F-FB19-84EE-21C43556EB69}"/>
              </a:ext>
            </a:extLst>
          </p:cNvPr>
          <p:cNvSpPr/>
          <p:nvPr/>
        </p:nvSpPr>
        <p:spPr>
          <a:xfrm>
            <a:off x="542415" y="192912"/>
            <a:ext cx="11473413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Problemas de modelado</a:t>
            </a:r>
            <a:endParaRPr lang="es-ES" dirty="0" err="1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F513107-2677-9E84-29D8-5067889FD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BDA9A12-0B46-29B5-CA0F-2E78839F06C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779" y="1024417"/>
            <a:ext cx="9488262" cy="480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68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61D80-CF48-845C-88A8-48A7A7000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DEDE9478-A485-66A1-04DE-11966B48712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6AF55C4E-095C-C4F9-955B-723DF9BF506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4758" y="6271026"/>
            <a:ext cx="2627280" cy="337680"/>
          </a:xfrm>
          <a:prstGeom prst="rect">
            <a:avLst/>
          </a:prstGeom>
          <a:ln w="0">
            <a:noFill/>
          </a:ln>
        </p:spPr>
      </p:pic>
      <p:pic>
        <p:nvPicPr>
          <p:cNvPr id="9" name="Imagen 8" descr="Un joven sonriendo con una camisa azul&#10;&#10;Descripción generada automáticamente">
            <a:extLst>
              <a:ext uri="{FF2B5EF4-FFF2-40B4-BE49-F238E27FC236}">
                <a16:creationId xmlns:a16="http://schemas.microsoft.com/office/drawing/2014/main" id="{8E0B8AD0-E159-9E7A-43C2-C98F31150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522" y="999102"/>
            <a:ext cx="2104036" cy="2139696"/>
          </a:xfrm>
          <a:prstGeom prst="rect">
            <a:avLst/>
          </a:prstGeom>
        </p:spPr>
      </p:pic>
      <p:pic>
        <p:nvPicPr>
          <p:cNvPr id="11" name="Imagen 10" descr="Un hombre con playera negra&#10;&#10;Descripción generada automáticamente">
            <a:extLst>
              <a:ext uri="{FF2B5EF4-FFF2-40B4-BE49-F238E27FC236}">
                <a16:creationId xmlns:a16="http://schemas.microsoft.com/office/drawing/2014/main" id="{51F72F9A-2F0D-24D3-6003-5C4481FDE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6" r="9077"/>
          <a:stretch/>
        </p:blipFill>
        <p:spPr>
          <a:xfrm>
            <a:off x="715238" y="999102"/>
            <a:ext cx="2104037" cy="2139696"/>
          </a:xfrm>
          <a:prstGeom prst="rect">
            <a:avLst/>
          </a:prstGeom>
        </p:spPr>
      </p:pic>
      <p:pic>
        <p:nvPicPr>
          <p:cNvPr id="13" name="Imagen 12" descr="Un hombre con una camisa negra&#10;&#10;Descripción generada automáticamente">
            <a:extLst>
              <a:ext uri="{FF2B5EF4-FFF2-40B4-BE49-F238E27FC236}">
                <a16:creationId xmlns:a16="http://schemas.microsoft.com/office/drawing/2014/main" id="{46B3A18B-B33E-B933-9A5C-49E0E35420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7" t="4421" r="15413" b="25379"/>
          <a:stretch/>
        </p:blipFill>
        <p:spPr>
          <a:xfrm>
            <a:off x="6447804" y="999102"/>
            <a:ext cx="2104037" cy="213969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46999AD-EF19-7E38-0C61-B9A6964981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4" t="1757" r="19838" b="46844"/>
          <a:stretch/>
        </p:blipFill>
        <p:spPr bwMode="auto">
          <a:xfrm>
            <a:off x="9314088" y="999102"/>
            <a:ext cx="2129687" cy="213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E080729-FDE9-C05E-16AA-2D6613D6E9F8}"/>
              </a:ext>
            </a:extLst>
          </p:cNvPr>
          <p:cNvSpPr txBox="1"/>
          <p:nvPr/>
        </p:nvSpPr>
        <p:spPr>
          <a:xfrm>
            <a:off x="748225" y="3138798"/>
            <a:ext cx="2104037" cy="73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cs typeface="Arial"/>
              </a:rPr>
              <a:t>David Ortiz-Puerta</a:t>
            </a:r>
          </a:p>
          <a:p>
            <a:pPr algn="ctr">
              <a:lnSpc>
                <a:spcPct val="150000"/>
              </a:lnSpc>
            </a:pPr>
            <a:r>
              <a:rPr lang="en-US" sz="1100" dirty="0"/>
              <a:t>david.ortiz@uv.cl</a:t>
            </a:r>
            <a:endParaRPr lang="es-ES" sz="11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682C56A-1F83-2FF5-C387-C900801E4958}"/>
              </a:ext>
            </a:extLst>
          </p:cNvPr>
          <p:cNvSpPr txBox="1"/>
          <p:nvPr/>
        </p:nvSpPr>
        <p:spPr>
          <a:xfrm>
            <a:off x="3565027" y="3138797"/>
            <a:ext cx="2104037" cy="73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cs typeface="Arial"/>
              </a:rPr>
              <a:t>Tabita </a:t>
            </a:r>
            <a:r>
              <a:rPr lang="en-US" sz="1800" dirty="0" err="1">
                <a:cs typeface="Arial"/>
              </a:rPr>
              <a:t>Catalán</a:t>
            </a:r>
            <a:endParaRPr lang="en-US" sz="1800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s-CL" sz="1100" dirty="0"/>
              <a:t>tabicm.nhg@gmail.com</a:t>
            </a:r>
            <a:endParaRPr lang="es-ES" sz="11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C0A7837-8563-AEA2-3CDE-9AFCAC8C9F47}"/>
              </a:ext>
            </a:extLst>
          </p:cNvPr>
          <p:cNvSpPr txBox="1"/>
          <p:nvPr/>
        </p:nvSpPr>
        <p:spPr>
          <a:xfrm>
            <a:off x="6439557" y="3138797"/>
            <a:ext cx="2104037" cy="73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cs typeface="Arial"/>
              </a:rPr>
              <a:t>Tomás </a:t>
            </a:r>
            <a:r>
              <a:rPr lang="en-US" sz="1800" dirty="0" err="1">
                <a:cs typeface="Arial"/>
              </a:rPr>
              <a:t>Banduc</a:t>
            </a:r>
            <a:endParaRPr lang="en-US" sz="1800" dirty="0">
              <a:cs typeface="Arial"/>
            </a:endParaRPr>
          </a:p>
          <a:p>
            <a:pPr algn="ctr">
              <a:lnSpc>
                <a:spcPct val="150000"/>
              </a:lnSpc>
            </a:pPr>
            <a:r>
              <a:rPr lang="es-ES" sz="1100" dirty="0"/>
              <a:t>tomas.banduc.m@gmail.com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57B2B30-9354-0370-7C2C-BB7F42E9F6A4}"/>
              </a:ext>
            </a:extLst>
          </p:cNvPr>
          <p:cNvSpPr txBox="1"/>
          <p:nvPr/>
        </p:nvSpPr>
        <p:spPr>
          <a:xfrm>
            <a:off x="9305840" y="3138797"/>
            <a:ext cx="2104037" cy="730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dirty="0">
                <a:cs typeface="Arial"/>
              </a:rPr>
              <a:t>Francisco Sahli</a:t>
            </a:r>
          </a:p>
          <a:p>
            <a:pPr algn="ctr">
              <a:lnSpc>
                <a:spcPct val="150000"/>
              </a:lnSpc>
            </a:pPr>
            <a:r>
              <a:rPr lang="es-ES" sz="1100" dirty="0"/>
              <a:t>fsahlic@uc.cl</a:t>
            </a:r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926E1EAC-F234-7FF6-2869-98BAE0C8AEB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42" y="3966960"/>
            <a:ext cx="1258827" cy="1258827"/>
          </a:xfrm>
          <a:prstGeom prst="rect">
            <a:avLst/>
          </a:prstGeom>
        </p:spPr>
      </p:pic>
      <p:pic>
        <p:nvPicPr>
          <p:cNvPr id="5" name="Imagen 4" descr="Código QR&#10;&#10;Descripción generada automáticamente">
            <a:extLst>
              <a:ext uri="{FF2B5EF4-FFF2-40B4-BE49-F238E27FC236}">
                <a16:creationId xmlns:a16="http://schemas.microsoft.com/office/drawing/2014/main" id="{5C2F1D55-8E4A-F373-26DC-67773727B9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307" y="3968312"/>
            <a:ext cx="1257475" cy="1257475"/>
          </a:xfrm>
          <a:prstGeom prst="rect">
            <a:avLst/>
          </a:prstGeom>
        </p:spPr>
      </p:pic>
      <p:pic>
        <p:nvPicPr>
          <p:cNvPr id="7" name="Imagen 6" descr="Código QR&#10;&#10;Descripción generada automáticamente">
            <a:extLst>
              <a:ext uri="{FF2B5EF4-FFF2-40B4-BE49-F238E27FC236}">
                <a16:creationId xmlns:a16="http://schemas.microsoft.com/office/drawing/2014/main" id="{1A9A1A3B-BB9C-CDAD-0BC9-C332DDC884F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1932" y="3992856"/>
            <a:ext cx="1255779" cy="1255779"/>
          </a:xfrm>
          <a:prstGeom prst="rect">
            <a:avLst/>
          </a:prstGeom>
        </p:spPr>
      </p:pic>
      <p:pic>
        <p:nvPicPr>
          <p:cNvPr id="10" name="Imagen 9" descr="Código QR&#10;&#10;Descripción generada automáticamente">
            <a:extLst>
              <a:ext uri="{FF2B5EF4-FFF2-40B4-BE49-F238E27FC236}">
                <a16:creationId xmlns:a16="http://schemas.microsoft.com/office/drawing/2014/main" id="{58852B11-4E41-5C4B-CE33-9C0D7A242BB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161" y="3992856"/>
            <a:ext cx="1312915" cy="1312915"/>
          </a:xfrm>
          <a:prstGeom prst="rect">
            <a:avLst/>
          </a:prstGeom>
        </p:spPr>
      </p:pic>
      <p:pic>
        <p:nvPicPr>
          <p:cNvPr id="1026" name="Picture 2" descr="Linktree logo - Social media &amp; Logos Icons">
            <a:extLst>
              <a:ext uri="{FF2B5EF4-FFF2-40B4-BE49-F238E27FC236}">
                <a16:creationId xmlns:a16="http://schemas.microsoft.com/office/drawing/2014/main" id="{5EE748C0-F80B-BB3D-7182-C239889AA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06" y="5271163"/>
            <a:ext cx="415698" cy="41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transparent icon in Simple Small Style">
            <a:extLst>
              <a:ext uri="{FF2B5EF4-FFF2-40B4-BE49-F238E27FC236}">
                <a16:creationId xmlns:a16="http://schemas.microsoft.com/office/drawing/2014/main" id="{C0A1B9F0-E1C3-744A-4523-89F33F7E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727" y="5193183"/>
            <a:ext cx="571658" cy="57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GitHub transparent icon in Simple Small Style">
            <a:extLst>
              <a:ext uri="{FF2B5EF4-FFF2-40B4-BE49-F238E27FC236}">
                <a16:creationId xmlns:a16="http://schemas.microsoft.com/office/drawing/2014/main" id="{28AD11EB-1704-B958-569C-1421F942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992" y="5220764"/>
            <a:ext cx="571658" cy="57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oogle scholar Icon | Academicons Iconpack | Academicons Team">
            <a:extLst>
              <a:ext uri="{FF2B5EF4-FFF2-40B4-BE49-F238E27FC236}">
                <a16:creationId xmlns:a16="http://schemas.microsoft.com/office/drawing/2014/main" id="{91832261-5DE5-11A2-F86E-85956035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542" y="5318039"/>
            <a:ext cx="364778" cy="486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83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B054B-AD4A-8E42-D7D9-851B1C6F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5BCF3A41-7810-DA91-18D0-B1DF491864C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25EA27DF-08DC-561D-3834-A8927744E4C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4758" y="6271026"/>
            <a:ext cx="2627280" cy="337680"/>
          </a:xfrm>
          <a:prstGeom prst="rect">
            <a:avLst/>
          </a:prstGeom>
          <a:ln w="0">
            <a:noFill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9EFAA44-B372-07D0-E3E4-E2DE1F585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82" y="1096798"/>
            <a:ext cx="7784070" cy="390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1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D660B-9216-4108-50B8-F45330321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CCABF1E9-65ED-2347-C172-5A6FA42740B1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9A57E982-9C8C-F2D1-DB5C-538FA4674AB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>
            <a:extLst>
              <a:ext uri="{FF2B5EF4-FFF2-40B4-BE49-F238E27FC236}">
                <a16:creationId xmlns:a16="http://schemas.microsoft.com/office/drawing/2014/main" id="{405F81A3-4F54-6D4B-A74B-ECE770743411}"/>
              </a:ext>
            </a:extLst>
          </p:cNvPr>
          <p:cNvSpPr/>
          <p:nvPr/>
        </p:nvSpPr>
        <p:spPr>
          <a:xfrm>
            <a:off x="542415" y="192912"/>
            <a:ext cx="11473413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PINNs: Un puente entre los modelos físicos y el aprendizaje 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Calibri"/>
              </a:rPr>
              <a:t>máquinas</a:t>
            </a:r>
            <a:endParaRPr lang="es-ES" sz="3200" b="1" spc="-1" dirty="0">
              <a:solidFill>
                <a:srgbClr val="202055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D6C22B-F345-664F-0524-B7AE2BCE7017}"/>
              </a:ext>
            </a:extLst>
          </p:cNvPr>
          <p:cNvSpPr txBox="1"/>
          <p:nvPr/>
        </p:nvSpPr>
        <p:spPr>
          <a:xfrm>
            <a:off x="1952869" y="1286363"/>
            <a:ext cx="7918937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a-DK" sz="2000" i="1" dirty="0">
                <a:solidFill>
                  <a:srgbClr val="000000"/>
                </a:solidFill>
                <a:latin typeface="Arial"/>
                <a:cs typeface="Arial"/>
              </a:rPr>
              <a:t> Physics informed neural networks (PINNs)</a:t>
            </a:r>
            <a:endParaRPr lang="da-DK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da-DK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da-DK" sz="2000" dirty="0">
                <a:solidFill>
                  <a:srgbClr val="FF0000"/>
                </a:solidFill>
                <a:latin typeface="Arial"/>
                <a:cs typeface="Arial"/>
              </a:rPr>
              <a:t>Redes neuronales artificiales</a:t>
            </a:r>
            <a:r>
              <a:rPr lang="da-DK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a-DK" sz="2000" dirty="0">
                <a:solidFill>
                  <a:srgbClr val="002060"/>
                </a:solidFill>
                <a:latin typeface="Arial"/>
                <a:cs typeface="Arial"/>
              </a:rPr>
              <a:t>informadas por la física</a:t>
            </a:r>
            <a:endParaRPr lang="es-E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da-DK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da-DK" dirty="0"/>
          </a:p>
          <a:p>
            <a:pPr marL="457200" indent="-457200">
              <a:buAutoNum type="arabicPeriod"/>
            </a:pPr>
            <a:endParaRPr lang="da-DK" dirty="0"/>
          </a:p>
          <a:p>
            <a:pPr algn="ctr"/>
            <a:endParaRPr lang="da-DK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D4C00C87-5E30-23D0-57D5-7D341AE07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pic>
        <p:nvPicPr>
          <p:cNvPr id="3" name="Imagen 2" descr="ANN vs CNN vs RNN: Neural Networks Guide">
            <a:extLst>
              <a:ext uri="{FF2B5EF4-FFF2-40B4-BE49-F238E27FC236}">
                <a16:creationId xmlns:a16="http://schemas.microsoft.com/office/drawing/2014/main" id="{35B8AE73-F4D3-CDE4-A085-13752D13A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83" y="2764605"/>
            <a:ext cx="4353790" cy="2911186"/>
          </a:xfrm>
          <a:prstGeom prst="rect">
            <a:avLst/>
          </a:prstGeom>
        </p:spPr>
      </p:pic>
      <p:pic>
        <p:nvPicPr>
          <p:cNvPr id="5" name="Imagen 4" descr="Navier–Stokes equations - Wikipedia">
            <a:extLst>
              <a:ext uri="{FF2B5EF4-FFF2-40B4-BE49-F238E27FC236}">
                <a16:creationId xmlns:a16="http://schemas.microsoft.com/office/drawing/2014/main" id="{5CEE25B2-97EF-5D63-B074-982518C5F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353" y="2764605"/>
            <a:ext cx="3955472" cy="1190244"/>
          </a:xfrm>
          <a:prstGeom prst="rect">
            <a:avLst/>
          </a:prstGeom>
        </p:spPr>
      </p:pic>
      <p:pic>
        <p:nvPicPr>
          <p:cNvPr id="6" name="Imagen 5" descr="Navier Stokes Equations | AtomsTalk">
            <a:extLst>
              <a:ext uri="{FF2B5EF4-FFF2-40B4-BE49-F238E27FC236}">
                <a16:creationId xmlns:a16="http://schemas.microsoft.com/office/drawing/2014/main" id="{CF7AFE0D-C584-3241-4A67-3E6708DD6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30" y="4126984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/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/>
          <p:cNvSpPr/>
          <p:nvPr/>
        </p:nvSpPr>
        <p:spPr>
          <a:xfrm>
            <a:off x="542415" y="192912"/>
            <a:ext cx="11473413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PINNs: Un puente entre los modelos físicos y el aprendizaje 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Calibri"/>
              </a:rPr>
              <a:t>máquinas</a:t>
            </a:r>
            <a:endParaRPr lang="es-ES" sz="3200" b="1" spc="-1" dirty="0">
              <a:solidFill>
                <a:srgbClr val="202055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6B9550D-53ED-88B3-E2F4-CEE31A3779AC}"/>
              </a:ext>
            </a:extLst>
          </p:cNvPr>
          <p:cNvSpPr txBox="1"/>
          <p:nvPr/>
        </p:nvSpPr>
        <p:spPr>
          <a:xfrm>
            <a:off x="1952869" y="1286363"/>
            <a:ext cx="7918937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a-DK" sz="2000" i="1" dirty="0">
                <a:solidFill>
                  <a:srgbClr val="000000"/>
                </a:solidFill>
                <a:latin typeface="Arial"/>
                <a:cs typeface="Arial"/>
              </a:rPr>
              <a:t> Physics informed neural networks (PINNs)</a:t>
            </a:r>
            <a:endParaRPr lang="da-DK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/>
            <a:endParaRPr lang="da-DK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algn="ctr"/>
            <a:r>
              <a:rPr lang="da-DK" sz="2000" dirty="0">
                <a:solidFill>
                  <a:srgbClr val="FF0000"/>
                </a:solidFill>
                <a:latin typeface="Arial"/>
                <a:cs typeface="Arial"/>
              </a:rPr>
              <a:t>Redes neuronales artificiales</a:t>
            </a:r>
            <a:r>
              <a:rPr lang="da-DK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a-DK" sz="2000" dirty="0">
                <a:solidFill>
                  <a:srgbClr val="002060"/>
                </a:solidFill>
                <a:latin typeface="Arial"/>
                <a:cs typeface="Arial"/>
              </a:rPr>
              <a:t>informadas por la física</a:t>
            </a:r>
            <a:endParaRPr lang="es-E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da-DK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da-DK" dirty="0"/>
          </a:p>
          <a:p>
            <a:pPr marL="457200" indent="-457200">
              <a:buAutoNum type="arabicPeriod"/>
            </a:pPr>
            <a:endParaRPr lang="da-DK" dirty="0"/>
          </a:p>
          <a:p>
            <a:pPr algn="ctr"/>
            <a:endParaRPr lang="da-DK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03016FF-E650-55F9-AE71-C717B92C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pic>
        <p:nvPicPr>
          <p:cNvPr id="3" name="Imagen 2" descr="ANN vs CNN vs RNN: Neural Networks Guide">
            <a:extLst>
              <a:ext uri="{FF2B5EF4-FFF2-40B4-BE49-F238E27FC236}">
                <a16:creationId xmlns:a16="http://schemas.microsoft.com/office/drawing/2014/main" id="{076AE695-4106-911B-1C04-3FFED2B1AC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583" y="2764605"/>
            <a:ext cx="4353790" cy="2911186"/>
          </a:xfrm>
          <a:prstGeom prst="rect">
            <a:avLst/>
          </a:prstGeom>
        </p:spPr>
      </p:pic>
      <p:pic>
        <p:nvPicPr>
          <p:cNvPr id="5" name="Imagen 4" descr="Navier–Stokes equations - Wikipedia">
            <a:extLst>
              <a:ext uri="{FF2B5EF4-FFF2-40B4-BE49-F238E27FC236}">
                <a16:creationId xmlns:a16="http://schemas.microsoft.com/office/drawing/2014/main" id="{0356941B-6696-34D5-45AD-FD4A0BB682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353" y="2764605"/>
            <a:ext cx="3955472" cy="1190244"/>
          </a:xfrm>
          <a:prstGeom prst="rect">
            <a:avLst/>
          </a:prstGeom>
        </p:spPr>
      </p:pic>
      <p:pic>
        <p:nvPicPr>
          <p:cNvPr id="6" name="Imagen 5" descr="Navier Stokes Equations | AtomsTalk">
            <a:extLst>
              <a:ext uri="{FF2B5EF4-FFF2-40B4-BE49-F238E27FC236}">
                <a16:creationId xmlns:a16="http://schemas.microsoft.com/office/drawing/2014/main" id="{28F5360A-A691-D3DA-B6D2-870000825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1430" y="4126984"/>
            <a:ext cx="2743200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/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6B9550D-53ED-88B3-E2F4-CEE31A3779AC}"/>
              </a:ext>
            </a:extLst>
          </p:cNvPr>
          <p:cNvSpPr txBox="1"/>
          <p:nvPr/>
        </p:nvSpPr>
        <p:spPr>
          <a:xfrm>
            <a:off x="1944210" y="1130499"/>
            <a:ext cx="7918937" cy="15388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a-DK" sz="2000" dirty="0">
                <a:solidFill>
                  <a:srgbClr val="FF0000"/>
                </a:solidFill>
                <a:latin typeface="Arial"/>
                <a:cs typeface="Arial"/>
              </a:rPr>
              <a:t>Redes neuronales artificiales</a:t>
            </a:r>
            <a:r>
              <a:rPr lang="da-DK" sz="2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da-DK" sz="2000" dirty="0">
                <a:solidFill>
                  <a:srgbClr val="002060"/>
                </a:solidFill>
                <a:latin typeface="Arial"/>
                <a:cs typeface="Arial"/>
              </a:rPr>
              <a:t>informadas por la física</a:t>
            </a:r>
            <a:endParaRPr lang="es-ES" sz="2000" dirty="0">
              <a:solidFill>
                <a:srgbClr val="002060"/>
              </a:solidFill>
              <a:latin typeface="Arial"/>
              <a:cs typeface="Arial"/>
            </a:endParaRPr>
          </a:p>
          <a:p>
            <a:pPr algn="ctr"/>
            <a:endParaRPr lang="da-DK" sz="2000" dirty="0">
              <a:solidFill>
                <a:srgbClr val="000000"/>
              </a:solidFill>
              <a:latin typeface="Arial"/>
              <a:cs typeface="Arial"/>
            </a:endParaRPr>
          </a:p>
          <a:p>
            <a:endParaRPr lang="da-DK" dirty="0"/>
          </a:p>
          <a:p>
            <a:pPr marL="457200" indent="-457200">
              <a:buAutoNum type="arabicPeriod"/>
            </a:pPr>
            <a:endParaRPr lang="da-DK" dirty="0"/>
          </a:p>
          <a:p>
            <a:pPr algn="ctr"/>
            <a:endParaRPr lang="da-DK" dirty="0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03016FF-E650-55F9-AE71-C717B92C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3022D54C-737D-7A25-D43A-4BE1B8E37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696" y="1788679"/>
            <a:ext cx="3972789" cy="328929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80F393-9716-AEBE-4629-0CD6A8F786CC}"/>
              </a:ext>
            </a:extLst>
          </p:cNvPr>
          <p:cNvSpPr txBox="1"/>
          <p:nvPr/>
        </p:nvSpPr>
        <p:spPr>
          <a:xfrm>
            <a:off x="2565350" y="5227498"/>
            <a:ext cx="6319403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1000" dirty="0"/>
              <a:t>Imagen tomada de </a:t>
            </a:r>
            <a:r>
              <a:rPr lang="es-ES" sz="1000" dirty="0">
                <a:ea typeface="+mn-lt"/>
                <a:cs typeface="+mn-lt"/>
              </a:rPr>
              <a:t>https://fsahli.github.io/PINN-notes/</a:t>
            </a:r>
            <a:endParaRPr lang="es-ES" sz="1000" dirty="0"/>
          </a:p>
        </p:txBody>
      </p:sp>
      <p:sp>
        <p:nvSpPr>
          <p:cNvPr id="3" name="CuadroTexto 1">
            <a:extLst>
              <a:ext uri="{FF2B5EF4-FFF2-40B4-BE49-F238E27FC236}">
                <a16:creationId xmlns:a16="http://schemas.microsoft.com/office/drawing/2014/main" id="{45069D52-78FF-A617-A30A-552FAA2D47B8}"/>
              </a:ext>
            </a:extLst>
          </p:cNvPr>
          <p:cNvSpPr/>
          <p:nvPr/>
        </p:nvSpPr>
        <p:spPr>
          <a:xfrm>
            <a:off x="542415" y="192912"/>
            <a:ext cx="11473413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PINNs: Un puente entre los modelos físicos y el aprendizaje 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Calibri"/>
              </a:rPr>
              <a:t>máquinas</a:t>
            </a:r>
            <a:endParaRPr lang="es-ES" sz="3200" b="1" spc="-1" dirty="0">
              <a:solidFill>
                <a:srgbClr val="202055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483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40" name="Google Shape;174;p 1"/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/>
          <p:cNvSpPr/>
          <p:nvPr/>
        </p:nvSpPr>
        <p:spPr>
          <a:xfrm>
            <a:off x="542415" y="192912"/>
            <a:ext cx="11473413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… </a:t>
            </a: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informadas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 </a:t>
            </a: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por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 la </a:t>
            </a: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física</a:t>
            </a:r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03016FF-E650-55F9-AE71-C717B92C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05C7F8-5D57-D8F2-EF06-89203887A42B}"/>
              </a:ext>
            </a:extLst>
          </p:cNvPr>
          <p:cNvSpPr txBox="1"/>
          <p:nvPr/>
        </p:nvSpPr>
        <p:spPr>
          <a:xfrm>
            <a:off x="415779" y="1989614"/>
            <a:ext cx="9316870" cy="27084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Arial"/>
              </a:rPr>
              <a:t>Desarrollar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simulaciones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computacionales</a:t>
            </a:r>
            <a:endParaRPr lang="es-ES" sz="20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Arial"/>
              </a:rPr>
              <a:t>Identificar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relaciones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subyacentes</a:t>
            </a:r>
            <a:endParaRPr lang="en-US" sz="2000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Arial"/>
              </a:rPr>
              <a:t>Predecir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el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comportamiento</a:t>
            </a:r>
            <a:r>
              <a:rPr lang="en-US" sz="2000" dirty="0">
                <a:cs typeface="Arial"/>
              </a:rPr>
              <a:t> </a:t>
            </a:r>
            <a:r>
              <a:rPr lang="en-US" sz="2000" dirty="0" err="1">
                <a:cs typeface="Arial"/>
              </a:rPr>
              <a:t>futuro</a:t>
            </a:r>
            <a:endParaRPr lang="en-US" sz="2000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 err="1">
                <a:cs typeface="Arial"/>
              </a:rPr>
              <a:t>Experimentación</a:t>
            </a:r>
            <a:r>
              <a:rPr lang="en-US" sz="2000" dirty="0">
                <a:cs typeface="Arial"/>
              </a:rPr>
              <a:t> in-silico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b="1" dirty="0">
                <a:cs typeface="Arial"/>
              </a:rPr>
              <a:t>Desarrollo de la </a:t>
            </a:r>
            <a:r>
              <a:rPr lang="en-US" sz="2000" b="1" dirty="0" err="1">
                <a:cs typeface="Arial"/>
              </a:rPr>
              <a:t>medicina</a:t>
            </a:r>
            <a:r>
              <a:rPr lang="en-US" sz="2000" b="1" dirty="0">
                <a:cs typeface="Arial"/>
              </a:rPr>
              <a:t> de </a:t>
            </a:r>
            <a:r>
              <a:rPr lang="en-US" sz="2000" b="1" dirty="0" err="1">
                <a:cs typeface="Arial"/>
              </a:rPr>
              <a:t>precisión</a:t>
            </a:r>
            <a:endParaRPr lang="en-US" sz="2000" b="1" dirty="0">
              <a:cs typeface="Arial"/>
            </a:endParaRPr>
          </a:p>
          <a:p>
            <a:pPr>
              <a:buFont typeface=""/>
              <a:buChar char="•"/>
            </a:pPr>
            <a:endParaRPr lang="en-US" sz="2000" dirty="0">
              <a:cs typeface="Arial"/>
            </a:endParaRPr>
          </a:p>
        </p:txBody>
      </p:sp>
      <p:pic>
        <p:nvPicPr>
          <p:cNvPr id="6" name="Imagen 5" descr="Diagrama, Flecha&#10;&#10;Descripción generada automáticamente">
            <a:extLst>
              <a:ext uri="{FF2B5EF4-FFF2-40B4-BE49-F238E27FC236}">
                <a16:creationId xmlns:a16="http://schemas.microsoft.com/office/drawing/2014/main" id="{EA161BEF-6D6B-8626-71A2-291E2634A7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8266" y="1472368"/>
            <a:ext cx="5055054" cy="39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5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40" name="Google Shape;174;p 1"/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/>
          <p:cNvSpPr/>
          <p:nvPr/>
        </p:nvSpPr>
        <p:spPr>
          <a:xfrm>
            <a:off x="542415" y="192912"/>
            <a:ext cx="11473413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Conceptos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 </a:t>
            </a: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clave</a:t>
            </a: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 sobre los </a:t>
            </a:r>
            <a:r>
              <a:rPr lang="da-DK" sz="3200" b="1" spc="-1" dirty="0" err="1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modelos</a:t>
            </a:r>
            <a:endParaRPr lang="es-ES" dirty="0" err="1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703016FF-E650-55F9-AE71-C717B92CA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135EA2E-C4D3-7773-519E-A5C0A1844A3D}"/>
                  </a:ext>
                </a:extLst>
              </p:cNvPr>
              <p:cNvSpPr txBox="1"/>
              <p:nvPr/>
            </p:nvSpPr>
            <p:spPr>
              <a:xfrm>
                <a:off x="1030619" y="1505744"/>
                <a:ext cx="10005858" cy="39549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28600" indent="-228600">
                  <a:buFont typeface="Arial"/>
                  <a:buChar char="•"/>
                </a:pPr>
                <a:r>
                  <a:rPr lang="en-US" sz="2000" b="1" dirty="0"/>
                  <a:t>Función</a:t>
                </a:r>
                <a:r>
                  <a:rPr lang="en-US" sz="2000" dirty="0"/>
                  <a:t>: </a:t>
                </a:r>
                <a:r>
                  <a:rPr lang="en-US" sz="2000" dirty="0" err="1"/>
                  <a:t>Relación</a:t>
                </a:r>
                <a:r>
                  <a:rPr lang="en-US" sz="2000" dirty="0"/>
                  <a:t> que </a:t>
                </a:r>
                <a:r>
                  <a:rPr lang="en-US" sz="2000" dirty="0" err="1"/>
                  <a:t>asigna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cada</a:t>
                </a:r>
                <a:r>
                  <a:rPr lang="en-US" sz="2000" dirty="0"/>
                  <a:t> valor de </a:t>
                </a:r>
                <a:r>
                  <a:rPr lang="en-US" sz="2000" dirty="0" err="1"/>
                  <a:t>una</a:t>
                </a:r>
                <a:r>
                  <a:rPr lang="en-US" sz="2000" dirty="0"/>
                  <a:t> variable </a:t>
                </a:r>
                <a:r>
                  <a:rPr lang="en-US" sz="2000" dirty="0" err="1"/>
                  <a:t>independiente</a:t>
                </a:r>
                <a:r>
                  <a:rPr lang="en-US" sz="2000" dirty="0"/>
                  <a:t> 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un valor de la variable </a:t>
                </a:r>
                <a:r>
                  <a:rPr lang="en-US" sz="2000" dirty="0" err="1"/>
                  <a:t>dependiente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sz="2000" dirty="0"/>
              </a:p>
              <a:p>
                <a:pPr marL="228600" indent="-228600">
                  <a:buFont typeface="Arial"/>
                  <a:buChar char="•"/>
                </a:pPr>
                <a:endParaRPr lang="en-US" sz="2000" dirty="0"/>
              </a:p>
              <a:p>
                <a:pPr marL="228600" indent="-228600">
                  <a:buFont typeface="Arial"/>
                  <a:buChar char="•"/>
                </a:pPr>
                <a:r>
                  <a:rPr lang="en-US" sz="2000" b="1" dirty="0" err="1"/>
                  <a:t>Derivada</a:t>
                </a:r>
                <a:r>
                  <a:rPr lang="en-US" sz="2000" dirty="0"/>
                  <a:t>: Si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la </a:t>
                </a:r>
                <a:r>
                  <a:rPr lang="en-US" sz="2000" dirty="0" err="1"/>
                  <a:t>derivada</a:t>
                </a:r>
                <a:r>
                  <a:rPr lang="en-US" sz="2000" dirty="0"/>
                  <a:t> es 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en-US" sz="2000" dirty="0"/>
                  <a:t>​, que indica </a:t>
                </a:r>
                <a:r>
                  <a:rPr lang="en-US" sz="2000" dirty="0" err="1"/>
                  <a:t>cómo</a:t>
                </a:r>
                <a:r>
                  <a:rPr lang="en-US" sz="2000" dirty="0"/>
                  <a:t> varia </a:t>
                </a:r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con </a:t>
                </a:r>
                <a:r>
                  <a:rPr lang="en-US" sz="2000" dirty="0" err="1"/>
                  <a:t>respecto</a:t>
                </a:r>
                <a:r>
                  <a:rPr lang="en-US" sz="2000" dirty="0"/>
                  <a:t> 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28600" indent="-228600">
                  <a:buFont typeface="Arial"/>
                  <a:buChar char="•"/>
                </a:pPr>
                <a:endParaRPr lang="en-US" sz="2000" dirty="0"/>
              </a:p>
              <a:p>
                <a:pPr marL="285750" indent="-285750">
                  <a:buFont typeface="Arial"/>
                  <a:buChar char="•"/>
                </a:pPr>
                <a:r>
                  <a:rPr lang="en-US" sz="2000" b="1" dirty="0" err="1"/>
                  <a:t>Derivada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Parcial</a:t>
                </a:r>
                <a:r>
                  <a:rPr lang="en-US" sz="2000" dirty="0"/>
                  <a:t>: En </a:t>
                </a:r>
                <a:r>
                  <a:rPr lang="en-US" sz="2000" dirty="0" err="1"/>
                  <a:t>funciones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varias</a:t>
                </a:r>
                <a:r>
                  <a:rPr lang="en-US" sz="2000" dirty="0"/>
                  <a:t> variables, </a:t>
                </a:r>
              </a:p>
              <a:p>
                <a:endParaRPr lang="en-US" sz="2000" dirty="0"/>
              </a:p>
              <a:p>
                <a:pPr lvl="1"/>
                <a:r>
                  <a:rPr lang="en-US" sz="2000" dirty="0"/>
                  <a:t>Para </a:t>
                </a:r>
                <a14:m>
                  <m:oMath xmlns:m="http://schemas.openxmlformats.org/officeDocument/2006/math"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s-C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C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C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</a:t>
                </a:r>
              </a:p>
              <a:p>
                <a:pPr marL="457200"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CL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s-C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CL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s-CL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s-CL" sz="20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CL" sz="2000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s-C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s-CL" sz="20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sSub>
                                <m:sSubPr>
                                  <m:ctrlP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s-CL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C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742950" lvl="2" indent="-285750">
                  <a:buFont typeface="Arial"/>
                  <a:buChar char="•"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135EA2E-C4D3-7773-519E-A5C0A1844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619" y="1505744"/>
                <a:ext cx="10005858" cy="3954929"/>
              </a:xfrm>
              <a:prstGeom prst="rect">
                <a:avLst/>
              </a:prstGeom>
              <a:blipFill>
                <a:blip r:embed="rId5"/>
                <a:stretch>
                  <a:fillRect l="-548" t="-616" r="-91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2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24E86-D87F-31AC-477D-3A917EB5A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>
            <a:extLst>
              <a:ext uri="{FF2B5EF4-FFF2-40B4-BE49-F238E27FC236}">
                <a16:creationId xmlns:a16="http://schemas.microsoft.com/office/drawing/2014/main" id="{B4677054-DEC5-707C-5363-F6386851316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CL" sz="1200" b="0" strike="noStrike" spc="-1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663964F-8CDD-4FA7-B3A2-D0A6DB436BF8}" type="slidenum">
              <a:rPr lang="es-CL" sz="1200" b="0" strike="noStrike" spc="-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140" name="Google Shape;174;p 1">
            <a:extLst>
              <a:ext uri="{FF2B5EF4-FFF2-40B4-BE49-F238E27FC236}">
                <a16:creationId xmlns:a16="http://schemas.microsoft.com/office/drawing/2014/main" id="{FDC36610-74FC-AB35-FE8E-01AA640D50F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129550" y="6188730"/>
            <a:ext cx="2627280" cy="337680"/>
          </a:xfrm>
          <a:prstGeom prst="rect">
            <a:avLst/>
          </a:prstGeom>
          <a:ln w="0">
            <a:noFill/>
          </a:ln>
        </p:spPr>
      </p:pic>
      <p:sp>
        <p:nvSpPr>
          <p:cNvPr id="141" name="CuadroTexto 1">
            <a:extLst>
              <a:ext uri="{FF2B5EF4-FFF2-40B4-BE49-F238E27FC236}">
                <a16:creationId xmlns:a16="http://schemas.microsoft.com/office/drawing/2014/main" id="{D24D4C97-9877-2335-D0B3-113CAEE125B2}"/>
              </a:ext>
            </a:extLst>
          </p:cNvPr>
          <p:cNvSpPr/>
          <p:nvPr/>
        </p:nvSpPr>
        <p:spPr>
          <a:xfrm>
            <a:off x="542415" y="192912"/>
            <a:ext cx="11473413" cy="5847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vertOverflow="overflow" horzOverflow="overflow" wrap="square" lIns="91440" tIns="45720" rIns="91440" bIns="45720" numCol="1" spc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da-DK" sz="3200" b="1" spc="-1" dirty="0">
                <a:solidFill>
                  <a:srgbClr val="202055"/>
                </a:solidFill>
                <a:latin typeface="Calibri"/>
                <a:ea typeface="+mn-lt"/>
                <a:cs typeface="+mn-lt"/>
              </a:rPr>
              <a:t>Ecuaciones diferenciales </a:t>
            </a:r>
            <a:endParaRPr lang="es-ES" dirty="0" err="1"/>
          </a:p>
        </p:txBody>
      </p:sp>
      <p:pic>
        <p:nvPicPr>
          <p:cNvPr id="4" name="Imagen 3" descr="Imagen que contiene Texto&#10;&#10;Descripción generada automáticamente">
            <a:extLst>
              <a:ext uri="{FF2B5EF4-FFF2-40B4-BE49-F238E27FC236}">
                <a16:creationId xmlns:a16="http://schemas.microsoft.com/office/drawing/2014/main" id="{D245993B-2BEE-3A8A-2577-27EA366DB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57" y="5909975"/>
            <a:ext cx="1838325" cy="81631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EEDCA35-2902-2D6E-BEFB-02ADE85A8244}"/>
              </a:ext>
            </a:extLst>
          </p:cNvPr>
          <p:cNvSpPr txBox="1"/>
          <p:nvPr/>
        </p:nvSpPr>
        <p:spPr>
          <a:xfrm>
            <a:off x="1030619" y="1228807"/>
            <a:ext cx="100058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Arial"/>
              <a:buChar char="•"/>
            </a:pPr>
            <a:r>
              <a:rPr lang="en-US" sz="2000" b="1" dirty="0" err="1"/>
              <a:t>Dominio</a:t>
            </a:r>
            <a:r>
              <a:rPr lang="en-US" sz="2000" b="1" dirty="0"/>
              <a:t> o </a:t>
            </a:r>
            <a:r>
              <a:rPr lang="en-US" sz="2000" b="1" dirty="0" err="1"/>
              <a:t>geometría</a:t>
            </a:r>
            <a:endParaRPr lang="en-US" sz="2000" b="1" dirty="0"/>
          </a:p>
          <a:p>
            <a:pPr marL="228600" indent="-228600">
              <a:buFont typeface="Arial"/>
              <a:buChar char="•"/>
            </a:pPr>
            <a:r>
              <a:rPr lang="en-US" sz="2000" b="1" dirty="0" err="1"/>
              <a:t>Derivadas</a:t>
            </a:r>
            <a:r>
              <a:rPr lang="en-US" sz="2000" b="1" dirty="0"/>
              <a:t> </a:t>
            </a:r>
            <a:r>
              <a:rPr lang="en-US" sz="2000" b="1" dirty="0" err="1"/>
              <a:t>sobre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</a:t>
            </a:r>
            <a:r>
              <a:rPr lang="en-US" sz="2000" b="1" dirty="0" err="1"/>
              <a:t>función</a:t>
            </a:r>
            <a:r>
              <a:rPr lang="en-US" sz="2000" b="1" dirty="0"/>
              <a:t> </a:t>
            </a:r>
            <a:r>
              <a:rPr lang="en-US" sz="2000" b="1" dirty="0" err="1"/>
              <a:t>desconocida</a:t>
            </a:r>
            <a:endParaRPr lang="en-US" sz="2000" b="1" dirty="0"/>
          </a:p>
          <a:p>
            <a:pPr marL="228600" indent="-228600">
              <a:buFont typeface="Arial"/>
              <a:buChar char="•"/>
            </a:pPr>
            <a:r>
              <a:rPr lang="en-US" sz="2000" b="1" dirty="0" err="1"/>
              <a:t>Condiciones</a:t>
            </a:r>
            <a:r>
              <a:rPr lang="en-US" sz="2000" b="1" dirty="0"/>
              <a:t> </a:t>
            </a:r>
            <a:r>
              <a:rPr lang="en-US" sz="2000" b="1" dirty="0" err="1"/>
              <a:t>iniciales</a:t>
            </a:r>
            <a:r>
              <a:rPr lang="en-US" sz="2000" b="1" dirty="0"/>
              <a:t> y de </a:t>
            </a:r>
            <a:r>
              <a:rPr lang="en-US" sz="2000" b="1" dirty="0" err="1"/>
              <a:t>frontera</a:t>
            </a:r>
            <a:endParaRPr lang="en-US" sz="2000" b="1" dirty="0"/>
          </a:p>
          <a:p>
            <a:pPr marL="228600" indent="-228600">
              <a:buFont typeface="Arial"/>
              <a:buChar char="•"/>
            </a:pPr>
            <a:endParaRPr lang="en-U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BF94B3D-F22D-3B5F-F586-484077791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033" y="3133853"/>
            <a:ext cx="10446287" cy="2578233"/>
          </a:xfrm>
          <a:prstGeom prst="rect">
            <a:avLst/>
          </a:prstGeom>
        </p:spPr>
      </p:pic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C54F8B43-3364-8613-67FD-6580570D478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866" y="232688"/>
            <a:ext cx="3980611" cy="242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6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365</Words>
  <Application>Microsoft Office PowerPoint</Application>
  <PresentationFormat>Panorámica</PresentationFormat>
  <Paragraphs>79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Eduardo Javier Llanos Lazo</dc:creator>
  <dc:description/>
  <cp:lastModifiedBy>David Ortiz Puerta</cp:lastModifiedBy>
  <cp:revision>87</cp:revision>
  <dcterms:created xsi:type="dcterms:W3CDTF">2022-03-15T17:56:18Z</dcterms:created>
  <dcterms:modified xsi:type="dcterms:W3CDTF">2025-01-03T03:11:03Z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12</vt:i4>
  </property>
  <property fmtid="{D5CDD505-2E9C-101B-9397-08002B2CF9AE}" pid="4" name="PresentationFormat">
    <vt:lpwstr>Widescreen</vt:lpwstr>
  </property>
  <property fmtid="{D5CDD505-2E9C-101B-9397-08002B2CF9AE}" pid="5" name="Slides">
    <vt:i4>12</vt:i4>
  </property>
</Properties>
</file>