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</p:sldIdLst>
  <p:sldSz cx="12192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87C3"/>
    <a:srgbClr val="C64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Employee $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c:spPr>
          <c:invertIfNegative val="0"/>
          <c:cat>
            <c:strRef>
              <c:f>Sheet1!$A$2:$A$19</c:f>
              <c:strCache>
                <c:ptCount val="18"/>
                <c:pt idx="0">
                  <c:v>Dec Casual Week</c:v>
                </c:pt>
                <c:pt idx="1">
                  <c:v>Nov Casual Week</c:v>
                </c:pt>
                <c:pt idx="2">
                  <c:v>Oct Casual Week</c:v>
                </c:pt>
                <c:pt idx="3">
                  <c:v>Oct PTO Raffle #2</c:v>
                </c:pt>
                <c:pt idx="4">
                  <c:v>Oct PTO Raffle</c:v>
                </c:pt>
                <c:pt idx="5">
                  <c:v>Sep Casual Week</c:v>
                </c:pt>
                <c:pt idx="6">
                  <c:v>Sep PTO Raffle</c:v>
                </c:pt>
                <c:pt idx="7">
                  <c:v>Aug Casual Week</c:v>
                </c:pt>
                <c:pt idx="8">
                  <c:v>Aug PTO Raffle</c:v>
                </c:pt>
                <c:pt idx="9">
                  <c:v>Jul Casual Week</c:v>
                </c:pt>
                <c:pt idx="10">
                  <c:v>Jun Casual Week</c:v>
                </c:pt>
                <c:pt idx="11">
                  <c:v>Jun PTO Raffle</c:v>
                </c:pt>
                <c:pt idx="12">
                  <c:v>May Casual Week</c:v>
                </c:pt>
                <c:pt idx="13">
                  <c:v>Apr Casual Week</c:v>
                </c:pt>
                <c:pt idx="14">
                  <c:v>Apr PTO Raffle</c:v>
                </c:pt>
                <c:pt idx="15">
                  <c:v>Mar Casual Week</c:v>
                </c:pt>
                <c:pt idx="16">
                  <c:v>Feb Casual Week</c:v>
                </c:pt>
                <c:pt idx="17">
                  <c:v>Jan Casual Week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1200</c:v>
                </c:pt>
                <c:pt idx="2">
                  <c:v>1365</c:v>
                </c:pt>
                <c:pt idx="3">
                  <c:v>2235</c:v>
                </c:pt>
                <c:pt idx="4">
                  <c:v>440</c:v>
                </c:pt>
                <c:pt idx="5">
                  <c:v>685</c:v>
                </c:pt>
                <c:pt idx="6">
                  <c:v>425</c:v>
                </c:pt>
                <c:pt idx="7">
                  <c:v>615</c:v>
                </c:pt>
                <c:pt idx="8">
                  <c:v>700</c:v>
                </c:pt>
                <c:pt idx="9">
                  <c:v>665</c:v>
                </c:pt>
                <c:pt idx="10">
                  <c:v>740</c:v>
                </c:pt>
                <c:pt idx="11">
                  <c:v>810</c:v>
                </c:pt>
                <c:pt idx="12">
                  <c:v>725</c:v>
                </c:pt>
                <c:pt idx="13">
                  <c:v>615</c:v>
                </c:pt>
                <c:pt idx="14">
                  <c:v>515</c:v>
                </c:pt>
                <c:pt idx="15">
                  <c:v>620</c:v>
                </c:pt>
                <c:pt idx="16">
                  <c:v>1225</c:v>
                </c:pt>
                <c:pt idx="17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DC-4957-A9E9-6C53009C88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Company Match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c:spPr>
          <c:invertIfNegative val="0"/>
          <c:cat>
            <c:strRef>
              <c:f>Sheet1!$A$2:$A$19</c:f>
              <c:strCache>
                <c:ptCount val="18"/>
                <c:pt idx="0">
                  <c:v>Dec Casual Week</c:v>
                </c:pt>
                <c:pt idx="1">
                  <c:v>Nov Casual Week</c:v>
                </c:pt>
                <c:pt idx="2">
                  <c:v>Oct Casual Week</c:v>
                </c:pt>
                <c:pt idx="3">
                  <c:v>Oct PTO Raffle #2</c:v>
                </c:pt>
                <c:pt idx="4">
                  <c:v>Oct PTO Raffle</c:v>
                </c:pt>
                <c:pt idx="5">
                  <c:v>Sep Casual Week</c:v>
                </c:pt>
                <c:pt idx="6">
                  <c:v>Sep PTO Raffle</c:v>
                </c:pt>
                <c:pt idx="7">
                  <c:v>Aug Casual Week</c:v>
                </c:pt>
                <c:pt idx="8">
                  <c:v>Aug PTO Raffle</c:v>
                </c:pt>
                <c:pt idx="9">
                  <c:v>Jul Casual Week</c:v>
                </c:pt>
                <c:pt idx="10">
                  <c:v>Jun Casual Week</c:v>
                </c:pt>
                <c:pt idx="11">
                  <c:v>Jun PTO Raffle</c:v>
                </c:pt>
                <c:pt idx="12">
                  <c:v>May Casual Week</c:v>
                </c:pt>
                <c:pt idx="13">
                  <c:v>Apr Casual Week</c:v>
                </c:pt>
                <c:pt idx="14">
                  <c:v>Apr PTO Raffle</c:v>
                </c:pt>
                <c:pt idx="15">
                  <c:v>Mar Casual Week</c:v>
                </c:pt>
                <c:pt idx="16">
                  <c:v>Feb Casual Week</c:v>
                </c:pt>
                <c:pt idx="17">
                  <c:v>Jan Casual Week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1365</c:v>
                </c:pt>
                <c:pt idx="3">
                  <c:v>2235</c:v>
                </c:pt>
                <c:pt idx="4">
                  <c:v>0</c:v>
                </c:pt>
                <c:pt idx="5">
                  <c:v>685</c:v>
                </c:pt>
                <c:pt idx="6">
                  <c:v>0</c:v>
                </c:pt>
                <c:pt idx="7">
                  <c:v>615</c:v>
                </c:pt>
                <c:pt idx="8">
                  <c:v>0</c:v>
                </c:pt>
                <c:pt idx="9">
                  <c:v>665</c:v>
                </c:pt>
                <c:pt idx="10">
                  <c:v>740</c:v>
                </c:pt>
                <c:pt idx="11">
                  <c:v>0</c:v>
                </c:pt>
                <c:pt idx="12">
                  <c:v>725</c:v>
                </c:pt>
                <c:pt idx="13">
                  <c:v>615</c:v>
                </c:pt>
                <c:pt idx="14">
                  <c:v>0</c:v>
                </c:pt>
                <c:pt idx="15">
                  <c:v>0</c:v>
                </c:pt>
                <c:pt idx="16">
                  <c:v>1225</c:v>
                </c:pt>
                <c:pt idx="17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DC-4957-A9E9-6C53009C88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581550808"/>
        <c:axId val="581551136"/>
      </c:barChart>
      <c:catAx>
        <c:axId val="581550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551136"/>
        <c:crosses val="autoZero"/>
        <c:auto val="1"/>
        <c:lblAlgn val="ctr"/>
        <c:lblOffset val="100"/>
        <c:noMultiLvlLbl val="0"/>
      </c:catAx>
      <c:valAx>
        <c:axId val="581551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550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8" y="673001"/>
            <a:ext cx="5235575" cy="5577840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171615"/>
            <a:ext cx="10318418" cy="4687987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6" y="6377813"/>
            <a:ext cx="8045373" cy="79176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14" indent="0" algn="ctr">
              <a:buNone/>
              <a:defRPr sz="2000"/>
            </a:lvl2pPr>
            <a:lvl3pPr marL="914428" indent="0" algn="ctr">
              <a:buNone/>
              <a:defRPr sz="1800"/>
            </a:lvl3pPr>
            <a:lvl4pPr marL="1371643" indent="0" algn="ctr">
              <a:buNone/>
              <a:defRPr sz="1600"/>
            </a:lvl4pPr>
            <a:lvl5pPr marL="1828857" indent="0" algn="ctr">
              <a:buNone/>
              <a:defRPr sz="1600"/>
            </a:lvl5pPr>
            <a:lvl6pPr marL="2286071" indent="0" algn="ctr">
              <a:buNone/>
              <a:defRPr sz="1600"/>
            </a:lvl6pPr>
            <a:lvl7pPr marL="2743285" indent="0" algn="ctr">
              <a:buNone/>
              <a:defRPr sz="1600"/>
            </a:lvl7pPr>
            <a:lvl8pPr marL="3200500" indent="0" algn="ctr">
              <a:buNone/>
              <a:defRPr sz="1600"/>
            </a:lvl8pPr>
            <a:lvl9pPr marL="365771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800724"/>
            <a:ext cx="2329722" cy="371693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470275-4A15-4F5C-94BC-9DB20D91B7D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800724"/>
            <a:ext cx="4114800" cy="368849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25" y="6800724"/>
            <a:ext cx="2329723" cy="368849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F3EEA0F-7FBC-4FE4-8ED1-B6129C5DC0A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731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659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0275-4A15-4F5C-94BC-9DB20D91B7D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EA0F-7FBC-4FE4-8ED1-B6129C5DC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3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407879"/>
            <a:ext cx="1492132" cy="5973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7" y="407881"/>
            <a:ext cx="8392585" cy="597376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0275-4A15-4F5C-94BC-9DB20D91B7D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EA0F-7FBC-4FE4-8ED1-B6129C5DC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10C3F59-8A89-439B-B686-4181A05B185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16334889"/>
              </p:ext>
            </p:extLst>
          </p:nvPr>
        </p:nvGraphicFramePr>
        <p:xfrm>
          <a:off x="195309" y="5550058"/>
          <a:ext cx="11647505" cy="17050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8220">
                  <a:extLst>
                    <a:ext uri="{9D8B030D-6E8A-4147-A177-3AD203B41FA5}">
                      <a16:colId xmlns:a16="http://schemas.microsoft.com/office/drawing/2014/main" val="1575609835"/>
                    </a:ext>
                  </a:extLst>
                </a:gridCol>
                <a:gridCol w="602148">
                  <a:extLst>
                    <a:ext uri="{9D8B030D-6E8A-4147-A177-3AD203B41FA5}">
                      <a16:colId xmlns:a16="http://schemas.microsoft.com/office/drawing/2014/main" val="284286636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3079447383"/>
                    </a:ext>
                  </a:extLst>
                </a:gridCol>
                <a:gridCol w="492111">
                  <a:extLst>
                    <a:ext uri="{9D8B030D-6E8A-4147-A177-3AD203B41FA5}">
                      <a16:colId xmlns:a16="http://schemas.microsoft.com/office/drawing/2014/main" val="624777980"/>
                    </a:ext>
                  </a:extLst>
                </a:gridCol>
                <a:gridCol w="662635">
                  <a:extLst>
                    <a:ext uri="{9D8B030D-6E8A-4147-A177-3AD203B41FA5}">
                      <a16:colId xmlns:a16="http://schemas.microsoft.com/office/drawing/2014/main" val="3304667057"/>
                    </a:ext>
                  </a:extLst>
                </a:gridCol>
                <a:gridCol w="507784">
                  <a:extLst>
                    <a:ext uri="{9D8B030D-6E8A-4147-A177-3AD203B41FA5}">
                      <a16:colId xmlns:a16="http://schemas.microsoft.com/office/drawing/2014/main" val="1152996227"/>
                    </a:ext>
                  </a:extLst>
                </a:gridCol>
                <a:gridCol w="585209">
                  <a:extLst>
                    <a:ext uri="{9D8B030D-6E8A-4147-A177-3AD203B41FA5}">
                      <a16:colId xmlns:a16="http://schemas.microsoft.com/office/drawing/2014/main" val="3379085255"/>
                    </a:ext>
                  </a:extLst>
                </a:gridCol>
                <a:gridCol w="585209">
                  <a:extLst>
                    <a:ext uri="{9D8B030D-6E8A-4147-A177-3AD203B41FA5}">
                      <a16:colId xmlns:a16="http://schemas.microsoft.com/office/drawing/2014/main" val="2373979978"/>
                    </a:ext>
                  </a:extLst>
                </a:gridCol>
                <a:gridCol w="585209">
                  <a:extLst>
                    <a:ext uri="{9D8B030D-6E8A-4147-A177-3AD203B41FA5}">
                      <a16:colId xmlns:a16="http://schemas.microsoft.com/office/drawing/2014/main" val="2886355240"/>
                    </a:ext>
                  </a:extLst>
                </a:gridCol>
                <a:gridCol w="585209">
                  <a:extLst>
                    <a:ext uri="{9D8B030D-6E8A-4147-A177-3AD203B41FA5}">
                      <a16:colId xmlns:a16="http://schemas.microsoft.com/office/drawing/2014/main" val="2860854948"/>
                    </a:ext>
                  </a:extLst>
                </a:gridCol>
                <a:gridCol w="585209">
                  <a:extLst>
                    <a:ext uri="{9D8B030D-6E8A-4147-A177-3AD203B41FA5}">
                      <a16:colId xmlns:a16="http://schemas.microsoft.com/office/drawing/2014/main" val="2807530750"/>
                    </a:ext>
                  </a:extLst>
                </a:gridCol>
                <a:gridCol w="585209">
                  <a:extLst>
                    <a:ext uri="{9D8B030D-6E8A-4147-A177-3AD203B41FA5}">
                      <a16:colId xmlns:a16="http://schemas.microsoft.com/office/drawing/2014/main" val="1235814391"/>
                    </a:ext>
                  </a:extLst>
                </a:gridCol>
                <a:gridCol w="585209">
                  <a:extLst>
                    <a:ext uri="{9D8B030D-6E8A-4147-A177-3AD203B41FA5}">
                      <a16:colId xmlns:a16="http://schemas.microsoft.com/office/drawing/2014/main" val="903714946"/>
                    </a:ext>
                  </a:extLst>
                </a:gridCol>
                <a:gridCol w="585209">
                  <a:extLst>
                    <a:ext uri="{9D8B030D-6E8A-4147-A177-3AD203B41FA5}">
                      <a16:colId xmlns:a16="http://schemas.microsoft.com/office/drawing/2014/main" val="3948335701"/>
                    </a:ext>
                  </a:extLst>
                </a:gridCol>
                <a:gridCol w="585209">
                  <a:extLst>
                    <a:ext uri="{9D8B030D-6E8A-4147-A177-3AD203B41FA5}">
                      <a16:colId xmlns:a16="http://schemas.microsoft.com/office/drawing/2014/main" val="2591003001"/>
                    </a:ext>
                  </a:extLst>
                </a:gridCol>
                <a:gridCol w="585209">
                  <a:extLst>
                    <a:ext uri="{9D8B030D-6E8A-4147-A177-3AD203B41FA5}">
                      <a16:colId xmlns:a16="http://schemas.microsoft.com/office/drawing/2014/main" val="3436315904"/>
                    </a:ext>
                  </a:extLst>
                </a:gridCol>
                <a:gridCol w="585209">
                  <a:extLst>
                    <a:ext uri="{9D8B030D-6E8A-4147-A177-3AD203B41FA5}">
                      <a16:colId xmlns:a16="http://schemas.microsoft.com/office/drawing/2014/main" val="1660657856"/>
                    </a:ext>
                  </a:extLst>
                </a:gridCol>
                <a:gridCol w="585209">
                  <a:extLst>
                    <a:ext uri="{9D8B030D-6E8A-4147-A177-3AD203B41FA5}">
                      <a16:colId xmlns:a16="http://schemas.microsoft.com/office/drawing/2014/main" val="1837821068"/>
                    </a:ext>
                  </a:extLst>
                </a:gridCol>
                <a:gridCol w="585209">
                  <a:extLst>
                    <a:ext uri="{9D8B030D-6E8A-4147-A177-3AD203B41FA5}">
                      <a16:colId xmlns:a16="http://schemas.microsoft.com/office/drawing/2014/main" val="2202161924"/>
                    </a:ext>
                  </a:extLst>
                </a:gridCol>
              </a:tblGrid>
              <a:tr h="598432">
                <a:tc>
                  <a:txBody>
                    <a:bodyPr/>
                    <a:lstStyle/>
                    <a:p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Jan</a:t>
                      </a:r>
                      <a:endParaRPr lang="en-U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Feb</a:t>
                      </a:r>
                      <a:endParaRPr lang="en-U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Mar</a:t>
                      </a:r>
                      <a:endParaRPr lang="en-U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Apr PTO Raffle</a:t>
                      </a:r>
                      <a:endParaRPr lang="en-U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Apr</a:t>
                      </a:r>
                      <a:endParaRPr lang="en-U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May</a:t>
                      </a:r>
                      <a:endParaRPr lang="en-U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Jun PTO Raffle</a:t>
                      </a:r>
                      <a:endParaRPr lang="en-U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Jun</a:t>
                      </a:r>
                      <a:endParaRPr lang="en-U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July</a:t>
                      </a:r>
                      <a:endParaRPr lang="en-U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Aug PTO Raffle</a:t>
                      </a:r>
                      <a:endParaRPr lang="en-U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Aug</a:t>
                      </a:r>
                      <a:endParaRPr lang="en-U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Sep PTO Raffle</a:t>
                      </a:r>
                      <a:endParaRPr lang="en-U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Sep</a:t>
                      </a:r>
                      <a:endParaRPr lang="en-U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Oct PTO Raffle</a:t>
                      </a:r>
                      <a:endParaRPr lang="en-U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Oct PTO Raffle #2</a:t>
                      </a:r>
                      <a:endParaRPr lang="en-U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Oct</a:t>
                      </a:r>
                      <a:endParaRPr lang="en-U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Nov</a:t>
                      </a:r>
                      <a:endParaRPr lang="en-U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Dec</a:t>
                      </a:r>
                      <a:endParaRPr lang="en-U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 anchor="ctr"/>
                </a:tc>
                <a:extLst>
                  <a:ext uri="{0D108BD9-81ED-4DB2-BD59-A6C34878D82A}">
                    <a16:rowId xmlns:a16="http://schemas.microsoft.com/office/drawing/2014/main" val="1141270860"/>
                  </a:ext>
                </a:extLst>
              </a:tr>
              <a:tr h="351146">
                <a:tc>
                  <a:txBody>
                    <a:bodyPr/>
                    <a:lstStyle/>
                    <a:p>
                      <a:r>
                        <a:rPr lang="en-US" sz="1100" baseline="0" dirty="0"/>
                        <a:t>Employee $</a:t>
                      </a:r>
                      <a:endParaRPr lang="en-US" sz="11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/>
                        <a:t>1000</a:t>
                      </a:r>
                      <a:endParaRPr lang="en-US" sz="11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/>
                        <a:t>1225</a:t>
                      </a:r>
                      <a:endParaRPr lang="en-US" sz="11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/>
                        <a:t>620</a:t>
                      </a:r>
                      <a:endParaRPr lang="en-US" sz="11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/>
                        <a:t>515</a:t>
                      </a:r>
                      <a:endParaRPr lang="en-US" sz="11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/>
                        <a:t>615</a:t>
                      </a:r>
                      <a:endParaRPr lang="en-US" sz="11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marL="0" marR="0" lvl="0" indent="0" algn="ctr" defTabSz="914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/>
                        <a:t>725</a:t>
                      </a:r>
                      <a:endParaRPr lang="en-US" sz="11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/>
                        <a:t>810</a:t>
                      </a:r>
                      <a:endParaRPr lang="en-US" sz="11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/>
                        <a:t>740</a:t>
                      </a:r>
                      <a:endParaRPr lang="en-US" sz="11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/>
                        <a:t>665</a:t>
                      </a:r>
                      <a:endParaRPr lang="en-US" sz="11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/>
                        <a:t>700</a:t>
                      </a:r>
                      <a:endParaRPr lang="en-US" sz="11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615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425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marL="0" marR="0" lvl="0" indent="0" algn="ctr" defTabSz="914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685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marL="0" marR="0" lvl="0" indent="0" algn="ctr" defTabSz="914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440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marL="0" marR="0" lvl="0" indent="0" algn="ctr" defTabSz="914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2235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marL="0" marR="0" lvl="0" indent="0" algn="ctr" defTabSz="914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1365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marL="0" marR="0" lvl="0" indent="0" algn="ctr" defTabSz="914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1200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marL="0" marR="0" lvl="0" indent="0" algn="ctr" defTabSz="914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extLst>
                  <a:ext uri="{0D108BD9-81ED-4DB2-BD59-A6C34878D82A}">
                    <a16:rowId xmlns:a16="http://schemas.microsoft.com/office/drawing/2014/main" val="3608451943"/>
                  </a:ext>
                </a:extLst>
              </a:tr>
              <a:tr h="220077">
                <a:tc>
                  <a:txBody>
                    <a:bodyPr/>
                    <a:lstStyle/>
                    <a:p>
                      <a:r>
                        <a:rPr lang="en-US" sz="1100" dirty="0"/>
                        <a:t>Company Match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1225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615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marL="0" marR="0" lvl="0" indent="0" algn="ctr" defTabSz="914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725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740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665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615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marL="0" marR="0" lvl="0" indent="0" algn="ctr" defTabSz="914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685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marL="0" marR="0" lvl="0" indent="0" algn="ctr" defTabSz="914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marL="0" marR="0" lvl="0" indent="0" algn="ctr" defTabSz="914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2235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marL="0" marR="0" lvl="0" indent="0" algn="ctr" defTabSz="914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1365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marL="0" marR="0" lvl="0" indent="0" algn="ctr" defTabSz="914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marL="0" marR="0" lvl="0" indent="0" algn="ctr" defTabSz="914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extLst>
                  <a:ext uri="{0D108BD9-81ED-4DB2-BD59-A6C34878D82A}">
                    <a16:rowId xmlns:a16="http://schemas.microsoft.com/office/drawing/2014/main" val="2373418220"/>
                  </a:ext>
                </a:extLst>
              </a:tr>
              <a:tr h="351146">
                <a:tc>
                  <a:txBody>
                    <a:bodyPr/>
                    <a:lstStyle/>
                    <a:p>
                      <a:r>
                        <a:rPr lang="en-US" sz="1200" dirty="0"/>
                        <a:t>Total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2000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2450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1450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810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1480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1330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425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marL="0" marR="0" lvl="0" indent="0" algn="ctr" defTabSz="914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1370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marL="0" marR="0" lvl="0" indent="0" algn="ctr" defTabSz="914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440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marL="0" marR="0" lvl="0" indent="0" algn="ctr" defTabSz="914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4470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marL="0" marR="0" lvl="0" indent="0" algn="ctr" defTabSz="914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2730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marL="0" marR="0" lvl="0" indent="0" algn="ctr" defTabSz="914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1200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tc>
                  <a:txBody>
                    <a:bodyPr/>
                    <a:lstStyle/>
                    <a:p>
                      <a:pPr marL="0" marR="0" lvl="0" indent="0" algn="ctr" defTabSz="914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8768" marB="48768"/>
                </a:tc>
                <a:extLst>
                  <a:ext uri="{0D108BD9-81ED-4DB2-BD59-A6C34878D82A}">
                    <a16:rowId xmlns:a16="http://schemas.microsoft.com/office/drawing/2014/main" val="385460358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071" y="32499"/>
            <a:ext cx="896645" cy="257140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2E470275-4A15-4F5C-94BC-9DB20D91B7DB}" type="datetimeFigureOut">
              <a:rPr lang="en-US" smtClean="0"/>
              <a:pPr/>
              <a:t>4/30/2020</a:t>
            </a:fld>
            <a:endParaRPr lang="en-US" dirty="0"/>
          </a:p>
        </p:txBody>
      </p:sp>
      <p:graphicFrame>
        <p:nvGraphicFramePr>
          <p:cNvPr id="20" name="Content Placeholder 5">
            <a:extLst>
              <a:ext uri="{FF2B5EF4-FFF2-40B4-BE49-F238E27FC236}">
                <a16:creationId xmlns:a16="http://schemas.microsoft.com/office/drawing/2014/main" id="{0F538FB2-F7C3-4CD4-A6CD-3E368DBF412C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995872098"/>
              </p:ext>
            </p:extLst>
          </p:nvPr>
        </p:nvGraphicFramePr>
        <p:xfrm>
          <a:off x="1006839" y="1725669"/>
          <a:ext cx="10675088" cy="3821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4B5A2C-96B1-490C-A6B3-F0E40DF8C165}"/>
              </a:ext>
            </a:extLst>
          </p:cNvPr>
          <p:cNvSpPr txBox="1"/>
          <p:nvPr userDrawn="1"/>
        </p:nvSpPr>
        <p:spPr>
          <a:xfrm>
            <a:off x="5626361" y="71229"/>
            <a:ext cx="6882275" cy="17851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numCol="1" rtlCol="0">
            <a:spAutoFit/>
          </a:bodyPr>
          <a:lstStyle/>
          <a:p>
            <a:r>
              <a:rPr lang="en-US" sz="1000" u="sng" dirty="0">
                <a:latin typeface="Arial" panose="020B0604020202020204" pitchFamily="34" charset="0"/>
                <a:cs typeface="Arial" panose="020B0604020202020204" pitchFamily="34" charset="0"/>
              </a:rPr>
              <a:t>Recipients:</a:t>
            </a:r>
            <a:r>
              <a:rPr lang="en-US" sz="1000" u="none" dirty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1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January – Stephanie Anderson			August –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Kelsee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Ayers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February – Angie Grady				September PTO Raffle – William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Morlan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March – Relay for Life				September - Gayle Peele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April PTO Raffle – Operation Easter Bunny	October PTO Raffle – Durham food drive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April – Timothy Christie				October PTO Raffle #2 – Kim Head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June PTO Raffle – Lorelei East			October – Jonathan Simcox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May – Relay for Life				November – Relay for Life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June – Brian Prine				December – Leadership Wayne	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July – Faith Regina Cullen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August PTO Raffle – Sonia Bottino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0C302B-C436-442A-AF32-A399ED96DBEA}"/>
              </a:ext>
            </a:extLst>
          </p:cNvPr>
          <p:cNvSpPr/>
          <p:nvPr userDrawn="1"/>
        </p:nvSpPr>
        <p:spPr>
          <a:xfrm>
            <a:off x="1295149" y="6352322"/>
            <a:ext cx="115353" cy="192505"/>
          </a:xfrm>
          <a:prstGeom prst="rect">
            <a:avLst/>
          </a:prstGeom>
          <a:solidFill>
            <a:srgbClr val="C64F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0A579F-DA67-4633-ACCA-44598E1673C2}"/>
              </a:ext>
            </a:extLst>
          </p:cNvPr>
          <p:cNvSpPr/>
          <p:nvPr userDrawn="1"/>
        </p:nvSpPr>
        <p:spPr>
          <a:xfrm>
            <a:off x="1308436" y="6671265"/>
            <a:ext cx="115353" cy="192505"/>
          </a:xfrm>
          <a:prstGeom prst="rect">
            <a:avLst/>
          </a:prstGeom>
          <a:solidFill>
            <a:srgbClr val="5687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EF8A09AD-D01C-4F55-9940-8449022610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8202" y="161069"/>
            <a:ext cx="4658159" cy="131192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ACIC 2019</a:t>
            </a:r>
            <a:br>
              <a:rPr lang="en-US" dirty="0"/>
            </a:br>
            <a:r>
              <a:rPr lang="en-US" dirty="0"/>
              <a:t>FUNDRAISER TALLY</a:t>
            </a:r>
          </a:p>
        </p:txBody>
      </p:sp>
    </p:spTree>
    <p:extLst>
      <p:ext uri="{BB962C8B-B14F-4D97-AF65-F5344CB8AC3E}">
        <p14:creationId xmlns:p14="http://schemas.microsoft.com/office/powerpoint/2010/main" val="1604950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34" y="1145481"/>
            <a:ext cx="8187071" cy="4335602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503769"/>
            <a:ext cx="7017488" cy="101454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7" y="6800724"/>
            <a:ext cx="1493947" cy="3716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470275-4A15-4F5C-94BC-9DB20D91B7D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800724"/>
            <a:ext cx="4114800" cy="36884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800724"/>
            <a:ext cx="1487566" cy="36884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3EEA0F-7FBC-4FE4-8ED1-B6129C5DC0A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73152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0617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8400"/>
            <a:ext cx="4800600" cy="3860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438400"/>
            <a:ext cx="4800600" cy="3860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0275-4A15-4F5C-94BC-9DB20D91B7D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EA0F-7FBC-4FE4-8ED1-B6129C5DC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85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406404"/>
            <a:ext cx="10172700" cy="15930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346279"/>
            <a:ext cx="4800600" cy="674698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14" indent="0">
              <a:buNone/>
              <a:defRPr sz="1900" b="1"/>
            </a:lvl2pPr>
            <a:lvl3pPr marL="914428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7" indent="0">
              <a:buNone/>
              <a:defRPr sz="1600" b="1"/>
            </a:lvl5pPr>
            <a:lvl6pPr marL="2286071" indent="0">
              <a:buNone/>
              <a:defRPr sz="1600" b="1"/>
            </a:lvl6pPr>
            <a:lvl7pPr marL="2743285" indent="0">
              <a:buNone/>
              <a:defRPr sz="1600" b="1"/>
            </a:lvl7pPr>
            <a:lvl8pPr marL="3200500" indent="0">
              <a:buNone/>
              <a:defRPr sz="1600" b="1"/>
            </a:lvl8pPr>
            <a:lvl9pPr marL="365771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3103042"/>
            <a:ext cx="4800600" cy="31961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346279"/>
            <a:ext cx="4800600" cy="674698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14" indent="0">
              <a:buNone/>
              <a:defRPr sz="1900" b="1"/>
            </a:lvl2pPr>
            <a:lvl3pPr marL="914428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7" indent="0">
              <a:buNone/>
              <a:defRPr sz="1600" b="1"/>
            </a:lvl5pPr>
            <a:lvl6pPr marL="2286071" indent="0">
              <a:buNone/>
              <a:defRPr sz="1600" b="1"/>
            </a:lvl6pPr>
            <a:lvl7pPr marL="2743285" indent="0">
              <a:buNone/>
              <a:defRPr sz="1600" b="1"/>
            </a:lvl7pPr>
            <a:lvl8pPr marL="3200500" indent="0">
              <a:buNone/>
              <a:defRPr sz="1600" b="1"/>
            </a:lvl8pPr>
            <a:lvl9pPr marL="365771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3103042"/>
            <a:ext cx="4800600" cy="31961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0275-4A15-4F5C-94BC-9DB20D91B7D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EA0F-7FBC-4FE4-8ED1-B6129C5DC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35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0275-4A15-4F5C-94BC-9DB20D91B7D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EA0F-7FBC-4FE4-8ED1-B6129C5DC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2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0275-4A15-4F5C-94BC-9DB20D91B7D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EA0F-7FBC-4FE4-8ED1-B6129C5DC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9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73152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91" y="487683"/>
            <a:ext cx="3092115" cy="127644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81735"/>
            <a:ext cx="6158418" cy="53174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92" y="1857425"/>
            <a:ext cx="3092115" cy="4441775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14" indent="0">
              <a:buNone/>
              <a:defRPr sz="1400"/>
            </a:lvl2pPr>
            <a:lvl3pPr marL="914428" indent="0">
              <a:buNone/>
              <a:defRPr sz="1200"/>
            </a:lvl3pPr>
            <a:lvl4pPr marL="1371643" indent="0">
              <a:buNone/>
              <a:defRPr sz="1000"/>
            </a:lvl4pPr>
            <a:lvl5pPr marL="1828857" indent="0">
              <a:buNone/>
              <a:defRPr sz="1000"/>
            </a:lvl5pPr>
            <a:lvl6pPr marL="2286071" indent="0">
              <a:buNone/>
              <a:defRPr sz="1000"/>
            </a:lvl6pPr>
            <a:lvl7pPr marL="2743285" indent="0">
              <a:buNone/>
              <a:defRPr sz="1000"/>
            </a:lvl7pPr>
            <a:lvl8pPr marL="3200500" indent="0">
              <a:buNone/>
              <a:defRPr sz="1000"/>
            </a:lvl8pPr>
            <a:lvl9pPr marL="365771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8" y="6800724"/>
            <a:ext cx="1233355" cy="371693"/>
          </a:xfrm>
        </p:spPr>
        <p:txBody>
          <a:bodyPr/>
          <a:lstStyle/>
          <a:p>
            <a:fld id="{2E470275-4A15-4F5C-94BC-9DB20D91B7D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5" y="6800724"/>
            <a:ext cx="3482179" cy="36884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800724"/>
            <a:ext cx="1232456" cy="368849"/>
          </a:xfrm>
        </p:spPr>
        <p:txBody>
          <a:bodyPr/>
          <a:lstStyle/>
          <a:p>
            <a:fld id="{BF3EEA0F-7FBC-4FE4-8ED1-B6129C5DC0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73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0693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7" y="4"/>
            <a:ext cx="7355585" cy="73151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4" indent="0">
              <a:buNone/>
              <a:defRPr sz="2800"/>
            </a:lvl2pPr>
            <a:lvl3pPr marL="914428" indent="0">
              <a:buNone/>
              <a:defRPr sz="2400"/>
            </a:lvl3pPr>
            <a:lvl4pPr marL="1371643" indent="0">
              <a:buNone/>
              <a:defRPr sz="2000"/>
            </a:lvl4pPr>
            <a:lvl5pPr marL="1828857" indent="0">
              <a:buNone/>
              <a:defRPr sz="2000"/>
            </a:lvl5pPr>
            <a:lvl6pPr marL="2286071" indent="0">
              <a:buNone/>
              <a:defRPr sz="2000"/>
            </a:lvl6pPr>
            <a:lvl7pPr marL="2743285" indent="0">
              <a:buNone/>
              <a:defRPr sz="2000"/>
            </a:lvl7pPr>
            <a:lvl8pPr marL="3200500" indent="0">
              <a:buNone/>
              <a:defRPr sz="2000"/>
            </a:lvl8pPr>
            <a:lvl9pPr marL="3657714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73152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73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90" y="487680"/>
            <a:ext cx="3092117" cy="1276448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90" y="1857425"/>
            <a:ext cx="3092117" cy="4441775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14" indent="0">
              <a:buNone/>
              <a:defRPr sz="1400"/>
            </a:lvl2pPr>
            <a:lvl3pPr marL="914428" indent="0">
              <a:buNone/>
              <a:defRPr sz="1200"/>
            </a:lvl3pPr>
            <a:lvl4pPr marL="1371643" indent="0">
              <a:buNone/>
              <a:defRPr sz="1000"/>
            </a:lvl4pPr>
            <a:lvl5pPr marL="1828857" indent="0">
              <a:buNone/>
              <a:defRPr sz="1000"/>
            </a:lvl5pPr>
            <a:lvl6pPr marL="2286071" indent="0">
              <a:buNone/>
              <a:defRPr sz="1000"/>
            </a:lvl6pPr>
            <a:lvl7pPr marL="2743285" indent="0">
              <a:buNone/>
              <a:defRPr sz="1000"/>
            </a:lvl7pPr>
            <a:lvl8pPr marL="3200500" indent="0">
              <a:buNone/>
              <a:defRPr sz="1000"/>
            </a:lvl8pPr>
            <a:lvl9pPr marL="365771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800724"/>
            <a:ext cx="1232456" cy="371693"/>
          </a:xfrm>
        </p:spPr>
        <p:txBody>
          <a:bodyPr/>
          <a:lstStyle/>
          <a:p>
            <a:fld id="{2E470275-4A15-4F5C-94BC-9DB20D91B7D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800724"/>
            <a:ext cx="3482178" cy="36884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800724"/>
            <a:ext cx="1234440" cy="368849"/>
          </a:xfrm>
        </p:spPr>
        <p:txBody>
          <a:bodyPr/>
          <a:lstStyle/>
          <a:p>
            <a:fld id="{BF3EEA0F-7FBC-4FE4-8ED1-B6129C5DC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407881"/>
            <a:ext cx="10178322" cy="1591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438401"/>
            <a:ext cx="10178322" cy="3833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800724"/>
            <a:ext cx="2329722" cy="37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470275-4A15-4F5C-94BC-9DB20D91B7D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800724"/>
            <a:ext cx="4114800" cy="368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8" y="6800724"/>
            <a:ext cx="2819399" cy="368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3EEA0F-7FBC-4FE4-8ED1-B6129C5DC0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7" y="0"/>
            <a:ext cx="885825" cy="73152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73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769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28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8" indent="-228608" algn="l" defTabSz="914428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22" indent="-228608" algn="l" defTabSz="914428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36" indent="-228608" algn="l" defTabSz="914428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50" indent="-228608" algn="l" defTabSz="914428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65" indent="-228608" algn="l" defTabSz="914428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79" indent="-228608" algn="l" defTabSz="914428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93" indent="-228608" algn="l" defTabSz="914428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107" indent="-228608" algn="l" defTabSz="914428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322" indent="-228608" algn="l" defTabSz="914428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4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8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3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7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1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5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0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14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 userDrawn="1">
          <p15:clr>
            <a:srgbClr val="F26B43"/>
          </p15:clr>
        </p15:guide>
        <p15:guide id="2" pos="7200" userDrawn="1">
          <p15:clr>
            <a:srgbClr val="F26B43"/>
          </p15:clr>
        </p15:guide>
        <p15:guide id="3" orient="horz" pos="4275" userDrawn="1">
          <p15:clr>
            <a:srgbClr val="F26B43"/>
          </p15:clr>
        </p15:guide>
        <p15:guide id="4" orient="horz" pos="1536" userDrawn="1">
          <p15:clr>
            <a:srgbClr val="F26B43"/>
          </p15:clr>
        </p15:guide>
        <p15:guide id="5" orient="horz" pos="3968" userDrawn="1">
          <p15:clr>
            <a:srgbClr val="F26B43"/>
          </p15:clr>
        </p15:guide>
        <p15:guide id="6" orient="horz" pos="2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4">
            <a:extLst>
              <a:ext uri="{FF2B5EF4-FFF2-40B4-BE49-F238E27FC236}">
                <a16:creationId xmlns:a16="http://schemas.microsoft.com/office/drawing/2014/main" id="{3BC2C1D5-FBB6-4957-A640-6D24ADEB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00" y="379602"/>
            <a:ext cx="6021958" cy="149213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ACIC 2019</a:t>
            </a:r>
            <a:br>
              <a:rPr lang="en-US" dirty="0"/>
            </a:br>
            <a:r>
              <a:rPr lang="en-US" dirty="0"/>
              <a:t>FUNDRAISER TALLY</a:t>
            </a:r>
          </a:p>
        </p:txBody>
      </p:sp>
    </p:spTree>
    <p:extLst>
      <p:ext uri="{BB962C8B-B14F-4D97-AF65-F5344CB8AC3E}">
        <p14:creationId xmlns:p14="http://schemas.microsoft.com/office/powerpoint/2010/main" val="425691542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357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ACIC 2019 FUNDRAISER TALLY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Fundraiser Tally</dc:title>
  <dc:creator>Christine Bowlsby</dc:creator>
  <cp:lastModifiedBy>Dante Ortiz</cp:lastModifiedBy>
  <cp:revision>36</cp:revision>
  <dcterms:created xsi:type="dcterms:W3CDTF">2019-02-06T20:55:03Z</dcterms:created>
  <dcterms:modified xsi:type="dcterms:W3CDTF">2020-04-30T15:22:53Z</dcterms:modified>
</cp:coreProperties>
</file>