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notesMasterIdLst>
    <p:notesMasterId r:id="rId20"/>
  </p:notesMasterIdLst>
  <p:handoutMasterIdLst>
    <p:handoutMasterId r:id="rId21"/>
  </p:handoutMasterIdLst>
  <p:sldIdLst>
    <p:sldId id="259" r:id="rId6"/>
    <p:sldId id="443" r:id="rId7"/>
    <p:sldId id="423" r:id="rId8"/>
    <p:sldId id="417" r:id="rId9"/>
    <p:sldId id="432" r:id="rId10"/>
    <p:sldId id="436" r:id="rId11"/>
    <p:sldId id="435" r:id="rId12"/>
    <p:sldId id="438" r:id="rId13"/>
    <p:sldId id="433" r:id="rId14"/>
    <p:sldId id="434" r:id="rId15"/>
    <p:sldId id="439" r:id="rId16"/>
    <p:sldId id="440" r:id="rId17"/>
    <p:sldId id="442" r:id="rId18"/>
    <p:sldId id="441" r:id="rId19"/>
  </p:sldIdLst>
  <p:sldSz cx="9144000" cy="6858000" type="screen4x3"/>
  <p:notesSz cx="6797675" cy="992663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BFDE1"/>
    <a:srgbClr val="C4FCCF"/>
    <a:srgbClr val="E8FE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452" autoAdjust="0"/>
    <p:restoredTop sz="99459" autoAdjust="0"/>
  </p:normalViewPr>
  <p:slideViewPr>
    <p:cSldViewPr>
      <p:cViewPr>
        <p:scale>
          <a:sx n="100" d="100"/>
          <a:sy n="100" d="100"/>
        </p:scale>
        <p:origin x="-1224" y="-1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20" Type="http://schemas.openxmlformats.org/officeDocument/2006/relationships/notesMaster" Target="notesMasters/notesMaster1.xml"/><Relationship Id="rId21" Type="http://schemas.openxmlformats.org/officeDocument/2006/relationships/handoutMaster" Target="handoutMasters/handoutMaster1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customXml" Target="../customXml/item4.xml"/><Relationship Id="rId5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F2A0F1-5F4B-49D7-BC9F-3A56518856A2}" type="datetimeFigureOut">
              <a:rPr lang="en-GB" smtClean="0"/>
              <a:pPr/>
              <a:t>04/09/15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23E8CF-ED07-4D51-8AC5-60DE92BB5396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904009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1B4C5142-7E2E-4E81-8187-DE3C32809A0F}" type="datetimeFigureOut">
              <a:rPr lang="en-US"/>
              <a:pPr>
                <a:defRPr/>
              </a:pPr>
              <a:t>04/09/15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 dirty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B1130812-F489-4761-B4C8-6233969FB2E0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500928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dirty="0" smtClean="0"/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8DACA54-E1A9-4A5D-B34F-A9E1B097494B}" type="slidenum">
              <a:rPr lang="en-GB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3938132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/>
          <p:cNvPicPr>
            <a:picLocks noChangeAspect="1" noChangeArrowheads="1"/>
          </p:cNvPicPr>
          <p:nvPr userDrawn="1"/>
        </p:nvPicPr>
        <p:blipFill>
          <a:blip r:embed="rId2" cstate="print"/>
          <a:srcRect l="15493" t="10348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3071810"/>
            <a:ext cx="4857750" cy="1643065"/>
          </a:xfrm>
        </p:spPr>
        <p:txBody>
          <a:bodyPr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Presenter’s name</a:t>
            </a:r>
          </a:p>
          <a:p>
            <a:pPr lvl="0"/>
            <a:r>
              <a:rPr lang="en-US" dirty="0" smtClean="0"/>
              <a:t>Presentation date</a:t>
            </a:r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2697162"/>
          </a:xfrm>
          <a:prstGeom prst="rect">
            <a:avLst/>
          </a:prstGeom>
        </p:spPr>
        <p:txBody>
          <a:bodyPr rtlCol="0" anchor="t">
            <a:normAutofit/>
          </a:bodyPr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HEADING IN CAPS.</a:t>
            </a:r>
            <a:endParaRPr lang="en-GB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56460C0-F71A-40EB-B832-DE8C0BB345FE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GB" dirty="0"/>
          </a:p>
        </p:txBody>
      </p:sp>
      <p:pic>
        <p:nvPicPr>
          <p:cNvPr id="9" name="Picture 6"/>
          <p:cNvPicPr>
            <a:picLocks noChangeAspect="1" noChangeArrowheads="1"/>
          </p:cNvPicPr>
          <p:nvPr userDrawn="1"/>
        </p:nvPicPr>
        <p:blipFill>
          <a:blip r:embed="rId2" cstate="print"/>
          <a:srcRect l="15493" t="10348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0" y="1357313"/>
            <a:ext cx="8229600" cy="4429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>
              <a:defRPr sz="1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>
              <a:defRPr sz="1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868346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HEADING IN CAPS.</a:t>
            </a:r>
            <a:endParaRPr lang="en-GB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7313"/>
            <a:ext cx="8229600" cy="4281487"/>
          </a:xfrm>
        </p:spPr>
        <p:txBody>
          <a:bodyPr/>
          <a:lstStyle>
            <a:lvl1pPr>
              <a:defRPr sz="1800"/>
            </a:lvl1pPr>
            <a:lvl2pPr>
              <a:defRPr sz="1400">
                <a:latin typeface="Arial" pitchFamily="34" charset="0"/>
                <a:cs typeface="Arial" pitchFamily="34" charset="0"/>
              </a:defRPr>
            </a:lvl2pPr>
            <a:lvl3pPr>
              <a:defRPr sz="1200">
                <a:latin typeface="Arial" pitchFamily="34" charset="0"/>
                <a:cs typeface="Arial" pitchFamily="34" charset="0"/>
              </a:defRPr>
            </a:lvl3pPr>
            <a:lvl4pPr>
              <a:defRPr sz="1200">
                <a:latin typeface="Arial" pitchFamily="34" charset="0"/>
                <a:cs typeface="Arial" pitchFamily="34" charset="0"/>
              </a:defRPr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868346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 sz="2800"/>
            </a:lvl1pPr>
          </a:lstStyle>
          <a:p>
            <a:r>
              <a:rPr lang="en-US" dirty="0" smtClean="0"/>
              <a:t>HEADING IN CAPS.</a:t>
            </a:r>
            <a:endParaRPr lang="en-GB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1"/>
            <a:ext cx="4038600" cy="4267200"/>
          </a:xfrm>
        </p:spPr>
        <p:txBody>
          <a:bodyPr/>
          <a:lstStyle>
            <a:lvl1pPr>
              <a:defRPr sz="20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1"/>
            <a:ext cx="4038600" cy="4267200"/>
          </a:xfrm>
        </p:spPr>
        <p:txBody>
          <a:bodyPr/>
          <a:lstStyle>
            <a:lvl1pPr>
              <a:defRPr sz="20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868346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/>
            </a:lvl1pPr>
          </a:lstStyle>
          <a:p>
            <a:r>
              <a:rPr lang="en-US" dirty="0" smtClean="0"/>
              <a:t>HEADING IN CAPS.</a:t>
            </a:r>
            <a:endParaRPr lang="en-GB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HEADING IN CAPS.</a:t>
            </a:r>
            <a:endParaRPr lang="en-GB" dirty="0"/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2"/>
          </p:nvPr>
        </p:nvSpPr>
        <p:spPr>
          <a:xfrm>
            <a:off x="500063" y="1371600"/>
            <a:ext cx="2643187" cy="4267200"/>
          </a:xfrm>
        </p:spPr>
        <p:txBody>
          <a:bodyPr rtlCol="0">
            <a:normAutofit/>
          </a:bodyPr>
          <a:lstStyle/>
          <a:p>
            <a:pPr lvl="0"/>
            <a:endParaRPr lang="en-GB" noProof="0" dirty="0" smtClean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214688" y="1371600"/>
            <a:ext cx="5429250" cy="4267200"/>
          </a:xfrm>
        </p:spPr>
        <p:txBody>
          <a:bodyPr/>
          <a:lstStyle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371600"/>
            <a:ext cx="2667000" cy="42672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dirty="0" smtClean="0"/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868346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/>
            </a:lvl1pPr>
          </a:lstStyle>
          <a:p>
            <a:r>
              <a:rPr lang="en-US" dirty="0" smtClean="0"/>
              <a:t>HEADING IN CAPS.</a:t>
            </a:r>
            <a:endParaRPr lang="en-GB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214688" y="1371600"/>
            <a:ext cx="5429250" cy="4267200"/>
          </a:xfrm>
        </p:spPr>
        <p:txBody>
          <a:bodyPr/>
          <a:lstStyle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/>
          </p:nvPr>
        </p:nvSpPr>
        <p:spPr>
          <a:xfrm>
            <a:off x="6019800" y="1371600"/>
            <a:ext cx="2667000" cy="42672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dirty="0" smtClean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457200" y="1371600"/>
            <a:ext cx="5429250" cy="4267200"/>
          </a:xfrm>
        </p:spPr>
        <p:txBody>
          <a:bodyPr/>
          <a:lstStyle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868346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/>
            </a:lvl1pPr>
          </a:lstStyle>
          <a:p>
            <a:r>
              <a:rPr lang="en-US" dirty="0" smtClean="0"/>
              <a:t>HEADING IN CAPS.</a:t>
            </a:r>
            <a:endParaRPr lang="en-GB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9144000" cy="5715000"/>
          </a:xfrm>
        </p:spPr>
        <p:txBody>
          <a:bodyPr rtlCol="0" anchor="b">
            <a:norm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dirty="0" smtClean="0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868346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/>
            </a:lvl1pPr>
          </a:lstStyle>
          <a:p>
            <a:r>
              <a:rPr lang="en-US" dirty="0" smtClean="0"/>
              <a:t>HEADING IN CAPS.</a:t>
            </a:r>
            <a:endParaRPr lang="en-GB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334000"/>
          </a:xfrm>
        </p:spPr>
        <p:txBody>
          <a:bodyPr/>
          <a:lstStyle>
            <a:lvl2pPr>
              <a:defRPr sz="1400">
                <a:latin typeface="Arial" pitchFamily="34" charset="0"/>
                <a:cs typeface="Arial" pitchFamily="34" charset="0"/>
              </a:defRPr>
            </a:lvl2pPr>
            <a:lvl3pPr>
              <a:defRPr sz="1200">
                <a:latin typeface="Arial" pitchFamily="34" charset="0"/>
                <a:cs typeface="Arial" pitchFamily="34" charset="0"/>
              </a:defRPr>
            </a:lvl3pPr>
            <a:lvl4pPr>
              <a:defRPr sz="1200">
                <a:latin typeface="Arial" pitchFamily="34" charset="0"/>
                <a:cs typeface="Arial" pitchFamily="34" charset="0"/>
              </a:defRPr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theme" Target="../theme/theme1.xml"/><Relationship Id="rId1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86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HEADING IN CAPS.</a:t>
            </a:r>
            <a:endParaRPr lang="en-GB" dirty="0" smtClean="0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357313"/>
            <a:ext cx="8229600" cy="442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56460C0-F71A-40EB-B832-DE8C0BB345FE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GB" dirty="0"/>
          </a:p>
        </p:txBody>
      </p:sp>
      <p:pic>
        <p:nvPicPr>
          <p:cNvPr id="9" name="Picture 8" descr="WilliamHill-ONLINE-slide2.jpg"/>
          <p:cNvPicPr>
            <a:picLocks noChangeAspect="1"/>
          </p:cNvPicPr>
          <p:nvPr userDrawn="1"/>
        </p:nvPicPr>
        <p:blipFill>
          <a:blip r:embed="rId12" cstate="print"/>
          <a:srcRect l="14285" t="85855"/>
          <a:stretch>
            <a:fillRect/>
          </a:stretch>
        </p:blipFill>
        <p:spPr>
          <a:xfrm>
            <a:off x="0" y="5791200"/>
            <a:ext cx="9144000" cy="10668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10" r:id="rId2"/>
    <p:sldLayoutId id="2147483703" r:id="rId3"/>
    <p:sldLayoutId id="2147483704" r:id="rId4"/>
    <p:sldLayoutId id="2147483701" r:id="rId5"/>
    <p:sldLayoutId id="2147483705" r:id="rId6"/>
    <p:sldLayoutId id="2147483706" r:id="rId7"/>
    <p:sldLayoutId id="2147483709" r:id="rId8"/>
    <p:sldLayoutId id="2147483707" r:id="rId9"/>
    <p:sldLayoutId id="2147483708" r:id="rId10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rgbClr val="000000"/>
          </a:solidFill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0000"/>
          </a:solidFill>
          <a:latin typeface="Arial" pitchFamily="34" charset="0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0000"/>
          </a:solidFill>
          <a:latin typeface="Arial" pitchFamily="34" charset="0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0000"/>
          </a:solidFill>
          <a:latin typeface="Arial" pitchFamily="34" charset="0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0000"/>
          </a:solidFill>
          <a:latin typeface="Arial" pitchFamily="34" charset="0"/>
          <a:cs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rgbClr val="000000"/>
          </a:solidFill>
          <a:latin typeface="Arial" pitchFamily="34" charset="0"/>
          <a:cs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rgbClr val="000000"/>
          </a:solidFill>
          <a:latin typeface="Arial" pitchFamily="34" charset="0"/>
          <a:cs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rgbClr val="000000"/>
          </a:solidFill>
          <a:latin typeface="Arial" pitchFamily="34" charset="0"/>
          <a:cs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rgbClr val="000000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000" kern="1200">
          <a:solidFill>
            <a:srgbClr val="000000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1400" kern="1200">
          <a:solidFill>
            <a:srgbClr val="000000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1200" kern="1200">
          <a:solidFill>
            <a:srgbClr val="000000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1200" kern="1200">
          <a:solidFill>
            <a:srgbClr val="000000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200" kern="1200">
          <a:solidFill>
            <a:srgbClr val="000000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williamhill.com" TargetMode="External"/><Relationship Id="rId4" Type="http://schemas.openxmlformats.org/officeDocument/2006/relationships/hyperlink" Target="https://twotter.com/dortizesquivel" TargetMode="External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EnlYURSKgk0" TargetMode="External"/><Relationship Id="rId4" Type="http://schemas.openxmlformats.org/officeDocument/2006/relationships/image" Target="../media/image3.png"/><Relationship Id="rId5" Type="http://schemas.openxmlformats.org/officeDocument/2006/relationships/hyperlink" Target="http://www.reactivemanifesto.org/" TargetMode="External"/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github.com/eilara/Rx.pl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hyperlink" Target="http://search.cpan.org/~sgladkov/Kafka/lib/Kafka.pm" TargetMode="External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7.png"/><Relationship Id="rId5" Type="http://schemas.openxmlformats.org/officeDocument/2006/relationships/hyperlink" Target="http://search.cpan.org/~mkjellman/perlcassa-0.041/lib/perlcassa.pm" TargetMode="External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4294967295"/>
          </p:nvPr>
        </p:nvSpPr>
        <p:spPr>
          <a:xfrm>
            <a:off x="290314" y="4653136"/>
            <a:ext cx="4857750" cy="2160240"/>
          </a:xfrm>
        </p:spPr>
        <p:txBody>
          <a:bodyPr/>
          <a:lstStyle/>
          <a:p>
            <a:pPr marL="0" indent="0">
              <a:buNone/>
            </a:pPr>
            <a:r>
              <a:rPr lang="en-US" i="1" dirty="0" smtClean="0">
                <a:solidFill>
                  <a:schemeClr val="bg1"/>
                </a:solidFill>
                <a:latin typeface="Helvetica"/>
                <a:cs typeface="Helvetica"/>
              </a:rPr>
              <a:t>Presented by Daniel Ortiz Esquivel</a:t>
            </a:r>
          </a:p>
          <a:p>
            <a:pPr marL="0" indent="0">
              <a:buNone/>
            </a:pPr>
            <a:r>
              <a:rPr lang="en-US" i="1" dirty="0" smtClean="0">
                <a:solidFill>
                  <a:schemeClr val="bg1"/>
                </a:solidFill>
                <a:latin typeface="Helvetica"/>
                <a:cs typeface="Helvetica"/>
              </a:rPr>
              <a:t>R&amp;D Software Engineer</a:t>
            </a:r>
          </a:p>
          <a:p>
            <a:pPr marL="0" indent="0">
              <a:buNone/>
            </a:pPr>
            <a:r>
              <a:rPr lang="en-US" sz="1400" i="1" dirty="0" smtClean="0">
                <a:solidFill>
                  <a:schemeClr val="bg1"/>
                </a:solidFill>
                <a:latin typeface="Helvetica"/>
                <a:cs typeface="Helvetica"/>
              </a:rPr>
              <a:t>YAPC::Europe September 2015</a:t>
            </a:r>
          </a:p>
          <a:p>
            <a:pPr marL="0" indent="0">
              <a:buNone/>
            </a:pPr>
            <a:endParaRPr lang="en-US" sz="1600" dirty="0" smtClean="0">
              <a:solidFill>
                <a:schemeClr val="bg1"/>
              </a:solidFill>
              <a:latin typeface="Helvetica"/>
              <a:cs typeface="Helvetica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chemeClr val="bg1"/>
                </a:solidFill>
                <a:latin typeface="Helvetica"/>
                <a:cs typeface="Helvetica"/>
              </a:rPr>
              <a:t>Site: </a:t>
            </a:r>
            <a:r>
              <a:rPr lang="en-US" sz="1400" dirty="0" smtClean="0">
                <a:solidFill>
                  <a:schemeClr val="bg1"/>
                </a:solidFill>
                <a:latin typeface="Helvetica"/>
                <a:cs typeface="Helvetica"/>
                <a:hlinkClick r:id="rId3"/>
              </a:rPr>
              <a:t>https://developer.williamhill.com</a:t>
            </a:r>
            <a:endParaRPr lang="en-US" sz="1400" dirty="0">
              <a:solidFill>
                <a:schemeClr val="bg1"/>
              </a:solidFill>
              <a:latin typeface="Helvetica"/>
              <a:cs typeface="Helvetica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chemeClr val="bg1"/>
                </a:solidFill>
                <a:latin typeface="Helvetica"/>
                <a:cs typeface="Helvetica"/>
              </a:rPr>
              <a:t>Twitter: </a:t>
            </a:r>
            <a:r>
              <a:rPr lang="en-US" sz="1400" dirty="0" smtClean="0">
                <a:solidFill>
                  <a:schemeClr val="bg1"/>
                </a:solidFill>
                <a:latin typeface="Helvetica"/>
                <a:cs typeface="Helvetica"/>
                <a:hlinkClick r:id="rId4"/>
              </a:rPr>
              <a:t>https://twitter.com/dortizesquivel</a:t>
            </a:r>
            <a:endParaRPr lang="en-US" sz="1400" dirty="0" smtClean="0">
              <a:solidFill>
                <a:schemeClr val="bg1"/>
              </a:solidFill>
              <a:latin typeface="Helvetica"/>
              <a:cs typeface="Helvetica"/>
            </a:endParaRPr>
          </a:p>
          <a:p>
            <a:pPr marL="0" indent="0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67544" y="980728"/>
            <a:ext cx="8229600" cy="2697162"/>
          </a:xfrm>
        </p:spPr>
        <p:txBody>
          <a:bodyPr>
            <a:noAutofit/>
          </a:bodyPr>
          <a:lstStyle/>
          <a:p>
            <a:pPr algn="ctr"/>
            <a:r>
              <a:rPr lang="en-GB" sz="5400" dirty="0" smtClean="0">
                <a:latin typeface="Helvetica"/>
                <a:cs typeface="Helvetica"/>
              </a:rPr>
              <a:t>OMNIA</a:t>
            </a:r>
            <a:r>
              <a:rPr lang="en-GB" dirty="0" smtClean="0">
                <a:latin typeface="Helvetica"/>
                <a:cs typeface="Helvetica"/>
              </a:rPr>
              <a:t/>
            </a:r>
            <a:br>
              <a:rPr lang="en-GB" dirty="0" smtClean="0">
                <a:latin typeface="Helvetica"/>
                <a:cs typeface="Helvetica"/>
              </a:rPr>
            </a:br>
            <a:r>
              <a:rPr lang="en-GB" sz="3200" dirty="0">
                <a:latin typeface="Helvetica"/>
                <a:cs typeface="Helvetica"/>
              </a:rPr>
              <a:t/>
            </a:r>
            <a:br>
              <a:rPr lang="en-GB" sz="3200" dirty="0">
                <a:latin typeface="Helvetica"/>
                <a:cs typeface="Helvetica"/>
              </a:rPr>
            </a:br>
            <a:r>
              <a:rPr lang="en-GB" sz="3200" b="0" dirty="0" smtClean="0">
                <a:latin typeface="Helvetica"/>
                <a:cs typeface="Helvetica"/>
              </a:rPr>
              <a:t>Distributed &amp; Reactive </a:t>
            </a:r>
            <a:br>
              <a:rPr lang="en-GB" sz="3200" b="0" dirty="0" smtClean="0">
                <a:latin typeface="Helvetica"/>
                <a:cs typeface="Helvetica"/>
              </a:rPr>
            </a:br>
            <a:r>
              <a:rPr lang="en-GB" sz="3200" b="0" dirty="0" smtClean="0">
                <a:latin typeface="Helvetica"/>
                <a:cs typeface="Helvetica"/>
              </a:rPr>
              <a:t>platform for data management</a:t>
            </a:r>
            <a:r>
              <a:rPr lang="en-GB" sz="3200" dirty="0" smtClean="0">
                <a:latin typeface="Helvetica"/>
                <a:cs typeface="Helvetica"/>
              </a:rPr>
              <a:t/>
            </a:r>
            <a:br>
              <a:rPr lang="en-GB" sz="3200" dirty="0" smtClean="0">
                <a:latin typeface="Helvetica"/>
                <a:cs typeface="Helvetica"/>
              </a:rPr>
            </a:br>
            <a:endParaRPr lang="en-US" sz="3200" dirty="0">
              <a:latin typeface="Helvetica"/>
              <a:cs typeface="Helvetica"/>
            </a:endParaRPr>
          </a:p>
        </p:txBody>
      </p:sp>
      <p:pic>
        <p:nvPicPr>
          <p:cNvPr id="2" name="Picture 1" descr="we-are-reactive-yellow-righ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4412" y="-27384"/>
            <a:ext cx="1816100" cy="18161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52"/>
          <p:cNvSpPr txBox="1"/>
          <p:nvPr/>
        </p:nvSpPr>
        <p:spPr>
          <a:xfrm rot="19569902">
            <a:off x="2312272" y="2621881"/>
            <a:ext cx="1153434" cy="37362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3131840" y="1988840"/>
            <a:ext cx="1008112" cy="1368152"/>
          </a:xfrm>
          <a:prstGeom prst="roundRect">
            <a:avLst/>
          </a:prstGeom>
          <a:solidFill>
            <a:srgbClr val="F6D500"/>
          </a:solidFill>
          <a:ln>
            <a:solidFill>
              <a:srgbClr val="00305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83568" y="2924944"/>
            <a:ext cx="1368152" cy="1584176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827584" y="2780928"/>
            <a:ext cx="1368152" cy="1584176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9552" y="1124744"/>
            <a:ext cx="8136904" cy="576064"/>
          </a:xfrm>
        </p:spPr>
        <p:txBody>
          <a:bodyPr/>
          <a:lstStyle/>
          <a:p>
            <a:pPr marL="0" indent="0">
              <a:buNone/>
            </a:pPr>
            <a:r>
              <a:rPr lang="en-US" i="1" dirty="0" smtClean="0">
                <a:solidFill>
                  <a:schemeClr val="accent1">
                    <a:lumMod val="90000"/>
                    <a:lumOff val="10000"/>
                  </a:schemeClr>
                </a:solidFill>
                <a:latin typeface="Helvetica"/>
                <a:cs typeface="Helvetica"/>
              </a:rPr>
              <a:t>Hermes</a:t>
            </a:r>
            <a:r>
              <a:rPr lang="en-US" dirty="0" smtClean="0">
                <a:solidFill>
                  <a:schemeClr val="accent1">
                    <a:lumMod val="90000"/>
                    <a:lumOff val="10000"/>
                  </a:schemeClr>
                </a:solidFill>
                <a:latin typeface="Helvetica"/>
                <a:cs typeface="Helvetica"/>
              </a:rPr>
              <a:t> is a </a:t>
            </a:r>
            <a:r>
              <a:rPr lang="en-US" b="1" dirty="0" smtClean="0">
                <a:solidFill>
                  <a:schemeClr val="accent1">
                    <a:lumMod val="90000"/>
                    <a:lumOff val="10000"/>
                  </a:schemeClr>
                </a:solidFill>
                <a:latin typeface="Helvetica"/>
                <a:cs typeface="Helvetica"/>
              </a:rPr>
              <a:t>scalable</a:t>
            </a:r>
            <a:r>
              <a:rPr lang="en-US" dirty="0" smtClean="0">
                <a:solidFill>
                  <a:schemeClr val="accent1">
                    <a:lumMod val="90000"/>
                    <a:lumOff val="10000"/>
                  </a:schemeClr>
                </a:solidFill>
                <a:latin typeface="Helvetica"/>
                <a:cs typeface="Helvetica"/>
              </a:rPr>
              <a:t> and </a:t>
            </a:r>
            <a:r>
              <a:rPr lang="en-US" b="1" dirty="0" smtClean="0">
                <a:solidFill>
                  <a:schemeClr val="accent1">
                    <a:lumMod val="90000"/>
                    <a:lumOff val="10000"/>
                  </a:schemeClr>
                </a:solidFill>
                <a:latin typeface="Helvetica"/>
                <a:cs typeface="Helvetica"/>
              </a:rPr>
              <a:t>full duplex</a:t>
            </a:r>
            <a:r>
              <a:rPr lang="en-US" dirty="0" smtClean="0">
                <a:solidFill>
                  <a:schemeClr val="accent1">
                    <a:lumMod val="90000"/>
                    <a:lumOff val="10000"/>
                  </a:schemeClr>
                </a:solidFill>
                <a:latin typeface="Helvetica"/>
                <a:cs typeface="Helvetica"/>
              </a:rPr>
              <a:t> communication for </a:t>
            </a:r>
            <a:r>
              <a:rPr lang="en-US" i="1" dirty="0" smtClean="0">
                <a:solidFill>
                  <a:schemeClr val="accent1">
                    <a:lumMod val="90000"/>
                    <a:lumOff val="10000"/>
                  </a:schemeClr>
                </a:solidFill>
                <a:latin typeface="Helvetica"/>
                <a:cs typeface="Helvetica"/>
              </a:rPr>
              <a:t>B2C</a:t>
            </a:r>
            <a:r>
              <a:rPr lang="en-US" dirty="0" smtClean="0">
                <a:solidFill>
                  <a:schemeClr val="accent1">
                    <a:lumMod val="90000"/>
                    <a:lumOff val="10000"/>
                  </a:schemeClr>
                </a:solidFill>
                <a:latin typeface="Helvetica"/>
                <a:cs typeface="Helvetica"/>
              </a:rPr>
              <a:t> and </a:t>
            </a:r>
            <a:r>
              <a:rPr lang="en-US" i="1" dirty="0" smtClean="0">
                <a:solidFill>
                  <a:schemeClr val="accent1">
                    <a:lumMod val="90000"/>
                    <a:lumOff val="10000"/>
                  </a:schemeClr>
                </a:solidFill>
                <a:latin typeface="Helvetica"/>
                <a:cs typeface="Helvetica"/>
              </a:rPr>
              <a:t>B2B</a:t>
            </a:r>
            <a:r>
              <a:rPr lang="en-US" dirty="0" smtClean="0">
                <a:solidFill>
                  <a:schemeClr val="accent1">
                    <a:lumMod val="90000"/>
                    <a:lumOff val="10000"/>
                  </a:schemeClr>
                </a:solidFill>
                <a:latin typeface="Helvetica"/>
                <a:cs typeface="Helvetica"/>
              </a:rPr>
              <a:t>.</a:t>
            </a:r>
          </a:p>
          <a:p>
            <a:endParaRPr lang="en-US" dirty="0" smtClean="0"/>
          </a:p>
          <a:p>
            <a:endParaRPr lang="en-GB" dirty="0" smtClean="0"/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260648"/>
            <a:ext cx="8229600" cy="868346"/>
          </a:xfrm>
        </p:spPr>
        <p:txBody>
          <a:bodyPr>
            <a:normAutofit/>
          </a:bodyPr>
          <a:lstStyle/>
          <a:p>
            <a:r>
              <a:rPr lang="en-GB" sz="4000" dirty="0" smtClean="0">
                <a:solidFill>
                  <a:schemeClr val="accent1">
                    <a:lumMod val="90000"/>
                    <a:lumOff val="10000"/>
                  </a:schemeClr>
                </a:solidFill>
                <a:latin typeface="Helvetica"/>
                <a:cs typeface="Helvetica"/>
              </a:rPr>
              <a:t>         Hermes: </a:t>
            </a:r>
            <a:r>
              <a:rPr lang="en-GB" sz="4000" b="0" i="1" dirty="0" smtClean="0">
                <a:solidFill>
                  <a:schemeClr val="accent1">
                    <a:lumMod val="90000"/>
                    <a:lumOff val="10000"/>
                  </a:schemeClr>
                </a:solidFill>
                <a:latin typeface="Helvetica"/>
                <a:cs typeface="Helvetica"/>
              </a:rPr>
              <a:t>Serving Layer</a:t>
            </a:r>
          </a:p>
        </p:txBody>
      </p:sp>
      <p:sp>
        <p:nvSpPr>
          <p:cNvPr id="102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997950" y="6477000"/>
            <a:ext cx="146050" cy="198438"/>
          </a:xfrm>
          <a:prstGeom prst="rect">
            <a:avLst/>
          </a:prstGeom>
          <a:noFill/>
        </p:spPr>
        <p:txBody>
          <a:bodyPr/>
          <a:lstStyle/>
          <a:p>
            <a:fld id="{055852B0-324F-4BFB-9D7F-1E5FE4630E09}" type="slidenum">
              <a:rPr lang="en-GB" smtClean="0"/>
              <a:pPr/>
              <a:t>10</a:t>
            </a:fld>
            <a:endParaRPr lang="en-GB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107504" y="6381328"/>
            <a:ext cx="45026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 smtClean="0">
                <a:solidFill>
                  <a:schemeClr val="bg1"/>
                </a:solidFill>
                <a:latin typeface="Helvetica"/>
                <a:cs typeface="Helvetica"/>
              </a:rPr>
              <a:t>Omnia:</a:t>
            </a:r>
            <a:r>
              <a:rPr lang="en-GB" sz="1200" i="1" dirty="0" smtClean="0">
                <a:solidFill>
                  <a:schemeClr val="bg1"/>
                </a:solidFill>
                <a:latin typeface="Helvetica"/>
                <a:cs typeface="Helvetica"/>
              </a:rPr>
              <a:t> Distributed </a:t>
            </a:r>
            <a:r>
              <a:rPr lang="en-GB" sz="1200" i="1" dirty="0">
                <a:solidFill>
                  <a:schemeClr val="bg1"/>
                </a:solidFill>
                <a:latin typeface="Helvetica"/>
                <a:cs typeface="Helvetica"/>
              </a:rPr>
              <a:t>&amp; Reactive </a:t>
            </a:r>
            <a:r>
              <a:rPr lang="en-GB" sz="1200" i="1" dirty="0" smtClean="0">
                <a:solidFill>
                  <a:schemeClr val="bg1"/>
                </a:solidFill>
                <a:latin typeface="Helvetica"/>
                <a:cs typeface="Helvetica"/>
              </a:rPr>
              <a:t>platform </a:t>
            </a:r>
            <a:r>
              <a:rPr lang="en-GB" sz="1200" i="1" dirty="0">
                <a:solidFill>
                  <a:schemeClr val="bg1"/>
                </a:solidFill>
                <a:latin typeface="Helvetica"/>
                <a:cs typeface="Helvetica"/>
              </a:rPr>
              <a:t>for data management</a:t>
            </a:r>
            <a:endParaRPr lang="en-US" sz="1200" i="1" dirty="0">
              <a:solidFill>
                <a:schemeClr val="bg1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539552" y="476672"/>
            <a:ext cx="1080120" cy="504056"/>
            <a:chOff x="608482" y="2564905"/>
            <a:chExt cx="7779942" cy="2520281"/>
          </a:xfrm>
        </p:grpSpPr>
        <p:sp>
          <p:nvSpPr>
            <p:cNvPr id="10" name="TextBox 9"/>
            <p:cNvSpPr txBox="1"/>
            <p:nvPr/>
          </p:nvSpPr>
          <p:spPr>
            <a:xfrm rot="16200000">
              <a:off x="1010032" y="3470098"/>
              <a:ext cx="2520280" cy="709896"/>
            </a:xfrm>
            <a:prstGeom prst="roundRect">
              <a:avLst>
                <a:gd name="adj" fmla="val 50000"/>
              </a:avLst>
            </a:prstGeom>
            <a:solidFill>
              <a:srgbClr val="19749E"/>
            </a:solidFill>
            <a:ln>
              <a:solidFill>
                <a:srgbClr val="19749E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b="1" dirty="0">
                <a:latin typeface="Helvetica"/>
                <a:cs typeface="Helvetica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419871" y="2808170"/>
              <a:ext cx="2088232" cy="491278"/>
            </a:xfrm>
            <a:prstGeom prst="roundRect">
              <a:avLst>
                <a:gd name="adj" fmla="val 50000"/>
              </a:avLst>
            </a:prstGeom>
            <a:solidFill>
              <a:srgbClr val="19749E"/>
            </a:solidFill>
            <a:ln>
              <a:solidFill>
                <a:srgbClr val="19749E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b="1" dirty="0">
                <a:latin typeface="Helvetica"/>
                <a:cs typeface="Helvetica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419871" y="4077074"/>
              <a:ext cx="2088232" cy="491278"/>
            </a:xfrm>
            <a:prstGeom prst="roundRect">
              <a:avLst>
                <a:gd name="adj" fmla="val 50000"/>
              </a:avLst>
            </a:prstGeom>
            <a:solidFill>
              <a:srgbClr val="19749E"/>
            </a:solidFill>
            <a:ln>
              <a:solidFill>
                <a:srgbClr val="19749E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b="1" dirty="0" smtClean="0">
                <a:latin typeface="Helvetica"/>
                <a:cs typeface="Helvetica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 rot="16200000">
              <a:off x="5491406" y="3470097"/>
              <a:ext cx="2520280" cy="709896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b="1" dirty="0">
                <a:latin typeface="Helvetica"/>
                <a:cs typeface="Helvetica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771800" y="3068962"/>
              <a:ext cx="579142" cy="452358"/>
            </a:xfrm>
            <a:prstGeom prst="rightArrow">
              <a:avLst/>
            </a:prstGeom>
            <a:ln>
              <a:solidFill>
                <a:srgbClr val="19749E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771800" y="4293098"/>
              <a:ext cx="579142" cy="452358"/>
            </a:xfrm>
            <a:prstGeom prst="rightArrow">
              <a:avLst/>
            </a:prstGeom>
            <a:ln>
              <a:solidFill>
                <a:srgbClr val="19749E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649042" y="2996954"/>
              <a:ext cx="579142" cy="452358"/>
            </a:xfrm>
            <a:prstGeom prst="rightArrow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649042" y="4221090"/>
              <a:ext cx="579142" cy="452358"/>
            </a:xfrm>
            <a:prstGeom prst="rightArrow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08482" y="3552707"/>
              <a:ext cx="1083198" cy="452358"/>
            </a:xfrm>
            <a:prstGeom prst="rightArrow">
              <a:avLst/>
            </a:prstGeom>
            <a:ln>
              <a:solidFill>
                <a:srgbClr val="19749E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305226" y="3552707"/>
              <a:ext cx="1083198" cy="452358"/>
            </a:xfrm>
            <a:prstGeom prst="rightArrow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3419872" y="1988840"/>
            <a:ext cx="1008112" cy="1368152"/>
          </a:xfrm>
          <a:prstGeom prst="roundRect">
            <a:avLst/>
          </a:prstGeom>
          <a:ln>
            <a:solidFill>
              <a:srgbClr val="00305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71600" y="2581672"/>
            <a:ext cx="1368152" cy="1584176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164288" y="2062589"/>
            <a:ext cx="10312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1">
                    <a:lumMod val="90000"/>
                    <a:lumOff val="10000"/>
                  </a:schemeClr>
                </a:solidFill>
                <a:latin typeface="Helvetica"/>
                <a:cs typeface="Helvetica"/>
              </a:rPr>
              <a:t>B2C</a:t>
            </a:r>
          </a:p>
          <a:p>
            <a:pPr algn="ctr"/>
            <a:r>
              <a:rPr lang="en-US" dirty="0" smtClean="0">
                <a:solidFill>
                  <a:schemeClr val="accent1">
                    <a:lumMod val="90000"/>
                    <a:lumOff val="10000"/>
                  </a:schemeClr>
                </a:solidFill>
                <a:latin typeface="Helvetica"/>
                <a:cs typeface="Helvetica"/>
              </a:rPr>
              <a:t>Browser</a:t>
            </a:r>
            <a:endParaRPr lang="en-US" dirty="0">
              <a:solidFill>
                <a:schemeClr val="accent1">
                  <a:lumMod val="90000"/>
                  <a:lumOff val="10000"/>
                </a:schemeClr>
              </a:solidFill>
              <a:latin typeface="Helvetica"/>
              <a:cs typeface="Helvetica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335405" y="4283804"/>
            <a:ext cx="620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90000"/>
                    <a:lumOff val="10000"/>
                  </a:schemeClr>
                </a:solidFill>
                <a:latin typeface="Helvetica"/>
                <a:cs typeface="Helvetica"/>
              </a:rPr>
              <a:t>B2B</a:t>
            </a:r>
            <a:endParaRPr lang="en-US" dirty="0">
              <a:solidFill>
                <a:schemeClr val="accent1">
                  <a:lumMod val="90000"/>
                  <a:lumOff val="10000"/>
                </a:schemeClr>
              </a:solidFill>
              <a:latin typeface="Helvetica"/>
              <a:cs typeface="Helvetica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076056" y="1988840"/>
            <a:ext cx="432048" cy="3456384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5" name="TextBox 4"/>
          <p:cNvSpPr txBox="1"/>
          <p:nvPr/>
        </p:nvSpPr>
        <p:spPr>
          <a:xfrm rot="16200000">
            <a:off x="4436838" y="3499974"/>
            <a:ext cx="1647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90000"/>
                    <a:lumOff val="10000"/>
                  </a:schemeClr>
                </a:solidFill>
                <a:latin typeface="Helvetica"/>
                <a:cs typeface="Helvetica"/>
              </a:rPr>
              <a:t>Load balancer</a:t>
            </a:r>
            <a:endParaRPr lang="en-US" dirty="0">
              <a:solidFill>
                <a:schemeClr val="accent1">
                  <a:lumMod val="90000"/>
                  <a:lumOff val="10000"/>
                </a:schemeClr>
              </a:solidFill>
              <a:latin typeface="Helvetica"/>
              <a:cs typeface="Helvetica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491880" y="2278613"/>
            <a:ext cx="8645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1">
                    <a:lumMod val="90000"/>
                    <a:lumOff val="10000"/>
                  </a:schemeClr>
                </a:solidFill>
                <a:latin typeface="Helvetica"/>
                <a:cs typeface="Helvetica"/>
              </a:rPr>
              <a:t>Push </a:t>
            </a:r>
          </a:p>
          <a:p>
            <a:pPr algn="ctr"/>
            <a:r>
              <a:rPr lang="en-US" dirty="0" smtClean="0">
                <a:solidFill>
                  <a:schemeClr val="accent1">
                    <a:lumMod val="90000"/>
                    <a:lumOff val="10000"/>
                  </a:schemeClr>
                </a:solidFill>
                <a:latin typeface="Helvetica"/>
                <a:cs typeface="Helvetica"/>
              </a:rPr>
              <a:t>Server</a:t>
            </a:r>
            <a:endParaRPr lang="en-US" dirty="0">
              <a:solidFill>
                <a:schemeClr val="accent1">
                  <a:lumMod val="90000"/>
                  <a:lumOff val="10000"/>
                </a:schemeClr>
              </a:solidFill>
              <a:latin typeface="Helvetica"/>
              <a:cs typeface="Helvetica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043608" y="3013720"/>
            <a:ext cx="11596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1">
                    <a:lumMod val="90000"/>
                    <a:lumOff val="10000"/>
                  </a:schemeClr>
                </a:solidFill>
                <a:latin typeface="Helvetica"/>
                <a:cs typeface="Helvetica"/>
              </a:rPr>
              <a:t>Distribute</a:t>
            </a:r>
          </a:p>
          <a:p>
            <a:pPr algn="ctr"/>
            <a:r>
              <a:rPr lang="en-US" dirty="0" smtClean="0">
                <a:solidFill>
                  <a:schemeClr val="accent1">
                    <a:lumMod val="90000"/>
                    <a:lumOff val="10000"/>
                  </a:schemeClr>
                </a:solidFill>
                <a:latin typeface="Helvetica"/>
                <a:cs typeface="Helvetica"/>
              </a:rPr>
              <a:t>Cache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411760" y="3415417"/>
            <a:ext cx="936104" cy="37362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 rot="2106490">
            <a:off x="2314233" y="4118969"/>
            <a:ext cx="1177302" cy="37362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38" name="Straight Arrow Connector 37"/>
          <p:cNvCxnSpPr>
            <a:endCxn id="79" idx="2"/>
          </p:cNvCxnSpPr>
          <p:nvPr/>
        </p:nvCxnSpPr>
        <p:spPr>
          <a:xfrm flipV="1">
            <a:off x="5652120" y="3422911"/>
            <a:ext cx="1656184" cy="608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5643736" y="4869160"/>
            <a:ext cx="1376536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3419872" y="3501008"/>
            <a:ext cx="1080120" cy="576064"/>
          </a:xfrm>
          <a:prstGeom prst="roundRect">
            <a:avLst/>
          </a:prstGeom>
          <a:ln>
            <a:solidFill>
              <a:srgbClr val="00305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419872" y="4437112"/>
            <a:ext cx="1152128" cy="864096"/>
          </a:xfrm>
          <a:prstGeom prst="roundRect">
            <a:avLst/>
          </a:prstGeom>
          <a:ln>
            <a:solidFill>
              <a:srgbClr val="00305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563888" y="3430741"/>
            <a:ext cx="8645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1">
                    <a:lumMod val="90000"/>
                    <a:lumOff val="10000"/>
                  </a:schemeClr>
                </a:solidFill>
                <a:latin typeface="Helvetica"/>
                <a:cs typeface="Helvetica"/>
              </a:rPr>
              <a:t>Push </a:t>
            </a:r>
          </a:p>
          <a:p>
            <a:pPr algn="ctr"/>
            <a:r>
              <a:rPr lang="en-US" dirty="0" smtClean="0">
                <a:solidFill>
                  <a:schemeClr val="accent1">
                    <a:lumMod val="90000"/>
                    <a:lumOff val="10000"/>
                  </a:schemeClr>
                </a:solidFill>
                <a:latin typeface="Helvetica"/>
                <a:cs typeface="Helvetica"/>
              </a:rPr>
              <a:t>Server</a:t>
            </a:r>
            <a:endParaRPr lang="en-US" dirty="0">
              <a:solidFill>
                <a:schemeClr val="accent1">
                  <a:lumMod val="90000"/>
                  <a:lumOff val="10000"/>
                </a:schemeClr>
              </a:solidFill>
              <a:latin typeface="Helvetica"/>
              <a:cs typeface="Helvetica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563888" y="4509120"/>
            <a:ext cx="8645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1">
                    <a:lumMod val="90000"/>
                    <a:lumOff val="10000"/>
                  </a:schemeClr>
                </a:solidFill>
                <a:latin typeface="Helvetica"/>
                <a:cs typeface="Helvetica"/>
              </a:rPr>
              <a:t>Push </a:t>
            </a:r>
          </a:p>
          <a:p>
            <a:pPr algn="ctr"/>
            <a:r>
              <a:rPr lang="en-US" dirty="0" smtClean="0">
                <a:solidFill>
                  <a:schemeClr val="accent1">
                    <a:lumMod val="90000"/>
                    <a:lumOff val="10000"/>
                  </a:schemeClr>
                </a:solidFill>
                <a:latin typeface="Helvetica"/>
                <a:cs typeface="Helvetica"/>
              </a:rPr>
              <a:t>Server</a:t>
            </a:r>
            <a:endParaRPr lang="en-US" dirty="0">
              <a:solidFill>
                <a:schemeClr val="accent1">
                  <a:lumMod val="90000"/>
                  <a:lumOff val="10000"/>
                </a:schemeClr>
              </a:solidFill>
              <a:latin typeface="Helvetica"/>
              <a:cs typeface="Helvetica"/>
            </a:endParaRPr>
          </a:p>
        </p:txBody>
      </p:sp>
      <p:sp>
        <p:nvSpPr>
          <p:cNvPr id="54" name="TextBox 53"/>
          <p:cNvSpPr txBox="1"/>
          <p:nvPr/>
        </p:nvSpPr>
        <p:spPr>
          <a:xfrm rot="16200000">
            <a:off x="3756829" y="410015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…</a:t>
            </a:r>
            <a:endParaRPr lang="en-US" b="1" dirty="0"/>
          </a:p>
        </p:txBody>
      </p:sp>
      <p:sp>
        <p:nvSpPr>
          <p:cNvPr id="59" name="Oval 58"/>
          <p:cNvSpPr/>
          <p:nvPr/>
        </p:nvSpPr>
        <p:spPr>
          <a:xfrm>
            <a:off x="4355976" y="1772816"/>
            <a:ext cx="648072" cy="576064"/>
          </a:xfrm>
          <a:prstGeom prst="ellipse">
            <a:avLst/>
          </a:prstGeom>
          <a:ln>
            <a:solidFill>
              <a:srgbClr val="00305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4355976" y="2348880"/>
            <a:ext cx="648072" cy="576064"/>
          </a:xfrm>
          <a:prstGeom prst="ellipse">
            <a:avLst/>
          </a:prstGeom>
          <a:ln>
            <a:solidFill>
              <a:srgbClr val="00305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4355976" y="2924944"/>
            <a:ext cx="648072" cy="576064"/>
          </a:xfrm>
          <a:prstGeom prst="ellipse">
            <a:avLst/>
          </a:prstGeom>
          <a:ln>
            <a:solidFill>
              <a:srgbClr val="00305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4355976" y="184482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90000"/>
                    <a:lumOff val="10000"/>
                  </a:schemeClr>
                </a:solidFill>
                <a:latin typeface="Helvetica"/>
                <a:cs typeface="Helvetica"/>
              </a:rPr>
              <a:t>TCP</a:t>
            </a:r>
            <a:endParaRPr lang="en-US" dirty="0">
              <a:solidFill>
                <a:schemeClr val="accent1">
                  <a:lumMod val="90000"/>
                  <a:lumOff val="10000"/>
                </a:schemeClr>
              </a:solidFill>
              <a:latin typeface="Helvetica"/>
              <a:cs typeface="Helvetica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4427984" y="2483604"/>
            <a:ext cx="556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90000"/>
                    <a:lumOff val="10000"/>
                  </a:schemeClr>
                </a:solidFill>
                <a:latin typeface="Helvetica"/>
                <a:cs typeface="Helvetica"/>
              </a:rPr>
              <a:t>WS</a:t>
            </a:r>
            <a:endParaRPr lang="en-US" dirty="0">
              <a:solidFill>
                <a:schemeClr val="accent1">
                  <a:lumMod val="90000"/>
                  <a:lumOff val="10000"/>
                </a:schemeClr>
              </a:solidFill>
              <a:latin typeface="Helvetica"/>
              <a:cs typeface="Helvetica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4283968" y="2987660"/>
            <a:ext cx="787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90000"/>
                    <a:lumOff val="10000"/>
                  </a:schemeClr>
                </a:solidFill>
                <a:latin typeface="Helvetica"/>
                <a:cs typeface="Helvetica"/>
              </a:rPr>
              <a:t>HTTP</a:t>
            </a:r>
            <a:endParaRPr lang="en-US" dirty="0">
              <a:solidFill>
                <a:schemeClr val="accent1">
                  <a:lumMod val="90000"/>
                  <a:lumOff val="10000"/>
                </a:schemeClr>
              </a:solidFill>
              <a:latin typeface="Helvetica"/>
              <a:cs typeface="Helvetica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6948264" y="2780928"/>
            <a:ext cx="1368152" cy="1368152"/>
          </a:xfrm>
          <a:prstGeom prst="roundRect">
            <a:avLst/>
          </a:prstGeom>
          <a:solidFill>
            <a:schemeClr val="accent5"/>
          </a:solidFill>
          <a:ln>
            <a:solidFill>
              <a:srgbClr val="00305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7308304" y="2780928"/>
            <a:ext cx="1296144" cy="1368152"/>
          </a:xfrm>
          <a:prstGeom prst="roundRect">
            <a:avLst/>
          </a:prstGeom>
          <a:ln>
            <a:solidFill>
              <a:srgbClr val="00305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69" name="TextBox 68"/>
          <p:cNvSpPr txBox="1"/>
          <p:nvPr/>
        </p:nvSpPr>
        <p:spPr>
          <a:xfrm rot="16200000">
            <a:off x="7044871" y="3251094"/>
            <a:ext cx="877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90000"/>
                    <a:lumOff val="10000"/>
                  </a:schemeClr>
                </a:solidFill>
                <a:latin typeface="Helvetica"/>
                <a:cs typeface="Helvetica"/>
              </a:rPr>
              <a:t>JS API</a:t>
            </a:r>
            <a:endParaRPr lang="en-US" dirty="0">
              <a:solidFill>
                <a:schemeClr val="accent1">
                  <a:lumMod val="90000"/>
                  <a:lumOff val="10000"/>
                </a:schemeClr>
              </a:solidFill>
              <a:latin typeface="Helvetica"/>
              <a:cs typeface="Helvetica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7668344" y="2780928"/>
            <a:ext cx="1296144" cy="1368152"/>
          </a:xfrm>
          <a:prstGeom prst="roundRect">
            <a:avLst/>
          </a:prstGeom>
          <a:ln>
            <a:solidFill>
              <a:srgbClr val="00305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7956376" y="3070701"/>
            <a:ext cx="7108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1">
                    <a:lumMod val="90000"/>
                    <a:lumOff val="10000"/>
                  </a:schemeClr>
                </a:solidFill>
                <a:latin typeface="Helvetica"/>
                <a:cs typeface="Helvetica"/>
              </a:rPr>
              <a:t>WH  </a:t>
            </a:r>
          </a:p>
          <a:p>
            <a:pPr algn="ctr"/>
            <a:r>
              <a:rPr lang="en-US" dirty="0" smtClean="0">
                <a:solidFill>
                  <a:schemeClr val="accent1">
                    <a:lumMod val="90000"/>
                    <a:lumOff val="10000"/>
                  </a:schemeClr>
                </a:solidFill>
                <a:latin typeface="Helvetica"/>
                <a:cs typeface="Helvetica"/>
              </a:rPr>
              <a:t>Apps</a:t>
            </a:r>
            <a:endParaRPr lang="en-US" dirty="0">
              <a:solidFill>
                <a:schemeClr val="accent1">
                  <a:lumMod val="90000"/>
                  <a:lumOff val="10000"/>
                </a:schemeClr>
              </a:solidFill>
              <a:latin typeface="Helvetica"/>
              <a:cs typeface="Helvetica"/>
            </a:endParaRPr>
          </a:p>
        </p:txBody>
      </p:sp>
      <p:sp>
        <p:nvSpPr>
          <p:cNvPr id="79" name="TextBox 78"/>
          <p:cNvSpPr txBox="1"/>
          <p:nvPr/>
        </p:nvSpPr>
        <p:spPr>
          <a:xfrm rot="16200000">
            <a:off x="6697680" y="3238245"/>
            <a:ext cx="851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90000"/>
                    <a:lumOff val="10000"/>
                  </a:schemeClr>
                </a:solidFill>
                <a:latin typeface="Helvetica"/>
                <a:cs typeface="Helvetica"/>
              </a:rPr>
              <a:t>Cache</a:t>
            </a:r>
            <a:endParaRPr lang="en-US" dirty="0">
              <a:solidFill>
                <a:schemeClr val="accent1">
                  <a:lumMod val="90000"/>
                  <a:lumOff val="10000"/>
                </a:schemeClr>
              </a:solidFill>
              <a:latin typeface="Helvetica"/>
              <a:cs typeface="Helvetica"/>
            </a:endParaRPr>
          </a:p>
        </p:txBody>
      </p:sp>
      <p:sp>
        <p:nvSpPr>
          <p:cNvPr id="80" name="TextBox 79"/>
          <p:cNvSpPr txBox="1"/>
          <p:nvPr/>
        </p:nvSpPr>
        <p:spPr>
          <a:xfrm rot="16200000">
            <a:off x="2818540" y="2446157"/>
            <a:ext cx="851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90000"/>
                    <a:lumOff val="10000"/>
                  </a:schemeClr>
                </a:solidFill>
                <a:latin typeface="Helvetica"/>
                <a:cs typeface="Helvetica"/>
              </a:rPr>
              <a:t>Cache</a:t>
            </a:r>
            <a:endParaRPr lang="en-US" dirty="0">
              <a:solidFill>
                <a:schemeClr val="accent1">
                  <a:lumMod val="90000"/>
                  <a:lumOff val="10000"/>
                </a:schemeClr>
              </a:solidFill>
              <a:latin typeface="Helvetica"/>
              <a:cs typeface="Helvetica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7092280" y="4653136"/>
            <a:ext cx="1152128" cy="720080"/>
          </a:xfrm>
          <a:prstGeom prst="roundRect">
            <a:avLst/>
          </a:prstGeom>
          <a:ln>
            <a:solidFill>
              <a:srgbClr val="00305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7308304" y="4797152"/>
            <a:ext cx="710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1">
                    <a:lumMod val="90000"/>
                    <a:lumOff val="10000"/>
                  </a:schemeClr>
                </a:solidFill>
                <a:latin typeface="Helvetica"/>
                <a:cs typeface="Helvetica"/>
              </a:rPr>
              <a:t>Apps</a:t>
            </a:r>
            <a:endParaRPr lang="en-US" dirty="0">
              <a:solidFill>
                <a:schemeClr val="accent1">
                  <a:lumMod val="90000"/>
                  <a:lumOff val="10000"/>
                </a:schemeClr>
              </a:solidFill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7707334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animBg="1"/>
      <p:bldP spid="67" grpId="0" animBg="1"/>
      <p:bldP spid="79" grpId="0"/>
      <p:bldP spid="8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403648" y="4941168"/>
            <a:ext cx="7416824" cy="576064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tx2">
                    <a:lumMod val="90000"/>
                    <a:lumOff val="10000"/>
                  </a:schemeClr>
                </a:solidFill>
                <a:latin typeface="Helvetica"/>
                <a:cs typeface="Helvetica"/>
              </a:rPr>
              <a:t> Custom advert, bonus, data load prediction, bot detection...</a:t>
            </a:r>
          </a:p>
          <a:p>
            <a:pPr marL="0" indent="0">
              <a:buNone/>
            </a:pPr>
            <a:endParaRPr lang="en-US" sz="1600" dirty="0" smtClean="0">
              <a:solidFill>
                <a:schemeClr val="tx2">
                  <a:lumMod val="90000"/>
                  <a:lumOff val="10000"/>
                </a:schemeClr>
              </a:solidFill>
              <a:latin typeface="Helvetica"/>
              <a:cs typeface="Helvetica"/>
            </a:endParaRPr>
          </a:p>
          <a:p>
            <a:pPr marL="0" indent="0">
              <a:buNone/>
            </a:pPr>
            <a:endParaRPr lang="en-US" sz="2100" dirty="0" smtClean="0">
              <a:solidFill>
                <a:schemeClr val="tx2">
                  <a:lumMod val="90000"/>
                  <a:lumOff val="10000"/>
                </a:schemeClr>
              </a:solidFill>
              <a:latin typeface="Helvetica"/>
              <a:cs typeface="Helvetica"/>
            </a:endParaRPr>
          </a:p>
          <a:p>
            <a:pPr marL="0" indent="0">
              <a:buNone/>
            </a:pPr>
            <a:endParaRPr lang="en-US" sz="2100" dirty="0" smtClean="0">
              <a:solidFill>
                <a:schemeClr val="tx2">
                  <a:lumMod val="90000"/>
                  <a:lumOff val="10000"/>
                </a:schemeClr>
              </a:solidFill>
              <a:latin typeface="Helvetica"/>
              <a:cs typeface="Helvetica"/>
            </a:endParaRPr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 smtClean="0">
                <a:solidFill>
                  <a:schemeClr val="tx2">
                    <a:lumMod val="90000"/>
                    <a:lumOff val="10000"/>
                  </a:schemeClr>
                </a:solidFill>
                <a:latin typeface="Helvetica"/>
                <a:cs typeface="Helvetica"/>
              </a:rPr>
              <a:t>Omnia Inception</a:t>
            </a:r>
          </a:p>
        </p:txBody>
      </p:sp>
      <p:sp>
        <p:nvSpPr>
          <p:cNvPr id="102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997950" y="6477000"/>
            <a:ext cx="146050" cy="198438"/>
          </a:xfrm>
          <a:prstGeom prst="rect">
            <a:avLst/>
          </a:prstGeom>
          <a:noFill/>
        </p:spPr>
        <p:txBody>
          <a:bodyPr/>
          <a:lstStyle/>
          <a:p>
            <a:fld id="{055852B0-324F-4BFB-9D7F-1E5FE4630E09}" type="slidenum">
              <a:rPr lang="en-GB" smtClean="0"/>
              <a:pPr/>
              <a:t>11</a:t>
            </a:fld>
            <a:endParaRPr lang="en-GB" dirty="0" smtClean="0"/>
          </a:p>
        </p:txBody>
      </p:sp>
      <p:sp>
        <p:nvSpPr>
          <p:cNvPr id="8" name="TextBox 7"/>
          <p:cNvSpPr txBox="1"/>
          <p:nvPr/>
        </p:nvSpPr>
        <p:spPr>
          <a:xfrm rot="16200000">
            <a:off x="1010032" y="2362502"/>
            <a:ext cx="2520280" cy="908864"/>
          </a:xfrm>
          <a:prstGeom prst="roundRect">
            <a:avLst>
              <a:gd name="adj" fmla="val 50000"/>
            </a:avLst>
          </a:prstGeom>
          <a:ln>
            <a:solidFill>
              <a:srgbClr val="00305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err="1" smtClean="0">
                <a:latin typeface="Helvetica"/>
                <a:cs typeface="Helvetica"/>
              </a:rPr>
              <a:t>Chronos</a:t>
            </a:r>
            <a:endParaRPr lang="en-US" b="1" dirty="0">
              <a:latin typeface="Helvetica"/>
              <a:cs typeface="Helvetica"/>
            </a:endParaRPr>
          </a:p>
          <a:p>
            <a:pPr algn="ctr"/>
            <a:r>
              <a:rPr lang="en-US" dirty="0" smtClean="0">
                <a:solidFill>
                  <a:srgbClr val="003056"/>
                </a:solidFill>
                <a:latin typeface="Helvetica"/>
                <a:cs typeface="Helvetica"/>
              </a:rPr>
              <a:t>Data Source</a:t>
            </a:r>
            <a:endParaRPr lang="en-US" dirty="0">
              <a:solidFill>
                <a:srgbClr val="003056"/>
              </a:solidFill>
              <a:latin typeface="Helvetica"/>
              <a:cs typeface="Helvetic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419872" y="1800058"/>
            <a:ext cx="2088232" cy="908864"/>
          </a:xfrm>
          <a:prstGeom prst="roundRect">
            <a:avLst>
              <a:gd name="adj" fmla="val 50000"/>
            </a:avLst>
          </a:prstGeom>
          <a:ln>
            <a:solidFill>
              <a:srgbClr val="00305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err="1" smtClean="0">
                <a:latin typeface="Helvetica"/>
                <a:cs typeface="Helvetica"/>
              </a:rPr>
              <a:t>NeoCortex</a:t>
            </a:r>
            <a:endParaRPr lang="en-US" b="1" dirty="0">
              <a:latin typeface="Helvetica"/>
              <a:cs typeface="Helvetica"/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Helvetica"/>
                <a:cs typeface="Helvetica"/>
              </a:rPr>
              <a:t>Speed Layer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419872" y="3068962"/>
            <a:ext cx="2088232" cy="908864"/>
          </a:xfrm>
          <a:prstGeom prst="roundRect">
            <a:avLst>
              <a:gd name="adj" fmla="val 50000"/>
            </a:avLst>
          </a:prstGeom>
          <a:ln>
            <a:solidFill>
              <a:srgbClr val="00305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Helvetica"/>
                <a:cs typeface="Helvetica"/>
              </a:rPr>
              <a:t>Fates</a:t>
            </a:r>
          </a:p>
          <a:p>
            <a:pPr algn="ctr"/>
            <a:r>
              <a:rPr lang="en-US" dirty="0" smtClean="0">
                <a:solidFill>
                  <a:srgbClr val="003056"/>
                </a:solidFill>
                <a:latin typeface="Helvetica"/>
                <a:cs typeface="Helvetica"/>
              </a:rPr>
              <a:t>Batch Layer</a:t>
            </a:r>
          </a:p>
        </p:txBody>
      </p:sp>
      <p:sp>
        <p:nvSpPr>
          <p:cNvPr id="13" name="TextBox 12"/>
          <p:cNvSpPr txBox="1"/>
          <p:nvPr/>
        </p:nvSpPr>
        <p:spPr>
          <a:xfrm rot="16200000">
            <a:off x="5491406" y="2362501"/>
            <a:ext cx="2520280" cy="908864"/>
          </a:xfrm>
          <a:prstGeom prst="roundRect">
            <a:avLst>
              <a:gd name="adj" fmla="val 50000"/>
            </a:avLst>
          </a:prstGeom>
          <a:ln>
            <a:solidFill>
              <a:srgbClr val="00305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Helvetica"/>
                <a:cs typeface="Helvetica"/>
              </a:rPr>
              <a:t>Hermes</a:t>
            </a:r>
            <a:endParaRPr lang="en-US" b="1" dirty="0">
              <a:latin typeface="Helvetica"/>
              <a:cs typeface="Helvetica"/>
            </a:endParaRPr>
          </a:p>
          <a:p>
            <a:pPr algn="ctr"/>
            <a:r>
              <a:rPr lang="en-US" dirty="0" smtClean="0">
                <a:solidFill>
                  <a:srgbClr val="003056"/>
                </a:solidFill>
                <a:latin typeface="Helvetica"/>
                <a:cs typeface="Helvetica"/>
              </a:rPr>
              <a:t>Serving Layer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771800" y="2060850"/>
            <a:ext cx="579142" cy="452358"/>
          </a:xfrm>
          <a:prstGeom prst="rightArrow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771800" y="3284986"/>
            <a:ext cx="579142" cy="452358"/>
          </a:xfrm>
          <a:prstGeom prst="rightArrow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649042" y="1988842"/>
            <a:ext cx="579142" cy="452358"/>
          </a:xfrm>
          <a:prstGeom prst="rightArrow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649042" y="3212978"/>
            <a:ext cx="579142" cy="452358"/>
          </a:xfrm>
          <a:prstGeom prst="rightArrow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08482" y="2544595"/>
            <a:ext cx="1083198" cy="452358"/>
          </a:xfrm>
          <a:prstGeom prst="rightArrow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7305226" y="2544595"/>
            <a:ext cx="1083198" cy="452358"/>
          </a:xfrm>
          <a:prstGeom prst="rightArrow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755576" y="2267581"/>
            <a:ext cx="698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3056"/>
                </a:solidFill>
              </a:rPr>
              <a:t>Input</a:t>
            </a:r>
            <a:endParaRPr lang="en-US" dirty="0">
              <a:solidFill>
                <a:srgbClr val="003056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308304" y="2276873"/>
            <a:ext cx="877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3056"/>
                </a:solidFill>
              </a:rPr>
              <a:t>Output</a:t>
            </a:r>
            <a:endParaRPr lang="en-US" dirty="0">
              <a:solidFill>
                <a:srgbClr val="003056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07504" y="6381328"/>
            <a:ext cx="45026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 smtClean="0">
                <a:solidFill>
                  <a:schemeClr val="bg1"/>
                </a:solidFill>
                <a:latin typeface="Helvetica"/>
                <a:cs typeface="Helvetica"/>
              </a:rPr>
              <a:t>Omnia:</a:t>
            </a:r>
            <a:r>
              <a:rPr lang="en-GB" sz="1200" i="1" dirty="0" smtClean="0">
                <a:solidFill>
                  <a:schemeClr val="bg1"/>
                </a:solidFill>
                <a:latin typeface="Helvetica"/>
                <a:cs typeface="Helvetica"/>
              </a:rPr>
              <a:t> Distributed </a:t>
            </a:r>
            <a:r>
              <a:rPr lang="en-GB" sz="1200" i="1" dirty="0">
                <a:solidFill>
                  <a:schemeClr val="bg1"/>
                </a:solidFill>
                <a:latin typeface="Helvetica"/>
                <a:cs typeface="Helvetica"/>
              </a:rPr>
              <a:t>&amp; Reactive </a:t>
            </a:r>
            <a:r>
              <a:rPr lang="en-GB" sz="1200" i="1" dirty="0" smtClean="0">
                <a:solidFill>
                  <a:schemeClr val="bg1"/>
                </a:solidFill>
                <a:latin typeface="Helvetica"/>
                <a:cs typeface="Helvetica"/>
              </a:rPr>
              <a:t>platform </a:t>
            </a:r>
            <a:r>
              <a:rPr lang="en-GB" sz="1200" i="1" dirty="0">
                <a:solidFill>
                  <a:schemeClr val="bg1"/>
                </a:solidFill>
                <a:latin typeface="Helvetica"/>
                <a:cs typeface="Helvetica"/>
              </a:rPr>
              <a:t>for data management</a:t>
            </a:r>
            <a:endParaRPr lang="en-US" sz="1200" i="1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 rot="5400000">
            <a:off x="4220576" y="2700304"/>
            <a:ext cx="435126" cy="452358"/>
          </a:xfrm>
          <a:prstGeom prst="rightArrow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 rot="16200000">
            <a:off x="4220576" y="2556288"/>
            <a:ext cx="435126" cy="452358"/>
          </a:xfrm>
          <a:prstGeom prst="rightArrow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699792" y="4150821"/>
            <a:ext cx="38414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3056"/>
                </a:solidFill>
                <a:latin typeface="Helvetica"/>
                <a:cs typeface="Helvetica"/>
              </a:rPr>
              <a:t>Users become a new data </a:t>
            </a:r>
            <a:r>
              <a:rPr lang="en-US" dirty="0">
                <a:solidFill>
                  <a:srgbClr val="003056"/>
                </a:solidFill>
                <a:latin typeface="Helvetica"/>
                <a:cs typeface="Helvetica"/>
              </a:rPr>
              <a:t>producer</a:t>
            </a:r>
          </a:p>
          <a:p>
            <a:endParaRPr lang="en-US" dirty="0">
              <a:solidFill>
                <a:srgbClr val="003056"/>
              </a:solidFill>
              <a:latin typeface="Helvetica"/>
              <a:cs typeface="Helvetica"/>
            </a:endParaRPr>
          </a:p>
        </p:txBody>
      </p:sp>
      <p:sp>
        <p:nvSpPr>
          <p:cNvPr id="26" name="TextBox 25"/>
          <p:cNvSpPr txBox="1"/>
          <p:nvPr/>
        </p:nvSpPr>
        <p:spPr>
          <a:xfrm rot="10800000">
            <a:off x="2051720" y="4077072"/>
            <a:ext cx="4752528" cy="576064"/>
          </a:xfrm>
          <a:prstGeom prst="utur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3895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71600" y="4941168"/>
            <a:ext cx="7416824" cy="576064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>
                <a:solidFill>
                  <a:schemeClr val="tx2">
                    <a:lumMod val="90000"/>
                    <a:lumOff val="10000"/>
                  </a:schemeClr>
                </a:solidFill>
                <a:latin typeface="Helvetica"/>
                <a:cs typeface="Helvetica"/>
              </a:rPr>
              <a:t>Real time monitoring and elasticity</a:t>
            </a:r>
          </a:p>
          <a:p>
            <a:pPr marL="0" indent="0" algn="ctr">
              <a:buNone/>
            </a:pPr>
            <a:r>
              <a:rPr lang="en-US" dirty="0" err="1" smtClean="0">
                <a:solidFill>
                  <a:schemeClr val="tx2">
                    <a:lumMod val="90000"/>
                    <a:lumOff val="10000"/>
                  </a:schemeClr>
                </a:solidFill>
                <a:latin typeface="Helvetica"/>
                <a:cs typeface="Helvetica"/>
              </a:rPr>
              <a:t>Docker</a:t>
            </a:r>
            <a:r>
              <a:rPr lang="en-US" dirty="0" smtClean="0">
                <a:solidFill>
                  <a:schemeClr val="tx2">
                    <a:lumMod val="90000"/>
                    <a:lumOff val="10000"/>
                  </a:schemeClr>
                </a:solidFill>
                <a:latin typeface="Helvetica"/>
                <a:cs typeface="Helvetica"/>
              </a:rPr>
              <a:t> and </a:t>
            </a:r>
            <a:r>
              <a:rPr lang="en-US" dirty="0" err="1" smtClean="0">
                <a:solidFill>
                  <a:schemeClr val="tx2">
                    <a:lumMod val="90000"/>
                    <a:lumOff val="10000"/>
                  </a:schemeClr>
                </a:solidFill>
                <a:latin typeface="Helvetica"/>
                <a:cs typeface="Helvetica"/>
              </a:rPr>
              <a:t>Mesos</a:t>
            </a:r>
            <a:r>
              <a:rPr lang="en-US" dirty="0" smtClean="0">
                <a:solidFill>
                  <a:schemeClr val="tx2">
                    <a:lumMod val="90000"/>
                    <a:lumOff val="10000"/>
                  </a:schemeClr>
                </a:solidFill>
                <a:latin typeface="Helvetica"/>
                <a:cs typeface="Helvetica"/>
              </a:rPr>
              <a:t>: S</a:t>
            </a:r>
            <a:r>
              <a:rPr lang="en-US" sz="1600" dirty="0" smtClean="0">
                <a:solidFill>
                  <a:schemeClr val="tx2">
                    <a:lumMod val="90000"/>
                    <a:lumOff val="10000"/>
                  </a:schemeClr>
                </a:solidFill>
                <a:latin typeface="Helvetica"/>
                <a:cs typeface="Helvetica"/>
              </a:rPr>
              <a:t>cale </a:t>
            </a:r>
            <a:r>
              <a:rPr lang="en-US" sz="1600" dirty="0" err="1" smtClean="0">
                <a:solidFill>
                  <a:schemeClr val="tx2">
                    <a:lumMod val="90000"/>
                    <a:lumOff val="10000"/>
                  </a:schemeClr>
                </a:solidFill>
                <a:latin typeface="Helvetica"/>
                <a:cs typeface="Helvetica"/>
              </a:rPr>
              <a:t>In&amp;Out</a:t>
            </a:r>
            <a:r>
              <a:rPr lang="en-US" sz="1600" dirty="0" smtClean="0">
                <a:solidFill>
                  <a:schemeClr val="tx2">
                    <a:lumMod val="90000"/>
                    <a:lumOff val="10000"/>
                  </a:schemeClr>
                </a:solidFill>
                <a:latin typeface="Helvetica"/>
                <a:cs typeface="Helvetica"/>
              </a:rPr>
              <a:t> </a:t>
            </a:r>
            <a:r>
              <a:rPr lang="en-US" sz="1600" dirty="0">
                <a:solidFill>
                  <a:schemeClr val="tx2">
                    <a:lumMod val="90000"/>
                    <a:lumOff val="10000"/>
                  </a:schemeClr>
                </a:solidFill>
                <a:latin typeface="Helvetica"/>
                <a:cs typeface="Helvetica"/>
              </a:rPr>
              <a:t>based on </a:t>
            </a:r>
            <a:r>
              <a:rPr lang="en-US" sz="1600" dirty="0" smtClean="0">
                <a:solidFill>
                  <a:schemeClr val="tx2">
                    <a:lumMod val="90000"/>
                    <a:lumOff val="10000"/>
                  </a:schemeClr>
                </a:solidFill>
                <a:latin typeface="Helvetica"/>
                <a:cs typeface="Helvetica"/>
              </a:rPr>
              <a:t>demand </a:t>
            </a:r>
            <a:endParaRPr lang="en-US" sz="1600" dirty="0" smtClean="0">
              <a:solidFill>
                <a:schemeClr val="tx2">
                  <a:lumMod val="90000"/>
                  <a:lumOff val="10000"/>
                </a:schemeClr>
              </a:solidFill>
              <a:latin typeface="Helvetica"/>
              <a:cs typeface="Helvetica"/>
            </a:endParaRPr>
          </a:p>
          <a:p>
            <a:pPr marL="0" indent="0">
              <a:buNone/>
            </a:pPr>
            <a:endParaRPr lang="en-US" sz="2100" dirty="0" smtClean="0">
              <a:solidFill>
                <a:schemeClr val="tx2">
                  <a:lumMod val="90000"/>
                  <a:lumOff val="10000"/>
                </a:schemeClr>
              </a:solidFill>
              <a:latin typeface="Helvetica"/>
              <a:cs typeface="Helvetica"/>
            </a:endParaRPr>
          </a:p>
          <a:p>
            <a:pPr marL="0" indent="0">
              <a:buNone/>
            </a:pPr>
            <a:endParaRPr lang="en-US" sz="2100" dirty="0" smtClean="0">
              <a:solidFill>
                <a:schemeClr val="tx2">
                  <a:lumMod val="90000"/>
                  <a:lumOff val="10000"/>
                </a:schemeClr>
              </a:solidFill>
              <a:latin typeface="Helvetica"/>
              <a:cs typeface="Helvetica"/>
            </a:endParaRPr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 smtClean="0">
                <a:solidFill>
                  <a:schemeClr val="tx2">
                    <a:lumMod val="90000"/>
                    <a:lumOff val="10000"/>
                  </a:schemeClr>
                </a:solidFill>
                <a:latin typeface="Helvetica"/>
                <a:cs typeface="Helvetica"/>
              </a:rPr>
              <a:t>Omnia inception +1</a:t>
            </a:r>
          </a:p>
        </p:txBody>
      </p:sp>
      <p:sp>
        <p:nvSpPr>
          <p:cNvPr id="102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997950" y="6477000"/>
            <a:ext cx="146050" cy="198438"/>
          </a:xfrm>
          <a:prstGeom prst="rect">
            <a:avLst/>
          </a:prstGeom>
          <a:noFill/>
        </p:spPr>
        <p:txBody>
          <a:bodyPr/>
          <a:lstStyle/>
          <a:p>
            <a:fld id="{055852B0-324F-4BFB-9D7F-1E5FE4630E09}" type="slidenum">
              <a:rPr lang="en-GB" smtClean="0"/>
              <a:pPr/>
              <a:t>12</a:t>
            </a:fld>
            <a:endParaRPr lang="en-GB" dirty="0" smtClean="0"/>
          </a:p>
        </p:txBody>
      </p:sp>
      <p:sp>
        <p:nvSpPr>
          <p:cNvPr id="8" name="TextBox 7"/>
          <p:cNvSpPr txBox="1"/>
          <p:nvPr/>
        </p:nvSpPr>
        <p:spPr>
          <a:xfrm rot="16200000">
            <a:off x="1010032" y="2362502"/>
            <a:ext cx="2520280" cy="908864"/>
          </a:xfrm>
          <a:prstGeom prst="roundRect">
            <a:avLst>
              <a:gd name="adj" fmla="val 50000"/>
            </a:avLst>
          </a:prstGeom>
          <a:ln>
            <a:solidFill>
              <a:srgbClr val="00305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err="1" smtClean="0">
                <a:latin typeface="Helvetica"/>
                <a:cs typeface="Helvetica"/>
              </a:rPr>
              <a:t>Chronos</a:t>
            </a:r>
            <a:endParaRPr lang="en-US" b="1" dirty="0">
              <a:latin typeface="Helvetica"/>
              <a:cs typeface="Helvetica"/>
            </a:endParaRPr>
          </a:p>
          <a:p>
            <a:pPr algn="ctr"/>
            <a:r>
              <a:rPr lang="en-US" dirty="0" smtClean="0">
                <a:solidFill>
                  <a:srgbClr val="003056"/>
                </a:solidFill>
                <a:latin typeface="Helvetica"/>
                <a:cs typeface="Helvetica"/>
              </a:rPr>
              <a:t>Data Source</a:t>
            </a:r>
            <a:endParaRPr lang="en-US" dirty="0">
              <a:solidFill>
                <a:srgbClr val="003056"/>
              </a:solidFill>
              <a:latin typeface="Helvetica"/>
              <a:cs typeface="Helvetic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419872" y="1800058"/>
            <a:ext cx="2088232" cy="908864"/>
          </a:xfrm>
          <a:prstGeom prst="roundRect">
            <a:avLst>
              <a:gd name="adj" fmla="val 50000"/>
            </a:avLst>
          </a:prstGeom>
          <a:ln>
            <a:solidFill>
              <a:srgbClr val="00305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err="1" smtClean="0">
                <a:latin typeface="Helvetica"/>
                <a:cs typeface="Helvetica"/>
              </a:rPr>
              <a:t>NeoCortex</a:t>
            </a:r>
            <a:endParaRPr lang="en-US" b="1" dirty="0">
              <a:latin typeface="Helvetica"/>
              <a:cs typeface="Helvetica"/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Helvetica"/>
                <a:cs typeface="Helvetica"/>
              </a:rPr>
              <a:t>Speed Layer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419872" y="3068962"/>
            <a:ext cx="2088232" cy="908864"/>
          </a:xfrm>
          <a:prstGeom prst="roundRect">
            <a:avLst>
              <a:gd name="adj" fmla="val 50000"/>
            </a:avLst>
          </a:prstGeom>
          <a:ln>
            <a:solidFill>
              <a:srgbClr val="00305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Helvetica"/>
                <a:cs typeface="Helvetica"/>
              </a:rPr>
              <a:t>Fates</a:t>
            </a:r>
          </a:p>
          <a:p>
            <a:pPr algn="ctr"/>
            <a:r>
              <a:rPr lang="en-US" dirty="0" smtClean="0">
                <a:solidFill>
                  <a:srgbClr val="003056"/>
                </a:solidFill>
                <a:latin typeface="Helvetica"/>
                <a:cs typeface="Helvetica"/>
              </a:rPr>
              <a:t>Batch Layer</a:t>
            </a:r>
          </a:p>
        </p:txBody>
      </p:sp>
      <p:sp>
        <p:nvSpPr>
          <p:cNvPr id="13" name="TextBox 12"/>
          <p:cNvSpPr txBox="1"/>
          <p:nvPr/>
        </p:nvSpPr>
        <p:spPr>
          <a:xfrm rot="16200000">
            <a:off x="5491406" y="2362501"/>
            <a:ext cx="2520280" cy="908864"/>
          </a:xfrm>
          <a:prstGeom prst="roundRect">
            <a:avLst>
              <a:gd name="adj" fmla="val 50000"/>
            </a:avLst>
          </a:prstGeom>
          <a:ln>
            <a:solidFill>
              <a:srgbClr val="00305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Helvetica"/>
                <a:cs typeface="Helvetica"/>
              </a:rPr>
              <a:t>Hermes</a:t>
            </a:r>
            <a:endParaRPr lang="en-US" b="1" dirty="0">
              <a:latin typeface="Helvetica"/>
              <a:cs typeface="Helvetica"/>
            </a:endParaRPr>
          </a:p>
          <a:p>
            <a:pPr algn="ctr"/>
            <a:r>
              <a:rPr lang="en-US" dirty="0" smtClean="0">
                <a:solidFill>
                  <a:srgbClr val="003056"/>
                </a:solidFill>
                <a:latin typeface="Helvetica"/>
                <a:cs typeface="Helvetica"/>
              </a:rPr>
              <a:t>Serving Layer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771800" y="2060850"/>
            <a:ext cx="579142" cy="452358"/>
          </a:xfrm>
          <a:prstGeom prst="rightArrow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771800" y="3284986"/>
            <a:ext cx="579142" cy="452358"/>
          </a:xfrm>
          <a:prstGeom prst="rightArrow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649042" y="1988842"/>
            <a:ext cx="579142" cy="452358"/>
          </a:xfrm>
          <a:prstGeom prst="rightArrow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649042" y="3212978"/>
            <a:ext cx="579142" cy="452358"/>
          </a:xfrm>
          <a:prstGeom prst="rightArrow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08482" y="2544595"/>
            <a:ext cx="1083198" cy="452358"/>
          </a:xfrm>
          <a:prstGeom prst="rightArrow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7305226" y="2544595"/>
            <a:ext cx="1083198" cy="452358"/>
          </a:xfrm>
          <a:prstGeom prst="rightArrow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755576" y="2267581"/>
            <a:ext cx="698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3056"/>
                </a:solidFill>
              </a:rPr>
              <a:t>Input</a:t>
            </a:r>
            <a:endParaRPr lang="en-US" dirty="0">
              <a:solidFill>
                <a:srgbClr val="003056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308304" y="2276873"/>
            <a:ext cx="877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3056"/>
                </a:solidFill>
              </a:rPr>
              <a:t>Output</a:t>
            </a:r>
            <a:endParaRPr lang="en-US" dirty="0">
              <a:solidFill>
                <a:srgbClr val="003056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07504" y="6381328"/>
            <a:ext cx="45026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 smtClean="0">
                <a:solidFill>
                  <a:schemeClr val="bg1"/>
                </a:solidFill>
                <a:latin typeface="Helvetica"/>
                <a:cs typeface="Helvetica"/>
              </a:rPr>
              <a:t>Omnia:</a:t>
            </a:r>
            <a:r>
              <a:rPr lang="en-GB" sz="1200" i="1" dirty="0" smtClean="0">
                <a:solidFill>
                  <a:schemeClr val="bg1"/>
                </a:solidFill>
                <a:latin typeface="Helvetica"/>
                <a:cs typeface="Helvetica"/>
              </a:rPr>
              <a:t> Distributed </a:t>
            </a:r>
            <a:r>
              <a:rPr lang="en-GB" sz="1200" i="1" dirty="0">
                <a:solidFill>
                  <a:schemeClr val="bg1"/>
                </a:solidFill>
                <a:latin typeface="Helvetica"/>
                <a:cs typeface="Helvetica"/>
              </a:rPr>
              <a:t>&amp; Reactive </a:t>
            </a:r>
            <a:r>
              <a:rPr lang="en-GB" sz="1200" i="1" dirty="0" smtClean="0">
                <a:solidFill>
                  <a:schemeClr val="bg1"/>
                </a:solidFill>
                <a:latin typeface="Helvetica"/>
                <a:cs typeface="Helvetica"/>
              </a:rPr>
              <a:t>platform </a:t>
            </a:r>
            <a:r>
              <a:rPr lang="en-GB" sz="1200" i="1" dirty="0">
                <a:solidFill>
                  <a:schemeClr val="bg1"/>
                </a:solidFill>
                <a:latin typeface="Helvetica"/>
                <a:cs typeface="Helvetica"/>
              </a:rPr>
              <a:t>for data management</a:t>
            </a:r>
            <a:endParaRPr lang="en-US" sz="1200" i="1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 rot="5400000">
            <a:off x="4220576" y="2700304"/>
            <a:ext cx="435126" cy="452358"/>
          </a:xfrm>
          <a:prstGeom prst="rightArrow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 rot="16200000">
            <a:off x="4220576" y="2556288"/>
            <a:ext cx="435126" cy="452358"/>
          </a:xfrm>
          <a:prstGeom prst="rightArrow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 rot="10800000">
            <a:off x="2051720" y="4077072"/>
            <a:ext cx="4752528" cy="576064"/>
          </a:xfrm>
          <a:prstGeom prst="utur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 rot="10800000">
            <a:off x="2483768" y="4005064"/>
            <a:ext cx="2016224" cy="288032"/>
          </a:xfrm>
          <a:prstGeom prst="utur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2915816" y="386104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3056"/>
                </a:solidFill>
                <a:latin typeface="Helvetica"/>
                <a:cs typeface="Helvetica"/>
              </a:rPr>
              <a:t>JMX</a:t>
            </a:r>
            <a:endParaRPr lang="en-US" dirty="0">
              <a:solidFill>
                <a:srgbClr val="003056"/>
              </a:solidFill>
              <a:latin typeface="Helvetica"/>
              <a:cs typeface="Helvetica"/>
            </a:endParaRPr>
          </a:p>
        </p:txBody>
      </p:sp>
      <p:sp>
        <p:nvSpPr>
          <p:cNvPr id="28" name="TextBox 27"/>
          <p:cNvSpPr txBox="1"/>
          <p:nvPr/>
        </p:nvSpPr>
        <p:spPr>
          <a:xfrm flipH="1">
            <a:off x="2555776" y="1412776"/>
            <a:ext cx="2016224" cy="288032"/>
          </a:xfrm>
          <a:prstGeom prst="utur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275856" y="112474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3056"/>
                </a:solidFill>
                <a:latin typeface="Helvetica"/>
                <a:cs typeface="Helvetica"/>
              </a:rPr>
              <a:t>JMX</a:t>
            </a:r>
            <a:endParaRPr lang="en-US" dirty="0">
              <a:solidFill>
                <a:srgbClr val="003056"/>
              </a:solidFill>
              <a:latin typeface="Helvetica"/>
              <a:cs typeface="Helvetica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148064" y="414908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3056"/>
                </a:solidFill>
                <a:latin typeface="Helvetica"/>
                <a:cs typeface="Helvetica"/>
              </a:rPr>
              <a:t>JMX</a:t>
            </a:r>
            <a:endParaRPr lang="en-US" dirty="0">
              <a:solidFill>
                <a:srgbClr val="003056"/>
              </a:solidFill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9028104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26" grpId="0" animBg="1"/>
      <p:bldP spid="27" grpId="0"/>
      <p:bldP spid="28" grpId="0" animBg="1"/>
      <p:bldP spid="30" grpId="0"/>
      <p:bldP spid="3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 smtClean="0">
                <a:solidFill>
                  <a:schemeClr val="tx2">
                    <a:lumMod val="90000"/>
                    <a:lumOff val="10000"/>
                  </a:schemeClr>
                </a:solidFill>
                <a:latin typeface="Helvetica"/>
                <a:cs typeface="Helvetica"/>
              </a:rPr>
              <a:t>Omnia infrastructure</a:t>
            </a:r>
          </a:p>
        </p:txBody>
      </p:sp>
      <p:sp>
        <p:nvSpPr>
          <p:cNvPr id="102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997950" y="6477000"/>
            <a:ext cx="146050" cy="198438"/>
          </a:xfrm>
          <a:prstGeom prst="rect">
            <a:avLst/>
          </a:prstGeom>
          <a:noFill/>
        </p:spPr>
        <p:txBody>
          <a:bodyPr/>
          <a:lstStyle/>
          <a:p>
            <a:fld id="{055852B0-324F-4BFB-9D7F-1E5FE4630E09}" type="slidenum">
              <a:rPr lang="en-GB" smtClean="0"/>
              <a:pPr/>
              <a:t>13</a:t>
            </a:fld>
            <a:endParaRPr lang="en-GB" dirty="0" smtClean="0"/>
          </a:p>
        </p:txBody>
      </p:sp>
      <p:sp>
        <p:nvSpPr>
          <p:cNvPr id="29" name="TextBox 28"/>
          <p:cNvSpPr txBox="1"/>
          <p:nvPr/>
        </p:nvSpPr>
        <p:spPr>
          <a:xfrm>
            <a:off x="107504" y="6381328"/>
            <a:ext cx="45026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 smtClean="0">
                <a:solidFill>
                  <a:schemeClr val="bg1"/>
                </a:solidFill>
                <a:latin typeface="Helvetica"/>
                <a:cs typeface="Helvetica"/>
              </a:rPr>
              <a:t>Omnia:</a:t>
            </a:r>
            <a:r>
              <a:rPr lang="en-GB" sz="1200" i="1" dirty="0" smtClean="0">
                <a:solidFill>
                  <a:schemeClr val="bg1"/>
                </a:solidFill>
                <a:latin typeface="Helvetica"/>
                <a:cs typeface="Helvetica"/>
              </a:rPr>
              <a:t> Distributed </a:t>
            </a:r>
            <a:r>
              <a:rPr lang="en-GB" sz="1200" i="1" dirty="0">
                <a:solidFill>
                  <a:schemeClr val="bg1"/>
                </a:solidFill>
                <a:latin typeface="Helvetica"/>
                <a:cs typeface="Helvetica"/>
              </a:rPr>
              <a:t>&amp; Reactive </a:t>
            </a:r>
            <a:r>
              <a:rPr lang="en-GB" sz="1200" i="1" dirty="0" smtClean="0">
                <a:solidFill>
                  <a:schemeClr val="bg1"/>
                </a:solidFill>
                <a:latin typeface="Helvetica"/>
                <a:cs typeface="Helvetica"/>
              </a:rPr>
              <a:t>platform </a:t>
            </a:r>
            <a:r>
              <a:rPr lang="en-GB" sz="1200" i="1" dirty="0">
                <a:solidFill>
                  <a:schemeClr val="bg1"/>
                </a:solidFill>
                <a:latin typeface="Helvetica"/>
                <a:cs typeface="Helvetica"/>
              </a:rPr>
              <a:t>for data management</a:t>
            </a:r>
            <a:endParaRPr lang="en-US" sz="1200" i="1" dirty="0">
              <a:solidFill>
                <a:schemeClr val="bg1"/>
              </a:solidFill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331640" y="4437112"/>
            <a:ext cx="6264696" cy="432048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31"/>
          <p:cNvSpPr/>
          <p:nvPr/>
        </p:nvSpPr>
        <p:spPr>
          <a:xfrm>
            <a:off x="1331640" y="3933056"/>
            <a:ext cx="6264696" cy="43204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/>
          <p:cNvSpPr/>
          <p:nvPr/>
        </p:nvSpPr>
        <p:spPr>
          <a:xfrm>
            <a:off x="1331640" y="3429000"/>
            <a:ext cx="6264696" cy="43204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/>
          <p:cNvSpPr/>
          <p:nvPr/>
        </p:nvSpPr>
        <p:spPr>
          <a:xfrm>
            <a:off x="1331640" y="2924944"/>
            <a:ext cx="6264696" cy="432048"/>
          </a:xfrm>
          <a:prstGeom prst="roundRect">
            <a:avLst/>
          </a:prstGeom>
          <a:ln>
            <a:solidFill>
              <a:srgbClr val="00305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779912" y="2924944"/>
            <a:ext cx="1080120" cy="432048"/>
          </a:xfrm>
        </p:spPr>
        <p:txBody>
          <a:bodyPr/>
          <a:lstStyle/>
          <a:p>
            <a:pPr marL="0" indent="0">
              <a:buNone/>
            </a:pPr>
            <a:r>
              <a:rPr lang="en-US" sz="2100" dirty="0" smtClean="0">
                <a:solidFill>
                  <a:schemeClr val="tx2">
                    <a:lumMod val="90000"/>
                    <a:lumOff val="10000"/>
                  </a:schemeClr>
                </a:solidFill>
                <a:latin typeface="Helvetica"/>
                <a:cs typeface="Helvetica"/>
              </a:rPr>
              <a:t>Omnia</a:t>
            </a:r>
          </a:p>
          <a:p>
            <a:pPr marL="0" indent="0">
              <a:buNone/>
            </a:pPr>
            <a:endParaRPr lang="en-US" sz="2100" dirty="0" smtClean="0">
              <a:solidFill>
                <a:schemeClr val="tx2">
                  <a:lumMod val="90000"/>
                  <a:lumOff val="10000"/>
                </a:schemeClr>
              </a:solidFill>
              <a:latin typeface="Helvetica"/>
              <a:cs typeface="Helvetica"/>
            </a:endParaRPr>
          </a:p>
        </p:txBody>
      </p:sp>
      <p:sp>
        <p:nvSpPr>
          <p:cNvPr id="35" name="Content Placeholder 1"/>
          <p:cNvSpPr txBox="1">
            <a:spLocks/>
          </p:cNvSpPr>
          <p:nvPr/>
        </p:nvSpPr>
        <p:spPr bwMode="auto">
          <a:xfrm>
            <a:off x="3779912" y="3429000"/>
            <a:ext cx="1080120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800" kern="120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400" kern="120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200" kern="120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200" kern="120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200" kern="120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100" dirty="0" err="1" smtClean="0">
                <a:solidFill>
                  <a:schemeClr val="bg1"/>
                </a:solidFill>
                <a:latin typeface="Helvetica"/>
                <a:cs typeface="Helvetica"/>
              </a:rPr>
              <a:t>Docker</a:t>
            </a:r>
            <a:endParaRPr lang="en-US" sz="2100" dirty="0" smtClean="0">
              <a:solidFill>
                <a:schemeClr val="bg1"/>
              </a:solidFill>
              <a:latin typeface="Helvetica"/>
              <a:cs typeface="Helvetica"/>
            </a:endParaRPr>
          </a:p>
          <a:p>
            <a:pPr marL="0" indent="0">
              <a:buFont typeface="Arial" pitchFamily="34" charset="0"/>
              <a:buNone/>
            </a:pPr>
            <a:endParaRPr lang="en-US" sz="2100" dirty="0" smtClean="0">
              <a:solidFill>
                <a:schemeClr val="tx2">
                  <a:lumMod val="90000"/>
                  <a:lumOff val="10000"/>
                </a:schemeClr>
              </a:solidFill>
              <a:latin typeface="Helvetica"/>
              <a:cs typeface="Helvetica"/>
            </a:endParaRPr>
          </a:p>
        </p:txBody>
      </p:sp>
      <p:sp>
        <p:nvSpPr>
          <p:cNvPr id="36" name="Content Placeholder 1"/>
          <p:cNvSpPr txBox="1">
            <a:spLocks/>
          </p:cNvSpPr>
          <p:nvPr/>
        </p:nvSpPr>
        <p:spPr bwMode="auto">
          <a:xfrm>
            <a:off x="3635896" y="3933056"/>
            <a:ext cx="1368152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800" kern="120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400" kern="120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200" kern="120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200" kern="120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200" kern="120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100" dirty="0" smtClean="0">
                <a:solidFill>
                  <a:srgbClr val="FFFFFF"/>
                </a:solidFill>
                <a:latin typeface="Helvetica"/>
                <a:cs typeface="Helvetica"/>
              </a:rPr>
              <a:t>Marathon</a:t>
            </a:r>
          </a:p>
          <a:p>
            <a:pPr marL="0" indent="0">
              <a:buFont typeface="Arial" pitchFamily="34" charset="0"/>
              <a:buNone/>
            </a:pPr>
            <a:endParaRPr lang="en-US" sz="2100" dirty="0" smtClean="0">
              <a:solidFill>
                <a:schemeClr val="tx2">
                  <a:lumMod val="90000"/>
                  <a:lumOff val="10000"/>
                </a:schemeClr>
              </a:solidFill>
              <a:latin typeface="Helvetica"/>
              <a:cs typeface="Helvetica"/>
            </a:endParaRPr>
          </a:p>
        </p:txBody>
      </p:sp>
      <p:sp>
        <p:nvSpPr>
          <p:cNvPr id="37" name="Content Placeholder 1"/>
          <p:cNvSpPr txBox="1">
            <a:spLocks/>
          </p:cNvSpPr>
          <p:nvPr/>
        </p:nvSpPr>
        <p:spPr bwMode="auto">
          <a:xfrm>
            <a:off x="3779912" y="4437112"/>
            <a:ext cx="1080120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800" kern="120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400" kern="120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200" kern="120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200" kern="120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200" kern="120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100" dirty="0" err="1" smtClean="0">
                <a:solidFill>
                  <a:srgbClr val="FFFFFF"/>
                </a:solidFill>
                <a:latin typeface="Helvetica"/>
                <a:cs typeface="Helvetica"/>
              </a:rPr>
              <a:t>Mesos</a:t>
            </a:r>
            <a:endParaRPr lang="en-US" sz="2100" dirty="0" smtClean="0">
              <a:solidFill>
                <a:srgbClr val="FFFFFF"/>
              </a:solidFill>
              <a:latin typeface="Helvetica"/>
              <a:cs typeface="Helvetica"/>
            </a:endParaRPr>
          </a:p>
          <a:p>
            <a:pPr marL="0" indent="0">
              <a:buFont typeface="Arial" pitchFamily="34" charset="0"/>
              <a:buNone/>
            </a:pPr>
            <a:endParaRPr lang="en-US" sz="2100" dirty="0" smtClean="0">
              <a:solidFill>
                <a:schemeClr val="tx2">
                  <a:lumMod val="90000"/>
                  <a:lumOff val="10000"/>
                </a:schemeClr>
              </a:solidFill>
              <a:latin typeface="Helvetica"/>
              <a:cs typeface="Helvetica"/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1331640" y="4941168"/>
            <a:ext cx="1224136" cy="432048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ounded Rectangle 38"/>
          <p:cNvSpPr/>
          <p:nvPr/>
        </p:nvSpPr>
        <p:spPr>
          <a:xfrm>
            <a:off x="2627784" y="4941168"/>
            <a:ext cx="1224136" cy="432048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ounded Rectangle 39"/>
          <p:cNvSpPr/>
          <p:nvPr/>
        </p:nvSpPr>
        <p:spPr>
          <a:xfrm>
            <a:off x="3923928" y="4941168"/>
            <a:ext cx="1224136" cy="432048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ounded Rectangle 40"/>
          <p:cNvSpPr/>
          <p:nvPr/>
        </p:nvSpPr>
        <p:spPr>
          <a:xfrm>
            <a:off x="5220072" y="4941168"/>
            <a:ext cx="1224136" cy="432048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ounded Rectangle 41"/>
          <p:cNvSpPr/>
          <p:nvPr/>
        </p:nvSpPr>
        <p:spPr>
          <a:xfrm>
            <a:off x="6516216" y="4941168"/>
            <a:ext cx="1080120" cy="432048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Content Placeholder 1"/>
          <p:cNvSpPr txBox="1">
            <a:spLocks/>
          </p:cNvSpPr>
          <p:nvPr/>
        </p:nvSpPr>
        <p:spPr bwMode="auto">
          <a:xfrm>
            <a:off x="4067944" y="4941168"/>
            <a:ext cx="1080120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800" kern="120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400" kern="120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200" kern="120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200" kern="120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200" kern="120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100" dirty="0" smtClean="0">
                <a:solidFill>
                  <a:srgbClr val="FFFFFF"/>
                </a:solidFill>
                <a:latin typeface="Helvetica"/>
                <a:cs typeface="Helvetica"/>
              </a:rPr>
              <a:t>Node</a:t>
            </a:r>
          </a:p>
          <a:p>
            <a:pPr marL="0" indent="0">
              <a:buFont typeface="Arial" pitchFamily="34" charset="0"/>
              <a:buNone/>
            </a:pPr>
            <a:endParaRPr lang="en-US" sz="2100" dirty="0" smtClean="0">
              <a:solidFill>
                <a:schemeClr val="tx2">
                  <a:lumMod val="90000"/>
                  <a:lumOff val="10000"/>
                </a:schemeClr>
              </a:solidFill>
              <a:latin typeface="Helvetica"/>
              <a:cs typeface="Helvetica"/>
            </a:endParaRPr>
          </a:p>
        </p:txBody>
      </p:sp>
      <p:sp>
        <p:nvSpPr>
          <p:cNvPr id="45" name="Content Placeholder 1"/>
          <p:cNvSpPr txBox="1">
            <a:spLocks/>
          </p:cNvSpPr>
          <p:nvPr/>
        </p:nvSpPr>
        <p:spPr bwMode="auto">
          <a:xfrm>
            <a:off x="5436096" y="4941168"/>
            <a:ext cx="1080120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800" kern="120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400" kern="120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200" kern="120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200" kern="120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200" kern="120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100" dirty="0" smtClean="0">
                <a:solidFill>
                  <a:srgbClr val="FFFFFF"/>
                </a:solidFill>
                <a:latin typeface="Helvetica"/>
                <a:cs typeface="Helvetica"/>
              </a:rPr>
              <a:t>Node</a:t>
            </a:r>
          </a:p>
          <a:p>
            <a:pPr marL="0" indent="0">
              <a:buFont typeface="Arial" pitchFamily="34" charset="0"/>
              <a:buNone/>
            </a:pPr>
            <a:endParaRPr lang="en-US" sz="2100" dirty="0" smtClean="0">
              <a:solidFill>
                <a:schemeClr val="tx2">
                  <a:lumMod val="90000"/>
                  <a:lumOff val="10000"/>
                </a:schemeClr>
              </a:solidFill>
              <a:latin typeface="Helvetica"/>
              <a:cs typeface="Helvetica"/>
            </a:endParaRPr>
          </a:p>
        </p:txBody>
      </p:sp>
      <p:sp>
        <p:nvSpPr>
          <p:cNvPr id="46" name="Content Placeholder 1"/>
          <p:cNvSpPr txBox="1">
            <a:spLocks/>
          </p:cNvSpPr>
          <p:nvPr/>
        </p:nvSpPr>
        <p:spPr bwMode="auto">
          <a:xfrm>
            <a:off x="6660232" y="4941168"/>
            <a:ext cx="1080120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800" kern="120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400" kern="120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200" kern="120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200" kern="120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200" kern="120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100" dirty="0" smtClean="0">
                <a:solidFill>
                  <a:srgbClr val="FFFFFF"/>
                </a:solidFill>
                <a:latin typeface="Helvetica"/>
                <a:cs typeface="Helvetica"/>
              </a:rPr>
              <a:t>Node</a:t>
            </a:r>
          </a:p>
          <a:p>
            <a:pPr marL="0" indent="0">
              <a:buFont typeface="Arial" pitchFamily="34" charset="0"/>
              <a:buNone/>
            </a:pPr>
            <a:endParaRPr lang="en-US" sz="2100" dirty="0" smtClean="0">
              <a:solidFill>
                <a:schemeClr val="tx2">
                  <a:lumMod val="90000"/>
                  <a:lumOff val="10000"/>
                </a:schemeClr>
              </a:solidFill>
              <a:latin typeface="Helvetica"/>
              <a:cs typeface="Helvetica"/>
            </a:endParaRPr>
          </a:p>
        </p:txBody>
      </p:sp>
      <p:sp>
        <p:nvSpPr>
          <p:cNvPr id="47" name="Content Placeholder 1"/>
          <p:cNvSpPr txBox="1">
            <a:spLocks/>
          </p:cNvSpPr>
          <p:nvPr/>
        </p:nvSpPr>
        <p:spPr bwMode="auto">
          <a:xfrm>
            <a:off x="2843808" y="4941168"/>
            <a:ext cx="1080120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800" kern="120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400" kern="120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200" kern="120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200" kern="120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200" kern="120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100" dirty="0" smtClean="0">
                <a:solidFill>
                  <a:srgbClr val="FFFFFF"/>
                </a:solidFill>
                <a:latin typeface="Helvetica"/>
                <a:cs typeface="Helvetica"/>
              </a:rPr>
              <a:t>Node</a:t>
            </a:r>
          </a:p>
          <a:p>
            <a:pPr marL="0" indent="0">
              <a:buFont typeface="Arial" pitchFamily="34" charset="0"/>
              <a:buNone/>
            </a:pPr>
            <a:endParaRPr lang="en-US" sz="2100" dirty="0" smtClean="0">
              <a:solidFill>
                <a:schemeClr val="tx2">
                  <a:lumMod val="90000"/>
                  <a:lumOff val="10000"/>
                </a:schemeClr>
              </a:solidFill>
              <a:latin typeface="Helvetica"/>
              <a:cs typeface="Helvetica"/>
            </a:endParaRPr>
          </a:p>
        </p:txBody>
      </p:sp>
      <p:sp>
        <p:nvSpPr>
          <p:cNvPr id="48" name="Content Placeholder 1"/>
          <p:cNvSpPr txBox="1">
            <a:spLocks/>
          </p:cNvSpPr>
          <p:nvPr/>
        </p:nvSpPr>
        <p:spPr bwMode="auto">
          <a:xfrm>
            <a:off x="1547664" y="4941168"/>
            <a:ext cx="1080120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800" kern="120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400" kern="120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200" kern="120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200" kern="120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200" kern="120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100" dirty="0" smtClean="0">
                <a:solidFill>
                  <a:srgbClr val="FFFFFF"/>
                </a:solidFill>
                <a:latin typeface="Helvetica"/>
                <a:cs typeface="Helvetica"/>
              </a:rPr>
              <a:t>Node</a:t>
            </a:r>
          </a:p>
          <a:p>
            <a:pPr marL="0" indent="0">
              <a:buFont typeface="Arial" pitchFamily="34" charset="0"/>
              <a:buNone/>
            </a:pPr>
            <a:endParaRPr lang="en-US" sz="2100" dirty="0" smtClean="0">
              <a:solidFill>
                <a:schemeClr val="tx2">
                  <a:lumMod val="90000"/>
                  <a:lumOff val="10000"/>
                </a:schemeClr>
              </a:solidFill>
              <a:latin typeface="Helvetica"/>
              <a:cs typeface="Helvetica"/>
            </a:endParaRPr>
          </a:p>
        </p:txBody>
      </p:sp>
      <p:pic>
        <p:nvPicPr>
          <p:cNvPr id="6" name="Picture 5" descr="meso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7" y="1412776"/>
            <a:ext cx="2952327" cy="1080120"/>
          </a:xfrm>
          <a:prstGeom prst="rect">
            <a:avLst/>
          </a:prstGeom>
        </p:spPr>
      </p:pic>
      <p:pic>
        <p:nvPicPr>
          <p:cNvPr id="7" name="Picture 6" descr="dock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1196752"/>
            <a:ext cx="3137432" cy="140446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7904" y="1268760"/>
            <a:ext cx="1296144" cy="1552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5885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1" descr="question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476672"/>
            <a:ext cx="7228956" cy="3614478"/>
          </a:xfrm>
          <a:prstGeom prst="rect">
            <a:avLst/>
          </a:prstGeom>
        </p:spPr>
      </p:pic>
      <p:pic>
        <p:nvPicPr>
          <p:cNvPr id="5" name="Picture 4" descr="question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40768" y="1052736"/>
            <a:ext cx="9426624" cy="4713312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788024" y="4365104"/>
            <a:ext cx="4464496" cy="432048"/>
          </a:xfrm>
        </p:spPr>
        <p:txBody>
          <a:bodyPr/>
          <a:lstStyle/>
          <a:p>
            <a:pPr marL="0" indent="0">
              <a:buNone/>
            </a:pPr>
            <a:r>
              <a:rPr lang="en-US" sz="2100" dirty="0">
                <a:solidFill>
                  <a:schemeClr val="tx2">
                    <a:lumMod val="90000"/>
                    <a:lumOff val="10000"/>
                  </a:schemeClr>
                </a:solidFill>
                <a:latin typeface="Helvetica"/>
                <a:cs typeface="Helvetica"/>
              </a:rPr>
              <a:t>https://</a:t>
            </a:r>
            <a:r>
              <a:rPr lang="en-US" sz="2100" dirty="0" err="1">
                <a:solidFill>
                  <a:schemeClr val="tx2">
                    <a:lumMod val="90000"/>
                    <a:lumOff val="10000"/>
                  </a:schemeClr>
                </a:solidFill>
                <a:latin typeface="Helvetica"/>
                <a:cs typeface="Helvetica"/>
              </a:rPr>
              <a:t>careers.williamhillplc.com</a:t>
            </a:r>
            <a:r>
              <a:rPr lang="en-US" sz="2100" dirty="0">
                <a:solidFill>
                  <a:schemeClr val="tx2">
                    <a:lumMod val="90000"/>
                    <a:lumOff val="10000"/>
                  </a:schemeClr>
                </a:solidFill>
                <a:latin typeface="Helvetica"/>
                <a:cs typeface="Helvetica"/>
              </a:rPr>
              <a:t>/</a:t>
            </a:r>
            <a:endParaRPr lang="en-US" sz="2100" dirty="0" smtClean="0">
              <a:solidFill>
                <a:schemeClr val="tx2">
                  <a:lumMod val="90000"/>
                  <a:lumOff val="10000"/>
                </a:schemeClr>
              </a:solidFill>
              <a:latin typeface="Helvetica"/>
              <a:cs typeface="Helvetica"/>
            </a:endParaRPr>
          </a:p>
          <a:p>
            <a:pPr marL="0" indent="0">
              <a:buNone/>
            </a:pPr>
            <a:endParaRPr lang="en-US" sz="2100" dirty="0" smtClean="0">
              <a:solidFill>
                <a:schemeClr val="tx2">
                  <a:lumMod val="90000"/>
                  <a:lumOff val="10000"/>
                </a:schemeClr>
              </a:solidFill>
              <a:latin typeface="Helvetica"/>
              <a:cs typeface="Helvetica"/>
            </a:endParaRPr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 smtClean="0">
                <a:solidFill>
                  <a:schemeClr val="tx2">
                    <a:lumMod val="90000"/>
                    <a:lumOff val="10000"/>
                  </a:schemeClr>
                </a:solidFill>
                <a:latin typeface="Helvetica"/>
                <a:cs typeface="Helvetica"/>
              </a:rPr>
              <a:t>Questions</a:t>
            </a:r>
          </a:p>
        </p:txBody>
      </p:sp>
      <p:sp>
        <p:nvSpPr>
          <p:cNvPr id="102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997950" y="6477000"/>
            <a:ext cx="146050" cy="198438"/>
          </a:xfrm>
          <a:prstGeom prst="rect">
            <a:avLst/>
          </a:prstGeom>
          <a:noFill/>
        </p:spPr>
        <p:txBody>
          <a:bodyPr/>
          <a:lstStyle/>
          <a:p>
            <a:fld id="{055852B0-324F-4BFB-9D7F-1E5FE4630E09}" type="slidenum">
              <a:rPr lang="en-GB" smtClean="0"/>
              <a:pPr/>
              <a:t>14</a:t>
            </a:fld>
            <a:endParaRPr lang="en-GB" dirty="0" smtClean="0"/>
          </a:p>
        </p:txBody>
      </p:sp>
      <p:sp>
        <p:nvSpPr>
          <p:cNvPr id="29" name="TextBox 28"/>
          <p:cNvSpPr txBox="1"/>
          <p:nvPr/>
        </p:nvSpPr>
        <p:spPr>
          <a:xfrm>
            <a:off x="107504" y="6381328"/>
            <a:ext cx="45026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 smtClean="0">
                <a:solidFill>
                  <a:schemeClr val="bg1"/>
                </a:solidFill>
                <a:latin typeface="Helvetica"/>
                <a:cs typeface="Helvetica"/>
              </a:rPr>
              <a:t>Omnia:</a:t>
            </a:r>
            <a:r>
              <a:rPr lang="en-GB" sz="1200" i="1" dirty="0" smtClean="0">
                <a:solidFill>
                  <a:schemeClr val="bg1"/>
                </a:solidFill>
                <a:latin typeface="Helvetica"/>
                <a:cs typeface="Helvetica"/>
              </a:rPr>
              <a:t> Distributed </a:t>
            </a:r>
            <a:r>
              <a:rPr lang="en-GB" sz="1200" i="1" dirty="0">
                <a:solidFill>
                  <a:schemeClr val="bg1"/>
                </a:solidFill>
                <a:latin typeface="Helvetica"/>
                <a:cs typeface="Helvetica"/>
              </a:rPr>
              <a:t>&amp; Reactive </a:t>
            </a:r>
            <a:r>
              <a:rPr lang="en-GB" sz="1200" i="1" dirty="0" smtClean="0">
                <a:solidFill>
                  <a:schemeClr val="bg1"/>
                </a:solidFill>
                <a:latin typeface="Helvetica"/>
                <a:cs typeface="Helvetica"/>
              </a:rPr>
              <a:t>platform </a:t>
            </a:r>
            <a:r>
              <a:rPr lang="en-GB" sz="1200" i="1" dirty="0">
                <a:solidFill>
                  <a:schemeClr val="bg1"/>
                </a:solidFill>
                <a:latin typeface="Helvetica"/>
                <a:cs typeface="Helvetica"/>
              </a:rPr>
              <a:t>for data management</a:t>
            </a:r>
            <a:endParaRPr lang="en-US" sz="1200" i="1" dirty="0">
              <a:solidFill>
                <a:schemeClr val="bg1"/>
              </a:solidFill>
            </a:endParaRPr>
          </a:p>
        </p:txBody>
      </p:sp>
      <p:pic>
        <p:nvPicPr>
          <p:cNvPr id="6" name="Picture 5" descr="were-hiring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38683">
            <a:off x="7131373" y="2936888"/>
            <a:ext cx="1512465" cy="1301506"/>
          </a:xfrm>
          <a:prstGeom prst="rect">
            <a:avLst/>
          </a:prstGeom>
        </p:spPr>
      </p:pic>
      <p:pic>
        <p:nvPicPr>
          <p:cNvPr id="7" name="Picture 6" descr="log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04" y="1968266"/>
            <a:ext cx="3315072" cy="1578606"/>
          </a:xfrm>
          <a:prstGeom prst="rect">
            <a:avLst/>
          </a:prstGeom>
        </p:spPr>
      </p:pic>
      <p:sp>
        <p:nvSpPr>
          <p:cNvPr id="33" name="Content Placeholder 1"/>
          <p:cNvSpPr txBox="1">
            <a:spLocks/>
          </p:cNvSpPr>
          <p:nvPr/>
        </p:nvSpPr>
        <p:spPr bwMode="auto">
          <a:xfrm>
            <a:off x="4860032" y="4293096"/>
            <a:ext cx="3960440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800" kern="120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400" kern="120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200" kern="120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200" kern="120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200" kern="120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sz="2100" dirty="0" smtClean="0">
              <a:solidFill>
                <a:schemeClr val="tx2">
                  <a:lumMod val="90000"/>
                  <a:lumOff val="10000"/>
                </a:schemeClr>
              </a:solidFill>
              <a:latin typeface="Helvetica"/>
              <a:cs typeface="Helvetica"/>
            </a:endParaRPr>
          </a:p>
        </p:txBody>
      </p:sp>
      <p:pic>
        <p:nvPicPr>
          <p:cNvPr id="10" name="Picture 9" descr="chicken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79512" y="5045770"/>
            <a:ext cx="432048" cy="65132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635896" y="5229200"/>
            <a:ext cx="5240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Omnia will be released as an open source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01992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Chevron 53"/>
          <p:cNvSpPr/>
          <p:nvPr/>
        </p:nvSpPr>
        <p:spPr>
          <a:xfrm rot="7862411">
            <a:off x="5551571" y="1601552"/>
            <a:ext cx="1014995" cy="710496"/>
          </a:xfrm>
          <a:prstGeom prst="chevron">
            <a:avLst/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2">
              <a:hueOff val="-11939014"/>
              <a:satOff val="-72242"/>
              <a:lumOff val="29215"/>
              <a:alphaOff val="0"/>
            </a:schemeClr>
          </a:lnRef>
          <a:fillRef idx="1">
            <a:schemeClr val="accent2">
              <a:hueOff val="-11939014"/>
              <a:satOff val="-72242"/>
              <a:lumOff val="29215"/>
              <a:alphaOff val="0"/>
            </a:schemeClr>
          </a:fillRef>
          <a:effectRef idx="0">
            <a:schemeClr val="accent2">
              <a:hueOff val="-11939014"/>
              <a:satOff val="-72242"/>
              <a:lumOff val="29215"/>
              <a:alphaOff val="0"/>
            </a:schemeClr>
          </a:effectRef>
          <a:fontRef idx="minor">
            <a:schemeClr val="lt1"/>
          </a:fontRef>
        </p:style>
      </p:sp>
      <p:sp>
        <p:nvSpPr>
          <p:cNvPr id="51" name="Chevron 50"/>
          <p:cNvSpPr/>
          <p:nvPr/>
        </p:nvSpPr>
        <p:spPr>
          <a:xfrm rot="5400000">
            <a:off x="4059710" y="1126095"/>
            <a:ext cx="1014995" cy="710496"/>
          </a:xfrm>
          <a:prstGeom prst="chevron">
            <a:avLst/>
          </a:prstGeom>
          <a:ln>
            <a:solidFill>
              <a:srgbClr val="003056"/>
            </a:solidFill>
          </a:ln>
        </p:spPr>
        <p:style>
          <a:lnRef idx="2">
            <a:schemeClr val="accent2">
              <a:hueOff val="-2984753"/>
              <a:satOff val="-18060"/>
              <a:lumOff val="7304"/>
              <a:alphaOff val="0"/>
            </a:schemeClr>
          </a:lnRef>
          <a:fillRef idx="1">
            <a:schemeClr val="accent2">
              <a:hueOff val="-2984753"/>
              <a:satOff val="-18060"/>
              <a:lumOff val="7304"/>
              <a:alphaOff val="0"/>
            </a:schemeClr>
          </a:fillRef>
          <a:effectRef idx="0">
            <a:schemeClr val="accent2">
              <a:hueOff val="-2984753"/>
              <a:satOff val="-18060"/>
              <a:lumOff val="7304"/>
              <a:alphaOff val="0"/>
            </a:schemeClr>
          </a:effectRef>
          <a:fontRef idx="minor">
            <a:schemeClr val="lt1"/>
          </a:fontRef>
        </p:style>
      </p:sp>
      <p:sp>
        <p:nvSpPr>
          <p:cNvPr id="45" name="Chevron 44"/>
          <p:cNvSpPr/>
          <p:nvPr/>
        </p:nvSpPr>
        <p:spPr>
          <a:xfrm rot="2624485">
            <a:off x="2516128" y="1809086"/>
            <a:ext cx="1014995" cy="710496"/>
          </a:xfrm>
          <a:prstGeom prst="chevron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hueOff val="-5969507"/>
              <a:satOff val="-36121"/>
              <a:lumOff val="14607"/>
              <a:alphaOff val="0"/>
            </a:schemeClr>
          </a:lnRef>
          <a:fillRef idx="1">
            <a:schemeClr val="accent2">
              <a:hueOff val="-5969507"/>
              <a:satOff val="-36121"/>
              <a:lumOff val="14607"/>
              <a:alphaOff val="0"/>
            </a:schemeClr>
          </a:fillRef>
          <a:effectRef idx="0">
            <a:schemeClr val="accent2">
              <a:hueOff val="-5969507"/>
              <a:satOff val="-36121"/>
              <a:lumOff val="14607"/>
              <a:alphaOff val="0"/>
            </a:schemeClr>
          </a:effectRef>
          <a:fontRef idx="minor">
            <a:schemeClr val="lt1"/>
          </a:fontRef>
        </p:style>
      </p:sp>
      <p:sp>
        <p:nvSpPr>
          <p:cNvPr id="42" name="Chevron 41"/>
          <p:cNvSpPr/>
          <p:nvPr/>
        </p:nvSpPr>
        <p:spPr>
          <a:xfrm rot="18123356">
            <a:off x="2845994" y="3404386"/>
            <a:ext cx="1014995" cy="710496"/>
          </a:xfrm>
          <a:prstGeom prst="chevron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hueOff val="-8954260"/>
              <a:satOff val="-54181"/>
              <a:lumOff val="21911"/>
              <a:alphaOff val="0"/>
            </a:schemeClr>
          </a:lnRef>
          <a:fillRef idx="1">
            <a:schemeClr val="accent2">
              <a:hueOff val="-8954260"/>
              <a:satOff val="-54181"/>
              <a:lumOff val="21911"/>
              <a:alphaOff val="0"/>
            </a:schemeClr>
          </a:fillRef>
          <a:effectRef idx="0">
            <a:schemeClr val="accent2">
              <a:hueOff val="-8954260"/>
              <a:satOff val="-54181"/>
              <a:lumOff val="21911"/>
              <a:alphaOff val="0"/>
            </a:schemeClr>
          </a:effectRef>
          <a:fontRef idx="minor">
            <a:schemeClr val="lt1"/>
          </a:fontRef>
        </p:style>
      </p:sp>
      <p:sp>
        <p:nvSpPr>
          <p:cNvPr id="40" name="Chevron 39"/>
          <p:cNvSpPr/>
          <p:nvPr/>
        </p:nvSpPr>
        <p:spPr>
          <a:xfrm rot="16200000">
            <a:off x="4284119" y="3589633"/>
            <a:ext cx="1014995" cy="710496"/>
          </a:xfrm>
          <a:prstGeom prst="chevron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8" name="Chevron 37"/>
          <p:cNvSpPr/>
          <p:nvPr/>
        </p:nvSpPr>
        <p:spPr>
          <a:xfrm rot="13297906">
            <a:off x="5615932" y="3172371"/>
            <a:ext cx="1014995" cy="710496"/>
          </a:xfrm>
          <a:prstGeom prst="chevron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hueOff val="-8954260"/>
              <a:satOff val="-54181"/>
              <a:lumOff val="21911"/>
              <a:alphaOff val="0"/>
            </a:schemeClr>
          </a:lnRef>
          <a:fillRef idx="1">
            <a:schemeClr val="accent2">
              <a:hueOff val="-8954260"/>
              <a:satOff val="-54181"/>
              <a:lumOff val="21911"/>
              <a:alphaOff val="0"/>
            </a:schemeClr>
          </a:fillRef>
          <a:effectRef idx="0">
            <a:schemeClr val="accent2">
              <a:hueOff val="-8954260"/>
              <a:satOff val="-54181"/>
              <a:lumOff val="21911"/>
              <a:alphaOff val="0"/>
            </a:schemeClr>
          </a:effectRef>
          <a:fontRef idx="minor">
            <a:schemeClr val="lt1"/>
          </a:fontRef>
        </p:style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260648"/>
            <a:ext cx="8229600" cy="868346"/>
          </a:xfrm>
        </p:spPr>
        <p:txBody>
          <a:bodyPr>
            <a:normAutofit/>
          </a:bodyPr>
          <a:lstStyle/>
          <a:p>
            <a:r>
              <a:rPr lang="en-GB" sz="4000" dirty="0" smtClean="0">
                <a:solidFill>
                  <a:schemeClr val="accent1">
                    <a:lumMod val="90000"/>
                    <a:lumOff val="10000"/>
                  </a:schemeClr>
                </a:solidFill>
              </a:rPr>
              <a:t>Motivations</a:t>
            </a:r>
          </a:p>
        </p:txBody>
      </p:sp>
      <p:sp>
        <p:nvSpPr>
          <p:cNvPr id="102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997950" y="6477000"/>
            <a:ext cx="146050" cy="198438"/>
          </a:xfrm>
          <a:prstGeom prst="rect">
            <a:avLst/>
          </a:prstGeom>
          <a:noFill/>
        </p:spPr>
        <p:txBody>
          <a:bodyPr/>
          <a:lstStyle/>
          <a:p>
            <a:fld id="{055852B0-324F-4BFB-9D7F-1E5FE4630E09}" type="slidenum">
              <a:rPr lang="en-GB" smtClean="0"/>
              <a:pPr/>
              <a:t>2</a:t>
            </a:fld>
            <a:endParaRPr lang="en-GB" dirty="0" smtClean="0"/>
          </a:p>
        </p:txBody>
      </p:sp>
      <p:sp>
        <p:nvSpPr>
          <p:cNvPr id="31" name="TextBox 30"/>
          <p:cNvSpPr txBox="1"/>
          <p:nvPr/>
        </p:nvSpPr>
        <p:spPr>
          <a:xfrm>
            <a:off x="107504" y="6381328"/>
            <a:ext cx="45026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 smtClean="0">
                <a:solidFill>
                  <a:schemeClr val="bg1"/>
                </a:solidFill>
                <a:latin typeface="Helvetica"/>
                <a:cs typeface="Helvetica"/>
              </a:rPr>
              <a:t>Omnia:</a:t>
            </a:r>
            <a:r>
              <a:rPr lang="en-GB" sz="1200" i="1" dirty="0" smtClean="0">
                <a:solidFill>
                  <a:schemeClr val="bg1"/>
                </a:solidFill>
                <a:latin typeface="Helvetica"/>
                <a:cs typeface="Helvetica"/>
              </a:rPr>
              <a:t> Distributed </a:t>
            </a:r>
            <a:r>
              <a:rPr lang="en-GB" sz="1200" i="1" dirty="0">
                <a:solidFill>
                  <a:schemeClr val="bg1"/>
                </a:solidFill>
                <a:latin typeface="Helvetica"/>
                <a:cs typeface="Helvetica"/>
              </a:rPr>
              <a:t>&amp; Reactive </a:t>
            </a:r>
            <a:r>
              <a:rPr lang="en-GB" sz="1200" i="1" dirty="0" smtClean="0">
                <a:solidFill>
                  <a:schemeClr val="bg1"/>
                </a:solidFill>
                <a:latin typeface="Helvetica"/>
                <a:cs typeface="Helvetica"/>
              </a:rPr>
              <a:t>platform </a:t>
            </a:r>
            <a:r>
              <a:rPr lang="en-GB" sz="1200" i="1" dirty="0">
                <a:solidFill>
                  <a:schemeClr val="bg1"/>
                </a:solidFill>
                <a:latin typeface="Helvetica"/>
                <a:cs typeface="Helvetica"/>
              </a:rPr>
              <a:t>for data management</a:t>
            </a:r>
            <a:endParaRPr lang="en-US" sz="1200" i="1" dirty="0">
              <a:solidFill>
                <a:schemeClr val="bg1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4365560" y="1124744"/>
            <a:ext cx="710496" cy="1014995"/>
            <a:chOff x="1" y="897843"/>
            <a:chExt cx="710496" cy="1014995"/>
          </a:xfrm>
        </p:grpSpPr>
        <p:sp>
          <p:nvSpPr>
            <p:cNvPr id="10" name="Chevron 9"/>
            <p:cNvSpPr/>
            <p:nvPr/>
          </p:nvSpPr>
          <p:spPr>
            <a:xfrm rot="5400000">
              <a:off x="-152249" y="1050093"/>
              <a:ext cx="1014995" cy="710496"/>
            </a:xfrm>
            <a:prstGeom prst="chevron">
              <a:avLst/>
            </a:prstGeom>
            <a:ln>
              <a:solidFill>
                <a:srgbClr val="003056"/>
              </a:solidFill>
            </a:ln>
          </p:spPr>
          <p:style>
            <a:lnRef idx="2">
              <a:schemeClr val="accent2">
                <a:hueOff val="-2984753"/>
                <a:satOff val="-18060"/>
                <a:lumOff val="7304"/>
                <a:alphaOff val="0"/>
              </a:schemeClr>
            </a:lnRef>
            <a:fillRef idx="1">
              <a:schemeClr val="accent2">
                <a:hueOff val="-2984753"/>
                <a:satOff val="-18060"/>
                <a:lumOff val="7304"/>
                <a:alphaOff val="0"/>
              </a:schemeClr>
            </a:fillRef>
            <a:effectRef idx="0">
              <a:schemeClr val="accent2">
                <a:hueOff val="-2984753"/>
                <a:satOff val="-18060"/>
                <a:lumOff val="7304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Chevron 4"/>
            <p:cNvSpPr/>
            <p:nvPr/>
          </p:nvSpPr>
          <p:spPr>
            <a:xfrm>
              <a:off x="1" y="1257883"/>
              <a:ext cx="710496" cy="304499"/>
            </a:xfrm>
            <a:prstGeom prst="rect">
              <a:avLst/>
            </a:prstGeom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890" tIns="8890" rIns="8890" bIns="8890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kern="1200" dirty="0" smtClean="0"/>
                <a:t>Users</a:t>
              </a:r>
              <a:endParaRPr lang="en-GB" sz="1400" kern="1200" dirty="0"/>
            </a:p>
          </p:txBody>
        </p:sp>
      </p:grpSp>
      <p:grpSp>
        <p:nvGrpSpPr>
          <p:cNvPr id="12" name="Group 11"/>
          <p:cNvGrpSpPr/>
          <p:nvPr/>
        </p:nvGrpSpPr>
        <p:grpSpPr>
          <a:xfrm rot="18824485">
            <a:off x="2884807" y="1665889"/>
            <a:ext cx="710496" cy="1014995"/>
            <a:chOff x="144019" y="1656180"/>
            <a:chExt cx="710496" cy="1014995"/>
          </a:xfrm>
        </p:grpSpPr>
        <p:sp>
          <p:nvSpPr>
            <p:cNvPr id="13" name="Chevron 12"/>
            <p:cNvSpPr/>
            <p:nvPr/>
          </p:nvSpPr>
          <p:spPr>
            <a:xfrm rot="5400000">
              <a:off x="-8231" y="1808430"/>
              <a:ext cx="1014995" cy="710496"/>
            </a:xfrm>
            <a:prstGeom prst="chevron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>
                <a:hueOff val="-5969507"/>
                <a:satOff val="-36121"/>
                <a:lumOff val="14607"/>
                <a:alphaOff val="0"/>
              </a:schemeClr>
            </a:lnRef>
            <a:fillRef idx="1">
              <a:schemeClr val="accent2">
                <a:hueOff val="-5969507"/>
                <a:satOff val="-36121"/>
                <a:lumOff val="14607"/>
                <a:alphaOff val="0"/>
              </a:schemeClr>
            </a:fillRef>
            <a:effectRef idx="0">
              <a:schemeClr val="accent2">
                <a:hueOff val="-5969507"/>
                <a:satOff val="-36121"/>
                <a:lumOff val="14607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Chevron 4"/>
            <p:cNvSpPr/>
            <p:nvPr/>
          </p:nvSpPr>
          <p:spPr>
            <a:xfrm>
              <a:off x="144019" y="2011428"/>
              <a:ext cx="710496" cy="304499"/>
            </a:xfrm>
            <a:prstGeom prst="rect">
              <a:avLst/>
            </a:prstGeom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890" tIns="8890" rIns="8890" bIns="8890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kern="1200" dirty="0" smtClean="0"/>
                <a:t>Feeds</a:t>
              </a:r>
              <a:endParaRPr lang="en-GB" sz="1400" kern="1200" dirty="0"/>
            </a:p>
          </p:txBody>
        </p:sp>
      </p:grpSp>
      <p:grpSp>
        <p:nvGrpSpPr>
          <p:cNvPr id="15" name="Group 14"/>
          <p:cNvGrpSpPr/>
          <p:nvPr/>
        </p:nvGrpSpPr>
        <p:grpSpPr>
          <a:xfrm rot="12723356">
            <a:off x="2914981" y="3036114"/>
            <a:ext cx="710496" cy="1014995"/>
            <a:chOff x="1" y="2689418"/>
            <a:chExt cx="710496" cy="1014995"/>
          </a:xfrm>
        </p:grpSpPr>
        <p:sp>
          <p:nvSpPr>
            <p:cNvPr id="16" name="Chevron 15"/>
            <p:cNvSpPr/>
            <p:nvPr/>
          </p:nvSpPr>
          <p:spPr>
            <a:xfrm rot="5400000">
              <a:off x="-152249" y="2841668"/>
              <a:ext cx="1014995" cy="710496"/>
            </a:xfrm>
            <a:prstGeom prst="chevron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>
                <a:hueOff val="-8954260"/>
                <a:satOff val="-54181"/>
                <a:lumOff val="21911"/>
                <a:alphaOff val="0"/>
              </a:schemeClr>
            </a:lnRef>
            <a:fillRef idx="1">
              <a:schemeClr val="accent2">
                <a:hueOff val="-8954260"/>
                <a:satOff val="-54181"/>
                <a:lumOff val="21911"/>
                <a:alphaOff val="0"/>
              </a:schemeClr>
            </a:fillRef>
            <a:effectRef idx="0">
              <a:schemeClr val="accent2">
                <a:hueOff val="-8954260"/>
                <a:satOff val="-54181"/>
                <a:lumOff val="21911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Chevron 4"/>
            <p:cNvSpPr/>
            <p:nvPr/>
          </p:nvSpPr>
          <p:spPr>
            <a:xfrm rot="10637294">
              <a:off x="1" y="3044666"/>
              <a:ext cx="710496" cy="304499"/>
            </a:xfrm>
            <a:prstGeom prst="rect">
              <a:avLst/>
            </a:prstGeom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890" tIns="8890" rIns="8890" bIns="8890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400" kern="1200" dirty="0" smtClean="0"/>
                <a:t>System</a:t>
              </a:r>
              <a:endParaRPr lang="en-GB" sz="1400" kern="1200" dirty="0"/>
            </a:p>
          </p:txBody>
        </p:sp>
      </p:grpSp>
      <p:grpSp>
        <p:nvGrpSpPr>
          <p:cNvPr id="18" name="Group 17"/>
          <p:cNvGrpSpPr/>
          <p:nvPr/>
        </p:nvGrpSpPr>
        <p:grpSpPr>
          <a:xfrm rot="2462411">
            <a:off x="5738436" y="1657399"/>
            <a:ext cx="710496" cy="1014995"/>
            <a:chOff x="1" y="3590788"/>
            <a:chExt cx="710496" cy="1014995"/>
          </a:xfrm>
        </p:grpSpPr>
        <p:sp>
          <p:nvSpPr>
            <p:cNvPr id="19" name="Chevron 18"/>
            <p:cNvSpPr/>
            <p:nvPr/>
          </p:nvSpPr>
          <p:spPr>
            <a:xfrm rot="5400000">
              <a:off x="-152249" y="3743038"/>
              <a:ext cx="1014995" cy="710496"/>
            </a:xfrm>
            <a:prstGeom prst="chevron">
              <a:avLst/>
            </a:prstGeom>
            <a:solidFill>
              <a:schemeClr val="accent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2">
                <a:hueOff val="-11939014"/>
                <a:satOff val="-72242"/>
                <a:lumOff val="29215"/>
                <a:alphaOff val="0"/>
              </a:schemeClr>
            </a:lnRef>
            <a:fillRef idx="1">
              <a:schemeClr val="accent2">
                <a:hueOff val="-11939014"/>
                <a:satOff val="-72242"/>
                <a:lumOff val="29215"/>
                <a:alphaOff val="0"/>
              </a:schemeClr>
            </a:fillRef>
            <a:effectRef idx="0">
              <a:schemeClr val="accent2">
                <a:hueOff val="-11939014"/>
                <a:satOff val="-72242"/>
                <a:lumOff val="29215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" name="Chevron 4"/>
            <p:cNvSpPr/>
            <p:nvPr/>
          </p:nvSpPr>
          <p:spPr>
            <a:xfrm>
              <a:off x="1" y="3946036"/>
              <a:ext cx="710496" cy="304499"/>
            </a:xfrm>
            <a:prstGeom prst="rect">
              <a:avLst/>
            </a:prstGeom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890" tIns="8890" rIns="8890" bIns="8890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400" dirty="0" smtClean="0"/>
                <a:t>3 Party</a:t>
              </a:r>
              <a:endParaRPr lang="en-GB" sz="1400" kern="1200" dirty="0"/>
            </a:p>
          </p:txBody>
        </p:sp>
      </p:grpSp>
      <p:sp>
        <p:nvSpPr>
          <p:cNvPr id="25" name="Content Placeholder 1"/>
          <p:cNvSpPr txBox="1">
            <a:spLocks/>
          </p:cNvSpPr>
          <p:nvPr/>
        </p:nvSpPr>
        <p:spPr bwMode="auto">
          <a:xfrm>
            <a:off x="288032" y="4653136"/>
            <a:ext cx="8748464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800" kern="120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400" kern="120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200" kern="120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200" kern="120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200" kern="120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2400" dirty="0" smtClean="0">
                <a:solidFill>
                  <a:schemeClr val="tx2">
                    <a:lumMod val="90000"/>
                    <a:lumOff val="10000"/>
                  </a:schemeClr>
                </a:solidFill>
                <a:latin typeface="Helvetica"/>
                <a:cs typeface="Helvetica"/>
              </a:rPr>
              <a:t>In order to be in a position to innovate we need to control and understand our data</a:t>
            </a:r>
          </a:p>
        </p:txBody>
      </p:sp>
      <p:grpSp>
        <p:nvGrpSpPr>
          <p:cNvPr id="26" name="Group 25"/>
          <p:cNvGrpSpPr/>
          <p:nvPr/>
        </p:nvGrpSpPr>
        <p:grpSpPr>
          <a:xfrm rot="10800000">
            <a:off x="4283968" y="3284984"/>
            <a:ext cx="710496" cy="1014995"/>
            <a:chOff x="1" y="828"/>
            <a:chExt cx="710496" cy="1014995"/>
          </a:xfrm>
        </p:grpSpPr>
        <p:sp>
          <p:nvSpPr>
            <p:cNvPr id="27" name="Chevron 26"/>
            <p:cNvSpPr/>
            <p:nvPr/>
          </p:nvSpPr>
          <p:spPr>
            <a:xfrm rot="5400000">
              <a:off x="-152249" y="153078"/>
              <a:ext cx="1014995" cy="710496"/>
            </a:xfrm>
            <a:prstGeom prst="chevron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8" name="Chevron 4"/>
            <p:cNvSpPr/>
            <p:nvPr/>
          </p:nvSpPr>
          <p:spPr>
            <a:xfrm rot="10800000">
              <a:off x="1" y="356076"/>
              <a:ext cx="710496" cy="304499"/>
            </a:xfrm>
            <a:prstGeom prst="rect">
              <a:avLst/>
            </a:prstGeom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890" tIns="8890" rIns="8890" bIns="8890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kern="1200" dirty="0" smtClean="0"/>
                <a:t>Social</a:t>
              </a:r>
            </a:p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dirty="0" smtClean="0"/>
                <a:t>Networks</a:t>
              </a:r>
              <a:endParaRPr lang="en-GB" sz="1400" kern="1200" dirty="0"/>
            </a:p>
          </p:txBody>
        </p:sp>
      </p:grpSp>
      <p:sp>
        <p:nvSpPr>
          <p:cNvPr id="3" name="Oval 2"/>
          <p:cNvSpPr/>
          <p:nvPr/>
        </p:nvSpPr>
        <p:spPr>
          <a:xfrm>
            <a:off x="3635896" y="2276872"/>
            <a:ext cx="2016224" cy="936104"/>
          </a:xfrm>
          <a:prstGeom prst="ellipse">
            <a:avLst/>
          </a:prstGeom>
          <a:ln>
            <a:solidFill>
              <a:srgbClr val="00305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/>
          <p:cNvGrpSpPr/>
          <p:nvPr/>
        </p:nvGrpSpPr>
        <p:grpSpPr>
          <a:xfrm rot="7897906">
            <a:off x="5552156" y="3020121"/>
            <a:ext cx="710496" cy="1014995"/>
            <a:chOff x="1" y="2689418"/>
            <a:chExt cx="710496" cy="1014995"/>
          </a:xfrm>
        </p:grpSpPr>
        <p:sp>
          <p:nvSpPr>
            <p:cNvPr id="32" name="Chevron 31"/>
            <p:cNvSpPr/>
            <p:nvPr/>
          </p:nvSpPr>
          <p:spPr>
            <a:xfrm rot="5400000">
              <a:off x="-152249" y="2841668"/>
              <a:ext cx="1014995" cy="710496"/>
            </a:xfrm>
            <a:prstGeom prst="chevron">
              <a:avLst/>
            </a:prstGeom>
            <a:ln>
              <a:solidFill>
                <a:srgbClr val="003056"/>
              </a:solidFill>
            </a:ln>
          </p:spPr>
          <p:style>
            <a:lnRef idx="2">
              <a:schemeClr val="accent2">
                <a:hueOff val="-8954260"/>
                <a:satOff val="-54181"/>
                <a:lumOff val="21911"/>
                <a:alphaOff val="0"/>
              </a:schemeClr>
            </a:lnRef>
            <a:fillRef idx="1">
              <a:schemeClr val="accent2">
                <a:hueOff val="-8954260"/>
                <a:satOff val="-54181"/>
                <a:lumOff val="21911"/>
                <a:alphaOff val="0"/>
              </a:schemeClr>
            </a:fillRef>
            <a:effectRef idx="0">
              <a:schemeClr val="accent2">
                <a:hueOff val="-8954260"/>
                <a:satOff val="-54181"/>
                <a:lumOff val="21911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3" name="Chevron 4"/>
            <p:cNvSpPr/>
            <p:nvPr/>
          </p:nvSpPr>
          <p:spPr>
            <a:xfrm rot="10783793">
              <a:off x="1" y="3044666"/>
              <a:ext cx="710496" cy="304499"/>
            </a:xfrm>
            <a:prstGeom prst="rect">
              <a:avLst/>
            </a:prstGeom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890" tIns="8890" rIns="8890" bIns="8890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400" kern="1200" dirty="0" err="1" smtClean="0"/>
                <a:t>IoT</a:t>
              </a:r>
              <a:endParaRPr lang="en-GB" sz="1400" kern="1200" dirty="0"/>
            </a:p>
          </p:txBody>
        </p:sp>
      </p:grp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779912" y="2492896"/>
            <a:ext cx="2304256" cy="1008112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 smtClean="0">
                <a:solidFill>
                  <a:schemeClr val="accent1">
                    <a:lumMod val="90000"/>
                    <a:lumOff val="10000"/>
                  </a:schemeClr>
                </a:solidFill>
                <a:latin typeface="Helvetica"/>
                <a:cs typeface="Helvetica"/>
              </a:rPr>
              <a:t>William Hill</a:t>
            </a:r>
            <a:endParaRPr lang="en-US" sz="2400" dirty="0" smtClean="0">
              <a:latin typeface="Helvetica"/>
              <a:cs typeface="Helvetica"/>
            </a:endParaRPr>
          </a:p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2574274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67544" y="1196752"/>
            <a:ext cx="8532440" cy="1008112"/>
          </a:xfrm>
        </p:spPr>
        <p:txBody>
          <a:bodyPr/>
          <a:lstStyle/>
          <a:p>
            <a:pPr marL="0" indent="0">
              <a:buNone/>
            </a:pPr>
            <a:r>
              <a:rPr lang="en-US" sz="2100" dirty="0" smtClean="0">
                <a:solidFill>
                  <a:schemeClr val="tx2">
                    <a:lumMod val="90000"/>
                    <a:lumOff val="10000"/>
                  </a:schemeClr>
                </a:solidFill>
                <a:latin typeface="Helvetica"/>
                <a:cs typeface="Helvetica"/>
              </a:rPr>
              <a:t>DMP based on the </a:t>
            </a:r>
            <a:r>
              <a:rPr lang="en-US" sz="2100" i="1" dirty="0" smtClean="0">
                <a:solidFill>
                  <a:schemeClr val="tx2">
                    <a:lumMod val="90000"/>
                    <a:lumOff val="10000"/>
                  </a:schemeClr>
                </a:solidFill>
                <a:latin typeface="Helvetica"/>
                <a:cs typeface="Helvetica"/>
              </a:rPr>
              <a:t>Lambda architecture </a:t>
            </a:r>
            <a:r>
              <a:rPr lang="en-US" sz="2100" dirty="0" smtClean="0">
                <a:solidFill>
                  <a:schemeClr val="tx2">
                    <a:lumMod val="90000"/>
                    <a:lumOff val="10000"/>
                  </a:schemeClr>
                </a:solidFill>
                <a:latin typeface="Helvetica"/>
                <a:cs typeface="Helvetica"/>
              </a:rPr>
              <a:t>and the </a:t>
            </a:r>
            <a:r>
              <a:rPr lang="en-US" sz="2100" i="1" dirty="0" smtClean="0">
                <a:solidFill>
                  <a:schemeClr val="tx2">
                    <a:lumMod val="90000"/>
                    <a:lumOff val="10000"/>
                  </a:schemeClr>
                </a:solidFill>
                <a:latin typeface="Helvetica"/>
                <a:cs typeface="Helvetica"/>
              </a:rPr>
              <a:t>Reactive principles</a:t>
            </a:r>
            <a:endParaRPr lang="en-US" sz="2100" dirty="0" smtClean="0">
              <a:solidFill>
                <a:schemeClr val="tx2">
                  <a:lumMod val="90000"/>
                  <a:lumOff val="10000"/>
                </a:schemeClr>
              </a:solidFill>
              <a:latin typeface="Helvetica"/>
              <a:cs typeface="Helvetica"/>
            </a:endParaRPr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 smtClean="0">
                <a:solidFill>
                  <a:schemeClr val="tx2">
                    <a:lumMod val="90000"/>
                    <a:lumOff val="10000"/>
                  </a:schemeClr>
                </a:solidFill>
                <a:latin typeface="Helvetica"/>
                <a:cs typeface="Helvetica"/>
              </a:rPr>
              <a:t>What is Omnia?</a:t>
            </a:r>
          </a:p>
        </p:txBody>
      </p:sp>
      <p:sp>
        <p:nvSpPr>
          <p:cNvPr id="102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997950" y="6477000"/>
            <a:ext cx="146050" cy="198438"/>
          </a:xfrm>
          <a:prstGeom prst="rect">
            <a:avLst/>
          </a:prstGeom>
          <a:noFill/>
        </p:spPr>
        <p:txBody>
          <a:bodyPr/>
          <a:lstStyle/>
          <a:p>
            <a:fld id="{055852B0-324F-4BFB-9D7F-1E5FE4630E09}" type="slidenum">
              <a:rPr lang="en-GB" smtClean="0"/>
              <a:pPr/>
              <a:t>3</a:t>
            </a:fld>
            <a:endParaRPr lang="en-GB" dirty="0" smtClean="0"/>
          </a:p>
        </p:txBody>
      </p:sp>
      <p:sp>
        <p:nvSpPr>
          <p:cNvPr id="8" name="TextBox 7"/>
          <p:cNvSpPr txBox="1"/>
          <p:nvPr/>
        </p:nvSpPr>
        <p:spPr>
          <a:xfrm rot="16200000">
            <a:off x="1010032" y="3370614"/>
            <a:ext cx="2520280" cy="908864"/>
          </a:xfrm>
          <a:prstGeom prst="roundRect">
            <a:avLst>
              <a:gd name="adj" fmla="val 50000"/>
            </a:avLst>
          </a:prstGeom>
          <a:ln>
            <a:solidFill>
              <a:srgbClr val="00305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err="1" smtClean="0">
                <a:latin typeface="Helvetica"/>
                <a:cs typeface="Helvetica"/>
              </a:rPr>
              <a:t>Chronos</a:t>
            </a:r>
            <a:endParaRPr lang="en-US" b="1" dirty="0">
              <a:latin typeface="Helvetica"/>
              <a:cs typeface="Helvetica"/>
            </a:endParaRPr>
          </a:p>
          <a:p>
            <a:pPr algn="ctr"/>
            <a:r>
              <a:rPr lang="en-US" dirty="0" smtClean="0">
                <a:solidFill>
                  <a:srgbClr val="003056"/>
                </a:solidFill>
                <a:latin typeface="Helvetica"/>
                <a:cs typeface="Helvetica"/>
              </a:rPr>
              <a:t>Data Source</a:t>
            </a:r>
            <a:endParaRPr lang="en-US" dirty="0">
              <a:solidFill>
                <a:srgbClr val="003056"/>
              </a:solidFill>
              <a:latin typeface="Helvetica"/>
              <a:cs typeface="Helvetic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419872" y="2808170"/>
            <a:ext cx="2088232" cy="908864"/>
          </a:xfrm>
          <a:prstGeom prst="roundRect">
            <a:avLst>
              <a:gd name="adj" fmla="val 50000"/>
            </a:avLst>
          </a:prstGeom>
          <a:ln>
            <a:solidFill>
              <a:srgbClr val="00305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err="1" smtClean="0">
                <a:latin typeface="Helvetica"/>
                <a:cs typeface="Helvetica"/>
              </a:rPr>
              <a:t>NeoCortex</a:t>
            </a:r>
            <a:endParaRPr lang="en-US" b="1" dirty="0">
              <a:latin typeface="Helvetica"/>
              <a:cs typeface="Helvetica"/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Helvetica"/>
                <a:cs typeface="Helvetica"/>
              </a:rPr>
              <a:t>Speed Layer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419872" y="4077074"/>
            <a:ext cx="2088232" cy="908864"/>
          </a:xfrm>
          <a:prstGeom prst="roundRect">
            <a:avLst>
              <a:gd name="adj" fmla="val 50000"/>
            </a:avLst>
          </a:prstGeom>
          <a:ln>
            <a:solidFill>
              <a:srgbClr val="00305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Helvetica"/>
                <a:cs typeface="Helvetica"/>
              </a:rPr>
              <a:t>Fates</a:t>
            </a:r>
          </a:p>
          <a:p>
            <a:pPr algn="ctr"/>
            <a:r>
              <a:rPr lang="en-US" dirty="0" smtClean="0">
                <a:solidFill>
                  <a:srgbClr val="003056"/>
                </a:solidFill>
                <a:latin typeface="Helvetica"/>
                <a:cs typeface="Helvetica"/>
              </a:rPr>
              <a:t>Batch Layer</a:t>
            </a:r>
          </a:p>
        </p:txBody>
      </p:sp>
      <p:sp>
        <p:nvSpPr>
          <p:cNvPr id="13" name="TextBox 12"/>
          <p:cNvSpPr txBox="1"/>
          <p:nvPr/>
        </p:nvSpPr>
        <p:spPr>
          <a:xfrm rot="16200000">
            <a:off x="5491406" y="3370613"/>
            <a:ext cx="2520280" cy="908864"/>
          </a:xfrm>
          <a:prstGeom prst="roundRect">
            <a:avLst>
              <a:gd name="adj" fmla="val 50000"/>
            </a:avLst>
          </a:prstGeom>
          <a:ln>
            <a:solidFill>
              <a:srgbClr val="00305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Helvetica"/>
                <a:cs typeface="Helvetica"/>
              </a:rPr>
              <a:t>Hermes</a:t>
            </a:r>
            <a:endParaRPr lang="en-US" b="1" dirty="0">
              <a:latin typeface="Helvetica"/>
              <a:cs typeface="Helvetica"/>
            </a:endParaRPr>
          </a:p>
          <a:p>
            <a:pPr algn="ctr"/>
            <a:r>
              <a:rPr lang="en-US" dirty="0" smtClean="0">
                <a:solidFill>
                  <a:srgbClr val="003056"/>
                </a:solidFill>
                <a:latin typeface="Helvetica"/>
                <a:cs typeface="Helvetica"/>
              </a:rPr>
              <a:t>Serving Layer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771800" y="3068962"/>
            <a:ext cx="579142" cy="452358"/>
          </a:xfrm>
          <a:prstGeom prst="rightArrow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771800" y="4293098"/>
            <a:ext cx="579142" cy="452358"/>
          </a:xfrm>
          <a:prstGeom prst="rightArrow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649042" y="2996954"/>
            <a:ext cx="579142" cy="452358"/>
          </a:xfrm>
          <a:prstGeom prst="rightArrow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649042" y="4221090"/>
            <a:ext cx="579142" cy="452358"/>
          </a:xfrm>
          <a:prstGeom prst="rightArrow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403648" y="1988840"/>
            <a:ext cx="6408712" cy="373623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932540" y="1772816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3056"/>
                </a:solidFill>
                <a:latin typeface="Helvetica"/>
                <a:cs typeface="Helvetica"/>
              </a:rPr>
              <a:t>Data Flow</a:t>
            </a:r>
            <a:endParaRPr lang="en-US" b="1" dirty="0">
              <a:solidFill>
                <a:srgbClr val="003056"/>
              </a:solidFill>
              <a:latin typeface="Helvetica"/>
              <a:cs typeface="Helvetica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08482" y="3552707"/>
            <a:ext cx="1083198" cy="452358"/>
          </a:xfrm>
          <a:prstGeom prst="rightArrow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7305226" y="3552707"/>
            <a:ext cx="1083198" cy="452358"/>
          </a:xfrm>
          <a:prstGeom prst="rightArrow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755576" y="3275693"/>
            <a:ext cx="698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3056"/>
                </a:solidFill>
              </a:rPr>
              <a:t>Input</a:t>
            </a:r>
            <a:endParaRPr lang="en-US" dirty="0">
              <a:solidFill>
                <a:srgbClr val="003056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308304" y="3284985"/>
            <a:ext cx="877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3056"/>
                </a:solidFill>
              </a:rPr>
              <a:t>Output</a:t>
            </a:r>
            <a:endParaRPr lang="en-US" dirty="0">
              <a:solidFill>
                <a:srgbClr val="003056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07504" y="6381328"/>
            <a:ext cx="45026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 smtClean="0">
                <a:solidFill>
                  <a:schemeClr val="bg1"/>
                </a:solidFill>
                <a:latin typeface="Helvetica"/>
                <a:cs typeface="Helvetica"/>
              </a:rPr>
              <a:t>Omnia:</a:t>
            </a:r>
            <a:r>
              <a:rPr lang="en-GB" sz="1200" i="1" dirty="0" smtClean="0">
                <a:solidFill>
                  <a:schemeClr val="bg1"/>
                </a:solidFill>
                <a:latin typeface="Helvetica"/>
                <a:cs typeface="Helvetica"/>
              </a:rPr>
              <a:t> Distributed </a:t>
            </a:r>
            <a:r>
              <a:rPr lang="en-GB" sz="1200" i="1" dirty="0">
                <a:solidFill>
                  <a:schemeClr val="bg1"/>
                </a:solidFill>
                <a:latin typeface="Helvetica"/>
                <a:cs typeface="Helvetica"/>
              </a:rPr>
              <a:t>&amp; Reactive </a:t>
            </a:r>
            <a:r>
              <a:rPr lang="en-GB" sz="1200" i="1" dirty="0" smtClean="0">
                <a:solidFill>
                  <a:schemeClr val="bg1"/>
                </a:solidFill>
                <a:latin typeface="Helvetica"/>
                <a:cs typeface="Helvetica"/>
              </a:rPr>
              <a:t>platform </a:t>
            </a:r>
            <a:r>
              <a:rPr lang="en-GB" sz="1200" i="1" dirty="0">
                <a:solidFill>
                  <a:schemeClr val="bg1"/>
                </a:solidFill>
                <a:latin typeface="Helvetica"/>
                <a:cs typeface="Helvetica"/>
              </a:rPr>
              <a:t>for data management</a:t>
            </a:r>
            <a:endParaRPr lang="en-US" sz="1200" i="1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 rot="5400000">
            <a:off x="4220576" y="3708416"/>
            <a:ext cx="435126" cy="452358"/>
          </a:xfrm>
          <a:prstGeom prst="rightArrow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 rot="16200000">
            <a:off x="4220576" y="3564400"/>
            <a:ext cx="435126" cy="452358"/>
          </a:xfrm>
          <a:prstGeom prst="rightArrow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45516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932040" y="2348880"/>
            <a:ext cx="3816424" cy="2232248"/>
          </a:xfrm>
        </p:spPr>
        <p:txBody>
          <a:bodyPr/>
          <a:lstStyle/>
          <a:p>
            <a:pPr marL="0" indent="0">
              <a:buNone/>
            </a:pPr>
            <a:r>
              <a:rPr lang="en-US" sz="1400" b="1" dirty="0" smtClean="0">
                <a:solidFill>
                  <a:schemeClr val="accent1">
                    <a:lumMod val="90000"/>
                    <a:lumOff val="10000"/>
                  </a:schemeClr>
                </a:solidFill>
                <a:latin typeface="+mn-lt"/>
              </a:rPr>
              <a:t>Resources:</a:t>
            </a:r>
          </a:p>
          <a:p>
            <a:r>
              <a:rPr lang="en-US" sz="1400" dirty="0" smtClean="0">
                <a:solidFill>
                  <a:schemeClr val="accent1">
                    <a:lumMod val="90000"/>
                    <a:lumOff val="10000"/>
                  </a:schemeClr>
                </a:solidFill>
              </a:rPr>
              <a:t>Reactive </a:t>
            </a:r>
            <a:r>
              <a:rPr lang="en-US" sz="1400" dirty="0">
                <a:solidFill>
                  <a:schemeClr val="accent1">
                    <a:lumMod val="90000"/>
                    <a:lumOff val="10000"/>
                  </a:schemeClr>
                </a:solidFill>
              </a:rPr>
              <a:t>Extension for Perl: </a:t>
            </a:r>
            <a:r>
              <a:rPr lang="en-US" sz="1400" dirty="0">
                <a:solidFill>
                  <a:schemeClr val="accent1">
                    <a:lumMod val="90000"/>
                    <a:lumOff val="10000"/>
                  </a:schemeClr>
                </a:solidFill>
                <a:hlinkClick r:id="rId2"/>
              </a:rPr>
              <a:t>https://github.com/eilara/</a:t>
            </a:r>
            <a:r>
              <a:rPr lang="en-US" sz="1400" dirty="0" smtClean="0">
                <a:solidFill>
                  <a:schemeClr val="accent1">
                    <a:lumMod val="90000"/>
                    <a:lumOff val="10000"/>
                  </a:schemeClr>
                </a:solidFill>
                <a:hlinkClick r:id="rId2"/>
              </a:rPr>
              <a:t>Rx.pl</a:t>
            </a:r>
            <a:endParaRPr lang="en-US" sz="1400" dirty="0" smtClean="0">
              <a:solidFill>
                <a:schemeClr val="accent1">
                  <a:lumMod val="90000"/>
                  <a:lumOff val="10000"/>
                </a:schemeClr>
              </a:solidFill>
              <a:latin typeface="+mn-lt"/>
            </a:endParaRPr>
          </a:p>
          <a:p>
            <a:r>
              <a:rPr lang="en-US" sz="1400" dirty="0" smtClean="0">
                <a:solidFill>
                  <a:schemeClr val="accent1">
                    <a:lumMod val="90000"/>
                    <a:lumOff val="10000"/>
                  </a:schemeClr>
                </a:solidFill>
                <a:latin typeface="+mn-lt"/>
              </a:rPr>
              <a:t>Carl </a:t>
            </a:r>
            <a:r>
              <a:rPr lang="en-US" sz="1400" dirty="0" err="1">
                <a:solidFill>
                  <a:schemeClr val="accent1">
                    <a:lumMod val="90000"/>
                    <a:lumOff val="10000"/>
                  </a:schemeClr>
                </a:solidFill>
                <a:latin typeface="+mn-lt"/>
              </a:rPr>
              <a:t>Mäsak</a:t>
            </a:r>
            <a:r>
              <a:rPr lang="en-US" sz="1400" dirty="0">
                <a:solidFill>
                  <a:schemeClr val="accent1">
                    <a:lumMod val="90000"/>
                    <a:lumOff val="10000"/>
                  </a:schemeClr>
                </a:solidFill>
                <a:latin typeface="+mn-lt"/>
              </a:rPr>
              <a:t> </a:t>
            </a:r>
            <a:r>
              <a:rPr lang="en-US" sz="1400" dirty="0" smtClean="0">
                <a:solidFill>
                  <a:schemeClr val="accent1">
                    <a:lumMod val="90000"/>
                    <a:lumOff val="10000"/>
                  </a:schemeClr>
                </a:solidFill>
                <a:latin typeface="+mn-lt"/>
              </a:rPr>
              <a:t>YAPC:2013: </a:t>
            </a:r>
            <a:r>
              <a:rPr lang="en-US" sz="1400" dirty="0" smtClean="0">
                <a:solidFill>
                  <a:schemeClr val="accent1">
                    <a:lumMod val="90000"/>
                    <a:lumOff val="10000"/>
                  </a:schemeClr>
                </a:solidFill>
                <a:latin typeface="+mn-lt"/>
                <a:hlinkClick r:id="rId3"/>
              </a:rPr>
              <a:t>https</a:t>
            </a:r>
            <a:r>
              <a:rPr lang="en-US" sz="1400" dirty="0">
                <a:solidFill>
                  <a:schemeClr val="accent1">
                    <a:lumMod val="90000"/>
                    <a:lumOff val="10000"/>
                  </a:schemeClr>
                </a:solidFill>
                <a:latin typeface="+mn-lt"/>
                <a:hlinkClick r:id="rId3"/>
              </a:rPr>
              <a:t>://www.youtube.com/watch?v=</a:t>
            </a:r>
            <a:r>
              <a:rPr lang="en-US" sz="1400" dirty="0" smtClean="0">
                <a:solidFill>
                  <a:schemeClr val="accent1">
                    <a:lumMod val="90000"/>
                    <a:lumOff val="10000"/>
                  </a:schemeClr>
                </a:solidFill>
                <a:latin typeface="+mn-lt"/>
                <a:hlinkClick r:id="rId3"/>
              </a:rPr>
              <a:t>EnlYURSKgk0</a:t>
            </a:r>
            <a:r>
              <a:rPr lang="en-US" sz="1400" dirty="0" smtClean="0">
                <a:solidFill>
                  <a:schemeClr val="accent1">
                    <a:lumMod val="90000"/>
                    <a:lumOff val="10000"/>
                  </a:schemeClr>
                </a:solidFill>
                <a:latin typeface="+mn-lt"/>
              </a:rPr>
              <a:t> </a:t>
            </a:r>
          </a:p>
          <a:p>
            <a:endParaRPr lang="en-US" sz="1400" dirty="0" smtClean="0">
              <a:solidFill>
                <a:schemeClr val="accent1">
                  <a:lumMod val="90000"/>
                  <a:lumOff val="10000"/>
                </a:schemeClr>
              </a:solidFill>
              <a:latin typeface="+mn-lt"/>
            </a:endParaRPr>
          </a:p>
          <a:p>
            <a:endParaRPr lang="en-US" sz="1400" dirty="0" smtClean="0">
              <a:solidFill>
                <a:schemeClr val="accent1">
                  <a:lumMod val="90000"/>
                  <a:lumOff val="10000"/>
                </a:schemeClr>
              </a:solidFill>
              <a:latin typeface="+mn-lt"/>
            </a:endParaRPr>
          </a:p>
          <a:p>
            <a:pPr marL="0" indent="0">
              <a:buNone/>
            </a:pPr>
            <a:endParaRPr lang="en-US" dirty="0" smtClean="0"/>
          </a:p>
          <a:p>
            <a:endParaRPr lang="en-GB" dirty="0" smtClean="0"/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260648"/>
            <a:ext cx="8229600" cy="868346"/>
          </a:xfrm>
        </p:spPr>
        <p:txBody>
          <a:bodyPr>
            <a:normAutofit/>
          </a:bodyPr>
          <a:lstStyle/>
          <a:p>
            <a:r>
              <a:rPr lang="en-GB" sz="4000" dirty="0" smtClean="0">
                <a:solidFill>
                  <a:schemeClr val="accent1">
                    <a:lumMod val="90000"/>
                    <a:lumOff val="10000"/>
                  </a:schemeClr>
                </a:solidFill>
                <a:latin typeface="Helvetica"/>
                <a:cs typeface="Helvetica"/>
              </a:rPr>
              <a:t>Reactive principles</a:t>
            </a:r>
          </a:p>
        </p:txBody>
      </p:sp>
      <p:sp>
        <p:nvSpPr>
          <p:cNvPr id="102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997950" y="6477000"/>
            <a:ext cx="146050" cy="198438"/>
          </a:xfrm>
          <a:prstGeom prst="rect">
            <a:avLst/>
          </a:prstGeom>
          <a:noFill/>
        </p:spPr>
        <p:txBody>
          <a:bodyPr/>
          <a:lstStyle/>
          <a:p>
            <a:fld id="{055852B0-324F-4BFB-9D7F-1E5FE4630E09}" type="slidenum">
              <a:rPr lang="en-GB" smtClean="0"/>
              <a:pPr/>
              <a:t>4</a:t>
            </a:fld>
            <a:endParaRPr lang="en-GB" dirty="0" smtClean="0"/>
          </a:p>
        </p:txBody>
      </p:sp>
      <p:pic>
        <p:nvPicPr>
          <p:cNvPr id="6" name="Picture 5" descr="we-are-reactive-yellow-right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4412" y="-27384"/>
            <a:ext cx="1816100" cy="1816100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1691679" y="1556792"/>
            <a:ext cx="2047283" cy="442674"/>
          </a:xfrm>
          <a:prstGeom prst="roundRect">
            <a:avLst/>
          </a:prstGeom>
          <a:ln>
            <a:solidFill>
              <a:srgbClr val="00305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Helvetica"/>
                <a:cs typeface="Helvetica"/>
              </a:rPr>
              <a:t>Responsive</a:t>
            </a:r>
            <a:endParaRPr lang="en-US" sz="2000" dirty="0">
              <a:latin typeface="Helvetica"/>
              <a:cs typeface="Helvetica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987824" y="2564904"/>
            <a:ext cx="1584176" cy="442674"/>
          </a:xfrm>
          <a:prstGeom prst="roundRect">
            <a:avLst/>
          </a:prstGeom>
          <a:ln>
            <a:solidFill>
              <a:srgbClr val="00305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Helvetica"/>
                <a:cs typeface="Helvetica"/>
              </a:rPr>
              <a:t>Resilient</a:t>
            </a:r>
            <a:endParaRPr lang="en-US" sz="2000" dirty="0">
              <a:latin typeface="Helvetica"/>
              <a:cs typeface="Helvetica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691679" y="3573016"/>
            <a:ext cx="2160239" cy="442674"/>
          </a:xfrm>
          <a:prstGeom prst="roundRect">
            <a:avLst/>
          </a:prstGeom>
          <a:ln>
            <a:solidFill>
              <a:srgbClr val="00305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Helvetica"/>
                <a:cs typeface="Helvetica"/>
              </a:rPr>
              <a:t>Message Driven</a:t>
            </a:r>
            <a:endParaRPr lang="en-US" sz="2000" dirty="0">
              <a:latin typeface="Helvetica"/>
              <a:cs typeface="Helvetica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11560" y="2564904"/>
            <a:ext cx="1728191" cy="442674"/>
          </a:xfrm>
          <a:prstGeom prst="roundRect">
            <a:avLst/>
          </a:prstGeom>
          <a:ln>
            <a:solidFill>
              <a:srgbClr val="00305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Helvetica"/>
                <a:cs typeface="Helvetica"/>
              </a:rPr>
              <a:t>Elastic</a:t>
            </a:r>
            <a:endParaRPr lang="en-US" sz="2000" dirty="0">
              <a:latin typeface="Helvetica"/>
              <a:cs typeface="Helvetica"/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1907703" y="2060848"/>
            <a:ext cx="288032" cy="50405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3275855" y="3068960"/>
            <a:ext cx="216025" cy="43204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1907704" y="3068960"/>
            <a:ext cx="288032" cy="43204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3131839" y="2060848"/>
            <a:ext cx="367060" cy="50405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403648" y="4356973"/>
            <a:ext cx="290097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The </a:t>
            </a:r>
            <a:r>
              <a:rPr lang="en-US" sz="1400" u="sng" dirty="0" smtClean="0"/>
              <a:t>Reactive</a:t>
            </a:r>
            <a:r>
              <a:rPr lang="en-US" sz="1400" dirty="0" smtClean="0"/>
              <a:t> Manifesto</a:t>
            </a:r>
          </a:p>
          <a:p>
            <a:r>
              <a:rPr lang="en-US" sz="1400" dirty="0">
                <a:hlinkClick r:id="rId5"/>
              </a:rPr>
              <a:t>http://www.reactivemanifesto.org</a:t>
            </a:r>
            <a:r>
              <a:rPr lang="en-US" sz="1400" dirty="0" smtClean="0">
                <a:hlinkClick r:id="rId5"/>
              </a:rPr>
              <a:t>/</a:t>
            </a:r>
            <a:endParaRPr lang="en-US" sz="1400" dirty="0" smtClean="0"/>
          </a:p>
          <a:p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107504" y="6381328"/>
            <a:ext cx="45026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 smtClean="0">
                <a:solidFill>
                  <a:schemeClr val="bg1"/>
                </a:solidFill>
                <a:latin typeface="Helvetica"/>
                <a:cs typeface="Helvetica"/>
              </a:rPr>
              <a:t>Omnia:</a:t>
            </a:r>
            <a:r>
              <a:rPr lang="en-GB" sz="1200" i="1" dirty="0" smtClean="0">
                <a:solidFill>
                  <a:schemeClr val="bg1"/>
                </a:solidFill>
                <a:latin typeface="Helvetica"/>
                <a:cs typeface="Helvetica"/>
              </a:rPr>
              <a:t> Distributed </a:t>
            </a:r>
            <a:r>
              <a:rPr lang="en-GB" sz="1200" i="1" dirty="0">
                <a:solidFill>
                  <a:schemeClr val="bg1"/>
                </a:solidFill>
                <a:latin typeface="Helvetica"/>
                <a:cs typeface="Helvetica"/>
              </a:rPr>
              <a:t>&amp; Reactive </a:t>
            </a:r>
            <a:r>
              <a:rPr lang="en-GB" sz="1200" i="1" dirty="0" smtClean="0">
                <a:solidFill>
                  <a:schemeClr val="bg1"/>
                </a:solidFill>
                <a:latin typeface="Helvetica"/>
                <a:cs typeface="Helvetica"/>
              </a:rPr>
              <a:t>platform </a:t>
            </a:r>
            <a:r>
              <a:rPr lang="en-GB" sz="1200" i="1" dirty="0">
                <a:solidFill>
                  <a:schemeClr val="bg1"/>
                </a:solidFill>
                <a:latin typeface="Helvetica"/>
                <a:cs typeface="Helvetica"/>
              </a:rPr>
              <a:t>for data management</a:t>
            </a:r>
            <a:endParaRPr lang="en-US" sz="1200" i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1930400" y="1778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5352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9552" y="1124744"/>
            <a:ext cx="8208912" cy="720080"/>
          </a:xfrm>
        </p:spPr>
        <p:txBody>
          <a:bodyPr/>
          <a:lstStyle/>
          <a:p>
            <a:pPr marL="0" indent="0">
              <a:buNone/>
            </a:pPr>
            <a:r>
              <a:rPr lang="en-US" i="1" dirty="0" err="1" smtClean="0">
                <a:solidFill>
                  <a:schemeClr val="accent1">
                    <a:lumMod val="90000"/>
                    <a:lumOff val="10000"/>
                  </a:schemeClr>
                </a:solidFill>
                <a:latin typeface="Helvetica"/>
                <a:cs typeface="Helvetica"/>
              </a:rPr>
              <a:t>Chronos</a:t>
            </a:r>
            <a:r>
              <a:rPr lang="en-US" dirty="0" smtClean="0">
                <a:solidFill>
                  <a:schemeClr val="accent1">
                    <a:lumMod val="90000"/>
                    <a:lumOff val="10000"/>
                  </a:schemeClr>
                </a:solidFill>
                <a:latin typeface="Helvetica"/>
                <a:cs typeface="Helvetica"/>
              </a:rPr>
              <a:t> is a reliable and scalable component which collect data from different source and organize them into </a:t>
            </a:r>
            <a:r>
              <a:rPr lang="en-US" b="1" dirty="0" smtClean="0">
                <a:solidFill>
                  <a:schemeClr val="accent1">
                    <a:lumMod val="90000"/>
                    <a:lumOff val="10000"/>
                  </a:schemeClr>
                </a:solidFill>
                <a:latin typeface="Helvetica"/>
                <a:cs typeface="Helvetica"/>
              </a:rPr>
              <a:t>Streams</a:t>
            </a:r>
            <a:r>
              <a:rPr lang="en-US" dirty="0" smtClean="0">
                <a:solidFill>
                  <a:schemeClr val="accent1">
                    <a:lumMod val="90000"/>
                    <a:lumOff val="10000"/>
                  </a:schemeClr>
                </a:solidFill>
                <a:latin typeface="Helvetica"/>
                <a:cs typeface="Helvetica"/>
              </a:rPr>
              <a:t> </a:t>
            </a:r>
            <a:r>
              <a:rPr lang="en-US" b="1" dirty="0" smtClean="0">
                <a:solidFill>
                  <a:schemeClr val="accent1">
                    <a:lumMod val="90000"/>
                    <a:lumOff val="10000"/>
                  </a:schemeClr>
                </a:solidFill>
                <a:latin typeface="Helvetica"/>
                <a:cs typeface="Helvetica"/>
              </a:rPr>
              <a:t>of</a:t>
            </a:r>
            <a:r>
              <a:rPr lang="en-US" dirty="0" smtClean="0">
                <a:solidFill>
                  <a:schemeClr val="accent1">
                    <a:lumMod val="90000"/>
                    <a:lumOff val="10000"/>
                  </a:schemeClr>
                </a:solidFill>
                <a:latin typeface="Helvetica"/>
                <a:cs typeface="Helvetica"/>
              </a:rPr>
              <a:t> </a:t>
            </a:r>
            <a:r>
              <a:rPr lang="en-US" b="1" dirty="0" smtClean="0">
                <a:solidFill>
                  <a:schemeClr val="accent1">
                    <a:lumMod val="90000"/>
                    <a:lumOff val="10000"/>
                  </a:schemeClr>
                </a:solidFill>
                <a:latin typeface="Helvetica"/>
                <a:cs typeface="Helvetica"/>
              </a:rPr>
              <a:t>observable incidents</a:t>
            </a:r>
            <a:r>
              <a:rPr lang="en-US" dirty="0" smtClean="0">
                <a:solidFill>
                  <a:schemeClr val="accent1">
                    <a:lumMod val="90000"/>
                    <a:lumOff val="10000"/>
                  </a:schemeClr>
                </a:solidFill>
                <a:latin typeface="Helvetica"/>
                <a:cs typeface="Helvetica"/>
              </a:rPr>
              <a:t>. 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260648"/>
            <a:ext cx="8229600" cy="868346"/>
          </a:xfrm>
        </p:spPr>
        <p:txBody>
          <a:bodyPr>
            <a:normAutofit/>
          </a:bodyPr>
          <a:lstStyle/>
          <a:p>
            <a:r>
              <a:rPr lang="en-GB" sz="4000" dirty="0" smtClean="0">
                <a:solidFill>
                  <a:schemeClr val="accent1">
                    <a:lumMod val="90000"/>
                    <a:lumOff val="10000"/>
                  </a:schemeClr>
                </a:solidFill>
                <a:latin typeface="Helvetica"/>
                <a:cs typeface="Helvetica"/>
              </a:rPr>
              <a:t>         </a:t>
            </a:r>
            <a:r>
              <a:rPr lang="en-GB" sz="4000" dirty="0" err="1" smtClean="0">
                <a:solidFill>
                  <a:schemeClr val="accent1">
                    <a:lumMod val="90000"/>
                    <a:lumOff val="10000"/>
                  </a:schemeClr>
                </a:solidFill>
                <a:latin typeface="Helvetica"/>
                <a:cs typeface="Helvetica"/>
              </a:rPr>
              <a:t>Chronos</a:t>
            </a:r>
            <a:r>
              <a:rPr lang="en-GB" sz="4000" dirty="0" smtClean="0">
                <a:solidFill>
                  <a:schemeClr val="accent1">
                    <a:lumMod val="90000"/>
                    <a:lumOff val="10000"/>
                  </a:schemeClr>
                </a:solidFill>
                <a:latin typeface="Helvetica"/>
                <a:cs typeface="Helvetica"/>
              </a:rPr>
              <a:t>: </a:t>
            </a:r>
            <a:r>
              <a:rPr lang="en-GB" sz="4000" b="0" i="1" dirty="0" smtClean="0">
                <a:solidFill>
                  <a:schemeClr val="accent1">
                    <a:lumMod val="90000"/>
                    <a:lumOff val="10000"/>
                  </a:schemeClr>
                </a:solidFill>
                <a:latin typeface="Helvetica"/>
                <a:cs typeface="Helvetica"/>
              </a:rPr>
              <a:t>Data acquisition</a:t>
            </a:r>
          </a:p>
        </p:txBody>
      </p:sp>
      <p:sp>
        <p:nvSpPr>
          <p:cNvPr id="102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997950" y="6477000"/>
            <a:ext cx="146050" cy="198438"/>
          </a:xfrm>
          <a:prstGeom prst="rect">
            <a:avLst/>
          </a:prstGeom>
          <a:noFill/>
        </p:spPr>
        <p:txBody>
          <a:bodyPr/>
          <a:lstStyle/>
          <a:p>
            <a:fld id="{055852B0-324F-4BFB-9D7F-1E5FE4630E09}" type="slidenum">
              <a:rPr lang="en-GB" smtClean="0"/>
              <a:pPr/>
              <a:t>5</a:t>
            </a:fld>
            <a:endParaRPr lang="en-GB" dirty="0" smtClean="0"/>
          </a:p>
        </p:txBody>
      </p:sp>
      <p:sp>
        <p:nvSpPr>
          <p:cNvPr id="9" name="Content Placeholder 1"/>
          <p:cNvSpPr txBox="1">
            <a:spLocks/>
          </p:cNvSpPr>
          <p:nvPr/>
        </p:nvSpPr>
        <p:spPr bwMode="auto">
          <a:xfrm>
            <a:off x="4644008" y="2204865"/>
            <a:ext cx="4248472" cy="2088231"/>
          </a:xfrm>
          <a:prstGeom prst="rect">
            <a:avLst/>
          </a:prstGeom>
          <a:solidFill>
            <a:schemeClr val="accent1">
              <a:lumMod val="10000"/>
              <a:lumOff val="9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800" kern="120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400" kern="120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200" kern="120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200" kern="120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200" kern="120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b="1" dirty="0" smtClean="0">
                <a:solidFill>
                  <a:schemeClr val="accent1">
                    <a:lumMod val="90000"/>
                    <a:lumOff val="10000"/>
                  </a:schemeClr>
                </a:solidFill>
                <a:latin typeface="Helvetica"/>
                <a:cs typeface="Helvetica"/>
              </a:rPr>
              <a:t>Incident: {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1">
                    <a:lumMod val="90000"/>
                    <a:lumOff val="10000"/>
                  </a:schemeClr>
                </a:solidFill>
                <a:latin typeface="Helvetica"/>
                <a:cs typeface="Helvetica"/>
              </a:rPr>
              <a:t> </a:t>
            </a:r>
            <a:r>
              <a:rPr lang="en-US" sz="1400" b="1" dirty="0" smtClean="0">
                <a:solidFill>
                  <a:schemeClr val="accent1">
                    <a:lumMod val="90000"/>
                    <a:lumOff val="10000"/>
                  </a:schemeClr>
                </a:solidFill>
                <a:latin typeface="Helvetica"/>
                <a:cs typeface="Helvetica"/>
              </a:rPr>
              <a:t>  type: </a:t>
            </a:r>
            <a:r>
              <a:rPr lang="en-US" sz="1400" i="1" dirty="0" smtClean="0">
                <a:solidFill>
                  <a:schemeClr val="accent1">
                    <a:lumMod val="90000"/>
                    <a:lumOff val="10000"/>
                  </a:schemeClr>
                </a:solidFill>
                <a:latin typeface="Helvetica"/>
                <a:cs typeface="Helvetica"/>
              </a:rPr>
              <a:t>“bet”,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1">
                    <a:lumMod val="90000"/>
                    <a:lumOff val="10000"/>
                  </a:schemeClr>
                </a:solidFill>
                <a:latin typeface="Helvetica"/>
                <a:cs typeface="Helvetica"/>
              </a:rPr>
              <a:t> </a:t>
            </a:r>
            <a:r>
              <a:rPr lang="en-US" sz="1400" b="1" dirty="0" smtClean="0">
                <a:solidFill>
                  <a:schemeClr val="accent1">
                    <a:lumMod val="90000"/>
                    <a:lumOff val="10000"/>
                  </a:schemeClr>
                </a:solidFill>
                <a:latin typeface="Helvetica"/>
                <a:cs typeface="Helvetica"/>
              </a:rPr>
              <a:t>  version: </a:t>
            </a:r>
            <a:r>
              <a:rPr lang="en-US" sz="1400" i="1" dirty="0" smtClean="0">
                <a:solidFill>
                  <a:schemeClr val="accent1">
                    <a:lumMod val="90000"/>
                    <a:lumOff val="10000"/>
                  </a:schemeClr>
                </a:solidFill>
                <a:latin typeface="Helvetica"/>
                <a:cs typeface="Helvetica"/>
              </a:rPr>
              <a:t>“1.0”,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1">
                    <a:lumMod val="90000"/>
                    <a:lumOff val="10000"/>
                  </a:schemeClr>
                </a:solidFill>
                <a:latin typeface="Helvetica"/>
                <a:cs typeface="Helvetica"/>
              </a:rPr>
              <a:t> </a:t>
            </a:r>
            <a:r>
              <a:rPr lang="en-US" sz="1400" b="1" dirty="0" smtClean="0">
                <a:solidFill>
                  <a:schemeClr val="accent1">
                    <a:lumMod val="90000"/>
                    <a:lumOff val="10000"/>
                  </a:schemeClr>
                </a:solidFill>
                <a:latin typeface="Helvetica"/>
                <a:cs typeface="Helvetica"/>
              </a:rPr>
              <a:t>  time: </a:t>
            </a:r>
            <a:r>
              <a:rPr lang="en-US" sz="1400" i="1" dirty="0" smtClean="0">
                <a:solidFill>
                  <a:schemeClr val="accent1">
                    <a:lumMod val="90000"/>
                    <a:lumOff val="10000"/>
                  </a:schemeClr>
                </a:solidFill>
                <a:latin typeface="Helvetica"/>
                <a:cs typeface="Helvetica"/>
              </a:rPr>
              <a:t>“2015-09-03 06:00:10”,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1">
                    <a:lumMod val="90000"/>
                    <a:lumOff val="10000"/>
                  </a:schemeClr>
                </a:solidFill>
                <a:latin typeface="Helvetica"/>
                <a:cs typeface="Helvetica"/>
              </a:rPr>
              <a:t> </a:t>
            </a:r>
            <a:r>
              <a:rPr lang="en-US" sz="1400" b="1" dirty="0" smtClean="0">
                <a:solidFill>
                  <a:schemeClr val="accent1">
                    <a:lumMod val="90000"/>
                    <a:lumOff val="10000"/>
                  </a:schemeClr>
                </a:solidFill>
                <a:latin typeface="Helvetica"/>
                <a:cs typeface="Helvetica"/>
              </a:rPr>
              <a:t>  </a:t>
            </a:r>
            <a:r>
              <a:rPr lang="en-US" sz="1400" b="1" dirty="0" err="1" smtClean="0">
                <a:solidFill>
                  <a:schemeClr val="accent1">
                    <a:lumMod val="90000"/>
                    <a:lumOff val="10000"/>
                  </a:schemeClr>
                </a:solidFill>
                <a:latin typeface="Helvetica"/>
                <a:cs typeface="Helvetica"/>
              </a:rPr>
              <a:t>acquisitionTime</a:t>
            </a:r>
            <a:r>
              <a:rPr lang="en-US" sz="1400" b="1" dirty="0" smtClean="0">
                <a:solidFill>
                  <a:schemeClr val="accent1">
                    <a:lumMod val="90000"/>
                    <a:lumOff val="10000"/>
                  </a:schemeClr>
                </a:solidFill>
                <a:latin typeface="Helvetica"/>
                <a:cs typeface="Helvetica"/>
              </a:rPr>
              <a:t>: </a:t>
            </a:r>
            <a:r>
              <a:rPr lang="en-US" sz="1400" i="1" dirty="0" smtClean="0">
                <a:solidFill>
                  <a:schemeClr val="accent1">
                    <a:lumMod val="90000"/>
                    <a:lumOff val="10000"/>
                  </a:schemeClr>
                </a:solidFill>
                <a:latin typeface="Helvetica"/>
                <a:cs typeface="Helvetica"/>
              </a:rPr>
              <a:t>“</a:t>
            </a:r>
            <a:r>
              <a:rPr lang="en-US" sz="1400" i="1" dirty="0">
                <a:solidFill>
                  <a:schemeClr val="accent1">
                    <a:lumMod val="90000"/>
                    <a:lumOff val="10000"/>
                  </a:schemeClr>
                </a:solidFill>
                <a:latin typeface="Helvetica"/>
                <a:cs typeface="Helvetica"/>
              </a:rPr>
              <a:t>2015-09-03 06:00</a:t>
            </a:r>
            <a:r>
              <a:rPr lang="en-US" sz="1400" i="1" dirty="0" smtClean="0">
                <a:solidFill>
                  <a:schemeClr val="accent1">
                    <a:lumMod val="90000"/>
                    <a:lumOff val="10000"/>
                  </a:schemeClr>
                </a:solidFill>
                <a:latin typeface="Helvetica"/>
                <a:cs typeface="Helvetica"/>
              </a:rPr>
              <a:t>:06”,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1">
                    <a:lumMod val="90000"/>
                    <a:lumOff val="10000"/>
                  </a:schemeClr>
                </a:solidFill>
                <a:latin typeface="Helvetica"/>
                <a:cs typeface="Helvetica"/>
              </a:rPr>
              <a:t> </a:t>
            </a:r>
            <a:r>
              <a:rPr lang="en-US" sz="1400" b="1" dirty="0" smtClean="0">
                <a:solidFill>
                  <a:schemeClr val="accent1">
                    <a:lumMod val="90000"/>
                    <a:lumOff val="10000"/>
                  </a:schemeClr>
                </a:solidFill>
                <a:latin typeface="Helvetica"/>
                <a:cs typeface="Helvetica"/>
              </a:rPr>
              <a:t>  source: </a:t>
            </a:r>
            <a:r>
              <a:rPr lang="en-US" sz="1400" i="1" dirty="0" smtClean="0">
                <a:solidFill>
                  <a:schemeClr val="accent1">
                    <a:lumMod val="90000"/>
                    <a:lumOff val="10000"/>
                  </a:schemeClr>
                </a:solidFill>
                <a:latin typeface="Helvetica"/>
                <a:cs typeface="Helvetica"/>
              </a:rPr>
              <a:t>“</a:t>
            </a:r>
            <a:r>
              <a:rPr lang="en-US" sz="1400" i="1" dirty="0" err="1" smtClean="0">
                <a:solidFill>
                  <a:schemeClr val="accent1">
                    <a:lumMod val="90000"/>
                    <a:lumOff val="10000"/>
                  </a:schemeClr>
                </a:solidFill>
                <a:latin typeface="Helvetica"/>
                <a:cs typeface="Helvetica"/>
              </a:rPr>
              <a:t>BetSystem</a:t>
            </a:r>
            <a:r>
              <a:rPr lang="en-US" sz="1400" i="1" dirty="0" smtClean="0">
                <a:solidFill>
                  <a:schemeClr val="accent1">
                    <a:lumMod val="90000"/>
                    <a:lumOff val="10000"/>
                  </a:schemeClr>
                </a:solidFill>
                <a:latin typeface="Helvetica"/>
                <a:cs typeface="Helvetica"/>
              </a:rPr>
              <a:t>”,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1">
                    <a:lumMod val="90000"/>
                    <a:lumOff val="10000"/>
                  </a:schemeClr>
                </a:solidFill>
                <a:latin typeface="Helvetica"/>
                <a:cs typeface="Helvetica"/>
              </a:rPr>
              <a:t> </a:t>
            </a:r>
            <a:r>
              <a:rPr lang="en-US" sz="1400" b="1" dirty="0" smtClean="0">
                <a:solidFill>
                  <a:schemeClr val="accent1">
                    <a:lumMod val="90000"/>
                    <a:lumOff val="10000"/>
                  </a:schemeClr>
                </a:solidFill>
                <a:latin typeface="Helvetica"/>
                <a:cs typeface="Helvetica"/>
              </a:rPr>
              <a:t>  payload: </a:t>
            </a:r>
            <a:r>
              <a:rPr lang="en-US" sz="1400" i="1" dirty="0" smtClean="0">
                <a:solidFill>
                  <a:schemeClr val="accent1">
                    <a:lumMod val="90000"/>
                    <a:lumOff val="10000"/>
                  </a:schemeClr>
                </a:solidFill>
                <a:latin typeface="Helvetica"/>
                <a:cs typeface="Helvetica"/>
              </a:rPr>
              <a:t>{…. Any valid JSON}</a:t>
            </a:r>
            <a:endParaRPr lang="en-US" sz="1400" i="1" dirty="0">
              <a:solidFill>
                <a:schemeClr val="accent1">
                  <a:lumMod val="90000"/>
                  <a:lumOff val="10000"/>
                </a:schemeClr>
              </a:solidFill>
              <a:latin typeface="Helvetica"/>
              <a:cs typeface="Helvetica"/>
            </a:endParaRPr>
          </a:p>
          <a:p>
            <a:pPr marL="0" indent="0">
              <a:buNone/>
            </a:pPr>
            <a:r>
              <a:rPr lang="en-US" sz="1400" b="1" dirty="0" smtClean="0">
                <a:solidFill>
                  <a:schemeClr val="accent1">
                    <a:lumMod val="90000"/>
                    <a:lumOff val="10000"/>
                  </a:schemeClr>
                </a:solidFill>
                <a:latin typeface="Helvetica"/>
                <a:cs typeface="Helvetica"/>
              </a:rPr>
              <a:t>}</a:t>
            </a:r>
            <a:endParaRPr lang="en-GB" sz="1400" dirty="0">
              <a:latin typeface="Helvetica"/>
              <a:cs typeface="Helvetic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7504" y="6381328"/>
            <a:ext cx="45026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 smtClean="0">
                <a:solidFill>
                  <a:schemeClr val="bg1"/>
                </a:solidFill>
                <a:latin typeface="Helvetica"/>
                <a:cs typeface="Helvetica"/>
              </a:rPr>
              <a:t>Omnia:</a:t>
            </a:r>
            <a:r>
              <a:rPr lang="en-GB" sz="1200" i="1" dirty="0" smtClean="0">
                <a:solidFill>
                  <a:schemeClr val="bg1"/>
                </a:solidFill>
                <a:latin typeface="Helvetica"/>
                <a:cs typeface="Helvetica"/>
              </a:rPr>
              <a:t> Distributed </a:t>
            </a:r>
            <a:r>
              <a:rPr lang="en-GB" sz="1200" i="1" dirty="0">
                <a:solidFill>
                  <a:schemeClr val="bg1"/>
                </a:solidFill>
                <a:latin typeface="Helvetica"/>
                <a:cs typeface="Helvetica"/>
              </a:rPr>
              <a:t>&amp; Reactive </a:t>
            </a:r>
            <a:r>
              <a:rPr lang="en-GB" sz="1200" i="1" dirty="0" smtClean="0">
                <a:solidFill>
                  <a:schemeClr val="bg1"/>
                </a:solidFill>
                <a:latin typeface="Helvetica"/>
                <a:cs typeface="Helvetica"/>
              </a:rPr>
              <a:t>platform </a:t>
            </a:r>
            <a:r>
              <a:rPr lang="en-GB" sz="1200" i="1" dirty="0">
                <a:solidFill>
                  <a:schemeClr val="bg1"/>
                </a:solidFill>
                <a:latin typeface="Helvetica"/>
                <a:cs typeface="Helvetica"/>
              </a:rPr>
              <a:t>for data management</a:t>
            </a:r>
            <a:endParaRPr lang="en-US" sz="1200" i="1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 rot="16200000">
            <a:off x="1231647" y="3096946"/>
            <a:ext cx="2592289" cy="952143"/>
          </a:xfrm>
          <a:prstGeom prst="roundRect">
            <a:avLst>
              <a:gd name="adj" fmla="val 50000"/>
            </a:avLst>
          </a:prstGeom>
          <a:ln>
            <a:solidFill>
              <a:srgbClr val="00305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dirty="0" err="1" smtClean="0">
                <a:latin typeface="Helvetica"/>
                <a:cs typeface="Helvetica"/>
              </a:rPr>
              <a:t>Chronos</a:t>
            </a:r>
            <a:endParaRPr lang="en-US" sz="2000" b="1" dirty="0">
              <a:latin typeface="Helvetica"/>
              <a:cs typeface="Helvetica"/>
            </a:endParaRPr>
          </a:p>
          <a:p>
            <a:pPr algn="ctr"/>
            <a:r>
              <a:rPr lang="en-US" dirty="0" smtClean="0">
                <a:solidFill>
                  <a:srgbClr val="003056"/>
                </a:solidFill>
                <a:latin typeface="Helvetica"/>
                <a:cs typeface="Helvetica"/>
              </a:rPr>
              <a:t>Data Source</a:t>
            </a:r>
            <a:endParaRPr lang="en-US" dirty="0">
              <a:solidFill>
                <a:srgbClr val="003056"/>
              </a:solidFill>
              <a:latin typeface="Helvetica"/>
              <a:cs typeface="Helvetica"/>
            </a:endParaRPr>
          </a:p>
        </p:txBody>
      </p:sp>
      <p:sp>
        <p:nvSpPr>
          <p:cNvPr id="17" name="Notched Right Arrow 16"/>
          <p:cNvSpPr/>
          <p:nvPr/>
        </p:nvSpPr>
        <p:spPr>
          <a:xfrm rot="10800000">
            <a:off x="1115615" y="2852936"/>
            <a:ext cx="792088" cy="288032"/>
          </a:xfrm>
          <a:prstGeom prst="notched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Notched Right Arrow 17"/>
          <p:cNvSpPr/>
          <p:nvPr/>
        </p:nvSpPr>
        <p:spPr>
          <a:xfrm rot="10800000">
            <a:off x="1115615" y="3212976"/>
            <a:ext cx="792088" cy="288032"/>
          </a:xfrm>
          <a:prstGeom prst="notched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Notched Right Arrow 18"/>
          <p:cNvSpPr/>
          <p:nvPr/>
        </p:nvSpPr>
        <p:spPr>
          <a:xfrm rot="10800000">
            <a:off x="1115615" y="3861048"/>
            <a:ext cx="792088" cy="288032"/>
          </a:xfrm>
          <a:prstGeom prst="notched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 rot="16200000">
            <a:off x="1299265" y="352409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39551" y="2852936"/>
            <a:ext cx="8156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Helvetica"/>
                <a:cs typeface="Helvetica"/>
              </a:rPr>
              <a:t>JMS</a:t>
            </a:r>
            <a:endParaRPr lang="en-US" sz="1400" b="1" dirty="0">
              <a:latin typeface="Helvetica"/>
              <a:cs typeface="Helvetica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11560" y="3697869"/>
            <a:ext cx="7920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Helvetica"/>
                <a:cs typeface="Helvetica"/>
              </a:rPr>
              <a:t>HTTP </a:t>
            </a:r>
          </a:p>
          <a:p>
            <a:r>
              <a:rPr lang="en-US" sz="1400" b="1" dirty="0" smtClean="0">
                <a:latin typeface="Helvetica"/>
                <a:cs typeface="Helvetica"/>
              </a:rPr>
              <a:t>Poll</a:t>
            </a:r>
            <a:endParaRPr lang="en-US" sz="1400" b="1" dirty="0">
              <a:latin typeface="Helvetica"/>
              <a:cs typeface="Helvetic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39551" y="3212976"/>
            <a:ext cx="8156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Helvetica"/>
                <a:cs typeface="Helvetica"/>
              </a:rPr>
              <a:t>SSE</a:t>
            </a:r>
            <a:endParaRPr lang="en-US" sz="1400" b="1" dirty="0">
              <a:latin typeface="Helvetica"/>
              <a:cs typeface="Helvetica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572000" y="4797151"/>
            <a:ext cx="1296144" cy="408623"/>
          </a:xfrm>
          <a:prstGeom prst="roundRect">
            <a:avLst/>
          </a:prstGeom>
          <a:ln>
            <a:solidFill>
              <a:srgbClr val="00305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Helvetica"/>
                <a:cs typeface="Helvetica"/>
              </a:rPr>
              <a:t>Adapter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059832" y="2195572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3056"/>
                </a:solidFill>
                <a:latin typeface="Helvetica"/>
                <a:cs typeface="Helvetica"/>
              </a:rPr>
              <a:t>Streams </a:t>
            </a:r>
            <a:endParaRPr lang="en-US" b="1" dirty="0">
              <a:solidFill>
                <a:srgbClr val="003056"/>
              </a:solidFill>
              <a:latin typeface="Helvetica"/>
              <a:cs typeface="Helvetic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012160" y="4797151"/>
            <a:ext cx="1296144" cy="408623"/>
          </a:xfrm>
          <a:prstGeom prst="roundRect">
            <a:avLst/>
          </a:prstGeom>
          <a:ln>
            <a:solidFill>
              <a:srgbClr val="00305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Helvetica"/>
                <a:cs typeface="Helvetica"/>
              </a:rPr>
              <a:t>Converter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452320" y="4797151"/>
            <a:ext cx="1512168" cy="408623"/>
          </a:xfrm>
          <a:prstGeom prst="roundRect">
            <a:avLst/>
          </a:prstGeom>
          <a:ln>
            <a:solidFill>
              <a:srgbClr val="00305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Helvetica"/>
                <a:cs typeface="Helvetica"/>
              </a:rPr>
              <a:t>Persistence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14" name="U-Turn Arrow 13"/>
          <p:cNvSpPr/>
          <p:nvPr/>
        </p:nvSpPr>
        <p:spPr>
          <a:xfrm rot="10800000" flipH="1">
            <a:off x="5436096" y="5229199"/>
            <a:ext cx="1152128" cy="288032"/>
          </a:xfrm>
          <a:prstGeom prst="utur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U-Turn Arrow 31"/>
          <p:cNvSpPr/>
          <p:nvPr/>
        </p:nvSpPr>
        <p:spPr>
          <a:xfrm rot="10800000" flipH="1">
            <a:off x="7020272" y="5229199"/>
            <a:ext cx="1152128" cy="288032"/>
          </a:xfrm>
          <a:prstGeom prst="utur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72" name="Group 71"/>
          <p:cNvGrpSpPr/>
          <p:nvPr/>
        </p:nvGrpSpPr>
        <p:grpSpPr>
          <a:xfrm>
            <a:off x="539552" y="476672"/>
            <a:ext cx="1080120" cy="504056"/>
            <a:chOff x="608482" y="2564905"/>
            <a:chExt cx="7779942" cy="2520281"/>
          </a:xfrm>
        </p:grpSpPr>
        <p:sp>
          <p:nvSpPr>
            <p:cNvPr id="73" name="TextBox 72"/>
            <p:cNvSpPr txBox="1"/>
            <p:nvPr/>
          </p:nvSpPr>
          <p:spPr>
            <a:xfrm rot="16200000">
              <a:off x="1010032" y="3470098"/>
              <a:ext cx="2520280" cy="709896"/>
            </a:xfrm>
            <a:prstGeom prst="roundRect">
              <a:avLst>
                <a:gd name="adj" fmla="val 50000"/>
              </a:avLst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b="1" dirty="0">
                <a:latin typeface="Helvetica"/>
                <a:cs typeface="Helvetica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3419871" y="2808170"/>
              <a:ext cx="2088232" cy="491278"/>
            </a:xfrm>
            <a:prstGeom prst="roundRect">
              <a:avLst>
                <a:gd name="adj" fmla="val 50000"/>
              </a:avLst>
            </a:prstGeom>
            <a:solidFill>
              <a:srgbClr val="19749E"/>
            </a:solidFill>
            <a:ln>
              <a:solidFill>
                <a:srgbClr val="19749E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b="1" dirty="0">
                <a:latin typeface="Helvetica"/>
                <a:cs typeface="Helvetica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3419871" y="4077074"/>
              <a:ext cx="2088232" cy="491278"/>
            </a:xfrm>
            <a:prstGeom prst="roundRect">
              <a:avLst>
                <a:gd name="adj" fmla="val 50000"/>
              </a:avLst>
            </a:prstGeom>
            <a:solidFill>
              <a:srgbClr val="19749E"/>
            </a:solidFill>
            <a:ln>
              <a:solidFill>
                <a:srgbClr val="19749E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b="1" dirty="0" smtClean="0">
                <a:latin typeface="Helvetica"/>
                <a:cs typeface="Helvetica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 rot="16200000">
              <a:off x="5491406" y="3470097"/>
              <a:ext cx="2520280" cy="709896"/>
            </a:xfrm>
            <a:prstGeom prst="roundRect">
              <a:avLst>
                <a:gd name="adj" fmla="val 50000"/>
              </a:avLst>
            </a:prstGeom>
            <a:solidFill>
              <a:srgbClr val="19749E"/>
            </a:solidFill>
            <a:ln>
              <a:solidFill>
                <a:srgbClr val="19749E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b="1" dirty="0">
                <a:latin typeface="Helvetica"/>
                <a:cs typeface="Helvetica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2771800" y="3068962"/>
              <a:ext cx="579142" cy="452358"/>
            </a:xfrm>
            <a:prstGeom prst="rightArrow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2771800" y="4293098"/>
              <a:ext cx="579142" cy="452358"/>
            </a:xfrm>
            <a:prstGeom prst="rightArrow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5649042" y="2996954"/>
              <a:ext cx="579142" cy="452358"/>
            </a:xfrm>
            <a:prstGeom prst="rightArrow">
              <a:avLst/>
            </a:prstGeom>
            <a:ln>
              <a:solidFill>
                <a:srgbClr val="19749E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5649042" y="4221090"/>
              <a:ext cx="579142" cy="452358"/>
            </a:xfrm>
            <a:prstGeom prst="rightArrow">
              <a:avLst/>
            </a:prstGeom>
            <a:ln>
              <a:solidFill>
                <a:srgbClr val="19749E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608482" y="3552707"/>
              <a:ext cx="1083198" cy="452358"/>
            </a:xfrm>
            <a:prstGeom prst="rightArrow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7305226" y="3552707"/>
              <a:ext cx="1083198" cy="452358"/>
            </a:xfrm>
            <a:prstGeom prst="rightArrow">
              <a:avLst/>
            </a:prstGeom>
            <a:ln>
              <a:solidFill>
                <a:srgbClr val="19749E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  <p:grpSp>
        <p:nvGrpSpPr>
          <p:cNvPr id="84" name="Group 83"/>
          <p:cNvGrpSpPr/>
          <p:nvPr/>
        </p:nvGrpSpPr>
        <p:grpSpPr>
          <a:xfrm rot="16200000">
            <a:off x="3349214" y="2494247"/>
            <a:ext cx="710496" cy="1014995"/>
            <a:chOff x="1" y="897843"/>
            <a:chExt cx="710496" cy="1014995"/>
          </a:xfrm>
        </p:grpSpPr>
        <p:sp>
          <p:nvSpPr>
            <p:cNvPr id="85" name="Chevron 84"/>
            <p:cNvSpPr/>
            <p:nvPr/>
          </p:nvSpPr>
          <p:spPr>
            <a:xfrm rot="5400000">
              <a:off x="-152249" y="1050093"/>
              <a:ext cx="1014995" cy="710496"/>
            </a:xfrm>
            <a:prstGeom prst="chevron">
              <a:avLst/>
            </a:prstGeom>
          </p:spPr>
          <p:style>
            <a:lnRef idx="2">
              <a:schemeClr val="accent2">
                <a:hueOff val="-2984753"/>
                <a:satOff val="-18060"/>
                <a:lumOff val="7304"/>
                <a:alphaOff val="0"/>
              </a:schemeClr>
            </a:lnRef>
            <a:fillRef idx="1">
              <a:schemeClr val="accent2">
                <a:hueOff val="-2984753"/>
                <a:satOff val="-18060"/>
                <a:lumOff val="7304"/>
                <a:alphaOff val="0"/>
              </a:schemeClr>
            </a:fillRef>
            <a:effectRef idx="0">
              <a:schemeClr val="accent2">
                <a:hueOff val="-2984753"/>
                <a:satOff val="-18060"/>
                <a:lumOff val="7304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6" name="Chevron 4"/>
            <p:cNvSpPr/>
            <p:nvPr/>
          </p:nvSpPr>
          <p:spPr>
            <a:xfrm>
              <a:off x="1" y="1253091"/>
              <a:ext cx="710496" cy="30449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890" tIns="8890" rIns="8890" bIns="8890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kern="1200" dirty="0" smtClean="0"/>
                <a:t>Bets</a:t>
              </a:r>
              <a:endParaRPr lang="en-GB" sz="1400" kern="1200" dirty="0"/>
            </a:p>
          </p:txBody>
        </p:sp>
      </p:grpSp>
      <p:grpSp>
        <p:nvGrpSpPr>
          <p:cNvPr id="87" name="Group 86"/>
          <p:cNvGrpSpPr/>
          <p:nvPr/>
        </p:nvGrpSpPr>
        <p:grpSpPr>
          <a:xfrm rot="16200000">
            <a:off x="3349214" y="3286335"/>
            <a:ext cx="710496" cy="1014995"/>
            <a:chOff x="144019" y="1656180"/>
            <a:chExt cx="710496" cy="1014995"/>
          </a:xfrm>
        </p:grpSpPr>
        <p:sp>
          <p:nvSpPr>
            <p:cNvPr id="88" name="Chevron 87"/>
            <p:cNvSpPr/>
            <p:nvPr/>
          </p:nvSpPr>
          <p:spPr>
            <a:xfrm rot="5400000">
              <a:off x="-8231" y="1808430"/>
              <a:ext cx="1014995" cy="710496"/>
            </a:xfrm>
            <a:prstGeom prst="chevron">
              <a:avLst/>
            </a:prstGeom>
          </p:spPr>
          <p:style>
            <a:lnRef idx="2">
              <a:schemeClr val="accent2">
                <a:hueOff val="-5969507"/>
                <a:satOff val="-36121"/>
                <a:lumOff val="14607"/>
                <a:alphaOff val="0"/>
              </a:schemeClr>
            </a:lnRef>
            <a:fillRef idx="1">
              <a:schemeClr val="accent2">
                <a:hueOff val="-5969507"/>
                <a:satOff val="-36121"/>
                <a:lumOff val="14607"/>
                <a:alphaOff val="0"/>
              </a:schemeClr>
            </a:fillRef>
            <a:effectRef idx="0">
              <a:schemeClr val="accent2">
                <a:hueOff val="-5969507"/>
                <a:satOff val="-36121"/>
                <a:lumOff val="14607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9" name="Chevron 4"/>
            <p:cNvSpPr/>
            <p:nvPr/>
          </p:nvSpPr>
          <p:spPr>
            <a:xfrm>
              <a:off x="144019" y="2011428"/>
              <a:ext cx="710496" cy="30449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890" tIns="8890" rIns="8890" bIns="8890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kern="1200" dirty="0" smtClean="0"/>
                <a:t>Deposits</a:t>
              </a:r>
              <a:endParaRPr lang="en-GB" sz="1400" kern="1200" dirty="0"/>
            </a:p>
          </p:txBody>
        </p:sp>
      </p:grpSp>
      <p:grpSp>
        <p:nvGrpSpPr>
          <p:cNvPr id="90" name="Group 89"/>
          <p:cNvGrpSpPr/>
          <p:nvPr/>
        </p:nvGrpSpPr>
        <p:grpSpPr>
          <a:xfrm rot="16200000">
            <a:off x="3349214" y="4078423"/>
            <a:ext cx="710496" cy="1014995"/>
            <a:chOff x="1" y="2689418"/>
            <a:chExt cx="710496" cy="1014995"/>
          </a:xfrm>
        </p:grpSpPr>
        <p:sp>
          <p:nvSpPr>
            <p:cNvPr id="91" name="Chevron 90"/>
            <p:cNvSpPr/>
            <p:nvPr/>
          </p:nvSpPr>
          <p:spPr>
            <a:xfrm rot="5400000">
              <a:off x="-152249" y="2841668"/>
              <a:ext cx="1014995" cy="710496"/>
            </a:xfrm>
            <a:prstGeom prst="chevron">
              <a:avLst/>
            </a:prstGeom>
          </p:spPr>
          <p:style>
            <a:lnRef idx="2">
              <a:schemeClr val="accent2">
                <a:hueOff val="-8954260"/>
                <a:satOff val="-54181"/>
                <a:lumOff val="21911"/>
                <a:alphaOff val="0"/>
              </a:schemeClr>
            </a:lnRef>
            <a:fillRef idx="1">
              <a:schemeClr val="accent2">
                <a:hueOff val="-8954260"/>
                <a:satOff val="-54181"/>
                <a:lumOff val="21911"/>
                <a:alphaOff val="0"/>
              </a:schemeClr>
            </a:fillRef>
            <a:effectRef idx="0">
              <a:schemeClr val="accent2">
                <a:hueOff val="-8954260"/>
                <a:satOff val="-54181"/>
                <a:lumOff val="21911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2" name="Chevron 4"/>
            <p:cNvSpPr/>
            <p:nvPr/>
          </p:nvSpPr>
          <p:spPr>
            <a:xfrm>
              <a:off x="1" y="3044666"/>
              <a:ext cx="710496" cy="30449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890" tIns="8890" rIns="8890" bIns="8890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400" kern="1200" dirty="0" smtClean="0"/>
                <a:t> Prices</a:t>
              </a:r>
              <a:endParaRPr lang="en-GB" sz="1400" kern="1200" dirty="0"/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5004048" y="4283803"/>
            <a:ext cx="374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003056"/>
                </a:solidFill>
                <a:latin typeface="Helvetica"/>
                <a:cs typeface="Helvetica"/>
              </a:rPr>
              <a:t>Stream = </a:t>
            </a:r>
            <a:r>
              <a:rPr lang="en-US" sz="1400" dirty="0" smtClean="0">
                <a:solidFill>
                  <a:srgbClr val="003056"/>
                </a:solidFill>
                <a:latin typeface="Helvetica"/>
                <a:cs typeface="Helvetica"/>
              </a:rPr>
              <a:t>Adapter + Converter + Persistence</a:t>
            </a:r>
            <a:r>
              <a:rPr lang="en-US" dirty="0" smtClean="0">
                <a:solidFill>
                  <a:srgbClr val="003056"/>
                </a:solidFill>
                <a:latin typeface="Helvetica"/>
                <a:cs typeface="Helvetica"/>
              </a:rPr>
              <a:t>  </a:t>
            </a:r>
            <a:endParaRPr lang="en-US" dirty="0">
              <a:solidFill>
                <a:srgbClr val="003056"/>
              </a:solidFill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8114667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Box 69"/>
          <p:cNvSpPr txBox="1"/>
          <p:nvPr/>
        </p:nvSpPr>
        <p:spPr>
          <a:xfrm>
            <a:off x="2987824" y="3789040"/>
            <a:ext cx="3168352" cy="1368152"/>
          </a:xfrm>
          <a:prstGeom prst="roundRect">
            <a:avLst/>
          </a:prstGeom>
          <a:ln>
            <a:solidFill>
              <a:srgbClr val="00305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2852192" y="3581400"/>
            <a:ext cx="3168352" cy="1368152"/>
          </a:xfrm>
          <a:prstGeom prst="roundRect">
            <a:avLst/>
          </a:prstGeom>
          <a:ln>
            <a:solidFill>
              <a:srgbClr val="00305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699792" y="3429000"/>
            <a:ext cx="3168352" cy="1368152"/>
          </a:xfrm>
          <a:prstGeom prst="roundRect">
            <a:avLst/>
          </a:prstGeom>
          <a:ln>
            <a:solidFill>
              <a:srgbClr val="00305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260648"/>
            <a:ext cx="8229600" cy="868346"/>
          </a:xfrm>
        </p:spPr>
        <p:txBody>
          <a:bodyPr>
            <a:normAutofit/>
          </a:bodyPr>
          <a:lstStyle/>
          <a:p>
            <a:r>
              <a:rPr lang="en-GB" sz="4000" dirty="0" smtClean="0">
                <a:solidFill>
                  <a:schemeClr val="accent1">
                    <a:lumMod val="90000"/>
                    <a:lumOff val="10000"/>
                  </a:schemeClr>
                </a:solidFill>
                <a:latin typeface="Helvetica"/>
                <a:cs typeface="Helvetica"/>
              </a:rPr>
              <a:t>         </a:t>
            </a:r>
            <a:r>
              <a:rPr lang="en-GB" sz="4000" dirty="0" err="1" smtClean="0">
                <a:solidFill>
                  <a:schemeClr val="accent1">
                    <a:lumMod val="90000"/>
                    <a:lumOff val="10000"/>
                  </a:schemeClr>
                </a:solidFill>
                <a:latin typeface="Helvetica"/>
                <a:cs typeface="Helvetica"/>
              </a:rPr>
              <a:t>Chronos</a:t>
            </a:r>
            <a:r>
              <a:rPr lang="en-GB" sz="4000" dirty="0" smtClean="0">
                <a:solidFill>
                  <a:schemeClr val="accent1">
                    <a:lumMod val="90000"/>
                    <a:lumOff val="10000"/>
                  </a:schemeClr>
                </a:solidFill>
                <a:latin typeface="Helvetica"/>
                <a:cs typeface="Helvetica"/>
              </a:rPr>
              <a:t>: </a:t>
            </a:r>
            <a:r>
              <a:rPr lang="en-GB" sz="4000" b="0" i="1" dirty="0" smtClean="0">
                <a:solidFill>
                  <a:schemeClr val="accent1">
                    <a:lumMod val="90000"/>
                    <a:lumOff val="10000"/>
                  </a:schemeClr>
                </a:solidFill>
                <a:latin typeface="Helvetica"/>
                <a:cs typeface="Helvetica"/>
              </a:rPr>
              <a:t>Data </a:t>
            </a:r>
            <a:r>
              <a:rPr lang="en-GB" sz="4000" b="0" i="1" dirty="0">
                <a:solidFill>
                  <a:schemeClr val="accent1">
                    <a:lumMod val="90000"/>
                    <a:lumOff val="10000"/>
                  </a:schemeClr>
                </a:solidFill>
                <a:latin typeface="Helvetica"/>
                <a:cs typeface="Helvetica"/>
              </a:rPr>
              <a:t>acquisition</a:t>
            </a:r>
            <a:endParaRPr lang="en-GB" sz="4000" b="0" i="1" dirty="0" smtClean="0">
              <a:solidFill>
                <a:schemeClr val="accent1">
                  <a:lumMod val="90000"/>
                  <a:lumOff val="10000"/>
                </a:schemeClr>
              </a:solidFill>
              <a:latin typeface="Helvetica"/>
              <a:cs typeface="Helvetica"/>
            </a:endParaRPr>
          </a:p>
        </p:txBody>
      </p:sp>
      <p:sp>
        <p:nvSpPr>
          <p:cNvPr id="102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997950" y="6477000"/>
            <a:ext cx="146050" cy="198438"/>
          </a:xfrm>
          <a:prstGeom prst="rect">
            <a:avLst/>
          </a:prstGeom>
          <a:noFill/>
        </p:spPr>
        <p:txBody>
          <a:bodyPr/>
          <a:lstStyle/>
          <a:p>
            <a:fld id="{055852B0-324F-4BFB-9D7F-1E5FE4630E09}" type="slidenum">
              <a:rPr lang="en-GB" smtClean="0"/>
              <a:pPr/>
              <a:t>6</a:t>
            </a:fld>
            <a:endParaRPr lang="en-GB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107504" y="6381328"/>
            <a:ext cx="45026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 smtClean="0">
                <a:solidFill>
                  <a:schemeClr val="bg1"/>
                </a:solidFill>
                <a:latin typeface="Helvetica"/>
                <a:cs typeface="Helvetica"/>
              </a:rPr>
              <a:t>Omnia:</a:t>
            </a:r>
            <a:r>
              <a:rPr lang="en-GB" sz="1200" i="1" dirty="0" smtClean="0">
                <a:solidFill>
                  <a:schemeClr val="bg1"/>
                </a:solidFill>
                <a:latin typeface="Helvetica"/>
                <a:cs typeface="Helvetica"/>
              </a:rPr>
              <a:t> Distributed </a:t>
            </a:r>
            <a:r>
              <a:rPr lang="en-GB" sz="1200" i="1" dirty="0">
                <a:solidFill>
                  <a:schemeClr val="bg1"/>
                </a:solidFill>
                <a:latin typeface="Helvetica"/>
                <a:cs typeface="Helvetica"/>
              </a:rPr>
              <a:t>&amp; Reactive </a:t>
            </a:r>
            <a:r>
              <a:rPr lang="en-GB" sz="1200" i="1" dirty="0" smtClean="0">
                <a:solidFill>
                  <a:schemeClr val="bg1"/>
                </a:solidFill>
                <a:latin typeface="Helvetica"/>
                <a:cs typeface="Helvetica"/>
              </a:rPr>
              <a:t>platform </a:t>
            </a:r>
            <a:r>
              <a:rPr lang="en-GB" sz="1200" i="1" dirty="0">
                <a:solidFill>
                  <a:schemeClr val="bg1"/>
                </a:solidFill>
                <a:latin typeface="Helvetica"/>
                <a:cs typeface="Helvetica"/>
              </a:rPr>
              <a:t>for data management</a:t>
            </a:r>
            <a:endParaRPr lang="en-US" sz="1200" i="1" dirty="0">
              <a:solidFill>
                <a:schemeClr val="bg1"/>
              </a:solidFill>
            </a:endParaRPr>
          </a:p>
        </p:txBody>
      </p:sp>
      <p:grpSp>
        <p:nvGrpSpPr>
          <p:cNvPr id="72" name="Group 71"/>
          <p:cNvGrpSpPr/>
          <p:nvPr/>
        </p:nvGrpSpPr>
        <p:grpSpPr>
          <a:xfrm>
            <a:off x="539552" y="476672"/>
            <a:ext cx="1080120" cy="504056"/>
            <a:chOff x="608482" y="2564905"/>
            <a:chExt cx="7779942" cy="2520281"/>
          </a:xfrm>
        </p:grpSpPr>
        <p:sp>
          <p:nvSpPr>
            <p:cNvPr id="73" name="TextBox 72"/>
            <p:cNvSpPr txBox="1"/>
            <p:nvPr/>
          </p:nvSpPr>
          <p:spPr>
            <a:xfrm rot="16200000">
              <a:off x="1010032" y="3470098"/>
              <a:ext cx="2520280" cy="709896"/>
            </a:xfrm>
            <a:prstGeom prst="roundRect">
              <a:avLst>
                <a:gd name="adj" fmla="val 50000"/>
              </a:avLst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b="1" dirty="0">
                <a:latin typeface="Helvetica"/>
                <a:cs typeface="Helvetica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3419871" y="2808170"/>
              <a:ext cx="2088232" cy="491278"/>
            </a:xfrm>
            <a:prstGeom prst="roundRect">
              <a:avLst>
                <a:gd name="adj" fmla="val 50000"/>
              </a:avLst>
            </a:prstGeom>
            <a:solidFill>
              <a:srgbClr val="19749E"/>
            </a:solidFill>
            <a:ln>
              <a:solidFill>
                <a:srgbClr val="19749E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b="1" dirty="0">
                <a:latin typeface="Helvetica"/>
                <a:cs typeface="Helvetica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3419871" y="4077074"/>
              <a:ext cx="2088232" cy="491278"/>
            </a:xfrm>
            <a:prstGeom prst="roundRect">
              <a:avLst>
                <a:gd name="adj" fmla="val 50000"/>
              </a:avLst>
            </a:prstGeom>
            <a:solidFill>
              <a:srgbClr val="19749E"/>
            </a:solidFill>
            <a:ln>
              <a:solidFill>
                <a:srgbClr val="19749E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b="1" dirty="0" smtClean="0">
                <a:latin typeface="Helvetica"/>
                <a:cs typeface="Helvetica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 rot="16200000">
              <a:off x="5491406" y="3470097"/>
              <a:ext cx="2520280" cy="709896"/>
            </a:xfrm>
            <a:prstGeom prst="roundRect">
              <a:avLst>
                <a:gd name="adj" fmla="val 50000"/>
              </a:avLst>
            </a:prstGeom>
            <a:solidFill>
              <a:srgbClr val="19749E"/>
            </a:solidFill>
            <a:ln>
              <a:solidFill>
                <a:srgbClr val="19749E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b="1" dirty="0">
                <a:latin typeface="Helvetica"/>
                <a:cs typeface="Helvetica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2771800" y="3068962"/>
              <a:ext cx="579142" cy="452358"/>
            </a:xfrm>
            <a:prstGeom prst="rightArrow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2771800" y="4293098"/>
              <a:ext cx="579142" cy="452358"/>
            </a:xfrm>
            <a:prstGeom prst="rightArrow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5649042" y="2996954"/>
              <a:ext cx="579142" cy="452358"/>
            </a:xfrm>
            <a:prstGeom prst="rightArrow">
              <a:avLst/>
            </a:prstGeom>
            <a:ln>
              <a:solidFill>
                <a:srgbClr val="19749E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5649042" y="4221090"/>
              <a:ext cx="579142" cy="452358"/>
            </a:xfrm>
            <a:prstGeom prst="rightArrow">
              <a:avLst/>
            </a:prstGeom>
            <a:ln>
              <a:solidFill>
                <a:srgbClr val="19749E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608482" y="3552707"/>
              <a:ext cx="1083198" cy="452358"/>
            </a:xfrm>
            <a:prstGeom prst="rightArrow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7305226" y="3552707"/>
              <a:ext cx="1083198" cy="452358"/>
            </a:xfrm>
            <a:prstGeom prst="rightArrow">
              <a:avLst/>
            </a:prstGeom>
            <a:ln>
              <a:solidFill>
                <a:srgbClr val="19749E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971600" y="2276872"/>
            <a:ext cx="1728192" cy="510778"/>
          </a:xfrm>
          <a:prstGeom prst="roundRect">
            <a:avLst/>
          </a:prstGeom>
          <a:ln>
            <a:solidFill>
              <a:srgbClr val="00305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b="1" dirty="0" err="1" smtClean="0">
                <a:latin typeface="Helvetica"/>
                <a:cs typeface="Helvetica"/>
              </a:rPr>
              <a:t>Chronos</a:t>
            </a:r>
            <a:r>
              <a:rPr lang="en-US" sz="1200" b="1" dirty="0" smtClean="0">
                <a:latin typeface="Helvetica"/>
                <a:cs typeface="Helvetica"/>
              </a:rPr>
              <a:t> 1</a:t>
            </a:r>
          </a:p>
          <a:p>
            <a:pPr algn="ctr"/>
            <a:r>
              <a:rPr lang="en-US" sz="1200" b="1" dirty="0" smtClean="0">
                <a:solidFill>
                  <a:srgbClr val="B9A000"/>
                </a:solidFill>
                <a:latin typeface="Helvetica"/>
                <a:cs typeface="Helvetica"/>
              </a:rPr>
              <a:t>(SSE, Bets placed)</a:t>
            </a:r>
            <a:endParaRPr lang="en-US" sz="1200" b="1" dirty="0">
              <a:solidFill>
                <a:srgbClr val="B9A000"/>
              </a:solidFill>
              <a:latin typeface="Helvetica"/>
              <a:cs typeface="Helvetica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987824" y="2276872"/>
            <a:ext cx="1440160" cy="510778"/>
          </a:xfrm>
          <a:prstGeom prst="roundRect">
            <a:avLst/>
          </a:prstGeom>
          <a:ln>
            <a:solidFill>
              <a:srgbClr val="00305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b="1" dirty="0" err="1" smtClean="0">
                <a:latin typeface="Helvetica"/>
                <a:cs typeface="Helvetica"/>
              </a:rPr>
              <a:t>Chronos</a:t>
            </a:r>
            <a:r>
              <a:rPr lang="en-US" sz="1200" b="1" dirty="0" smtClean="0">
                <a:latin typeface="Helvetica"/>
                <a:cs typeface="Helvetica"/>
              </a:rPr>
              <a:t> 2</a:t>
            </a:r>
          </a:p>
          <a:p>
            <a:pPr algn="ctr"/>
            <a:r>
              <a:rPr lang="en-US" sz="1200" b="1" dirty="0" smtClean="0">
                <a:solidFill>
                  <a:srgbClr val="008000"/>
                </a:solidFill>
                <a:latin typeface="Helvetica"/>
                <a:cs typeface="Helvetica"/>
              </a:rPr>
              <a:t>(JMS, Deposits)</a:t>
            </a:r>
            <a:endParaRPr lang="en-US" sz="1200" b="1" dirty="0">
              <a:solidFill>
                <a:srgbClr val="008000"/>
              </a:solidFill>
              <a:latin typeface="Helvetica"/>
              <a:cs typeface="Helvetica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644008" y="2276872"/>
            <a:ext cx="1440160" cy="510778"/>
          </a:xfrm>
          <a:prstGeom prst="roundRect">
            <a:avLst/>
          </a:prstGeom>
          <a:ln>
            <a:solidFill>
              <a:srgbClr val="00305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b="1" dirty="0" err="1" smtClean="0">
                <a:latin typeface="Helvetica"/>
                <a:cs typeface="Helvetica"/>
              </a:rPr>
              <a:t>Chronos</a:t>
            </a:r>
            <a:r>
              <a:rPr lang="en-US" sz="1200" b="1" dirty="0" smtClean="0">
                <a:latin typeface="Helvetica"/>
                <a:cs typeface="Helvetica"/>
              </a:rPr>
              <a:t> 3</a:t>
            </a:r>
          </a:p>
          <a:p>
            <a:pPr algn="ctr"/>
            <a:r>
              <a:rPr lang="en-US" sz="1200" b="1" dirty="0" smtClean="0">
                <a:solidFill>
                  <a:srgbClr val="660066"/>
                </a:solidFill>
                <a:latin typeface="Helvetica"/>
                <a:cs typeface="Helvetica"/>
              </a:rPr>
              <a:t>(HTTP, Events)</a:t>
            </a:r>
            <a:endParaRPr lang="en-US" sz="1200" b="1" dirty="0">
              <a:solidFill>
                <a:srgbClr val="660066"/>
              </a:solidFill>
              <a:latin typeface="Helvetica"/>
              <a:cs typeface="Helvetica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2051720" y="1988840"/>
            <a:ext cx="403244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5364088" y="1988840"/>
            <a:ext cx="0" cy="2880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3707904" y="1988840"/>
            <a:ext cx="0" cy="2880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2051720" y="1988840"/>
            <a:ext cx="0" cy="2880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1" name="Picture 30" descr="kafka-logo-wid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0604" y="3358718"/>
            <a:ext cx="2873524" cy="1510442"/>
          </a:xfrm>
          <a:prstGeom prst="rect">
            <a:avLst/>
          </a:prstGeom>
        </p:spPr>
      </p:pic>
      <p:cxnSp>
        <p:nvCxnSpPr>
          <p:cNvPr id="62" name="Straight Connector 61"/>
          <p:cNvCxnSpPr/>
          <p:nvPr/>
        </p:nvCxnSpPr>
        <p:spPr>
          <a:xfrm>
            <a:off x="7308304" y="1988840"/>
            <a:ext cx="0" cy="2880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6516216" y="2276872"/>
            <a:ext cx="1440160" cy="510778"/>
          </a:xfrm>
          <a:prstGeom prst="roundRect">
            <a:avLst/>
          </a:prstGeom>
          <a:ln>
            <a:solidFill>
              <a:srgbClr val="00305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b="1" dirty="0" err="1" smtClean="0">
                <a:latin typeface="Helvetica"/>
                <a:cs typeface="Helvetica"/>
              </a:rPr>
              <a:t>Chronos</a:t>
            </a:r>
            <a:r>
              <a:rPr lang="en-US" sz="1200" b="1" dirty="0" smtClean="0">
                <a:latin typeface="Helvetica"/>
                <a:cs typeface="Helvetica"/>
              </a:rPr>
              <a:t> N</a:t>
            </a:r>
          </a:p>
          <a:p>
            <a:pPr algn="ctr"/>
            <a:r>
              <a:rPr lang="en-US" sz="1200" b="1" dirty="0" smtClean="0">
                <a:solidFill>
                  <a:srgbClr val="FF6600"/>
                </a:solidFill>
                <a:latin typeface="Helvetica"/>
                <a:cs typeface="Helvetica"/>
              </a:rPr>
              <a:t>(SSE, Twitter)</a:t>
            </a:r>
            <a:endParaRPr lang="en-US" sz="1200" b="1" dirty="0">
              <a:solidFill>
                <a:srgbClr val="FF6600"/>
              </a:solidFill>
              <a:latin typeface="Helvetica"/>
              <a:cs typeface="Helvetica"/>
            </a:endParaRPr>
          </a:p>
        </p:txBody>
      </p:sp>
      <p:cxnSp>
        <p:nvCxnSpPr>
          <p:cNvPr id="64" name="Straight Connector 63"/>
          <p:cNvCxnSpPr/>
          <p:nvPr/>
        </p:nvCxnSpPr>
        <p:spPr>
          <a:xfrm flipH="1">
            <a:off x="6876256" y="1988840"/>
            <a:ext cx="43204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6156176" y="1700808"/>
            <a:ext cx="710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….…</a:t>
            </a:r>
            <a:endParaRPr lang="en-US" dirty="0"/>
          </a:p>
        </p:txBody>
      </p:sp>
      <p:cxnSp>
        <p:nvCxnSpPr>
          <p:cNvPr id="39" name="Straight Arrow Connector 38"/>
          <p:cNvCxnSpPr>
            <a:stCxn id="63" idx="2"/>
          </p:cNvCxnSpPr>
          <p:nvPr/>
        </p:nvCxnSpPr>
        <p:spPr>
          <a:xfrm flipH="1">
            <a:off x="5796136" y="2787650"/>
            <a:ext cx="1440160" cy="7133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51" idx="2"/>
          </p:cNvCxnSpPr>
          <p:nvPr/>
        </p:nvCxnSpPr>
        <p:spPr>
          <a:xfrm>
            <a:off x="5364088" y="2787650"/>
            <a:ext cx="0" cy="6179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50" idx="2"/>
          </p:cNvCxnSpPr>
          <p:nvPr/>
        </p:nvCxnSpPr>
        <p:spPr>
          <a:xfrm>
            <a:off x="3707904" y="2787650"/>
            <a:ext cx="0" cy="6413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1835696" y="2852936"/>
            <a:ext cx="1080120" cy="5040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3" name="Picture 52" descr="Akka_toolkit_logo.svg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0128" y="908720"/>
            <a:ext cx="2794000" cy="1143000"/>
          </a:xfrm>
          <a:prstGeom prst="rect">
            <a:avLst/>
          </a:prstGeom>
        </p:spPr>
      </p:pic>
      <p:sp>
        <p:nvSpPr>
          <p:cNvPr id="54" name="Multiply 53"/>
          <p:cNvSpPr/>
          <p:nvPr/>
        </p:nvSpPr>
        <p:spPr>
          <a:xfrm>
            <a:off x="755576" y="1484784"/>
            <a:ext cx="2016224" cy="2232248"/>
          </a:xfrm>
          <a:prstGeom prst="mathMultiply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TextBox 92"/>
          <p:cNvSpPr txBox="1"/>
          <p:nvPr/>
        </p:nvSpPr>
        <p:spPr>
          <a:xfrm>
            <a:off x="2915816" y="2204864"/>
            <a:ext cx="1584176" cy="715089"/>
          </a:xfrm>
          <a:prstGeom prst="roundRect">
            <a:avLst/>
          </a:prstGeom>
          <a:ln>
            <a:solidFill>
              <a:srgbClr val="00305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b="1" dirty="0" err="1" smtClean="0">
                <a:latin typeface="Helvetica"/>
                <a:cs typeface="Helvetica"/>
              </a:rPr>
              <a:t>Chronos</a:t>
            </a:r>
            <a:r>
              <a:rPr lang="en-US" sz="1200" b="1" dirty="0" smtClean="0">
                <a:latin typeface="Helvetica"/>
                <a:cs typeface="Helvetica"/>
              </a:rPr>
              <a:t> 2</a:t>
            </a:r>
          </a:p>
          <a:p>
            <a:pPr algn="ctr"/>
            <a:r>
              <a:rPr lang="en-US" sz="1200" b="1" dirty="0" smtClean="0">
                <a:solidFill>
                  <a:srgbClr val="008000"/>
                </a:solidFill>
                <a:latin typeface="Helvetica"/>
                <a:cs typeface="Helvetica"/>
              </a:rPr>
              <a:t>(JMS, Deposits)</a:t>
            </a:r>
          </a:p>
          <a:p>
            <a:pPr algn="ctr"/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  <a:latin typeface="Helvetica"/>
                <a:cs typeface="Helvetica"/>
              </a:rPr>
              <a:t>(SSE, Bet Placed)</a:t>
            </a:r>
            <a:endParaRPr lang="en-US" sz="1200" b="1" dirty="0">
              <a:solidFill>
                <a:schemeClr val="accent5">
                  <a:lumMod val="75000"/>
                </a:schemeClr>
              </a:solidFill>
              <a:latin typeface="Helvetica"/>
              <a:cs typeface="Helvetic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1560" y="5333727"/>
            <a:ext cx="821941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Perl Consumer &amp; </a:t>
            </a:r>
            <a:r>
              <a:rPr lang="en-US" sz="1600" dirty="0"/>
              <a:t>Producer </a:t>
            </a:r>
            <a:r>
              <a:rPr lang="en-US" sz="1600" dirty="0" smtClean="0"/>
              <a:t>Module: </a:t>
            </a:r>
            <a:r>
              <a:rPr lang="en-US" sz="1600" dirty="0">
                <a:hlinkClick r:id="rId4"/>
              </a:rPr>
              <a:t>http://search.cpan.org/~sgladkov/Kafka/lib/</a:t>
            </a:r>
            <a:r>
              <a:rPr lang="en-US" sz="1600" dirty="0" smtClean="0">
                <a:hlinkClick r:id="rId4"/>
              </a:rPr>
              <a:t>Kafka.pm</a:t>
            </a:r>
            <a:endParaRPr lang="en-US" sz="16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42799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9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ontent Placeholder 1"/>
          <p:cNvSpPr txBox="1">
            <a:spLocks/>
          </p:cNvSpPr>
          <p:nvPr/>
        </p:nvSpPr>
        <p:spPr bwMode="auto">
          <a:xfrm>
            <a:off x="3851920" y="2492896"/>
            <a:ext cx="5040560" cy="3168352"/>
          </a:xfrm>
          <a:prstGeom prst="rect">
            <a:avLst/>
          </a:prstGeom>
          <a:solidFill>
            <a:schemeClr val="accent1">
              <a:lumMod val="10000"/>
              <a:lumOff val="9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800" kern="120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400" kern="120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200" kern="120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200" kern="120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200" kern="120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 smtClean="0"/>
          </a:p>
          <a:p>
            <a:endParaRPr lang="en-GB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67544" y="1052736"/>
            <a:ext cx="8568952" cy="3528392"/>
          </a:xfrm>
        </p:spPr>
        <p:txBody>
          <a:bodyPr/>
          <a:lstStyle/>
          <a:p>
            <a:pPr marL="0" indent="0">
              <a:buNone/>
            </a:pPr>
            <a:endParaRPr lang="en-US" b="1" dirty="0" smtClean="0">
              <a:solidFill>
                <a:schemeClr val="accent1">
                  <a:lumMod val="90000"/>
                  <a:lumOff val="10000"/>
                </a:schemeClr>
              </a:solidFill>
              <a:latin typeface="Helvetica"/>
              <a:cs typeface="Helvetica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accent1">
                    <a:lumMod val="90000"/>
                    <a:lumOff val="10000"/>
                  </a:schemeClr>
                </a:solidFill>
                <a:latin typeface="Helvetica"/>
                <a:cs typeface="Helvetica"/>
              </a:rPr>
              <a:t>Fates represents the long term memory of </a:t>
            </a:r>
            <a:r>
              <a:rPr lang="en-US" i="1" dirty="0" smtClean="0">
                <a:solidFill>
                  <a:schemeClr val="accent1">
                    <a:lumMod val="90000"/>
                    <a:lumOff val="10000"/>
                  </a:schemeClr>
                </a:solidFill>
                <a:latin typeface="Helvetica"/>
                <a:cs typeface="Helvetica"/>
              </a:rPr>
              <a:t>Omnia</a:t>
            </a:r>
            <a:r>
              <a:rPr lang="en-US" dirty="0" smtClean="0">
                <a:solidFill>
                  <a:schemeClr val="accent1">
                    <a:lumMod val="90000"/>
                    <a:lumOff val="10000"/>
                  </a:schemeClr>
                </a:solidFill>
                <a:latin typeface="Helvetica"/>
                <a:cs typeface="Helvetica"/>
              </a:rPr>
              <a:t>. It organizes the incidents that </a:t>
            </a:r>
            <a:r>
              <a:rPr lang="en-US" i="1" dirty="0" err="1" smtClean="0">
                <a:solidFill>
                  <a:schemeClr val="accent1">
                    <a:lumMod val="90000"/>
                    <a:lumOff val="10000"/>
                  </a:schemeClr>
                </a:solidFill>
                <a:latin typeface="Helvetica"/>
                <a:cs typeface="Helvetica"/>
              </a:rPr>
              <a:t>Chronos</a:t>
            </a:r>
            <a:r>
              <a:rPr lang="en-US" dirty="0" smtClean="0">
                <a:solidFill>
                  <a:schemeClr val="accent1">
                    <a:lumMod val="90000"/>
                    <a:lumOff val="10000"/>
                  </a:schemeClr>
                </a:solidFill>
                <a:latin typeface="Helvetica"/>
                <a:cs typeface="Helvetica"/>
              </a:rPr>
              <a:t> collected into </a:t>
            </a:r>
            <a:r>
              <a:rPr lang="en-US" b="1" dirty="0" smtClean="0">
                <a:solidFill>
                  <a:schemeClr val="accent1">
                    <a:lumMod val="90000"/>
                    <a:lumOff val="10000"/>
                  </a:schemeClr>
                </a:solidFill>
                <a:latin typeface="Helvetica"/>
                <a:cs typeface="Helvetica"/>
              </a:rPr>
              <a:t>timelines</a:t>
            </a:r>
            <a:r>
              <a:rPr lang="en-US" dirty="0" smtClean="0">
                <a:solidFill>
                  <a:schemeClr val="accent1">
                    <a:lumMod val="90000"/>
                    <a:lumOff val="10000"/>
                  </a:schemeClr>
                </a:solidFill>
                <a:latin typeface="Helvetica"/>
                <a:cs typeface="Helvetica"/>
              </a:rPr>
              <a:t> and also elaborates new information as </a:t>
            </a:r>
            <a:r>
              <a:rPr lang="en-US" b="1" dirty="0" smtClean="0">
                <a:solidFill>
                  <a:schemeClr val="accent1">
                    <a:lumMod val="90000"/>
                    <a:lumOff val="10000"/>
                  </a:schemeClr>
                </a:solidFill>
                <a:latin typeface="Helvetica"/>
                <a:cs typeface="Helvetica"/>
              </a:rPr>
              <a:t>views</a:t>
            </a:r>
            <a:r>
              <a:rPr lang="en-US" dirty="0" smtClean="0">
                <a:solidFill>
                  <a:schemeClr val="accent1">
                    <a:lumMod val="90000"/>
                    <a:lumOff val="10000"/>
                  </a:schemeClr>
                </a:solidFill>
                <a:latin typeface="Helvetica"/>
                <a:cs typeface="Helvetica"/>
              </a:rPr>
              <a:t> by using machine learning, logical reasoning and time series analysis.</a:t>
            </a:r>
            <a:endParaRPr lang="en-GB" dirty="0" smtClean="0">
              <a:latin typeface="Helvetica"/>
              <a:cs typeface="Helvetica"/>
            </a:endParaRPr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260648"/>
            <a:ext cx="8229600" cy="868346"/>
          </a:xfrm>
        </p:spPr>
        <p:txBody>
          <a:bodyPr>
            <a:normAutofit/>
          </a:bodyPr>
          <a:lstStyle/>
          <a:p>
            <a:r>
              <a:rPr lang="en-GB" sz="4000" dirty="0" smtClean="0">
                <a:solidFill>
                  <a:schemeClr val="accent1">
                    <a:lumMod val="90000"/>
                    <a:lumOff val="10000"/>
                  </a:schemeClr>
                </a:solidFill>
                <a:latin typeface="Helvetica"/>
                <a:cs typeface="Helvetica"/>
              </a:rPr>
              <a:t>         Fates: </a:t>
            </a:r>
            <a:r>
              <a:rPr lang="en-GB" sz="4000" b="0" i="1" dirty="0" smtClean="0">
                <a:solidFill>
                  <a:schemeClr val="accent1">
                    <a:lumMod val="90000"/>
                    <a:lumOff val="10000"/>
                  </a:schemeClr>
                </a:solidFill>
                <a:latin typeface="Helvetica"/>
                <a:cs typeface="Helvetica"/>
              </a:rPr>
              <a:t>Batch layer</a:t>
            </a:r>
          </a:p>
        </p:txBody>
      </p:sp>
      <p:sp>
        <p:nvSpPr>
          <p:cNvPr id="102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997950" y="6477000"/>
            <a:ext cx="146050" cy="198438"/>
          </a:xfrm>
          <a:prstGeom prst="rect">
            <a:avLst/>
          </a:prstGeom>
          <a:noFill/>
        </p:spPr>
        <p:txBody>
          <a:bodyPr/>
          <a:lstStyle/>
          <a:p>
            <a:fld id="{055852B0-324F-4BFB-9D7F-1E5FE4630E09}" type="slidenum">
              <a:rPr lang="en-GB" smtClean="0"/>
              <a:pPr/>
              <a:t>7</a:t>
            </a:fld>
            <a:endParaRPr lang="en-GB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107504" y="6381328"/>
            <a:ext cx="45026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 smtClean="0">
                <a:solidFill>
                  <a:schemeClr val="bg1"/>
                </a:solidFill>
                <a:latin typeface="Helvetica"/>
                <a:cs typeface="Helvetica"/>
              </a:rPr>
              <a:t>Omnia:</a:t>
            </a:r>
            <a:r>
              <a:rPr lang="en-GB" sz="1200" i="1" dirty="0" smtClean="0">
                <a:solidFill>
                  <a:schemeClr val="bg1"/>
                </a:solidFill>
                <a:latin typeface="Helvetica"/>
                <a:cs typeface="Helvetica"/>
              </a:rPr>
              <a:t> Distributed </a:t>
            </a:r>
            <a:r>
              <a:rPr lang="en-GB" sz="1200" i="1" dirty="0">
                <a:solidFill>
                  <a:schemeClr val="bg1"/>
                </a:solidFill>
                <a:latin typeface="Helvetica"/>
                <a:cs typeface="Helvetica"/>
              </a:rPr>
              <a:t>&amp; Reactive </a:t>
            </a:r>
            <a:r>
              <a:rPr lang="en-GB" sz="1200" i="1" dirty="0" smtClean="0">
                <a:solidFill>
                  <a:schemeClr val="bg1"/>
                </a:solidFill>
                <a:latin typeface="Helvetica"/>
                <a:cs typeface="Helvetica"/>
              </a:rPr>
              <a:t>platform </a:t>
            </a:r>
            <a:r>
              <a:rPr lang="en-GB" sz="1200" i="1" dirty="0">
                <a:solidFill>
                  <a:schemeClr val="bg1"/>
                </a:solidFill>
                <a:latin typeface="Helvetica"/>
                <a:cs typeface="Helvetica"/>
              </a:rPr>
              <a:t>for data management</a:t>
            </a:r>
            <a:endParaRPr lang="en-US" sz="1200" i="1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139952" y="2660337"/>
            <a:ext cx="2016224" cy="408623"/>
          </a:xfrm>
          <a:prstGeom prst="roundRect">
            <a:avLst/>
          </a:prstGeom>
          <a:ln>
            <a:solidFill>
              <a:srgbClr val="19749E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Helvetica"/>
                <a:cs typeface="Helvetica"/>
              </a:rPr>
              <a:t>Customer: 123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644008" y="3236401"/>
            <a:ext cx="1656184" cy="408623"/>
          </a:xfrm>
          <a:prstGeom prst="roundRect">
            <a:avLst/>
          </a:prstGeom>
          <a:solidFill>
            <a:schemeClr val="accent1"/>
          </a:solidFill>
          <a:ln>
            <a:solidFill>
              <a:srgbClr val="19749E"/>
            </a:solidFill>
          </a:ln>
        </p:spPr>
        <p:style>
          <a:lnRef idx="2">
            <a:schemeClr val="accent2">
              <a:hueOff val="-11939014"/>
              <a:satOff val="-72242"/>
              <a:lumOff val="29215"/>
              <a:alphaOff val="0"/>
            </a:schemeClr>
          </a:lnRef>
          <a:fillRef idx="1">
            <a:schemeClr val="accent2">
              <a:hueOff val="-11939014"/>
              <a:satOff val="-72242"/>
              <a:lumOff val="29215"/>
              <a:alphaOff val="0"/>
            </a:schemeClr>
          </a:fillRef>
          <a:effectRef idx="0">
            <a:schemeClr val="accent2">
              <a:hueOff val="-11939014"/>
              <a:satOff val="-72242"/>
              <a:lumOff val="29215"/>
              <a:alphaOff val="0"/>
            </a:schemeClr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Helvetica"/>
                <a:cs typeface="Helvetica"/>
              </a:rPr>
              <a:t>Login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644008" y="3740457"/>
            <a:ext cx="1656184" cy="408623"/>
          </a:xfrm>
          <a:prstGeom prst="roundRect">
            <a:avLst/>
          </a:prstGeom>
          <a:ln>
            <a:solidFill>
              <a:srgbClr val="19749E"/>
            </a:solidFill>
          </a:ln>
        </p:spPr>
        <p:style>
          <a:lnRef idx="2">
            <a:schemeClr val="accent2">
              <a:hueOff val="-5969507"/>
              <a:satOff val="-36121"/>
              <a:lumOff val="14607"/>
              <a:alphaOff val="0"/>
            </a:schemeClr>
          </a:lnRef>
          <a:fillRef idx="1">
            <a:schemeClr val="accent2">
              <a:hueOff val="-5969507"/>
              <a:satOff val="-36121"/>
              <a:lumOff val="14607"/>
              <a:alphaOff val="0"/>
            </a:schemeClr>
          </a:fillRef>
          <a:effectRef idx="0">
            <a:schemeClr val="accent2">
              <a:hueOff val="-5969507"/>
              <a:satOff val="-36121"/>
              <a:lumOff val="14607"/>
              <a:alphaOff val="0"/>
            </a:schemeClr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"/>
                <a:cs typeface="Helvetica"/>
              </a:rPr>
              <a:t>D</a:t>
            </a:r>
            <a:r>
              <a:rPr lang="en-US" dirty="0" smtClean="0">
                <a:latin typeface="Helvetica"/>
                <a:cs typeface="Helvetica"/>
              </a:rPr>
              <a:t>eposit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644008" y="4244513"/>
            <a:ext cx="1656184" cy="408623"/>
          </a:xfrm>
          <a:prstGeom prst="roundRect">
            <a:avLst/>
          </a:prstGeom>
          <a:ln>
            <a:solidFill>
              <a:srgbClr val="19749E"/>
            </a:solidFill>
          </a:ln>
        </p:spPr>
        <p:style>
          <a:lnRef idx="2">
            <a:schemeClr val="accent2">
              <a:hueOff val="-2984753"/>
              <a:satOff val="-18060"/>
              <a:lumOff val="7304"/>
              <a:alphaOff val="0"/>
            </a:schemeClr>
          </a:lnRef>
          <a:fillRef idx="1">
            <a:schemeClr val="accent2">
              <a:hueOff val="-2984753"/>
              <a:satOff val="-18060"/>
              <a:lumOff val="7304"/>
              <a:alphaOff val="0"/>
            </a:schemeClr>
          </a:fillRef>
          <a:effectRef idx="0">
            <a:schemeClr val="accent2">
              <a:hueOff val="-2984753"/>
              <a:satOff val="-18060"/>
              <a:lumOff val="7304"/>
              <a:alphaOff val="0"/>
            </a:schemeClr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Helvetica"/>
                <a:cs typeface="Helvetica"/>
              </a:rPr>
              <a:t>Bet placed</a:t>
            </a:r>
            <a:endParaRPr lang="en-US" dirty="0">
              <a:latin typeface="Helvetica"/>
              <a:cs typeface="Helvetica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>
            <a:off x="4355976" y="3092385"/>
            <a:ext cx="0" cy="21602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endCxn id="35" idx="1"/>
          </p:cNvCxnSpPr>
          <p:nvPr/>
        </p:nvCxnSpPr>
        <p:spPr>
          <a:xfrm flipV="1">
            <a:off x="4355976" y="3440713"/>
            <a:ext cx="288032" cy="1171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V="1">
            <a:off x="4355976" y="3956481"/>
            <a:ext cx="288032" cy="1171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V="1">
            <a:off x="4355976" y="4532545"/>
            <a:ext cx="288032" cy="1171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 rot="16200000">
            <a:off x="5187697" y="467622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…</a:t>
            </a:r>
            <a:endParaRPr lang="en-US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4644008" y="5036601"/>
            <a:ext cx="1656184" cy="408623"/>
          </a:xfrm>
          <a:prstGeom prst="roundRect">
            <a:avLst/>
          </a:prstGeom>
          <a:solidFill>
            <a:schemeClr val="accent1"/>
          </a:solidFill>
          <a:ln>
            <a:solidFill>
              <a:srgbClr val="19749E"/>
            </a:solidFill>
          </a:ln>
        </p:spPr>
        <p:style>
          <a:lnRef idx="2">
            <a:schemeClr val="accent2">
              <a:hueOff val="-11939014"/>
              <a:satOff val="-72242"/>
              <a:lumOff val="29215"/>
              <a:alphaOff val="0"/>
            </a:schemeClr>
          </a:lnRef>
          <a:fillRef idx="1">
            <a:schemeClr val="accent2">
              <a:hueOff val="-11939014"/>
              <a:satOff val="-72242"/>
              <a:lumOff val="29215"/>
              <a:alphaOff val="0"/>
            </a:schemeClr>
          </a:fillRef>
          <a:effectRef idx="0">
            <a:schemeClr val="accent2">
              <a:hueOff val="-11939014"/>
              <a:satOff val="-72242"/>
              <a:lumOff val="29215"/>
              <a:alphaOff val="0"/>
            </a:schemeClr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>
                <a:latin typeface="Helvetica"/>
                <a:cs typeface="Helvetica"/>
              </a:defRPr>
            </a:lvl1pPr>
          </a:lstStyle>
          <a:p>
            <a:r>
              <a:rPr lang="en-US" dirty="0"/>
              <a:t>Logout</a:t>
            </a:r>
          </a:p>
        </p:txBody>
      </p:sp>
      <p:cxnSp>
        <p:nvCxnSpPr>
          <p:cNvPr id="51" name="Straight Connector 50"/>
          <p:cNvCxnSpPr/>
          <p:nvPr/>
        </p:nvCxnSpPr>
        <p:spPr>
          <a:xfrm flipV="1">
            <a:off x="4355976" y="5229200"/>
            <a:ext cx="288032" cy="1171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6516216" y="2636912"/>
            <a:ext cx="2016224" cy="408623"/>
          </a:xfrm>
          <a:prstGeom prst="roundRect">
            <a:avLst/>
          </a:prstGeom>
          <a:ln>
            <a:solidFill>
              <a:srgbClr val="19749E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Helvetica"/>
                <a:cs typeface="Helvetica"/>
              </a:rPr>
              <a:t>Event: 78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7020272" y="3212976"/>
            <a:ext cx="1656184" cy="408623"/>
          </a:xfrm>
          <a:prstGeom prst="roundRect">
            <a:avLst/>
          </a:prstGeom>
          <a:ln>
            <a:solidFill>
              <a:srgbClr val="19749E"/>
            </a:solidFill>
          </a:ln>
        </p:spPr>
        <p:style>
          <a:lnRef idx="2">
            <a:schemeClr val="accent2">
              <a:hueOff val="-8954260"/>
              <a:satOff val="-54181"/>
              <a:lumOff val="21911"/>
              <a:alphaOff val="0"/>
            </a:schemeClr>
          </a:lnRef>
          <a:fillRef idx="1">
            <a:schemeClr val="accent2">
              <a:hueOff val="-8954260"/>
              <a:satOff val="-54181"/>
              <a:lumOff val="21911"/>
              <a:alphaOff val="0"/>
            </a:schemeClr>
          </a:fillRef>
          <a:effectRef idx="0">
            <a:schemeClr val="accent2">
              <a:hueOff val="-8954260"/>
              <a:satOff val="-54181"/>
              <a:lumOff val="21911"/>
              <a:alphaOff val="0"/>
            </a:schemeClr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Helvetica"/>
                <a:cs typeface="Helvetica"/>
              </a:rPr>
              <a:t>Started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7020272" y="3717032"/>
            <a:ext cx="1656184" cy="408623"/>
          </a:xfrm>
          <a:prstGeom prst="roundRect">
            <a:avLst/>
          </a:prstGeom>
          <a:ln>
            <a:solidFill>
              <a:srgbClr val="19749E"/>
            </a:solidFill>
          </a:ln>
        </p:spPr>
        <p:style>
          <a:lnRef idx="2">
            <a:schemeClr val="accent2">
              <a:hueOff val="-8954260"/>
              <a:satOff val="-54181"/>
              <a:lumOff val="21911"/>
              <a:alphaOff val="0"/>
            </a:schemeClr>
          </a:lnRef>
          <a:fillRef idx="1">
            <a:schemeClr val="accent2">
              <a:hueOff val="-8954260"/>
              <a:satOff val="-54181"/>
              <a:lumOff val="21911"/>
              <a:alphaOff val="0"/>
            </a:schemeClr>
          </a:fillRef>
          <a:effectRef idx="0">
            <a:schemeClr val="accent2">
              <a:hueOff val="-8954260"/>
              <a:satOff val="-54181"/>
              <a:lumOff val="21911"/>
              <a:alphaOff val="0"/>
            </a:schemeClr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Helvetica"/>
                <a:cs typeface="Helvetica"/>
              </a:rPr>
              <a:t>Fault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7020272" y="4221088"/>
            <a:ext cx="1656184" cy="408623"/>
          </a:xfrm>
          <a:prstGeom prst="roundRect">
            <a:avLst/>
          </a:prstGeom>
          <a:ln>
            <a:solidFill>
              <a:srgbClr val="19749E"/>
            </a:solidFill>
          </a:ln>
        </p:spPr>
        <p:style>
          <a:lnRef idx="2">
            <a:schemeClr val="accent2">
              <a:hueOff val="-8954260"/>
              <a:satOff val="-54181"/>
              <a:lumOff val="21911"/>
              <a:alphaOff val="0"/>
            </a:schemeClr>
          </a:lnRef>
          <a:fillRef idx="1">
            <a:schemeClr val="accent2">
              <a:hueOff val="-8954260"/>
              <a:satOff val="-54181"/>
              <a:lumOff val="21911"/>
              <a:alphaOff val="0"/>
            </a:schemeClr>
          </a:fillRef>
          <a:effectRef idx="0">
            <a:schemeClr val="accent2">
              <a:hueOff val="-8954260"/>
              <a:satOff val="-54181"/>
              <a:lumOff val="21911"/>
              <a:alphaOff val="0"/>
            </a:schemeClr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>
                <a:latin typeface="Helvetica"/>
                <a:cs typeface="Helvetica"/>
              </a:defRPr>
            </a:lvl1pPr>
          </a:lstStyle>
          <a:p>
            <a:r>
              <a:rPr lang="en-US" dirty="0" smtClean="0"/>
              <a:t>Penalty</a:t>
            </a:r>
            <a:endParaRPr lang="en-US" dirty="0"/>
          </a:p>
        </p:txBody>
      </p:sp>
      <p:cxnSp>
        <p:nvCxnSpPr>
          <p:cNvPr id="65" name="Straight Connector 64"/>
          <p:cNvCxnSpPr/>
          <p:nvPr/>
        </p:nvCxnSpPr>
        <p:spPr>
          <a:xfrm>
            <a:off x="6732240" y="3068960"/>
            <a:ext cx="0" cy="21602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endCxn id="59" idx="1"/>
          </p:cNvCxnSpPr>
          <p:nvPr/>
        </p:nvCxnSpPr>
        <p:spPr>
          <a:xfrm flipV="1">
            <a:off x="6732240" y="3417288"/>
            <a:ext cx="288032" cy="1171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V="1">
            <a:off x="6732240" y="3933056"/>
            <a:ext cx="288032" cy="1171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V="1">
            <a:off x="6732240" y="4509120"/>
            <a:ext cx="288032" cy="1171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 rot="16200000">
            <a:off x="7501245" y="467622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…</a:t>
            </a:r>
            <a:endParaRPr lang="en-US" b="1" dirty="0"/>
          </a:p>
        </p:txBody>
      </p:sp>
      <p:sp>
        <p:nvSpPr>
          <p:cNvPr id="70" name="TextBox 69"/>
          <p:cNvSpPr txBox="1"/>
          <p:nvPr/>
        </p:nvSpPr>
        <p:spPr>
          <a:xfrm>
            <a:off x="7020272" y="5036601"/>
            <a:ext cx="1656184" cy="408623"/>
          </a:xfrm>
          <a:prstGeom prst="roundRect">
            <a:avLst/>
          </a:prstGeom>
          <a:ln>
            <a:solidFill>
              <a:srgbClr val="19749E"/>
            </a:solidFill>
          </a:ln>
        </p:spPr>
        <p:style>
          <a:lnRef idx="2">
            <a:schemeClr val="accent2">
              <a:hueOff val="-8954260"/>
              <a:satOff val="-54181"/>
              <a:lumOff val="21911"/>
              <a:alphaOff val="0"/>
            </a:schemeClr>
          </a:lnRef>
          <a:fillRef idx="1">
            <a:schemeClr val="accent2">
              <a:hueOff val="-8954260"/>
              <a:satOff val="-54181"/>
              <a:lumOff val="21911"/>
              <a:alphaOff val="0"/>
            </a:schemeClr>
          </a:fillRef>
          <a:effectRef idx="0">
            <a:schemeClr val="accent2">
              <a:hueOff val="-8954260"/>
              <a:satOff val="-54181"/>
              <a:lumOff val="21911"/>
              <a:alphaOff val="0"/>
            </a:schemeClr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Helvetica"/>
                <a:cs typeface="Helvetica"/>
              </a:rPr>
              <a:t>Goal</a:t>
            </a:r>
            <a:endParaRPr lang="en-US" dirty="0">
              <a:latin typeface="Helvetica"/>
              <a:cs typeface="Helvetica"/>
            </a:endParaRPr>
          </a:p>
        </p:txBody>
      </p:sp>
      <p:cxnSp>
        <p:nvCxnSpPr>
          <p:cNvPr id="71" name="Straight Connector 70"/>
          <p:cNvCxnSpPr/>
          <p:nvPr/>
        </p:nvCxnSpPr>
        <p:spPr>
          <a:xfrm flipV="1">
            <a:off x="6732240" y="5217488"/>
            <a:ext cx="288032" cy="1171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1661221" y="4941168"/>
            <a:ext cx="2190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1">
                    <a:lumMod val="90000"/>
                    <a:lumOff val="10000"/>
                  </a:schemeClr>
                </a:solidFill>
                <a:latin typeface="Helvetica"/>
                <a:cs typeface="Helvetica"/>
              </a:rPr>
              <a:t>Timelines &amp; Views</a:t>
            </a:r>
            <a:endParaRPr lang="en-US" b="1" dirty="0">
              <a:solidFill>
                <a:schemeClr val="accent1">
                  <a:lumMod val="90000"/>
                  <a:lumOff val="10000"/>
                </a:schemeClr>
              </a:solidFill>
              <a:latin typeface="Helvetica"/>
              <a:cs typeface="Helvetica"/>
            </a:endParaRPr>
          </a:p>
        </p:txBody>
      </p:sp>
      <p:grpSp>
        <p:nvGrpSpPr>
          <p:cNvPr id="80" name="Group 79"/>
          <p:cNvGrpSpPr/>
          <p:nvPr/>
        </p:nvGrpSpPr>
        <p:grpSpPr>
          <a:xfrm>
            <a:off x="1259632" y="2636912"/>
            <a:ext cx="710496" cy="1014995"/>
            <a:chOff x="1" y="897843"/>
            <a:chExt cx="710496" cy="1014995"/>
          </a:xfrm>
        </p:grpSpPr>
        <p:sp>
          <p:nvSpPr>
            <p:cNvPr id="81" name="Chevron 80"/>
            <p:cNvSpPr/>
            <p:nvPr/>
          </p:nvSpPr>
          <p:spPr>
            <a:xfrm rot="5400000">
              <a:off x="-152249" y="1050093"/>
              <a:ext cx="1014995" cy="710496"/>
            </a:xfrm>
            <a:prstGeom prst="chevron">
              <a:avLst/>
            </a:prstGeom>
          </p:spPr>
          <p:style>
            <a:lnRef idx="2">
              <a:schemeClr val="accent2">
                <a:hueOff val="-2984753"/>
                <a:satOff val="-18060"/>
                <a:lumOff val="7304"/>
                <a:alphaOff val="0"/>
              </a:schemeClr>
            </a:lnRef>
            <a:fillRef idx="1">
              <a:schemeClr val="accent2">
                <a:hueOff val="-2984753"/>
                <a:satOff val="-18060"/>
                <a:lumOff val="7304"/>
                <a:alphaOff val="0"/>
              </a:schemeClr>
            </a:fillRef>
            <a:effectRef idx="0">
              <a:schemeClr val="accent2">
                <a:hueOff val="-2984753"/>
                <a:satOff val="-18060"/>
                <a:lumOff val="7304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2" name="Chevron 4"/>
            <p:cNvSpPr/>
            <p:nvPr/>
          </p:nvSpPr>
          <p:spPr>
            <a:xfrm>
              <a:off x="1" y="1253091"/>
              <a:ext cx="710496" cy="30449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890" tIns="8890" rIns="8890" bIns="8890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kern="1200" dirty="0" smtClean="0"/>
                <a:t>Bets</a:t>
              </a:r>
              <a:endParaRPr lang="en-GB" sz="1400" kern="1200" dirty="0"/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2043487" y="2636912"/>
            <a:ext cx="710496" cy="1014995"/>
            <a:chOff x="144019" y="1656180"/>
            <a:chExt cx="710496" cy="1014995"/>
          </a:xfrm>
        </p:grpSpPr>
        <p:sp>
          <p:nvSpPr>
            <p:cNvPr id="84" name="Chevron 83"/>
            <p:cNvSpPr/>
            <p:nvPr/>
          </p:nvSpPr>
          <p:spPr>
            <a:xfrm rot="5400000">
              <a:off x="-8231" y="1808430"/>
              <a:ext cx="1014995" cy="710496"/>
            </a:xfrm>
            <a:prstGeom prst="chevron">
              <a:avLst/>
            </a:prstGeom>
          </p:spPr>
          <p:style>
            <a:lnRef idx="2">
              <a:schemeClr val="accent2">
                <a:hueOff val="-5969507"/>
                <a:satOff val="-36121"/>
                <a:lumOff val="14607"/>
                <a:alphaOff val="0"/>
              </a:schemeClr>
            </a:lnRef>
            <a:fillRef idx="1">
              <a:schemeClr val="accent2">
                <a:hueOff val="-5969507"/>
                <a:satOff val="-36121"/>
                <a:lumOff val="14607"/>
                <a:alphaOff val="0"/>
              </a:schemeClr>
            </a:fillRef>
            <a:effectRef idx="0">
              <a:schemeClr val="accent2">
                <a:hueOff val="-5969507"/>
                <a:satOff val="-36121"/>
                <a:lumOff val="14607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5" name="Chevron 4"/>
            <p:cNvSpPr/>
            <p:nvPr/>
          </p:nvSpPr>
          <p:spPr>
            <a:xfrm>
              <a:off x="144019" y="2011428"/>
              <a:ext cx="710496" cy="30449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890" tIns="8890" rIns="8890" bIns="8890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kern="1200" dirty="0" smtClean="0"/>
                <a:t>Deposits</a:t>
              </a:r>
              <a:endParaRPr lang="en-GB" sz="1400" kern="1200" dirty="0"/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459311" y="2636912"/>
            <a:ext cx="710496" cy="1014995"/>
            <a:chOff x="1" y="2689418"/>
            <a:chExt cx="710496" cy="1014995"/>
          </a:xfrm>
        </p:grpSpPr>
        <p:sp>
          <p:nvSpPr>
            <p:cNvPr id="87" name="Chevron 86"/>
            <p:cNvSpPr/>
            <p:nvPr/>
          </p:nvSpPr>
          <p:spPr>
            <a:xfrm rot="5400000">
              <a:off x="-152249" y="2841668"/>
              <a:ext cx="1014995" cy="710496"/>
            </a:xfrm>
            <a:prstGeom prst="chevron">
              <a:avLst/>
            </a:prstGeom>
          </p:spPr>
          <p:style>
            <a:lnRef idx="2">
              <a:schemeClr val="accent2">
                <a:hueOff val="-8954260"/>
                <a:satOff val="-54181"/>
                <a:lumOff val="21911"/>
                <a:alphaOff val="0"/>
              </a:schemeClr>
            </a:lnRef>
            <a:fillRef idx="1">
              <a:schemeClr val="accent2">
                <a:hueOff val="-8954260"/>
                <a:satOff val="-54181"/>
                <a:lumOff val="21911"/>
                <a:alphaOff val="0"/>
              </a:schemeClr>
            </a:fillRef>
            <a:effectRef idx="0">
              <a:schemeClr val="accent2">
                <a:hueOff val="-8954260"/>
                <a:satOff val="-54181"/>
                <a:lumOff val="21911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8" name="Chevron 4"/>
            <p:cNvSpPr/>
            <p:nvPr/>
          </p:nvSpPr>
          <p:spPr>
            <a:xfrm>
              <a:off x="1" y="3044666"/>
              <a:ext cx="710496" cy="30449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890" tIns="8890" rIns="8890" bIns="8890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400" kern="1200" dirty="0" smtClean="0"/>
                <a:t> Events</a:t>
              </a:r>
              <a:endParaRPr lang="en-GB" sz="1400" kern="1200" dirty="0"/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2835575" y="2636912"/>
            <a:ext cx="710496" cy="1014995"/>
            <a:chOff x="1" y="3590788"/>
            <a:chExt cx="710496" cy="1014995"/>
          </a:xfrm>
        </p:grpSpPr>
        <p:sp>
          <p:nvSpPr>
            <p:cNvPr id="90" name="Chevron 89"/>
            <p:cNvSpPr/>
            <p:nvPr/>
          </p:nvSpPr>
          <p:spPr>
            <a:xfrm rot="5400000">
              <a:off x="-152249" y="3743038"/>
              <a:ext cx="1014995" cy="710496"/>
            </a:xfrm>
            <a:prstGeom prst="chevron">
              <a:avLst/>
            </a:prstGeom>
            <a:solidFill>
              <a:schemeClr val="accent1"/>
            </a:solidFill>
          </p:spPr>
          <p:style>
            <a:lnRef idx="2">
              <a:schemeClr val="accent2">
                <a:hueOff val="-11939014"/>
                <a:satOff val="-72242"/>
                <a:lumOff val="29215"/>
                <a:alphaOff val="0"/>
              </a:schemeClr>
            </a:lnRef>
            <a:fillRef idx="1">
              <a:schemeClr val="accent2">
                <a:hueOff val="-11939014"/>
                <a:satOff val="-72242"/>
                <a:lumOff val="29215"/>
                <a:alphaOff val="0"/>
              </a:schemeClr>
            </a:fillRef>
            <a:effectRef idx="0">
              <a:schemeClr val="accent2">
                <a:hueOff val="-11939014"/>
                <a:satOff val="-72242"/>
                <a:lumOff val="29215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1" name="Chevron 4"/>
            <p:cNvSpPr/>
            <p:nvPr/>
          </p:nvSpPr>
          <p:spPr>
            <a:xfrm>
              <a:off x="1" y="3946036"/>
              <a:ext cx="710496" cy="30449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890" tIns="8890" rIns="8890" bIns="8890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400" kern="1200" dirty="0" smtClean="0"/>
                <a:t>Session</a:t>
              </a:r>
              <a:endParaRPr lang="en-GB" sz="1400" kern="1200" dirty="0"/>
            </a:p>
          </p:txBody>
        </p:sp>
      </p:grpSp>
      <p:sp>
        <p:nvSpPr>
          <p:cNvPr id="92" name="TextBox 91"/>
          <p:cNvSpPr txBox="1"/>
          <p:nvPr/>
        </p:nvSpPr>
        <p:spPr>
          <a:xfrm>
            <a:off x="467544" y="3723915"/>
            <a:ext cx="3096344" cy="908864"/>
          </a:xfrm>
          <a:prstGeom prst="roundRect">
            <a:avLst>
              <a:gd name="adj" fmla="val 50000"/>
            </a:avLst>
          </a:prstGeom>
          <a:ln>
            <a:solidFill>
              <a:srgbClr val="00305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Helvetica"/>
                <a:cs typeface="Helvetica"/>
              </a:rPr>
              <a:t>Fates</a:t>
            </a:r>
          </a:p>
          <a:p>
            <a:pPr algn="ctr"/>
            <a:r>
              <a:rPr lang="en-US" dirty="0" smtClean="0">
                <a:solidFill>
                  <a:srgbClr val="003056"/>
                </a:solidFill>
                <a:latin typeface="Helvetica"/>
                <a:cs typeface="Helvetica"/>
              </a:rPr>
              <a:t>Batch Layer</a:t>
            </a:r>
          </a:p>
        </p:txBody>
      </p:sp>
      <p:sp>
        <p:nvSpPr>
          <p:cNvPr id="93" name="Bent Arrow 92"/>
          <p:cNvSpPr/>
          <p:nvPr/>
        </p:nvSpPr>
        <p:spPr>
          <a:xfrm rot="10800000" flipH="1">
            <a:off x="1835696" y="4653136"/>
            <a:ext cx="1872208" cy="360040"/>
          </a:xfrm>
          <a:prstGeom prst="ben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62" name="Group 61"/>
          <p:cNvGrpSpPr/>
          <p:nvPr/>
        </p:nvGrpSpPr>
        <p:grpSpPr>
          <a:xfrm>
            <a:off x="539552" y="476672"/>
            <a:ext cx="1080120" cy="504056"/>
            <a:chOff x="608482" y="2564905"/>
            <a:chExt cx="7779942" cy="2520281"/>
          </a:xfrm>
        </p:grpSpPr>
        <p:sp>
          <p:nvSpPr>
            <p:cNvPr id="63" name="TextBox 62"/>
            <p:cNvSpPr txBox="1"/>
            <p:nvPr/>
          </p:nvSpPr>
          <p:spPr>
            <a:xfrm rot="16200000">
              <a:off x="1010032" y="3470098"/>
              <a:ext cx="2520280" cy="709896"/>
            </a:xfrm>
            <a:prstGeom prst="roundRect">
              <a:avLst>
                <a:gd name="adj" fmla="val 50000"/>
              </a:avLst>
            </a:prstGeom>
            <a:solidFill>
              <a:srgbClr val="19749E"/>
            </a:solidFill>
            <a:ln>
              <a:solidFill>
                <a:srgbClr val="19749E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b="1" dirty="0">
                <a:latin typeface="Helvetica"/>
                <a:cs typeface="Helvetica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3419871" y="2808170"/>
              <a:ext cx="2088232" cy="491278"/>
            </a:xfrm>
            <a:prstGeom prst="roundRect">
              <a:avLst>
                <a:gd name="adj" fmla="val 50000"/>
              </a:avLst>
            </a:prstGeom>
            <a:solidFill>
              <a:srgbClr val="19749E"/>
            </a:solidFill>
            <a:ln>
              <a:solidFill>
                <a:srgbClr val="19749E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b="1" dirty="0">
                <a:latin typeface="Helvetica"/>
                <a:cs typeface="Helvetica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3419871" y="4077074"/>
              <a:ext cx="2088232" cy="491278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b="1" dirty="0" smtClean="0">
                <a:latin typeface="Helvetica"/>
                <a:cs typeface="Helvetica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 rot="16200000">
              <a:off x="5491406" y="3470097"/>
              <a:ext cx="2520280" cy="709896"/>
            </a:xfrm>
            <a:prstGeom prst="roundRect">
              <a:avLst>
                <a:gd name="adj" fmla="val 50000"/>
              </a:avLst>
            </a:prstGeom>
            <a:solidFill>
              <a:srgbClr val="19749E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b="1" dirty="0">
                <a:latin typeface="Helvetica"/>
                <a:cs typeface="Helvetica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2771800" y="3068962"/>
              <a:ext cx="579142" cy="452358"/>
            </a:xfrm>
            <a:prstGeom prst="rightArrow">
              <a:avLst/>
            </a:prstGeom>
            <a:ln>
              <a:solidFill>
                <a:srgbClr val="19749E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2771800" y="4293098"/>
              <a:ext cx="579142" cy="452358"/>
            </a:xfrm>
            <a:prstGeom prst="rightArrow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5649042" y="2996954"/>
              <a:ext cx="579142" cy="452358"/>
            </a:xfrm>
            <a:prstGeom prst="rightArrow">
              <a:avLst/>
            </a:prstGeom>
            <a:ln>
              <a:solidFill>
                <a:srgbClr val="19749E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5649042" y="4221090"/>
              <a:ext cx="579142" cy="452358"/>
            </a:xfrm>
            <a:prstGeom prst="rightArrow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608482" y="3552707"/>
              <a:ext cx="1083198" cy="452358"/>
            </a:xfrm>
            <a:prstGeom prst="rightArrow">
              <a:avLst/>
            </a:prstGeom>
            <a:ln>
              <a:solidFill>
                <a:srgbClr val="19749E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7305226" y="3552707"/>
              <a:ext cx="1083198" cy="452358"/>
            </a:xfrm>
            <a:prstGeom prst="rightArrow">
              <a:avLst/>
            </a:prstGeom>
            <a:ln>
              <a:solidFill>
                <a:srgbClr val="19749E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7308305" y="3284984"/>
              <a:ext cx="622663" cy="1077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>
                <a:solidFill>
                  <a:srgbClr val="003056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898722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  <p:bldP spid="36" grpId="0" animBg="1"/>
      <p:bldP spid="37" grpId="0" animBg="1"/>
      <p:bldP spid="49" grpId="0"/>
      <p:bldP spid="50" grpId="0" animBg="1"/>
      <p:bldP spid="58" grpId="0" animBg="1"/>
      <p:bldP spid="59" grpId="0" animBg="1"/>
      <p:bldP spid="60" grpId="0" animBg="1"/>
      <p:bldP spid="61" grpId="0" animBg="1"/>
      <p:bldP spid="69" grpId="0"/>
      <p:bldP spid="7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Box 104"/>
          <p:cNvSpPr txBox="1"/>
          <p:nvPr/>
        </p:nvSpPr>
        <p:spPr>
          <a:xfrm>
            <a:off x="755576" y="1617118"/>
            <a:ext cx="7920880" cy="3396058"/>
          </a:xfrm>
          <a:prstGeom prst="roundRect">
            <a:avLst/>
          </a:prstGeom>
          <a:ln>
            <a:solidFill>
              <a:srgbClr val="00305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403648" y="2208162"/>
            <a:ext cx="2232248" cy="93610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259632" y="1992138"/>
            <a:ext cx="2232248" cy="93610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228184" y="3144266"/>
            <a:ext cx="2232248" cy="936104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6092552" y="2936626"/>
            <a:ext cx="2232248" cy="936104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5940152" y="2784226"/>
            <a:ext cx="2232248" cy="936104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260648"/>
            <a:ext cx="8229600" cy="868346"/>
          </a:xfrm>
        </p:spPr>
        <p:txBody>
          <a:bodyPr>
            <a:normAutofit/>
          </a:bodyPr>
          <a:lstStyle/>
          <a:p>
            <a:r>
              <a:rPr lang="en-GB" sz="4000" dirty="0" smtClean="0">
                <a:solidFill>
                  <a:schemeClr val="accent1">
                    <a:lumMod val="90000"/>
                    <a:lumOff val="10000"/>
                  </a:schemeClr>
                </a:solidFill>
                <a:latin typeface="Helvetica"/>
                <a:cs typeface="Helvetica"/>
              </a:rPr>
              <a:t>         Fates: </a:t>
            </a:r>
            <a:r>
              <a:rPr lang="en-GB" sz="4000" b="0" i="1" dirty="0" smtClean="0">
                <a:solidFill>
                  <a:schemeClr val="accent1">
                    <a:lumMod val="90000"/>
                    <a:lumOff val="10000"/>
                  </a:schemeClr>
                </a:solidFill>
                <a:latin typeface="Helvetica"/>
                <a:cs typeface="Helvetica"/>
              </a:rPr>
              <a:t>Batch </a:t>
            </a:r>
            <a:r>
              <a:rPr lang="en-GB" sz="4000" b="0" i="1" dirty="0">
                <a:solidFill>
                  <a:schemeClr val="accent1">
                    <a:lumMod val="90000"/>
                    <a:lumOff val="10000"/>
                  </a:schemeClr>
                </a:solidFill>
                <a:latin typeface="Helvetica"/>
                <a:cs typeface="Helvetica"/>
              </a:rPr>
              <a:t>layer</a:t>
            </a:r>
            <a:endParaRPr lang="en-GB" sz="4000" b="0" i="1" dirty="0" smtClean="0">
              <a:solidFill>
                <a:schemeClr val="accent1">
                  <a:lumMod val="90000"/>
                  <a:lumOff val="10000"/>
                </a:schemeClr>
              </a:solidFill>
              <a:latin typeface="Helvetica"/>
              <a:cs typeface="Helvetica"/>
            </a:endParaRPr>
          </a:p>
        </p:txBody>
      </p:sp>
      <p:sp>
        <p:nvSpPr>
          <p:cNvPr id="102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997950" y="6477000"/>
            <a:ext cx="146050" cy="198438"/>
          </a:xfrm>
          <a:prstGeom prst="rect">
            <a:avLst/>
          </a:prstGeom>
          <a:noFill/>
        </p:spPr>
        <p:txBody>
          <a:bodyPr/>
          <a:lstStyle/>
          <a:p>
            <a:fld id="{055852B0-324F-4BFB-9D7F-1E5FE4630E09}" type="slidenum">
              <a:rPr lang="en-GB" smtClean="0"/>
              <a:pPr/>
              <a:t>8</a:t>
            </a:fld>
            <a:endParaRPr lang="en-GB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107504" y="6381328"/>
            <a:ext cx="45026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 smtClean="0">
                <a:solidFill>
                  <a:schemeClr val="bg1"/>
                </a:solidFill>
                <a:latin typeface="Helvetica"/>
                <a:cs typeface="Helvetica"/>
              </a:rPr>
              <a:t>Omnia:</a:t>
            </a:r>
            <a:r>
              <a:rPr lang="en-GB" sz="1200" i="1" dirty="0" smtClean="0">
                <a:solidFill>
                  <a:schemeClr val="bg1"/>
                </a:solidFill>
                <a:latin typeface="Helvetica"/>
                <a:cs typeface="Helvetica"/>
              </a:rPr>
              <a:t> Distributed </a:t>
            </a:r>
            <a:r>
              <a:rPr lang="en-GB" sz="1200" i="1" dirty="0">
                <a:solidFill>
                  <a:schemeClr val="bg1"/>
                </a:solidFill>
                <a:latin typeface="Helvetica"/>
                <a:cs typeface="Helvetica"/>
              </a:rPr>
              <a:t>&amp; Reactive </a:t>
            </a:r>
            <a:r>
              <a:rPr lang="en-GB" sz="1200" i="1" dirty="0" smtClean="0">
                <a:solidFill>
                  <a:schemeClr val="bg1"/>
                </a:solidFill>
                <a:latin typeface="Helvetica"/>
                <a:cs typeface="Helvetica"/>
              </a:rPr>
              <a:t>platform </a:t>
            </a:r>
            <a:r>
              <a:rPr lang="en-GB" sz="1200" i="1" dirty="0">
                <a:solidFill>
                  <a:schemeClr val="bg1"/>
                </a:solidFill>
                <a:latin typeface="Helvetica"/>
                <a:cs typeface="Helvetica"/>
              </a:rPr>
              <a:t>for data management</a:t>
            </a:r>
            <a:endParaRPr lang="en-US" sz="1200" i="1" dirty="0">
              <a:solidFill>
                <a:schemeClr val="bg1"/>
              </a:solidFill>
            </a:endParaRPr>
          </a:p>
        </p:txBody>
      </p:sp>
      <p:pic>
        <p:nvPicPr>
          <p:cNvPr id="2" name="Picture 1" descr="cassandr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2552" y="2996952"/>
            <a:ext cx="1964908" cy="507329"/>
          </a:xfrm>
          <a:prstGeom prst="rect">
            <a:avLst/>
          </a:prstGeom>
        </p:spPr>
      </p:pic>
      <p:sp>
        <p:nvSpPr>
          <p:cNvPr id="61" name="TextBox 60"/>
          <p:cNvSpPr txBox="1"/>
          <p:nvPr/>
        </p:nvSpPr>
        <p:spPr>
          <a:xfrm>
            <a:off x="1115616" y="1776114"/>
            <a:ext cx="2232248" cy="93610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1403648" y="3861048"/>
            <a:ext cx="2232248" cy="936104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1259632" y="3645024"/>
            <a:ext cx="2232248" cy="936104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115616" y="3429000"/>
            <a:ext cx="2232248" cy="936104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pic>
        <p:nvPicPr>
          <p:cNvPr id="84" name="Picture 83" descr="Akka_toolkit_logo.svg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3501008"/>
            <a:ext cx="1968500" cy="805295"/>
          </a:xfrm>
          <a:prstGeom prst="rect">
            <a:avLst/>
          </a:prstGeom>
        </p:spPr>
      </p:pic>
      <p:pic>
        <p:nvPicPr>
          <p:cNvPr id="3" name="Picture 2" descr="spark-log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1844824"/>
            <a:ext cx="1928726" cy="700031"/>
          </a:xfrm>
          <a:prstGeom prst="rect">
            <a:avLst/>
          </a:prstGeom>
        </p:spPr>
      </p:pic>
      <p:cxnSp>
        <p:nvCxnSpPr>
          <p:cNvPr id="5" name="Straight Arrow Connector 4"/>
          <p:cNvCxnSpPr>
            <a:stCxn id="66" idx="3"/>
          </p:cNvCxnSpPr>
          <p:nvPr/>
        </p:nvCxnSpPr>
        <p:spPr>
          <a:xfrm>
            <a:off x="3635896" y="2676214"/>
            <a:ext cx="2304256" cy="5400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67" idx="3"/>
          </p:cNvCxnSpPr>
          <p:nvPr/>
        </p:nvCxnSpPr>
        <p:spPr>
          <a:xfrm flipV="1">
            <a:off x="3635896" y="3353694"/>
            <a:ext cx="2376264" cy="9754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 rot="20395945">
            <a:off x="4237442" y="3919924"/>
            <a:ext cx="1247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1">
                    <a:lumMod val="90000"/>
                    <a:lumOff val="10000"/>
                  </a:schemeClr>
                </a:solidFill>
                <a:latin typeface="Helvetica"/>
                <a:cs typeface="Helvetica"/>
              </a:rPr>
              <a:t>Timelines</a:t>
            </a:r>
            <a:endParaRPr lang="en-US" b="1" dirty="0">
              <a:solidFill>
                <a:schemeClr val="accent1">
                  <a:lumMod val="90000"/>
                  <a:lumOff val="10000"/>
                </a:schemeClr>
              </a:solidFill>
              <a:latin typeface="Helvetica"/>
              <a:cs typeface="Helvetica"/>
            </a:endParaRPr>
          </a:p>
        </p:txBody>
      </p:sp>
      <p:sp>
        <p:nvSpPr>
          <p:cNvPr id="86" name="TextBox 85"/>
          <p:cNvSpPr txBox="1"/>
          <p:nvPr/>
        </p:nvSpPr>
        <p:spPr>
          <a:xfrm rot="885641">
            <a:off x="4442586" y="2557252"/>
            <a:ext cx="1071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1">
                    <a:lumMod val="90000"/>
                    <a:lumOff val="10000"/>
                  </a:schemeClr>
                </a:solidFill>
                <a:latin typeface="Helvetica"/>
                <a:cs typeface="Helvetica"/>
              </a:rPr>
              <a:t>Views</a:t>
            </a:r>
            <a:endParaRPr lang="en-US" b="1" dirty="0">
              <a:solidFill>
                <a:schemeClr val="accent1">
                  <a:lumMod val="90000"/>
                  <a:lumOff val="10000"/>
                </a:schemeClr>
              </a:solidFill>
              <a:latin typeface="Helvetica"/>
              <a:cs typeface="Helvetica"/>
            </a:endParaRPr>
          </a:p>
        </p:txBody>
      </p:sp>
      <p:grpSp>
        <p:nvGrpSpPr>
          <p:cNvPr id="87" name="Group 86"/>
          <p:cNvGrpSpPr/>
          <p:nvPr/>
        </p:nvGrpSpPr>
        <p:grpSpPr>
          <a:xfrm>
            <a:off x="539552" y="476672"/>
            <a:ext cx="1080120" cy="504056"/>
            <a:chOff x="608482" y="2564905"/>
            <a:chExt cx="7779942" cy="2520281"/>
          </a:xfrm>
        </p:grpSpPr>
        <p:sp>
          <p:nvSpPr>
            <p:cNvPr id="88" name="TextBox 87"/>
            <p:cNvSpPr txBox="1"/>
            <p:nvPr/>
          </p:nvSpPr>
          <p:spPr>
            <a:xfrm rot="16200000">
              <a:off x="1010032" y="3470098"/>
              <a:ext cx="2520280" cy="709896"/>
            </a:xfrm>
            <a:prstGeom prst="roundRect">
              <a:avLst>
                <a:gd name="adj" fmla="val 50000"/>
              </a:avLst>
            </a:prstGeom>
            <a:solidFill>
              <a:srgbClr val="19749E"/>
            </a:solidFill>
            <a:ln>
              <a:solidFill>
                <a:srgbClr val="19749E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b="1" dirty="0">
                <a:latin typeface="Helvetica"/>
                <a:cs typeface="Helvetica"/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3419871" y="2808170"/>
              <a:ext cx="2088232" cy="491278"/>
            </a:xfrm>
            <a:prstGeom prst="roundRect">
              <a:avLst>
                <a:gd name="adj" fmla="val 50000"/>
              </a:avLst>
            </a:prstGeom>
            <a:solidFill>
              <a:srgbClr val="19749E"/>
            </a:solidFill>
            <a:ln>
              <a:solidFill>
                <a:srgbClr val="19749E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b="1" dirty="0">
                <a:latin typeface="Helvetica"/>
                <a:cs typeface="Helvetica"/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3419871" y="4077074"/>
              <a:ext cx="2088232" cy="491278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b="1" dirty="0" smtClean="0">
                <a:latin typeface="Helvetica"/>
                <a:cs typeface="Helvetica"/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 rot="16200000">
              <a:off x="5491406" y="3470097"/>
              <a:ext cx="2520280" cy="709896"/>
            </a:xfrm>
            <a:prstGeom prst="roundRect">
              <a:avLst>
                <a:gd name="adj" fmla="val 50000"/>
              </a:avLst>
            </a:prstGeom>
            <a:solidFill>
              <a:srgbClr val="19749E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b="1" dirty="0">
                <a:latin typeface="Helvetica"/>
                <a:cs typeface="Helvetica"/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2771800" y="3068962"/>
              <a:ext cx="579142" cy="452358"/>
            </a:xfrm>
            <a:prstGeom prst="rightArrow">
              <a:avLst/>
            </a:prstGeom>
            <a:ln>
              <a:solidFill>
                <a:srgbClr val="19749E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2771800" y="4293098"/>
              <a:ext cx="579142" cy="452358"/>
            </a:xfrm>
            <a:prstGeom prst="rightArrow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5649042" y="2996954"/>
              <a:ext cx="579142" cy="452358"/>
            </a:xfrm>
            <a:prstGeom prst="rightArrow">
              <a:avLst/>
            </a:prstGeom>
            <a:ln>
              <a:solidFill>
                <a:srgbClr val="19749E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5649042" y="4221090"/>
              <a:ext cx="579142" cy="452358"/>
            </a:xfrm>
            <a:prstGeom prst="rightArrow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608482" y="3552707"/>
              <a:ext cx="1083198" cy="452358"/>
            </a:xfrm>
            <a:prstGeom prst="rightArrow">
              <a:avLst/>
            </a:prstGeom>
            <a:ln>
              <a:solidFill>
                <a:srgbClr val="19749E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7305226" y="3552707"/>
              <a:ext cx="1083198" cy="452358"/>
            </a:xfrm>
            <a:prstGeom prst="rightArrow">
              <a:avLst/>
            </a:prstGeom>
            <a:ln>
              <a:solidFill>
                <a:srgbClr val="19749E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7308305" y="3284984"/>
              <a:ext cx="622663" cy="1077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>
                <a:solidFill>
                  <a:srgbClr val="003056"/>
                </a:solidFill>
              </a:endParaRPr>
            </a:p>
          </p:txBody>
        </p:sp>
      </p:grpSp>
      <p:cxnSp>
        <p:nvCxnSpPr>
          <p:cNvPr id="101" name="Straight Arrow Connector 100"/>
          <p:cNvCxnSpPr/>
          <p:nvPr/>
        </p:nvCxnSpPr>
        <p:spPr>
          <a:xfrm flipV="1">
            <a:off x="2339752" y="2708920"/>
            <a:ext cx="0" cy="6513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2267744" y="2996952"/>
            <a:ext cx="939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1">
                    <a:lumMod val="90000"/>
                    <a:lumOff val="10000"/>
                  </a:schemeClr>
                </a:solidFill>
                <a:latin typeface="Helvetica"/>
                <a:cs typeface="Helvetica"/>
              </a:rPr>
              <a:t>Jobs</a:t>
            </a:r>
            <a:endParaRPr lang="en-US" b="1" dirty="0">
              <a:solidFill>
                <a:schemeClr val="accent1">
                  <a:lumMod val="90000"/>
                  <a:lumOff val="10000"/>
                </a:schemeClr>
              </a:solidFill>
              <a:latin typeface="Helvetica"/>
              <a:cs typeface="Helvetica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4226562" y="1259468"/>
            <a:ext cx="849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1">
                    <a:lumMod val="90000"/>
                    <a:lumOff val="10000"/>
                  </a:schemeClr>
                </a:solidFill>
                <a:latin typeface="Helvetica"/>
                <a:cs typeface="Helvetica"/>
              </a:rPr>
              <a:t>Fates</a:t>
            </a:r>
            <a:endParaRPr lang="en-US" b="1" dirty="0">
              <a:solidFill>
                <a:schemeClr val="accent1">
                  <a:lumMod val="90000"/>
                  <a:lumOff val="10000"/>
                </a:schemeClr>
              </a:solidFill>
              <a:latin typeface="Helvetica"/>
              <a:cs typeface="Helvetic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93378" y="5261719"/>
            <a:ext cx="8880656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Perl </a:t>
            </a:r>
            <a:r>
              <a:rPr lang="en-US" sz="1600" dirty="0" smtClean="0"/>
              <a:t>Module </a:t>
            </a:r>
            <a:r>
              <a:rPr lang="en-US" sz="1600" dirty="0"/>
              <a:t>for Cassandra</a:t>
            </a:r>
            <a:r>
              <a:rPr lang="en-US" sz="1600" dirty="0" smtClean="0"/>
              <a:t>: </a:t>
            </a:r>
            <a:r>
              <a:rPr lang="en-US" sz="1600" dirty="0" smtClean="0">
                <a:hlinkClick r:id="rId5"/>
              </a:rPr>
              <a:t>http</a:t>
            </a:r>
            <a:r>
              <a:rPr lang="en-US" sz="1600" dirty="0">
                <a:hlinkClick r:id="rId5"/>
              </a:rPr>
              <a:t>://search.cpan.org/~mkjellman/perlcassa-0.041/lib/</a:t>
            </a:r>
            <a:r>
              <a:rPr lang="en-US" sz="1600" dirty="0" smtClean="0">
                <a:hlinkClick r:id="rId5"/>
              </a:rPr>
              <a:t>perlcassa.pm</a:t>
            </a:r>
            <a:endParaRPr lang="en-US" sz="16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3376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/>
          <p:cNvSpPr txBox="1"/>
          <p:nvPr/>
        </p:nvSpPr>
        <p:spPr>
          <a:xfrm>
            <a:off x="2483768" y="2492896"/>
            <a:ext cx="3528392" cy="2952328"/>
          </a:xfrm>
          <a:prstGeom prst="roundRect">
            <a:avLst/>
          </a:prstGeom>
          <a:ln>
            <a:solidFill>
              <a:srgbClr val="00305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364632" y="3013720"/>
            <a:ext cx="2376264" cy="576064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212232" y="2861320"/>
            <a:ext cx="2376264" cy="576064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9552" y="1124744"/>
            <a:ext cx="8136904" cy="864096"/>
          </a:xfrm>
        </p:spPr>
        <p:txBody>
          <a:bodyPr/>
          <a:lstStyle/>
          <a:p>
            <a:pPr marL="0" indent="0">
              <a:buNone/>
            </a:pPr>
            <a:r>
              <a:rPr lang="en-US" i="1" dirty="0" err="1" smtClean="0">
                <a:solidFill>
                  <a:schemeClr val="accent1">
                    <a:lumMod val="90000"/>
                    <a:lumOff val="10000"/>
                  </a:schemeClr>
                </a:solidFill>
                <a:latin typeface="Helvetica"/>
                <a:cs typeface="Helvetica"/>
              </a:rPr>
              <a:t>NeoCortex</a:t>
            </a:r>
            <a:r>
              <a:rPr lang="en-US" dirty="0">
                <a:solidFill>
                  <a:schemeClr val="accent1">
                    <a:lumMod val="90000"/>
                    <a:lumOff val="10000"/>
                  </a:schemeClr>
                </a:solidFill>
                <a:latin typeface="Helvetica"/>
                <a:cs typeface="Helvetica"/>
              </a:rPr>
              <a:t> </a:t>
            </a:r>
            <a:r>
              <a:rPr lang="en-US" dirty="0" smtClean="0">
                <a:solidFill>
                  <a:schemeClr val="accent1">
                    <a:lumMod val="90000"/>
                    <a:lumOff val="10000"/>
                  </a:schemeClr>
                </a:solidFill>
                <a:latin typeface="Helvetica"/>
                <a:cs typeface="Helvetica"/>
              </a:rPr>
              <a:t>represents </a:t>
            </a:r>
            <a:r>
              <a:rPr lang="en-US" dirty="0">
                <a:solidFill>
                  <a:schemeClr val="accent1">
                    <a:lumMod val="90000"/>
                    <a:lumOff val="10000"/>
                  </a:schemeClr>
                </a:solidFill>
                <a:latin typeface="Helvetica"/>
                <a:cs typeface="Helvetica"/>
              </a:rPr>
              <a:t>the </a:t>
            </a:r>
            <a:r>
              <a:rPr lang="en-US" dirty="0" smtClean="0">
                <a:solidFill>
                  <a:schemeClr val="accent1">
                    <a:lumMod val="90000"/>
                    <a:lumOff val="10000"/>
                  </a:schemeClr>
                </a:solidFill>
                <a:latin typeface="Helvetica"/>
                <a:cs typeface="Helvetica"/>
              </a:rPr>
              <a:t>short </a:t>
            </a:r>
            <a:r>
              <a:rPr lang="en-US" dirty="0">
                <a:solidFill>
                  <a:schemeClr val="accent1">
                    <a:lumMod val="90000"/>
                    <a:lumOff val="10000"/>
                  </a:schemeClr>
                </a:solidFill>
                <a:latin typeface="Helvetica"/>
                <a:cs typeface="Helvetica"/>
              </a:rPr>
              <a:t>term memory of </a:t>
            </a:r>
            <a:r>
              <a:rPr lang="en-US" i="1" dirty="0">
                <a:solidFill>
                  <a:schemeClr val="accent1">
                    <a:lumMod val="90000"/>
                    <a:lumOff val="10000"/>
                  </a:schemeClr>
                </a:solidFill>
                <a:latin typeface="Helvetica"/>
                <a:cs typeface="Helvetica"/>
              </a:rPr>
              <a:t>Omnia</a:t>
            </a:r>
            <a:r>
              <a:rPr lang="en-US" dirty="0" smtClean="0">
                <a:solidFill>
                  <a:schemeClr val="accent1">
                    <a:lumMod val="90000"/>
                    <a:lumOff val="10000"/>
                  </a:schemeClr>
                </a:solidFill>
                <a:latin typeface="Helvetica"/>
                <a:cs typeface="Helvetica"/>
              </a:rPr>
              <a:t>. It offers a framework to develop </a:t>
            </a:r>
            <a:r>
              <a:rPr lang="en-US" b="1" dirty="0" smtClean="0">
                <a:solidFill>
                  <a:schemeClr val="accent1">
                    <a:lumMod val="90000"/>
                    <a:lumOff val="10000"/>
                  </a:schemeClr>
                </a:solidFill>
                <a:latin typeface="Helvetica"/>
                <a:cs typeface="Helvetica"/>
              </a:rPr>
              <a:t>micro services </a:t>
            </a:r>
            <a:r>
              <a:rPr lang="en-US" dirty="0" smtClean="0">
                <a:solidFill>
                  <a:schemeClr val="accent1">
                    <a:lumMod val="90000"/>
                    <a:lumOff val="10000"/>
                  </a:schemeClr>
                </a:solidFill>
                <a:latin typeface="Helvetica"/>
                <a:cs typeface="Helvetica"/>
              </a:rPr>
              <a:t>on top of </a:t>
            </a:r>
            <a:r>
              <a:rPr lang="en-US" i="1" dirty="0" smtClean="0">
                <a:solidFill>
                  <a:schemeClr val="accent1">
                    <a:lumMod val="90000"/>
                    <a:lumOff val="10000"/>
                  </a:schemeClr>
                </a:solidFill>
                <a:latin typeface="Helvetica"/>
                <a:cs typeface="Helvetica"/>
              </a:rPr>
              <a:t>Apache Spark</a:t>
            </a:r>
            <a:r>
              <a:rPr lang="en-US" dirty="0" smtClean="0">
                <a:solidFill>
                  <a:schemeClr val="accent1">
                    <a:lumMod val="90000"/>
                    <a:lumOff val="10000"/>
                  </a:schemeClr>
                </a:solidFill>
                <a:latin typeface="Helvetica"/>
                <a:cs typeface="Helvetica"/>
              </a:rPr>
              <a:t>. It performs fast and real time data processing with the data acquired by </a:t>
            </a:r>
            <a:r>
              <a:rPr lang="en-US" i="1" dirty="0" err="1" smtClean="0">
                <a:solidFill>
                  <a:schemeClr val="accent1">
                    <a:lumMod val="90000"/>
                    <a:lumOff val="10000"/>
                  </a:schemeClr>
                </a:solidFill>
                <a:latin typeface="Helvetica"/>
                <a:cs typeface="Helvetica"/>
              </a:rPr>
              <a:t>Chronos</a:t>
            </a:r>
            <a:r>
              <a:rPr lang="en-US" dirty="0" smtClean="0">
                <a:solidFill>
                  <a:schemeClr val="accent1">
                    <a:lumMod val="90000"/>
                    <a:lumOff val="10000"/>
                  </a:schemeClr>
                </a:solidFill>
                <a:latin typeface="Helvetica"/>
                <a:cs typeface="Helvetica"/>
              </a:rPr>
              <a:t>.</a:t>
            </a:r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260648"/>
            <a:ext cx="8229600" cy="868346"/>
          </a:xfrm>
        </p:spPr>
        <p:txBody>
          <a:bodyPr>
            <a:normAutofit/>
          </a:bodyPr>
          <a:lstStyle/>
          <a:p>
            <a:r>
              <a:rPr lang="en-GB" sz="4000" dirty="0" smtClean="0">
                <a:solidFill>
                  <a:schemeClr val="accent1">
                    <a:lumMod val="90000"/>
                    <a:lumOff val="10000"/>
                  </a:schemeClr>
                </a:solidFill>
                <a:latin typeface="Helvetica"/>
                <a:cs typeface="Helvetica"/>
              </a:rPr>
              <a:t>         </a:t>
            </a:r>
            <a:r>
              <a:rPr lang="en-GB" sz="4000" dirty="0" err="1" smtClean="0">
                <a:solidFill>
                  <a:schemeClr val="accent1">
                    <a:lumMod val="90000"/>
                    <a:lumOff val="10000"/>
                  </a:schemeClr>
                </a:solidFill>
                <a:latin typeface="Helvetica"/>
                <a:cs typeface="Helvetica"/>
              </a:rPr>
              <a:t>NeoCortex</a:t>
            </a:r>
            <a:r>
              <a:rPr lang="en-GB" sz="4000" dirty="0" smtClean="0">
                <a:solidFill>
                  <a:schemeClr val="accent1">
                    <a:lumMod val="90000"/>
                    <a:lumOff val="10000"/>
                  </a:schemeClr>
                </a:solidFill>
                <a:latin typeface="Helvetica"/>
                <a:cs typeface="Helvetica"/>
              </a:rPr>
              <a:t>: </a:t>
            </a:r>
            <a:r>
              <a:rPr lang="en-GB" sz="4000" b="0" i="1" dirty="0" smtClean="0">
                <a:solidFill>
                  <a:schemeClr val="accent1">
                    <a:lumMod val="90000"/>
                    <a:lumOff val="10000"/>
                  </a:schemeClr>
                </a:solidFill>
                <a:latin typeface="Helvetica"/>
                <a:cs typeface="Helvetica"/>
              </a:rPr>
              <a:t>Speed layer</a:t>
            </a:r>
          </a:p>
        </p:txBody>
      </p:sp>
      <p:sp>
        <p:nvSpPr>
          <p:cNvPr id="102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997950" y="6477000"/>
            <a:ext cx="146050" cy="198438"/>
          </a:xfrm>
          <a:prstGeom prst="rect">
            <a:avLst/>
          </a:prstGeom>
          <a:noFill/>
        </p:spPr>
        <p:txBody>
          <a:bodyPr/>
          <a:lstStyle/>
          <a:p>
            <a:fld id="{055852B0-324F-4BFB-9D7F-1E5FE4630E09}" type="slidenum">
              <a:rPr lang="en-GB" smtClean="0"/>
              <a:pPr/>
              <a:t>9</a:t>
            </a:fld>
            <a:endParaRPr lang="en-GB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107504" y="6381328"/>
            <a:ext cx="45026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 smtClean="0">
                <a:solidFill>
                  <a:schemeClr val="bg1"/>
                </a:solidFill>
                <a:latin typeface="Helvetica"/>
                <a:cs typeface="Helvetica"/>
              </a:rPr>
              <a:t>Omnia:</a:t>
            </a:r>
            <a:r>
              <a:rPr lang="en-GB" sz="1200" i="1" dirty="0" smtClean="0">
                <a:solidFill>
                  <a:schemeClr val="bg1"/>
                </a:solidFill>
                <a:latin typeface="Helvetica"/>
                <a:cs typeface="Helvetica"/>
              </a:rPr>
              <a:t> Distributed </a:t>
            </a:r>
            <a:r>
              <a:rPr lang="en-GB" sz="1200" i="1" dirty="0">
                <a:solidFill>
                  <a:schemeClr val="bg1"/>
                </a:solidFill>
                <a:latin typeface="Helvetica"/>
                <a:cs typeface="Helvetica"/>
              </a:rPr>
              <a:t>&amp; Reactive </a:t>
            </a:r>
            <a:r>
              <a:rPr lang="en-GB" sz="1200" i="1" dirty="0" smtClean="0">
                <a:solidFill>
                  <a:schemeClr val="bg1"/>
                </a:solidFill>
                <a:latin typeface="Helvetica"/>
                <a:cs typeface="Helvetica"/>
              </a:rPr>
              <a:t>platform </a:t>
            </a:r>
            <a:r>
              <a:rPr lang="en-GB" sz="1200" i="1" dirty="0">
                <a:solidFill>
                  <a:schemeClr val="bg1"/>
                </a:solidFill>
                <a:latin typeface="Helvetica"/>
                <a:cs typeface="Helvetica"/>
              </a:rPr>
              <a:t>for data management</a:t>
            </a:r>
            <a:endParaRPr lang="en-US" sz="1200" i="1" dirty="0">
              <a:solidFill>
                <a:schemeClr val="bg1"/>
              </a:solidFill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539552" y="476672"/>
            <a:ext cx="1080120" cy="504056"/>
            <a:chOff x="608482" y="2564905"/>
            <a:chExt cx="7779942" cy="2520281"/>
          </a:xfrm>
        </p:grpSpPr>
        <p:sp>
          <p:nvSpPr>
            <p:cNvPr id="22" name="TextBox 21"/>
            <p:cNvSpPr txBox="1"/>
            <p:nvPr/>
          </p:nvSpPr>
          <p:spPr>
            <a:xfrm rot="16200000">
              <a:off x="1010032" y="3470098"/>
              <a:ext cx="2520280" cy="709896"/>
            </a:xfrm>
            <a:prstGeom prst="roundRect">
              <a:avLst>
                <a:gd name="adj" fmla="val 50000"/>
              </a:avLst>
            </a:prstGeom>
            <a:solidFill>
              <a:srgbClr val="19749E"/>
            </a:solidFill>
            <a:ln>
              <a:solidFill>
                <a:srgbClr val="19749E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b="1" dirty="0">
                <a:latin typeface="Helvetica"/>
                <a:cs typeface="Helvetica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419871" y="2808170"/>
              <a:ext cx="2088232" cy="491278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b="1" dirty="0">
                <a:latin typeface="Helvetica"/>
                <a:cs typeface="Helvetica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419871" y="4077074"/>
              <a:ext cx="2088232" cy="491278"/>
            </a:xfrm>
            <a:prstGeom prst="roundRect">
              <a:avLst>
                <a:gd name="adj" fmla="val 50000"/>
              </a:avLst>
            </a:prstGeom>
            <a:solidFill>
              <a:srgbClr val="19749E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b="1" dirty="0" smtClean="0">
                <a:latin typeface="Helvetica"/>
                <a:cs typeface="Helvetica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 rot="16200000">
              <a:off x="5491406" y="3470097"/>
              <a:ext cx="2520280" cy="709896"/>
            </a:xfrm>
            <a:prstGeom prst="roundRect">
              <a:avLst>
                <a:gd name="adj" fmla="val 50000"/>
              </a:avLst>
            </a:prstGeom>
            <a:solidFill>
              <a:srgbClr val="19749E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b="1" dirty="0">
                <a:latin typeface="Helvetica"/>
                <a:cs typeface="Helvetica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771800" y="3068962"/>
              <a:ext cx="579142" cy="452358"/>
            </a:xfrm>
            <a:prstGeom prst="rightArrow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771800" y="4293098"/>
              <a:ext cx="579142" cy="452358"/>
            </a:xfrm>
            <a:prstGeom prst="rightArrow">
              <a:avLst/>
            </a:prstGeom>
            <a:ln>
              <a:solidFill>
                <a:srgbClr val="19749E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649042" y="2996954"/>
              <a:ext cx="579142" cy="452358"/>
            </a:xfrm>
            <a:prstGeom prst="rightArrow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649042" y="4221090"/>
              <a:ext cx="579142" cy="452358"/>
            </a:xfrm>
            <a:prstGeom prst="rightArrow">
              <a:avLst/>
            </a:prstGeom>
            <a:ln>
              <a:solidFill>
                <a:srgbClr val="19749E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08482" y="3552707"/>
              <a:ext cx="1083198" cy="452358"/>
            </a:xfrm>
            <a:prstGeom prst="rightArrow">
              <a:avLst/>
            </a:prstGeom>
            <a:ln>
              <a:solidFill>
                <a:srgbClr val="19749E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305226" y="3552707"/>
              <a:ext cx="1083198" cy="452358"/>
            </a:xfrm>
            <a:prstGeom prst="rightArrow">
              <a:avLst/>
            </a:prstGeom>
            <a:ln>
              <a:solidFill>
                <a:srgbClr val="19749E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308305" y="3284984"/>
              <a:ext cx="622663" cy="1077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>
                <a:solidFill>
                  <a:srgbClr val="003056"/>
                </a:solidFill>
              </a:endParaRP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3275856" y="4296394"/>
            <a:ext cx="2232248" cy="93610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131840" y="4080370"/>
            <a:ext cx="2232248" cy="93610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987824" y="3933056"/>
            <a:ext cx="2232248" cy="93610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pic>
        <p:nvPicPr>
          <p:cNvPr id="37" name="Picture 36" descr="spark-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3933056"/>
            <a:ext cx="1928726" cy="700031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3491880" y="2123564"/>
            <a:ext cx="1569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chemeClr val="accent1">
                    <a:lumMod val="90000"/>
                    <a:lumOff val="10000"/>
                  </a:schemeClr>
                </a:solidFill>
                <a:latin typeface="Helvetica"/>
                <a:cs typeface="Helvetica"/>
              </a:rPr>
              <a:t>NeoCortex</a:t>
            </a:r>
            <a:endParaRPr lang="en-US" b="1" dirty="0">
              <a:solidFill>
                <a:schemeClr val="accent1">
                  <a:lumMod val="90000"/>
                  <a:lumOff val="10000"/>
                </a:schemeClr>
              </a:solidFill>
              <a:latin typeface="Helvetica"/>
              <a:cs typeface="Helvetica"/>
            </a:endParaRPr>
          </a:p>
        </p:txBody>
      </p:sp>
      <p:grpSp>
        <p:nvGrpSpPr>
          <p:cNvPr id="40" name="Group 39"/>
          <p:cNvGrpSpPr/>
          <p:nvPr/>
        </p:nvGrpSpPr>
        <p:grpSpPr>
          <a:xfrm rot="16200000">
            <a:off x="1404998" y="2926294"/>
            <a:ext cx="710496" cy="1014995"/>
            <a:chOff x="1" y="897843"/>
            <a:chExt cx="710496" cy="1014995"/>
          </a:xfrm>
        </p:grpSpPr>
        <p:sp>
          <p:nvSpPr>
            <p:cNvPr id="41" name="Chevron 40"/>
            <p:cNvSpPr/>
            <p:nvPr/>
          </p:nvSpPr>
          <p:spPr>
            <a:xfrm rot="5400000">
              <a:off x="-152249" y="1050093"/>
              <a:ext cx="1014995" cy="710496"/>
            </a:xfrm>
            <a:prstGeom prst="chevron">
              <a:avLst/>
            </a:prstGeom>
          </p:spPr>
          <p:style>
            <a:lnRef idx="2">
              <a:schemeClr val="accent2">
                <a:hueOff val="-2984753"/>
                <a:satOff val="-18060"/>
                <a:lumOff val="7304"/>
                <a:alphaOff val="0"/>
              </a:schemeClr>
            </a:lnRef>
            <a:fillRef idx="1">
              <a:schemeClr val="accent2">
                <a:hueOff val="-2984753"/>
                <a:satOff val="-18060"/>
                <a:lumOff val="7304"/>
                <a:alphaOff val="0"/>
              </a:schemeClr>
            </a:fillRef>
            <a:effectRef idx="0">
              <a:schemeClr val="accent2">
                <a:hueOff val="-2984753"/>
                <a:satOff val="-18060"/>
                <a:lumOff val="7304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2" name="Chevron 4"/>
            <p:cNvSpPr/>
            <p:nvPr/>
          </p:nvSpPr>
          <p:spPr>
            <a:xfrm>
              <a:off x="1" y="1253091"/>
              <a:ext cx="710496" cy="30449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890" tIns="8890" rIns="8890" bIns="8890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kern="1200" dirty="0" smtClean="0"/>
                <a:t>Bets</a:t>
              </a:r>
              <a:endParaRPr lang="en-GB" sz="1400" kern="1200" dirty="0"/>
            </a:p>
          </p:txBody>
        </p:sp>
      </p:grpSp>
      <p:grpSp>
        <p:nvGrpSpPr>
          <p:cNvPr id="43" name="Group 42"/>
          <p:cNvGrpSpPr/>
          <p:nvPr/>
        </p:nvGrpSpPr>
        <p:grpSpPr>
          <a:xfrm rot="16200000">
            <a:off x="1404998" y="4500887"/>
            <a:ext cx="710496" cy="1014995"/>
            <a:chOff x="144019" y="1656180"/>
            <a:chExt cx="710496" cy="1014995"/>
          </a:xfrm>
        </p:grpSpPr>
        <p:sp>
          <p:nvSpPr>
            <p:cNvPr id="44" name="Chevron 43"/>
            <p:cNvSpPr/>
            <p:nvPr/>
          </p:nvSpPr>
          <p:spPr>
            <a:xfrm rot="5400000">
              <a:off x="-8231" y="1808430"/>
              <a:ext cx="1014995" cy="710496"/>
            </a:xfrm>
            <a:prstGeom prst="chevron">
              <a:avLst/>
            </a:prstGeom>
          </p:spPr>
          <p:style>
            <a:lnRef idx="2">
              <a:schemeClr val="accent2">
                <a:hueOff val="-5969507"/>
                <a:satOff val="-36121"/>
                <a:lumOff val="14607"/>
                <a:alphaOff val="0"/>
              </a:schemeClr>
            </a:lnRef>
            <a:fillRef idx="1">
              <a:schemeClr val="accent2">
                <a:hueOff val="-5969507"/>
                <a:satOff val="-36121"/>
                <a:lumOff val="14607"/>
                <a:alphaOff val="0"/>
              </a:schemeClr>
            </a:fillRef>
            <a:effectRef idx="0">
              <a:schemeClr val="accent2">
                <a:hueOff val="-5969507"/>
                <a:satOff val="-36121"/>
                <a:lumOff val="14607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5" name="Chevron 4"/>
            <p:cNvSpPr/>
            <p:nvPr/>
          </p:nvSpPr>
          <p:spPr>
            <a:xfrm>
              <a:off x="144019" y="2011428"/>
              <a:ext cx="710496" cy="30449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890" tIns="8890" rIns="8890" bIns="8890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kern="1200" dirty="0" smtClean="0"/>
                <a:t>Deposits</a:t>
              </a:r>
              <a:endParaRPr lang="en-GB" sz="1400" kern="1200" dirty="0"/>
            </a:p>
          </p:txBody>
        </p:sp>
      </p:grpSp>
      <p:grpSp>
        <p:nvGrpSpPr>
          <p:cNvPr id="46" name="Group 45"/>
          <p:cNvGrpSpPr/>
          <p:nvPr/>
        </p:nvGrpSpPr>
        <p:grpSpPr>
          <a:xfrm rot="16200000">
            <a:off x="1404998" y="2124623"/>
            <a:ext cx="710496" cy="1014995"/>
            <a:chOff x="1" y="2689418"/>
            <a:chExt cx="710496" cy="1014995"/>
          </a:xfrm>
        </p:grpSpPr>
        <p:sp>
          <p:nvSpPr>
            <p:cNvPr id="47" name="Chevron 46"/>
            <p:cNvSpPr/>
            <p:nvPr/>
          </p:nvSpPr>
          <p:spPr>
            <a:xfrm rot="5400000">
              <a:off x="-152249" y="2841668"/>
              <a:ext cx="1014995" cy="710496"/>
            </a:xfrm>
            <a:prstGeom prst="chevron">
              <a:avLst/>
            </a:prstGeom>
          </p:spPr>
          <p:style>
            <a:lnRef idx="2">
              <a:schemeClr val="accent2">
                <a:hueOff val="-8954260"/>
                <a:satOff val="-54181"/>
                <a:lumOff val="21911"/>
                <a:alphaOff val="0"/>
              </a:schemeClr>
            </a:lnRef>
            <a:fillRef idx="1">
              <a:schemeClr val="accent2">
                <a:hueOff val="-8954260"/>
                <a:satOff val="-54181"/>
                <a:lumOff val="21911"/>
                <a:alphaOff val="0"/>
              </a:schemeClr>
            </a:fillRef>
            <a:effectRef idx="0">
              <a:schemeClr val="accent2">
                <a:hueOff val="-8954260"/>
                <a:satOff val="-54181"/>
                <a:lumOff val="21911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8" name="Chevron 4"/>
            <p:cNvSpPr/>
            <p:nvPr/>
          </p:nvSpPr>
          <p:spPr>
            <a:xfrm>
              <a:off x="1" y="3044666"/>
              <a:ext cx="710496" cy="30449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890" tIns="8890" rIns="8890" bIns="8890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400" kern="1200" dirty="0" smtClean="0"/>
                <a:t> Events</a:t>
              </a:r>
              <a:endParaRPr lang="en-GB" sz="1400" kern="1200" dirty="0"/>
            </a:p>
          </p:txBody>
        </p:sp>
      </p:grpSp>
      <p:grpSp>
        <p:nvGrpSpPr>
          <p:cNvPr id="49" name="Group 48"/>
          <p:cNvGrpSpPr/>
          <p:nvPr/>
        </p:nvGrpSpPr>
        <p:grpSpPr>
          <a:xfrm rot="16200000">
            <a:off x="1411882" y="3708799"/>
            <a:ext cx="710496" cy="1014995"/>
            <a:chOff x="1" y="3590788"/>
            <a:chExt cx="710496" cy="1014995"/>
          </a:xfrm>
        </p:grpSpPr>
        <p:sp>
          <p:nvSpPr>
            <p:cNvPr id="50" name="Chevron 49"/>
            <p:cNvSpPr/>
            <p:nvPr/>
          </p:nvSpPr>
          <p:spPr>
            <a:xfrm rot="5400000">
              <a:off x="-152249" y="3743038"/>
              <a:ext cx="1014995" cy="710496"/>
            </a:xfrm>
            <a:prstGeom prst="chevron">
              <a:avLst/>
            </a:prstGeom>
            <a:solidFill>
              <a:schemeClr val="accent1"/>
            </a:solidFill>
          </p:spPr>
          <p:style>
            <a:lnRef idx="2">
              <a:schemeClr val="accent2">
                <a:hueOff val="-11939014"/>
                <a:satOff val="-72242"/>
                <a:lumOff val="29215"/>
                <a:alphaOff val="0"/>
              </a:schemeClr>
            </a:lnRef>
            <a:fillRef idx="1">
              <a:schemeClr val="accent2">
                <a:hueOff val="-11939014"/>
                <a:satOff val="-72242"/>
                <a:lumOff val="29215"/>
                <a:alphaOff val="0"/>
              </a:schemeClr>
            </a:fillRef>
            <a:effectRef idx="0">
              <a:schemeClr val="accent2">
                <a:hueOff val="-11939014"/>
                <a:satOff val="-72242"/>
                <a:lumOff val="29215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1" name="Chevron 4"/>
            <p:cNvSpPr/>
            <p:nvPr/>
          </p:nvSpPr>
          <p:spPr>
            <a:xfrm>
              <a:off x="1" y="3946036"/>
              <a:ext cx="710496" cy="30449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890" tIns="8890" rIns="8890" bIns="8890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400" kern="1200" dirty="0" smtClean="0"/>
                <a:t>Session</a:t>
              </a:r>
              <a:endParaRPr lang="en-GB" sz="1400" kern="1200" dirty="0"/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3059832" y="2708920"/>
            <a:ext cx="2376264" cy="576064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dirty="0">
              <a:latin typeface="Helvetica"/>
              <a:cs typeface="Helvetica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347864" y="2771636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1">
                    <a:lumMod val="90000"/>
                    <a:lumOff val="10000"/>
                  </a:schemeClr>
                </a:solidFill>
                <a:latin typeface="Helvetica"/>
                <a:cs typeface="Helvetica"/>
              </a:rPr>
              <a:t>Micro Services</a:t>
            </a:r>
            <a:endParaRPr lang="en-US" b="1" dirty="0">
              <a:solidFill>
                <a:schemeClr val="accent1">
                  <a:lumMod val="90000"/>
                  <a:lumOff val="10000"/>
                </a:schemeClr>
              </a:solidFill>
              <a:latin typeface="Helvetica"/>
              <a:cs typeface="Helvetica"/>
            </a:endParaRPr>
          </a:p>
        </p:txBody>
      </p:sp>
      <p:grpSp>
        <p:nvGrpSpPr>
          <p:cNvPr id="66" name="Group 65"/>
          <p:cNvGrpSpPr/>
          <p:nvPr/>
        </p:nvGrpSpPr>
        <p:grpSpPr>
          <a:xfrm rot="16200000">
            <a:off x="6733592" y="2926293"/>
            <a:ext cx="710496" cy="1735077"/>
            <a:chOff x="1" y="3590788"/>
            <a:chExt cx="710496" cy="1014995"/>
          </a:xfrm>
        </p:grpSpPr>
        <p:sp>
          <p:nvSpPr>
            <p:cNvPr id="67" name="Chevron 66"/>
            <p:cNvSpPr/>
            <p:nvPr/>
          </p:nvSpPr>
          <p:spPr>
            <a:xfrm rot="5400000">
              <a:off x="-152249" y="3743038"/>
              <a:ext cx="1014995" cy="710496"/>
            </a:xfrm>
            <a:prstGeom prst="chevron">
              <a:avLst/>
            </a:prstGeom>
          </p:spPr>
          <p:style>
            <a:lnRef idx="2">
              <a:schemeClr val="accent2">
                <a:hueOff val="-11939014"/>
                <a:satOff val="-72242"/>
                <a:lumOff val="29215"/>
                <a:alphaOff val="0"/>
              </a:schemeClr>
            </a:lnRef>
            <a:fillRef idx="1">
              <a:schemeClr val="accent2">
                <a:hueOff val="-11939014"/>
                <a:satOff val="-72242"/>
                <a:lumOff val="29215"/>
                <a:alphaOff val="0"/>
              </a:schemeClr>
            </a:fillRef>
            <a:effectRef idx="0">
              <a:schemeClr val="accent2">
                <a:hueOff val="-11939014"/>
                <a:satOff val="-72242"/>
                <a:lumOff val="29215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8" name="Chevron 4"/>
            <p:cNvSpPr/>
            <p:nvPr/>
          </p:nvSpPr>
          <p:spPr>
            <a:xfrm>
              <a:off x="1" y="3946036"/>
              <a:ext cx="710496" cy="30449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890" tIns="8890" rIns="8890" bIns="8890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400" dirty="0" smtClean="0"/>
                <a:t>Output</a:t>
              </a:r>
              <a:endParaRPr lang="en-GB" sz="1400" kern="1200" dirty="0"/>
            </a:p>
          </p:txBody>
        </p:sp>
      </p:grpSp>
      <p:sp>
        <p:nvSpPr>
          <p:cNvPr id="69" name="TextBox 68"/>
          <p:cNvSpPr txBox="1"/>
          <p:nvPr/>
        </p:nvSpPr>
        <p:spPr>
          <a:xfrm rot="16200000">
            <a:off x="3917138" y="3422208"/>
            <a:ext cx="648072" cy="37362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86198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William Hill">
      <a:dk1>
        <a:srgbClr val="003056"/>
      </a:dk1>
      <a:lt1>
        <a:srgbClr val="FFFFFF"/>
      </a:lt1>
      <a:dk2>
        <a:srgbClr val="003056"/>
      </a:dk2>
      <a:lt2>
        <a:srgbClr val="FFFFFF"/>
      </a:lt2>
      <a:accent1>
        <a:srgbClr val="003056"/>
      </a:accent1>
      <a:accent2>
        <a:srgbClr val="229BD3"/>
      </a:accent2>
      <a:accent3>
        <a:srgbClr val="C5C5C5"/>
      </a:accent3>
      <a:accent4>
        <a:srgbClr val="000000"/>
      </a:accent4>
      <a:accent5>
        <a:srgbClr val="F6D500"/>
      </a:accent5>
      <a:accent6>
        <a:srgbClr val="95D0FF"/>
      </a:accent6>
      <a:hlink>
        <a:srgbClr val="229BD3"/>
      </a:hlink>
      <a:folHlink>
        <a:srgbClr val="C5C5C5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Group1 xmlns="8b9b4e70-aee8-4778-a1df-3f41b38d12fb">PM</Group1>
    <Document_x0020_Status xmlns="8b9b4e70-aee8-4778-a1df-3f41b38d12fb">Draft</Document_x0020_Status>
    <Expected_x0020_Delivery_x0020_Date xmlns="8b9b4e70-aee8-4778-a1df-3f41b38d12fb" xsi:nil="true"/>
    <_dlc_DocId xmlns="8b9b4e70-aee8-4778-a1df-3f41b38d12fb">N2CE2SRWRW3W-427-272</_dlc_DocId>
    <_dlc_DocIdUrl xmlns="8b9b4e70-aee8-4778-a1df-3f41b38d12fb">
      <Url>https://www.willhillsp.com/ProgrammeOffice/SportsBetting/_layouts/DocIdRedir.aspx?ID=N2CE2SRWRW3W-427-272</Url>
      <Description>N2CE2SRWRW3W-427-272</Description>
    </_dlc_DocIdUrl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D4AEFBAD499A9498E874AA18DB94F77" ma:contentTypeVersion="5" ma:contentTypeDescription="Create a new document." ma:contentTypeScope="" ma:versionID="6459d5b4acde4995beca04bee4450ab5">
  <xsd:schema xmlns:xsd="http://www.w3.org/2001/XMLSchema" xmlns:xs="http://www.w3.org/2001/XMLSchema" xmlns:p="http://schemas.microsoft.com/office/2006/metadata/properties" xmlns:ns2="8b9b4e70-aee8-4778-a1df-3f41b38d12fb" targetNamespace="http://schemas.microsoft.com/office/2006/metadata/properties" ma:root="true" ma:fieldsID="f16320bcc0981f16f1be1ca6140d35a9" ns2:_="">
    <xsd:import namespace="8b9b4e70-aee8-4778-a1df-3f41b38d12fb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2:Expected_x0020_Delivery_x0020_Date" minOccurs="0"/>
                <xsd:element ref="ns2:Document_x0020_Status" minOccurs="0"/>
                <xsd:element ref="ns2:Group1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b9b4e70-aee8-4778-a1df-3f41b38d12fb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Expected_x0020_Delivery_x0020_Date" ma:index="11" nillable="true" ma:displayName="Expected Delivery Date" ma:format="DateOnly" ma:hidden="true" ma:internalName="Expected_x0020_Delivery_x0020_Date" ma:readOnly="false">
      <xsd:simpleType>
        <xsd:restriction base="dms:DateTime"/>
      </xsd:simpleType>
    </xsd:element>
    <xsd:element name="Document_x0020_Status" ma:index="12" nillable="true" ma:displayName="Document Status" ma:default="Draft" ma:format="Dropdown" ma:hidden="true" ma:internalName="Document_x0020_Status" ma:readOnly="false">
      <xsd:simpleType>
        <xsd:restriction base="dms:Choice">
          <xsd:enumeration value="Draft"/>
          <xsd:enumeration value="Under Review"/>
          <xsd:enumeration value="Approved"/>
        </xsd:restriction>
      </xsd:simpleType>
    </xsd:element>
    <xsd:element name="Group1" ma:index="13" nillable="true" ma:displayName="Group" ma:default="PM" ma:format="Dropdown" ma:internalName="Group1">
      <xsd:simpleType>
        <xsd:restriction base="dms:Choice">
          <xsd:enumeration value="Analyst"/>
          <xsd:enumeration value="Architect"/>
          <xsd:enumeration value="Developer"/>
          <xsd:enumeration value="PM"/>
          <xsd:enumeration value="Test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F11E4A2-1E4C-4B15-8B7F-8B8B5E033B86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1FE99695-AF8E-46F9-9830-1F4581586CF0}">
  <ds:schemaRefs>
    <ds:schemaRef ds:uri="http://purl.org/dc/dcmitype/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schemas.microsoft.com/office/2006/documentManagement/types"/>
    <ds:schemaRef ds:uri="8b9b4e70-aee8-4778-a1df-3f41b38d12fb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05A41215-D1E3-48E7-AF43-BA20E5B55CE0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7EFEB10E-07C3-4E80-9F86-90C0524412F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b9b4e70-aee8-4778-a1df-3f41b38d12f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25746</TotalTime>
  <Words>753</Words>
  <Application>Microsoft Macintosh PowerPoint</Application>
  <PresentationFormat>On-screen Show (4:3)</PresentationFormat>
  <Paragraphs>212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OMNIA  Distributed &amp; Reactive  platform for data management </vt:lpstr>
      <vt:lpstr>Motivations</vt:lpstr>
      <vt:lpstr>What is Omnia?</vt:lpstr>
      <vt:lpstr>Reactive principles</vt:lpstr>
      <vt:lpstr>         Chronos: Data acquisition</vt:lpstr>
      <vt:lpstr>         Chronos: Data acquisition</vt:lpstr>
      <vt:lpstr>         Fates: Batch layer</vt:lpstr>
      <vt:lpstr>         Fates: Batch layer</vt:lpstr>
      <vt:lpstr>         NeoCortex: Speed layer</vt:lpstr>
      <vt:lpstr>         Hermes: Serving Layer</vt:lpstr>
      <vt:lpstr>Omnia Inception</vt:lpstr>
      <vt:lpstr>Omnia inception +1</vt:lpstr>
      <vt:lpstr>Omnia infrastructure</vt:lpstr>
      <vt:lpstr>Questions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Trafalgar Steering Board</dc:title>
  <dc:creator>lwright</dc:creator>
  <cp:lastModifiedBy>Daniel Ortiz</cp:lastModifiedBy>
  <cp:revision>1087</cp:revision>
  <cp:lastPrinted>2013-10-02T11:33:17Z</cp:lastPrinted>
  <dcterms:created xsi:type="dcterms:W3CDTF">2011-05-19T09:49:04Z</dcterms:created>
  <dcterms:modified xsi:type="dcterms:W3CDTF">2015-09-04T12:30:30Z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0x0101005D4AEFBAD499A9498E874AA18DB94F77</vt:lpwstr>
  </property>
  <property fmtid="{D5CDD505-2E9C-101B-9397-08002B2CF9AE}" pid="3" name="_dlc_DocIdItemGuid">
    <vt:lpwstr>d84a4dee-cbd5-4bcc-8e9c-e5f725466bbf</vt:lpwstr>
  </property>
</Properties>
</file>