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259" r:id="rId6"/>
    <p:sldId id="443" r:id="rId7"/>
    <p:sldId id="423" r:id="rId8"/>
    <p:sldId id="417" r:id="rId9"/>
    <p:sldId id="432" r:id="rId10"/>
    <p:sldId id="436" r:id="rId11"/>
    <p:sldId id="435" r:id="rId12"/>
    <p:sldId id="438" r:id="rId13"/>
    <p:sldId id="433" r:id="rId14"/>
    <p:sldId id="434" r:id="rId15"/>
    <p:sldId id="439" r:id="rId16"/>
    <p:sldId id="440" r:id="rId17"/>
    <p:sldId id="442" r:id="rId18"/>
    <p:sldId id="441" r:id="rId1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DE1"/>
    <a:srgbClr val="C4FCCF"/>
    <a:srgbClr val="E8F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2" autoAdjust="0"/>
    <p:restoredTop sz="99459" autoAdjust="0"/>
  </p:normalViewPr>
  <p:slideViewPr>
    <p:cSldViewPr>
      <p:cViewPr>
        <p:scale>
          <a:sx n="100" d="100"/>
          <a:sy n="100" d="100"/>
        </p:scale>
        <p:origin x="-1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0F1-5F4B-49D7-BC9F-3A56518856A2}" type="datetimeFigureOut">
              <a:rPr lang="en-GB" smtClean="0"/>
              <a:pPr/>
              <a:t>01/09/15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3E8CF-ED07-4D51-8AC5-60DE92BB539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400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4C5142-7E2E-4E81-8187-DE3C32809A0F}" type="datetimeFigureOut">
              <a:rPr lang="en-US"/>
              <a:pPr>
                <a:defRPr/>
              </a:pPr>
              <a:t>01/09/15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130812-F489-4761-B4C8-6233969FB2E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9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DACA54-E1A9-4A5D-B34F-A9E1B097494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381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l="15493" t="1034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071810"/>
            <a:ext cx="4857750" cy="164306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</a:p>
          <a:p>
            <a:pPr lvl="0"/>
            <a:r>
              <a:rPr lang="en-US" dirty="0" smtClean="0"/>
              <a:t>Presentation date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269716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6460C0-F71A-40EB-B832-DE8C0BB345F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l="15493" t="1034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429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281487"/>
          </a:xfrm>
        </p:spPr>
        <p:txBody>
          <a:bodyPr/>
          <a:lstStyle>
            <a:lvl1pPr>
              <a:defRPr sz="1800"/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267200"/>
          </a:xfrm>
        </p:spPr>
        <p:txBody>
          <a:bodyPr/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267200"/>
          </a:xfrm>
        </p:spPr>
        <p:txBody>
          <a:bodyPr/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00063" y="1371600"/>
            <a:ext cx="2643187" cy="4267200"/>
          </a:xfrm>
        </p:spPr>
        <p:txBody>
          <a:bodyPr rtlCol="0">
            <a:normAutofit/>
          </a:bodyPr>
          <a:lstStyle/>
          <a:p>
            <a:pPr lvl="0"/>
            <a:endParaRPr lang="en-GB" noProof="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14688" y="1371600"/>
            <a:ext cx="5429250" cy="4267200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2667000" cy="4267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14688" y="1371600"/>
            <a:ext cx="5429250" cy="4267200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019800" y="1371600"/>
            <a:ext cx="2667000" cy="4267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371600"/>
            <a:ext cx="5429250" cy="4267200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15000"/>
          </a:xfrm>
        </p:spPr>
        <p:txBody>
          <a:bodyPr rtlCol="0" anchor="b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334000"/>
          </a:xfrm>
        </p:spPr>
        <p:txBody>
          <a:bodyPr/>
          <a:lstStyle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HEADING IN CAPS.</a:t>
            </a:r>
            <a:endParaRPr lang="en-GB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56460C0-F71A-40EB-B832-DE8C0BB345F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pic>
        <p:nvPicPr>
          <p:cNvPr id="9" name="Picture 8" descr="WilliamHill-ONLINE-slide2.jpg"/>
          <p:cNvPicPr>
            <a:picLocks noChangeAspect="1"/>
          </p:cNvPicPr>
          <p:nvPr userDrawn="1"/>
        </p:nvPicPr>
        <p:blipFill>
          <a:blip r:embed="rId12" cstate="print"/>
          <a:srcRect l="14285" t="85855"/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0" r:id="rId2"/>
    <p:sldLayoutId id="2147483703" r:id="rId3"/>
    <p:sldLayoutId id="2147483704" r:id="rId4"/>
    <p:sldLayoutId id="2147483701" r:id="rId5"/>
    <p:sldLayoutId id="2147483705" r:id="rId6"/>
    <p:sldLayoutId id="2147483706" r:id="rId7"/>
    <p:sldLayoutId id="2147483709" r:id="rId8"/>
    <p:sldLayoutId id="2147483707" r:id="rId9"/>
    <p:sldLayoutId id="2147483708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illiamhill.com" TargetMode="External"/><Relationship Id="rId4" Type="http://schemas.openxmlformats.org/officeDocument/2006/relationships/hyperlink" Target="https://twotter.com/dortizesquivel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nlYURSKgk0" TargetMode="External"/><Relationship Id="rId4" Type="http://schemas.openxmlformats.org/officeDocument/2006/relationships/hyperlink" Target="https://www.youtube.com/watch?v=ymEGZEi4hO4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www.reactivemanifesto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eilara/Rx.p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search.cpan.org/~sgladkov/Kafka/lib/Kafka.p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90314" y="4653136"/>
            <a:ext cx="4857750" cy="216024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bg1"/>
                </a:solidFill>
                <a:latin typeface="Helvetica"/>
                <a:cs typeface="Helvetica"/>
              </a:rPr>
              <a:t>Presented by Daniel Ortiz Esquivel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bg1"/>
                </a:solidFill>
                <a:latin typeface="Helvetica"/>
                <a:cs typeface="Helvetica"/>
              </a:rPr>
              <a:t>R&amp;D Software Engineer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bg1"/>
                </a:solidFill>
                <a:latin typeface="Helvetica"/>
                <a:cs typeface="Helvetica"/>
              </a:rPr>
              <a:t>YAPC::Europe September 2015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Site: </a:t>
            </a: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  <a:hlinkClick r:id="rId3"/>
              </a:rPr>
              <a:t>https://developer.williamhill.com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Twitter: </a:t>
            </a: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  <a:hlinkClick r:id="rId4"/>
              </a:rPr>
              <a:t>https://twitter.com/dortizesquivel</a:t>
            </a:r>
            <a:endParaRPr lang="en-US" sz="14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2697162"/>
          </a:xfrm>
        </p:spPr>
        <p:txBody>
          <a:bodyPr>
            <a:noAutofit/>
          </a:bodyPr>
          <a:lstStyle/>
          <a:p>
            <a:pPr algn="ctr"/>
            <a:r>
              <a:rPr lang="en-GB" sz="5400" dirty="0" smtClean="0">
                <a:latin typeface="Helvetica"/>
                <a:cs typeface="Helvetica"/>
              </a:rPr>
              <a:t>OMNIA</a:t>
            </a:r>
            <a:r>
              <a:rPr lang="en-GB" dirty="0" smtClean="0">
                <a:latin typeface="Helvetica"/>
                <a:cs typeface="Helvetica"/>
              </a:rPr>
              <a:t/>
            </a:r>
            <a:br>
              <a:rPr lang="en-GB" dirty="0" smtClean="0">
                <a:latin typeface="Helvetica"/>
                <a:cs typeface="Helvetica"/>
              </a:rPr>
            </a:br>
            <a:r>
              <a:rPr lang="en-GB" sz="3200" dirty="0">
                <a:latin typeface="Helvetica"/>
                <a:cs typeface="Helvetica"/>
              </a:rPr>
              <a:t/>
            </a:r>
            <a:br>
              <a:rPr lang="en-GB" sz="3200" dirty="0">
                <a:latin typeface="Helvetica"/>
                <a:cs typeface="Helvetica"/>
              </a:rPr>
            </a:br>
            <a:r>
              <a:rPr lang="en-GB" sz="3200" b="0" dirty="0" smtClean="0">
                <a:latin typeface="Helvetica"/>
                <a:cs typeface="Helvetica"/>
              </a:rPr>
              <a:t>Distributed &amp; Reactive </a:t>
            </a:r>
            <a:br>
              <a:rPr lang="en-GB" sz="3200" b="0" dirty="0" smtClean="0">
                <a:latin typeface="Helvetica"/>
                <a:cs typeface="Helvetica"/>
              </a:rPr>
            </a:br>
            <a:r>
              <a:rPr lang="en-GB" sz="3200" b="0" dirty="0" smtClean="0">
                <a:latin typeface="Helvetica"/>
                <a:cs typeface="Helvetica"/>
              </a:rPr>
              <a:t>platform for data management</a:t>
            </a:r>
            <a:r>
              <a:rPr lang="en-GB" sz="3200" dirty="0" smtClean="0">
                <a:latin typeface="Helvetica"/>
                <a:cs typeface="Helvetica"/>
              </a:rPr>
              <a:t/>
            </a:r>
            <a:br>
              <a:rPr lang="en-GB" sz="3200" dirty="0" smtClean="0">
                <a:latin typeface="Helvetica"/>
                <a:cs typeface="Helvetica"/>
              </a:rPr>
            </a:br>
            <a:endParaRPr lang="en-US" sz="3200" dirty="0">
              <a:latin typeface="Helvetica"/>
              <a:cs typeface="Helvetica"/>
            </a:endParaRPr>
          </a:p>
        </p:txBody>
      </p:sp>
      <p:pic>
        <p:nvPicPr>
          <p:cNvPr id="2" name="Picture 1" descr="we-are-reactive-yellow-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12" y="-27384"/>
            <a:ext cx="1816100" cy="181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 rot="19569902">
            <a:off x="2312272" y="2621881"/>
            <a:ext cx="1153434" cy="373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31840" y="1988840"/>
            <a:ext cx="1008112" cy="1368152"/>
          </a:xfrm>
          <a:prstGeom prst="roundRect">
            <a:avLst/>
          </a:prstGeom>
          <a:solidFill>
            <a:srgbClr val="F6D500"/>
          </a:solidFill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568" y="2924944"/>
            <a:ext cx="1368152" cy="15841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7584" y="2780928"/>
            <a:ext cx="1368152" cy="15841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124744"/>
            <a:ext cx="8136904" cy="576064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Hermes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is a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scalable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and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full duplex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communication for </a:t>
            </a: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B2C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and </a:t>
            </a: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B2B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</a:t>
            </a:r>
          </a:p>
          <a:p>
            <a:endParaRPr lang="en-US" dirty="0" smtClean="0"/>
          </a:p>
          <a:p>
            <a:endParaRPr lang="en-GB" dirty="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Hermes: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Serving Layer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10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19872" y="1988840"/>
            <a:ext cx="1008112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2581672"/>
            <a:ext cx="1368152" cy="15841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2062589"/>
            <a:ext cx="103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B2C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Browser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5405" y="428380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B2B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056" y="1988840"/>
            <a:ext cx="432048" cy="34563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4436838" y="3499974"/>
            <a:ext cx="16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Load balancer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1880" y="2278613"/>
            <a:ext cx="86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Push 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Server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013720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Distribute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Cache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1760" y="3415417"/>
            <a:ext cx="936104" cy="373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106490">
            <a:off x="2314233" y="4118969"/>
            <a:ext cx="1177302" cy="373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8" name="Straight Arrow Connector 37"/>
          <p:cNvCxnSpPr>
            <a:endCxn id="79" idx="2"/>
          </p:cNvCxnSpPr>
          <p:nvPr/>
        </p:nvCxnSpPr>
        <p:spPr>
          <a:xfrm flipV="1">
            <a:off x="5652120" y="3422911"/>
            <a:ext cx="1656184" cy="60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43736" y="4869160"/>
            <a:ext cx="13765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19872" y="3501008"/>
            <a:ext cx="1080120" cy="57606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9872" y="4437112"/>
            <a:ext cx="1152128" cy="864096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3888" y="3430741"/>
            <a:ext cx="86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Push 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Server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3888" y="4509120"/>
            <a:ext cx="86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Push 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Server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3756829" y="41001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355976" y="1772816"/>
            <a:ext cx="648072" cy="576064"/>
          </a:xfrm>
          <a:prstGeom prst="ellipse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55976" y="2348880"/>
            <a:ext cx="648072" cy="576064"/>
          </a:xfrm>
          <a:prstGeom prst="ellipse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5976" y="2924944"/>
            <a:ext cx="648072" cy="576064"/>
          </a:xfrm>
          <a:prstGeom prst="ellipse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55976" y="1844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TCP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27984" y="2483604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WS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83968" y="2987660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HTTP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48264" y="2780928"/>
            <a:ext cx="1368152" cy="1368152"/>
          </a:xfrm>
          <a:prstGeom prst="roundRect">
            <a:avLst/>
          </a:prstGeom>
          <a:solidFill>
            <a:schemeClr val="accent5"/>
          </a:solidFill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08304" y="2780928"/>
            <a:ext cx="1296144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7044871" y="3251094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JS API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68344" y="2780928"/>
            <a:ext cx="1296144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56376" y="3070701"/>
            <a:ext cx="710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WH  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Apps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6697680" y="3238245"/>
            <a:ext cx="8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Cache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818540" y="2446157"/>
            <a:ext cx="8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Cache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92280" y="4653136"/>
            <a:ext cx="1152128" cy="720080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08304" y="4797152"/>
            <a:ext cx="71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Apps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7073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67" grpId="0" animBg="1"/>
      <p:bldP spid="79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648" y="4941168"/>
            <a:ext cx="7416824" cy="576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Custom advert, bonus, data load prediction, bot detection...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 Inception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11</a:t>
            </a:fld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10032" y="2362502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Chronos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Data Source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1800058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NeoCortex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Speed 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9872" y="3068962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Fates</a:t>
            </a: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491406" y="2362501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Hermes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Serving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2060850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3284986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9042" y="1988842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9042" y="3212978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8482" y="2544595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5226" y="2544595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2267581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Input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8304" y="2276873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Output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4220576" y="2700304"/>
            <a:ext cx="435126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220576" y="2556288"/>
            <a:ext cx="435126" cy="45235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4150821"/>
            <a:ext cx="384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Users become a new data </a:t>
            </a:r>
            <a:r>
              <a:rPr lang="en-US" dirty="0">
                <a:solidFill>
                  <a:srgbClr val="003056"/>
                </a:solidFill>
                <a:latin typeface="Helvetica"/>
                <a:cs typeface="Helvetica"/>
              </a:rPr>
              <a:t>producer</a:t>
            </a:r>
          </a:p>
          <a:p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>
            <a:off x="2051720" y="4077072"/>
            <a:ext cx="4752528" cy="576064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4941168"/>
            <a:ext cx="7416824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Real time monitoring and elasticity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Docker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and </a:t>
            </a:r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Mesos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S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cale </a:t>
            </a:r>
            <a:r>
              <a:rPr lang="en-US" sz="160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In&amp;Out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based on demand, </a:t>
            </a:r>
            <a:endParaRPr lang="en-US" sz="16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 inception +1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12</a:t>
            </a:fld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10032" y="2362502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Chronos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Data Source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1800058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NeoCortex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Speed 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9872" y="3068962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Fates</a:t>
            </a: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491406" y="2362501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Hermes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Serving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2060850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3284986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9042" y="1988842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9042" y="3212978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8482" y="2544595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5226" y="2544595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2267581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Input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8304" y="2276873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Output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4220576" y="2700304"/>
            <a:ext cx="435126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220576" y="2556288"/>
            <a:ext cx="435126" cy="45235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>
            <a:off x="2051720" y="4077072"/>
            <a:ext cx="4752528" cy="576064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0800000">
            <a:off x="2483768" y="4005064"/>
            <a:ext cx="2016224" cy="288032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15816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JMX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2555776" y="1412776"/>
            <a:ext cx="2016224" cy="288032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JMX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4149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JMX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281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 animBg="1"/>
      <p:bldP spid="27" grpId="0"/>
      <p:bldP spid="28" grpId="0" animBg="1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 infrastructure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13</a:t>
            </a:fld>
            <a:endParaRPr lang="en-GB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1640" y="4437112"/>
            <a:ext cx="626469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31640" y="3933056"/>
            <a:ext cx="6264696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331640" y="3429000"/>
            <a:ext cx="6264696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331640" y="2924944"/>
            <a:ext cx="6264696" cy="43204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9912" y="2924944"/>
            <a:ext cx="1080120" cy="432048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</a:t>
            </a: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 bwMode="auto">
          <a:xfrm>
            <a:off x="3779912" y="342900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err="1" smtClean="0">
                <a:solidFill>
                  <a:schemeClr val="bg1"/>
                </a:solidFill>
                <a:latin typeface="Helvetica"/>
                <a:cs typeface="Helvetica"/>
              </a:rPr>
              <a:t>Docker</a:t>
            </a:r>
            <a:endParaRPr lang="en-US" sz="21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635896" y="3933056"/>
            <a:ext cx="13681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Marathon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3779912" y="4437112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err="1" smtClean="0">
                <a:solidFill>
                  <a:srgbClr val="FFFFFF"/>
                </a:solidFill>
                <a:latin typeface="Helvetica"/>
                <a:cs typeface="Helvetica"/>
              </a:rPr>
              <a:t>Mesos</a:t>
            </a:r>
            <a:endParaRPr lang="en-US" sz="2100" dirty="0" smtClean="0">
              <a:solidFill>
                <a:srgbClr val="FFFFFF"/>
              </a:solidFill>
              <a:latin typeface="Helvetica"/>
              <a:cs typeface="Helvetica"/>
            </a:endParaRP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331640" y="4941168"/>
            <a:ext cx="122413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627784" y="4941168"/>
            <a:ext cx="122413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923928" y="4941168"/>
            <a:ext cx="122413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220072" y="4941168"/>
            <a:ext cx="122413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516216" y="4941168"/>
            <a:ext cx="1080120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1"/>
          <p:cNvSpPr txBox="1">
            <a:spLocks/>
          </p:cNvSpPr>
          <p:nvPr/>
        </p:nvSpPr>
        <p:spPr bwMode="auto">
          <a:xfrm>
            <a:off x="4067944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5" name="Content Placeholder 1"/>
          <p:cNvSpPr txBox="1">
            <a:spLocks/>
          </p:cNvSpPr>
          <p:nvPr/>
        </p:nvSpPr>
        <p:spPr bwMode="auto">
          <a:xfrm>
            <a:off x="5436096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6" name="Content Placeholder 1"/>
          <p:cNvSpPr txBox="1">
            <a:spLocks/>
          </p:cNvSpPr>
          <p:nvPr/>
        </p:nvSpPr>
        <p:spPr bwMode="auto">
          <a:xfrm>
            <a:off x="6660232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2843808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8" name="Content Placeholder 1"/>
          <p:cNvSpPr txBox="1">
            <a:spLocks/>
          </p:cNvSpPr>
          <p:nvPr/>
        </p:nvSpPr>
        <p:spPr bwMode="auto">
          <a:xfrm>
            <a:off x="1547664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6" name="Picture 5" descr="meso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412776"/>
            <a:ext cx="2952327" cy="1080120"/>
          </a:xfrm>
          <a:prstGeom prst="rect">
            <a:avLst/>
          </a:prstGeom>
        </p:spPr>
      </p:pic>
      <p:pic>
        <p:nvPicPr>
          <p:cNvPr id="7" name="Picture 6" descr="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96752"/>
            <a:ext cx="3137432" cy="1404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268760"/>
            <a:ext cx="1296144" cy="15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8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6672"/>
            <a:ext cx="7228956" cy="3614478"/>
          </a:xfrm>
          <a:prstGeom prst="rect">
            <a:avLst/>
          </a:prstGeom>
        </p:spPr>
      </p:pic>
      <p:pic>
        <p:nvPicPr>
          <p:cNvPr id="5" name="Picture 4" descr="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0768" y="1052736"/>
            <a:ext cx="9426624" cy="471331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0032" y="4509120"/>
            <a:ext cx="4464496" cy="432048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https://</a:t>
            </a:r>
            <a:r>
              <a:rPr lang="en-US" sz="21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careers.williamhillplc.com</a:t>
            </a:r>
            <a:r>
              <a:rPr lang="en-US" sz="2100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/</a:t>
            </a: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Questions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14</a:t>
            </a:fld>
            <a:endParaRPr lang="en-GB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were-hir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8683">
            <a:off x="7131373" y="2936888"/>
            <a:ext cx="1512465" cy="1301506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68266"/>
            <a:ext cx="3315072" cy="1578606"/>
          </a:xfrm>
          <a:prstGeom prst="rect">
            <a:avLst/>
          </a:prstGeom>
        </p:spPr>
      </p:pic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860032" y="5013176"/>
            <a:ext cx="39604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https://</a:t>
            </a:r>
            <a:r>
              <a:rPr lang="en-US" sz="210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omnia.williamhill.com</a:t>
            </a:r>
            <a:r>
              <a:rPr lang="en-US" sz="2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/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10" name="Picture 9" descr="chick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5045770"/>
            <a:ext cx="432048" cy="6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9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hevron 53"/>
          <p:cNvSpPr/>
          <p:nvPr/>
        </p:nvSpPr>
        <p:spPr>
          <a:xfrm rot="7862411">
            <a:off x="5551571" y="1601552"/>
            <a:ext cx="1014995" cy="710496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hueOff val="-11939014"/>
              <a:satOff val="-72242"/>
              <a:lumOff val="29215"/>
              <a:alphaOff val="0"/>
            </a:schemeClr>
          </a:lnRef>
          <a:fillRef idx="1">
            <a:schemeClr val="accent2">
              <a:hueOff val="-11939014"/>
              <a:satOff val="-72242"/>
              <a:lumOff val="29215"/>
              <a:alphaOff val="0"/>
            </a:schemeClr>
          </a:fillRef>
          <a:effectRef idx="0">
            <a:schemeClr val="accent2">
              <a:hueOff val="-11939014"/>
              <a:satOff val="-72242"/>
              <a:lumOff val="29215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Chevron 50"/>
          <p:cNvSpPr/>
          <p:nvPr/>
        </p:nvSpPr>
        <p:spPr>
          <a:xfrm rot="5400000">
            <a:off x="4059710" y="1126095"/>
            <a:ext cx="1014995" cy="710496"/>
          </a:xfrm>
          <a:prstGeom prst="chevron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>
              <a:hueOff val="-2984753"/>
              <a:satOff val="-18060"/>
              <a:lumOff val="7304"/>
              <a:alphaOff val="0"/>
            </a:schemeClr>
          </a:lnRef>
          <a:fillRef idx="1">
            <a:schemeClr val="accent2">
              <a:hueOff val="-2984753"/>
              <a:satOff val="-18060"/>
              <a:lumOff val="7304"/>
              <a:alphaOff val="0"/>
            </a:schemeClr>
          </a:fillRef>
          <a:effectRef idx="0">
            <a:schemeClr val="accent2">
              <a:hueOff val="-2984753"/>
              <a:satOff val="-18060"/>
              <a:lumOff val="7304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Chevron 44"/>
          <p:cNvSpPr/>
          <p:nvPr/>
        </p:nvSpPr>
        <p:spPr>
          <a:xfrm rot="2624485">
            <a:off x="2516128" y="1809086"/>
            <a:ext cx="1014995" cy="71049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hueOff val="-5969507"/>
              <a:satOff val="-36121"/>
              <a:lumOff val="14607"/>
              <a:alphaOff val="0"/>
            </a:schemeClr>
          </a:lnRef>
          <a:fillRef idx="1">
            <a:schemeClr val="accent2">
              <a:hueOff val="-5969507"/>
              <a:satOff val="-36121"/>
              <a:lumOff val="14607"/>
              <a:alphaOff val="0"/>
            </a:schemeClr>
          </a:fillRef>
          <a:effectRef idx="0">
            <a:schemeClr val="accent2">
              <a:hueOff val="-5969507"/>
              <a:satOff val="-36121"/>
              <a:lumOff val="14607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Chevron 41"/>
          <p:cNvSpPr/>
          <p:nvPr/>
        </p:nvSpPr>
        <p:spPr>
          <a:xfrm rot="18123356">
            <a:off x="2845994" y="3404386"/>
            <a:ext cx="1014995" cy="71049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Chevron 39"/>
          <p:cNvSpPr/>
          <p:nvPr/>
        </p:nvSpPr>
        <p:spPr>
          <a:xfrm rot="16200000">
            <a:off x="4284119" y="3589633"/>
            <a:ext cx="1014995" cy="71049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Chevron 37"/>
          <p:cNvSpPr/>
          <p:nvPr/>
        </p:nvSpPr>
        <p:spPr>
          <a:xfrm rot="13297906">
            <a:off x="5615932" y="3172371"/>
            <a:ext cx="1014995" cy="71049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Motivations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2</a:t>
            </a:fld>
            <a:endParaRPr lang="en-GB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65560" y="1124744"/>
            <a:ext cx="710496" cy="1014995"/>
            <a:chOff x="1" y="897843"/>
            <a:chExt cx="710496" cy="1014995"/>
          </a:xfrm>
        </p:grpSpPr>
        <p:sp>
          <p:nvSpPr>
            <p:cNvPr id="10" name="Chevron 9"/>
            <p:cNvSpPr/>
            <p:nvPr/>
          </p:nvSpPr>
          <p:spPr>
            <a:xfrm rot="5400000">
              <a:off x="-152249" y="1050093"/>
              <a:ext cx="1014995" cy="710496"/>
            </a:xfrm>
            <a:prstGeom prst="chevron">
              <a:avLst/>
            </a:prstGeom>
            <a:ln>
              <a:solidFill>
                <a:srgbClr val="003056"/>
              </a:solidFill>
            </a:ln>
          </p:spPr>
          <p:style>
            <a:lnRef idx="2">
              <a:schemeClr val="accent2">
                <a:hueOff val="-2984753"/>
                <a:satOff val="-18060"/>
                <a:lumOff val="7304"/>
                <a:alphaOff val="0"/>
              </a:schemeClr>
            </a:lnRef>
            <a:fillRef idx="1">
              <a:schemeClr val="accent2">
                <a:hueOff val="-2984753"/>
                <a:satOff val="-18060"/>
                <a:lumOff val="7304"/>
                <a:alphaOff val="0"/>
              </a:schemeClr>
            </a:fillRef>
            <a:effectRef idx="0">
              <a:schemeClr val="accent2">
                <a:hueOff val="-2984753"/>
                <a:satOff val="-18060"/>
                <a:lumOff val="73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" y="1257883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Users</a:t>
              </a:r>
              <a:endParaRPr lang="en-GB" sz="14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8824485">
            <a:off x="2884807" y="1665889"/>
            <a:ext cx="710496" cy="1014995"/>
            <a:chOff x="144019" y="1656180"/>
            <a:chExt cx="710496" cy="1014995"/>
          </a:xfrm>
        </p:grpSpPr>
        <p:sp>
          <p:nvSpPr>
            <p:cNvPr id="13" name="Chevron 12"/>
            <p:cNvSpPr/>
            <p:nvPr/>
          </p:nvSpPr>
          <p:spPr>
            <a:xfrm rot="5400000">
              <a:off x="-8231" y="1808430"/>
              <a:ext cx="1014995" cy="710496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5969507"/>
                <a:satOff val="-36121"/>
                <a:lumOff val="14607"/>
                <a:alphaOff val="0"/>
              </a:schemeClr>
            </a:lnRef>
            <a:fillRef idx="1">
              <a:schemeClr val="accent2">
                <a:hueOff val="-5969507"/>
                <a:satOff val="-36121"/>
                <a:lumOff val="14607"/>
                <a:alphaOff val="0"/>
              </a:schemeClr>
            </a:fillRef>
            <a:effectRef idx="0">
              <a:schemeClr val="accent2">
                <a:hueOff val="-5969507"/>
                <a:satOff val="-36121"/>
                <a:lumOff val="146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144019" y="2011428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Feeds</a:t>
              </a:r>
              <a:endParaRPr lang="en-GB" sz="14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2723356">
            <a:off x="2914981" y="3036114"/>
            <a:ext cx="710496" cy="1014995"/>
            <a:chOff x="1" y="2689418"/>
            <a:chExt cx="710496" cy="1014995"/>
          </a:xfrm>
        </p:grpSpPr>
        <p:sp>
          <p:nvSpPr>
            <p:cNvPr id="16" name="Chevron 15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hevron 4"/>
            <p:cNvSpPr/>
            <p:nvPr/>
          </p:nvSpPr>
          <p:spPr>
            <a:xfrm rot="10637294">
              <a:off x="1" y="3044666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System</a:t>
              </a:r>
              <a:endParaRPr lang="en-GB" sz="14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rot="2462411">
            <a:off x="5738436" y="1657399"/>
            <a:ext cx="710496" cy="1014995"/>
            <a:chOff x="1" y="3590788"/>
            <a:chExt cx="710496" cy="1014995"/>
          </a:xfrm>
        </p:grpSpPr>
        <p:sp>
          <p:nvSpPr>
            <p:cNvPr id="19" name="Chevron 18"/>
            <p:cNvSpPr/>
            <p:nvPr/>
          </p:nvSpPr>
          <p:spPr>
            <a:xfrm rot="5400000">
              <a:off x="-152249" y="3743038"/>
              <a:ext cx="1014995" cy="710496"/>
            </a:xfrm>
            <a:prstGeom prst="chevron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hueOff val="-11939014"/>
                <a:satOff val="-72242"/>
                <a:lumOff val="29215"/>
                <a:alphaOff val="0"/>
              </a:schemeClr>
            </a:lnRef>
            <a:fillRef idx="1">
              <a:schemeClr val="accent2">
                <a:hueOff val="-11939014"/>
                <a:satOff val="-72242"/>
                <a:lumOff val="29215"/>
                <a:alphaOff val="0"/>
              </a:schemeClr>
            </a:fillRef>
            <a:effectRef idx="0">
              <a:schemeClr val="accent2">
                <a:hueOff val="-11939014"/>
                <a:satOff val="-72242"/>
                <a:lumOff val="29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" y="3946036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dirty="0" smtClean="0"/>
                <a:t>3 Party</a:t>
              </a:r>
              <a:endParaRPr lang="en-GB" sz="1400" kern="1200" dirty="0"/>
            </a:p>
          </p:txBody>
        </p:sp>
      </p:grpSp>
      <p:sp>
        <p:nvSpPr>
          <p:cNvPr id="25" name="Content Placeholder 1"/>
          <p:cNvSpPr txBox="1">
            <a:spLocks/>
          </p:cNvSpPr>
          <p:nvPr/>
        </p:nvSpPr>
        <p:spPr bwMode="auto">
          <a:xfrm>
            <a:off x="288032" y="4653136"/>
            <a:ext cx="87484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In order to be in a position to innovate we need to control and understand our data</a:t>
            </a:r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4283968" y="3284984"/>
            <a:ext cx="710496" cy="1014995"/>
            <a:chOff x="1" y="828"/>
            <a:chExt cx="710496" cy="1014995"/>
          </a:xfrm>
        </p:grpSpPr>
        <p:sp>
          <p:nvSpPr>
            <p:cNvPr id="27" name="Chevron 26"/>
            <p:cNvSpPr/>
            <p:nvPr/>
          </p:nvSpPr>
          <p:spPr>
            <a:xfrm rot="5400000">
              <a:off x="-152249" y="153078"/>
              <a:ext cx="1014995" cy="710496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vron 4"/>
            <p:cNvSpPr/>
            <p:nvPr/>
          </p:nvSpPr>
          <p:spPr>
            <a:xfrm rot="10800000">
              <a:off x="1" y="356076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Social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Networks</a:t>
              </a:r>
              <a:endParaRPr lang="en-GB" sz="1400" kern="1200" dirty="0"/>
            </a:p>
          </p:txBody>
        </p:sp>
      </p:grpSp>
      <p:sp>
        <p:nvSpPr>
          <p:cNvPr id="3" name="Oval 2"/>
          <p:cNvSpPr/>
          <p:nvPr/>
        </p:nvSpPr>
        <p:spPr>
          <a:xfrm>
            <a:off x="3635896" y="2276872"/>
            <a:ext cx="2016224" cy="936104"/>
          </a:xfrm>
          <a:prstGeom prst="ellipse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7897906">
            <a:off x="5552156" y="3020121"/>
            <a:ext cx="710496" cy="1014995"/>
            <a:chOff x="1" y="2689418"/>
            <a:chExt cx="710496" cy="1014995"/>
          </a:xfrm>
        </p:grpSpPr>
        <p:sp>
          <p:nvSpPr>
            <p:cNvPr id="32" name="Chevron 31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  <a:ln>
              <a:solidFill>
                <a:srgbClr val="003056"/>
              </a:solidFill>
            </a:ln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Chevron 4"/>
            <p:cNvSpPr/>
            <p:nvPr/>
          </p:nvSpPr>
          <p:spPr>
            <a:xfrm rot="10783793">
              <a:off x="1" y="3044666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err="1" smtClean="0"/>
                <a:t>IoT</a:t>
              </a:r>
              <a:endParaRPr lang="en-GB" sz="1400" kern="12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9912" y="2492896"/>
            <a:ext cx="2304256" cy="100811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William Hill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5742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532440" cy="1008112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DMP based on the </a:t>
            </a:r>
            <a:r>
              <a:rPr lang="en-US" sz="21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Lambda architecture </a:t>
            </a:r>
            <a:r>
              <a:rPr lang="en-US" sz="2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and the </a:t>
            </a:r>
            <a:r>
              <a:rPr lang="en-US" sz="21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Reactive principles</a:t>
            </a: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What is Omnia?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3</a:t>
            </a:fld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10032" y="3370614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Chronos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Data Source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2808170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NeoCortex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Speed 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9872" y="4077074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Fates</a:t>
            </a: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491406" y="3370613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Hermes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Serving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3068962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4293098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9042" y="2996954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9042" y="4221090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03648" y="1988840"/>
            <a:ext cx="6408712" cy="37362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2540" y="17728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056"/>
                </a:solidFill>
                <a:latin typeface="Helvetica"/>
                <a:cs typeface="Helvetica"/>
              </a:rPr>
              <a:t>Data Flow</a:t>
            </a:r>
            <a:endParaRPr lang="en-US" b="1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82" y="3552707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5226" y="3552707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3275693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Input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8304" y="3284985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Output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4220576" y="3708416"/>
            <a:ext cx="435126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220576" y="3564400"/>
            <a:ext cx="435126" cy="45235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0032" y="1916832"/>
            <a:ext cx="3816424" cy="223224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Resources:</a:t>
            </a:r>
          </a:p>
          <a:p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Reactive Extension for Perl: 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hlinkClick r:id="rId2"/>
              </a:rPr>
              <a:t>https://github.com/eilara/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hlinkClick r:id="rId2"/>
              </a:rPr>
              <a:t>Rx.pl</a:t>
            </a:r>
            <a:endParaRPr lang="en-US" sz="1400" dirty="0" smtClean="0">
              <a:solidFill>
                <a:schemeClr val="accent1">
                  <a:lumMod val="90000"/>
                  <a:lumOff val="1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Carl </a:t>
            </a:r>
            <a:r>
              <a:rPr lang="en-US" sz="14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Mäsak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YAPC:2013: 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hlinkClick r:id="rId3"/>
              </a:rPr>
              <a:t>https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hlinkClick r:id="rId3"/>
              </a:rPr>
              <a:t>://www.youtube.com/watch?v=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hlinkClick r:id="rId3"/>
              </a:rPr>
              <a:t>EnlYURSKgk0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 </a:t>
            </a:r>
          </a:p>
          <a:p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Ran </a:t>
            </a:r>
            <a:r>
              <a:rPr lang="en-US" sz="14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Eliam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 : 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hlinkClick r:id="rId4"/>
              </a:rPr>
              <a:t>https://www.youtube.com/watch?v=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hlinkClick r:id="rId4"/>
              </a:rPr>
              <a:t>ymEGZEi4hO4</a:t>
            </a:r>
            <a:endParaRPr lang="en-US" sz="1400" dirty="0" smtClean="0">
              <a:solidFill>
                <a:schemeClr val="accent1">
                  <a:lumMod val="90000"/>
                  <a:lumOff val="10000"/>
                </a:schemeClr>
              </a:solidFill>
              <a:latin typeface="+mn-lt"/>
            </a:endParaRPr>
          </a:p>
          <a:p>
            <a:endParaRPr lang="en-US" sz="1400" dirty="0" smtClean="0">
              <a:solidFill>
                <a:schemeClr val="accent1">
                  <a:lumMod val="90000"/>
                  <a:lumOff val="10000"/>
                </a:schemeClr>
              </a:solidFill>
              <a:latin typeface="+mn-lt"/>
            </a:endParaRPr>
          </a:p>
          <a:p>
            <a:endParaRPr lang="en-US" sz="1400" dirty="0" smtClean="0">
              <a:solidFill>
                <a:schemeClr val="accent1">
                  <a:lumMod val="90000"/>
                  <a:lumOff val="1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Reactive principles</a:t>
            </a:r>
            <a:endParaRPr lang="en-GB" sz="4000" dirty="0" smtClean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4</a:t>
            </a:fld>
            <a:endParaRPr lang="en-GB" dirty="0" smtClean="0"/>
          </a:p>
        </p:txBody>
      </p:sp>
      <p:pic>
        <p:nvPicPr>
          <p:cNvPr id="6" name="Picture 5" descr="we-are-reactive-yellow-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12" y="-27384"/>
            <a:ext cx="1816100" cy="18161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91679" y="1556792"/>
            <a:ext cx="2047283" cy="44267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Responsive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824" y="2564904"/>
            <a:ext cx="1584176" cy="44267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Resilient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1679" y="3573016"/>
            <a:ext cx="2160239" cy="44267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Message Driven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560" y="2564904"/>
            <a:ext cx="1728191" cy="44267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Elastic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07703" y="2060848"/>
            <a:ext cx="288032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75855" y="3068960"/>
            <a:ext cx="216025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07704" y="3068960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31839" y="2060848"/>
            <a:ext cx="36706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03648" y="4356973"/>
            <a:ext cx="29009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</a:t>
            </a:r>
            <a:r>
              <a:rPr lang="en-US" sz="1400" u="sng" dirty="0" smtClean="0"/>
              <a:t>Reactive</a:t>
            </a:r>
            <a:r>
              <a:rPr lang="en-US" sz="1400" dirty="0" smtClean="0"/>
              <a:t> Manifesto</a:t>
            </a:r>
          </a:p>
          <a:p>
            <a:r>
              <a:rPr lang="en-US" sz="1400" dirty="0">
                <a:hlinkClick r:id="rId6"/>
              </a:rPr>
              <a:t>http://www.reactivemanifesto.org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930400" y="17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124744"/>
            <a:ext cx="8208912" cy="72008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is a reliable and scalable component which collect data from different source and organize them into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Streams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of observable events.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</a:t>
            </a:r>
            <a:r>
              <a:rPr lang="en-GB" sz="4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Data acquisition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5</a:t>
            </a:fld>
            <a:endParaRPr lang="en-GB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644008" y="3356992"/>
            <a:ext cx="4248472" cy="20882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Incident: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type: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“bet”,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version: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“1.0”,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time: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“2015-09-03 06:00:10”,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</a:t>
            </a:r>
            <a:r>
              <a:rPr lang="en-US" sz="1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acquisitionTime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</a:t>
            </a:r>
            <a:r>
              <a:rPr lang="en-US" sz="1400" i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2015-09-03 06:00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:06”,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source: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</a:t>
            </a:r>
            <a:r>
              <a:rPr lang="en-US" sz="1400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BetSystem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payload: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{…. Any valid JSON}</a:t>
            </a:r>
            <a:endParaRPr lang="en-US" sz="1400" i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}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51627" y="3276965"/>
            <a:ext cx="2952328" cy="952143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Helvetica"/>
                <a:cs typeface="Helvetica"/>
              </a:rPr>
              <a:t>Chronos</a:t>
            </a:r>
            <a:endParaRPr lang="en-US" sz="2000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Data Source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1187623" y="2492896"/>
            <a:ext cx="792088" cy="288032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otched Right Arrow 11"/>
          <p:cNvSpPr/>
          <p:nvPr/>
        </p:nvSpPr>
        <p:spPr>
          <a:xfrm>
            <a:off x="1187623" y="2852936"/>
            <a:ext cx="792088" cy="288032"/>
          </a:xfrm>
          <a:prstGeom prst="notch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otched Right Arrow 12"/>
          <p:cNvSpPr/>
          <p:nvPr/>
        </p:nvSpPr>
        <p:spPr>
          <a:xfrm>
            <a:off x="1187623" y="3212976"/>
            <a:ext cx="792088" cy="288032"/>
          </a:xfrm>
          <a:prstGeom prst="notch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8019" y="2473151"/>
            <a:ext cx="8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TCP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019" y="2852936"/>
            <a:ext cx="8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HTTP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59" y="3212976"/>
            <a:ext cx="8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WS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7" name="Notched Right Arrow 16"/>
          <p:cNvSpPr/>
          <p:nvPr/>
        </p:nvSpPr>
        <p:spPr>
          <a:xfrm rot="10800000">
            <a:off x="1115615" y="3789040"/>
            <a:ext cx="792088" cy="2880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 rot="10800000">
            <a:off x="1115615" y="4149080"/>
            <a:ext cx="792088" cy="2880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 rot="10800000">
            <a:off x="1115615" y="4797152"/>
            <a:ext cx="792088" cy="2880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299265" y="44601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1" y="3789040"/>
            <a:ext cx="8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JMS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4633973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HTTP </a:t>
            </a:r>
          </a:p>
          <a:p>
            <a:r>
              <a:rPr lang="en-US" sz="1400" b="1" dirty="0" smtClean="0">
                <a:latin typeface="Helvetica"/>
                <a:cs typeface="Helvetica"/>
              </a:rPr>
              <a:t>Poll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1" y="4149080"/>
            <a:ext cx="8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SSE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9992" y="2420888"/>
            <a:ext cx="1296144" cy="408623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Adapter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9832" y="21955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056"/>
                </a:solidFill>
                <a:latin typeface="Helvetica"/>
                <a:cs typeface="Helvetica"/>
              </a:rPr>
              <a:t>Streams </a:t>
            </a:r>
            <a:endParaRPr lang="en-US" b="1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52" y="2420888"/>
            <a:ext cx="1296144" cy="408623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Converter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0312" y="2420888"/>
            <a:ext cx="1512168" cy="408623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Persistence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U-Turn Arrow 13"/>
          <p:cNvSpPr/>
          <p:nvPr/>
        </p:nvSpPr>
        <p:spPr>
          <a:xfrm rot="10800000" flipH="1">
            <a:off x="5364088" y="2852936"/>
            <a:ext cx="1152128" cy="288032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-Turn Arrow 31"/>
          <p:cNvSpPr/>
          <p:nvPr/>
        </p:nvSpPr>
        <p:spPr>
          <a:xfrm rot="10800000" flipH="1">
            <a:off x="6948264" y="2852936"/>
            <a:ext cx="1152128" cy="288032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73" name="TextBox 72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 rot="16200000">
            <a:off x="3349214" y="2494247"/>
            <a:ext cx="710496" cy="1014995"/>
            <a:chOff x="1" y="897843"/>
            <a:chExt cx="710496" cy="1014995"/>
          </a:xfrm>
        </p:grpSpPr>
        <p:sp>
          <p:nvSpPr>
            <p:cNvPr id="85" name="Chevron 84"/>
            <p:cNvSpPr/>
            <p:nvPr/>
          </p:nvSpPr>
          <p:spPr>
            <a:xfrm rot="5400000">
              <a:off x="-152249" y="1050093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2984753"/>
                <a:satOff val="-18060"/>
                <a:lumOff val="7304"/>
                <a:alphaOff val="0"/>
              </a:schemeClr>
            </a:lnRef>
            <a:fillRef idx="1">
              <a:schemeClr val="accent2">
                <a:hueOff val="-2984753"/>
                <a:satOff val="-18060"/>
                <a:lumOff val="7304"/>
                <a:alphaOff val="0"/>
              </a:schemeClr>
            </a:fillRef>
            <a:effectRef idx="0">
              <a:schemeClr val="accent2">
                <a:hueOff val="-2984753"/>
                <a:satOff val="-18060"/>
                <a:lumOff val="73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Chevron 4"/>
            <p:cNvSpPr/>
            <p:nvPr/>
          </p:nvSpPr>
          <p:spPr>
            <a:xfrm>
              <a:off x="1" y="1253091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Bets</a:t>
              </a:r>
              <a:endParaRPr lang="en-GB" sz="1400" kern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 rot="16200000">
            <a:off x="3349214" y="3286335"/>
            <a:ext cx="710496" cy="1014995"/>
            <a:chOff x="144019" y="1656180"/>
            <a:chExt cx="710496" cy="1014995"/>
          </a:xfrm>
        </p:grpSpPr>
        <p:sp>
          <p:nvSpPr>
            <p:cNvPr id="88" name="Chevron 87"/>
            <p:cNvSpPr/>
            <p:nvPr/>
          </p:nvSpPr>
          <p:spPr>
            <a:xfrm rot="5400000">
              <a:off x="-8231" y="1808430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5969507"/>
                <a:satOff val="-36121"/>
                <a:lumOff val="14607"/>
                <a:alphaOff val="0"/>
              </a:schemeClr>
            </a:lnRef>
            <a:fillRef idx="1">
              <a:schemeClr val="accent2">
                <a:hueOff val="-5969507"/>
                <a:satOff val="-36121"/>
                <a:lumOff val="14607"/>
                <a:alphaOff val="0"/>
              </a:schemeClr>
            </a:fillRef>
            <a:effectRef idx="0">
              <a:schemeClr val="accent2">
                <a:hueOff val="-5969507"/>
                <a:satOff val="-36121"/>
                <a:lumOff val="146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Chevron 4"/>
            <p:cNvSpPr/>
            <p:nvPr/>
          </p:nvSpPr>
          <p:spPr>
            <a:xfrm>
              <a:off x="144019" y="2011428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Deposits</a:t>
              </a:r>
              <a:endParaRPr lang="en-GB" sz="14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 rot="16200000">
            <a:off x="3349214" y="4078423"/>
            <a:ext cx="710496" cy="1014995"/>
            <a:chOff x="1" y="2689418"/>
            <a:chExt cx="710496" cy="1014995"/>
          </a:xfrm>
        </p:grpSpPr>
        <p:sp>
          <p:nvSpPr>
            <p:cNvPr id="91" name="Chevron 90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Chevron 4"/>
            <p:cNvSpPr/>
            <p:nvPr/>
          </p:nvSpPr>
          <p:spPr>
            <a:xfrm>
              <a:off x="1" y="304466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 Prices</a:t>
              </a:r>
              <a:endParaRPr lang="en-GB" sz="1400" kern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932040" y="190754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3056"/>
                </a:solidFill>
                <a:latin typeface="Helvetica"/>
                <a:cs typeface="Helvetica"/>
              </a:rPr>
              <a:t>Stream = </a:t>
            </a:r>
            <a:r>
              <a:rPr lang="en-US" sz="1400" dirty="0" smtClean="0">
                <a:solidFill>
                  <a:srgbClr val="003056"/>
                </a:solidFill>
                <a:latin typeface="Helvetica"/>
                <a:cs typeface="Helvetica"/>
              </a:rPr>
              <a:t>Adapter + Converter + Persistence</a:t>
            </a:r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  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1146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8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987824" y="3789040"/>
            <a:ext cx="3168352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52192" y="3581400"/>
            <a:ext cx="3168352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9792" y="3429000"/>
            <a:ext cx="3168352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</a:t>
            </a:r>
            <a:r>
              <a:rPr lang="en-GB" sz="4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Data </a:t>
            </a:r>
            <a:r>
              <a:rPr lang="en-GB" sz="4000" b="0" i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acquisition</a:t>
            </a:r>
            <a:endParaRPr lang="en-GB" sz="4000" b="0" i="1" dirty="0" smtClean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6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73" name="TextBox 72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71600" y="2276872"/>
            <a:ext cx="1728192" cy="51077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1</a:t>
            </a:r>
          </a:p>
          <a:p>
            <a:pPr algn="ctr"/>
            <a:r>
              <a:rPr lang="en-US" sz="1200" b="1" dirty="0" smtClean="0">
                <a:solidFill>
                  <a:srgbClr val="B9A000"/>
                </a:solidFill>
                <a:latin typeface="Helvetica"/>
                <a:cs typeface="Helvetica"/>
              </a:rPr>
              <a:t>(SSE, Bets placed)</a:t>
            </a:r>
            <a:endParaRPr lang="en-US" sz="1200" b="1" dirty="0">
              <a:solidFill>
                <a:srgbClr val="B9A000"/>
              </a:solidFill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7824" y="2276872"/>
            <a:ext cx="1440160" cy="51077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2</a:t>
            </a:r>
          </a:p>
          <a:p>
            <a:pPr algn="ctr"/>
            <a:r>
              <a:rPr lang="en-US" sz="1200" b="1" dirty="0" smtClean="0">
                <a:solidFill>
                  <a:srgbClr val="008000"/>
                </a:solidFill>
                <a:latin typeface="Helvetica"/>
                <a:cs typeface="Helvetica"/>
              </a:rPr>
              <a:t>(JMS, Deposits)</a:t>
            </a:r>
            <a:endParaRPr lang="en-US" sz="1200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4008" y="2276872"/>
            <a:ext cx="1440160" cy="51077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3</a:t>
            </a:r>
          </a:p>
          <a:p>
            <a:pPr algn="ctr"/>
            <a:r>
              <a:rPr lang="en-US" sz="1200" b="1" dirty="0" smtClean="0">
                <a:solidFill>
                  <a:srgbClr val="660066"/>
                </a:solidFill>
                <a:latin typeface="Helvetica"/>
                <a:cs typeface="Helvetica"/>
              </a:rPr>
              <a:t>(HTTP, Events)</a:t>
            </a:r>
            <a:endParaRPr lang="en-US" sz="1200" b="1" dirty="0">
              <a:solidFill>
                <a:srgbClr val="660066"/>
              </a:solidFill>
              <a:latin typeface="Helvetica"/>
              <a:cs typeface="Helvetic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51720" y="1988840"/>
            <a:ext cx="40324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64088" y="1988840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707904" y="1988840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051720" y="1988840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kafka-logo-w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04" y="3358718"/>
            <a:ext cx="2873524" cy="1510442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7308304" y="1988840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16216" y="2276872"/>
            <a:ext cx="1440160" cy="51077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N</a:t>
            </a:r>
          </a:p>
          <a:p>
            <a:pPr algn="ctr"/>
            <a:r>
              <a:rPr lang="en-US" sz="1200" b="1" dirty="0" smtClean="0">
                <a:solidFill>
                  <a:srgbClr val="FF6600"/>
                </a:solidFill>
                <a:latin typeface="Helvetica"/>
                <a:cs typeface="Helvetica"/>
              </a:rPr>
              <a:t>(SSE, Twitter)</a:t>
            </a:r>
            <a:endParaRPr lang="en-US" sz="1200" b="1" dirty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876256" y="1988840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6176" y="1700808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….…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63" idx="2"/>
          </p:cNvCxnSpPr>
          <p:nvPr/>
        </p:nvCxnSpPr>
        <p:spPr>
          <a:xfrm flipH="1">
            <a:off x="5796136" y="2787650"/>
            <a:ext cx="1440160" cy="713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1" idx="2"/>
          </p:cNvCxnSpPr>
          <p:nvPr/>
        </p:nvCxnSpPr>
        <p:spPr>
          <a:xfrm>
            <a:off x="5364088" y="2787650"/>
            <a:ext cx="0" cy="617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0" idx="2"/>
          </p:cNvCxnSpPr>
          <p:nvPr/>
        </p:nvCxnSpPr>
        <p:spPr>
          <a:xfrm>
            <a:off x="3707904" y="2787650"/>
            <a:ext cx="0" cy="641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35696" y="2852936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kka_toolkit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28" y="908720"/>
            <a:ext cx="2794000" cy="1143000"/>
          </a:xfrm>
          <a:prstGeom prst="rect">
            <a:avLst/>
          </a:prstGeom>
        </p:spPr>
      </p:pic>
      <p:sp>
        <p:nvSpPr>
          <p:cNvPr id="54" name="Multiply 53"/>
          <p:cNvSpPr/>
          <p:nvPr/>
        </p:nvSpPr>
        <p:spPr>
          <a:xfrm>
            <a:off x="755576" y="1484784"/>
            <a:ext cx="2016224" cy="22322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915816" y="2204864"/>
            <a:ext cx="1584176" cy="715089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2</a:t>
            </a:r>
          </a:p>
          <a:p>
            <a:pPr algn="ctr"/>
            <a:r>
              <a:rPr lang="en-US" sz="1200" b="1" dirty="0" smtClean="0">
                <a:solidFill>
                  <a:srgbClr val="008000"/>
                </a:solidFill>
                <a:latin typeface="Helvetica"/>
                <a:cs typeface="Helvetica"/>
              </a:rPr>
              <a:t>(JMS, Deposits)</a:t>
            </a:r>
          </a:p>
          <a:p>
            <a:pPr algn="ct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(SSE, Bet Placed)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333727"/>
            <a:ext cx="78658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Perl Consumer &amp; </a:t>
            </a:r>
            <a:r>
              <a:rPr lang="en-US" sz="1600" dirty="0"/>
              <a:t>Producer API: </a:t>
            </a:r>
            <a:r>
              <a:rPr lang="en-US" sz="1600" dirty="0">
                <a:hlinkClick r:id="rId4"/>
              </a:rPr>
              <a:t>http://search.cpan.org/~sgladkov/Kafka/lib/</a:t>
            </a:r>
            <a:r>
              <a:rPr lang="en-US" sz="1600" dirty="0" smtClean="0">
                <a:hlinkClick r:id="rId4"/>
              </a:rPr>
              <a:t>Kafka.pm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7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1"/>
          <p:cNvSpPr txBox="1">
            <a:spLocks/>
          </p:cNvSpPr>
          <p:nvPr/>
        </p:nvSpPr>
        <p:spPr bwMode="auto">
          <a:xfrm>
            <a:off x="3851920" y="2492896"/>
            <a:ext cx="5040560" cy="31683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8568952" cy="3528392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Fates represents the long term memory of </a:t>
            </a: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 It organizes the incidents that </a:t>
            </a:r>
            <a:r>
              <a:rPr lang="en-US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collected into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timelines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and also elaborates new information as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views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by using machine learning, logical reasoning and time series analysis.</a:t>
            </a:r>
            <a:endParaRPr lang="en-GB" dirty="0" smtClean="0"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Fates: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7</a:t>
            </a:fld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9952" y="2660337"/>
            <a:ext cx="201622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Customer: 123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4008" y="3236401"/>
            <a:ext cx="1656184" cy="408623"/>
          </a:xfrm>
          <a:prstGeom prst="roundRect">
            <a:avLst/>
          </a:prstGeom>
          <a:solidFill>
            <a:schemeClr val="accent1"/>
          </a:solidFill>
          <a:ln>
            <a:solidFill>
              <a:srgbClr val="19749E"/>
            </a:solidFill>
          </a:ln>
        </p:spPr>
        <p:style>
          <a:lnRef idx="2">
            <a:schemeClr val="accent2">
              <a:hueOff val="-11939014"/>
              <a:satOff val="-72242"/>
              <a:lumOff val="29215"/>
              <a:alphaOff val="0"/>
            </a:schemeClr>
          </a:lnRef>
          <a:fillRef idx="1">
            <a:schemeClr val="accent2">
              <a:hueOff val="-11939014"/>
              <a:satOff val="-72242"/>
              <a:lumOff val="29215"/>
              <a:alphaOff val="0"/>
            </a:schemeClr>
          </a:fillRef>
          <a:effectRef idx="0">
            <a:schemeClr val="accent2">
              <a:hueOff val="-11939014"/>
              <a:satOff val="-72242"/>
              <a:lumOff val="29215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Login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4008" y="3740457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5969507"/>
              <a:satOff val="-36121"/>
              <a:lumOff val="14607"/>
              <a:alphaOff val="0"/>
            </a:schemeClr>
          </a:lnRef>
          <a:fillRef idx="1">
            <a:schemeClr val="accent2">
              <a:hueOff val="-5969507"/>
              <a:satOff val="-36121"/>
              <a:lumOff val="14607"/>
              <a:alphaOff val="0"/>
            </a:schemeClr>
          </a:fillRef>
          <a:effectRef idx="0">
            <a:schemeClr val="accent2">
              <a:hueOff val="-5969507"/>
              <a:satOff val="-36121"/>
              <a:lumOff val="14607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D</a:t>
            </a:r>
            <a:r>
              <a:rPr lang="en-US" dirty="0" smtClean="0">
                <a:latin typeface="Helvetica"/>
                <a:cs typeface="Helvetica"/>
              </a:rPr>
              <a:t>eposit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4008" y="4244513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2984753"/>
              <a:satOff val="-18060"/>
              <a:lumOff val="7304"/>
              <a:alphaOff val="0"/>
            </a:schemeClr>
          </a:lnRef>
          <a:fillRef idx="1">
            <a:schemeClr val="accent2">
              <a:hueOff val="-2984753"/>
              <a:satOff val="-18060"/>
              <a:lumOff val="7304"/>
              <a:alphaOff val="0"/>
            </a:schemeClr>
          </a:fillRef>
          <a:effectRef idx="0">
            <a:schemeClr val="accent2">
              <a:hueOff val="-2984753"/>
              <a:satOff val="-18060"/>
              <a:lumOff val="7304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Bet placed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355976" y="3092385"/>
            <a:ext cx="0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5" idx="1"/>
          </p:cNvCxnSpPr>
          <p:nvPr/>
        </p:nvCxnSpPr>
        <p:spPr>
          <a:xfrm flipV="1">
            <a:off x="4355976" y="3440713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355976" y="3956481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55976" y="4532545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5187697" y="46762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644008" y="5036601"/>
            <a:ext cx="1656184" cy="408623"/>
          </a:xfrm>
          <a:prstGeom prst="roundRect">
            <a:avLst/>
          </a:prstGeom>
          <a:solidFill>
            <a:schemeClr val="accent1"/>
          </a:solidFill>
          <a:ln>
            <a:solidFill>
              <a:srgbClr val="19749E"/>
            </a:solidFill>
          </a:ln>
        </p:spPr>
        <p:style>
          <a:lnRef idx="2">
            <a:schemeClr val="accent2">
              <a:hueOff val="-11939014"/>
              <a:satOff val="-72242"/>
              <a:lumOff val="29215"/>
              <a:alphaOff val="0"/>
            </a:schemeClr>
          </a:lnRef>
          <a:fillRef idx="1">
            <a:schemeClr val="accent2">
              <a:hueOff val="-11939014"/>
              <a:satOff val="-72242"/>
              <a:lumOff val="29215"/>
              <a:alphaOff val="0"/>
            </a:schemeClr>
          </a:fillRef>
          <a:effectRef idx="0">
            <a:schemeClr val="accent2">
              <a:hueOff val="-11939014"/>
              <a:satOff val="-72242"/>
              <a:lumOff val="29215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Helvetica"/>
                <a:cs typeface="Helvetica"/>
              </a:defRPr>
            </a:lvl1pPr>
          </a:lstStyle>
          <a:p>
            <a:r>
              <a:rPr lang="en-US" dirty="0"/>
              <a:t>Logout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355976" y="5229200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16216" y="2636912"/>
            <a:ext cx="201622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Event: 78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272" y="3212976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Started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0272" y="3717032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Fault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20272" y="4221088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6732240" y="3068960"/>
            <a:ext cx="0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9" idx="1"/>
          </p:cNvCxnSpPr>
          <p:nvPr/>
        </p:nvCxnSpPr>
        <p:spPr>
          <a:xfrm flipV="1">
            <a:off x="6732240" y="3417288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732240" y="3933056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32240" y="4509120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7501245" y="46762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20272" y="5036601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Goal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732240" y="5217488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61221" y="4941168"/>
            <a:ext cx="219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Timelines &amp; Views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259632" y="2636912"/>
            <a:ext cx="710496" cy="1014995"/>
            <a:chOff x="1" y="897843"/>
            <a:chExt cx="710496" cy="1014995"/>
          </a:xfrm>
        </p:grpSpPr>
        <p:sp>
          <p:nvSpPr>
            <p:cNvPr id="81" name="Chevron 80"/>
            <p:cNvSpPr/>
            <p:nvPr/>
          </p:nvSpPr>
          <p:spPr>
            <a:xfrm rot="5400000">
              <a:off x="-152249" y="1050093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2984753"/>
                <a:satOff val="-18060"/>
                <a:lumOff val="7304"/>
                <a:alphaOff val="0"/>
              </a:schemeClr>
            </a:lnRef>
            <a:fillRef idx="1">
              <a:schemeClr val="accent2">
                <a:hueOff val="-2984753"/>
                <a:satOff val="-18060"/>
                <a:lumOff val="7304"/>
                <a:alphaOff val="0"/>
              </a:schemeClr>
            </a:fillRef>
            <a:effectRef idx="0">
              <a:schemeClr val="accent2">
                <a:hueOff val="-2984753"/>
                <a:satOff val="-18060"/>
                <a:lumOff val="73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Chevron 4"/>
            <p:cNvSpPr/>
            <p:nvPr/>
          </p:nvSpPr>
          <p:spPr>
            <a:xfrm>
              <a:off x="1" y="1253091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Bets</a:t>
              </a:r>
              <a:endParaRPr lang="en-GB" sz="1400" kern="12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43487" y="2636912"/>
            <a:ext cx="710496" cy="1014995"/>
            <a:chOff x="144019" y="1656180"/>
            <a:chExt cx="710496" cy="1014995"/>
          </a:xfrm>
        </p:grpSpPr>
        <p:sp>
          <p:nvSpPr>
            <p:cNvPr id="84" name="Chevron 83"/>
            <p:cNvSpPr/>
            <p:nvPr/>
          </p:nvSpPr>
          <p:spPr>
            <a:xfrm rot="5400000">
              <a:off x="-8231" y="1808430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5969507"/>
                <a:satOff val="-36121"/>
                <a:lumOff val="14607"/>
                <a:alphaOff val="0"/>
              </a:schemeClr>
            </a:lnRef>
            <a:fillRef idx="1">
              <a:schemeClr val="accent2">
                <a:hueOff val="-5969507"/>
                <a:satOff val="-36121"/>
                <a:lumOff val="14607"/>
                <a:alphaOff val="0"/>
              </a:schemeClr>
            </a:fillRef>
            <a:effectRef idx="0">
              <a:schemeClr val="accent2">
                <a:hueOff val="-5969507"/>
                <a:satOff val="-36121"/>
                <a:lumOff val="146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Chevron 4"/>
            <p:cNvSpPr/>
            <p:nvPr/>
          </p:nvSpPr>
          <p:spPr>
            <a:xfrm>
              <a:off x="144019" y="2011428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Deposits</a:t>
              </a:r>
              <a:endParaRPr lang="en-GB" sz="1400" kern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9311" y="2636912"/>
            <a:ext cx="710496" cy="1014995"/>
            <a:chOff x="1" y="2689418"/>
            <a:chExt cx="710496" cy="1014995"/>
          </a:xfrm>
        </p:grpSpPr>
        <p:sp>
          <p:nvSpPr>
            <p:cNvPr id="87" name="Chevron 86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Chevron 4"/>
            <p:cNvSpPr/>
            <p:nvPr/>
          </p:nvSpPr>
          <p:spPr>
            <a:xfrm>
              <a:off x="1" y="304466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 Events</a:t>
              </a:r>
              <a:endParaRPr lang="en-GB" sz="1400" kern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835575" y="2636912"/>
            <a:ext cx="710496" cy="1014995"/>
            <a:chOff x="1" y="3590788"/>
            <a:chExt cx="710496" cy="1014995"/>
          </a:xfrm>
        </p:grpSpPr>
        <p:sp>
          <p:nvSpPr>
            <p:cNvPr id="90" name="Chevron 89"/>
            <p:cNvSpPr/>
            <p:nvPr/>
          </p:nvSpPr>
          <p:spPr>
            <a:xfrm rot="5400000">
              <a:off x="-152249" y="3743038"/>
              <a:ext cx="1014995" cy="710496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hueOff val="-11939014"/>
                <a:satOff val="-72242"/>
                <a:lumOff val="29215"/>
                <a:alphaOff val="0"/>
              </a:schemeClr>
            </a:lnRef>
            <a:fillRef idx="1">
              <a:schemeClr val="accent2">
                <a:hueOff val="-11939014"/>
                <a:satOff val="-72242"/>
                <a:lumOff val="29215"/>
                <a:alphaOff val="0"/>
              </a:schemeClr>
            </a:fillRef>
            <a:effectRef idx="0">
              <a:schemeClr val="accent2">
                <a:hueOff val="-11939014"/>
                <a:satOff val="-72242"/>
                <a:lumOff val="29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Chevron 4"/>
            <p:cNvSpPr/>
            <p:nvPr/>
          </p:nvSpPr>
          <p:spPr>
            <a:xfrm>
              <a:off x="1" y="394603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Session</a:t>
              </a:r>
              <a:endParaRPr lang="en-GB" sz="1400" kern="12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67544" y="3723915"/>
            <a:ext cx="3096344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Fates</a:t>
            </a: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93" name="Bent Arrow 92"/>
          <p:cNvSpPr/>
          <p:nvPr/>
        </p:nvSpPr>
        <p:spPr>
          <a:xfrm rot="10800000" flipH="1">
            <a:off x="1835696" y="4653136"/>
            <a:ext cx="1872208" cy="36004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63" name="TextBox 62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08305" y="3284984"/>
              <a:ext cx="622663" cy="1077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30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87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9" grpId="0"/>
      <p:bldP spid="50" grpId="0" animBg="1"/>
      <p:bldP spid="58" grpId="0" animBg="1"/>
      <p:bldP spid="59" grpId="0" animBg="1"/>
      <p:bldP spid="60" grpId="0" animBg="1"/>
      <p:bldP spid="61" grpId="0" animBg="1"/>
      <p:bldP spid="69" grpId="0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755576" y="1617118"/>
            <a:ext cx="7848872" cy="3828106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03648" y="2208162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59632" y="1992138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28184" y="3144266"/>
            <a:ext cx="2232248" cy="9361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2552" y="2936626"/>
            <a:ext cx="2232248" cy="9361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0152" y="2784226"/>
            <a:ext cx="2232248" cy="9361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Fates: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Batch </a:t>
            </a:r>
            <a:r>
              <a:rPr lang="en-GB" sz="4000" b="0" i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layer</a:t>
            </a:r>
            <a:endParaRPr lang="en-GB" sz="4000" b="0" i="1" dirty="0" smtClean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8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2" name="Picture 1" descr="cassand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52" y="2996952"/>
            <a:ext cx="1964908" cy="50732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115616" y="1776114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3648" y="4296394"/>
            <a:ext cx="2232248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59632" y="4080370"/>
            <a:ext cx="2232248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15616" y="3864346"/>
            <a:ext cx="2232248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pic>
        <p:nvPicPr>
          <p:cNvPr id="84" name="Picture 83" descr="Akka_toolkit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36354"/>
            <a:ext cx="1968500" cy="805295"/>
          </a:xfrm>
          <a:prstGeom prst="rect">
            <a:avLst/>
          </a:prstGeom>
        </p:spPr>
      </p:pic>
      <p:pic>
        <p:nvPicPr>
          <p:cNvPr id="3" name="Picture 2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1928726" cy="70003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6" idx="3"/>
          </p:cNvCxnSpPr>
          <p:nvPr/>
        </p:nvCxnSpPr>
        <p:spPr>
          <a:xfrm>
            <a:off x="3635896" y="2676214"/>
            <a:ext cx="2304256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7" idx="3"/>
          </p:cNvCxnSpPr>
          <p:nvPr/>
        </p:nvCxnSpPr>
        <p:spPr>
          <a:xfrm flipV="1">
            <a:off x="3635896" y="3789040"/>
            <a:ext cx="2376264" cy="975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0395945">
            <a:off x="4237442" y="4320004"/>
            <a:ext cx="124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Timelines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6" name="TextBox 85"/>
          <p:cNvSpPr txBox="1"/>
          <p:nvPr/>
        </p:nvSpPr>
        <p:spPr>
          <a:xfrm rot="885641">
            <a:off x="4442586" y="2557252"/>
            <a:ext cx="107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Views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88" name="TextBox 87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308305" y="3284984"/>
              <a:ext cx="622663" cy="1077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3056"/>
                </a:solidFill>
              </a:endParaRPr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 flipV="1">
            <a:off x="2339752" y="2708920"/>
            <a:ext cx="0" cy="1155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408416" y="3275692"/>
            <a:ext cx="93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Jobs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26562" y="1259468"/>
            <a:ext cx="8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Fates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733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483768" y="2492896"/>
            <a:ext cx="3528392" cy="295232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64632" y="3013720"/>
            <a:ext cx="2376264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2232" y="2861320"/>
            <a:ext cx="2376264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124744"/>
            <a:ext cx="8136904" cy="864096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NeoCortex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represents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the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short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term memory of </a:t>
            </a:r>
            <a:r>
              <a:rPr lang="en-US" i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 It offers a framework to develop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micro services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on top of </a:t>
            </a: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Apache Spark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 It performs fast and real time data processing with the data acquired by </a:t>
            </a:r>
            <a:r>
              <a:rPr lang="en-US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</a:t>
            </a:r>
            <a:r>
              <a:rPr lang="en-GB" sz="4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NeoCortex</a:t>
            </a:r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Speed layer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9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22" name="TextBox 21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08305" y="3284984"/>
              <a:ext cx="622663" cy="1077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3056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75856" y="4296394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31840" y="4080370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87824" y="3933056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pic>
        <p:nvPicPr>
          <p:cNvPr id="37" name="Picture 36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33056"/>
            <a:ext cx="1928726" cy="7000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491880" y="2123564"/>
            <a:ext cx="15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NeoCortex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40" name="Group 39"/>
          <p:cNvGrpSpPr/>
          <p:nvPr/>
        </p:nvGrpSpPr>
        <p:grpSpPr>
          <a:xfrm rot="16200000">
            <a:off x="1404998" y="2926294"/>
            <a:ext cx="710496" cy="1014995"/>
            <a:chOff x="1" y="897843"/>
            <a:chExt cx="710496" cy="1014995"/>
          </a:xfrm>
        </p:grpSpPr>
        <p:sp>
          <p:nvSpPr>
            <p:cNvPr id="41" name="Chevron 40"/>
            <p:cNvSpPr/>
            <p:nvPr/>
          </p:nvSpPr>
          <p:spPr>
            <a:xfrm rot="5400000">
              <a:off x="-152249" y="1050093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2984753"/>
                <a:satOff val="-18060"/>
                <a:lumOff val="7304"/>
                <a:alphaOff val="0"/>
              </a:schemeClr>
            </a:lnRef>
            <a:fillRef idx="1">
              <a:schemeClr val="accent2">
                <a:hueOff val="-2984753"/>
                <a:satOff val="-18060"/>
                <a:lumOff val="7304"/>
                <a:alphaOff val="0"/>
              </a:schemeClr>
            </a:fillRef>
            <a:effectRef idx="0">
              <a:schemeClr val="accent2">
                <a:hueOff val="-2984753"/>
                <a:satOff val="-18060"/>
                <a:lumOff val="73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4"/>
            <p:cNvSpPr/>
            <p:nvPr/>
          </p:nvSpPr>
          <p:spPr>
            <a:xfrm>
              <a:off x="1" y="1253091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Bets</a:t>
              </a:r>
              <a:endParaRPr lang="en-GB" sz="14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 rot="16200000">
            <a:off x="1404998" y="4500887"/>
            <a:ext cx="710496" cy="1014995"/>
            <a:chOff x="144019" y="1656180"/>
            <a:chExt cx="710496" cy="1014995"/>
          </a:xfrm>
        </p:grpSpPr>
        <p:sp>
          <p:nvSpPr>
            <p:cNvPr id="44" name="Chevron 43"/>
            <p:cNvSpPr/>
            <p:nvPr/>
          </p:nvSpPr>
          <p:spPr>
            <a:xfrm rot="5400000">
              <a:off x="-8231" y="1808430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5969507"/>
                <a:satOff val="-36121"/>
                <a:lumOff val="14607"/>
                <a:alphaOff val="0"/>
              </a:schemeClr>
            </a:lnRef>
            <a:fillRef idx="1">
              <a:schemeClr val="accent2">
                <a:hueOff val="-5969507"/>
                <a:satOff val="-36121"/>
                <a:lumOff val="14607"/>
                <a:alphaOff val="0"/>
              </a:schemeClr>
            </a:fillRef>
            <a:effectRef idx="0">
              <a:schemeClr val="accent2">
                <a:hueOff val="-5969507"/>
                <a:satOff val="-36121"/>
                <a:lumOff val="146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Chevron 4"/>
            <p:cNvSpPr/>
            <p:nvPr/>
          </p:nvSpPr>
          <p:spPr>
            <a:xfrm>
              <a:off x="144019" y="2011428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Deposits</a:t>
              </a:r>
              <a:endParaRPr lang="en-GB" sz="14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rot="16200000">
            <a:off x="1404998" y="2124623"/>
            <a:ext cx="710496" cy="1014995"/>
            <a:chOff x="1" y="2689418"/>
            <a:chExt cx="710496" cy="1014995"/>
          </a:xfrm>
        </p:grpSpPr>
        <p:sp>
          <p:nvSpPr>
            <p:cNvPr id="47" name="Chevron 46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Chevron 4"/>
            <p:cNvSpPr/>
            <p:nvPr/>
          </p:nvSpPr>
          <p:spPr>
            <a:xfrm>
              <a:off x="1" y="304466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 Events</a:t>
              </a:r>
              <a:endParaRPr lang="en-GB" sz="1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 rot="16200000">
            <a:off x="1411882" y="3708799"/>
            <a:ext cx="710496" cy="1014995"/>
            <a:chOff x="1" y="3590788"/>
            <a:chExt cx="710496" cy="1014995"/>
          </a:xfrm>
        </p:grpSpPr>
        <p:sp>
          <p:nvSpPr>
            <p:cNvPr id="50" name="Chevron 49"/>
            <p:cNvSpPr/>
            <p:nvPr/>
          </p:nvSpPr>
          <p:spPr>
            <a:xfrm rot="5400000">
              <a:off x="-152249" y="3743038"/>
              <a:ext cx="1014995" cy="710496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hueOff val="-11939014"/>
                <a:satOff val="-72242"/>
                <a:lumOff val="29215"/>
                <a:alphaOff val="0"/>
              </a:schemeClr>
            </a:lnRef>
            <a:fillRef idx="1">
              <a:schemeClr val="accent2">
                <a:hueOff val="-11939014"/>
                <a:satOff val="-72242"/>
                <a:lumOff val="29215"/>
                <a:alphaOff val="0"/>
              </a:schemeClr>
            </a:fillRef>
            <a:effectRef idx="0">
              <a:schemeClr val="accent2">
                <a:hueOff val="-11939014"/>
                <a:satOff val="-72242"/>
                <a:lumOff val="29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Chevron 4"/>
            <p:cNvSpPr/>
            <p:nvPr/>
          </p:nvSpPr>
          <p:spPr>
            <a:xfrm>
              <a:off x="1" y="394603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Session</a:t>
              </a:r>
              <a:endParaRPr lang="en-GB" sz="1400" kern="1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59832" y="2708920"/>
            <a:ext cx="2376264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47864" y="27716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Micro Services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66" name="Group 65"/>
          <p:cNvGrpSpPr/>
          <p:nvPr/>
        </p:nvGrpSpPr>
        <p:grpSpPr>
          <a:xfrm rot="16200000">
            <a:off x="6733592" y="2926293"/>
            <a:ext cx="710496" cy="1735077"/>
            <a:chOff x="1" y="3590788"/>
            <a:chExt cx="710496" cy="1014995"/>
          </a:xfrm>
        </p:grpSpPr>
        <p:sp>
          <p:nvSpPr>
            <p:cNvPr id="67" name="Chevron 66"/>
            <p:cNvSpPr/>
            <p:nvPr/>
          </p:nvSpPr>
          <p:spPr>
            <a:xfrm rot="5400000">
              <a:off x="-152249" y="3743038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11939014"/>
                <a:satOff val="-72242"/>
                <a:lumOff val="29215"/>
                <a:alphaOff val="0"/>
              </a:schemeClr>
            </a:lnRef>
            <a:fillRef idx="1">
              <a:schemeClr val="accent2">
                <a:hueOff val="-11939014"/>
                <a:satOff val="-72242"/>
                <a:lumOff val="29215"/>
                <a:alphaOff val="0"/>
              </a:schemeClr>
            </a:fillRef>
            <a:effectRef idx="0">
              <a:schemeClr val="accent2">
                <a:hueOff val="-11939014"/>
                <a:satOff val="-72242"/>
                <a:lumOff val="29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Chevron 4"/>
            <p:cNvSpPr/>
            <p:nvPr/>
          </p:nvSpPr>
          <p:spPr>
            <a:xfrm>
              <a:off x="1" y="394603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dirty="0" smtClean="0"/>
                <a:t>Output</a:t>
              </a:r>
              <a:endParaRPr lang="en-GB" sz="1400" kern="1200" dirty="0"/>
            </a:p>
          </p:txBody>
        </p:sp>
      </p:grpSp>
      <p:sp>
        <p:nvSpPr>
          <p:cNvPr id="69" name="TextBox 68"/>
          <p:cNvSpPr txBox="1"/>
          <p:nvPr/>
        </p:nvSpPr>
        <p:spPr>
          <a:xfrm rot="16200000">
            <a:off x="3917138" y="3422208"/>
            <a:ext cx="648072" cy="373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1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illiam Hill">
      <a:dk1>
        <a:srgbClr val="003056"/>
      </a:dk1>
      <a:lt1>
        <a:srgbClr val="FFFFFF"/>
      </a:lt1>
      <a:dk2>
        <a:srgbClr val="003056"/>
      </a:dk2>
      <a:lt2>
        <a:srgbClr val="FFFFFF"/>
      </a:lt2>
      <a:accent1>
        <a:srgbClr val="003056"/>
      </a:accent1>
      <a:accent2>
        <a:srgbClr val="229BD3"/>
      </a:accent2>
      <a:accent3>
        <a:srgbClr val="C5C5C5"/>
      </a:accent3>
      <a:accent4>
        <a:srgbClr val="000000"/>
      </a:accent4>
      <a:accent5>
        <a:srgbClr val="F6D500"/>
      </a:accent5>
      <a:accent6>
        <a:srgbClr val="95D0FF"/>
      </a:accent6>
      <a:hlink>
        <a:srgbClr val="229BD3"/>
      </a:hlink>
      <a:folHlink>
        <a:srgbClr val="C5C5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oup1 xmlns="8b9b4e70-aee8-4778-a1df-3f41b38d12fb">PM</Group1>
    <Document_x0020_Status xmlns="8b9b4e70-aee8-4778-a1df-3f41b38d12fb">Draft</Document_x0020_Status>
    <Expected_x0020_Delivery_x0020_Date xmlns="8b9b4e70-aee8-4778-a1df-3f41b38d12fb" xsi:nil="true"/>
    <_dlc_DocId xmlns="8b9b4e70-aee8-4778-a1df-3f41b38d12fb">N2CE2SRWRW3W-427-272</_dlc_DocId>
    <_dlc_DocIdUrl xmlns="8b9b4e70-aee8-4778-a1df-3f41b38d12fb">
      <Url>https://www.willhillsp.com/ProgrammeOffice/SportsBetting/_layouts/DocIdRedir.aspx?ID=N2CE2SRWRW3W-427-272</Url>
      <Description>N2CE2SRWRW3W-427-272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4AEFBAD499A9498E874AA18DB94F77" ma:contentTypeVersion="5" ma:contentTypeDescription="Create a new document." ma:contentTypeScope="" ma:versionID="6459d5b4acde4995beca04bee4450ab5">
  <xsd:schema xmlns:xsd="http://www.w3.org/2001/XMLSchema" xmlns:xs="http://www.w3.org/2001/XMLSchema" xmlns:p="http://schemas.microsoft.com/office/2006/metadata/properties" xmlns:ns2="8b9b4e70-aee8-4778-a1df-3f41b38d12fb" targetNamespace="http://schemas.microsoft.com/office/2006/metadata/properties" ma:root="true" ma:fieldsID="f16320bcc0981f16f1be1ca6140d35a9" ns2:_="">
    <xsd:import namespace="8b9b4e70-aee8-4778-a1df-3f41b38d12f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Expected_x0020_Delivery_x0020_Date" minOccurs="0"/>
                <xsd:element ref="ns2:Document_x0020_Status" minOccurs="0"/>
                <xsd:element ref="ns2:Group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b4e70-aee8-4778-a1df-3f41b38d12f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Expected_x0020_Delivery_x0020_Date" ma:index="11" nillable="true" ma:displayName="Expected Delivery Date" ma:format="DateOnly" ma:hidden="true" ma:internalName="Expected_x0020_Delivery_x0020_Date" ma:readOnly="false">
      <xsd:simpleType>
        <xsd:restriction base="dms:DateTime"/>
      </xsd:simpleType>
    </xsd:element>
    <xsd:element name="Document_x0020_Status" ma:index="12" nillable="true" ma:displayName="Document Status" ma:default="Draft" ma:format="Dropdown" ma:hidden="true" ma:internalName="Document_x0020_Status" ma:readOnly="false">
      <xsd:simpleType>
        <xsd:restriction base="dms:Choice">
          <xsd:enumeration value="Draft"/>
          <xsd:enumeration value="Under Review"/>
          <xsd:enumeration value="Approved"/>
        </xsd:restriction>
      </xsd:simpleType>
    </xsd:element>
    <xsd:element name="Group1" ma:index="13" nillable="true" ma:displayName="Group" ma:default="PM" ma:format="Dropdown" ma:internalName="Group1">
      <xsd:simpleType>
        <xsd:restriction base="dms:Choice">
          <xsd:enumeration value="Analyst"/>
          <xsd:enumeration value="Architect"/>
          <xsd:enumeration value="Developer"/>
          <xsd:enumeration value="PM"/>
          <xsd:enumeration value="T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1E4A2-1E4C-4B15-8B7F-8B8B5E033B8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FE99695-AF8E-46F9-9830-1F4581586CF0}">
  <ds:schemaRefs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8b9b4e70-aee8-4778-a1df-3f41b38d12f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A41215-D1E3-48E7-AF43-BA20E5B55CE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EFEB10E-07C3-4E80-9F86-90C052441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9b4e70-aee8-4778-a1df-3f41b38d1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25534</TotalTime>
  <Words>747</Words>
  <Application>Microsoft Macintosh PowerPoint</Application>
  <PresentationFormat>On-screen Show (4:3)</PresentationFormat>
  <Paragraphs>215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OMNIA  Distributed &amp; Reactive  platform for data management </vt:lpstr>
      <vt:lpstr>Motivations</vt:lpstr>
      <vt:lpstr>What is Omnia?</vt:lpstr>
      <vt:lpstr>Reactive principles</vt:lpstr>
      <vt:lpstr>         Chronos: Data acquisition</vt:lpstr>
      <vt:lpstr>         Chronos: Data acquisition</vt:lpstr>
      <vt:lpstr>         Fates: Batch layer</vt:lpstr>
      <vt:lpstr>         Fates: Batch layer</vt:lpstr>
      <vt:lpstr>         NeoCortex: Speed layer</vt:lpstr>
      <vt:lpstr>         Hermes: Serving Layer</vt:lpstr>
      <vt:lpstr>Omnia Inception</vt:lpstr>
      <vt:lpstr>Omnia inception +1</vt:lpstr>
      <vt:lpstr>Omnia infrastructure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Trafalgar Steering Board</dc:title>
  <dc:creator>lwright</dc:creator>
  <cp:lastModifiedBy>Daniel Ortiz</cp:lastModifiedBy>
  <cp:revision>1077</cp:revision>
  <cp:lastPrinted>2013-10-02T11:33:17Z</cp:lastPrinted>
  <dcterms:created xsi:type="dcterms:W3CDTF">2011-05-19T09:49:04Z</dcterms:created>
  <dcterms:modified xsi:type="dcterms:W3CDTF">2015-09-01T17:35:56Z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0x0101005D4AEFBAD499A9498E874AA18DB94F77</vt:lpwstr>
  </property>
  <property fmtid="{D5CDD505-2E9C-101B-9397-08002B2CF9AE}" pid="3" name="_dlc_DocIdItemGuid">
    <vt:lpwstr>d84a4dee-cbd5-4bcc-8e9c-e5f725466bbf</vt:lpwstr>
  </property>
</Properties>
</file>