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8" r:id="rId2"/>
    <p:sldId id="328" r:id="rId3"/>
    <p:sldId id="365" r:id="rId4"/>
    <p:sldId id="370" r:id="rId5"/>
    <p:sldId id="371" r:id="rId6"/>
    <p:sldId id="407" r:id="rId7"/>
    <p:sldId id="366" r:id="rId8"/>
    <p:sldId id="367" r:id="rId9"/>
    <p:sldId id="372" r:id="rId10"/>
    <p:sldId id="368" r:id="rId11"/>
    <p:sldId id="408" r:id="rId12"/>
    <p:sldId id="369" r:id="rId13"/>
    <p:sldId id="336" r:id="rId14"/>
    <p:sldId id="323" r:id="rId15"/>
    <p:sldId id="340" r:id="rId16"/>
    <p:sldId id="342" r:id="rId17"/>
    <p:sldId id="326" r:id="rId18"/>
    <p:sldId id="373" r:id="rId19"/>
    <p:sldId id="341" r:id="rId20"/>
    <p:sldId id="343" r:id="rId21"/>
    <p:sldId id="382" r:id="rId22"/>
    <p:sldId id="389" r:id="rId23"/>
    <p:sldId id="346" r:id="rId24"/>
    <p:sldId id="380" r:id="rId25"/>
    <p:sldId id="400" r:id="rId26"/>
    <p:sldId id="402" r:id="rId27"/>
    <p:sldId id="399" r:id="rId28"/>
    <p:sldId id="401" r:id="rId29"/>
    <p:sldId id="397" r:id="rId30"/>
    <p:sldId id="403" r:id="rId31"/>
    <p:sldId id="398" r:id="rId32"/>
    <p:sldId id="374" r:id="rId33"/>
    <p:sldId id="376" r:id="rId34"/>
    <p:sldId id="393" r:id="rId35"/>
    <p:sldId id="404" r:id="rId36"/>
    <p:sldId id="394" r:id="rId37"/>
    <p:sldId id="375" r:id="rId38"/>
    <p:sldId id="378" r:id="rId39"/>
    <p:sldId id="395" r:id="rId40"/>
    <p:sldId id="379" r:id="rId41"/>
    <p:sldId id="356" r:id="rId42"/>
    <p:sldId id="344" r:id="rId43"/>
    <p:sldId id="350" r:id="rId44"/>
    <p:sldId id="353" r:id="rId45"/>
    <p:sldId id="387" r:id="rId46"/>
    <p:sldId id="388" r:id="rId47"/>
    <p:sldId id="352" r:id="rId48"/>
    <p:sldId id="383" r:id="rId49"/>
    <p:sldId id="386" r:id="rId50"/>
    <p:sldId id="364" r:id="rId51"/>
    <p:sldId id="406" r:id="rId52"/>
    <p:sldId id="405" r:id="rId53"/>
    <p:sldId id="357" r:id="rId54"/>
    <p:sldId id="384" r:id="rId55"/>
    <p:sldId id="349" r:id="rId56"/>
    <p:sldId id="355" r:id="rId57"/>
    <p:sldId id="358" r:id="rId5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12-2-2017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C3C0-D75F-4D5F-9A90-96E4C18E7DE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628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EDA1-9C32-44EE-A88A-C35B28DC60DF}" type="datetime1">
              <a:rPr lang="nl-NL" smtClean="0"/>
              <a:t>12-2-2017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54EA-2EBF-44ED-8219-DB7A6293D147}" type="datetime1">
              <a:rPr lang="nl-NL" smtClean="0"/>
              <a:t>12-2-2017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25E7-36A2-4723-8542-B9C24E39082F}" type="datetime1">
              <a:rPr lang="nl-NL" smtClean="0"/>
              <a:t>12-2-2017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2730-B8C5-42EE-B2E1-B3D2153B0C85}" type="datetime1">
              <a:rPr lang="nl-NL" smtClean="0"/>
              <a:t>12-2-2017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407D-A775-4E41-8911-E46283B1B9EB}" type="datetime1">
              <a:rPr lang="nl-NL" smtClean="0"/>
              <a:t>12-2-2017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5943-9735-4C92-AD4B-C2EEBD04CC44}" type="datetime1">
              <a:rPr lang="nl-NL" smtClean="0"/>
              <a:t>12-2-2017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44FB-FDB4-4970-8FB0-4F0C736FF315}" type="datetime1">
              <a:rPr lang="nl-NL" smtClean="0"/>
              <a:t>12-2-2017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22D1-8795-408B-B3EB-42B05411583C}" type="datetime1">
              <a:rPr lang="nl-NL" smtClean="0"/>
              <a:t>12-2-2017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8F64-5E52-47E1-B0D2-CAD19A9600F7}" type="datetime1">
              <a:rPr lang="nl-NL" smtClean="0"/>
              <a:t>12-2-2017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FC3B-E5F0-489C-9AA4-2BC783A79509}" type="datetime1">
              <a:rPr lang="nl-NL" smtClean="0"/>
              <a:t>12-2-2017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CC4F-A6A7-4EC0-9CB8-B987D153BE7C}" type="datetime1">
              <a:rPr lang="nl-NL" smtClean="0"/>
              <a:t>12-2-2017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EA8C-C0F4-479D-B90D-87F4F7CA1E23}" type="datetime1">
              <a:rPr lang="nl-NL" smtClean="0"/>
              <a:t>12-2-2017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OpenCV in ROS / Eric Dortmans / FHICT 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ishack.in/tutorials/image-convolution-examples/" TargetMode="External"/><Relationship Id="rId5" Type="http://schemas.openxmlformats.org/officeDocument/2006/relationships/hyperlink" Target="http://setosa.io/ev/image-kernels/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sensor_msgs/html/msg/Image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Sensors/Cameras" TargetMode="External"/><Relationship Id="rId5" Type="http://schemas.openxmlformats.org/officeDocument/2006/relationships/hyperlink" Target="http://wiki.ros.org/usb_cam" TargetMode="External"/><Relationship Id="rId4" Type="http://schemas.openxmlformats.org/officeDocument/2006/relationships/hyperlink" Target="http://docs.ros.org/api/sensor_msgs/html/msg/CameraInfo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s.org/api/geometry_msgs/html/msg/PoseArray.html" TargetMode="External"/><Relationship Id="rId2" Type="http://schemas.openxmlformats.org/officeDocument/2006/relationships/hyperlink" Target="http://docs.ros.org/api/sensor_msgs/html/msg/Im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ros.org/api/sensor_msgs/html/msg/CameraInfo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vision_opencv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-python-tutroals.readthedocs.io/en/latest/py_tutorials/py_imgproc/py_contours/py_table_of_contents_contours/py_table_of_contents_contour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hat-when-how.com/introduction-to-video-and-image-processing/blob-analysis-introduction-to-video-and-image-processing-part-1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" TargetMode="External"/><Relationship Id="rId2" Type="http://schemas.openxmlformats.org/officeDocument/2006/relationships/hyperlink" Target="http://opencv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design.com/sensors/lessons-machine-vision-eye-working-distance-and-depth-field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ksimek.github.io/2013/08/13/intrinsic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otographylife.com/what-is-distortion" TargetMode="Externa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opencv.com/approximate-focal-length-for-webcams-and-cell-phone-cameras/" TargetMode="Externa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comx-computers.co.za/LOG-C170-specifications-94376.htm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wiki.ros.org/camera_calibration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image_geometry" TargetMode="External"/><Relationship Id="rId2" Type="http://schemas.openxmlformats.org/officeDocument/2006/relationships/hyperlink" Target="http://docs.ros.org/api/image_geometry/ht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learnxinyminutes.com/docs/python/" TargetMode="External"/><Relationship Id="rId7" Type="http://schemas.openxmlformats.org/officeDocument/2006/relationships/hyperlink" Target="http://www.pyimagesearch.com/category/tutorial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programming.net/loading-images-python-opencv-tutorial/" TargetMode="External"/><Relationship Id="rId5" Type="http://schemas.openxmlformats.org/officeDocument/2006/relationships/hyperlink" Target="https://opencv-python-tutroals.readthedocs.io/" TargetMode="External"/><Relationship Id="rId4" Type="http://schemas.openxmlformats.org/officeDocument/2006/relationships/hyperlink" Target="https://learnpythonthehardway.org/book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image_proc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://www.learnopencv.com/homography-examples-using-opencv-python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imagesearch.com/2014/08/25/4-point-opencv-getperspective-transform-exampl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ar_track_alvar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ROS 4 Engineers</a:t>
            </a:r>
          </a:p>
          <a:p>
            <a:endParaRPr lang="nl-NL" dirty="0"/>
          </a:p>
          <a:p>
            <a:r>
              <a:rPr lang="nl-NL" sz="2200" dirty="0" smtClean="0"/>
              <a:t>Eric Dortmans</a:t>
            </a:r>
          </a:p>
          <a:p>
            <a:r>
              <a:rPr lang="nl-NL" sz="2200" dirty="0" err="1" smtClean="0"/>
              <a:t>Fontys</a:t>
            </a:r>
            <a:r>
              <a:rPr lang="nl-NL" sz="2200" dirty="0" smtClean="0"/>
              <a:t> Hogeschool ICT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2744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Colorspace </a:t>
            </a:r>
            <a:r>
              <a:rPr lang="nl-NL" dirty="0" err="1" smtClean="0"/>
              <a:t>conversions</a:t>
            </a:r>
            <a:endParaRPr lang="nl-NL" dirty="0" smtClean="0"/>
          </a:p>
          <a:p>
            <a:r>
              <a:rPr lang="nl-NL" dirty="0" err="1"/>
              <a:t>Geometric</a:t>
            </a:r>
            <a:r>
              <a:rPr lang="nl-NL" dirty="0"/>
              <a:t> </a:t>
            </a:r>
            <a:r>
              <a:rPr lang="nl-NL" dirty="0" err="1" smtClean="0"/>
              <a:t>Transformations</a:t>
            </a:r>
            <a:endParaRPr lang="nl-NL" dirty="0" smtClean="0"/>
          </a:p>
          <a:p>
            <a:r>
              <a:rPr lang="nl-NL" dirty="0" err="1" smtClean="0"/>
              <a:t>Smoothing</a:t>
            </a:r>
            <a:endParaRPr lang="nl-NL" dirty="0" smtClean="0"/>
          </a:p>
          <a:p>
            <a:r>
              <a:rPr lang="nl-NL" dirty="0" err="1" smtClean="0"/>
              <a:t>Thresholding</a:t>
            </a:r>
            <a:endParaRPr lang="nl-NL" dirty="0" smtClean="0"/>
          </a:p>
          <a:p>
            <a:r>
              <a:rPr lang="nl-NL" dirty="0" err="1" smtClean="0"/>
              <a:t>Edge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endParaRPr lang="nl-NL" dirty="0" smtClean="0"/>
          </a:p>
          <a:p>
            <a:r>
              <a:rPr lang="nl-NL" dirty="0" smtClean="0"/>
              <a:t>Contour </a:t>
            </a:r>
            <a:r>
              <a:rPr lang="nl-NL" dirty="0" err="1" smtClean="0"/>
              <a:t>detection</a:t>
            </a:r>
            <a:endParaRPr lang="nl-NL" dirty="0"/>
          </a:p>
          <a:p>
            <a:r>
              <a:rPr lang="nl-NL" dirty="0" err="1" smtClean="0"/>
              <a:t>Morphological</a:t>
            </a:r>
            <a:r>
              <a:rPr lang="nl-NL" dirty="0" smtClean="0"/>
              <a:t> operations</a:t>
            </a:r>
          </a:p>
          <a:p>
            <a:r>
              <a:rPr lang="nl-NL" dirty="0" smtClean="0"/>
              <a:t>…..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much</a:t>
            </a:r>
            <a:r>
              <a:rPr lang="nl-NL" dirty="0" smtClean="0"/>
              <a:t>, </a:t>
            </a:r>
            <a:r>
              <a:rPr lang="nl-NL" dirty="0" err="1" smtClean="0"/>
              <a:t>much</a:t>
            </a:r>
            <a:r>
              <a:rPr lang="nl-NL" dirty="0" smtClean="0"/>
              <a:t> more</a:t>
            </a:r>
          </a:p>
          <a:p>
            <a:endParaRPr lang="nl-NL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7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petercorke.com/RVC/chaps/12/figs/spat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58092"/>
            <a:ext cx="5285322" cy="270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</a:t>
            </a:r>
            <a:r>
              <a:rPr lang="nl-NL" dirty="0" smtClean="0"/>
              <a:t>Processing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Convolution</a:t>
            </a:r>
            <a:r>
              <a:rPr lang="nl-NL" dirty="0" smtClean="0"/>
              <a:t> (2D, </a:t>
            </a:r>
            <a:r>
              <a:rPr lang="nl-NL" dirty="0" err="1" smtClean="0"/>
              <a:t>spatial</a:t>
            </a:r>
            <a:r>
              <a:rPr lang="nl-NL" dirty="0" smtClean="0"/>
              <a:t>): </a:t>
            </a:r>
            <a:r>
              <a:rPr lang="nl-NL" i="1" dirty="0" err="1" smtClean="0"/>
              <a:t>Kernel</a:t>
            </a:r>
            <a:r>
              <a:rPr lang="nl-NL" i="1" dirty="0" smtClean="0"/>
              <a:t>      Image</a:t>
            </a:r>
            <a:endParaRPr lang="nl-NL" i="1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11</a:t>
            </a:fld>
            <a:endParaRPr lang="nl-NL"/>
          </a:p>
        </p:txBody>
      </p:sp>
      <p:grpSp>
        <p:nvGrpSpPr>
          <p:cNvPr id="10" name="Groep 9"/>
          <p:cNvGrpSpPr/>
          <p:nvPr/>
        </p:nvGrpSpPr>
        <p:grpSpPr>
          <a:xfrm>
            <a:off x="611560" y="4818640"/>
            <a:ext cx="4680520" cy="1435889"/>
            <a:chOff x="1043608" y="2144283"/>
            <a:chExt cx="4680520" cy="1435889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0704" y="2144283"/>
              <a:ext cx="2073424" cy="1435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kstvak 1"/>
            <p:cNvSpPr txBox="1"/>
            <p:nvPr/>
          </p:nvSpPr>
          <p:spPr>
            <a:xfrm>
              <a:off x="1043608" y="2579236"/>
              <a:ext cx="2632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>
                  <a:latin typeface="Times New Roman" pitchFamily="18" charset="0"/>
                  <a:cs typeface="Times New Roman" pitchFamily="18" charset="0"/>
                </a:rPr>
                <a:t>Example</a:t>
              </a:r>
              <a:r>
                <a:rPr lang="nl-NL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nl-NL" i="1" dirty="0" err="1" smtClean="0">
                  <a:latin typeface="Times New Roman" pitchFamily="18" charset="0"/>
                  <a:cs typeface="Times New Roman" pitchFamily="18" charset="0"/>
                </a:rPr>
                <a:t>Gaussian</a:t>
              </a:r>
              <a:r>
                <a:rPr lang="nl-NL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nl-NL" i="1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nl-NL" sz="1600" i="1" dirty="0" err="1" smtClean="0"/>
                <a:t>ernel</a:t>
              </a:r>
              <a:r>
                <a:rPr lang="nl-NL" sz="1600" dirty="0" smtClean="0"/>
                <a:t>:</a:t>
              </a:r>
              <a:endParaRPr lang="nl-NL" sz="1600" dirty="0"/>
            </a:p>
          </p:txBody>
        </p:sp>
      </p:grp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/>
              <p:cNvSpPr txBox="1"/>
              <p:nvPr/>
            </p:nvSpPr>
            <p:spPr>
              <a:xfrm>
                <a:off x="6172471" y="1671191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⊗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5" name="Tekstvak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471" y="1671191"/>
                <a:ext cx="55976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99" r="-1099" b="-92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hoek 3"/>
          <p:cNvSpPr/>
          <p:nvPr/>
        </p:nvSpPr>
        <p:spPr>
          <a:xfrm>
            <a:off x="5436096" y="5253593"/>
            <a:ext cx="3497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5"/>
              </a:rPr>
              <a:t>http://setosa.io/ev/image-kernels</a:t>
            </a:r>
            <a:r>
              <a:rPr lang="nl-NL" dirty="0" smtClean="0">
                <a:hlinkClick r:id="rId5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436096" y="5603337"/>
            <a:ext cx="3353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6"/>
              </a:rPr>
              <a:t>http://aishack.in/tutorials/image-convolution-examples</a:t>
            </a:r>
            <a:r>
              <a:rPr lang="nl-NL" dirty="0" smtClean="0">
                <a:hlinkClick r:id="rId6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64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Drawing</a:t>
            </a:r>
            <a:r>
              <a:rPr lang="nl-NL" dirty="0" smtClean="0"/>
              <a:t> &amp; </a:t>
            </a:r>
            <a:r>
              <a:rPr lang="nl-NL" dirty="0" err="1"/>
              <a:t>W</a:t>
            </a:r>
            <a:r>
              <a:rPr lang="nl-NL" dirty="0" err="1" smtClean="0"/>
              <a:t>riting</a:t>
            </a:r>
            <a:r>
              <a:rPr lang="nl-NL" dirty="0" smtClean="0"/>
              <a:t> on images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</a:t>
            </a:r>
            <a:r>
              <a:rPr lang="nl-NL" dirty="0" smtClean="0"/>
              <a:t>v2.line</a:t>
            </a:r>
          </a:p>
          <a:p>
            <a:r>
              <a:rPr lang="nl-NL" dirty="0"/>
              <a:t>cv2.rectangle</a:t>
            </a:r>
            <a:endParaRPr lang="nl-NL" dirty="0" smtClean="0"/>
          </a:p>
          <a:p>
            <a:r>
              <a:rPr lang="nl-NL" dirty="0"/>
              <a:t>cv2.polyline</a:t>
            </a:r>
            <a:endParaRPr lang="nl-NL" dirty="0" smtClean="0"/>
          </a:p>
          <a:p>
            <a:r>
              <a:rPr lang="nl-NL" dirty="0"/>
              <a:t>cv2.circle</a:t>
            </a:r>
            <a:endParaRPr lang="nl-NL" dirty="0" smtClean="0"/>
          </a:p>
          <a:p>
            <a:r>
              <a:rPr lang="nl-NL" dirty="0" smtClean="0"/>
              <a:t>cv2.ellipse</a:t>
            </a:r>
          </a:p>
          <a:p>
            <a:r>
              <a:rPr lang="nl-NL" dirty="0" smtClean="0"/>
              <a:t>cv2.drawContours</a:t>
            </a:r>
          </a:p>
          <a:p>
            <a:r>
              <a:rPr lang="nl-NL" dirty="0"/>
              <a:t>cv2.putText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&amp; ROS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6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asus 3d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4" y="1893452"/>
            <a:ext cx="2261492" cy="22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Computer </a:t>
            </a:r>
            <a:r>
              <a:rPr lang="nl-NL" dirty="0" err="1" smtClean="0"/>
              <a:t>Vision</a:t>
            </a:r>
            <a:r>
              <a:rPr lang="nl-NL" dirty="0" smtClean="0"/>
              <a:t> in ROS</a:t>
            </a:r>
            <a:endParaRPr lang="nl-NL" dirty="0"/>
          </a:p>
        </p:txBody>
      </p:sp>
      <p:sp>
        <p:nvSpPr>
          <p:cNvPr id="7" name="PIJL-OMLAAG 6"/>
          <p:cNvSpPr/>
          <p:nvPr/>
        </p:nvSpPr>
        <p:spPr>
          <a:xfrm>
            <a:off x="1161562" y="4077073"/>
            <a:ext cx="504056" cy="72008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ep 1"/>
          <p:cNvGrpSpPr/>
          <p:nvPr/>
        </p:nvGrpSpPr>
        <p:grpSpPr>
          <a:xfrm>
            <a:off x="835948" y="4797152"/>
            <a:ext cx="7120428" cy="1512168"/>
            <a:chOff x="703372" y="3501008"/>
            <a:chExt cx="7120428" cy="1512168"/>
          </a:xfrm>
        </p:grpSpPr>
        <p:sp>
          <p:nvSpPr>
            <p:cNvPr id="8" name="Ovaal 7"/>
            <p:cNvSpPr/>
            <p:nvPr/>
          </p:nvSpPr>
          <p:spPr>
            <a:xfrm>
              <a:off x="3419872" y="3501008"/>
              <a:ext cx="2160240" cy="15121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9" name="Rechte verbindingslijn met pijl 8"/>
            <p:cNvCxnSpPr/>
            <p:nvPr/>
          </p:nvCxnSpPr>
          <p:spPr>
            <a:xfrm>
              <a:off x="2411760" y="4257092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30"/>
            <p:cNvSpPr txBox="1"/>
            <p:nvPr/>
          </p:nvSpPr>
          <p:spPr>
            <a:xfrm>
              <a:off x="6825560" y="3995482"/>
              <a:ext cx="998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200" dirty="0" smtClean="0"/>
                <a:t>Pose</a:t>
              </a:r>
              <a:endParaRPr lang="en-GB" sz="2000" dirty="0"/>
            </a:p>
          </p:txBody>
        </p:sp>
        <p:pic>
          <p:nvPicPr>
            <p:cNvPr id="36" name="Picture 2" descr="ROS.or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621" y="4084992"/>
              <a:ext cx="1269464" cy="364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kstvak 36"/>
            <p:cNvSpPr txBox="1"/>
            <p:nvPr/>
          </p:nvSpPr>
          <p:spPr>
            <a:xfrm>
              <a:off x="703372" y="3991208"/>
              <a:ext cx="12568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200" dirty="0" smtClean="0"/>
                <a:t>Image</a:t>
              </a:r>
              <a:endParaRPr lang="en-GB" sz="2000" dirty="0"/>
            </a:p>
          </p:txBody>
        </p:sp>
      </p:grpSp>
      <p:sp>
        <p:nvSpPr>
          <p:cNvPr id="39" name="PIJL-OMLAAG 38"/>
          <p:cNvSpPr/>
          <p:nvPr/>
        </p:nvSpPr>
        <p:spPr>
          <a:xfrm flipV="1">
            <a:off x="7196325" y="4077072"/>
            <a:ext cx="504056" cy="716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PIJL-OMLAAG 43"/>
          <p:cNvSpPr/>
          <p:nvPr/>
        </p:nvSpPr>
        <p:spPr>
          <a:xfrm rot="16200000" flipH="1" flipV="1">
            <a:off x="2681306" y="2605743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PIJL-OMLAAG 44"/>
          <p:cNvSpPr/>
          <p:nvPr/>
        </p:nvSpPr>
        <p:spPr>
          <a:xfrm rot="16200000" flipH="1" flipV="1">
            <a:off x="6129754" y="2605743"/>
            <a:ext cx="504056" cy="5569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4" descr="Image result for ur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62" y="1115602"/>
            <a:ext cx="2233402" cy="29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Rechte verbindingslijn met pijl 26"/>
          <p:cNvCxnSpPr/>
          <p:nvPr/>
        </p:nvCxnSpPr>
        <p:spPr>
          <a:xfrm>
            <a:off x="5700434" y="5559409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Image result for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06" y="5997962"/>
            <a:ext cx="1613582" cy="47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opencv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68" y="5735659"/>
            <a:ext cx="772406" cy="9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urningparts.com.tw/images/p1/customized_pic_b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98" y="1693391"/>
            <a:ext cx="2637046" cy="240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al 13"/>
          <p:cNvSpPr/>
          <p:nvPr/>
        </p:nvSpPr>
        <p:spPr>
          <a:xfrm>
            <a:off x="4434263" y="3104443"/>
            <a:ext cx="309396" cy="2917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9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mage result for asus 3d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86" y="944902"/>
            <a:ext cx="2261492" cy="22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</a:t>
            </a:r>
            <a:r>
              <a:rPr lang="nl-NL" dirty="0" err="1" smtClean="0"/>
              <a:t>Acquisition</a:t>
            </a:r>
            <a:r>
              <a:rPr lang="nl-NL" dirty="0" smtClean="0"/>
              <a:t> in ROS</a:t>
            </a:r>
            <a:endParaRPr lang="nl-NL" dirty="0"/>
          </a:p>
        </p:txBody>
      </p:sp>
      <p:sp>
        <p:nvSpPr>
          <p:cNvPr id="6" name="Ovaal 5"/>
          <p:cNvSpPr/>
          <p:nvPr/>
        </p:nvSpPr>
        <p:spPr>
          <a:xfrm>
            <a:off x="2771800" y="3141958"/>
            <a:ext cx="2862064" cy="15121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/>
              <a:t>c</a:t>
            </a:r>
            <a:r>
              <a:rPr lang="nl-NL" sz="2400" b="1" dirty="0" err="1" smtClean="0"/>
              <a:t>amera_node</a:t>
            </a:r>
            <a:endParaRPr lang="nl-NL" b="1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4202832" y="4654126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2398588" y="5445224"/>
            <a:ext cx="3608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 smtClean="0">
                <a:solidFill>
                  <a:srgbClr val="0070C0"/>
                </a:solidFill>
                <a:hlinkClick r:id="rId3"/>
              </a:rPr>
              <a:t>sensor_msgs/Image</a:t>
            </a:r>
            <a:endParaRPr lang="nl-NL" sz="3200" dirty="0">
              <a:solidFill>
                <a:srgbClr val="0070C0"/>
              </a:solidFill>
            </a:endParaRPr>
          </a:p>
        </p:txBody>
      </p:sp>
      <p:sp>
        <p:nvSpPr>
          <p:cNvPr id="15" name="PIJL-OMLAAG 14"/>
          <p:cNvSpPr/>
          <p:nvPr/>
        </p:nvSpPr>
        <p:spPr>
          <a:xfrm>
            <a:off x="3950804" y="2522456"/>
            <a:ext cx="504056" cy="54609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Rechte verbindingslijn met pijl 16"/>
          <p:cNvCxnSpPr/>
          <p:nvPr/>
        </p:nvCxnSpPr>
        <p:spPr>
          <a:xfrm rot="16200000">
            <a:off x="5922391" y="3630236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hthoek 17"/>
          <p:cNvSpPr/>
          <p:nvPr/>
        </p:nvSpPr>
        <p:spPr>
          <a:xfrm>
            <a:off x="5633864" y="4047455"/>
            <a:ext cx="3358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>
                <a:hlinkClick r:id="rId4"/>
              </a:rPr>
              <a:t>sensor_msgs/</a:t>
            </a:r>
            <a:r>
              <a:rPr lang="nl-NL" sz="2400" dirty="0" err="1">
                <a:hlinkClick r:id="rId4"/>
              </a:rPr>
              <a:t>CameraInfo</a:t>
            </a:r>
            <a:endParaRPr lang="nl-NL" sz="1600" dirty="0"/>
          </a:p>
        </p:txBody>
      </p:sp>
      <p:sp>
        <p:nvSpPr>
          <p:cNvPr id="3" name="Rechthoek 2"/>
          <p:cNvSpPr/>
          <p:nvPr/>
        </p:nvSpPr>
        <p:spPr>
          <a:xfrm>
            <a:off x="340663" y="2729065"/>
            <a:ext cx="2863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USB camera node:</a:t>
            </a:r>
          </a:p>
          <a:p>
            <a:r>
              <a:rPr lang="nl-NL" dirty="0" smtClean="0">
                <a:hlinkClick r:id="rId5"/>
              </a:rPr>
              <a:t>http</a:t>
            </a:r>
            <a:r>
              <a:rPr lang="nl-NL" dirty="0">
                <a:hlinkClick r:id="rId5"/>
              </a:rPr>
              <a:t>://</a:t>
            </a:r>
            <a:r>
              <a:rPr lang="nl-NL" dirty="0" smtClean="0">
                <a:hlinkClick r:id="rId5"/>
              </a:rPr>
              <a:t>wiki.ros.org/usb_cam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99220" y="1393152"/>
            <a:ext cx="3676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6"/>
              </a:rPr>
              <a:t>http://</a:t>
            </a:r>
            <a:r>
              <a:rPr lang="nl-NL" dirty="0" smtClean="0">
                <a:hlinkClick r:id="rId6"/>
              </a:rPr>
              <a:t>wiki.ros.org/Sensors/Cameras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295725" y="5082774"/>
            <a:ext cx="168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/>
              <a:t>image_raw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6209928" y="3686939"/>
            <a:ext cx="1741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 err="1"/>
              <a:t>camera_info</a:t>
            </a:r>
            <a:endParaRPr lang="nl-NL" sz="2400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49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Image Processing in ROS</a:t>
            </a:r>
          </a:p>
        </p:txBody>
      </p:sp>
      <p:sp>
        <p:nvSpPr>
          <p:cNvPr id="6" name="Ovaal 5"/>
          <p:cNvSpPr/>
          <p:nvPr/>
        </p:nvSpPr>
        <p:spPr>
          <a:xfrm>
            <a:off x="3222104" y="2927364"/>
            <a:ext cx="2862064" cy="15121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800" b="1" dirty="0" err="1" smtClean="0"/>
              <a:t>ip_node</a:t>
            </a:r>
            <a:endParaRPr lang="nl-NL" b="1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4653136" y="4439532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2839764" y="1422354"/>
            <a:ext cx="3608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 smtClean="0">
                <a:solidFill>
                  <a:srgbClr val="0070C0"/>
                </a:solidFill>
                <a:hlinkClick r:id="rId2"/>
              </a:rPr>
              <a:t>sensor_msgs/Image</a:t>
            </a:r>
            <a:endParaRPr lang="nl-NL" sz="3200" dirty="0">
              <a:solidFill>
                <a:srgbClr val="0070C0"/>
              </a:solidFill>
            </a:endParaRPr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4670648" y="2351300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2316086" y="5461024"/>
            <a:ext cx="4674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>
                <a:solidFill>
                  <a:srgbClr val="0070C0"/>
                </a:solidFill>
                <a:hlinkClick r:id="rId3"/>
              </a:rPr>
              <a:t>geometry_msgs/</a:t>
            </a:r>
            <a:r>
              <a:rPr lang="nl-NL" sz="3200" dirty="0" err="1">
                <a:solidFill>
                  <a:srgbClr val="0070C0"/>
                </a:solidFill>
                <a:hlinkClick r:id="rId3"/>
              </a:rPr>
              <a:t>PoseArray</a:t>
            </a:r>
            <a:endParaRPr lang="nl-NL" sz="3200" dirty="0">
              <a:solidFill>
                <a:srgbClr val="0070C0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2771800" y="4950278"/>
            <a:ext cx="3515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 smtClean="0">
                <a:solidFill>
                  <a:srgbClr val="0070C0"/>
                </a:solidFill>
                <a:hlinkClick r:id="rId2"/>
              </a:rPr>
              <a:t>sensor_msgs/Image</a:t>
            </a:r>
            <a:endParaRPr lang="nl-NL" sz="3200" dirty="0">
              <a:solidFill>
                <a:srgbClr val="0070C0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267744" y="594928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 </a:t>
            </a:r>
            <a:r>
              <a:rPr lang="nl-NL" sz="2400" dirty="0" smtClean="0"/>
              <a:t>       </a:t>
            </a:r>
            <a:r>
              <a:rPr lang="nl-NL" sz="2800" dirty="0" smtClean="0"/>
              <a:t>&lt;</a:t>
            </a:r>
            <a:r>
              <a:rPr lang="nl-NL" sz="2800" dirty="0" err="1" smtClean="0"/>
              <a:t>proprietary</a:t>
            </a:r>
            <a:r>
              <a:rPr lang="nl-NL" sz="2800" dirty="0" smtClean="0"/>
              <a:t> </a:t>
            </a:r>
            <a:r>
              <a:rPr lang="nl-NL" sz="2800" dirty="0" err="1" smtClean="0"/>
              <a:t>message</a:t>
            </a:r>
            <a:r>
              <a:rPr lang="nl-NL" sz="2800" dirty="0" smtClean="0"/>
              <a:t>&gt;</a:t>
            </a:r>
            <a:endParaRPr lang="nl-NL" sz="2800" dirty="0"/>
          </a:p>
        </p:txBody>
      </p:sp>
      <p:cxnSp>
        <p:nvCxnSpPr>
          <p:cNvPr id="11" name="Rechte verbindingslijn met pijl 10"/>
          <p:cNvCxnSpPr/>
          <p:nvPr/>
        </p:nvCxnSpPr>
        <p:spPr>
          <a:xfrm rot="16200000">
            <a:off x="2934567" y="3429495"/>
            <a:ext cx="0" cy="5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hoek 14"/>
          <p:cNvSpPr/>
          <p:nvPr/>
        </p:nvSpPr>
        <p:spPr>
          <a:xfrm>
            <a:off x="107504" y="3840638"/>
            <a:ext cx="3358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>
                <a:hlinkClick r:id="rId4"/>
              </a:rPr>
              <a:t>sensor_msgs/</a:t>
            </a:r>
            <a:r>
              <a:rPr lang="nl-NL" sz="2400" dirty="0" err="1">
                <a:hlinkClick r:id="rId4"/>
              </a:rPr>
              <a:t>CameraInfo</a:t>
            </a:r>
            <a:endParaRPr lang="nl-NL" sz="1600" dirty="0"/>
          </a:p>
        </p:txBody>
      </p:sp>
      <p:sp>
        <p:nvSpPr>
          <p:cNvPr id="18" name="Rechthoek 17"/>
          <p:cNvSpPr/>
          <p:nvPr/>
        </p:nvSpPr>
        <p:spPr>
          <a:xfrm>
            <a:off x="905335" y="3480122"/>
            <a:ext cx="1741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 err="1"/>
              <a:t>camera_info</a:t>
            </a:r>
            <a:endParaRPr lang="nl-NL" sz="2400" dirty="0"/>
          </a:p>
        </p:txBody>
      </p:sp>
      <p:sp>
        <p:nvSpPr>
          <p:cNvPr id="19" name="Tekstvak 18"/>
          <p:cNvSpPr txBox="1"/>
          <p:nvPr/>
        </p:nvSpPr>
        <p:spPr>
          <a:xfrm>
            <a:off x="3779912" y="1904882"/>
            <a:ext cx="168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err="1"/>
              <a:t>image_raw</a:t>
            </a:r>
            <a:endParaRPr lang="nl-NL" dirty="0"/>
          </a:p>
        </p:txBody>
      </p:sp>
      <p:cxnSp>
        <p:nvCxnSpPr>
          <p:cNvPr id="20" name="Rechte verbindingslijn met pijl 19"/>
          <p:cNvCxnSpPr/>
          <p:nvPr/>
        </p:nvCxnSpPr>
        <p:spPr>
          <a:xfrm rot="16200000">
            <a:off x="6371705" y="3409314"/>
            <a:ext cx="0" cy="5750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kstvak 2"/>
          <p:cNvSpPr txBox="1"/>
          <p:nvPr/>
        </p:nvSpPr>
        <p:spPr>
          <a:xfrm>
            <a:off x="6588224" y="3420289"/>
            <a:ext cx="64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TF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40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OpenCV</a:t>
            </a:r>
            <a:r>
              <a:rPr lang="nl-NL" dirty="0" smtClean="0"/>
              <a:t> Bridge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ROS image </a:t>
            </a:r>
            <a:r>
              <a:rPr lang="nl-NL" dirty="0" err="1" smtClean="0"/>
              <a:t>differs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r>
              <a:rPr lang="nl-NL" dirty="0" smtClean="0"/>
              <a:t> image</a:t>
            </a:r>
            <a:endParaRPr lang="nl-NL" dirty="0"/>
          </a:p>
        </p:txBody>
      </p:sp>
      <p:pic>
        <p:nvPicPr>
          <p:cNvPr id="1026" name="Picture 2" descr="cvbri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2204864"/>
            <a:ext cx="41243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873072" y="5805264"/>
            <a:ext cx="339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wiki.ros.org/vision_opencv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9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node in Python</a:t>
            </a:r>
            <a:endParaRPr lang="nl-NL" dirty="0"/>
          </a:p>
        </p:txBody>
      </p:sp>
      <p:pic>
        <p:nvPicPr>
          <p:cNvPr id="9" name="Picture 2" descr="ROS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184" y="274638"/>
            <a:ext cx="1269464" cy="36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kstvak 18"/>
          <p:cNvSpPr txBox="1"/>
          <p:nvPr/>
        </p:nvSpPr>
        <p:spPr>
          <a:xfrm>
            <a:off x="899592" y="1484784"/>
            <a:ext cx="7416824" cy="47089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/>
              <a:t>#!/</a:t>
            </a:r>
            <a:r>
              <a:rPr lang="nl-NL" sz="2000" dirty="0" err="1"/>
              <a:t>usr</a:t>
            </a:r>
            <a:r>
              <a:rPr lang="nl-NL" sz="2000" dirty="0"/>
              <a:t>/bin/</a:t>
            </a:r>
            <a:r>
              <a:rPr lang="nl-NL" sz="2000" dirty="0" err="1"/>
              <a:t>env</a:t>
            </a:r>
            <a:r>
              <a:rPr lang="nl-NL" sz="2000" dirty="0"/>
              <a:t> </a:t>
            </a:r>
            <a:r>
              <a:rPr lang="nl-NL" sz="2000" dirty="0" smtClean="0"/>
              <a:t>python</a:t>
            </a:r>
          </a:p>
          <a:p>
            <a:endParaRPr lang="nl-NL" sz="2000" dirty="0"/>
          </a:p>
          <a:p>
            <a:r>
              <a:rPr lang="nl-NL" sz="2000" dirty="0"/>
              <a:t>import </a:t>
            </a:r>
            <a:r>
              <a:rPr lang="nl-NL" sz="2000" dirty="0" err="1"/>
              <a:t>rospy</a:t>
            </a:r>
            <a:endParaRPr lang="nl-NL" sz="2000" dirty="0"/>
          </a:p>
          <a:p>
            <a:r>
              <a:rPr lang="nl-NL" sz="2000" dirty="0" err="1"/>
              <a:t>from</a:t>
            </a:r>
            <a:r>
              <a:rPr lang="nl-NL" sz="2000" dirty="0"/>
              <a:t> std_msgs.msg import String</a:t>
            </a:r>
          </a:p>
          <a:p>
            <a:endParaRPr lang="nl-NL" sz="2000" dirty="0"/>
          </a:p>
          <a:p>
            <a:r>
              <a:rPr lang="nl-NL" sz="2000" dirty="0" err="1"/>
              <a:t>def</a:t>
            </a:r>
            <a:r>
              <a:rPr lang="nl-NL" sz="2000" dirty="0"/>
              <a:t> </a:t>
            </a:r>
            <a:r>
              <a:rPr lang="nl-NL" sz="2000" dirty="0" err="1" smtClean="0"/>
              <a:t>chatCallback</a:t>
            </a:r>
            <a:r>
              <a:rPr lang="nl-NL" sz="2000" dirty="0" smtClean="0"/>
              <a:t>(</a:t>
            </a:r>
            <a:r>
              <a:rPr lang="nl-NL" sz="2000" dirty="0" err="1" smtClean="0"/>
              <a:t>msg</a:t>
            </a:r>
            <a:r>
              <a:rPr lang="nl-NL" sz="2000" dirty="0" smtClean="0"/>
              <a:t>):</a:t>
            </a:r>
            <a:endParaRPr lang="nl-NL" sz="2000" dirty="0"/>
          </a:p>
          <a:p>
            <a:r>
              <a:rPr lang="nl-NL" sz="2000" dirty="0"/>
              <a:t>    </a:t>
            </a:r>
            <a:r>
              <a:rPr lang="nl-NL" sz="2000" dirty="0" smtClean="0"/>
              <a:t>   </a:t>
            </a:r>
            <a:r>
              <a:rPr lang="nl-NL" sz="2000" dirty="0" err="1" smtClean="0"/>
              <a:t>rospy.loginfo</a:t>
            </a:r>
            <a:r>
              <a:rPr lang="nl-NL" sz="2000" dirty="0" smtClean="0"/>
              <a:t>(</a:t>
            </a:r>
            <a:r>
              <a:rPr lang="nl-NL" sz="2000" dirty="0" err="1" smtClean="0"/>
              <a:t>rospy.get_caller_id</a:t>
            </a:r>
            <a:r>
              <a:rPr lang="nl-NL" sz="2000" dirty="0"/>
              <a:t>() + "I </a:t>
            </a:r>
            <a:r>
              <a:rPr lang="nl-NL" sz="2000" dirty="0" err="1"/>
              <a:t>heard</a:t>
            </a:r>
            <a:r>
              <a:rPr lang="nl-NL" sz="2000" dirty="0"/>
              <a:t> %s", </a:t>
            </a:r>
            <a:r>
              <a:rPr lang="nl-NL" sz="2000" dirty="0" err="1" smtClean="0"/>
              <a:t>msg.data</a:t>
            </a:r>
            <a:r>
              <a:rPr lang="nl-NL" sz="2000" dirty="0"/>
              <a:t>)</a:t>
            </a:r>
          </a:p>
          <a:p>
            <a:r>
              <a:rPr lang="nl-NL" sz="2000" dirty="0"/>
              <a:t>    </a:t>
            </a:r>
          </a:p>
          <a:p>
            <a:r>
              <a:rPr lang="nl-NL" sz="2000" dirty="0" err="1"/>
              <a:t>def</a:t>
            </a:r>
            <a:r>
              <a:rPr lang="nl-NL" sz="2000" dirty="0"/>
              <a:t> </a:t>
            </a:r>
            <a:r>
              <a:rPr lang="nl-NL" sz="2000" dirty="0" err="1"/>
              <a:t>listener</a:t>
            </a:r>
            <a:r>
              <a:rPr lang="nl-NL" sz="2000" dirty="0" smtClean="0"/>
              <a:t>():</a:t>
            </a:r>
            <a:br>
              <a:rPr lang="nl-NL" sz="2000" dirty="0" smtClean="0"/>
            </a:br>
            <a:r>
              <a:rPr lang="nl-NL" sz="2000" dirty="0" smtClean="0"/>
              <a:t>       </a:t>
            </a:r>
            <a:r>
              <a:rPr lang="nl-NL" sz="2000" dirty="0" err="1" smtClean="0"/>
              <a:t>rospy.init_node</a:t>
            </a:r>
            <a:r>
              <a:rPr lang="nl-NL" sz="2000" dirty="0" smtClean="0"/>
              <a:t>(</a:t>
            </a:r>
            <a:r>
              <a:rPr lang="nl-NL" sz="2000" dirty="0"/>
              <a:t>"</a:t>
            </a:r>
            <a:r>
              <a:rPr lang="nl-NL" sz="2000" dirty="0" err="1" smtClean="0"/>
              <a:t>listener</a:t>
            </a:r>
            <a:r>
              <a:rPr lang="nl-NL" sz="2000" dirty="0"/>
              <a:t>"</a:t>
            </a:r>
            <a:r>
              <a:rPr lang="nl-NL" sz="2000" dirty="0" smtClean="0"/>
              <a:t>, </a:t>
            </a:r>
            <a:r>
              <a:rPr lang="nl-NL" sz="2000" dirty="0" err="1" smtClean="0"/>
              <a:t>anonymous</a:t>
            </a:r>
            <a:r>
              <a:rPr lang="nl-NL" sz="2000" dirty="0" smtClean="0"/>
              <a:t>=True)</a:t>
            </a:r>
          </a:p>
          <a:p>
            <a:r>
              <a:rPr lang="nl-NL" sz="2000" dirty="0" smtClean="0"/>
              <a:t>       </a:t>
            </a:r>
            <a:r>
              <a:rPr lang="nl-NL" sz="2000" dirty="0" err="1" smtClean="0"/>
              <a:t>rospy.Subscriber</a:t>
            </a:r>
            <a:r>
              <a:rPr lang="nl-NL" sz="2000" dirty="0"/>
              <a:t>("</a:t>
            </a:r>
            <a:r>
              <a:rPr lang="nl-NL" sz="2000" dirty="0" err="1"/>
              <a:t>chatter</a:t>
            </a:r>
            <a:r>
              <a:rPr lang="nl-NL" sz="2000" dirty="0"/>
              <a:t>", String, </a:t>
            </a:r>
            <a:r>
              <a:rPr lang="nl-NL" sz="2000" dirty="0" err="1" smtClean="0"/>
              <a:t>chatCallback</a:t>
            </a:r>
            <a:r>
              <a:rPr lang="nl-NL" sz="2000" dirty="0"/>
              <a:t>, , </a:t>
            </a:r>
            <a:r>
              <a:rPr lang="nl-NL" sz="2000" dirty="0" err="1" smtClean="0"/>
              <a:t>queue_size</a:t>
            </a:r>
            <a:r>
              <a:rPr lang="nl-NL" sz="2000" dirty="0" smtClean="0"/>
              <a:t>=10)</a:t>
            </a:r>
          </a:p>
          <a:p>
            <a:r>
              <a:rPr lang="nl-NL" sz="2000" dirty="0"/>
              <a:t> </a:t>
            </a:r>
            <a:r>
              <a:rPr lang="nl-NL" sz="2000" dirty="0" smtClean="0"/>
              <a:t>      </a:t>
            </a:r>
            <a:r>
              <a:rPr lang="nl-NL" sz="2000" dirty="0" err="1" smtClean="0"/>
              <a:t>rospy.spin</a:t>
            </a:r>
            <a:r>
              <a:rPr lang="nl-NL" sz="2000" dirty="0"/>
              <a:t>()</a:t>
            </a:r>
          </a:p>
          <a:p>
            <a:endParaRPr lang="nl-NL" sz="2000" dirty="0"/>
          </a:p>
          <a:p>
            <a:r>
              <a:rPr lang="nl-NL" sz="2000" dirty="0" err="1"/>
              <a:t>if</a:t>
            </a:r>
            <a:r>
              <a:rPr lang="nl-NL" sz="2000" dirty="0"/>
              <a:t> __name__ == '__</a:t>
            </a:r>
            <a:r>
              <a:rPr lang="nl-NL" sz="2000" dirty="0" err="1"/>
              <a:t>main</a:t>
            </a:r>
            <a:r>
              <a:rPr lang="nl-NL" sz="2000" dirty="0"/>
              <a:t>__':</a:t>
            </a:r>
          </a:p>
          <a:p>
            <a:r>
              <a:rPr lang="nl-NL" sz="2000" dirty="0"/>
              <a:t>    </a:t>
            </a:r>
            <a:r>
              <a:rPr lang="nl-NL" sz="2000" dirty="0" smtClean="0"/>
              <a:t>   </a:t>
            </a:r>
            <a:r>
              <a:rPr lang="nl-NL" sz="2000" dirty="0" err="1" smtClean="0"/>
              <a:t>listener</a:t>
            </a:r>
            <a:r>
              <a:rPr lang="nl-NL" sz="2000" dirty="0"/>
              <a:t>()</a:t>
            </a:r>
          </a:p>
        </p:txBody>
      </p:sp>
      <p:cxnSp>
        <p:nvCxnSpPr>
          <p:cNvPr id="5" name="Gekromde verbindingslijn 4"/>
          <p:cNvCxnSpPr/>
          <p:nvPr/>
        </p:nvCxnSpPr>
        <p:spPr>
          <a:xfrm rot="10800000">
            <a:off x="3419872" y="3212976"/>
            <a:ext cx="1512168" cy="1440160"/>
          </a:xfrm>
          <a:prstGeom prst="curved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99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nl-NL" dirty="0" smtClean="0"/>
              <a:t>ROS Image Processing node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467544" y="1057954"/>
            <a:ext cx="8208912" cy="57554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/>
              <a:t>#!/</a:t>
            </a:r>
            <a:r>
              <a:rPr lang="nl-NL" sz="1600" dirty="0" err="1"/>
              <a:t>usr</a:t>
            </a:r>
            <a:r>
              <a:rPr lang="nl-NL" sz="1600" dirty="0"/>
              <a:t>/bin/</a:t>
            </a:r>
            <a:r>
              <a:rPr lang="nl-NL" sz="1600" dirty="0" err="1"/>
              <a:t>env</a:t>
            </a:r>
            <a:r>
              <a:rPr lang="nl-NL" sz="1600" dirty="0"/>
              <a:t> python</a:t>
            </a:r>
          </a:p>
          <a:p>
            <a:r>
              <a:rPr lang="nl-NL" sz="1600" dirty="0" smtClean="0"/>
              <a:t>import </a:t>
            </a:r>
            <a:r>
              <a:rPr lang="nl-NL" sz="1600" dirty="0" err="1"/>
              <a:t>rospy</a:t>
            </a:r>
            <a:endParaRPr lang="nl-NL" sz="1600" dirty="0"/>
          </a:p>
          <a:p>
            <a:r>
              <a:rPr lang="nl-NL" sz="1600" dirty="0">
                <a:solidFill>
                  <a:srgbClr val="0070C0"/>
                </a:solidFill>
              </a:rPr>
              <a:t>import </a:t>
            </a:r>
            <a:r>
              <a:rPr lang="nl-NL" sz="1600" dirty="0" smtClean="0">
                <a:solidFill>
                  <a:srgbClr val="0070C0"/>
                </a:solidFill>
              </a:rPr>
              <a:t>cv2</a:t>
            </a:r>
          </a:p>
          <a:p>
            <a:r>
              <a:rPr lang="nl-NL" sz="1600" dirty="0">
                <a:solidFill>
                  <a:srgbClr val="0070C0"/>
                </a:solidFill>
              </a:rPr>
              <a:t>i</a:t>
            </a:r>
            <a:r>
              <a:rPr lang="nl-NL" sz="1600" dirty="0" smtClean="0">
                <a:solidFill>
                  <a:srgbClr val="0070C0"/>
                </a:solidFill>
              </a:rPr>
              <a:t>mport </a:t>
            </a:r>
            <a:r>
              <a:rPr lang="nl-NL" sz="1600" dirty="0" err="1" smtClean="0">
                <a:solidFill>
                  <a:srgbClr val="0070C0"/>
                </a:solidFill>
              </a:rPr>
              <a:t>numpy</a:t>
            </a:r>
            <a:r>
              <a:rPr lang="nl-NL" sz="1600" dirty="0" smtClean="0">
                <a:solidFill>
                  <a:srgbClr val="0070C0"/>
                </a:solidFill>
              </a:rPr>
              <a:t> as </a:t>
            </a:r>
            <a:r>
              <a:rPr lang="nl-NL" sz="1600" dirty="0" err="1" smtClean="0">
                <a:solidFill>
                  <a:srgbClr val="0070C0"/>
                </a:solidFill>
              </a:rPr>
              <a:t>np</a:t>
            </a:r>
            <a:endParaRPr lang="nl-NL" sz="1600" dirty="0">
              <a:solidFill>
                <a:srgbClr val="0070C0"/>
              </a:solidFill>
            </a:endParaRPr>
          </a:p>
          <a:p>
            <a:r>
              <a:rPr lang="nl-NL" sz="1600" dirty="0" err="1" smtClean="0">
                <a:solidFill>
                  <a:srgbClr val="0070C0"/>
                </a:solidFill>
              </a:rPr>
              <a:t>from</a:t>
            </a:r>
            <a:r>
              <a:rPr lang="nl-NL" sz="1600" dirty="0" smtClean="0">
                <a:solidFill>
                  <a:srgbClr val="0070C0"/>
                </a:solidFill>
              </a:rPr>
              <a:t> </a:t>
            </a:r>
            <a:r>
              <a:rPr lang="nl-NL" sz="1600" dirty="0">
                <a:solidFill>
                  <a:srgbClr val="0070C0"/>
                </a:solidFill>
              </a:rPr>
              <a:t>sensor_msgs.msg import Image</a:t>
            </a:r>
          </a:p>
          <a:p>
            <a:r>
              <a:rPr lang="nl-NL" sz="1600" dirty="0" err="1">
                <a:solidFill>
                  <a:srgbClr val="0070C0"/>
                </a:solidFill>
              </a:rPr>
              <a:t>from</a:t>
            </a:r>
            <a:r>
              <a:rPr lang="nl-NL" sz="1600" dirty="0">
                <a:solidFill>
                  <a:srgbClr val="0070C0"/>
                </a:solidFill>
              </a:rPr>
              <a:t> </a:t>
            </a:r>
            <a:r>
              <a:rPr lang="nl-NL" sz="1600" dirty="0" err="1">
                <a:solidFill>
                  <a:srgbClr val="0070C0"/>
                </a:solidFill>
              </a:rPr>
              <a:t>cv_bridge</a:t>
            </a:r>
            <a:r>
              <a:rPr lang="nl-NL" sz="1600" dirty="0">
                <a:solidFill>
                  <a:srgbClr val="0070C0"/>
                </a:solidFill>
              </a:rPr>
              <a:t> import </a:t>
            </a:r>
            <a:r>
              <a:rPr lang="nl-NL" sz="1600" dirty="0" err="1">
                <a:solidFill>
                  <a:srgbClr val="0070C0"/>
                </a:solidFill>
              </a:rPr>
              <a:t>CvBridge</a:t>
            </a:r>
            <a:r>
              <a:rPr lang="nl-NL" sz="1600" dirty="0" smtClean="0">
                <a:solidFill>
                  <a:srgbClr val="0070C0"/>
                </a:solidFill>
              </a:rPr>
              <a:t>, </a:t>
            </a:r>
            <a:r>
              <a:rPr lang="nl-NL" sz="1600" dirty="0" err="1" smtClean="0">
                <a:solidFill>
                  <a:srgbClr val="0070C0"/>
                </a:solidFill>
              </a:rPr>
              <a:t>CvBridgeError</a:t>
            </a:r>
            <a:endParaRPr lang="nl-NL" sz="1600" dirty="0">
              <a:solidFill>
                <a:srgbClr val="0070C0"/>
              </a:solidFill>
            </a:endParaRPr>
          </a:p>
          <a:p>
            <a:endParaRPr lang="nl-NL" sz="1600" dirty="0" smtClean="0"/>
          </a:p>
          <a:p>
            <a:r>
              <a:rPr lang="nl-NL" sz="1600" dirty="0" smtClean="0"/>
              <a:t>class </a:t>
            </a:r>
            <a:r>
              <a:rPr lang="nl-NL" sz="1600" dirty="0" err="1" smtClean="0"/>
              <a:t>image_processor</a:t>
            </a:r>
            <a:r>
              <a:rPr lang="nl-NL" sz="1600" dirty="0" smtClean="0"/>
              <a:t>:</a:t>
            </a:r>
            <a:br>
              <a:rPr lang="nl-NL" sz="1600" dirty="0" smtClean="0"/>
            </a:br>
            <a:r>
              <a:rPr lang="nl-NL" sz="1600" dirty="0"/>
              <a:t> </a:t>
            </a:r>
            <a:r>
              <a:rPr lang="nl-NL" sz="1600" dirty="0" smtClean="0"/>
              <a:t>   </a:t>
            </a:r>
            <a:r>
              <a:rPr lang="nl-NL" sz="1600" dirty="0" err="1" smtClean="0"/>
              <a:t>def</a:t>
            </a:r>
            <a:r>
              <a:rPr lang="nl-NL" sz="1600" dirty="0" smtClean="0"/>
              <a:t> </a:t>
            </a:r>
            <a:r>
              <a:rPr lang="nl-NL" sz="1600" dirty="0"/>
              <a:t>__</a:t>
            </a:r>
            <a:r>
              <a:rPr lang="nl-NL" sz="1600" dirty="0" err="1"/>
              <a:t>init</a:t>
            </a:r>
            <a:r>
              <a:rPr lang="nl-NL" sz="1600" dirty="0"/>
              <a:t>__(</a:t>
            </a:r>
            <a:r>
              <a:rPr lang="nl-NL" sz="1600" dirty="0" err="1"/>
              <a:t>self</a:t>
            </a:r>
            <a:r>
              <a:rPr lang="nl-NL" sz="1600" dirty="0" smtClean="0"/>
              <a:t>):</a:t>
            </a:r>
          </a:p>
          <a:p>
            <a:r>
              <a:rPr lang="nl-NL" sz="1600" dirty="0" smtClean="0"/>
              <a:t>        </a:t>
            </a:r>
            <a:r>
              <a:rPr lang="nl-NL" sz="1600" dirty="0" err="1" smtClean="0"/>
              <a:t>self.bridge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CvBridge</a:t>
            </a:r>
            <a:r>
              <a:rPr lang="nl-NL" sz="1600" dirty="0" smtClean="0"/>
              <a:t>()</a:t>
            </a:r>
          </a:p>
          <a:p>
            <a:r>
              <a:rPr lang="nl-NL" sz="1600" dirty="0" smtClean="0"/>
              <a:t>        </a:t>
            </a:r>
            <a:r>
              <a:rPr lang="nl-NL" sz="1600" dirty="0" err="1" smtClean="0"/>
              <a:t>self.image_sub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rospy.Subscriber</a:t>
            </a:r>
            <a:r>
              <a:rPr lang="nl-NL" sz="1600" dirty="0"/>
              <a:t>("</a:t>
            </a:r>
            <a:r>
              <a:rPr lang="nl-NL" sz="1600" dirty="0" err="1"/>
              <a:t>image_topic</a:t>
            </a:r>
            <a:r>
              <a:rPr lang="nl-NL" sz="1600" dirty="0" smtClean="0"/>
              <a:t>", Image, </a:t>
            </a:r>
            <a:r>
              <a:rPr lang="nl-NL" sz="1600" dirty="0" err="1" smtClean="0"/>
              <a:t>self.imageCallback</a:t>
            </a:r>
            <a:r>
              <a:rPr lang="nl-NL" sz="1600" dirty="0" smtClean="0"/>
              <a:t>, </a:t>
            </a:r>
            <a:r>
              <a:rPr lang="nl-NL" sz="1600" dirty="0" err="1" smtClean="0"/>
              <a:t>queue_size</a:t>
            </a:r>
            <a:r>
              <a:rPr lang="nl-NL" sz="1600" dirty="0" smtClean="0"/>
              <a:t>=1)</a:t>
            </a:r>
          </a:p>
          <a:p>
            <a:r>
              <a:rPr lang="nl-NL" sz="1600" dirty="0" smtClean="0"/>
              <a:t>        </a:t>
            </a:r>
            <a:r>
              <a:rPr lang="nl-NL" sz="1600" dirty="0" err="1" smtClean="0"/>
              <a:t>self.image_pub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rospy.Publisher</a:t>
            </a:r>
            <a:r>
              <a:rPr lang="nl-NL" sz="1600" dirty="0"/>
              <a:t>("image_topic_2", Image, </a:t>
            </a:r>
            <a:r>
              <a:rPr lang="nl-NL" sz="1600" dirty="0" err="1"/>
              <a:t>queue_size</a:t>
            </a:r>
            <a:r>
              <a:rPr lang="nl-NL" sz="1600" dirty="0"/>
              <a:t>=1)</a:t>
            </a:r>
            <a:r>
              <a:rPr lang="nl-NL" sz="1600" dirty="0" smtClean="0"/>
              <a:t/>
            </a:r>
            <a:br>
              <a:rPr lang="nl-NL" sz="1600" dirty="0" smtClean="0"/>
            </a:br>
            <a:endParaRPr lang="nl-NL" sz="1600" dirty="0" smtClean="0"/>
          </a:p>
          <a:p>
            <a:r>
              <a:rPr lang="nl-NL" sz="1600" dirty="0"/>
              <a:t> </a:t>
            </a:r>
            <a:r>
              <a:rPr lang="nl-NL" sz="1600" dirty="0" smtClean="0"/>
              <a:t>   </a:t>
            </a:r>
            <a:r>
              <a:rPr lang="nl-NL" sz="1600" dirty="0" err="1" smtClean="0"/>
              <a:t>def</a:t>
            </a:r>
            <a:r>
              <a:rPr lang="nl-NL" sz="1600" dirty="0" smtClean="0"/>
              <a:t> </a:t>
            </a:r>
            <a:r>
              <a:rPr lang="nl-NL" sz="1600" dirty="0" err="1" smtClean="0"/>
              <a:t>imageCallback</a:t>
            </a:r>
            <a:r>
              <a:rPr lang="nl-NL" sz="1600" dirty="0" smtClean="0"/>
              <a:t>(</a:t>
            </a:r>
            <a:r>
              <a:rPr lang="nl-NL" sz="1600" dirty="0" err="1" smtClean="0"/>
              <a:t>self</a:t>
            </a:r>
            <a:r>
              <a:rPr lang="nl-NL" sz="1600" dirty="0" smtClean="0"/>
              <a:t>, </a:t>
            </a:r>
            <a:r>
              <a:rPr lang="nl-NL" sz="1600" dirty="0" err="1" smtClean="0"/>
              <a:t>ros_img_msg</a:t>
            </a:r>
            <a:r>
              <a:rPr lang="nl-NL" sz="1600" dirty="0" smtClean="0"/>
              <a:t>):</a:t>
            </a:r>
            <a:endParaRPr lang="nl-NL" sz="1600" dirty="0"/>
          </a:p>
          <a:p>
            <a:r>
              <a:rPr lang="nl-NL" sz="1600" dirty="0"/>
              <a:t>      </a:t>
            </a:r>
            <a:r>
              <a:rPr lang="nl-NL" sz="1600" dirty="0" smtClean="0"/>
              <a:t>  </a:t>
            </a:r>
            <a:r>
              <a:rPr lang="nl-NL" sz="1600" dirty="0" err="1" smtClean="0"/>
              <a:t>cv_image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smtClean="0"/>
              <a:t>self.bridge</a:t>
            </a:r>
            <a:r>
              <a:rPr lang="nl-NL" sz="1600" dirty="0" smtClean="0">
                <a:solidFill>
                  <a:srgbClr val="0070C0"/>
                </a:solidFill>
              </a:rPr>
              <a:t>.imgmsg_to_cv2</a:t>
            </a:r>
            <a:r>
              <a:rPr lang="nl-NL" sz="1600" dirty="0" smtClean="0"/>
              <a:t>(</a:t>
            </a:r>
            <a:r>
              <a:rPr lang="nl-NL" sz="1600" dirty="0" err="1" smtClean="0"/>
              <a:t>ros_img_msg</a:t>
            </a:r>
            <a:r>
              <a:rPr lang="nl-NL" sz="1600" dirty="0" smtClean="0"/>
              <a:t>, </a:t>
            </a:r>
            <a:r>
              <a:rPr lang="nl-NL" sz="1600" dirty="0"/>
              <a:t>"bgr8</a:t>
            </a:r>
            <a:r>
              <a:rPr lang="nl-NL" sz="1600" dirty="0" smtClean="0"/>
              <a:t>")</a:t>
            </a:r>
            <a:br>
              <a:rPr lang="nl-NL" sz="1600" dirty="0" smtClean="0"/>
            </a:br>
            <a:r>
              <a:rPr lang="nl-NL" sz="1600" dirty="0" smtClean="0"/>
              <a:t>        </a:t>
            </a:r>
            <a:r>
              <a:rPr lang="nl-NL" sz="1600" dirty="0" smtClean="0">
                <a:solidFill>
                  <a:srgbClr val="00B050"/>
                </a:solidFill>
              </a:rPr>
              <a:t># </a:t>
            </a:r>
            <a:r>
              <a:rPr lang="nl-NL" sz="1600" dirty="0">
                <a:solidFill>
                  <a:srgbClr val="00B050"/>
                </a:solidFill>
              </a:rPr>
              <a:t>TODO: </a:t>
            </a:r>
            <a:r>
              <a:rPr lang="nl-NL" sz="1600" dirty="0" smtClean="0">
                <a:solidFill>
                  <a:srgbClr val="00B050"/>
                </a:solidFill>
              </a:rPr>
              <a:t>code </a:t>
            </a:r>
            <a:r>
              <a:rPr lang="nl-NL" sz="1600" dirty="0" err="1" smtClean="0">
                <a:solidFill>
                  <a:srgbClr val="00B050"/>
                </a:solidFill>
              </a:rPr>
              <a:t>to</a:t>
            </a:r>
            <a:r>
              <a:rPr lang="nl-NL" sz="1600" dirty="0" smtClean="0">
                <a:solidFill>
                  <a:srgbClr val="00B050"/>
                </a:solidFill>
              </a:rPr>
              <a:t> </a:t>
            </a:r>
            <a:r>
              <a:rPr lang="nl-NL" sz="1600" dirty="0" err="1" smtClean="0">
                <a:solidFill>
                  <a:srgbClr val="00B050"/>
                </a:solidFill>
              </a:rPr>
              <a:t>process</a:t>
            </a:r>
            <a:r>
              <a:rPr lang="nl-NL" sz="1600" dirty="0" smtClean="0">
                <a:solidFill>
                  <a:srgbClr val="00B050"/>
                </a:solidFill>
              </a:rPr>
              <a:t> </a:t>
            </a:r>
            <a:r>
              <a:rPr lang="nl-NL" sz="1600" dirty="0" err="1" smtClean="0">
                <a:solidFill>
                  <a:srgbClr val="00B050"/>
                </a:solidFill>
              </a:rPr>
              <a:t>cv_image</a:t>
            </a:r>
            <a:endParaRPr lang="nl-NL" sz="1600" dirty="0">
              <a:solidFill>
                <a:srgbClr val="00B050"/>
              </a:solidFill>
            </a:endParaRPr>
          </a:p>
          <a:p>
            <a:r>
              <a:rPr lang="nl-NL" sz="1600" dirty="0"/>
              <a:t> </a:t>
            </a:r>
            <a:r>
              <a:rPr lang="nl-NL" sz="1600" dirty="0" smtClean="0"/>
              <a:t>       </a:t>
            </a:r>
            <a:r>
              <a:rPr lang="nl-NL" sz="1600" dirty="0" err="1" smtClean="0"/>
              <a:t>self.image_pub.publish</a:t>
            </a:r>
            <a:r>
              <a:rPr lang="nl-NL" sz="1600" dirty="0" smtClean="0"/>
              <a:t>(self.bridge.</a:t>
            </a:r>
            <a:r>
              <a:rPr lang="nl-NL" sz="1600" dirty="0" smtClean="0">
                <a:solidFill>
                  <a:srgbClr val="0070C0"/>
                </a:solidFill>
              </a:rPr>
              <a:t>cv2_to_imgmsg</a:t>
            </a:r>
            <a:r>
              <a:rPr lang="nl-NL" sz="1600" dirty="0" smtClean="0"/>
              <a:t>(</a:t>
            </a:r>
            <a:r>
              <a:rPr lang="nl-NL" sz="1600" dirty="0" err="1" smtClean="0"/>
              <a:t>cv_image</a:t>
            </a:r>
            <a:r>
              <a:rPr lang="nl-NL" sz="1600" dirty="0"/>
              <a:t>, "bgr8"))</a:t>
            </a:r>
          </a:p>
          <a:p>
            <a:endParaRPr lang="nl-NL" sz="1600" dirty="0"/>
          </a:p>
          <a:p>
            <a:r>
              <a:rPr lang="nl-NL" sz="1600" dirty="0" err="1"/>
              <a:t>if</a:t>
            </a:r>
            <a:r>
              <a:rPr lang="nl-NL" sz="1600" dirty="0"/>
              <a:t> __name__ == '__</a:t>
            </a:r>
            <a:r>
              <a:rPr lang="nl-NL" sz="1600" dirty="0" err="1"/>
              <a:t>main</a:t>
            </a:r>
            <a:r>
              <a:rPr lang="nl-NL" sz="1600" dirty="0" smtClean="0"/>
              <a:t>__':</a:t>
            </a:r>
            <a:br>
              <a:rPr lang="nl-NL" sz="1600" dirty="0" smtClean="0"/>
            </a:br>
            <a:r>
              <a:rPr lang="nl-NL" sz="1600" dirty="0" smtClean="0"/>
              <a:t>    </a:t>
            </a:r>
            <a:r>
              <a:rPr lang="nl-NL" sz="1600" dirty="0" err="1"/>
              <a:t>rospy.init_node</a:t>
            </a:r>
            <a:r>
              <a:rPr lang="nl-NL" sz="1600" dirty="0"/>
              <a:t>(</a:t>
            </a:r>
            <a:r>
              <a:rPr lang="nl-NL" sz="1600" dirty="0" smtClean="0"/>
              <a:t>'</a:t>
            </a:r>
            <a:r>
              <a:rPr lang="nl-NL" sz="1600" dirty="0" err="1" smtClean="0"/>
              <a:t>image_processor</a:t>
            </a:r>
            <a:r>
              <a:rPr lang="nl-NL" sz="1600" dirty="0" smtClean="0"/>
              <a:t>', </a:t>
            </a:r>
            <a:r>
              <a:rPr lang="nl-NL" sz="1600" dirty="0" err="1"/>
              <a:t>anonymous</a:t>
            </a:r>
            <a:r>
              <a:rPr lang="nl-NL" sz="1600" dirty="0"/>
              <a:t>=True</a:t>
            </a:r>
            <a:r>
              <a:rPr lang="nl-NL" sz="1600" dirty="0" smtClean="0"/>
              <a:t>)</a:t>
            </a:r>
            <a:endParaRPr lang="nl-NL" sz="1600" dirty="0"/>
          </a:p>
          <a:p>
            <a:r>
              <a:rPr lang="nl-NL" sz="1600" dirty="0"/>
              <a:t> </a:t>
            </a:r>
            <a:r>
              <a:rPr lang="nl-NL" sz="1600" dirty="0" smtClean="0"/>
              <a:t>   </a:t>
            </a:r>
            <a:r>
              <a:rPr lang="nl-NL" sz="1600" dirty="0" err="1" smtClean="0"/>
              <a:t>ip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 smtClean="0"/>
              <a:t>image_processor</a:t>
            </a:r>
            <a:r>
              <a:rPr lang="nl-NL" sz="1600" dirty="0" smtClean="0"/>
              <a:t>()</a:t>
            </a:r>
            <a:br>
              <a:rPr lang="nl-NL" sz="1600" dirty="0" smtClean="0"/>
            </a:br>
            <a:r>
              <a:rPr lang="nl-NL" sz="1600" dirty="0" smtClean="0"/>
              <a:t>    </a:t>
            </a:r>
            <a:r>
              <a:rPr lang="nl-NL" sz="1600" dirty="0" err="1" smtClean="0"/>
              <a:t>rospy.spin</a:t>
            </a:r>
            <a:r>
              <a:rPr lang="nl-NL" sz="1600" dirty="0"/>
              <a:t>()</a:t>
            </a:r>
          </a:p>
          <a:p>
            <a:r>
              <a:rPr lang="nl-NL" sz="1600" dirty="0" smtClean="0"/>
              <a:t>    cv2.destroyAllWindows()</a:t>
            </a:r>
            <a:endParaRPr lang="nl-NL" sz="1600" dirty="0"/>
          </a:p>
        </p:txBody>
      </p:sp>
      <p:cxnSp>
        <p:nvCxnSpPr>
          <p:cNvPr id="8" name="Rechte verbindingslijn met pijl 7"/>
          <p:cNvCxnSpPr>
            <a:stCxn id="9" idx="1"/>
          </p:cNvCxnSpPr>
          <p:nvPr/>
        </p:nvCxnSpPr>
        <p:spPr>
          <a:xfrm flipH="1">
            <a:off x="1514460" y="1396807"/>
            <a:ext cx="2409468" cy="344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3923928" y="1196752"/>
            <a:ext cx="262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>
                <a:solidFill>
                  <a:srgbClr val="C00000"/>
                </a:solidFill>
              </a:rPr>
              <a:t>OpenCV</a:t>
            </a:r>
            <a:r>
              <a:rPr lang="nl-NL" sz="2000" dirty="0" smtClean="0">
                <a:solidFill>
                  <a:srgbClr val="C00000"/>
                </a:solidFill>
              </a:rPr>
              <a:t>-Python </a:t>
            </a:r>
            <a:r>
              <a:rPr lang="nl-NL" sz="2000" dirty="0" err="1" smtClean="0">
                <a:solidFill>
                  <a:srgbClr val="C00000"/>
                </a:solidFill>
              </a:rPr>
              <a:t>library</a:t>
            </a:r>
            <a:r>
              <a:rPr lang="nl-NL" sz="2000" dirty="0" smtClean="0">
                <a:solidFill>
                  <a:srgbClr val="C00000"/>
                </a:solidFill>
              </a:rPr>
              <a:t> </a:t>
            </a:r>
            <a:endParaRPr lang="nl-NL" sz="2000" dirty="0">
              <a:solidFill>
                <a:srgbClr val="C00000"/>
              </a:solidFill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 flipH="1">
            <a:off x="2267745" y="1878633"/>
            <a:ext cx="2297027" cy="90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4583750" y="1693967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rgbClr val="C00000"/>
                </a:solidFill>
              </a:rPr>
              <a:t>OpenCV</a:t>
            </a:r>
            <a:r>
              <a:rPr lang="nl-NL" dirty="0" smtClean="0">
                <a:solidFill>
                  <a:srgbClr val="C00000"/>
                </a:solidFill>
              </a:rPr>
              <a:t>-Python Image is a </a:t>
            </a:r>
            <a:r>
              <a:rPr lang="nl-NL" dirty="0" err="1" smtClean="0">
                <a:solidFill>
                  <a:srgbClr val="C00000"/>
                </a:solidFill>
              </a:rPr>
              <a:t>Numpy</a:t>
            </a:r>
            <a:r>
              <a:rPr lang="nl-NL" dirty="0" smtClean="0">
                <a:solidFill>
                  <a:srgbClr val="C00000"/>
                </a:solidFill>
              </a:rPr>
              <a:t> array</a:t>
            </a:r>
            <a:endParaRPr lang="nl-NL" dirty="0">
              <a:solidFill>
                <a:srgbClr val="C00000"/>
              </a:solidFill>
            </a:endParaRPr>
          </a:p>
        </p:txBody>
      </p:sp>
      <p:cxnSp>
        <p:nvCxnSpPr>
          <p:cNvPr id="17" name="Rechte verbindingslijn met pijl 16"/>
          <p:cNvCxnSpPr/>
          <p:nvPr/>
        </p:nvCxnSpPr>
        <p:spPr>
          <a:xfrm flipH="1">
            <a:off x="4564772" y="2348880"/>
            <a:ext cx="881668" cy="100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5446440" y="2168852"/>
            <a:ext cx="24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C00000"/>
                </a:solidFill>
              </a:rPr>
              <a:t>ROS </a:t>
            </a:r>
            <a:r>
              <a:rPr lang="nl-NL" dirty="0" err="1">
                <a:solidFill>
                  <a:srgbClr val="C00000"/>
                </a:solidFill>
              </a:rPr>
              <a:t>OpenCV</a:t>
            </a:r>
            <a:r>
              <a:rPr lang="nl-NL" dirty="0">
                <a:solidFill>
                  <a:srgbClr val="C00000"/>
                </a:solidFill>
              </a:rPr>
              <a:t> bridge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84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err="1" smtClean="0"/>
              <a:t>OpenCV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OpenCV</a:t>
            </a:r>
            <a:r>
              <a:rPr lang="nl-NL" dirty="0" smtClean="0"/>
              <a:t> &amp; ROS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Object </a:t>
            </a:r>
            <a:r>
              <a:rPr lang="nl-NL" dirty="0" err="1" smtClean="0"/>
              <a:t>detection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/>
              <a:t>Camera </a:t>
            </a:r>
            <a:r>
              <a:rPr lang="nl-NL" dirty="0" err="1" smtClean="0"/>
              <a:t>calibration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Camera </a:t>
            </a:r>
            <a:r>
              <a:rPr lang="nl-NL" dirty="0" err="1" smtClean="0"/>
              <a:t>perspective</a:t>
            </a:r>
            <a:r>
              <a:rPr lang="nl-NL" dirty="0" smtClean="0"/>
              <a:t> </a:t>
            </a:r>
            <a:r>
              <a:rPr lang="nl-NL" dirty="0" err="1" smtClean="0"/>
              <a:t>correction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Pose &amp; </a:t>
            </a:r>
            <a:r>
              <a:rPr lang="nl-NL" dirty="0" err="1"/>
              <a:t>s</a:t>
            </a:r>
            <a:r>
              <a:rPr lang="nl-NL" dirty="0" err="1" smtClean="0"/>
              <a:t>ize</a:t>
            </a:r>
            <a:r>
              <a:rPr lang="nl-NL" dirty="0" smtClean="0"/>
              <a:t> </a:t>
            </a:r>
            <a:r>
              <a:rPr lang="nl-NL" dirty="0" err="1" smtClean="0"/>
              <a:t>estimation</a:t>
            </a:r>
            <a:endParaRPr lang="nl-NL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34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Object </a:t>
            </a:r>
            <a:r>
              <a:rPr lang="nl-NL" dirty="0" err="1" smtClean="0"/>
              <a:t>detection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6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Objects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6006"/>
          </a:xfrm>
        </p:spPr>
        <p:txBody>
          <a:bodyPr>
            <a:normAutofit lnSpcReduction="10000"/>
          </a:bodyPr>
          <a:lstStyle/>
          <a:p>
            <a:r>
              <a:rPr lang="nl-NL" dirty="0" err="1" smtClean="0"/>
              <a:t>Normal</a:t>
            </a:r>
            <a:endParaRPr lang="nl-NL" dirty="0" smtClean="0"/>
          </a:p>
          <a:p>
            <a:pPr lvl="1"/>
            <a:r>
              <a:rPr lang="nl-NL" dirty="0" err="1" smtClean="0"/>
              <a:t>Colored</a:t>
            </a:r>
            <a:endParaRPr lang="nl-NL" dirty="0" smtClean="0"/>
          </a:p>
          <a:p>
            <a:pPr lvl="1"/>
            <a:r>
              <a:rPr lang="nl-NL" dirty="0" err="1" smtClean="0"/>
              <a:t>Featured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Industrial / Metal</a:t>
            </a:r>
          </a:p>
          <a:p>
            <a:pPr lvl="1"/>
            <a:r>
              <a:rPr lang="nl-NL" dirty="0" err="1" smtClean="0"/>
              <a:t>Colorless</a:t>
            </a:r>
            <a:endParaRPr lang="nl-NL" dirty="0" smtClean="0"/>
          </a:p>
          <a:p>
            <a:pPr lvl="1"/>
            <a:r>
              <a:rPr lang="nl-NL" dirty="0" err="1" smtClean="0"/>
              <a:t>False</a:t>
            </a:r>
            <a:r>
              <a:rPr lang="nl-NL" dirty="0" smtClean="0"/>
              <a:t> features </a:t>
            </a:r>
          </a:p>
          <a:p>
            <a:pPr lvl="2"/>
            <a:r>
              <a:rPr lang="nl-NL" dirty="0" err="1"/>
              <a:t>reflections</a:t>
            </a:r>
            <a:endParaRPr lang="nl-NL" dirty="0"/>
          </a:p>
          <a:p>
            <a:pPr lvl="2"/>
            <a:r>
              <a:rPr lang="nl-NL" dirty="0" err="1" smtClean="0"/>
              <a:t>scratches</a:t>
            </a:r>
            <a:endParaRPr lang="nl-NL" dirty="0" smtClean="0"/>
          </a:p>
          <a:p>
            <a:pPr lvl="2"/>
            <a:r>
              <a:rPr lang="nl-NL" dirty="0" err="1" smtClean="0"/>
              <a:t>dirt</a:t>
            </a:r>
            <a:r>
              <a:rPr lang="nl-NL" dirty="0" smtClean="0"/>
              <a:t> </a:t>
            </a:r>
          </a:p>
          <a:p>
            <a:pPr lvl="1"/>
            <a:endParaRPr lang="nl-NL" dirty="0" smtClean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53416"/>
            <a:ext cx="1812828" cy="137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59" y="3284984"/>
            <a:ext cx="3918203" cy="2938652"/>
          </a:xfrm>
          <a:prstGeom prst="rect">
            <a:avLst/>
          </a:prstGeom>
        </p:spPr>
      </p:pic>
      <p:pic>
        <p:nvPicPr>
          <p:cNvPr id="1034" name="Picture 10" descr="Face Recognition. Source: http://functionspace.com/quartertopic/957/Face-Recogn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01" y="1268760"/>
            <a:ext cx="1908778" cy="18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700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Object </a:t>
            </a:r>
            <a:r>
              <a:rPr lang="nl-NL" dirty="0" err="1" smtClean="0"/>
              <a:t>Detection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6" name="Picture 2" descr="Finding object with feature homograp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33" y="2399369"/>
            <a:ext cx="7572333" cy="41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1698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Object </a:t>
            </a:r>
            <a:r>
              <a:rPr lang="nl-NL" dirty="0" err="1" smtClean="0"/>
              <a:t>Detection</a:t>
            </a:r>
            <a:r>
              <a:rPr lang="nl-NL" dirty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Shape</a:t>
            </a:r>
            <a:endParaRPr lang="nl-NL" dirty="0"/>
          </a:p>
        </p:txBody>
      </p:sp>
      <p:sp>
        <p:nvSpPr>
          <p:cNvPr id="16" name="Ovaal 15"/>
          <p:cNvSpPr/>
          <p:nvPr/>
        </p:nvSpPr>
        <p:spPr>
          <a:xfrm>
            <a:off x="1981729" y="2334773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Gray</a:t>
            </a:r>
            <a:endParaRPr lang="nl-NL" dirty="0"/>
          </a:p>
        </p:txBody>
      </p:sp>
      <p:sp>
        <p:nvSpPr>
          <p:cNvPr id="17" name="Ovaal 16"/>
          <p:cNvSpPr/>
          <p:nvPr/>
        </p:nvSpPr>
        <p:spPr>
          <a:xfrm>
            <a:off x="6561220" y="2423091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HSV</a:t>
            </a:r>
            <a:endParaRPr lang="nl-NL" dirty="0"/>
          </a:p>
        </p:txBody>
      </p:sp>
      <p:sp>
        <p:nvSpPr>
          <p:cNvPr id="18" name="Ovaal 17"/>
          <p:cNvSpPr/>
          <p:nvPr/>
        </p:nvSpPr>
        <p:spPr>
          <a:xfrm>
            <a:off x="4197905" y="1334853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RGB</a:t>
            </a:r>
            <a:endParaRPr lang="nl-NL" dirty="0"/>
          </a:p>
        </p:txBody>
      </p:sp>
      <p:sp>
        <p:nvSpPr>
          <p:cNvPr id="19" name="Ovaal 18"/>
          <p:cNvSpPr/>
          <p:nvPr/>
        </p:nvSpPr>
        <p:spPr>
          <a:xfrm>
            <a:off x="4160840" y="3430002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Blobs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3664917" y="4691034"/>
            <a:ext cx="2619292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Contours</a:t>
            </a:r>
            <a:endParaRPr lang="nl-NL" dirty="0"/>
          </a:p>
        </p:txBody>
      </p:sp>
      <p:sp>
        <p:nvSpPr>
          <p:cNvPr id="21" name="Ovaal 20"/>
          <p:cNvSpPr/>
          <p:nvPr/>
        </p:nvSpPr>
        <p:spPr>
          <a:xfrm>
            <a:off x="2670176" y="6098950"/>
            <a:ext cx="4608771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Contour Features</a:t>
            </a:r>
            <a:endParaRPr lang="nl-NL" dirty="0"/>
          </a:p>
        </p:txBody>
      </p:sp>
      <p:cxnSp>
        <p:nvCxnSpPr>
          <p:cNvPr id="23" name="Rechte verbindingslijn met pijl 22"/>
          <p:cNvCxnSpPr>
            <a:stCxn id="18" idx="3"/>
            <a:endCxn id="16" idx="7"/>
          </p:cNvCxnSpPr>
          <p:nvPr/>
        </p:nvCxnSpPr>
        <p:spPr>
          <a:xfrm flipH="1">
            <a:off x="3418420" y="1951554"/>
            <a:ext cx="1025982" cy="489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18" idx="5"/>
            <a:endCxn id="17" idx="1"/>
          </p:cNvCxnSpPr>
          <p:nvPr/>
        </p:nvCxnSpPr>
        <p:spPr>
          <a:xfrm>
            <a:off x="5634596" y="1951554"/>
            <a:ext cx="1173121" cy="577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16" idx="5"/>
            <a:endCxn id="19" idx="1"/>
          </p:cNvCxnSpPr>
          <p:nvPr/>
        </p:nvCxnSpPr>
        <p:spPr>
          <a:xfrm>
            <a:off x="3418420" y="2951474"/>
            <a:ext cx="980754" cy="584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17" idx="3"/>
            <a:endCxn id="19" idx="7"/>
          </p:cNvCxnSpPr>
          <p:nvPr/>
        </p:nvCxnSpPr>
        <p:spPr>
          <a:xfrm flipH="1">
            <a:off x="5549951" y="3039792"/>
            <a:ext cx="1257766" cy="496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19" idx="4"/>
            <a:endCxn id="20" idx="0"/>
          </p:cNvCxnSpPr>
          <p:nvPr/>
        </p:nvCxnSpPr>
        <p:spPr>
          <a:xfrm>
            <a:off x="4974563" y="4152512"/>
            <a:ext cx="0" cy="538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>
            <a:stCxn id="20" idx="4"/>
            <a:endCxn id="21" idx="0"/>
          </p:cNvCxnSpPr>
          <p:nvPr/>
        </p:nvCxnSpPr>
        <p:spPr>
          <a:xfrm flipH="1">
            <a:off x="4974562" y="5413544"/>
            <a:ext cx="1" cy="68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678022" y="3407198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Edges</a:t>
            </a:r>
            <a:endParaRPr lang="nl-NL" dirty="0"/>
          </a:p>
        </p:txBody>
      </p:sp>
      <p:sp>
        <p:nvSpPr>
          <p:cNvPr id="2" name="Rechthoek 1"/>
          <p:cNvSpPr/>
          <p:nvPr/>
        </p:nvSpPr>
        <p:spPr>
          <a:xfrm>
            <a:off x="5108095" y="4202001"/>
            <a:ext cx="1948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cv2.findContours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5961907" y="3285073"/>
            <a:ext cx="14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cv2.inRange</a:t>
            </a:r>
            <a:endParaRPr lang="nl-NL" dirty="0"/>
          </a:p>
        </p:txBody>
      </p:sp>
      <p:cxnSp>
        <p:nvCxnSpPr>
          <p:cNvPr id="27" name="Rechte verbindingslijn met pijl 26"/>
          <p:cNvCxnSpPr>
            <a:stCxn id="16" idx="3"/>
            <a:endCxn id="22" idx="0"/>
          </p:cNvCxnSpPr>
          <p:nvPr/>
        </p:nvCxnSpPr>
        <p:spPr>
          <a:xfrm flipH="1">
            <a:off x="1491745" y="2951474"/>
            <a:ext cx="736481" cy="455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22" idx="5"/>
            <a:endCxn id="20" idx="1"/>
          </p:cNvCxnSpPr>
          <p:nvPr/>
        </p:nvCxnSpPr>
        <p:spPr>
          <a:xfrm>
            <a:off x="2067133" y="4023899"/>
            <a:ext cx="1981370" cy="772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chthoek 73"/>
          <p:cNvSpPr/>
          <p:nvPr/>
        </p:nvSpPr>
        <p:spPr>
          <a:xfrm>
            <a:off x="545038" y="2878332"/>
            <a:ext cx="1237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cv2.Canny</a:t>
            </a:r>
            <a:endParaRPr lang="nl-NL" dirty="0"/>
          </a:p>
        </p:txBody>
      </p:sp>
      <p:sp>
        <p:nvSpPr>
          <p:cNvPr id="78" name="Rechthoek 77"/>
          <p:cNvSpPr/>
          <p:nvPr/>
        </p:nvSpPr>
        <p:spPr>
          <a:xfrm>
            <a:off x="6072740" y="1812008"/>
            <a:ext cx="1469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cv2.cvtColor</a:t>
            </a:r>
            <a:endParaRPr lang="nl-NL" dirty="0"/>
          </a:p>
        </p:txBody>
      </p:sp>
      <p:sp>
        <p:nvSpPr>
          <p:cNvPr id="79" name="Rechthoek 78"/>
          <p:cNvSpPr/>
          <p:nvPr/>
        </p:nvSpPr>
        <p:spPr>
          <a:xfrm>
            <a:off x="2731665" y="1800509"/>
            <a:ext cx="1469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cv2.cvtColor</a:t>
            </a:r>
            <a:endParaRPr lang="nl-NL" dirty="0"/>
          </a:p>
        </p:txBody>
      </p:sp>
      <p:sp>
        <p:nvSpPr>
          <p:cNvPr id="100" name="Rechthoek 99"/>
          <p:cNvSpPr/>
          <p:nvPr/>
        </p:nvSpPr>
        <p:spPr>
          <a:xfrm>
            <a:off x="2489933" y="3273874"/>
            <a:ext cx="1597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cv2.threshold</a:t>
            </a:r>
            <a:endParaRPr lang="nl-NL" dirty="0"/>
          </a:p>
        </p:txBody>
      </p:sp>
      <p:sp>
        <p:nvSpPr>
          <p:cNvPr id="104" name="Rechthoek 103"/>
          <p:cNvSpPr/>
          <p:nvPr/>
        </p:nvSpPr>
        <p:spPr>
          <a:xfrm>
            <a:off x="678022" y="6237136"/>
            <a:ext cx="1948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cv2.minAreaRect</a:t>
            </a:r>
            <a:endParaRPr lang="nl-NL" dirty="0"/>
          </a:p>
        </p:txBody>
      </p:sp>
      <p:sp>
        <p:nvSpPr>
          <p:cNvPr id="105" name="Rechthoek 104"/>
          <p:cNvSpPr/>
          <p:nvPr/>
        </p:nvSpPr>
        <p:spPr>
          <a:xfrm>
            <a:off x="1327435" y="4538750"/>
            <a:ext cx="1948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cv2.findContours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6178834" y="5809757"/>
            <a:ext cx="1905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cv2.HuMoments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746947" y="5809757"/>
            <a:ext cx="1907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cv2.contourArea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2657644" y="5368485"/>
            <a:ext cx="162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cv2.arcLength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5600843" y="5357972"/>
            <a:ext cx="15961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 smtClean="0"/>
              <a:t>cv2.moments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4018082" y="563829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cv2.approxPolyDP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8376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RGB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BGR in </a:t>
            </a:r>
            <a:r>
              <a:rPr lang="nl-NL" dirty="0" err="1" smtClean="0"/>
              <a:t>OpenCV</a:t>
            </a:r>
            <a:endParaRPr lang="nl-NL" dirty="0"/>
          </a:p>
        </p:txBody>
      </p:sp>
      <p:pic>
        <p:nvPicPr>
          <p:cNvPr id="1026" name="Picture 2" descr="https://upload.wikimedia.org/wikipedia/commons/thumb/c/c2/AdditiveColor.svg/400px-AdditiveColo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648" y="52862"/>
            <a:ext cx="2441848" cy="24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f/RGB_color_solid_cube.png/800px-RGB_color_solid_cu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42" y="1417638"/>
            <a:ext cx="7116916" cy="53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6820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HSV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cv2.cvtColor(image,cv2.COLOR_BGR2HSV)</a:t>
            </a:r>
          </a:p>
          <a:p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then</a:t>
            </a:r>
            <a:r>
              <a:rPr lang="nl-NL" dirty="0" smtClean="0"/>
              <a:t> RGB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selecting</a:t>
            </a:r>
            <a:r>
              <a:rPr lang="nl-NL" dirty="0" smtClean="0"/>
              <a:t> </a:t>
            </a:r>
            <a:r>
              <a:rPr lang="nl-NL" dirty="0" err="1" smtClean="0"/>
              <a:t>color</a:t>
            </a:r>
            <a:r>
              <a:rPr lang="nl-NL" dirty="0" smtClean="0"/>
              <a:t> range</a:t>
            </a:r>
            <a:endParaRPr lang="nl-NL" dirty="0"/>
          </a:p>
        </p:txBody>
      </p:sp>
      <p:pic>
        <p:nvPicPr>
          <p:cNvPr id="5" name="Picture 2" descr="F:\python\opencv\data\hs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68" y="2749370"/>
            <a:ext cx="5322664" cy="399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1466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Grayscale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nl-NL" dirty="0" smtClean="0"/>
              <a:t>cv2.cvtColor(image, cv2.COLOR_BGR2GRAY)</a:t>
            </a:r>
            <a:endParaRPr lang="nl-NL" dirty="0"/>
          </a:p>
        </p:txBody>
      </p:sp>
      <p:pic>
        <p:nvPicPr>
          <p:cNvPr id="2052" name="Picture 4" descr="Image result for graysca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66999"/>
            <a:ext cx="5939301" cy="445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20" y="3200607"/>
            <a:ext cx="3449680" cy="2587260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5492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Contours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Colors</a:t>
            </a:r>
            <a:endParaRPr lang="nl-NL" dirty="0"/>
          </a:p>
        </p:txBody>
      </p:sp>
      <p:sp>
        <p:nvSpPr>
          <p:cNvPr id="17" name="Ovaal 16"/>
          <p:cNvSpPr/>
          <p:nvPr/>
        </p:nvSpPr>
        <p:spPr>
          <a:xfrm>
            <a:off x="3743908" y="2737350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HSV</a:t>
            </a:r>
            <a:endParaRPr lang="nl-NL" dirty="0"/>
          </a:p>
        </p:txBody>
      </p:sp>
      <p:sp>
        <p:nvSpPr>
          <p:cNvPr id="18" name="Ovaal 17"/>
          <p:cNvSpPr/>
          <p:nvPr/>
        </p:nvSpPr>
        <p:spPr>
          <a:xfrm>
            <a:off x="3743908" y="1365713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RGB</a:t>
            </a:r>
            <a:endParaRPr lang="nl-NL" dirty="0"/>
          </a:p>
        </p:txBody>
      </p:sp>
      <p:sp>
        <p:nvSpPr>
          <p:cNvPr id="19" name="Ovaal 18"/>
          <p:cNvSpPr/>
          <p:nvPr/>
        </p:nvSpPr>
        <p:spPr>
          <a:xfrm>
            <a:off x="3771780" y="4179940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Blobs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3275856" y="5545662"/>
            <a:ext cx="2619292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Contours</a:t>
            </a:r>
            <a:endParaRPr lang="nl-NL" dirty="0"/>
          </a:p>
        </p:txBody>
      </p:sp>
      <p:cxnSp>
        <p:nvCxnSpPr>
          <p:cNvPr id="25" name="Rechte verbindingslijn met pijl 24"/>
          <p:cNvCxnSpPr>
            <a:stCxn id="18" idx="4"/>
            <a:endCxn id="17" idx="0"/>
          </p:cNvCxnSpPr>
          <p:nvPr/>
        </p:nvCxnSpPr>
        <p:spPr>
          <a:xfrm>
            <a:off x="4585502" y="2088223"/>
            <a:ext cx="0" cy="64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17" idx="4"/>
            <a:endCxn id="19" idx="0"/>
          </p:cNvCxnSpPr>
          <p:nvPr/>
        </p:nvCxnSpPr>
        <p:spPr>
          <a:xfrm>
            <a:off x="4585502" y="3459860"/>
            <a:ext cx="1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19" idx="4"/>
            <a:endCxn id="20" idx="0"/>
          </p:cNvCxnSpPr>
          <p:nvPr/>
        </p:nvCxnSpPr>
        <p:spPr>
          <a:xfrm flipH="1">
            <a:off x="4585502" y="4902450"/>
            <a:ext cx="1" cy="643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hthoek 1"/>
          <p:cNvSpPr/>
          <p:nvPr/>
        </p:nvSpPr>
        <p:spPr>
          <a:xfrm>
            <a:off x="4716016" y="4952838"/>
            <a:ext cx="2655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cv2.findContours</a:t>
            </a:r>
            <a:endParaRPr lang="nl-NL" sz="2400" dirty="0"/>
          </a:p>
        </p:txBody>
      </p:sp>
      <p:sp>
        <p:nvSpPr>
          <p:cNvPr id="6" name="Rechthoek 5"/>
          <p:cNvSpPr/>
          <p:nvPr/>
        </p:nvSpPr>
        <p:spPr>
          <a:xfrm>
            <a:off x="4793701" y="3502381"/>
            <a:ext cx="1943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cv2.inRange</a:t>
            </a:r>
            <a:endParaRPr lang="nl-NL" sz="2000" dirty="0"/>
          </a:p>
        </p:txBody>
      </p:sp>
      <p:sp>
        <p:nvSpPr>
          <p:cNvPr id="78" name="Rechthoek 77"/>
          <p:cNvSpPr/>
          <p:nvPr/>
        </p:nvSpPr>
        <p:spPr>
          <a:xfrm>
            <a:off x="4808821" y="2144408"/>
            <a:ext cx="1984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cv2.cvtColor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6" y="3049503"/>
            <a:ext cx="1952196" cy="195219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2015936" cy="2015936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  <p:sp>
        <p:nvSpPr>
          <p:cNvPr id="8" name="Vrije vorm 7"/>
          <p:cNvSpPr/>
          <p:nvPr/>
        </p:nvSpPr>
        <p:spPr>
          <a:xfrm>
            <a:off x="1174711" y="5085006"/>
            <a:ext cx="1357259" cy="1539240"/>
          </a:xfrm>
          <a:custGeom>
            <a:avLst/>
            <a:gdLst>
              <a:gd name="connsiteX0" fmla="*/ 747659 w 1357259"/>
              <a:gd name="connsiteY0" fmla="*/ 205740 h 1539240"/>
              <a:gd name="connsiteX1" fmla="*/ 488579 w 1357259"/>
              <a:gd name="connsiteY1" fmla="*/ 213360 h 1539240"/>
              <a:gd name="connsiteX2" fmla="*/ 397139 w 1357259"/>
              <a:gd name="connsiteY2" fmla="*/ 228600 h 1539240"/>
              <a:gd name="connsiteX3" fmla="*/ 374279 w 1357259"/>
              <a:gd name="connsiteY3" fmla="*/ 236220 h 1539240"/>
              <a:gd name="connsiteX4" fmla="*/ 336179 w 1357259"/>
              <a:gd name="connsiteY4" fmla="*/ 243840 h 1539240"/>
              <a:gd name="connsiteX5" fmla="*/ 267599 w 1357259"/>
              <a:gd name="connsiteY5" fmla="*/ 289560 h 1539240"/>
              <a:gd name="connsiteX6" fmla="*/ 244739 w 1357259"/>
              <a:gd name="connsiteY6" fmla="*/ 304800 h 1539240"/>
              <a:gd name="connsiteX7" fmla="*/ 221879 w 1357259"/>
              <a:gd name="connsiteY7" fmla="*/ 327660 h 1539240"/>
              <a:gd name="connsiteX8" fmla="*/ 176159 w 1357259"/>
              <a:gd name="connsiteY8" fmla="*/ 335280 h 1539240"/>
              <a:gd name="connsiteX9" fmla="*/ 122819 w 1357259"/>
              <a:gd name="connsiteY9" fmla="*/ 403860 h 1539240"/>
              <a:gd name="connsiteX10" fmla="*/ 107579 w 1357259"/>
              <a:gd name="connsiteY10" fmla="*/ 426720 h 1539240"/>
              <a:gd name="connsiteX11" fmla="*/ 92339 w 1357259"/>
              <a:gd name="connsiteY11" fmla="*/ 449580 h 1539240"/>
              <a:gd name="connsiteX12" fmla="*/ 77099 w 1357259"/>
              <a:gd name="connsiteY12" fmla="*/ 502920 h 1539240"/>
              <a:gd name="connsiteX13" fmla="*/ 46619 w 1357259"/>
              <a:gd name="connsiteY13" fmla="*/ 548640 h 1539240"/>
              <a:gd name="connsiteX14" fmla="*/ 31379 w 1357259"/>
              <a:gd name="connsiteY14" fmla="*/ 571500 h 1539240"/>
              <a:gd name="connsiteX15" fmla="*/ 23759 w 1357259"/>
              <a:gd name="connsiteY15" fmla="*/ 601980 h 1539240"/>
              <a:gd name="connsiteX16" fmla="*/ 16139 w 1357259"/>
              <a:gd name="connsiteY16" fmla="*/ 647700 h 1539240"/>
              <a:gd name="connsiteX17" fmla="*/ 8519 w 1357259"/>
              <a:gd name="connsiteY17" fmla="*/ 670560 h 1539240"/>
              <a:gd name="connsiteX18" fmla="*/ 8519 w 1357259"/>
              <a:gd name="connsiteY18" fmla="*/ 883920 h 1539240"/>
              <a:gd name="connsiteX19" fmla="*/ 16139 w 1357259"/>
              <a:gd name="connsiteY19" fmla="*/ 906780 h 1539240"/>
              <a:gd name="connsiteX20" fmla="*/ 31379 w 1357259"/>
              <a:gd name="connsiteY20" fmla="*/ 998220 h 1539240"/>
              <a:gd name="connsiteX21" fmla="*/ 46619 w 1357259"/>
              <a:gd name="connsiteY21" fmla="*/ 1021080 h 1539240"/>
              <a:gd name="connsiteX22" fmla="*/ 61859 w 1357259"/>
              <a:gd name="connsiteY22" fmla="*/ 1066800 h 1539240"/>
              <a:gd name="connsiteX23" fmla="*/ 69479 w 1357259"/>
              <a:gd name="connsiteY23" fmla="*/ 1089660 h 1539240"/>
              <a:gd name="connsiteX24" fmla="*/ 77099 w 1357259"/>
              <a:gd name="connsiteY24" fmla="*/ 1188720 h 1539240"/>
              <a:gd name="connsiteX25" fmla="*/ 92339 w 1357259"/>
              <a:gd name="connsiteY25" fmla="*/ 1211580 h 1539240"/>
              <a:gd name="connsiteX26" fmla="*/ 99959 w 1357259"/>
              <a:gd name="connsiteY26" fmla="*/ 1234440 h 1539240"/>
              <a:gd name="connsiteX27" fmla="*/ 115199 w 1357259"/>
              <a:gd name="connsiteY27" fmla="*/ 1257300 h 1539240"/>
              <a:gd name="connsiteX28" fmla="*/ 153299 w 1357259"/>
              <a:gd name="connsiteY28" fmla="*/ 1325880 h 1539240"/>
              <a:gd name="connsiteX29" fmla="*/ 199019 w 1357259"/>
              <a:gd name="connsiteY29" fmla="*/ 1371600 h 1539240"/>
              <a:gd name="connsiteX30" fmla="*/ 214259 w 1357259"/>
              <a:gd name="connsiteY30" fmla="*/ 1394460 h 1539240"/>
              <a:gd name="connsiteX31" fmla="*/ 282839 w 1357259"/>
              <a:gd name="connsiteY31" fmla="*/ 1440180 h 1539240"/>
              <a:gd name="connsiteX32" fmla="*/ 336179 w 1357259"/>
              <a:gd name="connsiteY32" fmla="*/ 1478280 h 1539240"/>
              <a:gd name="connsiteX33" fmla="*/ 389519 w 1357259"/>
              <a:gd name="connsiteY33" fmla="*/ 1501140 h 1539240"/>
              <a:gd name="connsiteX34" fmla="*/ 412379 w 1357259"/>
              <a:gd name="connsiteY34" fmla="*/ 1524000 h 1539240"/>
              <a:gd name="connsiteX35" fmla="*/ 458099 w 1357259"/>
              <a:gd name="connsiteY35" fmla="*/ 1539240 h 1539240"/>
              <a:gd name="connsiteX36" fmla="*/ 839099 w 1357259"/>
              <a:gd name="connsiteY36" fmla="*/ 1531620 h 1539240"/>
              <a:gd name="connsiteX37" fmla="*/ 877199 w 1357259"/>
              <a:gd name="connsiteY37" fmla="*/ 1524000 h 1539240"/>
              <a:gd name="connsiteX38" fmla="*/ 922919 w 1357259"/>
              <a:gd name="connsiteY38" fmla="*/ 1508760 h 1539240"/>
              <a:gd name="connsiteX39" fmla="*/ 930539 w 1357259"/>
              <a:gd name="connsiteY39" fmla="*/ 1485900 h 1539240"/>
              <a:gd name="connsiteX40" fmla="*/ 953399 w 1357259"/>
              <a:gd name="connsiteY40" fmla="*/ 1470660 h 1539240"/>
              <a:gd name="connsiteX41" fmla="*/ 907679 w 1357259"/>
              <a:gd name="connsiteY41" fmla="*/ 1501140 h 1539240"/>
              <a:gd name="connsiteX42" fmla="*/ 976259 w 1357259"/>
              <a:gd name="connsiteY42" fmla="*/ 1478280 h 1539240"/>
              <a:gd name="connsiteX43" fmla="*/ 999119 w 1357259"/>
              <a:gd name="connsiteY43" fmla="*/ 1470660 h 1539240"/>
              <a:gd name="connsiteX44" fmla="*/ 1052459 w 1357259"/>
              <a:gd name="connsiteY44" fmla="*/ 1440180 h 1539240"/>
              <a:gd name="connsiteX45" fmla="*/ 1075319 w 1357259"/>
              <a:gd name="connsiteY45" fmla="*/ 1394460 h 1539240"/>
              <a:gd name="connsiteX46" fmla="*/ 1090559 w 1357259"/>
              <a:gd name="connsiteY46" fmla="*/ 1363980 h 1539240"/>
              <a:gd name="connsiteX47" fmla="*/ 1113419 w 1357259"/>
              <a:gd name="connsiteY47" fmla="*/ 1348740 h 1539240"/>
              <a:gd name="connsiteX48" fmla="*/ 1128659 w 1357259"/>
              <a:gd name="connsiteY48" fmla="*/ 1325880 h 1539240"/>
              <a:gd name="connsiteX49" fmla="*/ 1151519 w 1357259"/>
              <a:gd name="connsiteY49" fmla="*/ 1310640 h 1539240"/>
              <a:gd name="connsiteX50" fmla="*/ 1181999 w 1357259"/>
              <a:gd name="connsiteY50" fmla="*/ 1264920 h 1539240"/>
              <a:gd name="connsiteX51" fmla="*/ 1220099 w 1357259"/>
              <a:gd name="connsiteY51" fmla="*/ 1219200 h 1539240"/>
              <a:gd name="connsiteX52" fmla="*/ 1227719 w 1357259"/>
              <a:gd name="connsiteY52" fmla="*/ 1188720 h 1539240"/>
              <a:gd name="connsiteX53" fmla="*/ 1242959 w 1357259"/>
              <a:gd name="connsiteY53" fmla="*/ 1165860 h 1539240"/>
              <a:gd name="connsiteX54" fmla="*/ 1250579 w 1357259"/>
              <a:gd name="connsiteY54" fmla="*/ 1127760 h 1539240"/>
              <a:gd name="connsiteX55" fmla="*/ 1265819 w 1357259"/>
              <a:gd name="connsiteY55" fmla="*/ 1104900 h 1539240"/>
              <a:gd name="connsiteX56" fmla="*/ 1273439 w 1357259"/>
              <a:gd name="connsiteY56" fmla="*/ 1082040 h 1539240"/>
              <a:gd name="connsiteX57" fmla="*/ 1288679 w 1357259"/>
              <a:gd name="connsiteY57" fmla="*/ 1059180 h 1539240"/>
              <a:gd name="connsiteX58" fmla="*/ 1303919 w 1357259"/>
              <a:gd name="connsiteY58" fmla="*/ 1013460 h 1539240"/>
              <a:gd name="connsiteX59" fmla="*/ 1311539 w 1357259"/>
              <a:gd name="connsiteY59" fmla="*/ 990600 h 1539240"/>
              <a:gd name="connsiteX60" fmla="*/ 1319159 w 1357259"/>
              <a:gd name="connsiteY60" fmla="*/ 952500 h 1539240"/>
              <a:gd name="connsiteX61" fmla="*/ 1334399 w 1357259"/>
              <a:gd name="connsiteY61" fmla="*/ 906780 h 1539240"/>
              <a:gd name="connsiteX62" fmla="*/ 1342019 w 1357259"/>
              <a:gd name="connsiteY62" fmla="*/ 883920 h 1539240"/>
              <a:gd name="connsiteX63" fmla="*/ 1357259 w 1357259"/>
              <a:gd name="connsiteY63" fmla="*/ 815340 h 1539240"/>
              <a:gd name="connsiteX64" fmla="*/ 1342019 w 1357259"/>
              <a:gd name="connsiteY64" fmla="*/ 609600 h 1539240"/>
              <a:gd name="connsiteX65" fmla="*/ 1326779 w 1357259"/>
              <a:gd name="connsiteY65" fmla="*/ 563880 h 1539240"/>
              <a:gd name="connsiteX66" fmla="*/ 1319159 w 1357259"/>
              <a:gd name="connsiteY66" fmla="*/ 541020 h 1539240"/>
              <a:gd name="connsiteX67" fmla="*/ 1288679 w 1357259"/>
              <a:gd name="connsiteY67" fmla="*/ 495300 h 1539240"/>
              <a:gd name="connsiteX68" fmla="*/ 1273439 w 1357259"/>
              <a:gd name="connsiteY68" fmla="*/ 472440 h 1539240"/>
              <a:gd name="connsiteX69" fmla="*/ 1258199 w 1357259"/>
              <a:gd name="connsiteY69" fmla="*/ 449580 h 1539240"/>
              <a:gd name="connsiteX70" fmla="*/ 1212479 w 1357259"/>
              <a:gd name="connsiteY70" fmla="*/ 419100 h 1539240"/>
              <a:gd name="connsiteX71" fmla="*/ 1189619 w 1357259"/>
              <a:gd name="connsiteY71" fmla="*/ 411480 h 1539240"/>
              <a:gd name="connsiteX72" fmla="*/ 1143899 w 1357259"/>
              <a:gd name="connsiteY72" fmla="*/ 381000 h 1539240"/>
              <a:gd name="connsiteX73" fmla="*/ 1136279 w 1357259"/>
              <a:gd name="connsiteY73" fmla="*/ 358140 h 1539240"/>
              <a:gd name="connsiteX74" fmla="*/ 1090559 w 1357259"/>
              <a:gd name="connsiteY74" fmla="*/ 335280 h 1539240"/>
              <a:gd name="connsiteX75" fmla="*/ 1044839 w 1357259"/>
              <a:gd name="connsiteY75" fmla="*/ 312420 h 1539240"/>
              <a:gd name="connsiteX76" fmla="*/ 1029599 w 1357259"/>
              <a:gd name="connsiteY76" fmla="*/ 289560 h 1539240"/>
              <a:gd name="connsiteX77" fmla="*/ 999119 w 1357259"/>
              <a:gd name="connsiteY77" fmla="*/ 281940 h 1539240"/>
              <a:gd name="connsiteX78" fmla="*/ 976259 w 1357259"/>
              <a:gd name="connsiteY78" fmla="*/ 274320 h 1539240"/>
              <a:gd name="connsiteX79" fmla="*/ 930539 w 1357259"/>
              <a:gd name="connsiteY79" fmla="*/ 266700 h 1539240"/>
              <a:gd name="connsiteX80" fmla="*/ 839099 w 1357259"/>
              <a:gd name="connsiteY80" fmla="*/ 243840 h 1539240"/>
              <a:gd name="connsiteX81" fmla="*/ 823859 w 1357259"/>
              <a:gd name="connsiteY81" fmla="*/ 220980 h 1539240"/>
              <a:gd name="connsiteX82" fmla="*/ 846719 w 1357259"/>
              <a:gd name="connsiteY82" fmla="*/ 175260 h 1539240"/>
              <a:gd name="connsiteX83" fmla="*/ 869579 w 1357259"/>
              <a:gd name="connsiteY83" fmla="*/ 167640 h 1539240"/>
              <a:gd name="connsiteX84" fmla="*/ 884819 w 1357259"/>
              <a:gd name="connsiteY84" fmla="*/ 144780 h 1539240"/>
              <a:gd name="connsiteX85" fmla="*/ 907679 w 1357259"/>
              <a:gd name="connsiteY85" fmla="*/ 121920 h 1539240"/>
              <a:gd name="connsiteX86" fmla="*/ 938159 w 1357259"/>
              <a:gd name="connsiteY86" fmla="*/ 76200 h 1539240"/>
              <a:gd name="connsiteX87" fmla="*/ 907679 w 1357259"/>
              <a:gd name="connsiteY87" fmla="*/ 0 h 1539240"/>
              <a:gd name="connsiteX88" fmla="*/ 884819 w 1357259"/>
              <a:gd name="connsiteY88" fmla="*/ 15240 h 1539240"/>
              <a:gd name="connsiteX89" fmla="*/ 877199 w 1357259"/>
              <a:gd name="connsiteY89" fmla="*/ 38100 h 1539240"/>
              <a:gd name="connsiteX90" fmla="*/ 839099 w 1357259"/>
              <a:gd name="connsiteY90" fmla="*/ 91440 h 1539240"/>
              <a:gd name="connsiteX91" fmla="*/ 831479 w 1357259"/>
              <a:gd name="connsiteY91" fmla="*/ 114300 h 1539240"/>
              <a:gd name="connsiteX92" fmla="*/ 823859 w 1357259"/>
              <a:gd name="connsiteY92" fmla="*/ 152400 h 1539240"/>
              <a:gd name="connsiteX93" fmla="*/ 770519 w 1357259"/>
              <a:gd name="connsiteY93" fmla="*/ 182880 h 1539240"/>
              <a:gd name="connsiteX94" fmla="*/ 747659 w 1357259"/>
              <a:gd name="connsiteY94" fmla="*/ 20574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357259" h="1539240">
                <a:moveTo>
                  <a:pt x="747659" y="205740"/>
                </a:moveTo>
                <a:cubicBezTo>
                  <a:pt x="700669" y="210820"/>
                  <a:pt x="574879" y="209250"/>
                  <a:pt x="488579" y="213360"/>
                </a:cubicBezTo>
                <a:cubicBezTo>
                  <a:pt x="455184" y="214950"/>
                  <a:pt x="428074" y="219761"/>
                  <a:pt x="397139" y="228600"/>
                </a:cubicBezTo>
                <a:cubicBezTo>
                  <a:pt x="389416" y="230807"/>
                  <a:pt x="382071" y="234272"/>
                  <a:pt x="374279" y="236220"/>
                </a:cubicBezTo>
                <a:cubicBezTo>
                  <a:pt x="361714" y="239361"/>
                  <a:pt x="348879" y="241300"/>
                  <a:pt x="336179" y="243840"/>
                </a:cubicBezTo>
                <a:lnTo>
                  <a:pt x="267599" y="289560"/>
                </a:lnTo>
                <a:cubicBezTo>
                  <a:pt x="259979" y="294640"/>
                  <a:pt x="251215" y="298324"/>
                  <a:pt x="244739" y="304800"/>
                </a:cubicBezTo>
                <a:cubicBezTo>
                  <a:pt x="237119" y="312420"/>
                  <a:pt x="231727" y="323283"/>
                  <a:pt x="221879" y="327660"/>
                </a:cubicBezTo>
                <a:cubicBezTo>
                  <a:pt x="207760" y="333935"/>
                  <a:pt x="191399" y="332740"/>
                  <a:pt x="176159" y="335280"/>
                </a:cubicBezTo>
                <a:cubicBezTo>
                  <a:pt x="140347" y="371092"/>
                  <a:pt x="159277" y="349174"/>
                  <a:pt x="122819" y="403860"/>
                </a:cubicBezTo>
                <a:lnTo>
                  <a:pt x="107579" y="426720"/>
                </a:lnTo>
                <a:lnTo>
                  <a:pt x="92339" y="449580"/>
                </a:lnTo>
                <a:cubicBezTo>
                  <a:pt x="90545" y="456754"/>
                  <a:pt x="82068" y="493976"/>
                  <a:pt x="77099" y="502920"/>
                </a:cubicBezTo>
                <a:cubicBezTo>
                  <a:pt x="68204" y="518931"/>
                  <a:pt x="56779" y="533400"/>
                  <a:pt x="46619" y="548640"/>
                </a:cubicBezTo>
                <a:lnTo>
                  <a:pt x="31379" y="571500"/>
                </a:lnTo>
                <a:cubicBezTo>
                  <a:pt x="28839" y="581660"/>
                  <a:pt x="25813" y="591711"/>
                  <a:pt x="23759" y="601980"/>
                </a:cubicBezTo>
                <a:cubicBezTo>
                  <a:pt x="20729" y="617130"/>
                  <a:pt x="19491" y="632618"/>
                  <a:pt x="16139" y="647700"/>
                </a:cubicBezTo>
                <a:cubicBezTo>
                  <a:pt x="14397" y="655541"/>
                  <a:pt x="11059" y="662940"/>
                  <a:pt x="8519" y="670560"/>
                </a:cubicBezTo>
                <a:cubicBezTo>
                  <a:pt x="-1814" y="773894"/>
                  <a:pt x="-3823" y="754331"/>
                  <a:pt x="8519" y="883920"/>
                </a:cubicBezTo>
                <a:cubicBezTo>
                  <a:pt x="9281" y="891916"/>
                  <a:pt x="13599" y="899160"/>
                  <a:pt x="16139" y="906780"/>
                </a:cubicBezTo>
                <a:cubicBezTo>
                  <a:pt x="17819" y="920222"/>
                  <a:pt x="22494" y="977489"/>
                  <a:pt x="31379" y="998220"/>
                </a:cubicBezTo>
                <a:cubicBezTo>
                  <a:pt x="34987" y="1006638"/>
                  <a:pt x="42900" y="1012711"/>
                  <a:pt x="46619" y="1021080"/>
                </a:cubicBezTo>
                <a:cubicBezTo>
                  <a:pt x="53143" y="1035760"/>
                  <a:pt x="56779" y="1051560"/>
                  <a:pt x="61859" y="1066800"/>
                </a:cubicBezTo>
                <a:lnTo>
                  <a:pt x="69479" y="1089660"/>
                </a:lnTo>
                <a:cubicBezTo>
                  <a:pt x="72019" y="1122680"/>
                  <a:pt x="70996" y="1156170"/>
                  <a:pt x="77099" y="1188720"/>
                </a:cubicBezTo>
                <a:cubicBezTo>
                  <a:pt x="78787" y="1197721"/>
                  <a:pt x="88243" y="1203389"/>
                  <a:pt x="92339" y="1211580"/>
                </a:cubicBezTo>
                <a:cubicBezTo>
                  <a:pt x="95931" y="1218764"/>
                  <a:pt x="96367" y="1227256"/>
                  <a:pt x="99959" y="1234440"/>
                </a:cubicBezTo>
                <a:cubicBezTo>
                  <a:pt x="104055" y="1242631"/>
                  <a:pt x="111103" y="1249109"/>
                  <a:pt x="115199" y="1257300"/>
                </a:cubicBezTo>
                <a:cubicBezTo>
                  <a:pt x="134363" y="1295628"/>
                  <a:pt x="105247" y="1277828"/>
                  <a:pt x="153299" y="1325880"/>
                </a:cubicBezTo>
                <a:cubicBezTo>
                  <a:pt x="168539" y="1341120"/>
                  <a:pt x="187064" y="1353667"/>
                  <a:pt x="199019" y="1371600"/>
                </a:cubicBezTo>
                <a:cubicBezTo>
                  <a:pt x="204099" y="1379220"/>
                  <a:pt x="207367" y="1388429"/>
                  <a:pt x="214259" y="1394460"/>
                </a:cubicBezTo>
                <a:cubicBezTo>
                  <a:pt x="229499" y="1407795"/>
                  <a:pt x="263789" y="1425893"/>
                  <a:pt x="282839" y="1440180"/>
                </a:cubicBezTo>
                <a:cubicBezTo>
                  <a:pt x="289742" y="1445357"/>
                  <a:pt x="325037" y="1472709"/>
                  <a:pt x="336179" y="1478280"/>
                </a:cubicBezTo>
                <a:cubicBezTo>
                  <a:pt x="369344" y="1494863"/>
                  <a:pt x="352521" y="1474713"/>
                  <a:pt x="389519" y="1501140"/>
                </a:cubicBezTo>
                <a:cubicBezTo>
                  <a:pt x="398288" y="1507404"/>
                  <a:pt x="402959" y="1518767"/>
                  <a:pt x="412379" y="1524000"/>
                </a:cubicBezTo>
                <a:cubicBezTo>
                  <a:pt x="426422" y="1531802"/>
                  <a:pt x="458099" y="1539240"/>
                  <a:pt x="458099" y="1539240"/>
                </a:cubicBezTo>
                <a:lnTo>
                  <a:pt x="839099" y="1531620"/>
                </a:lnTo>
                <a:cubicBezTo>
                  <a:pt x="852042" y="1531149"/>
                  <a:pt x="864704" y="1527408"/>
                  <a:pt x="877199" y="1524000"/>
                </a:cubicBezTo>
                <a:cubicBezTo>
                  <a:pt x="892697" y="1519773"/>
                  <a:pt x="922919" y="1508760"/>
                  <a:pt x="922919" y="1508760"/>
                </a:cubicBezTo>
                <a:cubicBezTo>
                  <a:pt x="925459" y="1501140"/>
                  <a:pt x="925521" y="1492172"/>
                  <a:pt x="930539" y="1485900"/>
                </a:cubicBezTo>
                <a:cubicBezTo>
                  <a:pt x="936260" y="1478749"/>
                  <a:pt x="946923" y="1464184"/>
                  <a:pt x="953399" y="1470660"/>
                </a:cubicBezTo>
                <a:cubicBezTo>
                  <a:pt x="973169" y="1490430"/>
                  <a:pt x="900365" y="1504797"/>
                  <a:pt x="907679" y="1501140"/>
                </a:cubicBezTo>
                <a:lnTo>
                  <a:pt x="976259" y="1478280"/>
                </a:lnTo>
                <a:cubicBezTo>
                  <a:pt x="983879" y="1475740"/>
                  <a:pt x="991935" y="1474252"/>
                  <a:pt x="999119" y="1470660"/>
                </a:cubicBezTo>
                <a:cubicBezTo>
                  <a:pt x="1037790" y="1451324"/>
                  <a:pt x="1020148" y="1461721"/>
                  <a:pt x="1052459" y="1440180"/>
                </a:cubicBezTo>
                <a:cubicBezTo>
                  <a:pt x="1066430" y="1398267"/>
                  <a:pt x="1051684" y="1435820"/>
                  <a:pt x="1075319" y="1394460"/>
                </a:cubicBezTo>
                <a:cubicBezTo>
                  <a:pt x="1080955" y="1384597"/>
                  <a:pt x="1083287" y="1372706"/>
                  <a:pt x="1090559" y="1363980"/>
                </a:cubicBezTo>
                <a:cubicBezTo>
                  <a:pt x="1096422" y="1356945"/>
                  <a:pt x="1105799" y="1353820"/>
                  <a:pt x="1113419" y="1348740"/>
                </a:cubicBezTo>
                <a:cubicBezTo>
                  <a:pt x="1118499" y="1341120"/>
                  <a:pt x="1122183" y="1332356"/>
                  <a:pt x="1128659" y="1325880"/>
                </a:cubicBezTo>
                <a:cubicBezTo>
                  <a:pt x="1135135" y="1319404"/>
                  <a:pt x="1145488" y="1317532"/>
                  <a:pt x="1151519" y="1310640"/>
                </a:cubicBezTo>
                <a:cubicBezTo>
                  <a:pt x="1163580" y="1296856"/>
                  <a:pt x="1169047" y="1277872"/>
                  <a:pt x="1181999" y="1264920"/>
                </a:cubicBezTo>
                <a:cubicBezTo>
                  <a:pt x="1211335" y="1235584"/>
                  <a:pt x="1198881" y="1251026"/>
                  <a:pt x="1220099" y="1219200"/>
                </a:cubicBezTo>
                <a:cubicBezTo>
                  <a:pt x="1222639" y="1209040"/>
                  <a:pt x="1223594" y="1198346"/>
                  <a:pt x="1227719" y="1188720"/>
                </a:cubicBezTo>
                <a:cubicBezTo>
                  <a:pt x="1231327" y="1180302"/>
                  <a:pt x="1239743" y="1174435"/>
                  <a:pt x="1242959" y="1165860"/>
                </a:cubicBezTo>
                <a:cubicBezTo>
                  <a:pt x="1247507" y="1153733"/>
                  <a:pt x="1246031" y="1139887"/>
                  <a:pt x="1250579" y="1127760"/>
                </a:cubicBezTo>
                <a:cubicBezTo>
                  <a:pt x="1253795" y="1119185"/>
                  <a:pt x="1261723" y="1113091"/>
                  <a:pt x="1265819" y="1104900"/>
                </a:cubicBezTo>
                <a:cubicBezTo>
                  <a:pt x="1269411" y="1097716"/>
                  <a:pt x="1269847" y="1089224"/>
                  <a:pt x="1273439" y="1082040"/>
                </a:cubicBezTo>
                <a:cubicBezTo>
                  <a:pt x="1277535" y="1073849"/>
                  <a:pt x="1284960" y="1067549"/>
                  <a:pt x="1288679" y="1059180"/>
                </a:cubicBezTo>
                <a:cubicBezTo>
                  <a:pt x="1295203" y="1044500"/>
                  <a:pt x="1298839" y="1028700"/>
                  <a:pt x="1303919" y="1013460"/>
                </a:cubicBezTo>
                <a:cubicBezTo>
                  <a:pt x="1306459" y="1005840"/>
                  <a:pt x="1309964" y="998476"/>
                  <a:pt x="1311539" y="990600"/>
                </a:cubicBezTo>
                <a:cubicBezTo>
                  <a:pt x="1314079" y="977900"/>
                  <a:pt x="1315751" y="964995"/>
                  <a:pt x="1319159" y="952500"/>
                </a:cubicBezTo>
                <a:cubicBezTo>
                  <a:pt x="1323386" y="937002"/>
                  <a:pt x="1329319" y="922020"/>
                  <a:pt x="1334399" y="906780"/>
                </a:cubicBezTo>
                <a:cubicBezTo>
                  <a:pt x="1336939" y="899160"/>
                  <a:pt x="1340699" y="891843"/>
                  <a:pt x="1342019" y="883920"/>
                </a:cubicBezTo>
                <a:cubicBezTo>
                  <a:pt x="1350959" y="830277"/>
                  <a:pt x="1344753" y="852857"/>
                  <a:pt x="1357259" y="815340"/>
                </a:cubicBezTo>
                <a:cubicBezTo>
                  <a:pt x="1356034" y="792073"/>
                  <a:pt x="1352467" y="658358"/>
                  <a:pt x="1342019" y="609600"/>
                </a:cubicBezTo>
                <a:cubicBezTo>
                  <a:pt x="1338653" y="593892"/>
                  <a:pt x="1331859" y="579120"/>
                  <a:pt x="1326779" y="563880"/>
                </a:cubicBezTo>
                <a:cubicBezTo>
                  <a:pt x="1324239" y="556260"/>
                  <a:pt x="1323614" y="547703"/>
                  <a:pt x="1319159" y="541020"/>
                </a:cubicBezTo>
                <a:lnTo>
                  <a:pt x="1288679" y="495300"/>
                </a:lnTo>
                <a:lnTo>
                  <a:pt x="1273439" y="472440"/>
                </a:lnTo>
                <a:cubicBezTo>
                  <a:pt x="1268359" y="464820"/>
                  <a:pt x="1265819" y="454660"/>
                  <a:pt x="1258199" y="449580"/>
                </a:cubicBezTo>
                <a:cubicBezTo>
                  <a:pt x="1242959" y="439420"/>
                  <a:pt x="1229855" y="424892"/>
                  <a:pt x="1212479" y="419100"/>
                </a:cubicBezTo>
                <a:cubicBezTo>
                  <a:pt x="1204859" y="416560"/>
                  <a:pt x="1196640" y="415381"/>
                  <a:pt x="1189619" y="411480"/>
                </a:cubicBezTo>
                <a:cubicBezTo>
                  <a:pt x="1173608" y="402585"/>
                  <a:pt x="1143899" y="381000"/>
                  <a:pt x="1143899" y="381000"/>
                </a:cubicBezTo>
                <a:cubicBezTo>
                  <a:pt x="1141359" y="373380"/>
                  <a:pt x="1141297" y="364412"/>
                  <a:pt x="1136279" y="358140"/>
                </a:cubicBezTo>
                <a:cubicBezTo>
                  <a:pt x="1121720" y="339942"/>
                  <a:pt x="1108965" y="344483"/>
                  <a:pt x="1090559" y="335280"/>
                </a:cubicBezTo>
                <a:cubicBezTo>
                  <a:pt x="1031473" y="305737"/>
                  <a:pt x="1102298" y="331573"/>
                  <a:pt x="1044839" y="312420"/>
                </a:cubicBezTo>
                <a:cubicBezTo>
                  <a:pt x="1039759" y="304800"/>
                  <a:pt x="1037219" y="294640"/>
                  <a:pt x="1029599" y="289560"/>
                </a:cubicBezTo>
                <a:cubicBezTo>
                  <a:pt x="1020885" y="283751"/>
                  <a:pt x="1009189" y="284817"/>
                  <a:pt x="999119" y="281940"/>
                </a:cubicBezTo>
                <a:cubicBezTo>
                  <a:pt x="991396" y="279733"/>
                  <a:pt x="984100" y="276062"/>
                  <a:pt x="976259" y="274320"/>
                </a:cubicBezTo>
                <a:cubicBezTo>
                  <a:pt x="961177" y="270968"/>
                  <a:pt x="945621" y="270052"/>
                  <a:pt x="930539" y="266700"/>
                </a:cubicBezTo>
                <a:cubicBezTo>
                  <a:pt x="899869" y="259884"/>
                  <a:pt x="839099" y="243840"/>
                  <a:pt x="839099" y="243840"/>
                </a:cubicBezTo>
                <a:cubicBezTo>
                  <a:pt x="834019" y="236220"/>
                  <a:pt x="825365" y="230013"/>
                  <a:pt x="823859" y="220980"/>
                </a:cubicBezTo>
                <a:cubicBezTo>
                  <a:pt x="822235" y="211236"/>
                  <a:pt x="840865" y="179943"/>
                  <a:pt x="846719" y="175260"/>
                </a:cubicBezTo>
                <a:cubicBezTo>
                  <a:pt x="852991" y="170242"/>
                  <a:pt x="861959" y="170180"/>
                  <a:pt x="869579" y="167640"/>
                </a:cubicBezTo>
                <a:cubicBezTo>
                  <a:pt x="874659" y="160020"/>
                  <a:pt x="878956" y="151815"/>
                  <a:pt x="884819" y="144780"/>
                </a:cubicBezTo>
                <a:cubicBezTo>
                  <a:pt x="891718" y="136501"/>
                  <a:pt x="901701" y="130886"/>
                  <a:pt x="907679" y="121920"/>
                </a:cubicBezTo>
                <a:cubicBezTo>
                  <a:pt x="951790" y="55753"/>
                  <a:pt x="865233" y="149126"/>
                  <a:pt x="938159" y="76200"/>
                </a:cubicBezTo>
                <a:cubicBezTo>
                  <a:pt x="936838" y="65630"/>
                  <a:pt x="944253" y="0"/>
                  <a:pt x="907679" y="0"/>
                </a:cubicBezTo>
                <a:cubicBezTo>
                  <a:pt x="898521" y="0"/>
                  <a:pt x="892439" y="10160"/>
                  <a:pt x="884819" y="15240"/>
                </a:cubicBezTo>
                <a:cubicBezTo>
                  <a:pt x="882279" y="22860"/>
                  <a:pt x="881184" y="31126"/>
                  <a:pt x="877199" y="38100"/>
                </a:cubicBezTo>
                <a:cubicBezTo>
                  <a:pt x="863393" y="62261"/>
                  <a:pt x="850893" y="67853"/>
                  <a:pt x="839099" y="91440"/>
                </a:cubicBezTo>
                <a:cubicBezTo>
                  <a:pt x="835507" y="98624"/>
                  <a:pt x="833427" y="106508"/>
                  <a:pt x="831479" y="114300"/>
                </a:cubicBezTo>
                <a:cubicBezTo>
                  <a:pt x="828338" y="126865"/>
                  <a:pt x="830285" y="141155"/>
                  <a:pt x="823859" y="152400"/>
                </a:cubicBezTo>
                <a:cubicBezTo>
                  <a:pt x="818894" y="161089"/>
                  <a:pt x="775271" y="179486"/>
                  <a:pt x="770519" y="182880"/>
                </a:cubicBezTo>
                <a:cubicBezTo>
                  <a:pt x="749615" y="197811"/>
                  <a:pt x="794649" y="200660"/>
                  <a:pt x="747659" y="205740"/>
                </a:cubicBezTo>
                <a:close/>
              </a:path>
            </a:pathLst>
          </a:cu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Contours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edges</a:t>
            </a:r>
            <a:r>
              <a:rPr lang="nl-NL" dirty="0" smtClean="0"/>
              <a:t> / </a:t>
            </a:r>
            <a:r>
              <a:rPr lang="nl-NL" dirty="0" err="1" smtClean="0"/>
              <a:t>blobs</a:t>
            </a:r>
            <a:endParaRPr lang="nl-NL" dirty="0"/>
          </a:p>
        </p:txBody>
      </p:sp>
      <p:sp>
        <p:nvSpPr>
          <p:cNvPr id="16" name="Ovaal 15"/>
          <p:cNvSpPr/>
          <p:nvPr/>
        </p:nvSpPr>
        <p:spPr>
          <a:xfrm>
            <a:off x="3894624" y="2803229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Gray</a:t>
            </a:r>
            <a:endParaRPr lang="nl-NL" dirty="0"/>
          </a:p>
        </p:txBody>
      </p:sp>
      <p:sp>
        <p:nvSpPr>
          <p:cNvPr id="18" name="Ovaal 17"/>
          <p:cNvSpPr/>
          <p:nvPr/>
        </p:nvSpPr>
        <p:spPr>
          <a:xfrm>
            <a:off x="3894624" y="1393380"/>
            <a:ext cx="1683188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smtClean="0"/>
              <a:t>RGB</a:t>
            </a:r>
            <a:endParaRPr lang="nl-NL" dirty="0"/>
          </a:p>
        </p:txBody>
      </p:sp>
      <p:sp>
        <p:nvSpPr>
          <p:cNvPr id="19" name="Ovaal 18"/>
          <p:cNvSpPr/>
          <p:nvPr/>
        </p:nvSpPr>
        <p:spPr>
          <a:xfrm>
            <a:off x="5829721" y="4053042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Blobs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3501083" y="5524768"/>
            <a:ext cx="2619292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Contours</a:t>
            </a:r>
            <a:endParaRPr lang="nl-NL" dirty="0"/>
          </a:p>
        </p:txBody>
      </p:sp>
      <p:cxnSp>
        <p:nvCxnSpPr>
          <p:cNvPr id="23" name="Rechte verbindingslijn met pijl 22"/>
          <p:cNvCxnSpPr>
            <a:stCxn id="18" idx="4"/>
            <a:endCxn id="16" idx="0"/>
          </p:cNvCxnSpPr>
          <p:nvPr/>
        </p:nvCxnSpPr>
        <p:spPr>
          <a:xfrm>
            <a:off x="4736218" y="2115890"/>
            <a:ext cx="0" cy="687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16" idx="5"/>
            <a:endCxn id="19" idx="0"/>
          </p:cNvCxnSpPr>
          <p:nvPr/>
        </p:nvCxnSpPr>
        <p:spPr>
          <a:xfrm>
            <a:off x="5331315" y="3419930"/>
            <a:ext cx="1312129" cy="633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19" idx="4"/>
            <a:endCxn id="20" idx="7"/>
          </p:cNvCxnSpPr>
          <p:nvPr/>
        </p:nvCxnSpPr>
        <p:spPr>
          <a:xfrm flipH="1">
            <a:off x="5736789" y="4775552"/>
            <a:ext cx="906655" cy="85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2029216" y="4053042"/>
            <a:ext cx="1627445" cy="72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 err="1" smtClean="0"/>
              <a:t>Edges</a:t>
            </a:r>
            <a:endParaRPr lang="nl-NL" dirty="0"/>
          </a:p>
        </p:txBody>
      </p:sp>
      <p:cxnSp>
        <p:nvCxnSpPr>
          <p:cNvPr id="27" name="Rechte verbindingslijn met pijl 26"/>
          <p:cNvCxnSpPr>
            <a:stCxn id="16" idx="3"/>
            <a:endCxn id="22" idx="0"/>
          </p:cNvCxnSpPr>
          <p:nvPr/>
        </p:nvCxnSpPr>
        <p:spPr>
          <a:xfrm flipH="1">
            <a:off x="2842939" y="3419930"/>
            <a:ext cx="1298182" cy="633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22" idx="4"/>
            <a:endCxn id="20" idx="1"/>
          </p:cNvCxnSpPr>
          <p:nvPr/>
        </p:nvCxnSpPr>
        <p:spPr>
          <a:xfrm>
            <a:off x="2842939" y="4775552"/>
            <a:ext cx="1041730" cy="85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chthoek 73"/>
          <p:cNvSpPr/>
          <p:nvPr/>
        </p:nvSpPr>
        <p:spPr>
          <a:xfrm>
            <a:off x="1825641" y="3284984"/>
            <a:ext cx="1662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cv2.Canny</a:t>
            </a:r>
            <a:endParaRPr lang="nl-NL" dirty="0"/>
          </a:p>
        </p:txBody>
      </p:sp>
      <p:sp>
        <p:nvSpPr>
          <p:cNvPr id="79" name="Rechthoek 78"/>
          <p:cNvSpPr/>
          <p:nvPr/>
        </p:nvSpPr>
        <p:spPr>
          <a:xfrm>
            <a:off x="4810729" y="2140148"/>
            <a:ext cx="1984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cv2.cvtColor</a:t>
            </a:r>
            <a:endParaRPr lang="nl-NL" dirty="0"/>
          </a:p>
        </p:txBody>
      </p:sp>
      <p:sp>
        <p:nvSpPr>
          <p:cNvPr id="100" name="Rechthoek 99"/>
          <p:cNvSpPr/>
          <p:nvPr/>
        </p:nvSpPr>
        <p:spPr>
          <a:xfrm>
            <a:off x="6070003" y="3284984"/>
            <a:ext cx="2163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cv2.threshold</a:t>
            </a:r>
            <a:endParaRPr lang="nl-NL" dirty="0"/>
          </a:p>
        </p:txBody>
      </p:sp>
      <p:sp>
        <p:nvSpPr>
          <p:cNvPr id="105" name="Rechthoek 104"/>
          <p:cNvSpPr/>
          <p:nvPr/>
        </p:nvSpPr>
        <p:spPr>
          <a:xfrm>
            <a:off x="3418832" y="4888535"/>
            <a:ext cx="2655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cv2.findContours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465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RGB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97360"/>
            <a:ext cx="6096000" cy="457200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11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Blobs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color</a:t>
            </a:r>
            <a:r>
              <a:rPr lang="nl-NL" dirty="0" smtClean="0"/>
              <a:t> </a:t>
            </a:r>
            <a:r>
              <a:rPr lang="nl-NL" dirty="0" err="1" smtClean="0"/>
              <a:t>thresholding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cv2.inRange(</a:t>
            </a:r>
            <a:r>
              <a:rPr lang="nl-NL" dirty="0" err="1" smtClean="0"/>
              <a:t>hsv</a:t>
            </a:r>
            <a:r>
              <a:rPr lang="nl-NL" dirty="0" smtClean="0"/>
              <a:t>, </a:t>
            </a:r>
            <a:r>
              <a:rPr lang="nl-NL" dirty="0"/>
              <a:t>…)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49475"/>
            <a:ext cx="6096000" cy="4572000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1078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Grayscale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97360"/>
            <a:ext cx="6096000" cy="457200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1168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Blobs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/>
              <a:t> </a:t>
            </a:r>
            <a:r>
              <a:rPr lang="nl-NL" dirty="0" err="1" smtClean="0"/>
              <a:t>grayscale</a:t>
            </a:r>
            <a:r>
              <a:rPr lang="nl-NL" dirty="0" smtClean="0"/>
              <a:t> </a:t>
            </a:r>
            <a:r>
              <a:rPr lang="nl-NL" dirty="0" err="1"/>
              <a:t>t</a:t>
            </a:r>
            <a:r>
              <a:rPr lang="nl-NL" dirty="0" err="1" smtClean="0"/>
              <a:t>hresholding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cv2.threshold(</a:t>
            </a:r>
            <a:r>
              <a:rPr lang="nl-NL" dirty="0" err="1" smtClean="0"/>
              <a:t>gray_image</a:t>
            </a:r>
            <a:r>
              <a:rPr lang="nl-NL" dirty="0" smtClean="0"/>
              <a:t>, …)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6096000" cy="457200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5668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Edges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grayscale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cv2.Canny(gray, …)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6096000" cy="4572000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39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Contours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cv2.findContours(</a:t>
            </a:r>
            <a:r>
              <a:rPr lang="nl-NL" dirty="0" err="1" smtClean="0"/>
              <a:t>edges</a:t>
            </a:r>
            <a:r>
              <a:rPr lang="nl-NL" dirty="0" smtClean="0"/>
              <a:t>, …)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32856"/>
            <a:ext cx="6096000" cy="4572000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86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Contour features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97360"/>
            <a:ext cx="6096000" cy="457200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9795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Contour features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Moments of the contour area</a:t>
            </a:r>
          </a:p>
          <a:p>
            <a:pPr lvl="1"/>
            <a:r>
              <a:rPr lang="en-US" dirty="0" smtClean="0"/>
              <a:t>moments </a:t>
            </a:r>
            <a:r>
              <a:rPr lang="en-US" dirty="0"/>
              <a:t>= </a:t>
            </a:r>
            <a:r>
              <a:rPr lang="en-US" dirty="0" smtClean="0"/>
              <a:t>cv2.moments(contour)</a:t>
            </a:r>
          </a:p>
          <a:p>
            <a:pPr lvl="1"/>
            <a:endParaRPr lang="en-US" dirty="0"/>
          </a:p>
          <a:p>
            <a:r>
              <a:rPr lang="en-US" dirty="0" smtClean="0"/>
              <a:t>Centroid</a:t>
            </a:r>
            <a:endParaRPr lang="en-US" dirty="0"/>
          </a:p>
          <a:p>
            <a:pPr lvl="1"/>
            <a:r>
              <a:rPr lang="en-US" dirty="0" smtClean="0"/>
              <a:t>cx </a:t>
            </a:r>
            <a:r>
              <a:rPr lang="en-US" dirty="0"/>
              <a:t>= </a:t>
            </a:r>
            <a:r>
              <a:rPr lang="en-US" dirty="0" err="1" smtClean="0"/>
              <a:t>int</a:t>
            </a:r>
            <a:r>
              <a:rPr lang="en-US" dirty="0" smtClean="0"/>
              <a:t>(moments[</a:t>
            </a:r>
            <a:r>
              <a:rPr lang="en-US" dirty="0"/>
              <a:t>'m10</a:t>
            </a:r>
            <a:r>
              <a:rPr lang="en-US" dirty="0" smtClean="0"/>
              <a:t>']/moments[</a:t>
            </a:r>
            <a:r>
              <a:rPr lang="en-US" dirty="0"/>
              <a:t>'m00'])</a:t>
            </a:r>
          </a:p>
          <a:p>
            <a:pPr lvl="1"/>
            <a:r>
              <a:rPr lang="en-US" dirty="0"/>
              <a:t>cy = </a:t>
            </a:r>
            <a:r>
              <a:rPr lang="en-US" dirty="0" err="1" smtClean="0"/>
              <a:t>int</a:t>
            </a:r>
            <a:r>
              <a:rPr lang="en-US" dirty="0" smtClean="0"/>
              <a:t>(moments[</a:t>
            </a:r>
            <a:r>
              <a:rPr lang="en-US" dirty="0"/>
              <a:t>'m01</a:t>
            </a:r>
            <a:r>
              <a:rPr lang="en-US" dirty="0" smtClean="0"/>
              <a:t>']/moments[</a:t>
            </a:r>
            <a:r>
              <a:rPr lang="en-US" dirty="0"/>
              <a:t>'m00</a:t>
            </a:r>
            <a:r>
              <a:rPr lang="en-US" dirty="0" smtClean="0"/>
              <a:t>'])</a:t>
            </a:r>
            <a:endParaRPr lang="nl-NL" dirty="0" smtClean="0"/>
          </a:p>
        </p:txBody>
      </p:sp>
      <p:sp>
        <p:nvSpPr>
          <p:cNvPr id="5" name="Rechthoek 4"/>
          <p:cNvSpPr/>
          <p:nvPr/>
        </p:nvSpPr>
        <p:spPr>
          <a:xfrm>
            <a:off x="755576" y="5085184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>
                <a:hlinkClick r:id="rId2"/>
              </a:rPr>
              <a:t>https://</a:t>
            </a:r>
            <a:r>
              <a:rPr lang="nl-NL" sz="2000" dirty="0" smtClean="0">
                <a:hlinkClick r:id="rId2"/>
              </a:rPr>
              <a:t>opencv-python-tutroals.readthedocs.io/en/latest/py_tutorials/py_imgproc/py_contours/py_table_of_contents_contours/py_table_of_contents_contours.html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9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</a:t>
            </a:r>
            <a:r>
              <a:rPr lang="nl-NL" dirty="0" smtClean="0"/>
              <a:t>ontour features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Area</a:t>
            </a:r>
          </a:p>
          <a:p>
            <a:pPr lvl="1"/>
            <a:r>
              <a:rPr lang="nl-NL" dirty="0" smtClean="0"/>
              <a:t>cv2.contourArea(contour)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Perimeter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cv2.arcLength(contour, True)</a:t>
            </a:r>
          </a:p>
          <a:p>
            <a:pPr lvl="1"/>
            <a:endParaRPr lang="nl-NL" dirty="0"/>
          </a:p>
          <a:p>
            <a:r>
              <a:rPr lang="nl-NL" dirty="0" err="1" smtClean="0"/>
              <a:t>Polygon</a:t>
            </a:r>
            <a:r>
              <a:rPr lang="nl-NL" dirty="0" smtClean="0"/>
              <a:t> sides/corners</a:t>
            </a:r>
          </a:p>
          <a:p>
            <a:pPr lvl="1"/>
            <a:r>
              <a:rPr lang="nl-NL" dirty="0"/>
              <a:t>c</a:t>
            </a:r>
            <a:r>
              <a:rPr lang="nl-NL" dirty="0" smtClean="0"/>
              <a:t>v2.approxPolyDP(contour, …)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49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Contour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Circularity</a:t>
            </a:r>
          </a:p>
          <a:p>
            <a:pPr lvl="1"/>
            <a:r>
              <a:rPr lang="nl-NL" dirty="0"/>
              <a:t>4*</a:t>
            </a:r>
            <a:r>
              <a:rPr lang="nl-NL" dirty="0" err="1"/>
              <a:t>math.pi</a:t>
            </a:r>
            <a:r>
              <a:rPr lang="nl-NL" dirty="0"/>
              <a:t>*area/perimeter**2</a:t>
            </a:r>
          </a:p>
          <a:p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539552" y="607514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http://what-when-how.com/introduction-to-video-and-image-processing/blob-analysis-introduction-to-video-and-image-processing-part-1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3074" name="Picture 2" descr="http://what-when-how.com/wp-content/uploads/2012/07/tmp747012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09283"/>
            <a:ext cx="609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69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</a:t>
            </a:r>
            <a:r>
              <a:rPr lang="nl-NL" dirty="0" smtClean="0"/>
              <a:t>ontour features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348" y="4795122"/>
            <a:ext cx="1631228" cy="1631228"/>
          </a:xfrm>
          <a:prstGeom prst="rect">
            <a:avLst/>
          </a:prstGeom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Convex </a:t>
            </a:r>
            <a:r>
              <a:rPr lang="nl-NL" dirty="0" smtClean="0"/>
              <a:t>Hull</a:t>
            </a:r>
          </a:p>
          <a:p>
            <a:pPr lvl="1"/>
            <a:r>
              <a:rPr lang="nl-NL" dirty="0" smtClean="0"/>
              <a:t>cv2.convexHull(contour)</a:t>
            </a:r>
          </a:p>
          <a:p>
            <a:pPr lvl="1"/>
            <a:endParaRPr lang="nl-NL" dirty="0"/>
          </a:p>
          <a:p>
            <a:r>
              <a:rPr lang="nl-NL" dirty="0" err="1" smtClean="0"/>
              <a:t>Bounding</a:t>
            </a:r>
            <a:r>
              <a:rPr lang="nl-NL" dirty="0" smtClean="0"/>
              <a:t> </a:t>
            </a:r>
            <a:r>
              <a:rPr lang="nl-NL" dirty="0" err="1" smtClean="0"/>
              <a:t>Rectangle</a:t>
            </a:r>
            <a:endParaRPr lang="nl-NL" dirty="0" smtClean="0"/>
          </a:p>
          <a:p>
            <a:pPr lvl="1"/>
            <a:r>
              <a:rPr lang="nl-NL" dirty="0" smtClean="0"/>
              <a:t>cv2.boundingRect(contour)</a:t>
            </a:r>
            <a:endParaRPr lang="nl-NL" dirty="0"/>
          </a:p>
          <a:p>
            <a:pPr lvl="1"/>
            <a:r>
              <a:rPr lang="nl-NL" dirty="0" smtClean="0"/>
              <a:t>cv2.minAreaRect(contour)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Minimum </a:t>
            </a:r>
            <a:r>
              <a:rPr lang="nl-NL" dirty="0" err="1"/>
              <a:t>Enclosing</a:t>
            </a:r>
            <a:r>
              <a:rPr lang="nl-NL" dirty="0"/>
              <a:t> </a:t>
            </a:r>
            <a:r>
              <a:rPr lang="nl-NL" dirty="0" err="1" smtClean="0"/>
              <a:t>Circle</a:t>
            </a:r>
            <a:endParaRPr lang="nl-NL" dirty="0" smtClean="0"/>
          </a:p>
          <a:p>
            <a:pPr lvl="1"/>
            <a:r>
              <a:rPr lang="nl-NL" dirty="0" smtClean="0"/>
              <a:t>cv2.minEnclosingCircle(contour)</a:t>
            </a:r>
            <a:endParaRPr lang="nl-NL" dirty="0"/>
          </a:p>
        </p:txBody>
      </p:sp>
      <p:pic>
        <p:nvPicPr>
          <p:cNvPr id="3076" name="Picture 4" descr="Bounding 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91" y="2951491"/>
            <a:ext cx="1613444" cy="161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nvex Hu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48" y="1134242"/>
            <a:ext cx="1431096" cy="16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146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OpenCV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Computer Vision </a:t>
            </a:r>
            <a:r>
              <a:rPr lang="en-US" dirty="0" smtClean="0"/>
              <a:t>Library</a:t>
            </a:r>
          </a:p>
          <a:p>
            <a:pPr lvl="1"/>
            <a:r>
              <a:rPr lang="nl-NL" dirty="0">
                <a:hlinkClick r:id="rId2"/>
              </a:rPr>
              <a:t>http://opencv.org</a:t>
            </a:r>
            <a:r>
              <a:rPr lang="nl-NL" dirty="0" smtClean="0">
                <a:hlinkClick r:id="rId2"/>
              </a:rPr>
              <a:t>/</a:t>
            </a:r>
            <a:endParaRPr lang="nl-NL" dirty="0" smtClean="0"/>
          </a:p>
          <a:p>
            <a:pPr lvl="1"/>
            <a:r>
              <a:rPr lang="nl-NL" dirty="0">
                <a:hlinkClick r:id="rId3"/>
              </a:rPr>
              <a:t>https://</a:t>
            </a:r>
            <a:r>
              <a:rPr lang="nl-NL" dirty="0" smtClean="0">
                <a:hlinkClick r:id="rId3"/>
              </a:rPr>
              <a:t>github.com/opencv</a:t>
            </a:r>
            <a:endParaRPr lang="nl-NL" dirty="0"/>
          </a:p>
          <a:p>
            <a:r>
              <a:rPr lang="nl-NL" dirty="0" err="1"/>
              <a:t>Written</a:t>
            </a:r>
            <a:r>
              <a:rPr lang="nl-NL" dirty="0"/>
              <a:t> in </a:t>
            </a:r>
            <a:r>
              <a:rPr lang="nl-NL" dirty="0" smtClean="0"/>
              <a:t>C++</a:t>
            </a:r>
          </a:p>
          <a:p>
            <a:r>
              <a:rPr lang="nl-NL" dirty="0" smtClean="0"/>
              <a:t>C</a:t>
            </a:r>
            <a:r>
              <a:rPr lang="nl-NL" dirty="0"/>
              <a:t>++, C, </a:t>
            </a:r>
            <a:r>
              <a:rPr lang="nl-NL" dirty="0" smtClean="0"/>
              <a:t>Python, Java </a:t>
            </a:r>
            <a:r>
              <a:rPr lang="nl-NL" dirty="0" err="1" smtClean="0"/>
              <a:t>and</a:t>
            </a:r>
            <a:r>
              <a:rPr lang="nl-NL" dirty="0" smtClean="0"/>
              <a:t> MATLAB interfaces</a:t>
            </a:r>
          </a:p>
          <a:p>
            <a:r>
              <a:rPr lang="en-US" dirty="0"/>
              <a:t>more than 2500 optimized algorithms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1026" name="Picture 2" descr="http://opencv.org/wp-content/themes/opencv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650"/>
            <a:ext cx="7810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Contour </a:t>
            </a:r>
            <a:r>
              <a:rPr lang="nl-NL" dirty="0" err="1" smtClean="0"/>
              <a:t>shape</a:t>
            </a:r>
            <a:r>
              <a:rPr lang="nl-NL" dirty="0"/>
              <a:t> </a:t>
            </a:r>
            <a:r>
              <a:rPr lang="nl-NL" dirty="0" smtClean="0"/>
              <a:t>matching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Hu </a:t>
            </a:r>
            <a:r>
              <a:rPr lang="nl-NL" dirty="0" err="1" smtClean="0"/>
              <a:t>moments</a:t>
            </a:r>
            <a:endParaRPr lang="nl-NL" dirty="0"/>
          </a:p>
          <a:p>
            <a:pPr lvl="1"/>
            <a:r>
              <a:rPr lang="nl-NL" dirty="0" smtClean="0"/>
              <a:t>cv2.HuMoments(cv2.moments(image))</a:t>
            </a:r>
          </a:p>
          <a:p>
            <a:pPr lvl="1"/>
            <a:r>
              <a:rPr lang="en-US" dirty="0" smtClean="0"/>
              <a:t>invariant </a:t>
            </a:r>
            <a:r>
              <a:rPr lang="en-US" dirty="0"/>
              <a:t>to </a:t>
            </a:r>
            <a:r>
              <a:rPr lang="en-US" dirty="0" smtClean="0"/>
              <a:t>image scaling, rotation, mirroring</a:t>
            </a:r>
          </a:p>
          <a:p>
            <a:pPr lvl="2"/>
            <a:r>
              <a:rPr lang="en-US" dirty="0" smtClean="0"/>
              <a:t>“affine invariant”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 err="1" smtClean="0"/>
              <a:t>Compare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contours</a:t>
            </a:r>
            <a:endParaRPr lang="nl-NL" dirty="0" smtClean="0"/>
          </a:p>
          <a:p>
            <a:pPr lvl="1"/>
            <a:r>
              <a:rPr lang="nl-NL" dirty="0" smtClean="0"/>
              <a:t>cv2.matchShapes(contour1, contour2, …)</a:t>
            </a:r>
          </a:p>
          <a:p>
            <a:pPr lvl="1"/>
            <a:r>
              <a:rPr lang="nl-NL" dirty="0" err="1" smtClean="0"/>
              <a:t>Based</a:t>
            </a:r>
            <a:r>
              <a:rPr lang="nl-NL" dirty="0" smtClean="0"/>
              <a:t> on Hu-</a:t>
            </a:r>
            <a:r>
              <a:rPr lang="nl-NL" dirty="0" err="1" smtClean="0"/>
              <a:t>moments</a:t>
            </a:r>
            <a:endParaRPr lang="nl-NL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71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 </a:t>
            </a:r>
            <a:r>
              <a:rPr lang="nl-NL" dirty="0" err="1" smtClean="0"/>
              <a:t>calibration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60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</a:t>
            </a:r>
            <a:endParaRPr lang="nl-NL" dirty="0"/>
          </a:p>
        </p:txBody>
      </p:sp>
      <p:pic>
        <p:nvPicPr>
          <p:cNvPr id="3074" name="Picture 2" descr="http://machinedesign.com/site-files/machinedesign.com/files/uploads/2014/06/5-machine-vision-bas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08095"/>
            <a:ext cx="6415528" cy="418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1763688" y="1342509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machinedesign.com/sensors/lessons-machine-vision-eye-working-distance-and-depth-field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Pinhole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2" y="3126924"/>
            <a:ext cx="3390570" cy="231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Pinhole</a:t>
            </a:r>
            <a:r>
              <a:rPr lang="nl-NL" dirty="0" smtClean="0"/>
              <a:t> Camera Model</a:t>
            </a:r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(cx, </a:t>
            </a:r>
            <a:r>
              <a:rPr lang="nl-NL" dirty="0" err="1" smtClean="0"/>
              <a:t>cy</a:t>
            </a:r>
            <a:r>
              <a:rPr lang="nl-NL" dirty="0" smtClean="0"/>
              <a:t>): center of image</a:t>
            </a:r>
          </a:p>
          <a:p>
            <a:r>
              <a:rPr lang="nl-NL" dirty="0" err="1"/>
              <a:t>f</a:t>
            </a:r>
            <a:r>
              <a:rPr lang="nl-NL" dirty="0" err="1" smtClean="0"/>
              <a:t>x</a:t>
            </a:r>
            <a:r>
              <a:rPr lang="nl-NL" dirty="0" smtClean="0"/>
              <a:t>, </a:t>
            </a:r>
            <a:r>
              <a:rPr lang="nl-NL" dirty="0" err="1" smtClean="0"/>
              <a:t>fy</a:t>
            </a:r>
            <a:r>
              <a:rPr lang="nl-NL" dirty="0" smtClean="0"/>
              <a:t>: </a:t>
            </a:r>
            <a:r>
              <a:rPr lang="nl-NL" dirty="0" err="1" smtClean="0"/>
              <a:t>focal</a:t>
            </a:r>
            <a:r>
              <a:rPr lang="nl-NL" dirty="0" smtClean="0"/>
              <a:t> </a:t>
            </a:r>
            <a:r>
              <a:rPr lang="nl-NL" dirty="0" err="1" smtClean="0"/>
              <a:t>length</a:t>
            </a:r>
            <a:r>
              <a:rPr lang="nl-NL" dirty="0" smtClean="0"/>
              <a:t> in x </a:t>
            </a:r>
            <a:r>
              <a:rPr lang="nl-NL" dirty="0" err="1" smtClean="0"/>
              <a:t>and</a:t>
            </a:r>
            <a:r>
              <a:rPr lang="nl-NL" dirty="0" smtClean="0"/>
              <a:t> y </a:t>
            </a:r>
            <a:r>
              <a:rPr lang="nl-NL" dirty="0" err="1" smtClean="0"/>
              <a:t>direction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402283" y="5700516"/>
            <a:ext cx="463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https://ksimek.github.io/2013/08/13/intrinsic</a:t>
            </a:r>
            <a:r>
              <a:rPr lang="nl-NL" dirty="0" smtClean="0">
                <a:hlinkClick r:id="rId3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2052" name="Picture 4" descr="camera \; matrix = \left [ \begin{matrix}   f_x &amp; 0 &amp; c_x \\  0 &amp; f_y &amp; c_y \\   0 &amp; 0 &amp; 1 \end{matrix} \right 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22" y="2894031"/>
            <a:ext cx="4619996" cy="12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begin{displaymath}&#10;\left[\begin{array}{c} x \\ y \\ 1 \end{array}\right] =&#10;\lef...&#10;...gin{array}{c} x_{\cal R} \\ y_{\cal R} \\ 1 \end{array}\right]&#10;\end{displaymath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57" y="4463453"/>
            <a:ext cx="3943087" cy="107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99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Distortion</a:t>
            </a:r>
            <a:endParaRPr lang="nl-NL" dirty="0"/>
          </a:p>
        </p:txBody>
      </p:sp>
      <p:pic>
        <p:nvPicPr>
          <p:cNvPr id="6146" name="Picture 2" descr="Distortion \; coefficients=(k_1 \hspace{10pt} k_2 \hspace{10pt} p_1 \hspace{10pt} p_2 \hspace{10pt} k_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88" y="5308987"/>
            <a:ext cx="6884623" cy="3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arrel Distor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7" y="1700808"/>
            <a:ext cx="3968294" cy="30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incushion Distor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17" y="1700808"/>
            <a:ext cx="3968294" cy="30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2239661" y="5805264"/>
            <a:ext cx="466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5"/>
              </a:rPr>
              <a:t>https://</a:t>
            </a:r>
            <a:r>
              <a:rPr lang="nl-NL" dirty="0" smtClean="0">
                <a:hlinkClick r:id="rId5"/>
              </a:rPr>
              <a:t>photographylife.com/what-is-distortion</a:t>
            </a:r>
            <a:r>
              <a:rPr lang="nl-NL" dirty="0" smtClean="0"/>
              <a:t> 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01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learnopencv.com/wp-content/uploads/2016/06/focal-length-fov-sensor-si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53" y="3096343"/>
            <a:ext cx="61626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Focal</a:t>
            </a:r>
            <a:r>
              <a:rPr lang="nl-NL" dirty="0" smtClean="0"/>
              <a:t> </a:t>
            </a:r>
            <a:r>
              <a:rPr lang="nl-NL" dirty="0" err="1"/>
              <a:t>l</a:t>
            </a:r>
            <a:r>
              <a:rPr lang="nl-NL" dirty="0" err="1" smtClean="0"/>
              <a:t>enght</a:t>
            </a:r>
            <a:r>
              <a:rPr lang="nl-NL" dirty="0" smtClean="0"/>
              <a:t> </a:t>
            </a:r>
            <a:r>
              <a:rPr lang="nl-NL" dirty="0" err="1" smtClean="0"/>
              <a:t>estimation</a:t>
            </a:r>
            <a:endParaRPr lang="nl-NL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 = </a:t>
            </a:r>
            <a:r>
              <a:rPr lang="nl-NL" dirty="0" err="1" smtClean="0"/>
              <a:t>sqrt</a:t>
            </a:r>
            <a:r>
              <a:rPr lang="nl-NL" dirty="0" smtClean="0"/>
              <a:t>(w**2 + h**2) / 2 / tan(DFOV/2)</a:t>
            </a:r>
          </a:p>
          <a:p>
            <a:pPr lvl="1"/>
            <a:r>
              <a:rPr lang="nl-NL" dirty="0"/>
              <a:t>w</a:t>
            </a:r>
            <a:r>
              <a:rPr lang="nl-NL" dirty="0" smtClean="0"/>
              <a:t>, h : </a:t>
            </a:r>
            <a:r>
              <a:rPr lang="nl-NL" dirty="0" err="1" smtClean="0"/>
              <a:t>width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height</a:t>
            </a:r>
            <a:r>
              <a:rPr lang="nl-NL" dirty="0" smtClean="0"/>
              <a:t> of image (pixels)</a:t>
            </a:r>
          </a:p>
          <a:p>
            <a:pPr lvl="1"/>
            <a:r>
              <a:rPr lang="nl-NL" dirty="0"/>
              <a:t>D</a:t>
            </a:r>
            <a:r>
              <a:rPr lang="nl-NL" dirty="0" smtClean="0"/>
              <a:t>FOV: </a:t>
            </a:r>
            <a:r>
              <a:rPr lang="nl-NL" dirty="0" err="1" smtClean="0"/>
              <a:t>Diagonal</a:t>
            </a:r>
            <a:r>
              <a:rPr lang="nl-NL" dirty="0" smtClean="0"/>
              <a:t> Field of View (</a:t>
            </a:r>
            <a:r>
              <a:rPr lang="nl-NL" dirty="0" err="1" smtClean="0"/>
              <a:t>degrees</a:t>
            </a:r>
            <a:r>
              <a:rPr lang="nl-NL" dirty="0" smtClean="0"/>
              <a:t>)</a:t>
            </a:r>
          </a:p>
        </p:txBody>
      </p:sp>
      <p:sp>
        <p:nvSpPr>
          <p:cNvPr id="6" name="Rechthoek 5"/>
          <p:cNvSpPr/>
          <p:nvPr/>
        </p:nvSpPr>
        <p:spPr>
          <a:xfrm>
            <a:off x="611559" y="6289575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1400" dirty="0">
                <a:hlinkClick r:id="rId3"/>
              </a:rPr>
              <a:t>https://www.learnopencv.com/approximate-focal-length-for-webcams-and-cell-phone-cameras</a:t>
            </a:r>
            <a:r>
              <a:rPr lang="nl-NL" sz="1400" dirty="0" smtClean="0">
                <a:hlinkClick r:id="rId3"/>
              </a:rPr>
              <a:t>/</a:t>
            </a:r>
            <a:r>
              <a:rPr lang="nl-NL" sz="1400" dirty="0" smtClean="0"/>
              <a:t> </a:t>
            </a:r>
            <a:endParaRPr lang="nl-NL" sz="140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6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: Logitech C170 webcam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Optical </a:t>
            </a:r>
            <a:r>
              <a:rPr lang="en-US" dirty="0"/>
              <a:t>Resolution: 640x480 pixels </a:t>
            </a:r>
            <a:endParaRPr lang="en-US" dirty="0" smtClean="0"/>
          </a:p>
          <a:p>
            <a:r>
              <a:rPr lang="en-US" dirty="0" smtClean="0"/>
              <a:t>Focal </a:t>
            </a:r>
            <a:r>
              <a:rPr lang="en-US" dirty="0"/>
              <a:t>Length: 2.3 </a:t>
            </a:r>
            <a:r>
              <a:rPr lang="en-US" dirty="0" smtClean="0"/>
              <a:t>mm</a:t>
            </a:r>
          </a:p>
          <a:p>
            <a:r>
              <a:rPr lang="en-US" dirty="0" smtClean="0"/>
              <a:t>Diagonal </a:t>
            </a:r>
            <a:r>
              <a:rPr lang="en-US" dirty="0"/>
              <a:t>FOV: 58 </a:t>
            </a:r>
            <a:r>
              <a:rPr lang="en-US" dirty="0" smtClean="0"/>
              <a:t>degrees</a:t>
            </a:r>
          </a:p>
          <a:p>
            <a:endParaRPr lang="en-US" dirty="0"/>
          </a:p>
          <a:p>
            <a:r>
              <a:rPr lang="en-US" dirty="0" smtClean="0"/>
              <a:t>Estimated: </a:t>
            </a:r>
            <a:r>
              <a:rPr lang="en-US" dirty="0"/>
              <a:t>f = 722 </a:t>
            </a:r>
            <a:r>
              <a:rPr lang="en-US" dirty="0" smtClean="0"/>
              <a:t>pixels</a:t>
            </a:r>
          </a:p>
          <a:p>
            <a:pPr lvl="1"/>
            <a:r>
              <a:rPr lang="en-US" dirty="0"/>
              <a:t>Pixel size = </a:t>
            </a:r>
            <a:r>
              <a:rPr lang="en-US" dirty="0" smtClean="0"/>
              <a:t>2.3 / 722 </a:t>
            </a:r>
            <a:r>
              <a:rPr lang="en-US" dirty="0"/>
              <a:t>= 3.2 </a:t>
            </a:r>
            <a:r>
              <a:rPr lang="en-US" dirty="0" smtClean="0"/>
              <a:t>um</a:t>
            </a:r>
          </a:p>
        </p:txBody>
      </p:sp>
      <p:sp>
        <p:nvSpPr>
          <p:cNvPr id="5" name="Rechthoek 4"/>
          <p:cNvSpPr/>
          <p:nvPr/>
        </p:nvSpPr>
        <p:spPr>
          <a:xfrm>
            <a:off x="930424" y="5687259"/>
            <a:ext cx="728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www.comx-computers.co.za/LOG-C170-specifications-94376.htm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 descr="Image result for logitech c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8"/>
            <a:ext cx="2671698" cy="293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1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Camera </a:t>
            </a:r>
            <a:r>
              <a:rPr lang="nl-NL" dirty="0" err="1" smtClean="0"/>
              <a:t>Calibration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nl-NL" dirty="0" err="1" smtClean="0"/>
              <a:t>Finds</a:t>
            </a:r>
            <a:r>
              <a:rPr lang="nl-NL" dirty="0" smtClean="0"/>
              <a:t> camera matrix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distortion</a:t>
            </a:r>
            <a:r>
              <a:rPr lang="nl-NL" dirty="0" smtClean="0"/>
              <a:t> </a:t>
            </a:r>
            <a:r>
              <a:rPr lang="nl-NL" dirty="0" err="1" smtClean="0"/>
              <a:t>coefficients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1867795" y="1167135"/>
            <a:ext cx="5063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dirty="0">
                <a:hlinkClick r:id="rId2"/>
              </a:rPr>
              <a:t>http://</a:t>
            </a:r>
            <a:r>
              <a:rPr lang="nl-NL" sz="2400" dirty="0" smtClean="0">
                <a:hlinkClick r:id="rId2"/>
              </a:rPr>
              <a:t>wiki.ros.org/camera_calibration</a:t>
            </a:r>
            <a:r>
              <a:rPr lang="nl-NL" sz="2400" dirty="0" smtClean="0"/>
              <a:t> </a:t>
            </a:r>
            <a:endParaRPr lang="nl-NL" sz="2400" dirty="0"/>
          </a:p>
        </p:txBody>
      </p:sp>
      <p:pic>
        <p:nvPicPr>
          <p:cNvPr id="4108" name="Picture 12" descr="mon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348880"/>
            <a:ext cx="5472602" cy="396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5948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Camera </a:t>
            </a:r>
            <a:r>
              <a:rPr lang="nl-NL" dirty="0" err="1" smtClean="0"/>
              <a:t>Calibration</a:t>
            </a:r>
            <a:r>
              <a:rPr lang="nl-NL" dirty="0" smtClean="0"/>
              <a:t> </a:t>
            </a:r>
            <a:r>
              <a:rPr lang="nl-NL" dirty="0" err="1" smtClean="0"/>
              <a:t>result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~/.ros/</a:t>
            </a:r>
            <a:r>
              <a:rPr lang="nl-NL" dirty="0" err="1"/>
              <a:t>camera_info</a:t>
            </a:r>
            <a:r>
              <a:rPr lang="nl-NL" dirty="0" smtClean="0"/>
              <a:t>/</a:t>
            </a:r>
            <a:r>
              <a:rPr lang="nl-NL" i="1" dirty="0" smtClean="0"/>
              <a:t>&lt;camera-name&gt;.</a:t>
            </a:r>
            <a:r>
              <a:rPr lang="nl-NL" dirty="0" err="1" smtClean="0"/>
              <a:t>yaml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043608" y="2204864"/>
            <a:ext cx="7344816" cy="45406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400" dirty="0" err="1"/>
              <a:t>image_width</a:t>
            </a:r>
            <a:r>
              <a:rPr lang="nl-NL" sz="1400" dirty="0"/>
              <a:t>: 2448</a:t>
            </a:r>
          </a:p>
          <a:p>
            <a:r>
              <a:rPr lang="nl-NL" sz="1400" dirty="0" err="1"/>
              <a:t>image_height</a:t>
            </a:r>
            <a:r>
              <a:rPr lang="nl-NL" sz="1400" dirty="0"/>
              <a:t>: 2050</a:t>
            </a:r>
          </a:p>
          <a:p>
            <a:r>
              <a:rPr lang="nl-NL" sz="1400" dirty="0" err="1"/>
              <a:t>camera_name</a:t>
            </a:r>
            <a:r>
              <a:rPr lang="nl-NL" sz="1400" dirty="0"/>
              <a:t>: </a:t>
            </a:r>
            <a:r>
              <a:rPr lang="nl-NL" sz="1400" dirty="0" err="1"/>
              <a:t>prosilica</a:t>
            </a:r>
            <a:endParaRPr lang="nl-NL" sz="1400" dirty="0"/>
          </a:p>
          <a:p>
            <a:r>
              <a:rPr lang="nl-NL" sz="1400" b="1" dirty="0" err="1">
                <a:solidFill>
                  <a:srgbClr val="0070C0"/>
                </a:solidFill>
              </a:rPr>
              <a:t>camera_matrix</a:t>
            </a:r>
            <a:r>
              <a:rPr lang="nl-NL" sz="1400" dirty="0">
                <a:solidFill>
                  <a:srgbClr val="0070C0"/>
                </a:solidFill>
              </a:rPr>
              <a:t>:</a:t>
            </a:r>
          </a:p>
          <a:p>
            <a:r>
              <a:rPr lang="nl-NL" sz="1400" dirty="0"/>
              <a:t>  </a:t>
            </a:r>
            <a:r>
              <a:rPr lang="nl-NL" sz="1400" dirty="0" err="1"/>
              <a:t>rows</a:t>
            </a:r>
            <a:r>
              <a:rPr lang="nl-NL" sz="1400" dirty="0"/>
              <a:t>: 3</a:t>
            </a:r>
          </a:p>
          <a:p>
            <a:r>
              <a:rPr lang="nl-NL" sz="1400" dirty="0"/>
              <a:t>  cols: 3</a:t>
            </a:r>
          </a:p>
          <a:p>
            <a:r>
              <a:rPr lang="nl-NL" sz="1400" dirty="0"/>
              <a:t>  data</a:t>
            </a:r>
            <a:r>
              <a:rPr lang="nl-NL" sz="1400" dirty="0">
                <a:solidFill>
                  <a:srgbClr val="0070C0"/>
                </a:solidFill>
              </a:rPr>
              <a:t>: [4827.94, 0, 1223.5, 0, 4835.62, 1024.5, 0, 0, 1]</a:t>
            </a:r>
          </a:p>
          <a:p>
            <a:r>
              <a:rPr lang="nl-NL" sz="1400" dirty="0" err="1"/>
              <a:t>distortion_model</a:t>
            </a:r>
            <a:r>
              <a:rPr lang="nl-NL" sz="1400" dirty="0"/>
              <a:t>: </a:t>
            </a:r>
            <a:r>
              <a:rPr lang="nl-NL" sz="1400" dirty="0" err="1"/>
              <a:t>plumb_bob</a:t>
            </a:r>
            <a:endParaRPr lang="nl-NL" sz="1400" dirty="0"/>
          </a:p>
          <a:p>
            <a:r>
              <a:rPr lang="nl-NL" sz="1400" b="1" dirty="0" err="1">
                <a:solidFill>
                  <a:srgbClr val="0070C0"/>
                </a:solidFill>
              </a:rPr>
              <a:t>distortion_coefficients</a:t>
            </a:r>
            <a:r>
              <a:rPr lang="nl-NL" sz="1400" dirty="0"/>
              <a:t>:</a:t>
            </a:r>
          </a:p>
          <a:p>
            <a:r>
              <a:rPr lang="nl-NL" sz="1400" dirty="0"/>
              <a:t>  </a:t>
            </a:r>
            <a:r>
              <a:rPr lang="nl-NL" sz="1400" dirty="0" err="1"/>
              <a:t>rows</a:t>
            </a:r>
            <a:r>
              <a:rPr lang="nl-NL" sz="1400" dirty="0"/>
              <a:t>: 1</a:t>
            </a:r>
          </a:p>
          <a:p>
            <a:r>
              <a:rPr lang="nl-NL" sz="1400" dirty="0"/>
              <a:t>  cols: 5</a:t>
            </a:r>
          </a:p>
          <a:p>
            <a:r>
              <a:rPr lang="nl-NL" sz="1400" dirty="0"/>
              <a:t>  data: </a:t>
            </a:r>
            <a:r>
              <a:rPr lang="nl-NL" sz="1400" dirty="0">
                <a:solidFill>
                  <a:srgbClr val="0070C0"/>
                </a:solidFill>
              </a:rPr>
              <a:t>[-0.41527, 0.31874, -0.00197, 0.00071, 0]</a:t>
            </a:r>
          </a:p>
          <a:p>
            <a:r>
              <a:rPr lang="nl-NL" sz="1400" dirty="0" err="1"/>
              <a:t>rectification_matrix</a:t>
            </a:r>
            <a:r>
              <a:rPr lang="nl-NL" sz="1400" dirty="0"/>
              <a:t>:</a:t>
            </a:r>
          </a:p>
          <a:p>
            <a:r>
              <a:rPr lang="nl-NL" sz="1400" dirty="0"/>
              <a:t>  </a:t>
            </a:r>
            <a:r>
              <a:rPr lang="nl-NL" sz="1400" dirty="0" err="1"/>
              <a:t>rows</a:t>
            </a:r>
            <a:r>
              <a:rPr lang="nl-NL" sz="1400" dirty="0"/>
              <a:t>: 3</a:t>
            </a:r>
          </a:p>
          <a:p>
            <a:r>
              <a:rPr lang="nl-NL" sz="1400" dirty="0"/>
              <a:t>  cols: 3</a:t>
            </a:r>
          </a:p>
          <a:p>
            <a:r>
              <a:rPr lang="nl-NL" sz="1400" dirty="0"/>
              <a:t>  data: [1, 0, 0, 0, 1, 0, 0, 0, 1]</a:t>
            </a:r>
          </a:p>
          <a:p>
            <a:r>
              <a:rPr lang="nl-NL" sz="1400" dirty="0" err="1"/>
              <a:t>projection_matrix</a:t>
            </a:r>
            <a:r>
              <a:rPr lang="nl-NL" sz="1400" dirty="0"/>
              <a:t>:</a:t>
            </a:r>
          </a:p>
          <a:p>
            <a:r>
              <a:rPr lang="nl-NL" sz="1400" dirty="0"/>
              <a:t>  </a:t>
            </a:r>
            <a:r>
              <a:rPr lang="nl-NL" sz="1400" dirty="0" err="1"/>
              <a:t>rows</a:t>
            </a:r>
            <a:r>
              <a:rPr lang="nl-NL" sz="1400" dirty="0"/>
              <a:t>: 3</a:t>
            </a:r>
          </a:p>
          <a:p>
            <a:r>
              <a:rPr lang="nl-NL" sz="1400" dirty="0"/>
              <a:t>  cols: 4</a:t>
            </a:r>
          </a:p>
          <a:p>
            <a:r>
              <a:rPr lang="nl-NL" sz="1400" dirty="0"/>
              <a:t>  data: [4827.94, 0, 1223.5, 0, 0, 4835.62, 1024.5, 0, 0, 0, 1, 0]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67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Camera Model support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</a:t>
            </a:r>
            <a:r>
              <a:rPr lang="nl-NL" dirty="0" err="1" smtClean="0"/>
              <a:t>mage_geometry</a:t>
            </a:r>
            <a:r>
              <a:rPr lang="nl-NL" dirty="0" smtClean="0"/>
              <a:t> package</a:t>
            </a:r>
          </a:p>
          <a:p>
            <a:pPr lvl="1"/>
            <a:r>
              <a:rPr lang="nl-NL" dirty="0" err="1" smtClean="0"/>
              <a:t>image_geometry.PinholeCameraModel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1763688" y="5817126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docs.ros.org/api/image_geometry/html/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2652697" y="5445224"/>
            <a:ext cx="364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wiki.ros.org/image_geometry</a:t>
            </a:r>
            <a:r>
              <a:rPr lang="nl-NL" dirty="0" smtClean="0"/>
              <a:t> </a:t>
            </a:r>
            <a:endParaRPr lang="nl-NL" dirty="0"/>
          </a:p>
        </p:txBody>
      </p:sp>
      <p:grpSp>
        <p:nvGrpSpPr>
          <p:cNvPr id="7" name="Groep 6"/>
          <p:cNvGrpSpPr/>
          <p:nvPr/>
        </p:nvGrpSpPr>
        <p:grpSpPr>
          <a:xfrm>
            <a:off x="179512" y="2861341"/>
            <a:ext cx="7535037" cy="2463293"/>
            <a:chOff x="715113" y="1976239"/>
            <a:chExt cx="7535037" cy="2463293"/>
          </a:xfrm>
        </p:grpSpPr>
        <p:sp>
          <p:nvSpPr>
            <p:cNvPr id="8" name="Ovaal 7"/>
            <p:cNvSpPr/>
            <p:nvPr/>
          </p:nvSpPr>
          <p:spPr>
            <a:xfrm>
              <a:off x="2921559" y="2927364"/>
              <a:ext cx="5328591" cy="15121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2800" b="1" dirty="0" err="1" smtClean="0"/>
                <a:t>image_processing_node</a:t>
              </a:r>
              <a:endParaRPr lang="nl-NL" sz="2800" b="1" dirty="0" smtClean="0"/>
            </a:p>
            <a:p>
              <a:pPr algn="ctr"/>
              <a:r>
                <a:rPr lang="nl-NL" sz="2800" b="1" dirty="0" smtClean="0"/>
                <a:t>(</a:t>
              </a:r>
              <a:r>
                <a:rPr lang="nl-NL" sz="2800" b="1" dirty="0" err="1" smtClean="0"/>
                <a:t>using</a:t>
              </a:r>
              <a:r>
                <a:rPr lang="nl-NL" sz="2800" b="1" dirty="0" smtClean="0"/>
                <a:t> </a:t>
              </a:r>
              <a:r>
                <a:rPr lang="nl-NL" sz="2800" b="1" dirty="0" err="1" smtClean="0"/>
                <a:t>image_geometry</a:t>
              </a:r>
              <a:r>
                <a:rPr lang="nl-NL" sz="2800" b="1" dirty="0" smtClean="0"/>
                <a:t>)</a:t>
              </a:r>
              <a:endParaRPr lang="nl-NL" b="1" dirty="0"/>
            </a:p>
          </p:txBody>
        </p:sp>
        <p:cxnSp>
          <p:nvCxnSpPr>
            <p:cNvPr id="10" name="Rechte verbindingslijn met pijl 9"/>
            <p:cNvCxnSpPr/>
            <p:nvPr/>
          </p:nvCxnSpPr>
          <p:spPr>
            <a:xfrm>
              <a:off x="5445929" y="2352290"/>
              <a:ext cx="0" cy="5750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met pijl 10"/>
            <p:cNvCxnSpPr>
              <a:endCxn id="8" idx="2"/>
            </p:cNvCxnSpPr>
            <p:nvPr/>
          </p:nvCxnSpPr>
          <p:spPr>
            <a:xfrm>
              <a:off x="2417502" y="3683448"/>
              <a:ext cx="504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hoek 11"/>
            <p:cNvSpPr/>
            <p:nvPr/>
          </p:nvSpPr>
          <p:spPr>
            <a:xfrm>
              <a:off x="715113" y="3480002"/>
              <a:ext cx="17743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b="1" dirty="0" err="1"/>
                <a:t>camera_info</a:t>
              </a:r>
              <a:endParaRPr lang="nl-NL" sz="2400" b="1" dirty="0"/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4604399" y="1976239"/>
              <a:ext cx="1683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smtClean="0"/>
                <a:t>image</a:t>
              </a:r>
              <a:endParaRPr lang="nl-NL" dirty="0"/>
            </a:p>
          </p:txBody>
        </p:sp>
      </p:grp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794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Python API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/>
              <a:t>Python</a:t>
            </a:r>
          </a:p>
          <a:p>
            <a:pPr lvl="1"/>
            <a:r>
              <a:rPr lang="nl-NL" dirty="0">
                <a:hlinkClick r:id="rId2"/>
              </a:rPr>
              <a:t>https://www.python.org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https://learnxinyminutes.com/docs/python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nl-NL" dirty="0">
                <a:hlinkClick r:id="rId4"/>
              </a:rPr>
              <a:t>https://learnpythonthehardway.org/book</a:t>
            </a:r>
            <a:r>
              <a:rPr lang="nl-NL" dirty="0" smtClean="0">
                <a:hlinkClick r:id="rId4"/>
              </a:rPr>
              <a:t>/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OpenCV</a:t>
            </a:r>
            <a:r>
              <a:rPr lang="nl-NL" dirty="0" smtClean="0"/>
              <a:t>-Python </a:t>
            </a:r>
            <a:r>
              <a:rPr lang="nl-NL" dirty="0" err="1" smtClean="0"/>
              <a:t>Tutorials</a:t>
            </a:r>
            <a:endParaRPr lang="nl-NL" dirty="0" smtClean="0"/>
          </a:p>
          <a:p>
            <a:pPr lvl="1"/>
            <a:r>
              <a:rPr lang="nl-NL" dirty="0" smtClean="0">
                <a:hlinkClick r:id="rId5"/>
              </a:rPr>
              <a:t>https</a:t>
            </a:r>
            <a:r>
              <a:rPr lang="nl-NL" dirty="0">
                <a:hlinkClick r:id="rId5"/>
              </a:rPr>
              <a:t>://opencv-python-tutroals.readthedocs.io</a:t>
            </a:r>
            <a:r>
              <a:rPr lang="nl-NL" dirty="0" smtClean="0">
                <a:hlinkClick r:id="rId5"/>
              </a:rPr>
              <a:t>/</a:t>
            </a:r>
            <a:endParaRPr lang="nl-NL" dirty="0" smtClean="0"/>
          </a:p>
          <a:p>
            <a:pPr lvl="1"/>
            <a:r>
              <a:rPr lang="nl-NL" dirty="0">
                <a:hlinkClick r:id="rId6"/>
              </a:rPr>
              <a:t>https://pythonprogramming.net/loading-images-python-opencv-tutorial</a:t>
            </a:r>
            <a:r>
              <a:rPr lang="nl-NL" dirty="0" smtClean="0">
                <a:hlinkClick r:id="rId6"/>
              </a:rPr>
              <a:t>/</a:t>
            </a:r>
            <a:endParaRPr lang="nl-NL" dirty="0" smtClean="0"/>
          </a:p>
          <a:p>
            <a:pPr lvl="1"/>
            <a:r>
              <a:rPr lang="nl-NL" dirty="0">
                <a:hlinkClick r:id="rId7"/>
              </a:rPr>
              <a:t>http://</a:t>
            </a:r>
            <a:r>
              <a:rPr lang="nl-NL" dirty="0" smtClean="0">
                <a:hlinkClick r:id="rId7"/>
              </a:rPr>
              <a:t>www.pyimagesearch.com/category/tutorials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2050" name="Picture 2" descr="python™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455612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48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Image </a:t>
            </a:r>
            <a:r>
              <a:rPr lang="nl-NL" dirty="0" err="1"/>
              <a:t>Rectification</a:t>
            </a:r>
            <a:r>
              <a:rPr lang="nl-NL" dirty="0"/>
              <a:t> in ROS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wiki.ros.org/image_proc</a:t>
            </a:r>
            <a:r>
              <a:rPr lang="nl-NL" dirty="0" smtClean="0"/>
              <a:t> </a:t>
            </a:r>
            <a:endParaRPr lang="nl-NL" dirty="0"/>
          </a:p>
        </p:txBody>
      </p:sp>
      <p:grpSp>
        <p:nvGrpSpPr>
          <p:cNvPr id="5" name="Groep 4"/>
          <p:cNvGrpSpPr/>
          <p:nvPr/>
        </p:nvGrpSpPr>
        <p:grpSpPr>
          <a:xfrm>
            <a:off x="1043608" y="2592693"/>
            <a:ext cx="5178833" cy="3557132"/>
            <a:chOff x="905335" y="1904882"/>
            <a:chExt cx="5178833" cy="3557132"/>
          </a:xfrm>
        </p:grpSpPr>
        <p:sp>
          <p:nvSpPr>
            <p:cNvPr id="6" name="Ovaal 5"/>
            <p:cNvSpPr/>
            <p:nvPr/>
          </p:nvSpPr>
          <p:spPr>
            <a:xfrm>
              <a:off x="3222104" y="2927364"/>
              <a:ext cx="2862064" cy="15121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2800" b="1" dirty="0" err="1"/>
                <a:t>i</a:t>
              </a:r>
              <a:r>
                <a:rPr lang="nl-NL" sz="2800" b="1" dirty="0" err="1" smtClean="0"/>
                <a:t>mage_proc</a:t>
              </a:r>
              <a:endParaRPr lang="nl-NL" b="1" dirty="0"/>
            </a:p>
          </p:txBody>
        </p:sp>
        <p:cxnSp>
          <p:nvCxnSpPr>
            <p:cNvPr id="7" name="Rechte verbindingslijn met pijl 6"/>
            <p:cNvCxnSpPr/>
            <p:nvPr/>
          </p:nvCxnSpPr>
          <p:spPr>
            <a:xfrm>
              <a:off x="4653136" y="4439532"/>
              <a:ext cx="0" cy="5750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met pijl 7"/>
            <p:cNvCxnSpPr/>
            <p:nvPr/>
          </p:nvCxnSpPr>
          <p:spPr>
            <a:xfrm>
              <a:off x="4670648" y="2351300"/>
              <a:ext cx="0" cy="5750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 rot="16200000">
              <a:off x="2934567" y="3429495"/>
              <a:ext cx="0" cy="5750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hoek 9"/>
            <p:cNvSpPr/>
            <p:nvPr/>
          </p:nvSpPr>
          <p:spPr>
            <a:xfrm>
              <a:off x="905335" y="3480122"/>
              <a:ext cx="17416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dirty="0" err="1"/>
                <a:t>camera_info</a:t>
              </a:r>
              <a:endParaRPr lang="nl-NL" sz="2400" dirty="0"/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3779912" y="1904882"/>
              <a:ext cx="1683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/>
                <a:t>image_raw</a:t>
              </a:r>
              <a:endParaRPr lang="nl-NL" dirty="0"/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3730470" y="5000349"/>
              <a:ext cx="1683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 smtClean="0"/>
                <a:t>image_rect</a:t>
              </a:r>
              <a:endParaRPr lang="nl-NL" dirty="0"/>
            </a:p>
          </p:txBody>
        </p:sp>
      </p:grp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55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Camera </a:t>
            </a:r>
            <a:r>
              <a:rPr lang="nl-NL" dirty="0" err="1" smtClean="0"/>
              <a:t>perspective</a:t>
            </a:r>
            <a:r>
              <a:rPr lang="nl-NL" dirty="0" smtClean="0"/>
              <a:t> </a:t>
            </a:r>
            <a:r>
              <a:rPr lang="nl-NL" dirty="0" err="1" smtClean="0"/>
              <a:t>correction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2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Bird’s </a:t>
            </a:r>
            <a:r>
              <a:rPr lang="nl-NL" dirty="0" err="1"/>
              <a:t>eye</a:t>
            </a:r>
            <a:r>
              <a:rPr lang="nl-NL" dirty="0"/>
              <a:t> 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Homography</a:t>
            </a:r>
            <a:r>
              <a:rPr lang="nl-NL" dirty="0"/>
              <a:t> </a:t>
            </a:r>
            <a:r>
              <a:rPr lang="nl-NL" dirty="0" smtClean="0"/>
              <a:t>(</a:t>
            </a:r>
            <a:r>
              <a:rPr lang="nl-NL" dirty="0" err="1" smtClean="0"/>
              <a:t>from</a:t>
            </a:r>
            <a:r>
              <a:rPr lang="nl-NL" dirty="0" smtClean="0"/>
              <a:t> &gt; 3 </a:t>
            </a:r>
            <a:r>
              <a:rPr lang="nl-NL" dirty="0" err="1"/>
              <a:t>corresponding</a:t>
            </a:r>
            <a:r>
              <a:rPr lang="nl-NL" dirty="0"/>
              <a:t> </a:t>
            </a:r>
            <a:r>
              <a:rPr lang="nl-NL" dirty="0" smtClean="0"/>
              <a:t>points)</a:t>
            </a:r>
            <a:endParaRPr lang="nl-NL" dirty="0"/>
          </a:p>
          <a:p>
            <a:pPr lvl="1"/>
            <a:r>
              <a:rPr lang="nl-NL" dirty="0" smtClean="0"/>
              <a:t>cv2.getPerspectiveTransform</a:t>
            </a:r>
          </a:p>
          <a:p>
            <a:pPr lvl="1"/>
            <a:r>
              <a:rPr lang="nl-NL" dirty="0" smtClean="0"/>
              <a:t>cv2.findHomography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r>
              <a:rPr lang="nl-NL" dirty="0"/>
              <a:t>cv2.warpPerspective</a:t>
            </a:r>
          </a:p>
        </p:txBody>
      </p:sp>
      <p:sp>
        <p:nvSpPr>
          <p:cNvPr id="5" name="Rechthoek 4"/>
          <p:cNvSpPr/>
          <p:nvPr/>
        </p:nvSpPr>
        <p:spPr>
          <a:xfrm>
            <a:off x="938713" y="5579948"/>
            <a:ext cx="77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http://www.learnopencv.com/homography-examples-using-opencv-python-c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3074" name="Picture 2" descr="http://www.pyimagesearch.com/wp-content/uploads/2014/08/getperspective_transform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30" y="2636912"/>
            <a:ext cx="4539181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626391" y="5902703"/>
            <a:ext cx="83398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hlinkClick r:id="rId4"/>
              </a:rPr>
              <a:t>http://www.pyimagesearch.com/2014/08/25/4-point-opencv-getperspective-transform-example</a:t>
            </a:r>
            <a:r>
              <a:rPr lang="nl-NL" sz="1600" dirty="0" smtClean="0">
                <a:hlinkClick r:id="rId4"/>
              </a:rPr>
              <a:t>/</a:t>
            </a:r>
            <a:r>
              <a:rPr lang="nl-NL" sz="1600" dirty="0" smtClean="0"/>
              <a:t> </a:t>
            </a:r>
            <a:endParaRPr lang="nl-NL" sz="160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57514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estimation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 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6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Size</a:t>
            </a:r>
            <a:r>
              <a:rPr lang="nl-NL" dirty="0" smtClean="0"/>
              <a:t> versus </a:t>
            </a:r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Y/Z = </a:t>
            </a:r>
            <a:r>
              <a:rPr lang="nl-NL" dirty="0"/>
              <a:t>y</a:t>
            </a:r>
            <a:r>
              <a:rPr lang="nl-NL" dirty="0" smtClean="0"/>
              <a:t>/f</a:t>
            </a:r>
            <a:endParaRPr lang="nl-NL" dirty="0"/>
          </a:p>
        </p:txBody>
      </p:sp>
      <p:cxnSp>
        <p:nvCxnSpPr>
          <p:cNvPr id="7" name="Rechte verbindingslijn 6"/>
          <p:cNvCxnSpPr/>
          <p:nvPr/>
        </p:nvCxnSpPr>
        <p:spPr>
          <a:xfrm>
            <a:off x="1691680" y="5343738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/>
          <p:nvPr/>
        </p:nvCxnSpPr>
        <p:spPr>
          <a:xfrm flipV="1">
            <a:off x="1691680" y="3183498"/>
            <a:ext cx="0" cy="2160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7308304" y="5343738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/>
        </p:nvCxnSpPr>
        <p:spPr>
          <a:xfrm>
            <a:off x="1691680" y="3183498"/>
            <a:ext cx="5616624" cy="273630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 flipV="1">
            <a:off x="4932040" y="4767674"/>
            <a:ext cx="0" cy="57606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1235392" y="397123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Y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3847857" y="538643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Z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6570486" y="4784995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f</a:t>
            </a:r>
            <a:endParaRPr lang="nl-NL" dirty="0"/>
          </a:p>
        </p:txBody>
      </p:sp>
      <p:sp>
        <p:nvSpPr>
          <p:cNvPr id="20" name="Ovaal 19"/>
          <p:cNvSpPr/>
          <p:nvPr/>
        </p:nvSpPr>
        <p:spPr>
          <a:xfrm>
            <a:off x="6054139" y="52717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/>
          <p:cNvSpPr txBox="1"/>
          <p:nvPr/>
        </p:nvSpPr>
        <p:spPr>
          <a:xfrm>
            <a:off x="7332544" y="5246175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y</a:t>
            </a:r>
            <a:endParaRPr lang="nl-NL" dirty="0"/>
          </a:p>
        </p:txBody>
      </p:sp>
      <p:sp>
        <p:nvSpPr>
          <p:cNvPr id="23" name="Tekstvak 22"/>
          <p:cNvSpPr txBox="1"/>
          <p:nvPr/>
        </p:nvSpPr>
        <p:spPr>
          <a:xfrm>
            <a:off x="899592" y="260743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Object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6516216" y="5940569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Image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7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Size</a:t>
            </a:r>
            <a:r>
              <a:rPr lang="nl-NL" dirty="0" smtClean="0"/>
              <a:t> or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estimation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Size</a:t>
            </a:r>
            <a:r>
              <a:rPr lang="nl-NL" dirty="0" smtClean="0"/>
              <a:t> of object (mm): Y = </a:t>
            </a:r>
            <a:r>
              <a:rPr lang="nl-NL" dirty="0"/>
              <a:t>Z </a:t>
            </a:r>
            <a:r>
              <a:rPr lang="nl-NL" dirty="0" smtClean="0"/>
              <a:t>* y/f</a:t>
            </a:r>
          </a:p>
          <a:p>
            <a:pPr lvl="1"/>
            <a:r>
              <a:rPr lang="nl-NL" dirty="0"/>
              <a:t>f: </a:t>
            </a:r>
            <a:r>
              <a:rPr lang="nl-NL" dirty="0" err="1"/>
              <a:t>focal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(pixels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y: </a:t>
            </a:r>
            <a:r>
              <a:rPr lang="nl-NL" dirty="0" err="1"/>
              <a:t>size</a:t>
            </a:r>
            <a:r>
              <a:rPr lang="nl-NL" dirty="0"/>
              <a:t> of </a:t>
            </a:r>
            <a:r>
              <a:rPr lang="nl-NL" dirty="0" smtClean="0"/>
              <a:t>object in </a:t>
            </a:r>
            <a:r>
              <a:rPr lang="nl-NL" dirty="0"/>
              <a:t>image (pixels)</a:t>
            </a:r>
          </a:p>
          <a:p>
            <a:pPr lvl="1"/>
            <a:r>
              <a:rPr lang="nl-NL" dirty="0" smtClean="0"/>
              <a:t>Z: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object (mm)</a:t>
            </a:r>
          </a:p>
          <a:p>
            <a:pPr lvl="1"/>
            <a:endParaRPr lang="nl-NL" dirty="0"/>
          </a:p>
          <a:p>
            <a:r>
              <a:rPr lang="nl-NL" dirty="0" err="1" smtClean="0"/>
              <a:t>Distance</a:t>
            </a:r>
            <a:r>
              <a:rPr lang="nl-NL" dirty="0" smtClean="0"/>
              <a:t> camera </a:t>
            </a:r>
            <a:r>
              <a:rPr lang="nl-NL" dirty="0" err="1" smtClean="0"/>
              <a:t>to</a:t>
            </a:r>
            <a:r>
              <a:rPr lang="nl-NL" dirty="0" smtClean="0"/>
              <a:t> object (mm): Z </a:t>
            </a:r>
            <a:r>
              <a:rPr lang="nl-NL" dirty="0"/>
              <a:t>= </a:t>
            </a:r>
            <a:r>
              <a:rPr lang="nl-NL" dirty="0" smtClean="0"/>
              <a:t>Y * f/y</a:t>
            </a:r>
            <a:endParaRPr lang="nl-NL" dirty="0"/>
          </a:p>
          <a:p>
            <a:pPr lvl="1"/>
            <a:r>
              <a:rPr lang="nl-NL" dirty="0"/>
              <a:t>f: </a:t>
            </a:r>
            <a:r>
              <a:rPr lang="nl-NL" dirty="0" err="1"/>
              <a:t>focal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(pixels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y: </a:t>
            </a:r>
            <a:r>
              <a:rPr lang="nl-NL" dirty="0" err="1"/>
              <a:t>size</a:t>
            </a:r>
            <a:r>
              <a:rPr lang="nl-NL" dirty="0"/>
              <a:t> of </a:t>
            </a:r>
            <a:r>
              <a:rPr lang="nl-NL" dirty="0" smtClean="0"/>
              <a:t>object </a:t>
            </a:r>
            <a:r>
              <a:rPr lang="nl-NL" dirty="0"/>
              <a:t>in image (pixels)</a:t>
            </a:r>
          </a:p>
          <a:p>
            <a:pPr lvl="1"/>
            <a:r>
              <a:rPr lang="nl-NL" dirty="0" smtClean="0"/>
              <a:t>Y: real </a:t>
            </a:r>
            <a:r>
              <a:rPr lang="nl-NL" dirty="0" err="1" smtClean="0"/>
              <a:t>size</a:t>
            </a:r>
            <a:r>
              <a:rPr lang="nl-NL" dirty="0" smtClean="0"/>
              <a:t> of object (mm)</a:t>
            </a:r>
          </a:p>
          <a:p>
            <a:pPr lvl="1"/>
            <a:endParaRPr lang="nl-NL" dirty="0" smtClean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51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Markers / </a:t>
            </a:r>
            <a:r>
              <a:rPr lang="nl-NL" dirty="0" err="1" smtClean="0"/>
              <a:t>Fiducials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Objects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known</a:t>
            </a:r>
            <a:r>
              <a:rPr lang="nl-NL" dirty="0" smtClean="0"/>
              <a:t> </a:t>
            </a:r>
            <a:r>
              <a:rPr lang="nl-NL" dirty="0" err="1" smtClean="0"/>
              <a:t>shape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/>
            <a:r>
              <a:rPr lang="nl-NL" dirty="0" err="1"/>
              <a:t>Attached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or object</a:t>
            </a:r>
          </a:p>
          <a:p>
            <a:pPr lvl="1"/>
            <a:r>
              <a:rPr lang="nl-NL" dirty="0"/>
              <a:t>Reference </a:t>
            </a:r>
            <a:r>
              <a:rPr lang="nl-NL" dirty="0" err="1"/>
              <a:t>Size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ID</a:t>
            </a:r>
          </a:p>
          <a:p>
            <a:pPr lvl="1"/>
            <a:r>
              <a:rPr lang="nl-NL" dirty="0" smtClean="0"/>
              <a:t>Reference </a:t>
            </a:r>
            <a:r>
              <a:rPr lang="nl-NL" dirty="0" err="1" smtClean="0"/>
              <a:t>for</a:t>
            </a:r>
            <a:r>
              <a:rPr lang="nl-NL" dirty="0" smtClean="0"/>
              <a:t> Pose tracking</a:t>
            </a:r>
            <a:endParaRPr lang="nl-NL" dirty="0"/>
          </a:p>
          <a:p>
            <a:pPr lvl="1"/>
            <a:r>
              <a:rPr lang="nl-NL" dirty="0" smtClean="0"/>
              <a:t>Reference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/>
              <a:t>P</a:t>
            </a:r>
            <a:r>
              <a:rPr lang="nl-NL" dirty="0" err="1" smtClean="0"/>
              <a:t>erspective</a:t>
            </a:r>
            <a:r>
              <a:rPr lang="nl-NL" dirty="0" smtClean="0"/>
              <a:t> </a:t>
            </a:r>
            <a:r>
              <a:rPr lang="nl-NL" dirty="0" err="1"/>
              <a:t>C</a:t>
            </a:r>
            <a:r>
              <a:rPr lang="nl-NL" dirty="0" err="1" smtClean="0"/>
              <a:t>orrection</a:t>
            </a:r>
            <a:endParaRPr lang="nl-NL" dirty="0"/>
          </a:p>
          <a:p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  <p:pic>
        <p:nvPicPr>
          <p:cNvPr id="5122" name="Picture 2" descr="ar_track_alvar/arta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65649"/>
            <a:ext cx="606742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262553" y="4250501"/>
            <a:ext cx="3757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000" dirty="0">
                <a:hlinkClick r:id="rId3"/>
              </a:rPr>
              <a:t>http://</a:t>
            </a:r>
            <a:r>
              <a:rPr lang="nl-NL" sz="2000" dirty="0" smtClean="0">
                <a:hlinkClick r:id="rId3"/>
              </a:rPr>
              <a:t>wiki.ros.org/ar_track_alvar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TF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2254149" y="3534847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camera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3478285" y="1785017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err="1" smtClean="0"/>
              <a:t>world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3478285" y="540324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object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336047" y="540324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marker</a:t>
            </a:r>
            <a:endParaRPr lang="nl-NL" dirty="0"/>
          </a:p>
        </p:txBody>
      </p:sp>
      <p:cxnSp>
        <p:nvCxnSpPr>
          <p:cNvPr id="11" name="Rechte verbindingslijn met pijl 10"/>
          <p:cNvCxnSpPr>
            <a:stCxn id="6" idx="2"/>
            <a:endCxn id="5" idx="0"/>
          </p:cNvCxnSpPr>
          <p:nvPr/>
        </p:nvCxnSpPr>
        <p:spPr>
          <a:xfrm flipH="1">
            <a:off x="3478285" y="2369792"/>
            <a:ext cx="1224136" cy="1165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4860032" y="3534847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/>
              <a:t>robot</a:t>
            </a:r>
            <a:endParaRPr lang="nl-NL" dirty="0"/>
          </a:p>
        </p:txBody>
      </p:sp>
      <p:cxnSp>
        <p:nvCxnSpPr>
          <p:cNvPr id="14" name="Rechte verbindingslijn met pijl 13"/>
          <p:cNvCxnSpPr>
            <a:stCxn id="6" idx="2"/>
            <a:endCxn id="13" idx="0"/>
          </p:cNvCxnSpPr>
          <p:nvPr/>
        </p:nvCxnSpPr>
        <p:spPr>
          <a:xfrm>
            <a:off x="4702421" y="2369792"/>
            <a:ext cx="1381747" cy="1165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>
            <a:stCxn id="5" idx="2"/>
            <a:endCxn id="9" idx="0"/>
          </p:cNvCxnSpPr>
          <p:nvPr/>
        </p:nvCxnSpPr>
        <p:spPr>
          <a:xfrm flipH="1">
            <a:off x="2560183" y="4119622"/>
            <a:ext cx="918102" cy="1283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5" idx="2"/>
            <a:endCxn id="7" idx="0"/>
          </p:cNvCxnSpPr>
          <p:nvPr/>
        </p:nvCxnSpPr>
        <p:spPr>
          <a:xfrm>
            <a:off x="3478285" y="4119622"/>
            <a:ext cx="1224136" cy="1283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stCxn id="13" idx="2"/>
          </p:cNvCxnSpPr>
          <p:nvPr/>
        </p:nvCxnSpPr>
        <p:spPr>
          <a:xfrm flipH="1">
            <a:off x="4860032" y="4119622"/>
            <a:ext cx="1224136" cy="12836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5620523" y="4562464"/>
            <a:ext cx="331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i="1" dirty="0" err="1" smtClean="0">
                <a:solidFill>
                  <a:srgbClr val="0070C0"/>
                </a:solidFill>
              </a:rPr>
              <a:t>lookupTransform</a:t>
            </a:r>
            <a:endParaRPr lang="nl-NL" sz="3200" i="1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53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Python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Indents</a:t>
            </a:r>
            <a:r>
              <a:rPr lang="nl-NL" dirty="0" smtClean="0"/>
              <a:t> </a:t>
            </a:r>
            <a:r>
              <a:rPr lang="nl-NL" dirty="0" err="1" smtClean="0"/>
              <a:t>instead</a:t>
            </a:r>
            <a:r>
              <a:rPr lang="nl-NL" dirty="0" smtClean="0"/>
              <a:t> of {}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788024" y="2562632"/>
            <a:ext cx="3528392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Person: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name): </a:t>
            </a:r>
          </a:p>
          <a:p>
            <a:r>
              <a:rPr lang="en-US" dirty="0"/>
              <a:t>     </a:t>
            </a:r>
            <a:r>
              <a:rPr lang="en-US" dirty="0" smtClean="0"/>
              <a:t>    self.name </a:t>
            </a:r>
            <a:r>
              <a:rPr lang="en-US" dirty="0"/>
              <a:t>= </a:t>
            </a:r>
            <a:r>
              <a:rPr lang="en-US" dirty="0" smtClean="0"/>
              <a:t>name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whoami</a:t>
            </a:r>
            <a:r>
              <a:rPr lang="en-US" dirty="0"/>
              <a:t>(self):</a:t>
            </a:r>
          </a:p>
          <a:p>
            <a:r>
              <a:rPr lang="en-US" dirty="0"/>
              <a:t>           return "You are " + self.name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1331640" y="2562632"/>
            <a:ext cx="1944216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bigger(a, b):</a:t>
            </a:r>
          </a:p>
          <a:p>
            <a:r>
              <a:rPr lang="en-US" dirty="0"/>
              <a:t>    if a &gt; b:</a:t>
            </a:r>
          </a:p>
          <a:p>
            <a:r>
              <a:rPr lang="en-US" dirty="0"/>
              <a:t>        return a, b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b, a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2843808" y="4509120"/>
            <a:ext cx="3067216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err="1"/>
              <a:t>if</a:t>
            </a:r>
            <a:r>
              <a:rPr lang="nl-NL" dirty="0"/>
              <a:t> __name__ == "__</a:t>
            </a:r>
            <a:r>
              <a:rPr lang="nl-NL" dirty="0" err="1"/>
              <a:t>main</a:t>
            </a:r>
            <a:r>
              <a:rPr lang="nl-NL" dirty="0" smtClean="0"/>
              <a:t>__":</a:t>
            </a:r>
          </a:p>
          <a:p>
            <a:r>
              <a:rPr lang="nl-NL" dirty="0"/>
              <a:t> </a:t>
            </a:r>
            <a:r>
              <a:rPr lang="nl-NL" dirty="0" smtClean="0"/>
              <a:t>   person </a:t>
            </a:r>
            <a:r>
              <a:rPr lang="nl-NL" dirty="0"/>
              <a:t>= Person</a:t>
            </a:r>
            <a:r>
              <a:rPr lang="nl-NL" dirty="0" smtClean="0"/>
              <a:t>(</a:t>
            </a:r>
            <a:r>
              <a:rPr lang="nl-NL" dirty="0"/>
              <a:t>"</a:t>
            </a:r>
            <a:r>
              <a:rPr lang="nl-NL" dirty="0" smtClean="0"/>
              <a:t>John")</a:t>
            </a:r>
          </a:p>
          <a:p>
            <a:r>
              <a:rPr lang="nl-NL" dirty="0"/>
              <a:t> </a:t>
            </a:r>
            <a:r>
              <a:rPr lang="nl-NL" dirty="0" smtClean="0"/>
              <a:t>   name = </a:t>
            </a:r>
            <a:r>
              <a:rPr lang="nl-NL" dirty="0" err="1" smtClean="0"/>
              <a:t>p.whoami</a:t>
            </a:r>
            <a:r>
              <a:rPr lang="nl-NL" dirty="0" smtClean="0"/>
              <a:t>()</a:t>
            </a:r>
            <a:endParaRPr lang="nl-NL" dirty="0"/>
          </a:p>
          <a:p>
            <a:r>
              <a:rPr lang="nl-NL" dirty="0" smtClean="0"/>
              <a:t>    max, min </a:t>
            </a:r>
            <a:r>
              <a:rPr lang="nl-NL" dirty="0"/>
              <a:t>= </a:t>
            </a:r>
            <a:r>
              <a:rPr lang="nl-NL" dirty="0" err="1"/>
              <a:t>bigger</a:t>
            </a:r>
            <a:r>
              <a:rPr lang="nl-NL" dirty="0"/>
              <a:t>(12, </a:t>
            </a:r>
            <a:r>
              <a:rPr lang="nl-NL" dirty="0" smtClean="0"/>
              <a:t>100)</a:t>
            </a:r>
          </a:p>
          <a:p>
            <a:r>
              <a:rPr lang="nl-NL" dirty="0" smtClean="0"/>
              <a:t>  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773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nl-NL" dirty="0" err="1" smtClean="0"/>
              <a:t>Numpy</a:t>
            </a:r>
            <a:r>
              <a:rPr lang="nl-NL" dirty="0" smtClean="0"/>
              <a:t> array (3 </a:t>
            </a:r>
            <a:r>
              <a:rPr lang="nl-NL" dirty="0" err="1" smtClean="0"/>
              <a:t>channels</a:t>
            </a:r>
            <a:r>
              <a:rPr lang="nl-NL" dirty="0" smtClean="0"/>
              <a:t>, uint8: 8 bits/pixel)</a:t>
            </a:r>
          </a:p>
          <a:p>
            <a:pPr lvl="1"/>
            <a:r>
              <a:rPr lang="nl-NL" dirty="0" err="1"/>
              <a:t>height</a:t>
            </a:r>
            <a:r>
              <a:rPr lang="nl-NL" dirty="0"/>
              <a:t>, </a:t>
            </a:r>
            <a:r>
              <a:rPr lang="nl-NL" dirty="0" err="1"/>
              <a:t>width</a:t>
            </a:r>
            <a:r>
              <a:rPr lang="nl-NL" dirty="0"/>
              <a:t> = </a:t>
            </a:r>
            <a:r>
              <a:rPr lang="nl-NL" dirty="0" err="1"/>
              <a:t>image.shape</a:t>
            </a:r>
            <a:r>
              <a:rPr lang="nl-NL" dirty="0"/>
              <a:t>[:2</a:t>
            </a:r>
            <a:r>
              <a:rPr lang="nl-NL" dirty="0" smtClean="0"/>
              <a:t>]</a:t>
            </a:r>
          </a:p>
          <a:p>
            <a:pPr lvl="1"/>
            <a:r>
              <a:rPr lang="nl-NL" dirty="0" smtClean="0"/>
              <a:t>(blue, green, red) </a:t>
            </a:r>
            <a:r>
              <a:rPr lang="nl-NL" dirty="0"/>
              <a:t>= </a:t>
            </a:r>
            <a:r>
              <a:rPr lang="nl-NL" dirty="0" smtClean="0"/>
              <a:t>cv2.split(image)</a:t>
            </a:r>
          </a:p>
          <a:p>
            <a:endParaRPr lang="nl-NL" dirty="0"/>
          </a:p>
        </p:txBody>
      </p:sp>
      <p:pic>
        <p:nvPicPr>
          <p:cNvPr id="3074" name="Picture 2" descr="http://www.petercorke.com/RVC/chaps/12/figs/flow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46561"/>
            <a:ext cx="4369963" cy="327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petercorke.com/RVC/chaps/12/figs/pla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26" y="3585651"/>
            <a:ext cx="4797754" cy="29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12"/>
          <p:cNvSpPr txBox="1"/>
          <p:nvPr/>
        </p:nvSpPr>
        <p:spPr>
          <a:xfrm>
            <a:off x="251520" y="33717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[0, 0]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62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Input &amp; Output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OpenCV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r>
              <a:rPr lang="nl-NL" dirty="0" smtClean="0"/>
              <a:t>Input</a:t>
            </a:r>
          </a:p>
          <a:p>
            <a:pPr lvl="1"/>
            <a:r>
              <a:rPr lang="nl-NL" dirty="0" smtClean="0"/>
              <a:t>cv2.VideoCapture(…).</a:t>
            </a:r>
            <a:r>
              <a:rPr lang="nl-NL" dirty="0" err="1" smtClean="0"/>
              <a:t>read</a:t>
            </a:r>
            <a:r>
              <a:rPr lang="nl-NL" dirty="0" smtClean="0"/>
              <a:t>()</a:t>
            </a:r>
          </a:p>
          <a:p>
            <a:pPr lvl="2"/>
            <a:r>
              <a:rPr lang="nl-NL" dirty="0" smtClean="0"/>
              <a:t>Reads frame </a:t>
            </a:r>
            <a:r>
              <a:rPr lang="nl-NL" dirty="0" err="1" smtClean="0"/>
              <a:t>from</a:t>
            </a:r>
            <a:r>
              <a:rPr lang="nl-NL" dirty="0" smtClean="0"/>
              <a:t> webcam or </a:t>
            </a:r>
            <a:r>
              <a:rPr lang="nl-NL" dirty="0"/>
              <a:t>v</a:t>
            </a:r>
            <a:r>
              <a:rPr lang="nl-NL" dirty="0" smtClean="0"/>
              <a:t>ideo file</a:t>
            </a:r>
            <a:endParaRPr lang="nl-NL" dirty="0"/>
          </a:p>
          <a:p>
            <a:pPr lvl="1"/>
            <a:r>
              <a:rPr lang="nl-NL" dirty="0"/>
              <a:t>c</a:t>
            </a:r>
            <a:r>
              <a:rPr lang="nl-NL" dirty="0" smtClean="0"/>
              <a:t>v2.imread</a:t>
            </a:r>
            <a:endParaRPr lang="nl-NL" dirty="0"/>
          </a:p>
          <a:p>
            <a:pPr lvl="2"/>
            <a:r>
              <a:rPr lang="nl-NL" dirty="0" smtClean="0"/>
              <a:t>Reads image </a:t>
            </a:r>
            <a:r>
              <a:rPr lang="nl-NL" dirty="0" err="1" smtClean="0"/>
              <a:t>from</a:t>
            </a:r>
            <a:r>
              <a:rPr lang="nl-NL" dirty="0" smtClean="0"/>
              <a:t> file</a:t>
            </a:r>
          </a:p>
          <a:p>
            <a:pPr lvl="2"/>
            <a:endParaRPr lang="nl-NL" dirty="0"/>
          </a:p>
          <a:p>
            <a:r>
              <a:rPr lang="nl-NL" dirty="0" smtClean="0"/>
              <a:t>Output</a:t>
            </a:r>
          </a:p>
          <a:p>
            <a:pPr lvl="1"/>
            <a:r>
              <a:rPr lang="nl-NL" dirty="0" smtClean="0"/>
              <a:t>cv2.imwrite</a:t>
            </a:r>
          </a:p>
          <a:p>
            <a:pPr lvl="2"/>
            <a:r>
              <a:rPr lang="nl-NL" dirty="0" err="1" smtClean="0"/>
              <a:t>Writes</a:t>
            </a:r>
            <a:r>
              <a:rPr lang="nl-NL" dirty="0" smtClean="0"/>
              <a:t> image </a:t>
            </a:r>
            <a:r>
              <a:rPr lang="nl-NL" dirty="0" err="1" smtClean="0"/>
              <a:t>to</a:t>
            </a:r>
            <a:r>
              <a:rPr lang="nl-NL" dirty="0" smtClean="0"/>
              <a:t> file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OpenCV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81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Display images</a:t>
            </a:r>
          </a:p>
          <a:p>
            <a:pPr lvl="1"/>
            <a:r>
              <a:rPr lang="nl-NL" dirty="0" smtClean="0"/>
              <a:t>cv2.imshow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Trackbars</a:t>
            </a:r>
          </a:p>
          <a:p>
            <a:pPr lvl="1"/>
            <a:r>
              <a:rPr lang="nl-NL" dirty="0" smtClean="0"/>
              <a:t>cv2.createTrackbar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Mouse</a:t>
            </a:r>
          </a:p>
          <a:p>
            <a:pPr lvl="1"/>
            <a:r>
              <a:rPr lang="nl-NL" dirty="0" smtClean="0"/>
              <a:t>cv2.setMouseCallback</a:t>
            </a:r>
            <a:endParaRPr lang="nl-NL" dirty="0"/>
          </a:p>
        </p:txBody>
      </p:sp>
      <p:pic>
        <p:nvPicPr>
          <p:cNvPr id="1028" name="Picture 4" descr="Adding Trackbars - Windows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19724"/>
            <a:ext cx="4199210" cy="411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OpenCV</a:t>
            </a:r>
            <a:r>
              <a:rPr lang="nl-NL" dirty="0" smtClean="0"/>
              <a:t> in ROS / Eric Dortmans / FHICT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18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Microsoft Office PowerPoint</Application>
  <PresentationFormat>Diavoorstelling (4:3)</PresentationFormat>
  <Paragraphs>435</Paragraphs>
  <Slides>57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Times New Roman</vt:lpstr>
      <vt:lpstr>Wingdings</vt:lpstr>
      <vt:lpstr>Office-thema</vt:lpstr>
      <vt:lpstr>OpenCV in ROS</vt:lpstr>
      <vt:lpstr>Contents</vt:lpstr>
      <vt:lpstr>OpenCV</vt:lpstr>
      <vt:lpstr>OpenCV</vt:lpstr>
      <vt:lpstr>Python API</vt:lpstr>
      <vt:lpstr>Python</vt:lpstr>
      <vt:lpstr>Image</vt:lpstr>
      <vt:lpstr>Input &amp; Output with OpenCV</vt:lpstr>
      <vt:lpstr>GUI</vt:lpstr>
      <vt:lpstr>Image Processing</vt:lpstr>
      <vt:lpstr>Image Processing</vt:lpstr>
      <vt:lpstr>Drawing &amp; Writing on images</vt:lpstr>
      <vt:lpstr>Opencv &amp; ROS</vt:lpstr>
      <vt:lpstr>Computer Vision in ROS</vt:lpstr>
      <vt:lpstr>Image Acquisition in ROS</vt:lpstr>
      <vt:lpstr>Image Processing in ROS</vt:lpstr>
      <vt:lpstr>ROS OpenCV Bridge</vt:lpstr>
      <vt:lpstr>ROS node in Python</vt:lpstr>
      <vt:lpstr>ROS Image Processing node</vt:lpstr>
      <vt:lpstr>Object detection with OpenCV</vt:lpstr>
      <vt:lpstr>Objects</vt:lpstr>
      <vt:lpstr>Object Detection using Features</vt:lpstr>
      <vt:lpstr>Object Detection using Shape</vt:lpstr>
      <vt:lpstr>RGB</vt:lpstr>
      <vt:lpstr>HSV</vt:lpstr>
      <vt:lpstr>Grayscale</vt:lpstr>
      <vt:lpstr>Contours from Colors</vt:lpstr>
      <vt:lpstr>Contours from edges / blobs</vt:lpstr>
      <vt:lpstr>RGB</vt:lpstr>
      <vt:lpstr>Blobs from color thresholding</vt:lpstr>
      <vt:lpstr>Grayscale</vt:lpstr>
      <vt:lpstr>Blobs from grayscale thresholding</vt:lpstr>
      <vt:lpstr>Edges from grayscale</vt:lpstr>
      <vt:lpstr>Contours</vt:lpstr>
      <vt:lpstr>Contour features</vt:lpstr>
      <vt:lpstr>Contour features</vt:lpstr>
      <vt:lpstr>Contour features</vt:lpstr>
      <vt:lpstr>Contour features</vt:lpstr>
      <vt:lpstr>Contour features</vt:lpstr>
      <vt:lpstr>Contour shape matching</vt:lpstr>
      <vt:lpstr>Camera calibration</vt:lpstr>
      <vt:lpstr>Camera</vt:lpstr>
      <vt:lpstr>Pinhole Camera Model</vt:lpstr>
      <vt:lpstr>Distortion</vt:lpstr>
      <vt:lpstr>Focal lenght estimation</vt:lpstr>
      <vt:lpstr>Example: Logitech C170 webcam</vt:lpstr>
      <vt:lpstr>ROS Camera Calibration</vt:lpstr>
      <vt:lpstr>ROS Camera Calibration result</vt:lpstr>
      <vt:lpstr>ROS Camera Model support</vt:lpstr>
      <vt:lpstr>Image Rectification in ROS</vt:lpstr>
      <vt:lpstr>Camera perspective correction</vt:lpstr>
      <vt:lpstr>Bird’s eye view</vt:lpstr>
      <vt:lpstr>POSE and size estimation</vt:lpstr>
      <vt:lpstr>Size versus Distance</vt:lpstr>
      <vt:lpstr>Size or Distance estimation</vt:lpstr>
      <vt:lpstr>Markers / Fiducials</vt:lpstr>
      <vt:lpstr>ROS TF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in ROS</dc:title>
  <dc:creator>Eric</dc:creator>
  <cp:lastModifiedBy>Dortmans,Eric H.M.J.M.</cp:lastModifiedBy>
  <cp:revision>574</cp:revision>
  <dcterms:created xsi:type="dcterms:W3CDTF">2012-08-27T13:43:15Z</dcterms:created>
  <dcterms:modified xsi:type="dcterms:W3CDTF">2017-02-12T22:56:13Z</dcterms:modified>
</cp:coreProperties>
</file>