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8" r:id="rId2"/>
    <p:sldId id="328" r:id="rId3"/>
    <p:sldId id="365" r:id="rId4"/>
    <p:sldId id="370" r:id="rId5"/>
    <p:sldId id="371" r:id="rId6"/>
    <p:sldId id="366" r:id="rId7"/>
    <p:sldId id="367" r:id="rId8"/>
    <p:sldId id="372" r:id="rId9"/>
    <p:sldId id="368" r:id="rId10"/>
    <p:sldId id="369" r:id="rId11"/>
    <p:sldId id="336" r:id="rId12"/>
    <p:sldId id="323" r:id="rId13"/>
    <p:sldId id="340" r:id="rId14"/>
    <p:sldId id="342" r:id="rId15"/>
    <p:sldId id="326" r:id="rId16"/>
    <p:sldId id="373" r:id="rId17"/>
    <p:sldId id="341" r:id="rId18"/>
    <p:sldId id="343" r:id="rId19"/>
    <p:sldId id="382" r:id="rId20"/>
    <p:sldId id="389" r:id="rId21"/>
    <p:sldId id="346" r:id="rId22"/>
    <p:sldId id="380" r:id="rId23"/>
    <p:sldId id="400" r:id="rId24"/>
    <p:sldId id="402" r:id="rId25"/>
    <p:sldId id="399" r:id="rId26"/>
    <p:sldId id="401" r:id="rId27"/>
    <p:sldId id="397" r:id="rId28"/>
    <p:sldId id="398" r:id="rId29"/>
    <p:sldId id="374" r:id="rId30"/>
    <p:sldId id="403" r:id="rId31"/>
    <p:sldId id="376" r:id="rId32"/>
    <p:sldId id="393" r:id="rId33"/>
    <p:sldId id="404" r:id="rId34"/>
    <p:sldId id="394" r:id="rId35"/>
    <p:sldId id="375" r:id="rId36"/>
    <p:sldId id="378" r:id="rId37"/>
    <p:sldId id="395" r:id="rId38"/>
    <p:sldId id="379" r:id="rId39"/>
    <p:sldId id="356" r:id="rId40"/>
    <p:sldId id="344" r:id="rId41"/>
    <p:sldId id="350" r:id="rId42"/>
    <p:sldId id="353" r:id="rId43"/>
    <p:sldId id="387" r:id="rId44"/>
    <p:sldId id="388" r:id="rId45"/>
    <p:sldId id="352" r:id="rId46"/>
    <p:sldId id="383" r:id="rId47"/>
    <p:sldId id="386" r:id="rId48"/>
    <p:sldId id="364" r:id="rId49"/>
    <p:sldId id="406" r:id="rId50"/>
    <p:sldId id="405" r:id="rId51"/>
    <p:sldId id="357" r:id="rId52"/>
    <p:sldId id="384" r:id="rId53"/>
    <p:sldId id="349" r:id="rId54"/>
    <p:sldId id="355" r:id="rId55"/>
    <p:sldId id="358" r:id="rId5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50E59-91FA-400F-9B65-5FF464248520}" type="datetimeFigureOut">
              <a:rPr lang="nl-NL" smtClean="0"/>
              <a:t>8-1-2017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4C3C0-D75F-4D5F-9A90-96E4C18E7D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06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4C3C0-D75F-4D5F-9A90-96E4C18E7DE8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6286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EDA1-9C32-44EE-A88A-C35B28DC60DF}" type="datetime1">
              <a:rPr lang="nl-NL" smtClean="0"/>
              <a:t>8-1-2017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OpenCV</a:t>
            </a:r>
            <a:r>
              <a:rPr lang="nl-NL" dirty="0" smtClean="0"/>
              <a:t> in ROS / Eric Dortmans / FHICT</a:t>
            </a:r>
          </a:p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54EA-2EBF-44ED-8219-DB7A6293D147}" type="datetime1">
              <a:rPr lang="nl-NL" smtClean="0"/>
              <a:t>8-1-2017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5E7-36A2-4723-8542-B9C24E39082F}" type="datetime1">
              <a:rPr lang="nl-NL" smtClean="0"/>
              <a:t>8-1-2017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2730-B8C5-42EE-B2E1-B3D2153B0C85}" type="datetime1">
              <a:rPr lang="nl-NL" smtClean="0"/>
              <a:t>8-1-2017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OpenCV</a:t>
            </a:r>
            <a:r>
              <a:rPr lang="nl-NL" dirty="0" smtClean="0"/>
              <a:t> in ROS / Eric Dortmans / FHICT</a:t>
            </a:r>
          </a:p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407D-A775-4E41-8911-E46283B1B9EB}" type="datetime1">
              <a:rPr lang="nl-NL" smtClean="0"/>
              <a:t>8-1-2017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5943-9735-4C92-AD4B-C2EEBD04CC44}" type="datetime1">
              <a:rPr lang="nl-NL" smtClean="0"/>
              <a:t>8-1-2017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44FB-FDB4-4970-8FB0-4F0C736FF315}" type="datetime1">
              <a:rPr lang="nl-NL" smtClean="0"/>
              <a:t>8-1-2017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22D1-8795-408B-B3EB-42B05411583C}" type="datetime1">
              <a:rPr lang="nl-NL" smtClean="0"/>
              <a:t>8-1-2017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8F64-5E52-47E1-B0D2-CAD19A9600F7}" type="datetime1">
              <a:rPr lang="nl-NL" smtClean="0"/>
              <a:t>8-1-2017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FC3B-E5F0-489C-9AA4-2BC783A79509}" type="datetime1">
              <a:rPr lang="nl-NL" smtClean="0"/>
              <a:t>8-1-2017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CC4F-A6A7-4EC0-9CB8-B987D153BE7C}" type="datetime1">
              <a:rPr lang="nl-NL" smtClean="0"/>
              <a:t>8-1-2017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FEA8C-C0F4-479D-B90D-87F4F7CA1E23}" type="datetime1">
              <a:rPr lang="nl-NL" smtClean="0"/>
              <a:t>8-1-2017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OpenCV in ROS / Eric Dortmans / FHICT 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os.org/api/sensor_msgs/html/msg/Image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ros.org/Sensors/Cameras" TargetMode="External"/><Relationship Id="rId5" Type="http://schemas.openxmlformats.org/officeDocument/2006/relationships/hyperlink" Target="http://wiki.ros.org/usb_cam" TargetMode="External"/><Relationship Id="rId4" Type="http://schemas.openxmlformats.org/officeDocument/2006/relationships/hyperlink" Target="http://docs.ros.org/api/sensor_msgs/html/msg/CameraInfo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os.org/api/geometry_msgs/html/msg/PoseArray.html" TargetMode="External"/><Relationship Id="rId2" Type="http://schemas.openxmlformats.org/officeDocument/2006/relationships/hyperlink" Target="http://docs.ros.org/api/sensor_msgs/html/msg/Ima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ros.org/api/sensor_msgs/html/msg/CameraInfo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vision_opencv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v-python-tutroals.readthedocs.io/en/latest/py_tutorials/py_imgproc/py_contours/py_table_of_contents_contours/py_table_of_contents_contours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what-when-how.com/introduction-to-video-and-image-processing/blob-analysis-introduction-to-video-and-image-processing-part-1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v" TargetMode="External"/><Relationship Id="rId2" Type="http://schemas.openxmlformats.org/officeDocument/2006/relationships/hyperlink" Target="http://opencv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machinedesign.com/sensors/lessons-machine-vision-eye-working-distance-and-depth-field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ksimek.github.io/2013/08/13/intrinsic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hotographylife.com/what-is-distortion" TargetMode="Externa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opencv.com/approximate-focal-length-for-webcams-and-cell-phone-cameras/" TargetMode="Externa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www.comx-computers.co.za/LOG-C170-specifications-94376.htm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wiki.ros.org/camera_calibration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image_geometry" TargetMode="External"/><Relationship Id="rId2" Type="http://schemas.openxmlformats.org/officeDocument/2006/relationships/hyperlink" Target="http://docs.ros.org/api/image_geometry/html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image_proc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learnxinyminutes.com/docs/python/" TargetMode="External"/><Relationship Id="rId7" Type="http://schemas.openxmlformats.org/officeDocument/2006/relationships/hyperlink" Target="http://www.pyimagesearch.com/category/tutorials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honprogramming.net/loading-images-python-opencv-tutorial/" TargetMode="External"/><Relationship Id="rId5" Type="http://schemas.openxmlformats.org/officeDocument/2006/relationships/hyperlink" Target="https://opencv-python-tutroals.readthedocs.io/" TargetMode="External"/><Relationship Id="rId4" Type="http://schemas.openxmlformats.org/officeDocument/2006/relationships/hyperlink" Target="https://learnpythonthehardway.org/book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hyperlink" Target="http://www.learnopencv.com/homography-examples-using-opencv-python-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yimagesearch.com/2014/08/25/4-point-opencv-getperspective-transform-example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ar_track_alvar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OpenCV</a:t>
            </a:r>
            <a:r>
              <a:rPr lang="nl-NL" dirty="0" smtClean="0"/>
              <a:t> in ROS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ROS 4 Engineers</a:t>
            </a:r>
          </a:p>
          <a:p>
            <a:endParaRPr lang="nl-NL" dirty="0"/>
          </a:p>
          <a:p>
            <a:r>
              <a:rPr lang="nl-NL" sz="2200" dirty="0" smtClean="0"/>
              <a:t>Eric Dortmans</a:t>
            </a:r>
          </a:p>
          <a:p>
            <a:r>
              <a:rPr lang="nl-NL" sz="2200" dirty="0" err="1" smtClean="0"/>
              <a:t>Fontys</a:t>
            </a:r>
            <a:r>
              <a:rPr lang="nl-NL" sz="2200" dirty="0" smtClean="0"/>
              <a:t> Hogeschool ICT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32744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Drawing</a:t>
            </a:r>
            <a:r>
              <a:rPr lang="nl-NL" dirty="0" smtClean="0"/>
              <a:t> &amp; </a:t>
            </a:r>
            <a:r>
              <a:rPr lang="nl-NL" dirty="0" err="1"/>
              <a:t>W</a:t>
            </a:r>
            <a:r>
              <a:rPr lang="nl-NL" dirty="0" err="1" smtClean="0"/>
              <a:t>riting</a:t>
            </a:r>
            <a:r>
              <a:rPr lang="nl-NL" dirty="0" smtClean="0"/>
              <a:t> on images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</a:t>
            </a:r>
            <a:r>
              <a:rPr lang="nl-NL" dirty="0" smtClean="0"/>
              <a:t>v2.line</a:t>
            </a:r>
          </a:p>
          <a:p>
            <a:r>
              <a:rPr lang="nl-NL" dirty="0"/>
              <a:t>cv2.rectangle</a:t>
            </a:r>
            <a:endParaRPr lang="nl-NL" dirty="0" smtClean="0"/>
          </a:p>
          <a:p>
            <a:r>
              <a:rPr lang="nl-NL" dirty="0"/>
              <a:t>cv2.polyline</a:t>
            </a:r>
            <a:endParaRPr lang="nl-NL" dirty="0" smtClean="0"/>
          </a:p>
          <a:p>
            <a:r>
              <a:rPr lang="nl-NL" dirty="0"/>
              <a:t>cv2.circle</a:t>
            </a:r>
            <a:endParaRPr lang="nl-NL" dirty="0" smtClean="0"/>
          </a:p>
          <a:p>
            <a:r>
              <a:rPr lang="nl-NL" dirty="0" smtClean="0"/>
              <a:t>cv2.ellipse</a:t>
            </a:r>
          </a:p>
          <a:p>
            <a:r>
              <a:rPr lang="nl-NL" dirty="0" smtClean="0"/>
              <a:t>cv2.drawContours</a:t>
            </a:r>
          </a:p>
          <a:p>
            <a:r>
              <a:rPr lang="nl-NL" dirty="0"/>
              <a:t>cv2.putText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9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Opencv</a:t>
            </a:r>
            <a:r>
              <a:rPr lang="nl-NL" dirty="0" smtClean="0"/>
              <a:t> &amp; ROS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6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asus 3d 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44" y="1893452"/>
            <a:ext cx="2261492" cy="226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Computer </a:t>
            </a:r>
            <a:r>
              <a:rPr lang="nl-NL" dirty="0" err="1" smtClean="0"/>
              <a:t>Vision</a:t>
            </a:r>
            <a:r>
              <a:rPr lang="nl-NL" dirty="0" smtClean="0"/>
              <a:t> in ROS</a:t>
            </a:r>
            <a:endParaRPr lang="nl-NL" dirty="0"/>
          </a:p>
        </p:txBody>
      </p:sp>
      <p:sp>
        <p:nvSpPr>
          <p:cNvPr id="7" name="PIJL-OMLAAG 6"/>
          <p:cNvSpPr/>
          <p:nvPr/>
        </p:nvSpPr>
        <p:spPr>
          <a:xfrm>
            <a:off x="1161562" y="4077073"/>
            <a:ext cx="504056" cy="72008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ep 1"/>
          <p:cNvGrpSpPr/>
          <p:nvPr/>
        </p:nvGrpSpPr>
        <p:grpSpPr>
          <a:xfrm>
            <a:off x="835948" y="4797152"/>
            <a:ext cx="7120428" cy="1512168"/>
            <a:chOff x="703372" y="3501008"/>
            <a:chExt cx="7120428" cy="1512168"/>
          </a:xfrm>
        </p:grpSpPr>
        <p:sp>
          <p:nvSpPr>
            <p:cNvPr id="8" name="Ovaal 7"/>
            <p:cNvSpPr/>
            <p:nvPr/>
          </p:nvSpPr>
          <p:spPr>
            <a:xfrm>
              <a:off x="3419872" y="3501008"/>
              <a:ext cx="2160240" cy="15121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cxnSp>
          <p:nvCxnSpPr>
            <p:cNvPr id="9" name="Rechte verbindingslijn met pijl 8"/>
            <p:cNvCxnSpPr/>
            <p:nvPr/>
          </p:nvCxnSpPr>
          <p:spPr>
            <a:xfrm>
              <a:off x="2411760" y="4257092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kstvak 30"/>
            <p:cNvSpPr txBox="1"/>
            <p:nvPr/>
          </p:nvSpPr>
          <p:spPr>
            <a:xfrm>
              <a:off x="6825560" y="3995482"/>
              <a:ext cx="998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3200" dirty="0" smtClean="0"/>
                <a:t>Pose</a:t>
              </a:r>
              <a:endParaRPr lang="en-GB" sz="2000" dirty="0"/>
            </a:p>
          </p:txBody>
        </p:sp>
        <p:pic>
          <p:nvPicPr>
            <p:cNvPr id="36" name="Picture 2" descr="ROS.or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9621" y="4084992"/>
              <a:ext cx="1269464" cy="364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kstvak 36"/>
            <p:cNvSpPr txBox="1"/>
            <p:nvPr/>
          </p:nvSpPr>
          <p:spPr>
            <a:xfrm>
              <a:off x="703372" y="3991208"/>
              <a:ext cx="12568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3200" dirty="0" smtClean="0"/>
                <a:t>Image</a:t>
              </a:r>
              <a:endParaRPr lang="en-GB" sz="2000" dirty="0"/>
            </a:p>
          </p:txBody>
        </p:sp>
      </p:grpSp>
      <p:sp>
        <p:nvSpPr>
          <p:cNvPr id="39" name="PIJL-OMLAAG 38"/>
          <p:cNvSpPr/>
          <p:nvPr/>
        </p:nvSpPr>
        <p:spPr>
          <a:xfrm flipV="1">
            <a:off x="7196325" y="4077072"/>
            <a:ext cx="504056" cy="716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PIJL-OMLAAG 43"/>
          <p:cNvSpPr/>
          <p:nvPr/>
        </p:nvSpPr>
        <p:spPr>
          <a:xfrm rot="16200000" flipH="1" flipV="1">
            <a:off x="2681306" y="2605743"/>
            <a:ext cx="504056" cy="5569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PIJL-OMLAAG 44"/>
          <p:cNvSpPr/>
          <p:nvPr/>
        </p:nvSpPr>
        <p:spPr>
          <a:xfrm rot="16200000" flipH="1" flipV="1">
            <a:off x="6129754" y="2605743"/>
            <a:ext cx="504056" cy="5569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4" descr="Image result for ur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062" y="1115602"/>
            <a:ext cx="2233402" cy="296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Rechte verbindingslijn met pijl 26"/>
          <p:cNvCxnSpPr/>
          <p:nvPr/>
        </p:nvCxnSpPr>
        <p:spPr>
          <a:xfrm>
            <a:off x="5700434" y="5559409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Image result for pyth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906" y="5997962"/>
            <a:ext cx="1613582" cy="47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mage result for opencv logo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68" y="5735659"/>
            <a:ext cx="772406" cy="95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turningparts.com.tw/images/p1/customized_pic_b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898" y="1693391"/>
            <a:ext cx="2637046" cy="240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al 13"/>
          <p:cNvSpPr/>
          <p:nvPr/>
        </p:nvSpPr>
        <p:spPr>
          <a:xfrm>
            <a:off x="4434263" y="3104443"/>
            <a:ext cx="309396" cy="2917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39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Image result for asus 3d 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086" y="944902"/>
            <a:ext cx="2261492" cy="226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</a:t>
            </a:r>
            <a:r>
              <a:rPr lang="nl-NL" dirty="0" err="1" smtClean="0"/>
              <a:t>Acquisition</a:t>
            </a:r>
            <a:r>
              <a:rPr lang="nl-NL" dirty="0" smtClean="0"/>
              <a:t> in ROS</a:t>
            </a:r>
            <a:endParaRPr lang="nl-NL" dirty="0"/>
          </a:p>
        </p:txBody>
      </p:sp>
      <p:sp>
        <p:nvSpPr>
          <p:cNvPr id="6" name="Ovaal 5"/>
          <p:cNvSpPr/>
          <p:nvPr/>
        </p:nvSpPr>
        <p:spPr>
          <a:xfrm>
            <a:off x="2771800" y="3141958"/>
            <a:ext cx="2862064" cy="15121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/>
              <a:t>c</a:t>
            </a:r>
            <a:r>
              <a:rPr lang="nl-NL" sz="2400" b="1" dirty="0" err="1" smtClean="0"/>
              <a:t>amera_node</a:t>
            </a:r>
            <a:endParaRPr lang="nl-NL" b="1" dirty="0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4202832" y="4654126"/>
            <a:ext cx="0" cy="575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hthoek 11"/>
          <p:cNvSpPr/>
          <p:nvPr/>
        </p:nvSpPr>
        <p:spPr>
          <a:xfrm>
            <a:off x="2398588" y="5445224"/>
            <a:ext cx="3608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dirty="0" smtClean="0">
                <a:solidFill>
                  <a:srgbClr val="0070C0"/>
                </a:solidFill>
                <a:hlinkClick r:id="rId3"/>
              </a:rPr>
              <a:t>sensor_msgs/Image</a:t>
            </a:r>
            <a:endParaRPr lang="nl-NL" sz="3200" dirty="0">
              <a:solidFill>
                <a:srgbClr val="0070C0"/>
              </a:solidFill>
            </a:endParaRPr>
          </a:p>
        </p:txBody>
      </p:sp>
      <p:sp>
        <p:nvSpPr>
          <p:cNvPr id="15" name="PIJL-OMLAAG 14"/>
          <p:cNvSpPr/>
          <p:nvPr/>
        </p:nvSpPr>
        <p:spPr>
          <a:xfrm>
            <a:off x="3950804" y="2522456"/>
            <a:ext cx="504056" cy="54609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Rechte verbindingslijn met pijl 16"/>
          <p:cNvCxnSpPr/>
          <p:nvPr/>
        </p:nvCxnSpPr>
        <p:spPr>
          <a:xfrm rot="16200000">
            <a:off x="5922391" y="3630236"/>
            <a:ext cx="0" cy="575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hthoek 17"/>
          <p:cNvSpPr/>
          <p:nvPr/>
        </p:nvSpPr>
        <p:spPr>
          <a:xfrm>
            <a:off x="5633864" y="4047455"/>
            <a:ext cx="3358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dirty="0">
                <a:hlinkClick r:id="rId4"/>
              </a:rPr>
              <a:t>sensor_msgs/</a:t>
            </a:r>
            <a:r>
              <a:rPr lang="nl-NL" sz="2400" dirty="0" err="1">
                <a:hlinkClick r:id="rId4"/>
              </a:rPr>
              <a:t>CameraInfo</a:t>
            </a:r>
            <a:endParaRPr lang="nl-NL" sz="1600" dirty="0"/>
          </a:p>
        </p:txBody>
      </p:sp>
      <p:sp>
        <p:nvSpPr>
          <p:cNvPr id="3" name="Rechthoek 2"/>
          <p:cNvSpPr/>
          <p:nvPr/>
        </p:nvSpPr>
        <p:spPr>
          <a:xfrm>
            <a:off x="340663" y="2729065"/>
            <a:ext cx="2863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USB camera node:</a:t>
            </a:r>
          </a:p>
          <a:p>
            <a:r>
              <a:rPr lang="nl-NL" dirty="0" smtClean="0">
                <a:hlinkClick r:id="rId5"/>
              </a:rPr>
              <a:t>http</a:t>
            </a:r>
            <a:r>
              <a:rPr lang="nl-NL" dirty="0">
                <a:hlinkClick r:id="rId5"/>
              </a:rPr>
              <a:t>://</a:t>
            </a:r>
            <a:r>
              <a:rPr lang="nl-NL" dirty="0" smtClean="0">
                <a:hlinkClick r:id="rId5"/>
              </a:rPr>
              <a:t>wiki.ros.org/usb_cam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299220" y="1393152"/>
            <a:ext cx="3676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6"/>
              </a:rPr>
              <a:t>http://</a:t>
            </a:r>
            <a:r>
              <a:rPr lang="nl-NL" dirty="0" smtClean="0">
                <a:hlinkClick r:id="rId6"/>
              </a:rPr>
              <a:t>wiki.ros.org/Sensors/Cameras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3295725" y="5082774"/>
            <a:ext cx="1683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 err="1"/>
              <a:t>image_raw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6209928" y="3686939"/>
            <a:ext cx="1741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dirty="0" err="1"/>
              <a:t>camera_info</a:t>
            </a:r>
            <a:endParaRPr lang="nl-NL" sz="2400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49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Image Processing in ROS</a:t>
            </a:r>
          </a:p>
        </p:txBody>
      </p:sp>
      <p:sp>
        <p:nvSpPr>
          <p:cNvPr id="6" name="Ovaal 5"/>
          <p:cNvSpPr/>
          <p:nvPr/>
        </p:nvSpPr>
        <p:spPr>
          <a:xfrm>
            <a:off x="3222104" y="2927364"/>
            <a:ext cx="2862064" cy="15121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b="1" dirty="0" err="1" smtClean="0"/>
              <a:t>ip_node</a:t>
            </a:r>
            <a:endParaRPr lang="nl-NL" b="1" dirty="0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4653136" y="4439532"/>
            <a:ext cx="0" cy="575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hthoek 11"/>
          <p:cNvSpPr/>
          <p:nvPr/>
        </p:nvSpPr>
        <p:spPr>
          <a:xfrm>
            <a:off x="2839764" y="1422354"/>
            <a:ext cx="3608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dirty="0" smtClean="0">
                <a:solidFill>
                  <a:srgbClr val="0070C0"/>
                </a:solidFill>
                <a:hlinkClick r:id="rId2"/>
              </a:rPr>
              <a:t>sensor_msgs/Image</a:t>
            </a:r>
            <a:endParaRPr lang="nl-NL" sz="3200" dirty="0">
              <a:solidFill>
                <a:srgbClr val="0070C0"/>
              </a:solidFill>
            </a:endParaRPr>
          </a:p>
        </p:txBody>
      </p:sp>
      <p:cxnSp>
        <p:nvCxnSpPr>
          <p:cNvPr id="14" name="Rechte verbindingslijn met pijl 13"/>
          <p:cNvCxnSpPr/>
          <p:nvPr/>
        </p:nvCxnSpPr>
        <p:spPr>
          <a:xfrm>
            <a:off x="4670648" y="2351300"/>
            <a:ext cx="0" cy="575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2316086" y="5461024"/>
            <a:ext cx="46741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dirty="0">
                <a:solidFill>
                  <a:srgbClr val="0070C0"/>
                </a:solidFill>
                <a:hlinkClick r:id="rId3"/>
              </a:rPr>
              <a:t>geometry_msgs/</a:t>
            </a:r>
            <a:r>
              <a:rPr lang="nl-NL" sz="3200" dirty="0" err="1">
                <a:solidFill>
                  <a:srgbClr val="0070C0"/>
                </a:solidFill>
                <a:hlinkClick r:id="rId3"/>
              </a:rPr>
              <a:t>PoseArray</a:t>
            </a:r>
            <a:endParaRPr lang="nl-NL" sz="3200" dirty="0">
              <a:solidFill>
                <a:srgbClr val="0070C0"/>
              </a:solidFill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2771800" y="4950278"/>
            <a:ext cx="35155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dirty="0" smtClean="0">
                <a:solidFill>
                  <a:srgbClr val="0070C0"/>
                </a:solidFill>
                <a:hlinkClick r:id="rId2"/>
              </a:rPr>
              <a:t>sensor_msgs/Image</a:t>
            </a:r>
            <a:endParaRPr lang="nl-NL" sz="3200" dirty="0">
              <a:solidFill>
                <a:srgbClr val="0070C0"/>
              </a:solidFill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2267744" y="5949280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 </a:t>
            </a:r>
            <a:r>
              <a:rPr lang="nl-NL" sz="2400" dirty="0" smtClean="0"/>
              <a:t>       </a:t>
            </a:r>
            <a:r>
              <a:rPr lang="nl-NL" sz="2800" dirty="0" smtClean="0"/>
              <a:t>&lt;</a:t>
            </a:r>
            <a:r>
              <a:rPr lang="nl-NL" sz="2800" dirty="0" err="1" smtClean="0"/>
              <a:t>proprietary</a:t>
            </a:r>
            <a:r>
              <a:rPr lang="nl-NL" sz="2800" dirty="0" smtClean="0"/>
              <a:t> </a:t>
            </a:r>
            <a:r>
              <a:rPr lang="nl-NL" sz="2800" dirty="0" err="1" smtClean="0"/>
              <a:t>message</a:t>
            </a:r>
            <a:r>
              <a:rPr lang="nl-NL" sz="2800" dirty="0" smtClean="0"/>
              <a:t>&gt;</a:t>
            </a:r>
            <a:endParaRPr lang="nl-NL" sz="2800" dirty="0"/>
          </a:p>
        </p:txBody>
      </p:sp>
      <p:cxnSp>
        <p:nvCxnSpPr>
          <p:cNvPr id="11" name="Rechte verbindingslijn met pijl 10"/>
          <p:cNvCxnSpPr/>
          <p:nvPr/>
        </p:nvCxnSpPr>
        <p:spPr>
          <a:xfrm rot="16200000">
            <a:off x="2934567" y="3429495"/>
            <a:ext cx="0" cy="575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hthoek 14"/>
          <p:cNvSpPr/>
          <p:nvPr/>
        </p:nvSpPr>
        <p:spPr>
          <a:xfrm>
            <a:off x="107504" y="3840638"/>
            <a:ext cx="3358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dirty="0">
                <a:hlinkClick r:id="rId4"/>
              </a:rPr>
              <a:t>sensor_msgs/</a:t>
            </a:r>
            <a:r>
              <a:rPr lang="nl-NL" sz="2400" dirty="0" err="1">
                <a:hlinkClick r:id="rId4"/>
              </a:rPr>
              <a:t>CameraInfo</a:t>
            </a:r>
            <a:endParaRPr lang="nl-NL" sz="1600" dirty="0"/>
          </a:p>
        </p:txBody>
      </p:sp>
      <p:sp>
        <p:nvSpPr>
          <p:cNvPr id="18" name="Rechthoek 17"/>
          <p:cNvSpPr/>
          <p:nvPr/>
        </p:nvSpPr>
        <p:spPr>
          <a:xfrm>
            <a:off x="905335" y="3480122"/>
            <a:ext cx="1741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dirty="0" err="1"/>
              <a:t>camera_info</a:t>
            </a:r>
            <a:endParaRPr lang="nl-NL" sz="2400" dirty="0"/>
          </a:p>
        </p:txBody>
      </p:sp>
      <p:sp>
        <p:nvSpPr>
          <p:cNvPr id="19" name="Tekstvak 18"/>
          <p:cNvSpPr txBox="1"/>
          <p:nvPr/>
        </p:nvSpPr>
        <p:spPr>
          <a:xfrm>
            <a:off x="3779912" y="1904882"/>
            <a:ext cx="1683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 err="1"/>
              <a:t>image_raw</a:t>
            </a:r>
            <a:endParaRPr lang="nl-NL" dirty="0"/>
          </a:p>
        </p:txBody>
      </p:sp>
      <p:cxnSp>
        <p:nvCxnSpPr>
          <p:cNvPr id="20" name="Rechte verbindingslijn met pijl 19"/>
          <p:cNvCxnSpPr/>
          <p:nvPr/>
        </p:nvCxnSpPr>
        <p:spPr>
          <a:xfrm rot="16200000">
            <a:off x="6371705" y="3409314"/>
            <a:ext cx="0" cy="5750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kstvak 2"/>
          <p:cNvSpPr txBox="1"/>
          <p:nvPr/>
        </p:nvSpPr>
        <p:spPr>
          <a:xfrm>
            <a:off x="6588224" y="3420289"/>
            <a:ext cx="64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 smtClean="0"/>
              <a:t>TF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409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</a:t>
            </a:r>
            <a:r>
              <a:rPr lang="nl-NL" dirty="0" err="1" smtClean="0"/>
              <a:t>OpenCV</a:t>
            </a:r>
            <a:r>
              <a:rPr lang="nl-NL" dirty="0" smtClean="0"/>
              <a:t> Bridge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ROS image </a:t>
            </a:r>
            <a:r>
              <a:rPr lang="nl-NL" dirty="0" err="1" smtClean="0"/>
              <a:t>differs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OpenCV</a:t>
            </a:r>
            <a:r>
              <a:rPr lang="nl-NL" dirty="0" smtClean="0"/>
              <a:t> image</a:t>
            </a:r>
            <a:endParaRPr lang="nl-NL" dirty="0"/>
          </a:p>
        </p:txBody>
      </p:sp>
      <p:pic>
        <p:nvPicPr>
          <p:cNvPr id="1026" name="Picture 2" descr="cvbrid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7" y="2204864"/>
            <a:ext cx="412432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2873072" y="5805264"/>
            <a:ext cx="339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wiki.ros.org/vision_opencv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OpenCV</a:t>
            </a:r>
            <a:r>
              <a:rPr lang="nl-NL" dirty="0" smtClean="0"/>
              <a:t>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090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node in Python</a:t>
            </a:r>
            <a:endParaRPr lang="nl-NL" dirty="0"/>
          </a:p>
        </p:txBody>
      </p:sp>
      <p:pic>
        <p:nvPicPr>
          <p:cNvPr id="9" name="Picture 2" descr="ROS.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184" y="274638"/>
            <a:ext cx="1269464" cy="36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kstvak 18"/>
          <p:cNvSpPr txBox="1"/>
          <p:nvPr/>
        </p:nvSpPr>
        <p:spPr>
          <a:xfrm>
            <a:off x="899592" y="1484784"/>
            <a:ext cx="7416824" cy="47089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000" dirty="0"/>
              <a:t>#!/</a:t>
            </a:r>
            <a:r>
              <a:rPr lang="nl-NL" sz="2000" dirty="0" err="1"/>
              <a:t>usr</a:t>
            </a:r>
            <a:r>
              <a:rPr lang="nl-NL" sz="2000" dirty="0"/>
              <a:t>/bin/</a:t>
            </a:r>
            <a:r>
              <a:rPr lang="nl-NL" sz="2000" dirty="0" err="1"/>
              <a:t>env</a:t>
            </a:r>
            <a:r>
              <a:rPr lang="nl-NL" sz="2000" dirty="0"/>
              <a:t> </a:t>
            </a:r>
            <a:r>
              <a:rPr lang="nl-NL" sz="2000" dirty="0" smtClean="0"/>
              <a:t>python</a:t>
            </a:r>
          </a:p>
          <a:p>
            <a:endParaRPr lang="nl-NL" sz="2000" dirty="0"/>
          </a:p>
          <a:p>
            <a:r>
              <a:rPr lang="nl-NL" sz="2000" dirty="0"/>
              <a:t>import </a:t>
            </a:r>
            <a:r>
              <a:rPr lang="nl-NL" sz="2000" dirty="0" err="1"/>
              <a:t>rospy</a:t>
            </a:r>
            <a:endParaRPr lang="nl-NL" sz="2000" dirty="0"/>
          </a:p>
          <a:p>
            <a:r>
              <a:rPr lang="nl-NL" sz="2000" dirty="0" err="1"/>
              <a:t>from</a:t>
            </a:r>
            <a:r>
              <a:rPr lang="nl-NL" sz="2000" dirty="0"/>
              <a:t> std_msgs.msg import String</a:t>
            </a:r>
          </a:p>
          <a:p>
            <a:endParaRPr lang="nl-NL" sz="2000" dirty="0"/>
          </a:p>
          <a:p>
            <a:r>
              <a:rPr lang="nl-NL" sz="2000" dirty="0" err="1"/>
              <a:t>def</a:t>
            </a:r>
            <a:r>
              <a:rPr lang="nl-NL" sz="2000" dirty="0"/>
              <a:t> </a:t>
            </a:r>
            <a:r>
              <a:rPr lang="nl-NL" sz="2000" dirty="0" err="1" smtClean="0"/>
              <a:t>chatCallback</a:t>
            </a:r>
            <a:r>
              <a:rPr lang="nl-NL" sz="2000" dirty="0" smtClean="0"/>
              <a:t>(</a:t>
            </a:r>
            <a:r>
              <a:rPr lang="nl-NL" sz="2000" dirty="0" err="1" smtClean="0"/>
              <a:t>msg</a:t>
            </a:r>
            <a:r>
              <a:rPr lang="nl-NL" sz="2000" dirty="0" smtClean="0"/>
              <a:t>):</a:t>
            </a:r>
            <a:endParaRPr lang="nl-NL" sz="2000" dirty="0"/>
          </a:p>
          <a:p>
            <a:r>
              <a:rPr lang="nl-NL" sz="2000" dirty="0"/>
              <a:t>    </a:t>
            </a:r>
            <a:r>
              <a:rPr lang="nl-NL" sz="2000" dirty="0" smtClean="0"/>
              <a:t>   </a:t>
            </a:r>
            <a:r>
              <a:rPr lang="nl-NL" sz="2000" dirty="0" err="1" smtClean="0"/>
              <a:t>rospy.loginfo</a:t>
            </a:r>
            <a:r>
              <a:rPr lang="nl-NL" sz="2000" dirty="0" smtClean="0"/>
              <a:t>(</a:t>
            </a:r>
            <a:r>
              <a:rPr lang="nl-NL" sz="2000" dirty="0" err="1" smtClean="0"/>
              <a:t>rospy.get_caller_id</a:t>
            </a:r>
            <a:r>
              <a:rPr lang="nl-NL" sz="2000" dirty="0"/>
              <a:t>() + "I </a:t>
            </a:r>
            <a:r>
              <a:rPr lang="nl-NL" sz="2000" dirty="0" err="1"/>
              <a:t>heard</a:t>
            </a:r>
            <a:r>
              <a:rPr lang="nl-NL" sz="2000" dirty="0"/>
              <a:t> %s", </a:t>
            </a:r>
            <a:r>
              <a:rPr lang="nl-NL" sz="2000" dirty="0" err="1" smtClean="0"/>
              <a:t>msg.data</a:t>
            </a:r>
            <a:r>
              <a:rPr lang="nl-NL" sz="2000" dirty="0"/>
              <a:t>)</a:t>
            </a:r>
          </a:p>
          <a:p>
            <a:r>
              <a:rPr lang="nl-NL" sz="2000" dirty="0"/>
              <a:t>    </a:t>
            </a:r>
          </a:p>
          <a:p>
            <a:r>
              <a:rPr lang="nl-NL" sz="2000" dirty="0" err="1"/>
              <a:t>def</a:t>
            </a:r>
            <a:r>
              <a:rPr lang="nl-NL" sz="2000" dirty="0"/>
              <a:t> </a:t>
            </a:r>
            <a:r>
              <a:rPr lang="nl-NL" sz="2000" dirty="0" err="1"/>
              <a:t>listener</a:t>
            </a:r>
            <a:r>
              <a:rPr lang="nl-NL" sz="2000" dirty="0" smtClean="0"/>
              <a:t>():</a:t>
            </a:r>
            <a:br>
              <a:rPr lang="nl-NL" sz="2000" dirty="0" smtClean="0"/>
            </a:br>
            <a:r>
              <a:rPr lang="nl-NL" sz="2000" dirty="0" smtClean="0"/>
              <a:t>       </a:t>
            </a:r>
            <a:r>
              <a:rPr lang="nl-NL" sz="2000" dirty="0" err="1" smtClean="0"/>
              <a:t>rospy.init_node</a:t>
            </a:r>
            <a:r>
              <a:rPr lang="nl-NL" sz="2000" dirty="0" smtClean="0"/>
              <a:t>(</a:t>
            </a:r>
            <a:r>
              <a:rPr lang="nl-NL" sz="2000" dirty="0"/>
              <a:t>"</a:t>
            </a:r>
            <a:r>
              <a:rPr lang="nl-NL" sz="2000" dirty="0" err="1" smtClean="0"/>
              <a:t>listener</a:t>
            </a:r>
            <a:r>
              <a:rPr lang="nl-NL" sz="2000" dirty="0"/>
              <a:t>"</a:t>
            </a:r>
            <a:r>
              <a:rPr lang="nl-NL" sz="2000" dirty="0" smtClean="0"/>
              <a:t>, </a:t>
            </a:r>
            <a:r>
              <a:rPr lang="nl-NL" sz="2000" dirty="0" err="1" smtClean="0"/>
              <a:t>anonymous</a:t>
            </a:r>
            <a:r>
              <a:rPr lang="nl-NL" sz="2000" dirty="0" smtClean="0"/>
              <a:t>=True)</a:t>
            </a:r>
          </a:p>
          <a:p>
            <a:r>
              <a:rPr lang="nl-NL" sz="2000" dirty="0" smtClean="0"/>
              <a:t>       </a:t>
            </a:r>
            <a:r>
              <a:rPr lang="nl-NL" sz="2000" dirty="0" err="1" smtClean="0"/>
              <a:t>rospy.Subscriber</a:t>
            </a:r>
            <a:r>
              <a:rPr lang="nl-NL" sz="2000" dirty="0"/>
              <a:t>("</a:t>
            </a:r>
            <a:r>
              <a:rPr lang="nl-NL" sz="2000" dirty="0" err="1"/>
              <a:t>chatter</a:t>
            </a:r>
            <a:r>
              <a:rPr lang="nl-NL" sz="2000" dirty="0"/>
              <a:t>", String, </a:t>
            </a:r>
            <a:r>
              <a:rPr lang="nl-NL" sz="2000" dirty="0" err="1" smtClean="0"/>
              <a:t>chatCallback</a:t>
            </a:r>
            <a:r>
              <a:rPr lang="nl-NL" sz="2000" dirty="0"/>
              <a:t>, , </a:t>
            </a:r>
            <a:r>
              <a:rPr lang="nl-NL" sz="2000" dirty="0" err="1" smtClean="0"/>
              <a:t>queue_size</a:t>
            </a:r>
            <a:r>
              <a:rPr lang="nl-NL" sz="2000" dirty="0" smtClean="0"/>
              <a:t>=10)</a:t>
            </a:r>
          </a:p>
          <a:p>
            <a:r>
              <a:rPr lang="nl-NL" sz="2000" dirty="0"/>
              <a:t> </a:t>
            </a:r>
            <a:r>
              <a:rPr lang="nl-NL" sz="2000" dirty="0" smtClean="0"/>
              <a:t>      </a:t>
            </a:r>
            <a:r>
              <a:rPr lang="nl-NL" sz="2000" dirty="0" err="1" smtClean="0"/>
              <a:t>rospy.spin</a:t>
            </a:r>
            <a:r>
              <a:rPr lang="nl-NL" sz="2000" dirty="0"/>
              <a:t>()</a:t>
            </a:r>
          </a:p>
          <a:p>
            <a:endParaRPr lang="nl-NL" sz="2000" dirty="0"/>
          </a:p>
          <a:p>
            <a:r>
              <a:rPr lang="nl-NL" sz="2000" dirty="0" err="1"/>
              <a:t>if</a:t>
            </a:r>
            <a:r>
              <a:rPr lang="nl-NL" sz="2000" dirty="0"/>
              <a:t> __name__ == '__</a:t>
            </a:r>
            <a:r>
              <a:rPr lang="nl-NL" sz="2000" dirty="0" err="1"/>
              <a:t>main</a:t>
            </a:r>
            <a:r>
              <a:rPr lang="nl-NL" sz="2000" dirty="0"/>
              <a:t>__':</a:t>
            </a:r>
          </a:p>
          <a:p>
            <a:r>
              <a:rPr lang="nl-NL" sz="2000" dirty="0"/>
              <a:t>    </a:t>
            </a:r>
            <a:r>
              <a:rPr lang="nl-NL" sz="2000" dirty="0" smtClean="0"/>
              <a:t>   </a:t>
            </a:r>
            <a:r>
              <a:rPr lang="nl-NL" sz="2000" dirty="0" err="1" smtClean="0"/>
              <a:t>listener</a:t>
            </a:r>
            <a:r>
              <a:rPr lang="nl-NL" sz="2000" dirty="0"/>
              <a:t>()</a:t>
            </a:r>
          </a:p>
        </p:txBody>
      </p:sp>
      <p:cxnSp>
        <p:nvCxnSpPr>
          <p:cNvPr id="5" name="Gekromde verbindingslijn 4"/>
          <p:cNvCxnSpPr/>
          <p:nvPr/>
        </p:nvCxnSpPr>
        <p:spPr>
          <a:xfrm rot="10800000">
            <a:off x="3419872" y="3212976"/>
            <a:ext cx="1512168" cy="1440160"/>
          </a:xfrm>
          <a:prstGeom prst="curved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599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nl-NL" dirty="0" smtClean="0"/>
              <a:t>ROS Image Processing node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467544" y="1057954"/>
            <a:ext cx="8208912" cy="57554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dirty="0"/>
              <a:t>#!/</a:t>
            </a:r>
            <a:r>
              <a:rPr lang="nl-NL" sz="1600" dirty="0" err="1"/>
              <a:t>usr</a:t>
            </a:r>
            <a:r>
              <a:rPr lang="nl-NL" sz="1600" dirty="0"/>
              <a:t>/bin/</a:t>
            </a:r>
            <a:r>
              <a:rPr lang="nl-NL" sz="1600" dirty="0" err="1"/>
              <a:t>env</a:t>
            </a:r>
            <a:r>
              <a:rPr lang="nl-NL" sz="1600" dirty="0"/>
              <a:t> python</a:t>
            </a:r>
          </a:p>
          <a:p>
            <a:r>
              <a:rPr lang="nl-NL" sz="1600" dirty="0" smtClean="0"/>
              <a:t>import </a:t>
            </a:r>
            <a:r>
              <a:rPr lang="nl-NL" sz="1600" dirty="0" err="1"/>
              <a:t>rospy</a:t>
            </a:r>
            <a:endParaRPr lang="nl-NL" sz="1600" dirty="0"/>
          </a:p>
          <a:p>
            <a:r>
              <a:rPr lang="nl-NL" sz="1600" dirty="0">
                <a:solidFill>
                  <a:srgbClr val="0070C0"/>
                </a:solidFill>
              </a:rPr>
              <a:t>import </a:t>
            </a:r>
            <a:r>
              <a:rPr lang="nl-NL" sz="1600" dirty="0" smtClean="0">
                <a:solidFill>
                  <a:srgbClr val="0070C0"/>
                </a:solidFill>
              </a:rPr>
              <a:t>cv2</a:t>
            </a:r>
          </a:p>
          <a:p>
            <a:r>
              <a:rPr lang="nl-NL" sz="1600" dirty="0">
                <a:solidFill>
                  <a:srgbClr val="0070C0"/>
                </a:solidFill>
              </a:rPr>
              <a:t>i</a:t>
            </a:r>
            <a:r>
              <a:rPr lang="nl-NL" sz="1600" dirty="0" smtClean="0">
                <a:solidFill>
                  <a:srgbClr val="0070C0"/>
                </a:solidFill>
              </a:rPr>
              <a:t>mport </a:t>
            </a:r>
            <a:r>
              <a:rPr lang="nl-NL" sz="1600" dirty="0" err="1" smtClean="0">
                <a:solidFill>
                  <a:srgbClr val="0070C0"/>
                </a:solidFill>
              </a:rPr>
              <a:t>numpy</a:t>
            </a:r>
            <a:r>
              <a:rPr lang="nl-NL" sz="1600" dirty="0" smtClean="0">
                <a:solidFill>
                  <a:srgbClr val="0070C0"/>
                </a:solidFill>
              </a:rPr>
              <a:t> as </a:t>
            </a:r>
            <a:r>
              <a:rPr lang="nl-NL" sz="1600" dirty="0" err="1" smtClean="0">
                <a:solidFill>
                  <a:srgbClr val="0070C0"/>
                </a:solidFill>
              </a:rPr>
              <a:t>np</a:t>
            </a:r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 err="1" smtClean="0">
                <a:solidFill>
                  <a:srgbClr val="0070C0"/>
                </a:solidFill>
              </a:rPr>
              <a:t>from</a:t>
            </a:r>
            <a:r>
              <a:rPr lang="nl-NL" sz="1600" dirty="0" smtClean="0">
                <a:solidFill>
                  <a:srgbClr val="0070C0"/>
                </a:solidFill>
              </a:rPr>
              <a:t> </a:t>
            </a:r>
            <a:r>
              <a:rPr lang="nl-NL" sz="1600" dirty="0">
                <a:solidFill>
                  <a:srgbClr val="0070C0"/>
                </a:solidFill>
              </a:rPr>
              <a:t>sensor_msgs.msg import Image</a:t>
            </a:r>
          </a:p>
          <a:p>
            <a:r>
              <a:rPr lang="nl-NL" sz="1600" dirty="0" err="1">
                <a:solidFill>
                  <a:srgbClr val="0070C0"/>
                </a:solidFill>
              </a:rPr>
              <a:t>from</a:t>
            </a:r>
            <a:r>
              <a:rPr lang="nl-NL" sz="1600" dirty="0">
                <a:solidFill>
                  <a:srgbClr val="0070C0"/>
                </a:solidFill>
              </a:rPr>
              <a:t> </a:t>
            </a:r>
            <a:r>
              <a:rPr lang="nl-NL" sz="1600" dirty="0" err="1">
                <a:solidFill>
                  <a:srgbClr val="0070C0"/>
                </a:solidFill>
              </a:rPr>
              <a:t>cv_bridge</a:t>
            </a:r>
            <a:r>
              <a:rPr lang="nl-NL" sz="1600" dirty="0">
                <a:solidFill>
                  <a:srgbClr val="0070C0"/>
                </a:solidFill>
              </a:rPr>
              <a:t> import </a:t>
            </a:r>
            <a:r>
              <a:rPr lang="nl-NL" sz="1600" dirty="0" err="1">
                <a:solidFill>
                  <a:srgbClr val="0070C0"/>
                </a:solidFill>
              </a:rPr>
              <a:t>CvBridge</a:t>
            </a:r>
            <a:r>
              <a:rPr lang="nl-NL" sz="1600" dirty="0" smtClean="0">
                <a:solidFill>
                  <a:srgbClr val="0070C0"/>
                </a:solidFill>
              </a:rPr>
              <a:t>, </a:t>
            </a:r>
            <a:r>
              <a:rPr lang="nl-NL" sz="1600" dirty="0" err="1" smtClean="0">
                <a:solidFill>
                  <a:srgbClr val="0070C0"/>
                </a:solidFill>
              </a:rPr>
              <a:t>CvBridgeError</a:t>
            </a:r>
            <a:endParaRPr lang="nl-NL" sz="1600" dirty="0">
              <a:solidFill>
                <a:srgbClr val="0070C0"/>
              </a:solidFill>
            </a:endParaRPr>
          </a:p>
          <a:p>
            <a:endParaRPr lang="nl-NL" sz="1600" dirty="0" smtClean="0"/>
          </a:p>
          <a:p>
            <a:r>
              <a:rPr lang="nl-NL" sz="1600" dirty="0" smtClean="0"/>
              <a:t>class </a:t>
            </a:r>
            <a:r>
              <a:rPr lang="nl-NL" sz="1600" dirty="0" err="1" smtClean="0"/>
              <a:t>image_processor</a:t>
            </a:r>
            <a:r>
              <a:rPr lang="nl-NL" sz="1600" dirty="0" smtClean="0"/>
              <a:t>:</a:t>
            </a:r>
            <a:br>
              <a:rPr lang="nl-NL" sz="1600" dirty="0" smtClean="0"/>
            </a:br>
            <a:r>
              <a:rPr lang="nl-NL" sz="1600" dirty="0"/>
              <a:t> </a:t>
            </a:r>
            <a:r>
              <a:rPr lang="nl-NL" sz="1600" dirty="0" smtClean="0"/>
              <a:t>   </a:t>
            </a:r>
            <a:r>
              <a:rPr lang="nl-NL" sz="1600" dirty="0" err="1" smtClean="0"/>
              <a:t>def</a:t>
            </a:r>
            <a:r>
              <a:rPr lang="nl-NL" sz="1600" dirty="0" smtClean="0"/>
              <a:t> </a:t>
            </a:r>
            <a:r>
              <a:rPr lang="nl-NL" sz="1600" dirty="0"/>
              <a:t>__</a:t>
            </a:r>
            <a:r>
              <a:rPr lang="nl-NL" sz="1600" dirty="0" err="1"/>
              <a:t>init</a:t>
            </a:r>
            <a:r>
              <a:rPr lang="nl-NL" sz="1600" dirty="0"/>
              <a:t>__(</a:t>
            </a:r>
            <a:r>
              <a:rPr lang="nl-NL" sz="1600" dirty="0" err="1"/>
              <a:t>self</a:t>
            </a:r>
            <a:r>
              <a:rPr lang="nl-NL" sz="1600" dirty="0" smtClean="0"/>
              <a:t>):</a:t>
            </a:r>
          </a:p>
          <a:p>
            <a:r>
              <a:rPr lang="nl-NL" sz="1600" dirty="0" smtClean="0"/>
              <a:t>        </a:t>
            </a:r>
            <a:r>
              <a:rPr lang="nl-NL" sz="1600" dirty="0" err="1" smtClean="0"/>
              <a:t>self.bridge</a:t>
            </a:r>
            <a:r>
              <a:rPr lang="nl-NL" sz="1600" dirty="0" smtClean="0"/>
              <a:t> </a:t>
            </a:r>
            <a:r>
              <a:rPr lang="nl-NL" sz="1600" dirty="0"/>
              <a:t>= </a:t>
            </a:r>
            <a:r>
              <a:rPr lang="nl-NL" sz="1600" dirty="0" err="1"/>
              <a:t>CvBridge</a:t>
            </a:r>
            <a:r>
              <a:rPr lang="nl-NL" sz="1600" dirty="0" smtClean="0"/>
              <a:t>()</a:t>
            </a:r>
          </a:p>
          <a:p>
            <a:r>
              <a:rPr lang="nl-NL" sz="1600" dirty="0" smtClean="0"/>
              <a:t>        </a:t>
            </a:r>
            <a:r>
              <a:rPr lang="nl-NL" sz="1600" dirty="0" err="1" smtClean="0"/>
              <a:t>self.image_sub</a:t>
            </a:r>
            <a:r>
              <a:rPr lang="nl-NL" sz="1600" dirty="0" smtClean="0"/>
              <a:t> </a:t>
            </a:r>
            <a:r>
              <a:rPr lang="nl-NL" sz="1600" dirty="0"/>
              <a:t>= </a:t>
            </a:r>
            <a:r>
              <a:rPr lang="nl-NL" sz="1600" dirty="0" err="1"/>
              <a:t>rospy.Subscriber</a:t>
            </a:r>
            <a:r>
              <a:rPr lang="nl-NL" sz="1600" dirty="0"/>
              <a:t>("</a:t>
            </a:r>
            <a:r>
              <a:rPr lang="nl-NL" sz="1600" dirty="0" err="1"/>
              <a:t>image_topic</a:t>
            </a:r>
            <a:r>
              <a:rPr lang="nl-NL" sz="1600" dirty="0" smtClean="0"/>
              <a:t>", Image, </a:t>
            </a:r>
            <a:r>
              <a:rPr lang="nl-NL" sz="1600" dirty="0" err="1" smtClean="0"/>
              <a:t>self.imageCallback</a:t>
            </a:r>
            <a:r>
              <a:rPr lang="nl-NL" sz="1600" dirty="0" smtClean="0"/>
              <a:t>, </a:t>
            </a:r>
            <a:r>
              <a:rPr lang="nl-NL" sz="1600" dirty="0" err="1" smtClean="0"/>
              <a:t>queue_size</a:t>
            </a:r>
            <a:r>
              <a:rPr lang="nl-NL" sz="1600" dirty="0" smtClean="0"/>
              <a:t>=1)</a:t>
            </a:r>
          </a:p>
          <a:p>
            <a:r>
              <a:rPr lang="nl-NL" sz="1600" dirty="0" smtClean="0"/>
              <a:t>        </a:t>
            </a:r>
            <a:r>
              <a:rPr lang="nl-NL" sz="1600" dirty="0" err="1" smtClean="0"/>
              <a:t>self.image_pub</a:t>
            </a:r>
            <a:r>
              <a:rPr lang="nl-NL" sz="1600" dirty="0" smtClean="0"/>
              <a:t> </a:t>
            </a:r>
            <a:r>
              <a:rPr lang="nl-NL" sz="1600" dirty="0"/>
              <a:t>= </a:t>
            </a:r>
            <a:r>
              <a:rPr lang="nl-NL" sz="1600" dirty="0" err="1"/>
              <a:t>rospy.Publisher</a:t>
            </a:r>
            <a:r>
              <a:rPr lang="nl-NL" sz="1600" dirty="0"/>
              <a:t>("image_topic_2", Image, </a:t>
            </a:r>
            <a:r>
              <a:rPr lang="nl-NL" sz="1600" dirty="0" err="1"/>
              <a:t>queue_size</a:t>
            </a:r>
            <a:r>
              <a:rPr lang="nl-NL" sz="1600" dirty="0"/>
              <a:t>=1)</a:t>
            </a:r>
            <a:r>
              <a:rPr lang="nl-NL" sz="1600" dirty="0" smtClean="0"/>
              <a:t/>
            </a:r>
            <a:br>
              <a:rPr lang="nl-NL" sz="1600" dirty="0" smtClean="0"/>
            </a:br>
            <a:endParaRPr lang="nl-NL" sz="1600" dirty="0" smtClean="0"/>
          </a:p>
          <a:p>
            <a:r>
              <a:rPr lang="nl-NL" sz="1600" dirty="0"/>
              <a:t> </a:t>
            </a:r>
            <a:r>
              <a:rPr lang="nl-NL" sz="1600" dirty="0" smtClean="0"/>
              <a:t>   </a:t>
            </a:r>
            <a:r>
              <a:rPr lang="nl-NL" sz="1600" dirty="0" err="1" smtClean="0"/>
              <a:t>def</a:t>
            </a:r>
            <a:r>
              <a:rPr lang="nl-NL" sz="1600" dirty="0" smtClean="0"/>
              <a:t> </a:t>
            </a:r>
            <a:r>
              <a:rPr lang="nl-NL" sz="1600" dirty="0" err="1" smtClean="0"/>
              <a:t>imageCallback</a:t>
            </a:r>
            <a:r>
              <a:rPr lang="nl-NL" sz="1600" dirty="0" smtClean="0"/>
              <a:t>(</a:t>
            </a:r>
            <a:r>
              <a:rPr lang="nl-NL" sz="1600" dirty="0" err="1" smtClean="0"/>
              <a:t>self</a:t>
            </a:r>
            <a:r>
              <a:rPr lang="nl-NL" sz="1600" dirty="0" smtClean="0"/>
              <a:t>, </a:t>
            </a:r>
            <a:r>
              <a:rPr lang="nl-NL" sz="1600" dirty="0" err="1" smtClean="0"/>
              <a:t>ros_img_msg</a:t>
            </a:r>
            <a:r>
              <a:rPr lang="nl-NL" sz="1600" dirty="0" smtClean="0"/>
              <a:t>):</a:t>
            </a:r>
            <a:endParaRPr lang="nl-NL" sz="1600" dirty="0"/>
          </a:p>
          <a:p>
            <a:r>
              <a:rPr lang="nl-NL" sz="1600" dirty="0"/>
              <a:t>      </a:t>
            </a:r>
            <a:r>
              <a:rPr lang="nl-NL" sz="1600" dirty="0" smtClean="0"/>
              <a:t>  </a:t>
            </a:r>
            <a:r>
              <a:rPr lang="nl-NL" sz="1600" dirty="0" err="1" smtClean="0"/>
              <a:t>cv_image</a:t>
            </a:r>
            <a:r>
              <a:rPr lang="nl-NL" sz="1600" dirty="0" smtClean="0"/>
              <a:t> </a:t>
            </a:r>
            <a:r>
              <a:rPr lang="nl-NL" sz="1600" dirty="0"/>
              <a:t>= </a:t>
            </a:r>
            <a:r>
              <a:rPr lang="nl-NL" sz="1600" dirty="0" smtClean="0"/>
              <a:t>self.bridge</a:t>
            </a:r>
            <a:r>
              <a:rPr lang="nl-NL" sz="1600" dirty="0" smtClean="0">
                <a:solidFill>
                  <a:srgbClr val="0070C0"/>
                </a:solidFill>
              </a:rPr>
              <a:t>.imgmsg_to_cv2</a:t>
            </a:r>
            <a:r>
              <a:rPr lang="nl-NL" sz="1600" dirty="0" smtClean="0"/>
              <a:t>(</a:t>
            </a:r>
            <a:r>
              <a:rPr lang="nl-NL" sz="1600" dirty="0" err="1" smtClean="0"/>
              <a:t>ros_img_msg</a:t>
            </a:r>
            <a:r>
              <a:rPr lang="nl-NL" sz="1600" dirty="0" smtClean="0"/>
              <a:t>, </a:t>
            </a:r>
            <a:r>
              <a:rPr lang="nl-NL" sz="1600" dirty="0"/>
              <a:t>"bgr8</a:t>
            </a:r>
            <a:r>
              <a:rPr lang="nl-NL" sz="1600" dirty="0" smtClean="0"/>
              <a:t>")</a:t>
            </a:r>
            <a:br>
              <a:rPr lang="nl-NL" sz="1600" dirty="0" smtClean="0"/>
            </a:br>
            <a:r>
              <a:rPr lang="nl-NL" sz="1600" dirty="0" smtClean="0"/>
              <a:t>        </a:t>
            </a:r>
            <a:r>
              <a:rPr lang="nl-NL" sz="1600" dirty="0" smtClean="0">
                <a:solidFill>
                  <a:srgbClr val="00B050"/>
                </a:solidFill>
              </a:rPr>
              <a:t># </a:t>
            </a:r>
            <a:r>
              <a:rPr lang="nl-NL" sz="1600" dirty="0">
                <a:solidFill>
                  <a:srgbClr val="00B050"/>
                </a:solidFill>
              </a:rPr>
              <a:t>TODO: </a:t>
            </a:r>
            <a:r>
              <a:rPr lang="nl-NL" sz="1600" dirty="0" smtClean="0">
                <a:solidFill>
                  <a:srgbClr val="00B050"/>
                </a:solidFill>
              </a:rPr>
              <a:t>code </a:t>
            </a:r>
            <a:r>
              <a:rPr lang="nl-NL" sz="1600" dirty="0" err="1" smtClean="0">
                <a:solidFill>
                  <a:srgbClr val="00B050"/>
                </a:solidFill>
              </a:rPr>
              <a:t>to</a:t>
            </a:r>
            <a:r>
              <a:rPr lang="nl-NL" sz="1600" dirty="0" smtClean="0">
                <a:solidFill>
                  <a:srgbClr val="00B050"/>
                </a:solidFill>
              </a:rPr>
              <a:t> </a:t>
            </a:r>
            <a:r>
              <a:rPr lang="nl-NL" sz="1600" dirty="0" err="1" smtClean="0">
                <a:solidFill>
                  <a:srgbClr val="00B050"/>
                </a:solidFill>
              </a:rPr>
              <a:t>process</a:t>
            </a:r>
            <a:r>
              <a:rPr lang="nl-NL" sz="1600" dirty="0" smtClean="0">
                <a:solidFill>
                  <a:srgbClr val="00B050"/>
                </a:solidFill>
              </a:rPr>
              <a:t> </a:t>
            </a:r>
            <a:r>
              <a:rPr lang="nl-NL" sz="1600" dirty="0" err="1" smtClean="0">
                <a:solidFill>
                  <a:srgbClr val="00B050"/>
                </a:solidFill>
              </a:rPr>
              <a:t>cv_image</a:t>
            </a:r>
            <a:endParaRPr lang="nl-NL" sz="1600" dirty="0">
              <a:solidFill>
                <a:srgbClr val="00B050"/>
              </a:solidFill>
            </a:endParaRPr>
          </a:p>
          <a:p>
            <a:r>
              <a:rPr lang="nl-NL" sz="1600" dirty="0"/>
              <a:t> </a:t>
            </a:r>
            <a:r>
              <a:rPr lang="nl-NL" sz="1600" dirty="0" smtClean="0"/>
              <a:t>       </a:t>
            </a:r>
            <a:r>
              <a:rPr lang="nl-NL" sz="1600" dirty="0" err="1" smtClean="0"/>
              <a:t>self.image_pub.publish</a:t>
            </a:r>
            <a:r>
              <a:rPr lang="nl-NL" sz="1600" dirty="0" smtClean="0"/>
              <a:t>(self.bridge.</a:t>
            </a:r>
            <a:r>
              <a:rPr lang="nl-NL" sz="1600" dirty="0" smtClean="0">
                <a:solidFill>
                  <a:srgbClr val="0070C0"/>
                </a:solidFill>
              </a:rPr>
              <a:t>cv2_to_imgmsg</a:t>
            </a:r>
            <a:r>
              <a:rPr lang="nl-NL" sz="1600" dirty="0" smtClean="0"/>
              <a:t>(</a:t>
            </a:r>
            <a:r>
              <a:rPr lang="nl-NL" sz="1600" dirty="0" err="1" smtClean="0"/>
              <a:t>cv_image</a:t>
            </a:r>
            <a:r>
              <a:rPr lang="nl-NL" sz="1600" dirty="0"/>
              <a:t>, "bgr8"))</a:t>
            </a:r>
          </a:p>
          <a:p>
            <a:endParaRPr lang="nl-NL" sz="1600" dirty="0"/>
          </a:p>
          <a:p>
            <a:r>
              <a:rPr lang="nl-NL" sz="1600" dirty="0" err="1"/>
              <a:t>if</a:t>
            </a:r>
            <a:r>
              <a:rPr lang="nl-NL" sz="1600" dirty="0"/>
              <a:t> __name__ == '__</a:t>
            </a:r>
            <a:r>
              <a:rPr lang="nl-NL" sz="1600" dirty="0" err="1"/>
              <a:t>main</a:t>
            </a:r>
            <a:r>
              <a:rPr lang="nl-NL" sz="1600" dirty="0" smtClean="0"/>
              <a:t>__':</a:t>
            </a:r>
            <a:br>
              <a:rPr lang="nl-NL" sz="1600" dirty="0" smtClean="0"/>
            </a:br>
            <a:r>
              <a:rPr lang="nl-NL" sz="1600" dirty="0" smtClean="0"/>
              <a:t>    </a:t>
            </a:r>
            <a:r>
              <a:rPr lang="nl-NL" sz="1600" dirty="0" err="1"/>
              <a:t>rospy.init_node</a:t>
            </a:r>
            <a:r>
              <a:rPr lang="nl-NL" sz="1600" dirty="0"/>
              <a:t>(</a:t>
            </a:r>
            <a:r>
              <a:rPr lang="nl-NL" sz="1600" dirty="0" smtClean="0"/>
              <a:t>'</a:t>
            </a:r>
            <a:r>
              <a:rPr lang="nl-NL" sz="1600" dirty="0" err="1" smtClean="0"/>
              <a:t>image_processor</a:t>
            </a:r>
            <a:r>
              <a:rPr lang="nl-NL" sz="1600" dirty="0" smtClean="0"/>
              <a:t>', </a:t>
            </a:r>
            <a:r>
              <a:rPr lang="nl-NL" sz="1600" dirty="0" err="1"/>
              <a:t>anonymous</a:t>
            </a:r>
            <a:r>
              <a:rPr lang="nl-NL" sz="1600" dirty="0"/>
              <a:t>=True</a:t>
            </a:r>
            <a:r>
              <a:rPr lang="nl-NL" sz="1600" dirty="0" smtClean="0"/>
              <a:t>)</a:t>
            </a:r>
            <a:endParaRPr lang="nl-NL" sz="1600" dirty="0"/>
          </a:p>
          <a:p>
            <a:r>
              <a:rPr lang="nl-NL" sz="1600" dirty="0"/>
              <a:t> </a:t>
            </a:r>
            <a:r>
              <a:rPr lang="nl-NL" sz="1600" dirty="0" smtClean="0"/>
              <a:t>   </a:t>
            </a:r>
            <a:r>
              <a:rPr lang="nl-NL" sz="1600" dirty="0" err="1" smtClean="0"/>
              <a:t>ip</a:t>
            </a:r>
            <a:r>
              <a:rPr lang="nl-NL" sz="1600" dirty="0" smtClean="0"/>
              <a:t> </a:t>
            </a:r>
            <a:r>
              <a:rPr lang="nl-NL" sz="1600" dirty="0"/>
              <a:t>= </a:t>
            </a:r>
            <a:r>
              <a:rPr lang="nl-NL" sz="1600" dirty="0" err="1" smtClean="0"/>
              <a:t>image_processor</a:t>
            </a:r>
            <a:r>
              <a:rPr lang="nl-NL" sz="1600" dirty="0" smtClean="0"/>
              <a:t>()</a:t>
            </a:r>
            <a:br>
              <a:rPr lang="nl-NL" sz="1600" dirty="0" smtClean="0"/>
            </a:br>
            <a:r>
              <a:rPr lang="nl-NL" sz="1600" dirty="0" smtClean="0"/>
              <a:t>    </a:t>
            </a:r>
            <a:r>
              <a:rPr lang="nl-NL" sz="1600" dirty="0" err="1" smtClean="0"/>
              <a:t>rospy.spin</a:t>
            </a:r>
            <a:r>
              <a:rPr lang="nl-NL" sz="1600" dirty="0"/>
              <a:t>()</a:t>
            </a:r>
          </a:p>
          <a:p>
            <a:r>
              <a:rPr lang="nl-NL" sz="1600" dirty="0" smtClean="0"/>
              <a:t>    cv2.destroyAllWindows()</a:t>
            </a:r>
            <a:endParaRPr lang="nl-NL" sz="1600" dirty="0"/>
          </a:p>
        </p:txBody>
      </p:sp>
      <p:cxnSp>
        <p:nvCxnSpPr>
          <p:cNvPr id="8" name="Rechte verbindingslijn met pijl 7"/>
          <p:cNvCxnSpPr>
            <a:stCxn id="9" idx="1"/>
          </p:cNvCxnSpPr>
          <p:nvPr/>
        </p:nvCxnSpPr>
        <p:spPr>
          <a:xfrm flipH="1">
            <a:off x="1514460" y="1396807"/>
            <a:ext cx="2409468" cy="344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3923928" y="1196752"/>
            <a:ext cx="262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 smtClean="0">
                <a:solidFill>
                  <a:srgbClr val="C00000"/>
                </a:solidFill>
              </a:rPr>
              <a:t>OpenCV</a:t>
            </a:r>
            <a:r>
              <a:rPr lang="nl-NL" sz="2000" dirty="0" smtClean="0">
                <a:solidFill>
                  <a:srgbClr val="C00000"/>
                </a:solidFill>
              </a:rPr>
              <a:t>-Python </a:t>
            </a:r>
            <a:r>
              <a:rPr lang="nl-NL" sz="2000" dirty="0" err="1" smtClean="0">
                <a:solidFill>
                  <a:srgbClr val="C00000"/>
                </a:solidFill>
              </a:rPr>
              <a:t>library</a:t>
            </a:r>
            <a:r>
              <a:rPr lang="nl-NL" sz="2000" dirty="0" smtClean="0">
                <a:solidFill>
                  <a:srgbClr val="C00000"/>
                </a:solidFill>
              </a:rPr>
              <a:t> </a:t>
            </a:r>
            <a:endParaRPr lang="nl-NL" sz="2000" dirty="0">
              <a:solidFill>
                <a:srgbClr val="C00000"/>
              </a:solidFill>
            </a:endParaRPr>
          </a:p>
        </p:txBody>
      </p:sp>
      <p:cxnSp>
        <p:nvCxnSpPr>
          <p:cNvPr id="13" name="Rechte verbindingslijn met pijl 12"/>
          <p:cNvCxnSpPr/>
          <p:nvPr/>
        </p:nvCxnSpPr>
        <p:spPr>
          <a:xfrm flipH="1">
            <a:off x="2267745" y="1878633"/>
            <a:ext cx="2297027" cy="90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4583750" y="1693967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rgbClr val="C00000"/>
                </a:solidFill>
              </a:rPr>
              <a:t>OpenCV</a:t>
            </a:r>
            <a:r>
              <a:rPr lang="nl-NL" dirty="0" smtClean="0">
                <a:solidFill>
                  <a:srgbClr val="C00000"/>
                </a:solidFill>
              </a:rPr>
              <a:t>-Python Image is a </a:t>
            </a:r>
            <a:r>
              <a:rPr lang="nl-NL" dirty="0" err="1" smtClean="0">
                <a:solidFill>
                  <a:srgbClr val="C00000"/>
                </a:solidFill>
              </a:rPr>
              <a:t>Numpy</a:t>
            </a:r>
            <a:r>
              <a:rPr lang="nl-NL" dirty="0" smtClean="0">
                <a:solidFill>
                  <a:srgbClr val="C00000"/>
                </a:solidFill>
              </a:rPr>
              <a:t> array</a:t>
            </a:r>
            <a:endParaRPr lang="nl-NL" dirty="0">
              <a:solidFill>
                <a:srgbClr val="C00000"/>
              </a:solidFill>
            </a:endParaRPr>
          </a:p>
        </p:txBody>
      </p:sp>
      <p:cxnSp>
        <p:nvCxnSpPr>
          <p:cNvPr id="17" name="Rechte verbindingslijn met pijl 16"/>
          <p:cNvCxnSpPr/>
          <p:nvPr/>
        </p:nvCxnSpPr>
        <p:spPr>
          <a:xfrm flipH="1">
            <a:off x="4564772" y="2348880"/>
            <a:ext cx="881668" cy="100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5446440" y="2168852"/>
            <a:ext cx="243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C00000"/>
                </a:solidFill>
              </a:rPr>
              <a:t>ROS </a:t>
            </a:r>
            <a:r>
              <a:rPr lang="nl-NL" dirty="0" err="1">
                <a:solidFill>
                  <a:srgbClr val="C00000"/>
                </a:solidFill>
              </a:rPr>
              <a:t>OpenCV</a:t>
            </a:r>
            <a:r>
              <a:rPr lang="nl-NL" dirty="0">
                <a:solidFill>
                  <a:srgbClr val="C00000"/>
                </a:solidFill>
              </a:rPr>
              <a:t> bridge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847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Object </a:t>
            </a:r>
            <a:r>
              <a:rPr lang="nl-NL" dirty="0" err="1" smtClean="0"/>
              <a:t>detection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OpenCV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68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Objects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6006"/>
          </a:xfrm>
        </p:spPr>
        <p:txBody>
          <a:bodyPr>
            <a:normAutofit lnSpcReduction="10000"/>
          </a:bodyPr>
          <a:lstStyle/>
          <a:p>
            <a:r>
              <a:rPr lang="nl-NL" dirty="0" err="1" smtClean="0"/>
              <a:t>Normal</a:t>
            </a:r>
            <a:endParaRPr lang="nl-NL" dirty="0" smtClean="0"/>
          </a:p>
          <a:p>
            <a:pPr lvl="1"/>
            <a:r>
              <a:rPr lang="nl-NL" dirty="0" err="1" smtClean="0"/>
              <a:t>Colored</a:t>
            </a:r>
            <a:endParaRPr lang="nl-NL" dirty="0" smtClean="0"/>
          </a:p>
          <a:p>
            <a:pPr lvl="1"/>
            <a:r>
              <a:rPr lang="nl-NL" dirty="0" err="1" smtClean="0"/>
              <a:t>Featured</a:t>
            </a:r>
            <a:endParaRPr lang="nl-NL" dirty="0" smtClean="0"/>
          </a:p>
          <a:p>
            <a:pPr lvl="1"/>
            <a:endParaRPr lang="nl-NL" dirty="0" smtClean="0"/>
          </a:p>
          <a:p>
            <a:r>
              <a:rPr lang="nl-NL" dirty="0" smtClean="0"/>
              <a:t>Industrial / Metal</a:t>
            </a:r>
          </a:p>
          <a:p>
            <a:pPr lvl="1"/>
            <a:r>
              <a:rPr lang="nl-NL" dirty="0" err="1" smtClean="0"/>
              <a:t>Colorless</a:t>
            </a:r>
            <a:endParaRPr lang="nl-NL" dirty="0" smtClean="0"/>
          </a:p>
          <a:p>
            <a:pPr lvl="1"/>
            <a:r>
              <a:rPr lang="nl-NL" dirty="0" err="1" smtClean="0"/>
              <a:t>False</a:t>
            </a:r>
            <a:r>
              <a:rPr lang="nl-NL" dirty="0" smtClean="0"/>
              <a:t> features </a:t>
            </a:r>
          </a:p>
          <a:p>
            <a:pPr lvl="2"/>
            <a:r>
              <a:rPr lang="nl-NL" dirty="0" err="1"/>
              <a:t>reflections</a:t>
            </a:r>
            <a:endParaRPr lang="nl-NL" dirty="0"/>
          </a:p>
          <a:p>
            <a:pPr lvl="2"/>
            <a:r>
              <a:rPr lang="nl-NL" dirty="0" err="1" smtClean="0"/>
              <a:t>scratches</a:t>
            </a:r>
            <a:endParaRPr lang="nl-NL" dirty="0" smtClean="0"/>
          </a:p>
          <a:p>
            <a:pPr lvl="2"/>
            <a:r>
              <a:rPr lang="nl-NL" dirty="0" err="1" smtClean="0"/>
              <a:t>dirt</a:t>
            </a:r>
            <a:r>
              <a:rPr lang="nl-NL" dirty="0" smtClean="0"/>
              <a:t> </a:t>
            </a:r>
          </a:p>
          <a:p>
            <a:pPr lvl="1"/>
            <a:endParaRPr lang="nl-NL" dirty="0" smtClean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653416"/>
            <a:ext cx="1812828" cy="137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59" y="3284984"/>
            <a:ext cx="3918203" cy="2938652"/>
          </a:xfrm>
          <a:prstGeom prst="rect">
            <a:avLst/>
          </a:prstGeom>
        </p:spPr>
      </p:pic>
      <p:pic>
        <p:nvPicPr>
          <p:cNvPr id="1034" name="Picture 10" descr="Face Recognition. Source: http://functionspace.com/quartertopic/957/Face-Recogni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401" y="1268760"/>
            <a:ext cx="1908778" cy="183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700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err="1" smtClean="0"/>
              <a:t>OpenCV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OpenCV</a:t>
            </a:r>
            <a:r>
              <a:rPr lang="nl-NL" dirty="0" smtClean="0"/>
              <a:t> &amp; ROS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Object </a:t>
            </a:r>
            <a:r>
              <a:rPr lang="nl-NL" dirty="0" err="1" smtClean="0"/>
              <a:t>detection</a:t>
            </a:r>
            <a:endParaRPr lang="nl-NL" dirty="0" smtClean="0"/>
          </a:p>
          <a:p>
            <a:pPr lvl="1"/>
            <a:endParaRPr lang="nl-NL" dirty="0" smtClean="0"/>
          </a:p>
          <a:p>
            <a:r>
              <a:rPr lang="nl-NL" dirty="0"/>
              <a:t>Camera </a:t>
            </a:r>
            <a:r>
              <a:rPr lang="nl-NL" dirty="0" err="1" smtClean="0"/>
              <a:t>calibration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Camera </a:t>
            </a:r>
            <a:r>
              <a:rPr lang="nl-NL" dirty="0" err="1" smtClean="0"/>
              <a:t>perspective</a:t>
            </a:r>
            <a:r>
              <a:rPr lang="nl-NL" dirty="0" smtClean="0"/>
              <a:t> </a:t>
            </a:r>
            <a:r>
              <a:rPr lang="nl-NL" dirty="0" err="1" smtClean="0"/>
              <a:t>correction</a:t>
            </a:r>
            <a:endParaRPr lang="nl-NL" dirty="0" smtClean="0"/>
          </a:p>
          <a:p>
            <a:pPr lvl="1"/>
            <a:endParaRPr lang="nl-NL" dirty="0" smtClean="0"/>
          </a:p>
          <a:p>
            <a:r>
              <a:rPr lang="nl-NL" dirty="0" smtClean="0"/>
              <a:t>Pose &amp; </a:t>
            </a:r>
            <a:r>
              <a:rPr lang="nl-NL" dirty="0" err="1"/>
              <a:t>s</a:t>
            </a:r>
            <a:r>
              <a:rPr lang="nl-NL" dirty="0" err="1" smtClean="0"/>
              <a:t>ize</a:t>
            </a:r>
            <a:r>
              <a:rPr lang="nl-NL" dirty="0" smtClean="0"/>
              <a:t> </a:t>
            </a:r>
            <a:r>
              <a:rPr lang="nl-NL" dirty="0" err="1" smtClean="0"/>
              <a:t>estimation</a:t>
            </a:r>
            <a:endParaRPr lang="nl-NL" dirty="0" smtClean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343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Object </a:t>
            </a:r>
            <a:r>
              <a:rPr lang="nl-NL" dirty="0" err="1" smtClean="0"/>
              <a:t>Detection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Features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026" name="Picture 2" descr="Finding object with feature homograp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33" y="2399369"/>
            <a:ext cx="7572333" cy="413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169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Object </a:t>
            </a:r>
            <a:r>
              <a:rPr lang="nl-NL" dirty="0" err="1" smtClean="0"/>
              <a:t>Detection</a:t>
            </a:r>
            <a:r>
              <a:rPr lang="nl-NL" dirty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Shape</a:t>
            </a:r>
            <a:endParaRPr lang="nl-NL" dirty="0"/>
          </a:p>
        </p:txBody>
      </p:sp>
      <p:sp>
        <p:nvSpPr>
          <p:cNvPr id="16" name="Ovaal 15"/>
          <p:cNvSpPr/>
          <p:nvPr/>
        </p:nvSpPr>
        <p:spPr>
          <a:xfrm>
            <a:off x="1981729" y="2334773"/>
            <a:ext cx="1683188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smtClean="0"/>
              <a:t>Gray</a:t>
            </a:r>
            <a:endParaRPr lang="nl-NL" dirty="0"/>
          </a:p>
        </p:txBody>
      </p:sp>
      <p:sp>
        <p:nvSpPr>
          <p:cNvPr id="17" name="Ovaal 16"/>
          <p:cNvSpPr/>
          <p:nvPr/>
        </p:nvSpPr>
        <p:spPr>
          <a:xfrm>
            <a:off x="6561220" y="2423091"/>
            <a:ext cx="1683188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smtClean="0"/>
              <a:t>HSV</a:t>
            </a:r>
            <a:endParaRPr lang="nl-NL" dirty="0"/>
          </a:p>
        </p:txBody>
      </p:sp>
      <p:sp>
        <p:nvSpPr>
          <p:cNvPr id="18" name="Ovaal 17"/>
          <p:cNvSpPr/>
          <p:nvPr/>
        </p:nvSpPr>
        <p:spPr>
          <a:xfrm>
            <a:off x="4197905" y="1334853"/>
            <a:ext cx="1683188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smtClean="0"/>
              <a:t>RGB</a:t>
            </a:r>
            <a:endParaRPr lang="nl-NL" dirty="0"/>
          </a:p>
        </p:txBody>
      </p:sp>
      <p:sp>
        <p:nvSpPr>
          <p:cNvPr id="19" name="Ovaal 18"/>
          <p:cNvSpPr/>
          <p:nvPr/>
        </p:nvSpPr>
        <p:spPr>
          <a:xfrm>
            <a:off x="4160840" y="3430002"/>
            <a:ext cx="1627445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err="1" smtClean="0"/>
              <a:t>Blobs</a:t>
            </a:r>
            <a:endParaRPr lang="nl-NL" dirty="0"/>
          </a:p>
        </p:txBody>
      </p:sp>
      <p:sp>
        <p:nvSpPr>
          <p:cNvPr id="20" name="Ovaal 19"/>
          <p:cNvSpPr/>
          <p:nvPr/>
        </p:nvSpPr>
        <p:spPr>
          <a:xfrm>
            <a:off x="3664917" y="4691034"/>
            <a:ext cx="2619292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err="1" smtClean="0"/>
              <a:t>Contours</a:t>
            </a:r>
            <a:endParaRPr lang="nl-NL" dirty="0"/>
          </a:p>
        </p:txBody>
      </p:sp>
      <p:sp>
        <p:nvSpPr>
          <p:cNvPr id="21" name="Ovaal 20"/>
          <p:cNvSpPr/>
          <p:nvPr/>
        </p:nvSpPr>
        <p:spPr>
          <a:xfrm>
            <a:off x="2670176" y="6098950"/>
            <a:ext cx="4608771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smtClean="0"/>
              <a:t>Contour Features</a:t>
            </a:r>
            <a:endParaRPr lang="nl-NL" dirty="0"/>
          </a:p>
        </p:txBody>
      </p:sp>
      <p:cxnSp>
        <p:nvCxnSpPr>
          <p:cNvPr id="23" name="Rechte verbindingslijn met pijl 22"/>
          <p:cNvCxnSpPr>
            <a:stCxn id="18" idx="3"/>
            <a:endCxn id="16" idx="7"/>
          </p:cNvCxnSpPr>
          <p:nvPr/>
        </p:nvCxnSpPr>
        <p:spPr>
          <a:xfrm flipH="1">
            <a:off x="3418420" y="1951554"/>
            <a:ext cx="1025982" cy="489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>
            <a:stCxn id="18" idx="5"/>
            <a:endCxn id="17" idx="1"/>
          </p:cNvCxnSpPr>
          <p:nvPr/>
        </p:nvCxnSpPr>
        <p:spPr>
          <a:xfrm>
            <a:off x="5634596" y="1951554"/>
            <a:ext cx="1173121" cy="577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/>
          <p:cNvCxnSpPr>
            <a:stCxn id="16" idx="5"/>
            <a:endCxn id="19" idx="1"/>
          </p:cNvCxnSpPr>
          <p:nvPr/>
        </p:nvCxnSpPr>
        <p:spPr>
          <a:xfrm>
            <a:off x="3418420" y="2951474"/>
            <a:ext cx="980754" cy="584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17" idx="3"/>
            <a:endCxn id="19" idx="7"/>
          </p:cNvCxnSpPr>
          <p:nvPr/>
        </p:nvCxnSpPr>
        <p:spPr>
          <a:xfrm flipH="1">
            <a:off x="5549951" y="3039792"/>
            <a:ext cx="1257766" cy="496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/>
          <p:cNvCxnSpPr>
            <a:stCxn id="19" idx="4"/>
            <a:endCxn id="20" idx="0"/>
          </p:cNvCxnSpPr>
          <p:nvPr/>
        </p:nvCxnSpPr>
        <p:spPr>
          <a:xfrm>
            <a:off x="4974563" y="4152512"/>
            <a:ext cx="0" cy="538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56"/>
          <p:cNvCxnSpPr>
            <a:stCxn id="20" idx="4"/>
            <a:endCxn id="21" idx="0"/>
          </p:cNvCxnSpPr>
          <p:nvPr/>
        </p:nvCxnSpPr>
        <p:spPr>
          <a:xfrm flipH="1">
            <a:off x="4974562" y="5413544"/>
            <a:ext cx="1" cy="685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678022" y="3407198"/>
            <a:ext cx="1627445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err="1" smtClean="0"/>
              <a:t>Edges</a:t>
            </a:r>
            <a:endParaRPr lang="nl-NL" dirty="0"/>
          </a:p>
        </p:txBody>
      </p:sp>
      <p:sp>
        <p:nvSpPr>
          <p:cNvPr id="2" name="Rechthoek 1"/>
          <p:cNvSpPr/>
          <p:nvPr/>
        </p:nvSpPr>
        <p:spPr>
          <a:xfrm>
            <a:off x="5108095" y="4202001"/>
            <a:ext cx="19481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cv2.findContours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5961907" y="3285073"/>
            <a:ext cx="1440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cv2.inRange</a:t>
            </a:r>
            <a:endParaRPr lang="nl-NL" dirty="0"/>
          </a:p>
        </p:txBody>
      </p:sp>
      <p:cxnSp>
        <p:nvCxnSpPr>
          <p:cNvPr id="27" name="Rechte verbindingslijn met pijl 26"/>
          <p:cNvCxnSpPr>
            <a:stCxn id="16" idx="3"/>
            <a:endCxn id="22" idx="0"/>
          </p:cNvCxnSpPr>
          <p:nvPr/>
        </p:nvCxnSpPr>
        <p:spPr>
          <a:xfrm flipH="1">
            <a:off x="1491745" y="2951474"/>
            <a:ext cx="736481" cy="455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22" idx="5"/>
            <a:endCxn id="20" idx="1"/>
          </p:cNvCxnSpPr>
          <p:nvPr/>
        </p:nvCxnSpPr>
        <p:spPr>
          <a:xfrm>
            <a:off x="2067133" y="4023899"/>
            <a:ext cx="1981370" cy="772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Rechthoek 73"/>
          <p:cNvSpPr/>
          <p:nvPr/>
        </p:nvSpPr>
        <p:spPr>
          <a:xfrm>
            <a:off x="545038" y="2878332"/>
            <a:ext cx="12379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cv2.Canny</a:t>
            </a:r>
            <a:endParaRPr lang="nl-NL" dirty="0"/>
          </a:p>
        </p:txBody>
      </p:sp>
      <p:sp>
        <p:nvSpPr>
          <p:cNvPr id="78" name="Rechthoek 77"/>
          <p:cNvSpPr/>
          <p:nvPr/>
        </p:nvSpPr>
        <p:spPr>
          <a:xfrm>
            <a:off x="6072740" y="1812008"/>
            <a:ext cx="14699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cv2.cvtColor</a:t>
            </a:r>
            <a:endParaRPr lang="nl-NL" dirty="0"/>
          </a:p>
        </p:txBody>
      </p:sp>
      <p:sp>
        <p:nvSpPr>
          <p:cNvPr id="79" name="Rechthoek 78"/>
          <p:cNvSpPr/>
          <p:nvPr/>
        </p:nvSpPr>
        <p:spPr>
          <a:xfrm>
            <a:off x="2731665" y="1800509"/>
            <a:ext cx="14699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cv2.cvtColor</a:t>
            </a:r>
            <a:endParaRPr lang="nl-NL" dirty="0"/>
          </a:p>
        </p:txBody>
      </p:sp>
      <p:sp>
        <p:nvSpPr>
          <p:cNvPr id="100" name="Rechthoek 99"/>
          <p:cNvSpPr/>
          <p:nvPr/>
        </p:nvSpPr>
        <p:spPr>
          <a:xfrm>
            <a:off x="2489933" y="3273874"/>
            <a:ext cx="15976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cv2.threshold</a:t>
            </a:r>
            <a:endParaRPr lang="nl-NL" dirty="0"/>
          </a:p>
        </p:txBody>
      </p:sp>
      <p:sp>
        <p:nvSpPr>
          <p:cNvPr id="104" name="Rechthoek 103"/>
          <p:cNvSpPr/>
          <p:nvPr/>
        </p:nvSpPr>
        <p:spPr>
          <a:xfrm>
            <a:off x="678022" y="6237136"/>
            <a:ext cx="19480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cv2.minAreaRect</a:t>
            </a:r>
            <a:endParaRPr lang="nl-NL" dirty="0"/>
          </a:p>
        </p:txBody>
      </p:sp>
      <p:sp>
        <p:nvSpPr>
          <p:cNvPr id="105" name="Rechthoek 104"/>
          <p:cNvSpPr/>
          <p:nvPr/>
        </p:nvSpPr>
        <p:spPr>
          <a:xfrm>
            <a:off x="1327435" y="4538750"/>
            <a:ext cx="19481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cv2.findContours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6178834" y="5809757"/>
            <a:ext cx="1905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cv2.HuMoments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1746947" y="5809757"/>
            <a:ext cx="19071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cv2.contourArea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2657644" y="5368485"/>
            <a:ext cx="1629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cv2.arcLength</a:t>
            </a:r>
            <a:endParaRPr lang="nl-NL" dirty="0"/>
          </a:p>
        </p:txBody>
      </p:sp>
      <p:sp>
        <p:nvSpPr>
          <p:cNvPr id="35" name="Rechthoek 34"/>
          <p:cNvSpPr/>
          <p:nvPr/>
        </p:nvSpPr>
        <p:spPr>
          <a:xfrm>
            <a:off x="5600843" y="5357972"/>
            <a:ext cx="15961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 smtClean="0"/>
              <a:t>cv2.moments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4018082" y="5638294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cv2.approxPolyDP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8376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RGB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BGR in </a:t>
            </a:r>
            <a:r>
              <a:rPr lang="nl-NL" dirty="0" err="1" smtClean="0"/>
              <a:t>OpenCV</a:t>
            </a:r>
            <a:endParaRPr lang="nl-NL" dirty="0"/>
          </a:p>
        </p:txBody>
      </p:sp>
      <p:pic>
        <p:nvPicPr>
          <p:cNvPr id="1026" name="Picture 2" descr="https://upload.wikimedia.org/wikipedia/commons/thumb/c/c2/AdditiveColor.svg/400px-AdditiveColo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648" y="52862"/>
            <a:ext cx="2441848" cy="244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f/RGB_color_solid_cube.png/800px-RGB_color_solid_cu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42" y="1417638"/>
            <a:ext cx="7116916" cy="533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6820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HSV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cv2.cvtColor(image,cv2.COLOR_BGR2HSV)</a:t>
            </a:r>
          </a:p>
          <a:p>
            <a:r>
              <a:rPr lang="nl-NL" dirty="0" err="1" smtClean="0"/>
              <a:t>Better</a:t>
            </a:r>
            <a:r>
              <a:rPr lang="nl-NL" dirty="0" smtClean="0"/>
              <a:t> </a:t>
            </a:r>
            <a:r>
              <a:rPr lang="nl-NL" dirty="0" err="1" smtClean="0"/>
              <a:t>then</a:t>
            </a:r>
            <a:r>
              <a:rPr lang="nl-NL" dirty="0" smtClean="0"/>
              <a:t> RGB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selecting</a:t>
            </a:r>
            <a:r>
              <a:rPr lang="nl-NL" dirty="0" smtClean="0"/>
              <a:t> </a:t>
            </a:r>
            <a:r>
              <a:rPr lang="nl-NL" dirty="0" err="1" smtClean="0"/>
              <a:t>color</a:t>
            </a:r>
            <a:r>
              <a:rPr lang="nl-NL" dirty="0" smtClean="0"/>
              <a:t> range</a:t>
            </a:r>
            <a:endParaRPr lang="nl-NL" dirty="0"/>
          </a:p>
        </p:txBody>
      </p:sp>
      <p:pic>
        <p:nvPicPr>
          <p:cNvPr id="5" name="Picture 2" descr="F:\python\opencv\data\hsv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68" y="2749370"/>
            <a:ext cx="5322664" cy="399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1466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Grayscale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nl-NL" dirty="0" smtClean="0"/>
              <a:t>cv2.cvtColor(image, cv2.COLOR_BGR2GRAY)</a:t>
            </a:r>
            <a:endParaRPr lang="nl-NL" dirty="0"/>
          </a:p>
        </p:txBody>
      </p:sp>
      <p:pic>
        <p:nvPicPr>
          <p:cNvPr id="2052" name="Picture 4" descr="Image result for graysca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66999"/>
            <a:ext cx="5939301" cy="445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20" y="3200607"/>
            <a:ext cx="3449680" cy="2587260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5492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Contours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Colors</a:t>
            </a:r>
            <a:endParaRPr lang="nl-NL" dirty="0"/>
          </a:p>
        </p:txBody>
      </p:sp>
      <p:sp>
        <p:nvSpPr>
          <p:cNvPr id="17" name="Ovaal 16"/>
          <p:cNvSpPr/>
          <p:nvPr/>
        </p:nvSpPr>
        <p:spPr>
          <a:xfrm>
            <a:off x="3743908" y="2737350"/>
            <a:ext cx="1683188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smtClean="0"/>
              <a:t>HSV</a:t>
            </a:r>
            <a:endParaRPr lang="nl-NL" dirty="0"/>
          </a:p>
        </p:txBody>
      </p:sp>
      <p:sp>
        <p:nvSpPr>
          <p:cNvPr id="18" name="Ovaal 17"/>
          <p:cNvSpPr/>
          <p:nvPr/>
        </p:nvSpPr>
        <p:spPr>
          <a:xfrm>
            <a:off x="3743908" y="1365713"/>
            <a:ext cx="1683188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smtClean="0"/>
              <a:t>RGB</a:t>
            </a:r>
            <a:endParaRPr lang="nl-NL" dirty="0"/>
          </a:p>
        </p:txBody>
      </p:sp>
      <p:sp>
        <p:nvSpPr>
          <p:cNvPr id="19" name="Ovaal 18"/>
          <p:cNvSpPr/>
          <p:nvPr/>
        </p:nvSpPr>
        <p:spPr>
          <a:xfrm>
            <a:off x="3771780" y="4179940"/>
            <a:ext cx="1627445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err="1" smtClean="0"/>
              <a:t>Blobs</a:t>
            </a:r>
            <a:endParaRPr lang="nl-NL" dirty="0"/>
          </a:p>
        </p:txBody>
      </p:sp>
      <p:sp>
        <p:nvSpPr>
          <p:cNvPr id="20" name="Ovaal 19"/>
          <p:cNvSpPr/>
          <p:nvPr/>
        </p:nvSpPr>
        <p:spPr>
          <a:xfrm>
            <a:off x="3275856" y="5545662"/>
            <a:ext cx="2619292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err="1" smtClean="0"/>
              <a:t>Contours</a:t>
            </a:r>
            <a:endParaRPr lang="nl-NL" dirty="0"/>
          </a:p>
        </p:txBody>
      </p:sp>
      <p:cxnSp>
        <p:nvCxnSpPr>
          <p:cNvPr id="25" name="Rechte verbindingslijn met pijl 24"/>
          <p:cNvCxnSpPr>
            <a:stCxn id="18" idx="4"/>
            <a:endCxn id="17" idx="0"/>
          </p:cNvCxnSpPr>
          <p:nvPr/>
        </p:nvCxnSpPr>
        <p:spPr>
          <a:xfrm>
            <a:off x="4585502" y="2088223"/>
            <a:ext cx="0" cy="649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17" idx="4"/>
            <a:endCxn id="19" idx="0"/>
          </p:cNvCxnSpPr>
          <p:nvPr/>
        </p:nvCxnSpPr>
        <p:spPr>
          <a:xfrm>
            <a:off x="4585502" y="3459860"/>
            <a:ext cx="1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/>
          <p:cNvCxnSpPr>
            <a:stCxn id="19" idx="4"/>
            <a:endCxn id="20" idx="0"/>
          </p:cNvCxnSpPr>
          <p:nvPr/>
        </p:nvCxnSpPr>
        <p:spPr>
          <a:xfrm flipH="1">
            <a:off x="4585502" y="4902450"/>
            <a:ext cx="1" cy="643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hthoek 1"/>
          <p:cNvSpPr/>
          <p:nvPr/>
        </p:nvSpPr>
        <p:spPr>
          <a:xfrm>
            <a:off x="4716016" y="4952838"/>
            <a:ext cx="2655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dirty="0"/>
              <a:t>cv2.findContours</a:t>
            </a:r>
            <a:endParaRPr lang="nl-NL" sz="2400" dirty="0"/>
          </a:p>
        </p:txBody>
      </p:sp>
      <p:sp>
        <p:nvSpPr>
          <p:cNvPr id="6" name="Rechthoek 5"/>
          <p:cNvSpPr/>
          <p:nvPr/>
        </p:nvSpPr>
        <p:spPr>
          <a:xfrm>
            <a:off x="4793701" y="3502381"/>
            <a:ext cx="1943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dirty="0"/>
              <a:t>cv2.inRange</a:t>
            </a:r>
            <a:endParaRPr lang="nl-NL" sz="2000" dirty="0"/>
          </a:p>
        </p:txBody>
      </p:sp>
      <p:sp>
        <p:nvSpPr>
          <p:cNvPr id="78" name="Rechthoek 77"/>
          <p:cNvSpPr/>
          <p:nvPr/>
        </p:nvSpPr>
        <p:spPr>
          <a:xfrm>
            <a:off x="4808821" y="2144408"/>
            <a:ext cx="19849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dirty="0"/>
              <a:t>cv2.cvtColor</a:t>
            </a:r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46" y="3419381"/>
            <a:ext cx="1952196" cy="1952196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96752"/>
            <a:ext cx="2015936" cy="2015936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0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Contours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edges</a:t>
            </a:r>
            <a:r>
              <a:rPr lang="nl-NL" dirty="0" smtClean="0"/>
              <a:t> / </a:t>
            </a:r>
            <a:r>
              <a:rPr lang="nl-NL" dirty="0" err="1" smtClean="0"/>
              <a:t>blobs</a:t>
            </a:r>
            <a:endParaRPr lang="nl-NL" dirty="0"/>
          </a:p>
        </p:txBody>
      </p:sp>
      <p:sp>
        <p:nvSpPr>
          <p:cNvPr id="16" name="Ovaal 15"/>
          <p:cNvSpPr/>
          <p:nvPr/>
        </p:nvSpPr>
        <p:spPr>
          <a:xfrm>
            <a:off x="3894624" y="2803229"/>
            <a:ext cx="1683188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smtClean="0"/>
              <a:t>Gray</a:t>
            </a:r>
            <a:endParaRPr lang="nl-NL" dirty="0"/>
          </a:p>
        </p:txBody>
      </p:sp>
      <p:sp>
        <p:nvSpPr>
          <p:cNvPr id="18" name="Ovaal 17"/>
          <p:cNvSpPr/>
          <p:nvPr/>
        </p:nvSpPr>
        <p:spPr>
          <a:xfrm>
            <a:off x="3894624" y="1393380"/>
            <a:ext cx="1683188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smtClean="0"/>
              <a:t>RGB</a:t>
            </a:r>
            <a:endParaRPr lang="nl-NL" dirty="0"/>
          </a:p>
        </p:txBody>
      </p:sp>
      <p:sp>
        <p:nvSpPr>
          <p:cNvPr id="19" name="Ovaal 18"/>
          <p:cNvSpPr/>
          <p:nvPr/>
        </p:nvSpPr>
        <p:spPr>
          <a:xfrm>
            <a:off x="5829721" y="4053042"/>
            <a:ext cx="1627445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err="1" smtClean="0"/>
              <a:t>Blobs</a:t>
            </a:r>
            <a:endParaRPr lang="nl-NL" dirty="0"/>
          </a:p>
        </p:txBody>
      </p:sp>
      <p:sp>
        <p:nvSpPr>
          <p:cNvPr id="20" name="Ovaal 19"/>
          <p:cNvSpPr/>
          <p:nvPr/>
        </p:nvSpPr>
        <p:spPr>
          <a:xfrm>
            <a:off x="3501083" y="5524768"/>
            <a:ext cx="2619292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err="1" smtClean="0"/>
              <a:t>Contours</a:t>
            </a:r>
            <a:endParaRPr lang="nl-NL" dirty="0"/>
          </a:p>
        </p:txBody>
      </p:sp>
      <p:cxnSp>
        <p:nvCxnSpPr>
          <p:cNvPr id="23" name="Rechte verbindingslijn met pijl 22"/>
          <p:cNvCxnSpPr>
            <a:stCxn id="18" idx="4"/>
            <a:endCxn id="16" idx="0"/>
          </p:cNvCxnSpPr>
          <p:nvPr/>
        </p:nvCxnSpPr>
        <p:spPr>
          <a:xfrm>
            <a:off x="4736218" y="2115890"/>
            <a:ext cx="0" cy="687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/>
          <p:cNvCxnSpPr>
            <a:stCxn id="16" idx="5"/>
            <a:endCxn id="19" idx="0"/>
          </p:cNvCxnSpPr>
          <p:nvPr/>
        </p:nvCxnSpPr>
        <p:spPr>
          <a:xfrm>
            <a:off x="5331315" y="3419930"/>
            <a:ext cx="1312129" cy="633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/>
          <p:cNvCxnSpPr>
            <a:stCxn id="19" idx="4"/>
            <a:endCxn id="20" idx="7"/>
          </p:cNvCxnSpPr>
          <p:nvPr/>
        </p:nvCxnSpPr>
        <p:spPr>
          <a:xfrm flipH="1">
            <a:off x="5736789" y="4775552"/>
            <a:ext cx="906655" cy="855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2029216" y="4053042"/>
            <a:ext cx="1627445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err="1" smtClean="0"/>
              <a:t>Edges</a:t>
            </a:r>
            <a:endParaRPr lang="nl-NL" dirty="0"/>
          </a:p>
        </p:txBody>
      </p:sp>
      <p:cxnSp>
        <p:nvCxnSpPr>
          <p:cNvPr id="27" name="Rechte verbindingslijn met pijl 26"/>
          <p:cNvCxnSpPr>
            <a:stCxn id="16" idx="3"/>
            <a:endCxn id="22" idx="0"/>
          </p:cNvCxnSpPr>
          <p:nvPr/>
        </p:nvCxnSpPr>
        <p:spPr>
          <a:xfrm flipH="1">
            <a:off x="2842939" y="3419930"/>
            <a:ext cx="1298182" cy="633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22" idx="4"/>
            <a:endCxn id="20" idx="1"/>
          </p:cNvCxnSpPr>
          <p:nvPr/>
        </p:nvCxnSpPr>
        <p:spPr>
          <a:xfrm>
            <a:off x="2842939" y="4775552"/>
            <a:ext cx="1041730" cy="855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Rechthoek 73"/>
          <p:cNvSpPr/>
          <p:nvPr/>
        </p:nvSpPr>
        <p:spPr>
          <a:xfrm>
            <a:off x="1825641" y="3284984"/>
            <a:ext cx="1662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dirty="0"/>
              <a:t>cv2.Canny</a:t>
            </a:r>
            <a:endParaRPr lang="nl-NL" dirty="0"/>
          </a:p>
        </p:txBody>
      </p:sp>
      <p:sp>
        <p:nvSpPr>
          <p:cNvPr id="79" name="Rechthoek 78"/>
          <p:cNvSpPr/>
          <p:nvPr/>
        </p:nvSpPr>
        <p:spPr>
          <a:xfrm>
            <a:off x="4810729" y="2140148"/>
            <a:ext cx="19849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dirty="0"/>
              <a:t>cv2.cvtColor</a:t>
            </a:r>
            <a:endParaRPr lang="nl-NL" dirty="0"/>
          </a:p>
        </p:txBody>
      </p:sp>
      <p:sp>
        <p:nvSpPr>
          <p:cNvPr id="100" name="Rechthoek 99"/>
          <p:cNvSpPr/>
          <p:nvPr/>
        </p:nvSpPr>
        <p:spPr>
          <a:xfrm>
            <a:off x="6070003" y="3284984"/>
            <a:ext cx="21631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dirty="0"/>
              <a:t>cv2.threshold</a:t>
            </a:r>
            <a:endParaRPr lang="nl-NL" dirty="0"/>
          </a:p>
        </p:txBody>
      </p:sp>
      <p:sp>
        <p:nvSpPr>
          <p:cNvPr id="105" name="Rechthoek 104"/>
          <p:cNvSpPr/>
          <p:nvPr/>
        </p:nvSpPr>
        <p:spPr>
          <a:xfrm>
            <a:off x="3418832" y="4888535"/>
            <a:ext cx="2655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dirty="0"/>
              <a:t>cv2.findContours</a:t>
            </a:r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465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RGB </a:t>
            </a:r>
            <a:r>
              <a:rPr lang="nl-NL" dirty="0" err="1" smtClean="0"/>
              <a:t>example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97360"/>
            <a:ext cx="6096000" cy="457200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0113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Grayscale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97360"/>
            <a:ext cx="6096000" cy="457200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1168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Threshold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cv2.threshold(</a:t>
            </a:r>
            <a:r>
              <a:rPr lang="nl-NL" dirty="0" err="1" smtClean="0"/>
              <a:t>gray_image</a:t>
            </a:r>
            <a:r>
              <a:rPr lang="nl-NL" dirty="0" smtClean="0"/>
              <a:t>, …)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132856"/>
            <a:ext cx="6096000" cy="457200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566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OpenCV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23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Blobs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cv2.inRange(</a:t>
            </a:r>
            <a:r>
              <a:rPr lang="nl-NL" dirty="0" err="1" smtClean="0"/>
              <a:t>hsv</a:t>
            </a:r>
            <a:r>
              <a:rPr lang="nl-NL" dirty="0" smtClean="0"/>
              <a:t>, </a:t>
            </a:r>
            <a:r>
              <a:rPr lang="nl-NL" dirty="0"/>
              <a:t>…)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149475"/>
            <a:ext cx="6096000" cy="4572000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1078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Edges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cv2.Canny(gray, …)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132856"/>
            <a:ext cx="6096000" cy="4572000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39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Contours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cv2.findContours(</a:t>
            </a:r>
            <a:r>
              <a:rPr lang="nl-NL" dirty="0" err="1" smtClean="0"/>
              <a:t>edges</a:t>
            </a:r>
            <a:r>
              <a:rPr lang="nl-NL" dirty="0" smtClean="0"/>
              <a:t>, …)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132856"/>
            <a:ext cx="6096000" cy="4572000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862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Contour features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97360"/>
            <a:ext cx="6096000" cy="457200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9795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Contour features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Moments of the contour area</a:t>
            </a:r>
          </a:p>
          <a:p>
            <a:pPr lvl="1"/>
            <a:r>
              <a:rPr lang="en-US" dirty="0" smtClean="0"/>
              <a:t>moments </a:t>
            </a:r>
            <a:r>
              <a:rPr lang="en-US" dirty="0"/>
              <a:t>= </a:t>
            </a:r>
            <a:r>
              <a:rPr lang="en-US" dirty="0" smtClean="0"/>
              <a:t>cv2.moments(contour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Centroid</a:t>
            </a:r>
            <a:endParaRPr lang="en-US" dirty="0"/>
          </a:p>
          <a:p>
            <a:pPr lvl="1"/>
            <a:r>
              <a:rPr lang="en-US" dirty="0" smtClean="0"/>
              <a:t>cx </a:t>
            </a:r>
            <a:r>
              <a:rPr lang="en-US" dirty="0"/>
              <a:t>= </a:t>
            </a:r>
            <a:r>
              <a:rPr lang="en-US" dirty="0" err="1" smtClean="0"/>
              <a:t>int</a:t>
            </a:r>
            <a:r>
              <a:rPr lang="en-US" dirty="0" smtClean="0"/>
              <a:t>(moments[</a:t>
            </a:r>
            <a:r>
              <a:rPr lang="en-US" dirty="0"/>
              <a:t>'m10</a:t>
            </a:r>
            <a:r>
              <a:rPr lang="en-US" dirty="0" smtClean="0"/>
              <a:t>']/moments[</a:t>
            </a:r>
            <a:r>
              <a:rPr lang="en-US" dirty="0"/>
              <a:t>'m00'])</a:t>
            </a:r>
          </a:p>
          <a:p>
            <a:pPr lvl="1"/>
            <a:r>
              <a:rPr lang="en-US" dirty="0"/>
              <a:t>cy = </a:t>
            </a:r>
            <a:r>
              <a:rPr lang="en-US" dirty="0" err="1" smtClean="0"/>
              <a:t>int</a:t>
            </a:r>
            <a:r>
              <a:rPr lang="en-US" dirty="0" smtClean="0"/>
              <a:t>(moments[</a:t>
            </a:r>
            <a:r>
              <a:rPr lang="en-US" dirty="0"/>
              <a:t>'m01</a:t>
            </a:r>
            <a:r>
              <a:rPr lang="en-US" dirty="0" smtClean="0"/>
              <a:t>']/moments[</a:t>
            </a:r>
            <a:r>
              <a:rPr lang="en-US" dirty="0"/>
              <a:t>'m00</a:t>
            </a:r>
            <a:r>
              <a:rPr lang="en-US" dirty="0" smtClean="0"/>
              <a:t>'])</a:t>
            </a:r>
            <a:endParaRPr lang="nl-NL" dirty="0" smtClean="0"/>
          </a:p>
        </p:txBody>
      </p:sp>
      <p:sp>
        <p:nvSpPr>
          <p:cNvPr id="5" name="Rechthoek 4"/>
          <p:cNvSpPr/>
          <p:nvPr/>
        </p:nvSpPr>
        <p:spPr>
          <a:xfrm>
            <a:off x="755576" y="5085184"/>
            <a:ext cx="76328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000" dirty="0">
                <a:hlinkClick r:id="rId2"/>
              </a:rPr>
              <a:t>https://</a:t>
            </a:r>
            <a:r>
              <a:rPr lang="nl-NL" sz="2000" dirty="0" smtClean="0">
                <a:hlinkClick r:id="rId2"/>
              </a:rPr>
              <a:t>opencv-python-tutroals.readthedocs.io/en/latest/py_tutorials/py_imgproc/py_contours/py_table_of_contents_contours/py_table_of_contents_contours.html</a:t>
            </a:r>
            <a:r>
              <a:rPr lang="nl-NL" sz="2000" dirty="0" smtClean="0"/>
              <a:t> </a:t>
            </a:r>
            <a:endParaRPr lang="nl-NL" sz="200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691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</a:t>
            </a:r>
            <a:r>
              <a:rPr lang="nl-NL" dirty="0" smtClean="0"/>
              <a:t>ontour features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Area</a:t>
            </a:r>
          </a:p>
          <a:p>
            <a:pPr lvl="1"/>
            <a:r>
              <a:rPr lang="nl-NL" dirty="0" smtClean="0"/>
              <a:t>cv2.contourArea(contour)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Perimeter</a:t>
            </a:r>
          </a:p>
          <a:p>
            <a:pPr lvl="1"/>
            <a:r>
              <a:rPr lang="nl-NL" dirty="0" smtClean="0">
                <a:sym typeface="Wingdings" panose="05000000000000000000" pitchFamily="2" charset="2"/>
              </a:rPr>
              <a:t>cv2.arcLength(contour, True)</a:t>
            </a:r>
          </a:p>
          <a:p>
            <a:pPr lvl="1"/>
            <a:endParaRPr lang="nl-NL" dirty="0"/>
          </a:p>
          <a:p>
            <a:r>
              <a:rPr lang="nl-NL" dirty="0" err="1" smtClean="0"/>
              <a:t>Polygon</a:t>
            </a:r>
            <a:r>
              <a:rPr lang="nl-NL" dirty="0" smtClean="0"/>
              <a:t> sides/corners</a:t>
            </a:r>
          </a:p>
          <a:p>
            <a:pPr lvl="1"/>
            <a:r>
              <a:rPr lang="nl-NL" dirty="0"/>
              <a:t>c</a:t>
            </a:r>
            <a:r>
              <a:rPr lang="nl-NL" dirty="0" smtClean="0"/>
              <a:t>v2.approxPolyDP(contour, …)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496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Contour features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Circularity</a:t>
            </a:r>
          </a:p>
          <a:p>
            <a:pPr lvl="1"/>
            <a:r>
              <a:rPr lang="nl-NL" dirty="0"/>
              <a:t>4*</a:t>
            </a:r>
            <a:r>
              <a:rPr lang="nl-NL" dirty="0" err="1"/>
              <a:t>math.pi</a:t>
            </a:r>
            <a:r>
              <a:rPr lang="nl-NL" dirty="0"/>
              <a:t>*area/perimeter**2</a:t>
            </a:r>
          </a:p>
          <a:p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539552" y="6075144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hlinkClick r:id="rId2"/>
              </a:rPr>
              <a:t>http://what-when-how.com/introduction-to-video-and-image-processing/blob-analysis-introduction-to-video-and-image-processing-part-1</a:t>
            </a:r>
            <a:r>
              <a:rPr lang="nl-NL" dirty="0" smtClean="0">
                <a:hlinkClick r:id="rId2"/>
              </a:rPr>
              <a:t>/</a:t>
            </a:r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3074" name="Picture 2" descr="http://what-when-how.com/wp-content/uploads/2012/07/tmp747012_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09283"/>
            <a:ext cx="6096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691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</a:t>
            </a:r>
            <a:r>
              <a:rPr lang="nl-NL" dirty="0" smtClean="0"/>
              <a:t>ontour features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348" y="4795122"/>
            <a:ext cx="1631228" cy="1631228"/>
          </a:xfrm>
          <a:prstGeom prst="rect">
            <a:avLst/>
          </a:prstGeom>
        </p:spPr>
      </p:pic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Convex </a:t>
            </a:r>
            <a:r>
              <a:rPr lang="nl-NL" dirty="0" smtClean="0"/>
              <a:t>Hull</a:t>
            </a:r>
          </a:p>
          <a:p>
            <a:pPr lvl="1"/>
            <a:r>
              <a:rPr lang="nl-NL" dirty="0" smtClean="0"/>
              <a:t>cv2.convexHull(contour)</a:t>
            </a:r>
          </a:p>
          <a:p>
            <a:pPr lvl="1"/>
            <a:endParaRPr lang="nl-NL" dirty="0"/>
          </a:p>
          <a:p>
            <a:r>
              <a:rPr lang="nl-NL" dirty="0" err="1" smtClean="0"/>
              <a:t>Bounding</a:t>
            </a:r>
            <a:r>
              <a:rPr lang="nl-NL" dirty="0" smtClean="0"/>
              <a:t> </a:t>
            </a:r>
            <a:r>
              <a:rPr lang="nl-NL" dirty="0" err="1" smtClean="0"/>
              <a:t>Rectangle</a:t>
            </a:r>
            <a:endParaRPr lang="nl-NL" dirty="0" smtClean="0"/>
          </a:p>
          <a:p>
            <a:pPr lvl="1"/>
            <a:r>
              <a:rPr lang="nl-NL" dirty="0" smtClean="0"/>
              <a:t>cv2.boundingRect(contour)</a:t>
            </a:r>
            <a:endParaRPr lang="nl-NL" dirty="0"/>
          </a:p>
          <a:p>
            <a:pPr lvl="1"/>
            <a:r>
              <a:rPr lang="nl-NL" dirty="0" smtClean="0"/>
              <a:t>cv2.minAreaRect(contour)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Minimum </a:t>
            </a:r>
            <a:r>
              <a:rPr lang="nl-NL" dirty="0" err="1"/>
              <a:t>Enclosing</a:t>
            </a:r>
            <a:r>
              <a:rPr lang="nl-NL" dirty="0"/>
              <a:t> </a:t>
            </a:r>
            <a:r>
              <a:rPr lang="nl-NL" dirty="0" err="1" smtClean="0"/>
              <a:t>Circle</a:t>
            </a:r>
            <a:endParaRPr lang="nl-NL" dirty="0" smtClean="0"/>
          </a:p>
          <a:p>
            <a:pPr lvl="1"/>
            <a:r>
              <a:rPr lang="nl-NL" dirty="0" smtClean="0"/>
              <a:t>cv2.minEnclosingCircle(contour)</a:t>
            </a:r>
            <a:endParaRPr lang="nl-NL" dirty="0"/>
          </a:p>
        </p:txBody>
      </p:sp>
      <p:pic>
        <p:nvPicPr>
          <p:cNvPr id="3076" name="Picture 4" descr="Bounding 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591" y="2951491"/>
            <a:ext cx="1613444" cy="161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nvex Hu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348" y="1134242"/>
            <a:ext cx="1431096" cy="161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14601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Contour </a:t>
            </a:r>
            <a:r>
              <a:rPr lang="nl-NL" dirty="0" err="1" smtClean="0"/>
              <a:t>shape</a:t>
            </a:r>
            <a:r>
              <a:rPr lang="nl-NL" dirty="0"/>
              <a:t> </a:t>
            </a:r>
            <a:r>
              <a:rPr lang="nl-NL" dirty="0" smtClean="0"/>
              <a:t>matching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Hu </a:t>
            </a:r>
            <a:r>
              <a:rPr lang="nl-NL" dirty="0" err="1" smtClean="0"/>
              <a:t>moments</a:t>
            </a:r>
            <a:endParaRPr lang="nl-NL" dirty="0"/>
          </a:p>
          <a:p>
            <a:pPr lvl="1"/>
            <a:r>
              <a:rPr lang="nl-NL" dirty="0" smtClean="0"/>
              <a:t>cv2.HuMoments(cv2.moments(image))</a:t>
            </a:r>
          </a:p>
          <a:p>
            <a:pPr lvl="1"/>
            <a:r>
              <a:rPr lang="en-US" dirty="0" smtClean="0"/>
              <a:t>invariant </a:t>
            </a:r>
            <a:r>
              <a:rPr lang="en-US" dirty="0"/>
              <a:t>to </a:t>
            </a:r>
            <a:r>
              <a:rPr lang="en-US" dirty="0" smtClean="0"/>
              <a:t>image scaling, rotation, mirroring</a:t>
            </a:r>
          </a:p>
          <a:p>
            <a:pPr lvl="2"/>
            <a:r>
              <a:rPr lang="en-US" dirty="0" smtClean="0"/>
              <a:t>“affine invariant”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 err="1" smtClean="0"/>
              <a:t>Compare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contours</a:t>
            </a:r>
            <a:endParaRPr lang="nl-NL" dirty="0" smtClean="0"/>
          </a:p>
          <a:p>
            <a:pPr lvl="1"/>
            <a:r>
              <a:rPr lang="nl-NL" dirty="0" smtClean="0"/>
              <a:t>cv2.matchShapes(contour1, contour2, …)</a:t>
            </a:r>
          </a:p>
          <a:p>
            <a:pPr lvl="1"/>
            <a:r>
              <a:rPr lang="nl-NL" dirty="0" err="1" smtClean="0"/>
              <a:t>Based</a:t>
            </a:r>
            <a:r>
              <a:rPr lang="nl-NL" dirty="0" smtClean="0"/>
              <a:t> on Hu-</a:t>
            </a:r>
            <a:r>
              <a:rPr lang="nl-NL" dirty="0" err="1" smtClean="0"/>
              <a:t>moments</a:t>
            </a:r>
            <a:endParaRPr lang="nl-NL" dirty="0" smtClean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71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Camera </a:t>
            </a:r>
            <a:r>
              <a:rPr lang="nl-NL" dirty="0" err="1" smtClean="0"/>
              <a:t>calibration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360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OpenCV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Computer Vision </a:t>
            </a:r>
            <a:r>
              <a:rPr lang="en-US" dirty="0" smtClean="0"/>
              <a:t>Library</a:t>
            </a:r>
          </a:p>
          <a:p>
            <a:pPr lvl="1"/>
            <a:r>
              <a:rPr lang="nl-NL" dirty="0">
                <a:hlinkClick r:id="rId2"/>
              </a:rPr>
              <a:t>http://opencv.org</a:t>
            </a:r>
            <a:r>
              <a:rPr lang="nl-NL" dirty="0" smtClean="0">
                <a:hlinkClick r:id="rId2"/>
              </a:rPr>
              <a:t>/</a:t>
            </a:r>
            <a:endParaRPr lang="nl-NL" dirty="0" smtClean="0"/>
          </a:p>
          <a:p>
            <a:pPr lvl="1"/>
            <a:r>
              <a:rPr lang="nl-NL" dirty="0">
                <a:hlinkClick r:id="rId3"/>
              </a:rPr>
              <a:t>https://</a:t>
            </a:r>
            <a:r>
              <a:rPr lang="nl-NL" dirty="0" smtClean="0">
                <a:hlinkClick r:id="rId3"/>
              </a:rPr>
              <a:t>github.com/opencv</a:t>
            </a:r>
            <a:endParaRPr lang="nl-NL" dirty="0"/>
          </a:p>
          <a:p>
            <a:r>
              <a:rPr lang="nl-NL" dirty="0" err="1"/>
              <a:t>Written</a:t>
            </a:r>
            <a:r>
              <a:rPr lang="nl-NL" dirty="0"/>
              <a:t> in </a:t>
            </a:r>
            <a:r>
              <a:rPr lang="nl-NL" dirty="0" smtClean="0"/>
              <a:t>C++</a:t>
            </a:r>
          </a:p>
          <a:p>
            <a:r>
              <a:rPr lang="nl-NL" dirty="0" smtClean="0"/>
              <a:t>C</a:t>
            </a:r>
            <a:r>
              <a:rPr lang="nl-NL" dirty="0"/>
              <a:t>++, C, </a:t>
            </a:r>
            <a:r>
              <a:rPr lang="nl-NL" dirty="0" smtClean="0"/>
              <a:t>Python, Java </a:t>
            </a:r>
            <a:r>
              <a:rPr lang="nl-NL" dirty="0" err="1" smtClean="0"/>
              <a:t>and</a:t>
            </a:r>
            <a:r>
              <a:rPr lang="nl-NL" dirty="0" smtClean="0"/>
              <a:t> MATLAB interfaces</a:t>
            </a:r>
          </a:p>
          <a:p>
            <a:r>
              <a:rPr lang="en-US" dirty="0"/>
              <a:t>more than 2500 optimized algorithms</a:t>
            </a:r>
            <a:endParaRPr lang="nl-NL" dirty="0" smtClean="0"/>
          </a:p>
          <a:p>
            <a:endParaRPr lang="nl-NL" dirty="0" smtClean="0"/>
          </a:p>
        </p:txBody>
      </p:sp>
      <p:pic>
        <p:nvPicPr>
          <p:cNvPr id="1026" name="Picture 2" descr="http://opencv.org/wp-content/themes/opencv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4650"/>
            <a:ext cx="78105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9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Camera</a:t>
            </a:r>
            <a:endParaRPr lang="nl-NL" dirty="0"/>
          </a:p>
        </p:txBody>
      </p:sp>
      <p:pic>
        <p:nvPicPr>
          <p:cNvPr id="3074" name="Picture 2" descr="http://machinedesign.com/site-files/machinedesign.com/files/uploads/2014/06/5-machine-vision-bas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6415528" cy="418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1763688" y="1342509"/>
            <a:ext cx="5688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machinedesign.com/sensors/lessons-machine-vision-eye-working-distance-and-depth-field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0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Pinhole 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52" y="3126924"/>
            <a:ext cx="3390570" cy="231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Pinhole</a:t>
            </a:r>
            <a:r>
              <a:rPr lang="nl-NL" dirty="0" smtClean="0"/>
              <a:t> Camera Model</a:t>
            </a:r>
            <a:endParaRPr lang="nl-NL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(cx, </a:t>
            </a:r>
            <a:r>
              <a:rPr lang="nl-NL" dirty="0" err="1" smtClean="0"/>
              <a:t>cy</a:t>
            </a:r>
            <a:r>
              <a:rPr lang="nl-NL" dirty="0" smtClean="0"/>
              <a:t>): center of image</a:t>
            </a:r>
          </a:p>
          <a:p>
            <a:r>
              <a:rPr lang="nl-NL" dirty="0" err="1"/>
              <a:t>f</a:t>
            </a:r>
            <a:r>
              <a:rPr lang="nl-NL" dirty="0" err="1" smtClean="0"/>
              <a:t>x</a:t>
            </a:r>
            <a:r>
              <a:rPr lang="nl-NL" dirty="0" smtClean="0"/>
              <a:t>, </a:t>
            </a:r>
            <a:r>
              <a:rPr lang="nl-NL" dirty="0" err="1" smtClean="0"/>
              <a:t>fy</a:t>
            </a:r>
            <a:r>
              <a:rPr lang="nl-NL" dirty="0" smtClean="0"/>
              <a:t>: </a:t>
            </a:r>
            <a:r>
              <a:rPr lang="nl-NL" dirty="0" err="1" smtClean="0"/>
              <a:t>focal</a:t>
            </a:r>
            <a:r>
              <a:rPr lang="nl-NL" dirty="0" smtClean="0"/>
              <a:t> </a:t>
            </a:r>
            <a:r>
              <a:rPr lang="nl-NL" dirty="0" err="1" smtClean="0"/>
              <a:t>length</a:t>
            </a:r>
            <a:r>
              <a:rPr lang="nl-NL" dirty="0" smtClean="0"/>
              <a:t> in x </a:t>
            </a:r>
            <a:r>
              <a:rPr lang="nl-NL" dirty="0" err="1" smtClean="0"/>
              <a:t>and</a:t>
            </a:r>
            <a:r>
              <a:rPr lang="nl-NL" dirty="0" smtClean="0"/>
              <a:t> y </a:t>
            </a:r>
            <a:r>
              <a:rPr lang="nl-NL" dirty="0" err="1" smtClean="0"/>
              <a:t>direction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402283" y="5700516"/>
            <a:ext cx="463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3"/>
              </a:rPr>
              <a:t>https://ksimek.github.io/2013/08/13/intrinsic</a:t>
            </a:r>
            <a:r>
              <a:rPr lang="nl-NL" dirty="0" smtClean="0">
                <a:hlinkClick r:id="rId3"/>
              </a:rPr>
              <a:t>/</a:t>
            </a:r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2052" name="Picture 4" descr="camera \; matrix = \left [ \begin{matrix}   f_x &amp; 0 &amp; c_x \\  0 &amp; f_y &amp; c_y \\   0 &amp; 0 &amp; 1 \end{matrix} \right 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722" y="2894031"/>
            <a:ext cx="4619996" cy="127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\begin{displaymath}&#10;\left[\begin{array}{c} x \\ y \\ 1 \end{array}\right] =&#10;\lef...&#10;...gin{array}{c} x_{\cal R} \\ y_{\cal R} \\ 1 \end{array}\right]&#10;\end{displaymath}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257" y="4463453"/>
            <a:ext cx="3943087" cy="107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99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Distortion</a:t>
            </a:r>
            <a:endParaRPr lang="nl-NL" dirty="0"/>
          </a:p>
        </p:txBody>
      </p:sp>
      <p:pic>
        <p:nvPicPr>
          <p:cNvPr id="6146" name="Picture 2" descr="Distortion \; coefficients=(k_1 \hspace{10pt} k_2 \hspace{10pt} p_1 \hspace{10pt} p_2 \hspace{10pt} k_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88" y="5308987"/>
            <a:ext cx="6884623" cy="3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Barrel Distor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57" y="1700808"/>
            <a:ext cx="3968294" cy="302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Pincushion Distor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817" y="1700808"/>
            <a:ext cx="3968294" cy="302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 6"/>
          <p:cNvSpPr/>
          <p:nvPr/>
        </p:nvSpPr>
        <p:spPr>
          <a:xfrm>
            <a:off x="2239661" y="5805264"/>
            <a:ext cx="4664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dirty="0">
                <a:hlinkClick r:id="rId5"/>
              </a:rPr>
              <a:t>https://</a:t>
            </a:r>
            <a:r>
              <a:rPr lang="nl-NL" dirty="0" smtClean="0">
                <a:hlinkClick r:id="rId5"/>
              </a:rPr>
              <a:t>photographylife.com/what-is-distortion</a:t>
            </a:r>
            <a:r>
              <a:rPr lang="nl-NL" dirty="0" smtClean="0"/>
              <a:t> 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015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learnopencv.com/wp-content/uploads/2016/06/focal-length-fov-sensor-siz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53" y="3096343"/>
            <a:ext cx="616267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Focal</a:t>
            </a:r>
            <a:r>
              <a:rPr lang="nl-NL" dirty="0" smtClean="0"/>
              <a:t> </a:t>
            </a:r>
            <a:r>
              <a:rPr lang="nl-NL" dirty="0" err="1"/>
              <a:t>l</a:t>
            </a:r>
            <a:r>
              <a:rPr lang="nl-NL" dirty="0" err="1" smtClean="0"/>
              <a:t>enght</a:t>
            </a:r>
            <a:r>
              <a:rPr lang="nl-NL" dirty="0" smtClean="0"/>
              <a:t> </a:t>
            </a:r>
            <a:r>
              <a:rPr lang="nl-NL" dirty="0" err="1" smtClean="0"/>
              <a:t>estimation</a:t>
            </a:r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 = </a:t>
            </a:r>
            <a:r>
              <a:rPr lang="nl-NL" dirty="0" err="1" smtClean="0"/>
              <a:t>sqrt</a:t>
            </a:r>
            <a:r>
              <a:rPr lang="nl-NL" dirty="0" smtClean="0"/>
              <a:t>(w**2 </a:t>
            </a:r>
            <a:r>
              <a:rPr lang="nl-NL" dirty="0" smtClean="0"/>
              <a:t>+ </a:t>
            </a:r>
            <a:r>
              <a:rPr lang="nl-NL" dirty="0" smtClean="0"/>
              <a:t>h**2</a:t>
            </a:r>
            <a:r>
              <a:rPr lang="nl-NL" dirty="0" smtClean="0"/>
              <a:t>) / 2 / tan(DFOV/2)</a:t>
            </a:r>
          </a:p>
          <a:p>
            <a:pPr lvl="1"/>
            <a:r>
              <a:rPr lang="nl-NL" dirty="0"/>
              <a:t>w</a:t>
            </a:r>
            <a:r>
              <a:rPr lang="nl-NL" dirty="0" smtClean="0"/>
              <a:t>, h : </a:t>
            </a:r>
            <a:r>
              <a:rPr lang="nl-NL" dirty="0" err="1" smtClean="0"/>
              <a:t>width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height</a:t>
            </a:r>
            <a:r>
              <a:rPr lang="nl-NL" dirty="0" smtClean="0"/>
              <a:t> of image (pixels)</a:t>
            </a:r>
          </a:p>
          <a:p>
            <a:pPr lvl="1"/>
            <a:r>
              <a:rPr lang="nl-NL" dirty="0"/>
              <a:t>D</a:t>
            </a:r>
            <a:r>
              <a:rPr lang="nl-NL" dirty="0" smtClean="0"/>
              <a:t>FOV: </a:t>
            </a:r>
            <a:r>
              <a:rPr lang="nl-NL" dirty="0" err="1" smtClean="0"/>
              <a:t>Diagonal</a:t>
            </a:r>
            <a:r>
              <a:rPr lang="nl-NL" dirty="0" smtClean="0"/>
              <a:t> Field of View (</a:t>
            </a:r>
            <a:r>
              <a:rPr lang="nl-NL" dirty="0" err="1" smtClean="0"/>
              <a:t>degrees</a:t>
            </a:r>
            <a:r>
              <a:rPr lang="nl-NL" dirty="0" smtClean="0"/>
              <a:t>)</a:t>
            </a:r>
          </a:p>
        </p:txBody>
      </p:sp>
      <p:sp>
        <p:nvSpPr>
          <p:cNvPr id="6" name="Rechthoek 5"/>
          <p:cNvSpPr/>
          <p:nvPr/>
        </p:nvSpPr>
        <p:spPr>
          <a:xfrm>
            <a:off x="611559" y="6289575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1400" dirty="0">
                <a:hlinkClick r:id="rId3"/>
              </a:rPr>
              <a:t>https://www.learnopencv.com/approximate-focal-length-for-webcams-and-cell-phone-cameras</a:t>
            </a:r>
            <a:r>
              <a:rPr lang="nl-NL" sz="1400" dirty="0" smtClean="0">
                <a:hlinkClick r:id="rId3"/>
              </a:rPr>
              <a:t>/</a:t>
            </a:r>
            <a:r>
              <a:rPr lang="nl-NL" sz="1400" dirty="0" smtClean="0"/>
              <a:t> </a:t>
            </a:r>
            <a:endParaRPr lang="nl-NL" sz="1400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6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: Logitech C170 webcam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Optical </a:t>
            </a:r>
            <a:r>
              <a:rPr lang="en-US" dirty="0"/>
              <a:t>Resolution: 640x480 pixels </a:t>
            </a:r>
            <a:endParaRPr lang="en-US" dirty="0" smtClean="0"/>
          </a:p>
          <a:p>
            <a:r>
              <a:rPr lang="en-US" dirty="0" smtClean="0"/>
              <a:t>Focal </a:t>
            </a:r>
            <a:r>
              <a:rPr lang="en-US" dirty="0"/>
              <a:t>Length: 2.3 </a:t>
            </a:r>
            <a:r>
              <a:rPr lang="en-US" dirty="0" smtClean="0"/>
              <a:t>mm</a:t>
            </a:r>
          </a:p>
          <a:p>
            <a:r>
              <a:rPr lang="en-US" dirty="0" smtClean="0"/>
              <a:t>Diagonal </a:t>
            </a:r>
            <a:r>
              <a:rPr lang="en-US" dirty="0"/>
              <a:t>FOV: 58 </a:t>
            </a:r>
            <a:r>
              <a:rPr lang="en-US" dirty="0" smtClean="0"/>
              <a:t>degrees</a:t>
            </a:r>
          </a:p>
          <a:p>
            <a:endParaRPr lang="en-US" dirty="0"/>
          </a:p>
          <a:p>
            <a:r>
              <a:rPr lang="en-US" dirty="0" smtClean="0"/>
              <a:t>Estimated: </a:t>
            </a:r>
            <a:r>
              <a:rPr lang="en-US" dirty="0"/>
              <a:t>f = 722 </a:t>
            </a:r>
            <a:r>
              <a:rPr lang="en-US" dirty="0" smtClean="0"/>
              <a:t>pixels</a:t>
            </a:r>
          </a:p>
          <a:p>
            <a:pPr lvl="1"/>
            <a:r>
              <a:rPr lang="en-US" dirty="0"/>
              <a:t>Pixel size = </a:t>
            </a:r>
            <a:r>
              <a:rPr lang="en-US" dirty="0" smtClean="0"/>
              <a:t>2.3 / 722 </a:t>
            </a:r>
            <a:r>
              <a:rPr lang="en-US" dirty="0"/>
              <a:t>= 3.2 </a:t>
            </a:r>
            <a:r>
              <a:rPr lang="en-US" dirty="0" smtClean="0"/>
              <a:t>um</a:t>
            </a:r>
          </a:p>
        </p:txBody>
      </p:sp>
      <p:sp>
        <p:nvSpPr>
          <p:cNvPr id="5" name="Rechthoek 4"/>
          <p:cNvSpPr/>
          <p:nvPr/>
        </p:nvSpPr>
        <p:spPr>
          <a:xfrm>
            <a:off x="930424" y="5687259"/>
            <a:ext cx="7283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www.comx-computers.co.za/LOG-C170-specifications-94376.htm</a:t>
            </a:r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1026" name="Picture 2" descr="Image result for logitech c1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060848"/>
            <a:ext cx="2671698" cy="293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156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Camera </a:t>
            </a:r>
            <a:r>
              <a:rPr lang="nl-NL" dirty="0" err="1" smtClean="0"/>
              <a:t>Calibration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nl-NL" dirty="0" err="1" smtClean="0"/>
              <a:t>Finds</a:t>
            </a:r>
            <a:r>
              <a:rPr lang="nl-NL" dirty="0" smtClean="0"/>
              <a:t> camera matrix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distortion</a:t>
            </a:r>
            <a:r>
              <a:rPr lang="nl-NL" dirty="0" smtClean="0"/>
              <a:t> </a:t>
            </a:r>
            <a:r>
              <a:rPr lang="nl-NL" dirty="0" err="1" smtClean="0"/>
              <a:t>coefficients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1867795" y="1167135"/>
            <a:ext cx="5063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dirty="0">
                <a:hlinkClick r:id="rId2"/>
              </a:rPr>
              <a:t>http://</a:t>
            </a:r>
            <a:r>
              <a:rPr lang="nl-NL" sz="2400" dirty="0" smtClean="0">
                <a:hlinkClick r:id="rId2"/>
              </a:rPr>
              <a:t>wiki.ros.org/camera_calibration</a:t>
            </a:r>
            <a:r>
              <a:rPr lang="nl-NL" sz="2400" dirty="0" smtClean="0"/>
              <a:t> </a:t>
            </a:r>
            <a:endParaRPr lang="nl-NL" sz="2400" dirty="0"/>
          </a:p>
        </p:txBody>
      </p:sp>
      <p:pic>
        <p:nvPicPr>
          <p:cNvPr id="4108" name="Picture 12" descr="mono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2348880"/>
            <a:ext cx="5472602" cy="396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OpenCV</a:t>
            </a:r>
            <a:r>
              <a:rPr lang="nl-NL" dirty="0" smtClean="0"/>
              <a:t>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59481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Camera </a:t>
            </a:r>
            <a:r>
              <a:rPr lang="nl-NL" dirty="0" err="1" smtClean="0"/>
              <a:t>Calibration</a:t>
            </a:r>
            <a:r>
              <a:rPr lang="nl-NL" dirty="0" smtClean="0"/>
              <a:t> </a:t>
            </a:r>
            <a:r>
              <a:rPr lang="nl-NL" dirty="0" err="1" smtClean="0"/>
              <a:t>result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~/.ros/</a:t>
            </a:r>
            <a:r>
              <a:rPr lang="nl-NL" dirty="0" err="1"/>
              <a:t>camera_info</a:t>
            </a:r>
            <a:r>
              <a:rPr lang="nl-NL" dirty="0" smtClean="0"/>
              <a:t>/</a:t>
            </a:r>
            <a:r>
              <a:rPr lang="nl-NL" i="1" dirty="0" smtClean="0"/>
              <a:t>&lt;camera-name&gt;.</a:t>
            </a:r>
            <a:r>
              <a:rPr lang="nl-NL" dirty="0" err="1" smtClean="0"/>
              <a:t>yaml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1043608" y="2204864"/>
            <a:ext cx="7344816" cy="45406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400" dirty="0" err="1"/>
              <a:t>image_width</a:t>
            </a:r>
            <a:r>
              <a:rPr lang="nl-NL" sz="1400" dirty="0"/>
              <a:t>: 2448</a:t>
            </a:r>
          </a:p>
          <a:p>
            <a:r>
              <a:rPr lang="nl-NL" sz="1400" dirty="0" err="1"/>
              <a:t>image_height</a:t>
            </a:r>
            <a:r>
              <a:rPr lang="nl-NL" sz="1400" dirty="0"/>
              <a:t>: 2050</a:t>
            </a:r>
          </a:p>
          <a:p>
            <a:r>
              <a:rPr lang="nl-NL" sz="1400" dirty="0" err="1"/>
              <a:t>camera_name</a:t>
            </a:r>
            <a:r>
              <a:rPr lang="nl-NL" sz="1400" dirty="0"/>
              <a:t>: </a:t>
            </a:r>
            <a:r>
              <a:rPr lang="nl-NL" sz="1400" dirty="0" err="1"/>
              <a:t>prosilica</a:t>
            </a:r>
            <a:endParaRPr lang="nl-NL" sz="1400" dirty="0"/>
          </a:p>
          <a:p>
            <a:r>
              <a:rPr lang="nl-NL" sz="1400" b="1" dirty="0" err="1">
                <a:solidFill>
                  <a:srgbClr val="0070C0"/>
                </a:solidFill>
              </a:rPr>
              <a:t>camera_matrix</a:t>
            </a:r>
            <a:r>
              <a:rPr lang="nl-NL" sz="1400" dirty="0">
                <a:solidFill>
                  <a:srgbClr val="0070C0"/>
                </a:solidFill>
              </a:rPr>
              <a:t>:</a:t>
            </a:r>
          </a:p>
          <a:p>
            <a:r>
              <a:rPr lang="nl-NL" sz="1400" dirty="0"/>
              <a:t>  </a:t>
            </a:r>
            <a:r>
              <a:rPr lang="nl-NL" sz="1400" dirty="0" err="1"/>
              <a:t>rows</a:t>
            </a:r>
            <a:r>
              <a:rPr lang="nl-NL" sz="1400" dirty="0"/>
              <a:t>: 3</a:t>
            </a:r>
          </a:p>
          <a:p>
            <a:r>
              <a:rPr lang="nl-NL" sz="1400" dirty="0"/>
              <a:t>  cols: 3</a:t>
            </a:r>
          </a:p>
          <a:p>
            <a:r>
              <a:rPr lang="nl-NL" sz="1400" dirty="0"/>
              <a:t>  data</a:t>
            </a:r>
            <a:r>
              <a:rPr lang="nl-NL" sz="1400" dirty="0">
                <a:solidFill>
                  <a:srgbClr val="0070C0"/>
                </a:solidFill>
              </a:rPr>
              <a:t>: [4827.94, 0, 1223.5, 0, 4835.62, 1024.5, 0, 0, 1]</a:t>
            </a:r>
          </a:p>
          <a:p>
            <a:r>
              <a:rPr lang="nl-NL" sz="1400" dirty="0" err="1"/>
              <a:t>distortion_model</a:t>
            </a:r>
            <a:r>
              <a:rPr lang="nl-NL" sz="1400" dirty="0"/>
              <a:t>: </a:t>
            </a:r>
            <a:r>
              <a:rPr lang="nl-NL" sz="1400" dirty="0" err="1"/>
              <a:t>plumb_bob</a:t>
            </a:r>
            <a:endParaRPr lang="nl-NL" sz="1400" dirty="0"/>
          </a:p>
          <a:p>
            <a:r>
              <a:rPr lang="nl-NL" sz="1400" b="1" dirty="0" err="1">
                <a:solidFill>
                  <a:srgbClr val="0070C0"/>
                </a:solidFill>
              </a:rPr>
              <a:t>distortion_coefficients</a:t>
            </a:r>
            <a:r>
              <a:rPr lang="nl-NL" sz="1400" dirty="0"/>
              <a:t>:</a:t>
            </a:r>
          </a:p>
          <a:p>
            <a:r>
              <a:rPr lang="nl-NL" sz="1400" dirty="0"/>
              <a:t>  </a:t>
            </a:r>
            <a:r>
              <a:rPr lang="nl-NL" sz="1400" dirty="0" err="1"/>
              <a:t>rows</a:t>
            </a:r>
            <a:r>
              <a:rPr lang="nl-NL" sz="1400" dirty="0"/>
              <a:t>: 1</a:t>
            </a:r>
          </a:p>
          <a:p>
            <a:r>
              <a:rPr lang="nl-NL" sz="1400" dirty="0"/>
              <a:t>  cols: 5</a:t>
            </a:r>
          </a:p>
          <a:p>
            <a:r>
              <a:rPr lang="nl-NL" sz="1400" dirty="0"/>
              <a:t>  data: </a:t>
            </a:r>
            <a:r>
              <a:rPr lang="nl-NL" sz="1400" dirty="0">
                <a:solidFill>
                  <a:srgbClr val="0070C0"/>
                </a:solidFill>
              </a:rPr>
              <a:t>[-0.41527, 0.31874, -0.00197, 0.00071, 0]</a:t>
            </a:r>
          </a:p>
          <a:p>
            <a:r>
              <a:rPr lang="nl-NL" sz="1400" dirty="0" err="1"/>
              <a:t>rectification_matrix</a:t>
            </a:r>
            <a:r>
              <a:rPr lang="nl-NL" sz="1400" dirty="0"/>
              <a:t>:</a:t>
            </a:r>
          </a:p>
          <a:p>
            <a:r>
              <a:rPr lang="nl-NL" sz="1400" dirty="0"/>
              <a:t>  </a:t>
            </a:r>
            <a:r>
              <a:rPr lang="nl-NL" sz="1400" dirty="0" err="1"/>
              <a:t>rows</a:t>
            </a:r>
            <a:r>
              <a:rPr lang="nl-NL" sz="1400" dirty="0"/>
              <a:t>: 3</a:t>
            </a:r>
          </a:p>
          <a:p>
            <a:r>
              <a:rPr lang="nl-NL" sz="1400" dirty="0"/>
              <a:t>  cols: 3</a:t>
            </a:r>
          </a:p>
          <a:p>
            <a:r>
              <a:rPr lang="nl-NL" sz="1400" dirty="0"/>
              <a:t>  data: [1, 0, 0, 0, 1, 0, 0, 0, 1]</a:t>
            </a:r>
          </a:p>
          <a:p>
            <a:r>
              <a:rPr lang="nl-NL" sz="1400" dirty="0" err="1"/>
              <a:t>projection_matrix</a:t>
            </a:r>
            <a:r>
              <a:rPr lang="nl-NL" sz="1400" dirty="0"/>
              <a:t>:</a:t>
            </a:r>
          </a:p>
          <a:p>
            <a:r>
              <a:rPr lang="nl-NL" sz="1400" dirty="0"/>
              <a:t>  </a:t>
            </a:r>
            <a:r>
              <a:rPr lang="nl-NL" sz="1400" dirty="0" err="1"/>
              <a:t>rows</a:t>
            </a:r>
            <a:r>
              <a:rPr lang="nl-NL" sz="1400" dirty="0"/>
              <a:t>: 3</a:t>
            </a:r>
          </a:p>
          <a:p>
            <a:r>
              <a:rPr lang="nl-NL" sz="1400" dirty="0"/>
              <a:t>  cols: 4</a:t>
            </a:r>
          </a:p>
          <a:p>
            <a:r>
              <a:rPr lang="nl-NL" sz="1400" dirty="0"/>
              <a:t>  data: [4827.94, 0, 1223.5, 0, 0, 4835.62, 1024.5, 0, 0, 0, 1, 0]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678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Camera Model support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</a:t>
            </a:r>
            <a:r>
              <a:rPr lang="nl-NL" dirty="0" err="1" smtClean="0"/>
              <a:t>mage_geometry</a:t>
            </a:r>
            <a:r>
              <a:rPr lang="nl-NL" dirty="0" smtClean="0"/>
              <a:t> package</a:t>
            </a:r>
          </a:p>
          <a:p>
            <a:pPr lvl="1"/>
            <a:r>
              <a:rPr lang="nl-NL" dirty="0" err="1" smtClean="0"/>
              <a:t>image_geometry.PinholeCameraModel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1763688" y="5817126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docs.ros.org/api/image_geometry/html/</a:t>
            </a:r>
            <a:r>
              <a:rPr lang="nl-NL" dirty="0" smtClean="0"/>
              <a:t>  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2652697" y="5445224"/>
            <a:ext cx="3647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wiki.ros.org/image_geometry</a:t>
            </a:r>
            <a:r>
              <a:rPr lang="nl-NL" dirty="0" smtClean="0"/>
              <a:t> </a:t>
            </a:r>
            <a:endParaRPr lang="nl-NL" dirty="0"/>
          </a:p>
        </p:txBody>
      </p:sp>
      <p:grpSp>
        <p:nvGrpSpPr>
          <p:cNvPr id="7" name="Groep 6"/>
          <p:cNvGrpSpPr/>
          <p:nvPr/>
        </p:nvGrpSpPr>
        <p:grpSpPr>
          <a:xfrm>
            <a:off x="179512" y="2861341"/>
            <a:ext cx="7535037" cy="2463293"/>
            <a:chOff x="715113" y="1976239"/>
            <a:chExt cx="7535037" cy="2463293"/>
          </a:xfrm>
        </p:grpSpPr>
        <p:sp>
          <p:nvSpPr>
            <p:cNvPr id="8" name="Ovaal 7"/>
            <p:cNvSpPr/>
            <p:nvPr/>
          </p:nvSpPr>
          <p:spPr>
            <a:xfrm>
              <a:off x="2921559" y="2927364"/>
              <a:ext cx="5328591" cy="15121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2800" b="1" dirty="0" err="1" smtClean="0"/>
                <a:t>image_processing_node</a:t>
              </a:r>
              <a:endParaRPr lang="nl-NL" sz="2800" b="1" dirty="0" smtClean="0"/>
            </a:p>
            <a:p>
              <a:pPr algn="ctr"/>
              <a:r>
                <a:rPr lang="nl-NL" sz="2800" b="1" dirty="0" smtClean="0"/>
                <a:t>(</a:t>
              </a:r>
              <a:r>
                <a:rPr lang="nl-NL" sz="2800" b="1" dirty="0" err="1" smtClean="0"/>
                <a:t>using</a:t>
              </a:r>
              <a:r>
                <a:rPr lang="nl-NL" sz="2800" b="1" dirty="0" smtClean="0"/>
                <a:t> </a:t>
              </a:r>
              <a:r>
                <a:rPr lang="nl-NL" sz="2800" b="1" dirty="0" err="1" smtClean="0"/>
                <a:t>image_geometry</a:t>
              </a:r>
              <a:r>
                <a:rPr lang="nl-NL" sz="2800" b="1" dirty="0" smtClean="0"/>
                <a:t>)</a:t>
              </a:r>
              <a:endParaRPr lang="nl-NL" b="1" dirty="0"/>
            </a:p>
          </p:txBody>
        </p:sp>
        <p:cxnSp>
          <p:nvCxnSpPr>
            <p:cNvPr id="10" name="Rechte verbindingslijn met pijl 9"/>
            <p:cNvCxnSpPr/>
            <p:nvPr/>
          </p:nvCxnSpPr>
          <p:spPr>
            <a:xfrm>
              <a:off x="5445929" y="2352290"/>
              <a:ext cx="0" cy="5750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met pijl 10"/>
            <p:cNvCxnSpPr>
              <a:endCxn id="8" idx="2"/>
            </p:cNvCxnSpPr>
            <p:nvPr/>
          </p:nvCxnSpPr>
          <p:spPr>
            <a:xfrm>
              <a:off x="2417502" y="3683448"/>
              <a:ext cx="5040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hthoek 11"/>
            <p:cNvSpPr/>
            <p:nvPr/>
          </p:nvSpPr>
          <p:spPr>
            <a:xfrm>
              <a:off x="715113" y="3480002"/>
              <a:ext cx="17743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2400" b="1" dirty="0" err="1"/>
                <a:t>camera_info</a:t>
              </a:r>
              <a:endParaRPr lang="nl-NL" sz="2400" b="1" dirty="0"/>
            </a:p>
          </p:txBody>
        </p:sp>
        <p:sp>
          <p:nvSpPr>
            <p:cNvPr id="13" name="Tekstvak 12"/>
            <p:cNvSpPr txBox="1"/>
            <p:nvPr/>
          </p:nvSpPr>
          <p:spPr>
            <a:xfrm>
              <a:off x="4604399" y="1976239"/>
              <a:ext cx="1683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dirty="0" smtClean="0"/>
                <a:t>image</a:t>
              </a:r>
              <a:endParaRPr lang="nl-NL" dirty="0"/>
            </a:p>
          </p:txBody>
        </p:sp>
      </p:grp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79482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Image </a:t>
            </a:r>
            <a:r>
              <a:rPr lang="nl-NL" dirty="0" err="1"/>
              <a:t>Rectification</a:t>
            </a:r>
            <a:r>
              <a:rPr lang="nl-NL" dirty="0"/>
              <a:t> in ROS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</a:t>
            </a:r>
            <a:r>
              <a:rPr lang="nl-NL" dirty="0" smtClean="0">
                <a:hlinkClick r:id="rId2"/>
              </a:rPr>
              <a:t>wiki.ros.org/image_proc</a:t>
            </a:r>
            <a:r>
              <a:rPr lang="nl-NL" dirty="0" smtClean="0"/>
              <a:t> </a:t>
            </a:r>
            <a:endParaRPr lang="nl-NL" dirty="0"/>
          </a:p>
        </p:txBody>
      </p:sp>
      <p:grpSp>
        <p:nvGrpSpPr>
          <p:cNvPr id="5" name="Groep 4"/>
          <p:cNvGrpSpPr/>
          <p:nvPr/>
        </p:nvGrpSpPr>
        <p:grpSpPr>
          <a:xfrm>
            <a:off x="1043608" y="2592693"/>
            <a:ext cx="5178833" cy="3557132"/>
            <a:chOff x="905335" y="1904882"/>
            <a:chExt cx="5178833" cy="3557132"/>
          </a:xfrm>
        </p:grpSpPr>
        <p:sp>
          <p:nvSpPr>
            <p:cNvPr id="6" name="Ovaal 5"/>
            <p:cNvSpPr/>
            <p:nvPr/>
          </p:nvSpPr>
          <p:spPr>
            <a:xfrm>
              <a:off x="3222104" y="2927364"/>
              <a:ext cx="2862064" cy="15121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2800" b="1" dirty="0" err="1"/>
                <a:t>i</a:t>
              </a:r>
              <a:r>
                <a:rPr lang="nl-NL" sz="2800" b="1" dirty="0" err="1" smtClean="0"/>
                <a:t>mage_proc</a:t>
              </a:r>
              <a:endParaRPr lang="nl-NL" b="1" dirty="0"/>
            </a:p>
          </p:txBody>
        </p:sp>
        <p:cxnSp>
          <p:nvCxnSpPr>
            <p:cNvPr id="7" name="Rechte verbindingslijn met pijl 6"/>
            <p:cNvCxnSpPr/>
            <p:nvPr/>
          </p:nvCxnSpPr>
          <p:spPr>
            <a:xfrm>
              <a:off x="4653136" y="4439532"/>
              <a:ext cx="0" cy="5750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met pijl 7"/>
            <p:cNvCxnSpPr/>
            <p:nvPr/>
          </p:nvCxnSpPr>
          <p:spPr>
            <a:xfrm>
              <a:off x="4670648" y="2351300"/>
              <a:ext cx="0" cy="5750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met pijl 8"/>
            <p:cNvCxnSpPr/>
            <p:nvPr/>
          </p:nvCxnSpPr>
          <p:spPr>
            <a:xfrm rot="16200000">
              <a:off x="2934567" y="3429495"/>
              <a:ext cx="0" cy="5750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hoek 9"/>
            <p:cNvSpPr/>
            <p:nvPr/>
          </p:nvSpPr>
          <p:spPr>
            <a:xfrm>
              <a:off x="905335" y="3480122"/>
              <a:ext cx="17416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2400" dirty="0" err="1"/>
                <a:t>camera_info</a:t>
              </a:r>
              <a:endParaRPr lang="nl-NL" sz="2400" dirty="0"/>
            </a:p>
          </p:txBody>
        </p:sp>
        <p:sp>
          <p:nvSpPr>
            <p:cNvPr id="11" name="Tekstvak 10"/>
            <p:cNvSpPr txBox="1"/>
            <p:nvPr/>
          </p:nvSpPr>
          <p:spPr>
            <a:xfrm>
              <a:off x="3779912" y="1904882"/>
              <a:ext cx="1683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dirty="0" err="1"/>
                <a:t>image_raw</a:t>
              </a:r>
              <a:endParaRPr lang="nl-NL" dirty="0"/>
            </a:p>
          </p:txBody>
        </p:sp>
        <p:sp>
          <p:nvSpPr>
            <p:cNvPr id="12" name="Tekstvak 11"/>
            <p:cNvSpPr txBox="1"/>
            <p:nvPr/>
          </p:nvSpPr>
          <p:spPr>
            <a:xfrm>
              <a:off x="3730470" y="5000349"/>
              <a:ext cx="1683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dirty="0" err="1" smtClean="0"/>
                <a:t>image_rect</a:t>
              </a:r>
              <a:endParaRPr lang="nl-NL" dirty="0"/>
            </a:p>
          </p:txBody>
        </p:sp>
      </p:grpSp>
      <p:sp>
        <p:nvSpPr>
          <p:cNvPr id="13" name="Tijdelijke aanduiding voor voettekst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55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Camera </a:t>
            </a:r>
            <a:r>
              <a:rPr lang="nl-NL" dirty="0" err="1" smtClean="0"/>
              <a:t>perspective</a:t>
            </a:r>
            <a:r>
              <a:rPr lang="nl-NL" dirty="0" smtClean="0"/>
              <a:t> </a:t>
            </a:r>
            <a:r>
              <a:rPr lang="nl-NL" dirty="0" err="1" smtClean="0"/>
              <a:t>correction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22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Python API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dirty="0" smtClean="0"/>
              <a:t>Python</a:t>
            </a:r>
          </a:p>
          <a:p>
            <a:pPr lvl="1"/>
            <a:r>
              <a:rPr lang="nl-NL" dirty="0">
                <a:hlinkClick r:id="rId2"/>
              </a:rPr>
              <a:t>https://www.python.org</a:t>
            </a:r>
            <a:r>
              <a:rPr lang="nl-NL" dirty="0" smtClean="0">
                <a:hlinkClick r:id="rId2"/>
              </a:rPr>
              <a:t>/</a:t>
            </a:r>
            <a:r>
              <a:rPr lang="nl-NL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https://learnxinyminutes.com/docs/python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nl-NL" dirty="0">
                <a:hlinkClick r:id="rId4"/>
              </a:rPr>
              <a:t>https://learnpythonthehardway.org/book</a:t>
            </a:r>
            <a:r>
              <a:rPr lang="nl-NL" dirty="0" smtClean="0">
                <a:hlinkClick r:id="rId4"/>
              </a:rPr>
              <a:t>/</a:t>
            </a:r>
            <a:r>
              <a:rPr lang="nl-NL" dirty="0" smtClean="0"/>
              <a:t> </a:t>
            </a:r>
          </a:p>
          <a:p>
            <a:r>
              <a:rPr lang="nl-NL" dirty="0" err="1" smtClean="0"/>
              <a:t>OpenCV</a:t>
            </a:r>
            <a:r>
              <a:rPr lang="nl-NL" dirty="0" smtClean="0"/>
              <a:t>-Python </a:t>
            </a:r>
            <a:r>
              <a:rPr lang="nl-NL" dirty="0" err="1" smtClean="0"/>
              <a:t>Tutorials</a:t>
            </a:r>
            <a:endParaRPr lang="nl-NL" dirty="0" smtClean="0"/>
          </a:p>
          <a:p>
            <a:pPr lvl="1"/>
            <a:r>
              <a:rPr lang="nl-NL" dirty="0" smtClean="0">
                <a:hlinkClick r:id="rId5"/>
              </a:rPr>
              <a:t>https</a:t>
            </a:r>
            <a:r>
              <a:rPr lang="nl-NL" dirty="0">
                <a:hlinkClick r:id="rId5"/>
              </a:rPr>
              <a:t>://opencv-python-tutroals.readthedocs.io</a:t>
            </a:r>
            <a:r>
              <a:rPr lang="nl-NL" dirty="0" smtClean="0">
                <a:hlinkClick r:id="rId5"/>
              </a:rPr>
              <a:t>/</a:t>
            </a:r>
            <a:endParaRPr lang="nl-NL" dirty="0" smtClean="0"/>
          </a:p>
          <a:p>
            <a:pPr lvl="1"/>
            <a:r>
              <a:rPr lang="nl-NL" dirty="0">
                <a:hlinkClick r:id="rId6"/>
              </a:rPr>
              <a:t>https://pythonprogramming.net/loading-images-python-opencv-tutorial</a:t>
            </a:r>
            <a:r>
              <a:rPr lang="nl-NL" dirty="0" smtClean="0">
                <a:hlinkClick r:id="rId6"/>
              </a:rPr>
              <a:t>/</a:t>
            </a:r>
            <a:endParaRPr lang="nl-NL" dirty="0" smtClean="0"/>
          </a:p>
          <a:p>
            <a:pPr lvl="1"/>
            <a:r>
              <a:rPr lang="nl-NL" dirty="0">
                <a:hlinkClick r:id="rId7"/>
              </a:rPr>
              <a:t>http://</a:t>
            </a:r>
            <a:r>
              <a:rPr lang="nl-NL" dirty="0" smtClean="0">
                <a:hlinkClick r:id="rId7"/>
              </a:rPr>
              <a:t>www.pyimagesearch.com/category/tutorials</a:t>
            </a:r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2050" name="Picture 2" descr="python™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455612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48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Bird’s </a:t>
            </a:r>
            <a:r>
              <a:rPr lang="nl-NL" dirty="0" err="1"/>
              <a:t>eye</a:t>
            </a:r>
            <a:r>
              <a:rPr lang="nl-NL" dirty="0"/>
              <a:t> view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Homography</a:t>
            </a:r>
            <a:r>
              <a:rPr lang="nl-NL" dirty="0"/>
              <a:t> </a:t>
            </a:r>
            <a:r>
              <a:rPr lang="nl-NL" dirty="0" smtClean="0"/>
              <a:t>(</a:t>
            </a:r>
            <a:r>
              <a:rPr lang="nl-NL" dirty="0" err="1" smtClean="0"/>
              <a:t>from</a:t>
            </a:r>
            <a:r>
              <a:rPr lang="nl-NL" dirty="0" smtClean="0"/>
              <a:t> &gt; 3 </a:t>
            </a:r>
            <a:r>
              <a:rPr lang="nl-NL" dirty="0" err="1"/>
              <a:t>corresponding</a:t>
            </a:r>
            <a:r>
              <a:rPr lang="nl-NL" dirty="0"/>
              <a:t> </a:t>
            </a:r>
            <a:r>
              <a:rPr lang="nl-NL" dirty="0" smtClean="0"/>
              <a:t>points)</a:t>
            </a:r>
            <a:endParaRPr lang="nl-NL" dirty="0"/>
          </a:p>
          <a:p>
            <a:pPr lvl="1"/>
            <a:r>
              <a:rPr lang="nl-NL" dirty="0" smtClean="0"/>
              <a:t>cv2.getPerspectiveTransform</a:t>
            </a:r>
          </a:p>
          <a:p>
            <a:pPr lvl="1"/>
            <a:r>
              <a:rPr lang="nl-NL" dirty="0" smtClean="0"/>
              <a:t>cv2.findHomography</a:t>
            </a:r>
          </a:p>
          <a:p>
            <a:pPr lvl="1"/>
            <a:endParaRPr lang="nl-NL" dirty="0" smtClean="0"/>
          </a:p>
          <a:p>
            <a:pPr lvl="1"/>
            <a:endParaRPr lang="nl-NL" dirty="0" smtClean="0"/>
          </a:p>
          <a:p>
            <a:pPr lvl="1"/>
            <a:r>
              <a:rPr lang="nl-NL" dirty="0"/>
              <a:t>cv2.warpPerspective</a:t>
            </a:r>
          </a:p>
        </p:txBody>
      </p:sp>
      <p:sp>
        <p:nvSpPr>
          <p:cNvPr id="5" name="Rechthoek 4"/>
          <p:cNvSpPr/>
          <p:nvPr/>
        </p:nvSpPr>
        <p:spPr>
          <a:xfrm>
            <a:off x="938713" y="5579948"/>
            <a:ext cx="77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hlinkClick r:id="rId2"/>
              </a:rPr>
              <a:t>http://www.learnopencv.com/homography-examples-using-opencv-python-c</a:t>
            </a:r>
            <a:r>
              <a:rPr lang="nl-NL" dirty="0" smtClean="0">
                <a:hlinkClick r:id="rId2"/>
              </a:rPr>
              <a:t>/</a:t>
            </a:r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3074" name="Picture 2" descr="http://www.pyimagesearch.com/wp-content/uploads/2014/08/getperspective_transform_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530" y="2636912"/>
            <a:ext cx="4539181" cy="29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 6"/>
          <p:cNvSpPr/>
          <p:nvPr/>
        </p:nvSpPr>
        <p:spPr>
          <a:xfrm>
            <a:off x="626391" y="5902703"/>
            <a:ext cx="8339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>
                <a:hlinkClick r:id="rId4"/>
              </a:rPr>
              <a:t>http://www.pyimagesearch.com/2014/08/25/4-point-opencv-getperspective-transform-example</a:t>
            </a:r>
            <a:r>
              <a:rPr lang="nl-NL" sz="1600" dirty="0" smtClean="0">
                <a:hlinkClick r:id="rId4"/>
              </a:rPr>
              <a:t>/</a:t>
            </a:r>
            <a:r>
              <a:rPr lang="nl-NL" sz="1600" dirty="0" smtClean="0"/>
              <a:t> </a:t>
            </a:r>
            <a:endParaRPr lang="nl-NL" sz="160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57514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POSE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 </a:t>
            </a:r>
            <a:r>
              <a:rPr lang="nl-NL" dirty="0" err="1" smtClean="0"/>
              <a:t>estimation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36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Size</a:t>
            </a:r>
            <a:r>
              <a:rPr lang="nl-NL" dirty="0" smtClean="0"/>
              <a:t> versus </a:t>
            </a:r>
            <a:r>
              <a:rPr lang="nl-NL" dirty="0" err="1" smtClean="0"/>
              <a:t>Distance</a:t>
            </a:r>
            <a:endParaRPr lang="nl-NL" dirty="0"/>
          </a:p>
        </p:txBody>
      </p:sp>
      <p:sp>
        <p:nvSpPr>
          <p:cNvPr id="22" name="Tijdelijke aanduiding voor inhoud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H/Z = h/f</a:t>
            </a:r>
            <a:endParaRPr lang="nl-NL" dirty="0"/>
          </a:p>
        </p:txBody>
      </p:sp>
      <p:cxnSp>
        <p:nvCxnSpPr>
          <p:cNvPr id="7" name="Rechte verbindingslijn 6"/>
          <p:cNvCxnSpPr/>
          <p:nvPr/>
        </p:nvCxnSpPr>
        <p:spPr>
          <a:xfrm>
            <a:off x="1691680" y="5343738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/>
          <p:nvPr/>
        </p:nvCxnSpPr>
        <p:spPr>
          <a:xfrm flipV="1">
            <a:off x="1691680" y="3183498"/>
            <a:ext cx="0" cy="2160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>
            <a:off x="7308304" y="5343738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>
            <a:off x="1691680" y="3183498"/>
            <a:ext cx="5616624" cy="273630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 flipV="1">
            <a:off x="4932040" y="4767674"/>
            <a:ext cx="0" cy="57606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1235392" y="3971230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/>
              <a:t>Y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3847857" y="538643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/>
              <a:t>Z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6570486" y="4784995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/>
              <a:t>f</a:t>
            </a:r>
            <a:endParaRPr lang="nl-NL" dirty="0"/>
          </a:p>
        </p:txBody>
      </p:sp>
      <p:sp>
        <p:nvSpPr>
          <p:cNvPr id="20" name="Ovaal 19"/>
          <p:cNvSpPr/>
          <p:nvPr/>
        </p:nvSpPr>
        <p:spPr>
          <a:xfrm>
            <a:off x="6054139" y="527173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kstvak 20"/>
          <p:cNvSpPr txBox="1"/>
          <p:nvPr/>
        </p:nvSpPr>
        <p:spPr>
          <a:xfrm>
            <a:off x="7332544" y="5246175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/>
              <a:t>y</a:t>
            </a:r>
            <a:endParaRPr lang="nl-NL" dirty="0"/>
          </a:p>
        </p:txBody>
      </p:sp>
      <p:sp>
        <p:nvSpPr>
          <p:cNvPr id="23" name="Tekstvak 22"/>
          <p:cNvSpPr txBox="1"/>
          <p:nvPr/>
        </p:nvSpPr>
        <p:spPr>
          <a:xfrm>
            <a:off x="899592" y="2607434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 smtClean="0"/>
              <a:t>Object</a:t>
            </a:r>
            <a:endParaRPr lang="nl-NL" dirty="0"/>
          </a:p>
        </p:txBody>
      </p:sp>
      <p:sp>
        <p:nvSpPr>
          <p:cNvPr id="24" name="Tekstvak 23"/>
          <p:cNvSpPr txBox="1"/>
          <p:nvPr/>
        </p:nvSpPr>
        <p:spPr>
          <a:xfrm>
            <a:off x="6516216" y="5940569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 smtClean="0"/>
              <a:t>Image</a:t>
            </a:r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77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Size</a:t>
            </a:r>
            <a:r>
              <a:rPr lang="nl-NL" dirty="0" smtClean="0"/>
              <a:t> or 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  <a:r>
              <a:rPr lang="nl-NL" dirty="0" err="1" smtClean="0"/>
              <a:t>estimation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Size</a:t>
            </a:r>
            <a:r>
              <a:rPr lang="nl-NL" dirty="0" smtClean="0"/>
              <a:t> of object (mm): Y = </a:t>
            </a:r>
            <a:r>
              <a:rPr lang="nl-NL" dirty="0"/>
              <a:t>Z </a:t>
            </a:r>
            <a:r>
              <a:rPr lang="nl-NL" dirty="0" smtClean="0"/>
              <a:t>* y/f</a:t>
            </a:r>
          </a:p>
          <a:p>
            <a:pPr lvl="1"/>
            <a:r>
              <a:rPr lang="nl-NL" dirty="0"/>
              <a:t>f: </a:t>
            </a:r>
            <a:r>
              <a:rPr lang="nl-NL" dirty="0" err="1"/>
              <a:t>focal</a:t>
            </a:r>
            <a:r>
              <a:rPr lang="nl-NL" dirty="0"/>
              <a:t> </a:t>
            </a:r>
            <a:r>
              <a:rPr lang="nl-NL" dirty="0" err="1"/>
              <a:t>length</a:t>
            </a:r>
            <a:r>
              <a:rPr lang="nl-NL" dirty="0"/>
              <a:t> (pixels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y: </a:t>
            </a:r>
            <a:r>
              <a:rPr lang="nl-NL" dirty="0" err="1"/>
              <a:t>size</a:t>
            </a:r>
            <a:r>
              <a:rPr lang="nl-NL" dirty="0"/>
              <a:t> of </a:t>
            </a:r>
            <a:r>
              <a:rPr lang="nl-NL" dirty="0" smtClean="0"/>
              <a:t>object in </a:t>
            </a:r>
            <a:r>
              <a:rPr lang="nl-NL" dirty="0"/>
              <a:t>image (pixels)</a:t>
            </a:r>
          </a:p>
          <a:p>
            <a:pPr lvl="1"/>
            <a:r>
              <a:rPr lang="nl-NL" dirty="0" smtClean="0"/>
              <a:t>Z: 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object (mm)</a:t>
            </a:r>
          </a:p>
          <a:p>
            <a:pPr lvl="1"/>
            <a:endParaRPr lang="nl-NL" dirty="0"/>
          </a:p>
          <a:p>
            <a:r>
              <a:rPr lang="nl-NL" dirty="0" err="1" smtClean="0"/>
              <a:t>Distance</a:t>
            </a:r>
            <a:r>
              <a:rPr lang="nl-NL" dirty="0" smtClean="0"/>
              <a:t> camera </a:t>
            </a:r>
            <a:r>
              <a:rPr lang="nl-NL" dirty="0" err="1" smtClean="0"/>
              <a:t>to</a:t>
            </a:r>
            <a:r>
              <a:rPr lang="nl-NL" dirty="0" smtClean="0"/>
              <a:t> object (mm): Z </a:t>
            </a:r>
            <a:r>
              <a:rPr lang="nl-NL" dirty="0"/>
              <a:t>= </a:t>
            </a:r>
            <a:r>
              <a:rPr lang="nl-NL" dirty="0" smtClean="0"/>
              <a:t>Y * f/y</a:t>
            </a:r>
            <a:endParaRPr lang="nl-NL" dirty="0"/>
          </a:p>
          <a:p>
            <a:pPr lvl="1"/>
            <a:r>
              <a:rPr lang="nl-NL" dirty="0"/>
              <a:t>f: </a:t>
            </a:r>
            <a:r>
              <a:rPr lang="nl-NL" dirty="0" err="1"/>
              <a:t>focal</a:t>
            </a:r>
            <a:r>
              <a:rPr lang="nl-NL" dirty="0"/>
              <a:t> </a:t>
            </a:r>
            <a:r>
              <a:rPr lang="nl-NL" dirty="0" err="1"/>
              <a:t>length</a:t>
            </a:r>
            <a:r>
              <a:rPr lang="nl-NL" dirty="0"/>
              <a:t> (pixels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y: </a:t>
            </a:r>
            <a:r>
              <a:rPr lang="nl-NL" dirty="0" err="1"/>
              <a:t>size</a:t>
            </a:r>
            <a:r>
              <a:rPr lang="nl-NL" dirty="0"/>
              <a:t> of </a:t>
            </a:r>
            <a:r>
              <a:rPr lang="nl-NL" dirty="0" smtClean="0"/>
              <a:t>object </a:t>
            </a:r>
            <a:r>
              <a:rPr lang="nl-NL" dirty="0"/>
              <a:t>in image (pixels)</a:t>
            </a:r>
          </a:p>
          <a:p>
            <a:pPr lvl="1"/>
            <a:r>
              <a:rPr lang="nl-NL" dirty="0" smtClean="0"/>
              <a:t>Y: real </a:t>
            </a:r>
            <a:r>
              <a:rPr lang="nl-NL" dirty="0" err="1" smtClean="0"/>
              <a:t>size</a:t>
            </a:r>
            <a:r>
              <a:rPr lang="nl-NL" dirty="0" smtClean="0"/>
              <a:t> of object (mm)</a:t>
            </a:r>
          </a:p>
          <a:p>
            <a:pPr lvl="1"/>
            <a:endParaRPr lang="nl-NL" dirty="0" smtClean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518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Markers / </a:t>
            </a:r>
            <a:r>
              <a:rPr lang="nl-NL" dirty="0" err="1" smtClean="0"/>
              <a:t>Fiducials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Objects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known</a:t>
            </a:r>
            <a:r>
              <a:rPr lang="nl-NL" dirty="0" smtClean="0"/>
              <a:t> </a:t>
            </a:r>
            <a:r>
              <a:rPr lang="nl-NL" dirty="0" err="1" smtClean="0"/>
              <a:t>shape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endParaRPr lang="nl-NL" dirty="0" smtClean="0"/>
          </a:p>
          <a:p>
            <a:pPr lvl="1"/>
            <a:r>
              <a:rPr lang="nl-NL" dirty="0" err="1"/>
              <a:t>Attached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 or object</a:t>
            </a:r>
          </a:p>
          <a:p>
            <a:pPr lvl="1"/>
            <a:r>
              <a:rPr lang="nl-NL" dirty="0"/>
              <a:t>Reference </a:t>
            </a:r>
            <a:r>
              <a:rPr lang="nl-NL" dirty="0" err="1"/>
              <a:t>Size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ID</a:t>
            </a:r>
          </a:p>
          <a:p>
            <a:pPr lvl="1"/>
            <a:r>
              <a:rPr lang="nl-NL" dirty="0" smtClean="0"/>
              <a:t>Reference </a:t>
            </a:r>
            <a:r>
              <a:rPr lang="nl-NL" dirty="0" err="1" smtClean="0"/>
              <a:t>for</a:t>
            </a:r>
            <a:r>
              <a:rPr lang="nl-NL" dirty="0" smtClean="0"/>
              <a:t> Pose tracking</a:t>
            </a:r>
            <a:endParaRPr lang="nl-NL" dirty="0"/>
          </a:p>
          <a:p>
            <a:pPr lvl="1"/>
            <a:r>
              <a:rPr lang="nl-NL" dirty="0" smtClean="0"/>
              <a:t>Reference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/>
              <a:t>P</a:t>
            </a:r>
            <a:r>
              <a:rPr lang="nl-NL" dirty="0" err="1" smtClean="0"/>
              <a:t>erspective</a:t>
            </a:r>
            <a:r>
              <a:rPr lang="nl-NL" dirty="0" smtClean="0"/>
              <a:t> </a:t>
            </a:r>
            <a:r>
              <a:rPr lang="nl-NL" dirty="0" err="1"/>
              <a:t>C</a:t>
            </a:r>
            <a:r>
              <a:rPr lang="nl-NL" dirty="0" err="1" smtClean="0"/>
              <a:t>orrection</a:t>
            </a:r>
            <a:endParaRPr lang="nl-NL" dirty="0"/>
          </a:p>
          <a:p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</p:txBody>
      </p:sp>
      <p:pic>
        <p:nvPicPr>
          <p:cNvPr id="5122" name="Picture 2" descr="ar_track_alvar/arta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65649"/>
            <a:ext cx="6067425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2262553" y="4250501"/>
            <a:ext cx="3757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000" dirty="0">
                <a:hlinkClick r:id="rId3"/>
              </a:rPr>
              <a:t>http://</a:t>
            </a:r>
            <a:r>
              <a:rPr lang="nl-NL" sz="2000" dirty="0" smtClean="0">
                <a:hlinkClick r:id="rId3"/>
              </a:rPr>
              <a:t>wiki.ros.org/ar_track_alvar</a:t>
            </a:r>
            <a:r>
              <a:rPr lang="nl-NL" sz="2000" dirty="0" smtClean="0"/>
              <a:t> </a:t>
            </a:r>
            <a:endParaRPr lang="nl-NL" sz="200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OpenCV</a:t>
            </a:r>
            <a:r>
              <a:rPr lang="nl-NL" dirty="0" smtClean="0"/>
              <a:t>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69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TF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2254149" y="3534847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 smtClean="0"/>
              <a:t>camera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3478285" y="1785017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 err="1" smtClean="0"/>
              <a:t>world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3478285" y="5403243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 smtClean="0"/>
              <a:t>object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1336047" y="5403243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 smtClean="0"/>
              <a:t>marker</a:t>
            </a:r>
            <a:endParaRPr lang="nl-NL" dirty="0"/>
          </a:p>
        </p:txBody>
      </p:sp>
      <p:cxnSp>
        <p:nvCxnSpPr>
          <p:cNvPr id="11" name="Rechte verbindingslijn met pijl 10"/>
          <p:cNvCxnSpPr>
            <a:stCxn id="6" idx="2"/>
            <a:endCxn id="5" idx="0"/>
          </p:cNvCxnSpPr>
          <p:nvPr/>
        </p:nvCxnSpPr>
        <p:spPr>
          <a:xfrm flipH="1">
            <a:off x="3478285" y="2369792"/>
            <a:ext cx="1224136" cy="1165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4860032" y="3534847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 smtClean="0"/>
              <a:t>robot</a:t>
            </a:r>
            <a:endParaRPr lang="nl-NL" dirty="0"/>
          </a:p>
        </p:txBody>
      </p:sp>
      <p:cxnSp>
        <p:nvCxnSpPr>
          <p:cNvPr id="14" name="Rechte verbindingslijn met pijl 13"/>
          <p:cNvCxnSpPr>
            <a:stCxn id="6" idx="2"/>
            <a:endCxn id="13" idx="0"/>
          </p:cNvCxnSpPr>
          <p:nvPr/>
        </p:nvCxnSpPr>
        <p:spPr>
          <a:xfrm>
            <a:off x="4702421" y="2369792"/>
            <a:ext cx="1381747" cy="1165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/>
          <p:cNvCxnSpPr>
            <a:stCxn id="5" idx="2"/>
            <a:endCxn id="9" idx="0"/>
          </p:cNvCxnSpPr>
          <p:nvPr/>
        </p:nvCxnSpPr>
        <p:spPr>
          <a:xfrm flipH="1">
            <a:off x="2560183" y="4119622"/>
            <a:ext cx="918102" cy="1283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>
            <a:stCxn id="5" idx="2"/>
            <a:endCxn id="7" idx="0"/>
          </p:cNvCxnSpPr>
          <p:nvPr/>
        </p:nvCxnSpPr>
        <p:spPr>
          <a:xfrm>
            <a:off x="3478285" y="4119622"/>
            <a:ext cx="1224136" cy="1283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>
            <a:stCxn id="13" idx="2"/>
          </p:cNvCxnSpPr>
          <p:nvPr/>
        </p:nvCxnSpPr>
        <p:spPr>
          <a:xfrm flipH="1">
            <a:off x="4860032" y="4119622"/>
            <a:ext cx="1224136" cy="128362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5620523" y="4562464"/>
            <a:ext cx="3316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i="1" dirty="0" err="1" smtClean="0">
                <a:solidFill>
                  <a:srgbClr val="0070C0"/>
                </a:solidFill>
              </a:rPr>
              <a:t>lookupTransform</a:t>
            </a:r>
            <a:endParaRPr lang="nl-NL" sz="3200" i="1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8537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nl-NL" dirty="0" err="1" smtClean="0"/>
              <a:t>Numpy</a:t>
            </a:r>
            <a:r>
              <a:rPr lang="nl-NL" dirty="0" smtClean="0"/>
              <a:t> array (3 </a:t>
            </a:r>
            <a:r>
              <a:rPr lang="nl-NL" dirty="0" err="1" smtClean="0"/>
              <a:t>channels</a:t>
            </a:r>
            <a:r>
              <a:rPr lang="nl-NL" dirty="0" smtClean="0"/>
              <a:t>, uint8: 8 bits/pixel)</a:t>
            </a:r>
          </a:p>
          <a:p>
            <a:pPr lvl="1"/>
            <a:r>
              <a:rPr lang="nl-NL" dirty="0" err="1"/>
              <a:t>height</a:t>
            </a:r>
            <a:r>
              <a:rPr lang="nl-NL" dirty="0"/>
              <a:t>, </a:t>
            </a:r>
            <a:r>
              <a:rPr lang="nl-NL" dirty="0" err="1"/>
              <a:t>width</a:t>
            </a:r>
            <a:r>
              <a:rPr lang="nl-NL" dirty="0"/>
              <a:t> = </a:t>
            </a:r>
            <a:r>
              <a:rPr lang="nl-NL" dirty="0" err="1"/>
              <a:t>image.shape</a:t>
            </a:r>
            <a:r>
              <a:rPr lang="nl-NL" dirty="0"/>
              <a:t>[:2</a:t>
            </a:r>
            <a:r>
              <a:rPr lang="nl-NL" dirty="0" smtClean="0"/>
              <a:t>]</a:t>
            </a:r>
          </a:p>
          <a:p>
            <a:pPr lvl="1"/>
            <a:r>
              <a:rPr lang="nl-NL" dirty="0" smtClean="0"/>
              <a:t>(blue, green, red) </a:t>
            </a:r>
            <a:r>
              <a:rPr lang="nl-NL" dirty="0"/>
              <a:t>= </a:t>
            </a:r>
            <a:r>
              <a:rPr lang="nl-NL" dirty="0" smtClean="0"/>
              <a:t>cv2.split(image)</a:t>
            </a:r>
          </a:p>
          <a:p>
            <a:endParaRPr lang="nl-NL" dirty="0"/>
          </a:p>
        </p:txBody>
      </p:sp>
      <p:pic>
        <p:nvPicPr>
          <p:cNvPr id="3074" name="Picture 2" descr="http://www.petercorke.com/RVC/chaps/12/figs/flow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46561"/>
            <a:ext cx="4369963" cy="327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petercorke.com/RVC/chaps/12/figs/plan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26" y="3585651"/>
            <a:ext cx="4797754" cy="295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kstvak 12"/>
          <p:cNvSpPr txBox="1"/>
          <p:nvPr/>
        </p:nvSpPr>
        <p:spPr>
          <a:xfrm>
            <a:off x="251520" y="337173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[0, 0]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62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Input &amp; Output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OpenCV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/>
          </a:bodyPr>
          <a:lstStyle/>
          <a:p>
            <a:r>
              <a:rPr lang="nl-NL" dirty="0" smtClean="0"/>
              <a:t>Input</a:t>
            </a:r>
          </a:p>
          <a:p>
            <a:pPr lvl="1"/>
            <a:r>
              <a:rPr lang="nl-NL" dirty="0" smtClean="0"/>
              <a:t>cv2.VideoCapture(…).</a:t>
            </a:r>
            <a:r>
              <a:rPr lang="nl-NL" dirty="0" err="1" smtClean="0"/>
              <a:t>read</a:t>
            </a:r>
            <a:r>
              <a:rPr lang="nl-NL" dirty="0" smtClean="0"/>
              <a:t>()</a:t>
            </a:r>
          </a:p>
          <a:p>
            <a:pPr lvl="2"/>
            <a:r>
              <a:rPr lang="nl-NL" dirty="0" smtClean="0"/>
              <a:t>Reads frame </a:t>
            </a:r>
            <a:r>
              <a:rPr lang="nl-NL" dirty="0" err="1" smtClean="0"/>
              <a:t>from</a:t>
            </a:r>
            <a:r>
              <a:rPr lang="nl-NL" dirty="0" smtClean="0"/>
              <a:t> webcam or </a:t>
            </a:r>
            <a:r>
              <a:rPr lang="nl-NL" dirty="0"/>
              <a:t>v</a:t>
            </a:r>
            <a:r>
              <a:rPr lang="nl-NL" dirty="0" smtClean="0"/>
              <a:t>ideo file</a:t>
            </a:r>
            <a:endParaRPr lang="nl-NL" dirty="0"/>
          </a:p>
          <a:p>
            <a:pPr lvl="1"/>
            <a:r>
              <a:rPr lang="nl-NL" dirty="0"/>
              <a:t>c</a:t>
            </a:r>
            <a:r>
              <a:rPr lang="nl-NL" dirty="0" smtClean="0"/>
              <a:t>v2.imread</a:t>
            </a:r>
            <a:endParaRPr lang="nl-NL" dirty="0"/>
          </a:p>
          <a:p>
            <a:pPr lvl="2"/>
            <a:r>
              <a:rPr lang="nl-NL" dirty="0" smtClean="0"/>
              <a:t>Reads image </a:t>
            </a:r>
            <a:r>
              <a:rPr lang="nl-NL" dirty="0" err="1" smtClean="0"/>
              <a:t>from</a:t>
            </a:r>
            <a:r>
              <a:rPr lang="nl-NL" dirty="0" smtClean="0"/>
              <a:t> file</a:t>
            </a:r>
          </a:p>
          <a:p>
            <a:pPr lvl="2"/>
            <a:endParaRPr lang="nl-NL" dirty="0"/>
          </a:p>
          <a:p>
            <a:r>
              <a:rPr lang="nl-NL" dirty="0" smtClean="0"/>
              <a:t>Output</a:t>
            </a:r>
          </a:p>
          <a:p>
            <a:pPr lvl="1"/>
            <a:r>
              <a:rPr lang="nl-NL" dirty="0" smtClean="0"/>
              <a:t>cv2.imwrite</a:t>
            </a:r>
          </a:p>
          <a:p>
            <a:pPr lvl="2"/>
            <a:r>
              <a:rPr lang="nl-NL" dirty="0" err="1" smtClean="0"/>
              <a:t>Writes</a:t>
            </a:r>
            <a:r>
              <a:rPr lang="nl-NL" dirty="0" smtClean="0"/>
              <a:t> image </a:t>
            </a:r>
            <a:r>
              <a:rPr lang="nl-NL" dirty="0" err="1" smtClean="0"/>
              <a:t>to</a:t>
            </a:r>
            <a:r>
              <a:rPr lang="nl-NL" dirty="0" smtClean="0"/>
              <a:t> file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811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GUI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Display images</a:t>
            </a:r>
          </a:p>
          <a:p>
            <a:pPr lvl="1"/>
            <a:r>
              <a:rPr lang="nl-NL" dirty="0" smtClean="0"/>
              <a:t>cv2.imshow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Trackbars</a:t>
            </a:r>
          </a:p>
          <a:p>
            <a:pPr lvl="1"/>
            <a:r>
              <a:rPr lang="nl-NL" dirty="0" smtClean="0"/>
              <a:t>cv2.createTrackbar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Mouse</a:t>
            </a:r>
          </a:p>
          <a:p>
            <a:pPr lvl="1"/>
            <a:r>
              <a:rPr lang="nl-NL" dirty="0" smtClean="0"/>
              <a:t>cv2.setMouseCallback</a:t>
            </a:r>
            <a:endParaRPr lang="nl-NL" dirty="0"/>
          </a:p>
        </p:txBody>
      </p:sp>
      <p:pic>
        <p:nvPicPr>
          <p:cNvPr id="1028" name="Picture 4" descr="Adding Trackbars - Windows Lin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19724"/>
            <a:ext cx="4199210" cy="411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18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Processing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Colorspace </a:t>
            </a:r>
            <a:r>
              <a:rPr lang="nl-NL" dirty="0" err="1" smtClean="0"/>
              <a:t>conversions</a:t>
            </a:r>
            <a:endParaRPr lang="nl-NL" dirty="0" smtClean="0"/>
          </a:p>
          <a:p>
            <a:r>
              <a:rPr lang="nl-NL" dirty="0" err="1"/>
              <a:t>Geometric</a:t>
            </a:r>
            <a:r>
              <a:rPr lang="nl-NL" dirty="0"/>
              <a:t> </a:t>
            </a:r>
            <a:r>
              <a:rPr lang="nl-NL" dirty="0" err="1" smtClean="0"/>
              <a:t>Transformations</a:t>
            </a:r>
            <a:endParaRPr lang="nl-NL" dirty="0" smtClean="0"/>
          </a:p>
          <a:p>
            <a:r>
              <a:rPr lang="nl-NL" dirty="0" err="1" smtClean="0"/>
              <a:t>Smoothing</a:t>
            </a:r>
            <a:endParaRPr lang="nl-NL" dirty="0" smtClean="0"/>
          </a:p>
          <a:p>
            <a:r>
              <a:rPr lang="nl-NL" dirty="0" err="1" smtClean="0"/>
              <a:t>Thresholding</a:t>
            </a:r>
            <a:endParaRPr lang="nl-NL" dirty="0" smtClean="0"/>
          </a:p>
          <a:p>
            <a:r>
              <a:rPr lang="nl-NL" dirty="0" err="1" smtClean="0"/>
              <a:t>Edge</a:t>
            </a:r>
            <a:r>
              <a:rPr lang="nl-NL" dirty="0" smtClean="0"/>
              <a:t> </a:t>
            </a:r>
            <a:r>
              <a:rPr lang="nl-NL" dirty="0" err="1" smtClean="0"/>
              <a:t>detection</a:t>
            </a:r>
            <a:endParaRPr lang="nl-NL" dirty="0" smtClean="0"/>
          </a:p>
          <a:p>
            <a:r>
              <a:rPr lang="nl-NL" dirty="0" smtClean="0"/>
              <a:t>Contour </a:t>
            </a:r>
            <a:r>
              <a:rPr lang="nl-NL" dirty="0" err="1" smtClean="0"/>
              <a:t>detection</a:t>
            </a:r>
            <a:endParaRPr lang="nl-NL" dirty="0"/>
          </a:p>
          <a:p>
            <a:r>
              <a:rPr lang="nl-NL" dirty="0" err="1" smtClean="0"/>
              <a:t>Morphological</a:t>
            </a:r>
            <a:r>
              <a:rPr lang="nl-NL" dirty="0" smtClean="0"/>
              <a:t> operations</a:t>
            </a:r>
          </a:p>
          <a:p>
            <a:r>
              <a:rPr lang="nl-NL" dirty="0" smtClean="0"/>
              <a:t>…..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much</a:t>
            </a:r>
            <a:r>
              <a:rPr lang="nl-NL" dirty="0" smtClean="0"/>
              <a:t>, </a:t>
            </a:r>
            <a:r>
              <a:rPr lang="nl-NL" dirty="0" err="1" smtClean="0"/>
              <a:t>much</a:t>
            </a:r>
            <a:r>
              <a:rPr lang="nl-NL" dirty="0" smtClean="0"/>
              <a:t> more</a:t>
            </a:r>
          </a:p>
          <a:p>
            <a:endParaRPr lang="nl-NL" dirty="0" smtClean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073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1436</Words>
  <Application>Microsoft Office PowerPoint</Application>
  <PresentationFormat>Diavoorstelling (4:3)</PresentationFormat>
  <Paragraphs>409</Paragraphs>
  <Slides>55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55</vt:i4>
      </vt:variant>
    </vt:vector>
  </HeadingPairs>
  <TitlesOfParts>
    <vt:vector size="59" baseType="lpstr">
      <vt:lpstr>Arial</vt:lpstr>
      <vt:lpstr>Calibri</vt:lpstr>
      <vt:lpstr>Wingdings</vt:lpstr>
      <vt:lpstr>Office-thema</vt:lpstr>
      <vt:lpstr>OpenCV in ROS</vt:lpstr>
      <vt:lpstr>Contents</vt:lpstr>
      <vt:lpstr>OpenCV</vt:lpstr>
      <vt:lpstr>OpenCV</vt:lpstr>
      <vt:lpstr>Python API</vt:lpstr>
      <vt:lpstr>Image</vt:lpstr>
      <vt:lpstr>Input &amp; Output with OpenCV</vt:lpstr>
      <vt:lpstr>GUI</vt:lpstr>
      <vt:lpstr>Image Processing</vt:lpstr>
      <vt:lpstr>Drawing &amp; Writing on images</vt:lpstr>
      <vt:lpstr>Opencv &amp; ROS</vt:lpstr>
      <vt:lpstr>Computer Vision in ROS</vt:lpstr>
      <vt:lpstr>Image Acquisition in ROS</vt:lpstr>
      <vt:lpstr>Image Processing in ROS</vt:lpstr>
      <vt:lpstr>ROS OpenCV Bridge</vt:lpstr>
      <vt:lpstr>ROS node in Python</vt:lpstr>
      <vt:lpstr>ROS Image Processing node</vt:lpstr>
      <vt:lpstr>Object detection with OpenCV</vt:lpstr>
      <vt:lpstr>Objects</vt:lpstr>
      <vt:lpstr>Object Detection using Features</vt:lpstr>
      <vt:lpstr>Object Detection using Shape</vt:lpstr>
      <vt:lpstr>RGB</vt:lpstr>
      <vt:lpstr>HSV</vt:lpstr>
      <vt:lpstr>Grayscale</vt:lpstr>
      <vt:lpstr>Contours from Colors</vt:lpstr>
      <vt:lpstr>Contours from edges / blobs</vt:lpstr>
      <vt:lpstr>RGB example</vt:lpstr>
      <vt:lpstr>Grayscale</vt:lpstr>
      <vt:lpstr>Threshold</vt:lpstr>
      <vt:lpstr>Blobs</vt:lpstr>
      <vt:lpstr>Edges</vt:lpstr>
      <vt:lpstr>Contours</vt:lpstr>
      <vt:lpstr>Contour features</vt:lpstr>
      <vt:lpstr>Contour features</vt:lpstr>
      <vt:lpstr>Contour features</vt:lpstr>
      <vt:lpstr>Contour features</vt:lpstr>
      <vt:lpstr>Contour features</vt:lpstr>
      <vt:lpstr>Contour shape matching</vt:lpstr>
      <vt:lpstr>Camera calibration</vt:lpstr>
      <vt:lpstr>Camera</vt:lpstr>
      <vt:lpstr>Pinhole Camera Model</vt:lpstr>
      <vt:lpstr>Distortion</vt:lpstr>
      <vt:lpstr>Focal lenght estimation</vt:lpstr>
      <vt:lpstr>Example: Logitech C170 webcam</vt:lpstr>
      <vt:lpstr>ROS Camera Calibration</vt:lpstr>
      <vt:lpstr>ROS Camera Calibration result</vt:lpstr>
      <vt:lpstr>ROS Camera Model support</vt:lpstr>
      <vt:lpstr>Image Rectification in ROS</vt:lpstr>
      <vt:lpstr>Camera perspective correction</vt:lpstr>
      <vt:lpstr>Bird’s eye view</vt:lpstr>
      <vt:lpstr>POSE and size estimation</vt:lpstr>
      <vt:lpstr>Size versus Distance</vt:lpstr>
      <vt:lpstr>Size or Distance estimation</vt:lpstr>
      <vt:lpstr>Markers / Fiducials</vt:lpstr>
      <vt:lpstr>ROS TF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in ROS</dc:title>
  <dc:creator>Eric</dc:creator>
  <cp:lastModifiedBy>Dortmans,Eric H.M.J.M.</cp:lastModifiedBy>
  <cp:revision>558</cp:revision>
  <dcterms:created xsi:type="dcterms:W3CDTF">2012-08-27T13:43:15Z</dcterms:created>
  <dcterms:modified xsi:type="dcterms:W3CDTF">2017-01-08T17:58:27Z</dcterms:modified>
</cp:coreProperties>
</file>