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5" r:id="rId4"/>
  </p:sldMasterIdLst>
  <p:sldIdLst>
    <p:sldId id="256" r:id="rId5"/>
    <p:sldId id="258" r:id="rId6"/>
    <p:sldId id="262" r:id="rId7"/>
    <p:sldId id="264" r:id="rId8"/>
    <p:sldId id="265" r:id="rId9"/>
    <p:sldId id="272" r:id="rId10"/>
    <p:sldId id="267" r:id="rId11"/>
    <p:sldId id="268" r:id="rId12"/>
    <p:sldId id="271" r:id="rId13"/>
    <p:sldId id="261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22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20-Oct-19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9755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20-Oct-19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172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20-Oct-19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41195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20-Oct-19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4110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20-Oct-19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3265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20-Oct-19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89350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20-Oct-19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5182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20-Oct-19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3676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20-Oct-19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8328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20-Oct-19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846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20-Oct-19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704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20-Oct-19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65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20-Oct-19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4775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20-Oct-19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380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20-Oct-19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684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20-Oct-19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861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20-Oct-19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5151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20-Oct-19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8322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  <p:sldLayoutId id="2147483739" r:id="rId14"/>
    <p:sldLayoutId id="2147483740" r:id="rId15"/>
    <p:sldLayoutId id="2147483741" r:id="rId16"/>
    <p:sldLayoutId id="2147483742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avieraviles/spaceappschallenge" TargetMode="External"/><Relationship Id="rId2" Type="http://schemas.openxmlformats.org/officeDocument/2006/relationships/hyperlink" Target="https://2019.spaceappschallenge.org/challenges/living-our-world/curious-minds-come-helping-hands/teams/auto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Safety Network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Red de emergencia colaborativa</a:t>
            </a:r>
            <a:endParaRPr lang="es-E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08" t="15392" r="20489" b="18173"/>
          <a:stretch/>
        </p:blipFill>
        <p:spPr>
          <a:xfrm>
            <a:off x="8759952" y="4023360"/>
            <a:ext cx="2615184" cy="203911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5042" y="1238314"/>
            <a:ext cx="2523749" cy="2538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888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Safety Network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Resources:</a:t>
            </a:r>
          </a:p>
          <a:p>
            <a:pPr lvl="1"/>
            <a:r>
              <a:rPr lang="en-US" dirty="0" smtClean="0"/>
              <a:t>Our page on </a:t>
            </a:r>
            <a:r>
              <a:rPr lang="en-US" dirty="0" err="1" smtClean="0"/>
              <a:t>S</a:t>
            </a:r>
            <a:r>
              <a:rPr lang="en-US" dirty="0" err="1" smtClean="0"/>
              <a:t>paceApps</a:t>
            </a:r>
            <a:r>
              <a:rPr lang="en-US" dirty="0" smtClean="0"/>
              <a:t>:</a:t>
            </a:r>
          </a:p>
          <a:p>
            <a:pPr lvl="2"/>
            <a:r>
              <a:rPr lang="es-ES" dirty="0">
                <a:hlinkClick r:id="rId2"/>
              </a:rPr>
              <a:t>https://2019.spaceappschallenge.org/challenges/living-our-world/curious-minds-come-helping-hands/teams/auto</a:t>
            </a:r>
            <a:r>
              <a:rPr lang="es-ES" dirty="0" smtClean="0">
                <a:hlinkClick r:id="rId2"/>
              </a:rPr>
              <a:t>/</a:t>
            </a:r>
            <a:endParaRPr lang="es-ES" dirty="0" smtClean="0"/>
          </a:p>
          <a:p>
            <a:pPr lvl="1"/>
            <a:endParaRPr lang="es-ES" dirty="0" smtClean="0"/>
          </a:p>
          <a:p>
            <a:pPr lvl="1"/>
            <a:r>
              <a:rPr lang="en-US" dirty="0" smtClean="0"/>
              <a:t>Our code repository:</a:t>
            </a:r>
          </a:p>
          <a:p>
            <a:pPr lvl="2"/>
            <a:r>
              <a:rPr lang="es-ES" dirty="0" smtClean="0">
                <a:hlinkClick r:id="rId3"/>
              </a:rPr>
              <a:t>https</a:t>
            </a:r>
            <a:r>
              <a:rPr lang="es-ES" dirty="0">
                <a:hlinkClick r:id="rId3"/>
              </a:rPr>
              <a:t>://github.com/javieraviles/spaceappschallenge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932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Safety Network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218963" y="2478024"/>
            <a:ext cx="8761412" cy="4288536"/>
          </a:xfrm>
        </p:spPr>
        <p:txBody>
          <a:bodyPr>
            <a:normAutofit/>
          </a:bodyPr>
          <a:lstStyle/>
          <a:p>
            <a:r>
              <a:rPr lang="en-US" sz="2200" b="1" dirty="0" err="1" smtClean="0"/>
              <a:t>Reto</a:t>
            </a:r>
            <a:r>
              <a:rPr lang="en-US" sz="2200" dirty="0" smtClean="0"/>
              <a:t> </a:t>
            </a:r>
            <a:r>
              <a:rPr lang="en-US" sz="2200" dirty="0" err="1" smtClean="0"/>
              <a:t>seleccionado</a:t>
            </a:r>
            <a:r>
              <a:rPr lang="en-US" sz="2200" dirty="0" smtClean="0"/>
              <a:t>:</a:t>
            </a:r>
          </a:p>
          <a:p>
            <a:pPr lvl="1"/>
            <a:r>
              <a:rPr lang="en-US" sz="2200" dirty="0" smtClean="0"/>
              <a:t>From Curious Minds Come Helping </a:t>
            </a:r>
            <a:r>
              <a:rPr lang="en-US" sz="2200" dirty="0" smtClean="0"/>
              <a:t>Hands</a:t>
            </a:r>
            <a:r>
              <a:rPr lang="en-US" sz="2200" dirty="0" smtClean="0"/>
              <a:t/>
            </a:r>
            <a:br>
              <a:rPr lang="en-US" sz="2200" dirty="0" smtClean="0"/>
            </a:br>
            <a:endParaRPr lang="en-US" sz="2200" dirty="0" smtClean="0"/>
          </a:p>
          <a:p>
            <a:r>
              <a:rPr lang="en-US" sz="2200" dirty="0" smtClean="0"/>
              <a:t>El </a:t>
            </a:r>
            <a:r>
              <a:rPr lang="en-US" sz="2200" b="1" dirty="0" err="1" smtClean="0"/>
              <a:t>problema</a:t>
            </a:r>
            <a:r>
              <a:rPr lang="en-US" sz="2200" dirty="0" smtClean="0"/>
              <a:t> al que </a:t>
            </a:r>
            <a:r>
              <a:rPr lang="en-US" sz="2200" dirty="0" err="1" smtClean="0"/>
              <a:t>nos</a:t>
            </a:r>
            <a:r>
              <a:rPr lang="en-US" sz="2200" dirty="0" smtClean="0"/>
              <a:t> </a:t>
            </a:r>
            <a:r>
              <a:rPr lang="en-US" sz="2200" dirty="0" err="1" smtClean="0"/>
              <a:t>enfrentamos</a:t>
            </a:r>
            <a:r>
              <a:rPr lang="en-US" sz="2200" dirty="0" smtClean="0"/>
              <a:t>:</a:t>
            </a:r>
          </a:p>
          <a:p>
            <a:pPr lvl="1"/>
            <a:r>
              <a:rPr lang="en-US" sz="2200" dirty="0" err="1" smtClean="0"/>
              <a:t>Falta</a:t>
            </a:r>
            <a:r>
              <a:rPr lang="en-US" sz="2200" dirty="0" smtClean="0"/>
              <a:t> de </a:t>
            </a:r>
            <a:r>
              <a:rPr lang="en-US" sz="2200" dirty="0" err="1" smtClean="0"/>
              <a:t>información</a:t>
            </a:r>
            <a:r>
              <a:rPr lang="en-US" sz="2200" dirty="0" smtClean="0"/>
              <a:t> ante </a:t>
            </a:r>
            <a:r>
              <a:rPr lang="en-US" sz="2200" dirty="0" err="1" smtClean="0"/>
              <a:t>situaciones</a:t>
            </a:r>
            <a:r>
              <a:rPr lang="en-US" sz="2200" dirty="0" smtClean="0"/>
              <a:t> de </a:t>
            </a:r>
            <a:r>
              <a:rPr lang="en-US" sz="2200" dirty="0" err="1" smtClean="0"/>
              <a:t>emergencia</a:t>
            </a:r>
            <a:r>
              <a:rPr lang="en-US" sz="2200" dirty="0" smtClean="0"/>
              <a:t>.</a:t>
            </a:r>
            <a:r>
              <a:rPr lang="en-US" sz="2200" dirty="0" smtClean="0"/>
              <a:t/>
            </a:r>
            <a:br>
              <a:rPr lang="en-US" sz="2200" dirty="0" smtClean="0"/>
            </a:br>
            <a:endParaRPr lang="en-US" sz="2200" dirty="0" smtClean="0"/>
          </a:p>
          <a:p>
            <a:r>
              <a:rPr lang="en-US" sz="2200" dirty="0" err="1"/>
              <a:t>Nuestra</a:t>
            </a:r>
            <a:r>
              <a:rPr lang="en-US" sz="2200" dirty="0"/>
              <a:t> </a:t>
            </a:r>
            <a:r>
              <a:rPr lang="en-US" sz="2200" b="1" dirty="0" err="1" smtClean="0"/>
              <a:t>solución</a:t>
            </a:r>
            <a:r>
              <a:rPr lang="en-US" sz="2200" dirty="0" smtClean="0"/>
              <a:t>:</a:t>
            </a:r>
            <a:endParaRPr lang="en-US" sz="2200" dirty="0"/>
          </a:p>
          <a:p>
            <a:pPr lvl="1"/>
            <a:r>
              <a:rPr lang="en-US" sz="2200" dirty="0" err="1" smtClean="0"/>
              <a:t>Desarrollo</a:t>
            </a:r>
            <a:r>
              <a:rPr lang="en-US" sz="2200" dirty="0" smtClean="0"/>
              <a:t> de </a:t>
            </a:r>
            <a:r>
              <a:rPr lang="en-US" sz="2200" dirty="0" err="1" smtClean="0"/>
              <a:t>una</a:t>
            </a:r>
            <a:r>
              <a:rPr lang="en-US" sz="2200" dirty="0" smtClean="0"/>
              <a:t> </a:t>
            </a:r>
            <a:r>
              <a:rPr lang="en-US" sz="2200" dirty="0" err="1" smtClean="0"/>
              <a:t>aplicación</a:t>
            </a:r>
            <a:r>
              <a:rPr lang="en-US" sz="2200" dirty="0" smtClean="0"/>
              <a:t> que </a:t>
            </a:r>
            <a:r>
              <a:rPr lang="en-US" sz="2200" dirty="0" err="1" smtClean="0"/>
              <a:t>ubica</a:t>
            </a:r>
            <a:r>
              <a:rPr lang="en-US" sz="2200" dirty="0" smtClean="0"/>
              <a:t> </a:t>
            </a:r>
            <a:r>
              <a:rPr lang="en-US" sz="2200" dirty="0" err="1" smtClean="0"/>
              <a:t>en</a:t>
            </a:r>
            <a:r>
              <a:rPr lang="en-US" sz="2200" dirty="0" smtClean="0"/>
              <a:t> </a:t>
            </a:r>
            <a:r>
              <a:rPr lang="en-US" sz="2200" dirty="0" err="1" smtClean="0"/>
              <a:t>tiempo</a:t>
            </a:r>
            <a:r>
              <a:rPr lang="en-US" sz="2200" dirty="0"/>
              <a:t> </a:t>
            </a:r>
            <a:r>
              <a:rPr lang="en-US" sz="2200" dirty="0" smtClean="0"/>
              <a:t>real a personas </a:t>
            </a:r>
            <a:r>
              <a:rPr lang="en-US" sz="2200" dirty="0" err="1" smtClean="0"/>
              <a:t>afectadas</a:t>
            </a:r>
            <a:r>
              <a:rPr lang="en-US" sz="2200" dirty="0" smtClean="0"/>
              <a:t> y </a:t>
            </a:r>
            <a:r>
              <a:rPr lang="en-US" sz="2200" dirty="0" smtClean="0"/>
              <a:t>zonas </a:t>
            </a:r>
            <a:r>
              <a:rPr lang="en-US" sz="2200" dirty="0" smtClean="0"/>
              <a:t>de </a:t>
            </a:r>
            <a:r>
              <a:rPr lang="en-US" sz="2200" dirty="0" err="1" smtClean="0"/>
              <a:t>riesgo</a:t>
            </a:r>
            <a:r>
              <a:rPr lang="en-US" sz="2200" dirty="0" smtClean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9776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lecha abajo 18"/>
          <p:cNvSpPr/>
          <p:nvPr/>
        </p:nvSpPr>
        <p:spPr>
          <a:xfrm>
            <a:off x="4775446" y="2877210"/>
            <a:ext cx="263611" cy="56841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Flecha abajo 19"/>
          <p:cNvSpPr/>
          <p:nvPr/>
        </p:nvSpPr>
        <p:spPr>
          <a:xfrm>
            <a:off x="5945219" y="2877210"/>
            <a:ext cx="263611" cy="56841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Flecha abajo 20"/>
          <p:cNvSpPr/>
          <p:nvPr/>
        </p:nvSpPr>
        <p:spPr>
          <a:xfrm>
            <a:off x="3846191" y="2893685"/>
            <a:ext cx="263611" cy="56841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Elipse 14"/>
          <p:cNvSpPr/>
          <p:nvPr/>
        </p:nvSpPr>
        <p:spPr>
          <a:xfrm>
            <a:off x="3813048" y="5773955"/>
            <a:ext cx="3014788" cy="573517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Área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peligro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2331" y="5120118"/>
            <a:ext cx="449842" cy="899682"/>
          </a:xfrm>
        </p:spPr>
      </p:pic>
      <p:pic>
        <p:nvPicPr>
          <p:cNvPr id="5" name="Marcador de conteni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6623" y="5120118"/>
            <a:ext cx="449842" cy="899682"/>
          </a:xfrm>
          <a:prstGeom prst="rect">
            <a:avLst/>
          </a:prstGeom>
        </p:spPr>
      </p:pic>
      <p:pic>
        <p:nvPicPr>
          <p:cNvPr id="6" name="Marcador de conteni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2104" y="5120118"/>
            <a:ext cx="449842" cy="899682"/>
          </a:xfrm>
          <a:prstGeom prst="rect">
            <a:avLst/>
          </a:prstGeom>
        </p:spPr>
      </p:pic>
      <p:pic>
        <p:nvPicPr>
          <p:cNvPr id="7" name="Marcador de conteni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093" y="5120118"/>
            <a:ext cx="449842" cy="899682"/>
          </a:xfrm>
          <a:prstGeom prst="rect">
            <a:avLst/>
          </a:prstGeom>
        </p:spPr>
      </p:pic>
      <p:pic>
        <p:nvPicPr>
          <p:cNvPr id="8" name="Marcador de conteni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4612" y="4975653"/>
            <a:ext cx="363495" cy="726989"/>
          </a:xfrm>
          <a:prstGeom prst="rect">
            <a:avLst/>
          </a:prstGeom>
        </p:spPr>
      </p:pic>
      <p:pic>
        <p:nvPicPr>
          <p:cNvPr id="9" name="Marcador de conteni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6191" y="5120118"/>
            <a:ext cx="449842" cy="899682"/>
          </a:xfrm>
          <a:prstGeom prst="rect">
            <a:avLst/>
          </a:prstGeom>
        </p:spPr>
      </p:pic>
      <p:pic>
        <p:nvPicPr>
          <p:cNvPr id="10" name="Marcador de conteni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4896" y="4541410"/>
            <a:ext cx="289355" cy="578708"/>
          </a:xfrm>
          <a:prstGeom prst="rect">
            <a:avLst/>
          </a:prstGeom>
        </p:spPr>
      </p:pic>
      <p:pic>
        <p:nvPicPr>
          <p:cNvPr id="11" name="Marcador de conteni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874" y="5120118"/>
            <a:ext cx="449842" cy="899682"/>
          </a:xfrm>
          <a:prstGeom prst="rect">
            <a:avLst/>
          </a:prstGeom>
        </p:spPr>
      </p:pic>
      <p:pic>
        <p:nvPicPr>
          <p:cNvPr id="12" name="Marcador de conteni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3547" y="5105701"/>
            <a:ext cx="449842" cy="899682"/>
          </a:xfrm>
          <a:prstGeom prst="rect">
            <a:avLst/>
          </a:prstGeom>
        </p:spPr>
      </p:pic>
      <p:sp>
        <p:nvSpPr>
          <p:cNvPr id="13" name="Flecha arriba 12"/>
          <p:cNvSpPr/>
          <p:nvPr/>
        </p:nvSpPr>
        <p:spPr>
          <a:xfrm>
            <a:off x="5319954" y="4481384"/>
            <a:ext cx="303180" cy="49426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4" name="Imagen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2437" y="2240182"/>
            <a:ext cx="5695033" cy="1745090"/>
          </a:xfrm>
          <a:prstGeom prst="rect">
            <a:avLst/>
          </a:prstGeom>
        </p:spPr>
      </p:pic>
      <p:sp>
        <p:nvSpPr>
          <p:cNvPr id="23" name="Rectángulo redondeado 22"/>
          <p:cNvSpPr/>
          <p:nvPr/>
        </p:nvSpPr>
        <p:spPr>
          <a:xfrm>
            <a:off x="3633580" y="4830764"/>
            <a:ext cx="656384" cy="2563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OK</a:t>
            </a:r>
            <a:endParaRPr lang="es-ES" dirty="0"/>
          </a:p>
        </p:txBody>
      </p:sp>
      <p:sp>
        <p:nvSpPr>
          <p:cNvPr id="24" name="Rectángulo redondeado 23"/>
          <p:cNvSpPr/>
          <p:nvPr/>
        </p:nvSpPr>
        <p:spPr>
          <a:xfrm>
            <a:off x="4587848" y="4830763"/>
            <a:ext cx="656384" cy="2563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OK</a:t>
            </a:r>
            <a:endParaRPr lang="es-ES" dirty="0"/>
          </a:p>
        </p:txBody>
      </p:sp>
      <p:sp>
        <p:nvSpPr>
          <p:cNvPr id="25" name="Explosión 1 24"/>
          <p:cNvSpPr/>
          <p:nvPr/>
        </p:nvSpPr>
        <p:spPr>
          <a:xfrm>
            <a:off x="5569856" y="4689733"/>
            <a:ext cx="1001154" cy="456771"/>
          </a:xfrm>
          <a:prstGeom prst="irregularSeal1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700" dirty="0" smtClean="0"/>
              <a:t>DANGER</a:t>
            </a:r>
            <a:endParaRPr lang="es-ES" sz="1050" dirty="0"/>
          </a:p>
        </p:txBody>
      </p:sp>
      <p:sp>
        <p:nvSpPr>
          <p:cNvPr id="27" name="Título 1"/>
          <p:cNvSpPr>
            <a:spLocks noGrp="1"/>
          </p:cNvSpPr>
          <p:nvPr>
            <p:ph type="title"/>
          </p:nvPr>
        </p:nvSpPr>
        <p:spPr>
          <a:xfrm>
            <a:off x="941833" y="973668"/>
            <a:ext cx="9226296" cy="706964"/>
          </a:xfrm>
        </p:spPr>
        <p:txBody>
          <a:bodyPr/>
          <a:lstStyle/>
          <a:p>
            <a:r>
              <a:rPr lang="es-ES" dirty="0" smtClean="0"/>
              <a:t>Safety Network: información de usuarios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46087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0.25 L 2.08333E-6 3.33333E-6 " pathEditMode="relative" rAng="0" ptsTypes="AA">
                                      <p:cBhvr>
                                        <p:cTn id="6" dur="2000" spd="-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 -0.0213 L -0.00026 0.2287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755 -0.00903 L 0.00755 0.24097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 -0.0213 L -0.00026 0.2287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15" grpId="0" animBg="1"/>
      <p:bldP spid="13" grpId="0" animBg="1"/>
      <p:bldP spid="23" grpId="0" animBg="1"/>
      <p:bldP spid="24" grpId="0" animBg="1"/>
      <p:bldP spid="2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Elipse 14"/>
          <p:cNvSpPr/>
          <p:nvPr/>
        </p:nvSpPr>
        <p:spPr>
          <a:xfrm>
            <a:off x="3813048" y="5773955"/>
            <a:ext cx="3014788" cy="573517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Área en peligro</a:t>
            </a:r>
            <a:endParaRPr lang="en-US" dirty="0"/>
          </a:p>
        </p:txBody>
      </p:sp>
      <p:sp>
        <p:nvSpPr>
          <p:cNvPr id="24" name="Flecha arriba 12"/>
          <p:cNvSpPr/>
          <p:nvPr/>
        </p:nvSpPr>
        <p:spPr>
          <a:xfrm>
            <a:off x="5923458" y="4481384"/>
            <a:ext cx="294462" cy="49426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Down Arrow 16"/>
          <p:cNvSpPr/>
          <p:nvPr/>
        </p:nvSpPr>
        <p:spPr>
          <a:xfrm>
            <a:off x="6382512" y="2842272"/>
            <a:ext cx="271587" cy="556138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Down Arrow 22"/>
          <p:cNvSpPr/>
          <p:nvPr/>
        </p:nvSpPr>
        <p:spPr>
          <a:xfrm>
            <a:off x="7040076" y="3040781"/>
            <a:ext cx="271587" cy="556138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Elipse 21"/>
          <p:cNvSpPr/>
          <p:nvPr/>
        </p:nvSpPr>
        <p:spPr>
          <a:xfrm>
            <a:off x="4822588" y="5611793"/>
            <a:ext cx="2723239" cy="71021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Área en peligro</a:t>
            </a:r>
            <a:endParaRPr lang="en-US" dirty="0"/>
          </a:p>
        </p:txBody>
      </p:sp>
      <p:sp>
        <p:nvSpPr>
          <p:cNvPr id="19" name="Flecha abajo 18"/>
          <p:cNvSpPr/>
          <p:nvPr/>
        </p:nvSpPr>
        <p:spPr>
          <a:xfrm>
            <a:off x="4775446" y="2877210"/>
            <a:ext cx="263611" cy="56841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Flecha abajo 19"/>
          <p:cNvSpPr/>
          <p:nvPr/>
        </p:nvSpPr>
        <p:spPr>
          <a:xfrm>
            <a:off x="5945219" y="2877210"/>
            <a:ext cx="263611" cy="56841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Flecha abajo 20"/>
          <p:cNvSpPr/>
          <p:nvPr/>
        </p:nvSpPr>
        <p:spPr>
          <a:xfrm>
            <a:off x="3846191" y="2893685"/>
            <a:ext cx="263611" cy="56841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41833" y="973668"/>
            <a:ext cx="9226296" cy="706964"/>
          </a:xfrm>
        </p:spPr>
        <p:txBody>
          <a:bodyPr/>
          <a:lstStyle/>
          <a:p>
            <a:r>
              <a:rPr lang="es-ES" dirty="0" smtClean="0"/>
              <a:t>Safety Network: información de usuarios</a:t>
            </a: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2331" y="5120118"/>
            <a:ext cx="449842" cy="899682"/>
          </a:xfrm>
        </p:spPr>
      </p:pic>
      <p:pic>
        <p:nvPicPr>
          <p:cNvPr id="5" name="Marcador de conteni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6623" y="5120118"/>
            <a:ext cx="449842" cy="899682"/>
          </a:xfrm>
          <a:prstGeom prst="rect">
            <a:avLst/>
          </a:prstGeom>
        </p:spPr>
      </p:pic>
      <p:pic>
        <p:nvPicPr>
          <p:cNvPr id="6" name="Marcador de conteni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2104" y="5120118"/>
            <a:ext cx="449842" cy="899682"/>
          </a:xfrm>
          <a:prstGeom prst="rect">
            <a:avLst/>
          </a:prstGeom>
        </p:spPr>
      </p:pic>
      <p:pic>
        <p:nvPicPr>
          <p:cNvPr id="7" name="Marcador de conteni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093" y="5120118"/>
            <a:ext cx="449842" cy="899682"/>
          </a:xfrm>
          <a:prstGeom prst="rect">
            <a:avLst/>
          </a:prstGeom>
        </p:spPr>
      </p:pic>
      <p:pic>
        <p:nvPicPr>
          <p:cNvPr id="8" name="Marcador de conteni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4612" y="4975653"/>
            <a:ext cx="363495" cy="726989"/>
          </a:xfrm>
          <a:prstGeom prst="rect">
            <a:avLst/>
          </a:prstGeom>
        </p:spPr>
      </p:pic>
      <p:pic>
        <p:nvPicPr>
          <p:cNvPr id="9" name="Marcador de conteni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6191" y="5120118"/>
            <a:ext cx="449842" cy="899682"/>
          </a:xfrm>
          <a:prstGeom prst="rect">
            <a:avLst/>
          </a:prstGeom>
        </p:spPr>
      </p:pic>
      <p:pic>
        <p:nvPicPr>
          <p:cNvPr id="10" name="Marcador de conteni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4896" y="4541410"/>
            <a:ext cx="289355" cy="578708"/>
          </a:xfrm>
          <a:prstGeom prst="rect">
            <a:avLst/>
          </a:prstGeom>
        </p:spPr>
      </p:pic>
      <p:pic>
        <p:nvPicPr>
          <p:cNvPr id="11" name="Marcador de conteni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874" y="5120118"/>
            <a:ext cx="449842" cy="899682"/>
          </a:xfrm>
          <a:prstGeom prst="rect">
            <a:avLst/>
          </a:prstGeom>
        </p:spPr>
      </p:pic>
      <p:pic>
        <p:nvPicPr>
          <p:cNvPr id="12" name="Marcador de conteni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3547" y="5105701"/>
            <a:ext cx="449842" cy="899682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2437" y="2240182"/>
            <a:ext cx="5695033" cy="1745090"/>
          </a:xfrm>
          <a:prstGeom prst="rect">
            <a:avLst/>
          </a:prstGeom>
        </p:spPr>
      </p:pic>
      <p:sp>
        <p:nvSpPr>
          <p:cNvPr id="25" name="Rectángulo redondeado 22"/>
          <p:cNvSpPr/>
          <p:nvPr/>
        </p:nvSpPr>
        <p:spPr>
          <a:xfrm>
            <a:off x="6889443" y="5210967"/>
            <a:ext cx="656384" cy="2563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OK</a:t>
            </a:r>
            <a:endParaRPr lang="es-ES" dirty="0"/>
          </a:p>
        </p:txBody>
      </p:sp>
      <p:sp>
        <p:nvSpPr>
          <p:cNvPr id="26" name="Rectángulo redondeado 22"/>
          <p:cNvSpPr/>
          <p:nvPr/>
        </p:nvSpPr>
        <p:spPr>
          <a:xfrm>
            <a:off x="6208830" y="4896751"/>
            <a:ext cx="656384" cy="2563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OK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90860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10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-1.11111E-6 L 4.58333E-6 0.25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3"/>
                                            </p:cond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3.7037E-6 L -1.66667E-6 0.25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5"/>
                                            </p:cond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4" grpId="1" animBg="1"/>
      <p:bldP spid="17" grpId="0" animBg="1"/>
      <p:bldP spid="23" grpId="0" animBg="1"/>
      <p:bldP spid="25" grpId="0" animBg="1"/>
      <p:bldP spid="2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796" y="2604706"/>
            <a:ext cx="10287000" cy="3952875"/>
          </a:xfrm>
          <a:prstGeom prst="rect">
            <a:avLst/>
          </a:prstGeom>
        </p:spPr>
      </p:pic>
      <p:sp>
        <p:nvSpPr>
          <p:cNvPr id="30" name="Oval 29"/>
          <p:cNvSpPr/>
          <p:nvPr/>
        </p:nvSpPr>
        <p:spPr>
          <a:xfrm>
            <a:off x="7573451" y="3631791"/>
            <a:ext cx="970663" cy="798189"/>
          </a:xfrm>
          <a:prstGeom prst="ellipse">
            <a:avLst/>
          </a:prstGeom>
          <a:solidFill>
            <a:schemeClr val="accent3">
              <a:alpha val="48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Oval 28"/>
          <p:cNvSpPr/>
          <p:nvPr/>
        </p:nvSpPr>
        <p:spPr>
          <a:xfrm>
            <a:off x="7194689" y="3767174"/>
            <a:ext cx="970663" cy="798189"/>
          </a:xfrm>
          <a:prstGeom prst="ellipse">
            <a:avLst/>
          </a:prstGeom>
          <a:solidFill>
            <a:schemeClr val="accent3">
              <a:alpha val="48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Oval 25"/>
          <p:cNvSpPr/>
          <p:nvPr/>
        </p:nvSpPr>
        <p:spPr>
          <a:xfrm>
            <a:off x="6739412" y="3928900"/>
            <a:ext cx="970663" cy="798189"/>
          </a:xfrm>
          <a:prstGeom prst="ellipse">
            <a:avLst/>
          </a:prstGeom>
          <a:solidFill>
            <a:schemeClr val="accent3">
              <a:alpha val="48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Oval 22"/>
          <p:cNvSpPr/>
          <p:nvPr/>
        </p:nvSpPr>
        <p:spPr>
          <a:xfrm>
            <a:off x="6528179" y="3571174"/>
            <a:ext cx="970663" cy="798189"/>
          </a:xfrm>
          <a:prstGeom prst="ellipse">
            <a:avLst/>
          </a:prstGeom>
          <a:solidFill>
            <a:schemeClr val="accent3">
              <a:alpha val="48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Oval 17"/>
          <p:cNvSpPr/>
          <p:nvPr/>
        </p:nvSpPr>
        <p:spPr>
          <a:xfrm>
            <a:off x="4754880" y="3712464"/>
            <a:ext cx="2660904" cy="1847088"/>
          </a:xfrm>
          <a:prstGeom prst="ellipse">
            <a:avLst/>
          </a:prstGeom>
          <a:solidFill>
            <a:schemeClr val="accent3">
              <a:alpha val="48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76" y="973668"/>
            <a:ext cx="9692639" cy="706964"/>
          </a:xfrm>
        </p:spPr>
        <p:txBody>
          <a:bodyPr/>
          <a:lstStyle/>
          <a:p>
            <a:r>
              <a:rPr lang="es-ES" dirty="0" smtClean="0"/>
              <a:t>Safety Network: ejemplo de propagación</a:t>
            </a:r>
            <a:endParaRPr lang="es-ES" dirty="0"/>
          </a:p>
        </p:txBody>
      </p:sp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1239" y="3828942"/>
            <a:ext cx="246761" cy="399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6750" y="4228075"/>
            <a:ext cx="246761" cy="399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540" y="3770703"/>
            <a:ext cx="246761" cy="399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5965" y="4025305"/>
            <a:ext cx="246761" cy="399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6180" y="3928900"/>
            <a:ext cx="246761" cy="399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9500" y="3783329"/>
            <a:ext cx="246761" cy="399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9374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29" grpId="0" animBg="1"/>
      <p:bldP spid="26" grpId="0" animBg="1"/>
      <p:bldP spid="23" grpId="0" animBg="1"/>
      <p:bldP spid="1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Safety Network: </a:t>
            </a:r>
            <a:r>
              <a:rPr lang="es-ES" dirty="0" smtClean="0"/>
              <a:t>aplicación móvil</a:t>
            </a:r>
            <a:endParaRPr lang="de-DE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113" y="1792224"/>
            <a:ext cx="2708769" cy="491032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2583" y="1792224"/>
            <a:ext cx="2716341" cy="491032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43" y="1792224"/>
            <a:ext cx="2658095" cy="493067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73357" y="1792224"/>
            <a:ext cx="2664751" cy="4930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872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lecha arriba 12"/>
          <p:cNvSpPr/>
          <p:nvPr/>
        </p:nvSpPr>
        <p:spPr>
          <a:xfrm rot="5400000">
            <a:off x="1250497" y="2808530"/>
            <a:ext cx="303180" cy="49426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Elipse 14"/>
          <p:cNvSpPr/>
          <p:nvPr/>
        </p:nvSpPr>
        <p:spPr>
          <a:xfrm>
            <a:off x="3427277" y="5847107"/>
            <a:ext cx="3548412" cy="573517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Área en peligro</a:t>
            </a:r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Safety Network: información desde servicios de emergencia</a:t>
            </a: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2331" y="5120118"/>
            <a:ext cx="449842" cy="899682"/>
          </a:xfrm>
        </p:spPr>
      </p:pic>
      <p:pic>
        <p:nvPicPr>
          <p:cNvPr id="5" name="Marcador de conteni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6623" y="5120118"/>
            <a:ext cx="449842" cy="899682"/>
          </a:xfrm>
          <a:prstGeom prst="rect">
            <a:avLst/>
          </a:prstGeom>
        </p:spPr>
      </p:pic>
      <p:pic>
        <p:nvPicPr>
          <p:cNvPr id="6" name="Marcador de conteni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2104" y="5120118"/>
            <a:ext cx="449842" cy="899682"/>
          </a:xfrm>
          <a:prstGeom prst="rect">
            <a:avLst/>
          </a:prstGeom>
        </p:spPr>
      </p:pic>
      <p:pic>
        <p:nvPicPr>
          <p:cNvPr id="7" name="Marcador de conteni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093" y="5120118"/>
            <a:ext cx="449842" cy="899682"/>
          </a:xfrm>
          <a:prstGeom prst="rect">
            <a:avLst/>
          </a:prstGeom>
        </p:spPr>
      </p:pic>
      <p:pic>
        <p:nvPicPr>
          <p:cNvPr id="8" name="Marcador de conteni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4612" y="4975653"/>
            <a:ext cx="363495" cy="726989"/>
          </a:xfrm>
          <a:prstGeom prst="rect">
            <a:avLst/>
          </a:prstGeom>
        </p:spPr>
      </p:pic>
      <p:pic>
        <p:nvPicPr>
          <p:cNvPr id="9" name="Marcador de conteni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6191" y="5120118"/>
            <a:ext cx="449842" cy="899682"/>
          </a:xfrm>
          <a:prstGeom prst="rect">
            <a:avLst/>
          </a:prstGeom>
        </p:spPr>
      </p:pic>
      <p:pic>
        <p:nvPicPr>
          <p:cNvPr id="10" name="Marcador de conteni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4896" y="4541410"/>
            <a:ext cx="289355" cy="578708"/>
          </a:xfrm>
          <a:prstGeom prst="rect">
            <a:avLst/>
          </a:prstGeom>
        </p:spPr>
      </p:pic>
      <p:pic>
        <p:nvPicPr>
          <p:cNvPr id="11" name="Marcador de conteni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874" y="5120118"/>
            <a:ext cx="449842" cy="899682"/>
          </a:xfrm>
          <a:prstGeom prst="rect">
            <a:avLst/>
          </a:prstGeom>
        </p:spPr>
      </p:pic>
      <p:pic>
        <p:nvPicPr>
          <p:cNvPr id="12" name="Marcador de conteni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3547" y="5105701"/>
            <a:ext cx="449842" cy="899682"/>
          </a:xfrm>
          <a:prstGeom prst="rect">
            <a:avLst/>
          </a:prstGeom>
        </p:spPr>
      </p:pic>
      <p:sp>
        <p:nvSpPr>
          <p:cNvPr id="13" name="Flecha arriba 12"/>
          <p:cNvSpPr/>
          <p:nvPr/>
        </p:nvSpPr>
        <p:spPr>
          <a:xfrm rot="3295147">
            <a:off x="1439932" y="4583628"/>
            <a:ext cx="303180" cy="49426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194" y="4498610"/>
            <a:ext cx="1531365" cy="1521190"/>
          </a:xfrm>
          <a:prstGeom prst="rect">
            <a:avLst/>
          </a:prstGeom>
        </p:spPr>
      </p:pic>
      <p:pic>
        <p:nvPicPr>
          <p:cNvPr id="22" name="Imagen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01" y="2690664"/>
            <a:ext cx="1454573" cy="647284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2437" y="2240182"/>
            <a:ext cx="5695033" cy="1745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394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372 -0.25764 L 1.25E-6 1.85185E-6 " pathEditMode="relative" rAng="0" ptsTypes="AA">
                                      <p:cBhvr>
                                        <p:cTn id="6" dur="2000" spd="-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693" y="1287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 -0.00023 L -0.00026 -0.00023 C 0.01094 -0.00069 0.02214 -0.00162 0.03347 -0.00162 L 0.128 -0.00023 L 0.17305 -0.00023 L 0.17383 -0.00162 " pathEditMode="relative" ptsTypes="AAAAAA">
                                      <p:cBhvr>
                                        <p:cTn id="8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15" grpId="0" animBg="1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lipse 14"/>
          <p:cNvSpPr/>
          <p:nvPr/>
        </p:nvSpPr>
        <p:spPr>
          <a:xfrm>
            <a:off x="3427276" y="5847107"/>
            <a:ext cx="3778195" cy="573517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Posible </a:t>
            </a:r>
            <a:r>
              <a:rPr lang="es-ES" dirty="0" smtClean="0"/>
              <a:t>área </a:t>
            </a:r>
            <a:r>
              <a:rPr lang="es-ES" dirty="0" smtClean="0"/>
              <a:t>en peligro</a:t>
            </a:r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Safety Network: red neuronal</a:t>
            </a: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2331" y="5120118"/>
            <a:ext cx="449842" cy="899682"/>
          </a:xfrm>
        </p:spPr>
      </p:pic>
      <p:pic>
        <p:nvPicPr>
          <p:cNvPr id="5" name="Marcador de conteni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6623" y="5120118"/>
            <a:ext cx="449842" cy="899682"/>
          </a:xfrm>
          <a:prstGeom prst="rect">
            <a:avLst/>
          </a:prstGeom>
        </p:spPr>
      </p:pic>
      <p:pic>
        <p:nvPicPr>
          <p:cNvPr id="6" name="Marcador de conteni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2104" y="5120118"/>
            <a:ext cx="449842" cy="899682"/>
          </a:xfrm>
          <a:prstGeom prst="rect">
            <a:avLst/>
          </a:prstGeom>
        </p:spPr>
      </p:pic>
      <p:pic>
        <p:nvPicPr>
          <p:cNvPr id="7" name="Marcador de conteni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093" y="5120118"/>
            <a:ext cx="449842" cy="899682"/>
          </a:xfrm>
          <a:prstGeom prst="rect">
            <a:avLst/>
          </a:prstGeom>
        </p:spPr>
      </p:pic>
      <p:pic>
        <p:nvPicPr>
          <p:cNvPr id="8" name="Marcador de conteni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4612" y="4975653"/>
            <a:ext cx="363495" cy="726989"/>
          </a:xfrm>
          <a:prstGeom prst="rect">
            <a:avLst/>
          </a:prstGeom>
        </p:spPr>
      </p:pic>
      <p:pic>
        <p:nvPicPr>
          <p:cNvPr id="9" name="Marcador de conteni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6191" y="5120118"/>
            <a:ext cx="449842" cy="899682"/>
          </a:xfrm>
          <a:prstGeom prst="rect">
            <a:avLst/>
          </a:prstGeom>
        </p:spPr>
      </p:pic>
      <p:pic>
        <p:nvPicPr>
          <p:cNvPr id="10" name="Marcador de conteni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4896" y="4541410"/>
            <a:ext cx="289355" cy="578708"/>
          </a:xfrm>
          <a:prstGeom prst="rect">
            <a:avLst/>
          </a:prstGeom>
        </p:spPr>
      </p:pic>
      <p:pic>
        <p:nvPicPr>
          <p:cNvPr id="11" name="Marcador de conteni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874" y="5120118"/>
            <a:ext cx="449842" cy="899682"/>
          </a:xfrm>
          <a:prstGeom prst="rect">
            <a:avLst/>
          </a:prstGeom>
        </p:spPr>
      </p:pic>
      <p:pic>
        <p:nvPicPr>
          <p:cNvPr id="12" name="Marcador de conteni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3547" y="5105701"/>
            <a:ext cx="449842" cy="899682"/>
          </a:xfrm>
          <a:prstGeom prst="rect">
            <a:avLst/>
          </a:prstGeom>
        </p:spPr>
      </p:pic>
      <p:sp>
        <p:nvSpPr>
          <p:cNvPr id="13" name="Flecha arriba 12"/>
          <p:cNvSpPr/>
          <p:nvPr/>
        </p:nvSpPr>
        <p:spPr>
          <a:xfrm rot="5400000">
            <a:off x="1181323" y="2842852"/>
            <a:ext cx="303180" cy="49426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552" y="2396701"/>
            <a:ext cx="1300701" cy="1391764"/>
          </a:xfrm>
          <a:prstGeom prst="rect">
            <a:avLst/>
          </a:prstGeom>
        </p:spPr>
      </p:pic>
      <p:sp>
        <p:nvSpPr>
          <p:cNvPr id="16" name="Rectángulo 15"/>
          <p:cNvSpPr/>
          <p:nvPr/>
        </p:nvSpPr>
        <p:spPr>
          <a:xfrm>
            <a:off x="728020" y="3826461"/>
            <a:ext cx="1391765" cy="35010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smtClean="0"/>
              <a:t>Red neuronal en </a:t>
            </a:r>
            <a:r>
              <a:rPr lang="es-ES" sz="1050" dirty="0" err="1" smtClean="0"/>
              <a:t>tensorflow</a:t>
            </a:r>
            <a:endParaRPr lang="es-ES" sz="1050" dirty="0"/>
          </a:p>
        </p:txBody>
      </p:sp>
      <p:sp>
        <p:nvSpPr>
          <p:cNvPr id="22" name="Rectángulo 15"/>
          <p:cNvSpPr/>
          <p:nvPr/>
        </p:nvSpPr>
        <p:spPr>
          <a:xfrm>
            <a:off x="694287" y="5610106"/>
            <a:ext cx="1391765" cy="35010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smtClean="0"/>
              <a:t>Histórico de </a:t>
            </a:r>
            <a:r>
              <a:rPr lang="es-ES" sz="1050" dirty="0" smtClean="0"/>
              <a:t>alertas</a:t>
            </a:r>
            <a:endParaRPr lang="es-ES" sz="1050" dirty="0"/>
          </a:p>
        </p:txBody>
      </p:sp>
      <p:sp>
        <p:nvSpPr>
          <p:cNvPr id="17" name="Up Arrow 16"/>
          <p:cNvSpPr/>
          <p:nvPr/>
        </p:nvSpPr>
        <p:spPr>
          <a:xfrm>
            <a:off x="1273825" y="4398264"/>
            <a:ext cx="235216" cy="106984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4" name="Imagen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9850" y="2240182"/>
            <a:ext cx="3640244" cy="1745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202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1537 -0.00393 L -4.79167E-6 -2.96296E-6 " pathEditMode="relative" rAng="0" ptsTypes="AA">
                                      <p:cBhvr>
                                        <p:cTn id="6" dur="2000" spd="-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768" y="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9250919" cy="706964"/>
          </a:xfrm>
        </p:spPr>
        <p:txBody>
          <a:bodyPr/>
          <a:lstStyle/>
          <a:p>
            <a:r>
              <a:rPr lang="es-ES" dirty="0" smtClean="0"/>
              <a:t>Safety Network: API servicios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El sistema también cuenta con </a:t>
            </a:r>
            <a:r>
              <a:rPr lang="es-ES" dirty="0" smtClean="0"/>
              <a:t>accesos de </a:t>
            </a:r>
            <a:r>
              <a:rPr lang="es-ES" dirty="0" smtClean="0"/>
              <a:t>lectura/escritura de alertas para integrarlo con cualquier otro sistema:</a:t>
            </a:r>
          </a:p>
          <a:p>
            <a:pPr lvl="1"/>
            <a:r>
              <a:rPr lang="es-ES" dirty="0" smtClean="0"/>
              <a:t>http://</a:t>
            </a:r>
            <a:r>
              <a:rPr lang="es-ES" dirty="0" smtClean="0"/>
              <a:t>BASE_URL/api/alerts/FireAlert</a:t>
            </a:r>
          </a:p>
          <a:p>
            <a:pPr lvl="1"/>
            <a:r>
              <a:rPr lang="es-ES" dirty="0" smtClean="0"/>
              <a:t>http://BASE_URL/api/alerts/FloodAlert?latitude38,006480&amp;longitude=-1,145728</a:t>
            </a: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3568879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la de reuniones Ion">
  <a:themeElements>
    <a:clrScheme name="Sala de reuniones 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Sala de reuniones 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la de reuniones 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E3FD2FFA77482745B6FBB0D12C664289" ma:contentTypeVersion="2" ma:contentTypeDescription="Crear nuevo documento." ma:contentTypeScope="" ma:versionID="230209e1f19c8dabcbde64a66cd42759">
  <xsd:schema xmlns:xsd="http://www.w3.org/2001/XMLSchema" xmlns:xs="http://www.w3.org/2001/XMLSchema" xmlns:p="http://schemas.microsoft.com/office/2006/metadata/properties" xmlns:ns2="0e23858f-3dcf-44e3-9897-9cfaf4025768" targetNamespace="http://schemas.microsoft.com/office/2006/metadata/properties" ma:root="true" ma:fieldsID="42966af423c5044f6c0d5a97827c01c9" ns2:_="">
    <xsd:import namespace="0e23858f-3dcf-44e3-9897-9cfaf402576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e23858f-3dcf-44e3-9897-9cfaf402576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FA05530-0BA0-4DF2-8D28-826EE07CF1E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27A51B9-7F5B-4608-9448-991B751C4916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0e23858f-3dcf-44e3-9897-9cfaf4025768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1F0583A3-A68A-45E6-9C61-04A6E758B3D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e23858f-3dcf-44e3-9897-9cfaf402576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TM02900722[[fn=Sala de reuniones Ion]]</Template>
  <TotalTime>0</TotalTime>
  <Words>131</Words>
  <Application>Microsoft Office PowerPoint</Application>
  <PresentationFormat>Widescreen</PresentationFormat>
  <Paragraphs>38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Sala de reuniones Ion</vt:lpstr>
      <vt:lpstr>Safety Network</vt:lpstr>
      <vt:lpstr>Safety Network</vt:lpstr>
      <vt:lpstr>Safety Network: información de usuarios</vt:lpstr>
      <vt:lpstr>Safety Network: información de usuarios</vt:lpstr>
      <vt:lpstr>Safety Network: ejemplo de propagación</vt:lpstr>
      <vt:lpstr>Safety Network: aplicación móvil</vt:lpstr>
      <vt:lpstr>Safety Network: información desde servicios de emergencia</vt:lpstr>
      <vt:lpstr>Safety Network: red neuronal</vt:lpstr>
      <vt:lpstr>Safety Network: API servicios</vt:lpstr>
      <vt:lpstr>Safety Network</vt:lpstr>
    </vt:vector>
  </TitlesOfParts>
  <Company>Everis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Safety Network</dc:title>
  <dc:creator>Francisco Jose Romero Esteban</dc:creator>
  <cp:lastModifiedBy>Aviles, Javier</cp:lastModifiedBy>
  <cp:revision>38</cp:revision>
  <dcterms:created xsi:type="dcterms:W3CDTF">2019-10-19T09:27:39Z</dcterms:created>
  <dcterms:modified xsi:type="dcterms:W3CDTF">2019-10-20T13:59:17Z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0x010100E3FD2FFA77482745B6FBB0D12C664289</vt:lpwstr>
  </property>
  <property fmtid="{D5CDD505-2E9C-101B-9397-08002B2CF9AE}" pid="3" name="CqChecksum">
    <vt:lpwstr>9C5EB1FA429E28C5BD491AB950ECEB4C</vt:lpwstr>
  </property>
  <property fmtid="{D5CDD505-2E9C-101B-9397-08002B2CF9AE}" pid="4" name="CqInformationType">
    <vt:lpwstr>Working Standard</vt:lpwstr>
  </property>
  <property fmtid="{D5CDD505-2E9C-101B-9397-08002B2CF9AE}" pid="5" name="CqVitality">
    <vt:lpwstr/>
  </property>
  <property fmtid="{D5CDD505-2E9C-101B-9397-08002B2CF9AE}" pid="6" name="CqDisclosureRange">
    <vt:lpwstr/>
  </property>
  <property fmtid="{D5CDD505-2E9C-101B-9397-08002B2CF9AE}" pid="7" name="CqDisclosureRangeStamp">
    <vt:lpwstr/>
  </property>
  <property fmtid="{D5CDD505-2E9C-101B-9397-08002B2CF9AE}" pid="8" name="CqDisclosureRangeLimitation">
    <vt:lpwstr/>
  </property>
  <property fmtid="{D5CDD505-2E9C-101B-9397-08002B2CF9AE}" pid="9" name="CqOwner">
    <vt:lpwstr>XAVILJ</vt:lpwstr>
  </property>
  <property fmtid="{D5CDD505-2E9C-101B-9397-08002B2CF9AE}" pid="10" name="CqDepartment">
    <vt:lpwstr/>
  </property>
  <property fmtid="{D5CDD505-2E9C-101B-9397-08002B2CF9AE}" pid="11" name="CqCompanyOwner">
    <vt:lpwstr>EBS Romania SA</vt:lpwstr>
  </property>
</Properties>
</file>