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72" r:id="rId7"/>
    <p:sldId id="267" r:id="rId8"/>
    <p:sldId id="268" r:id="rId9"/>
    <p:sldId id="270" r:id="rId10"/>
    <p:sldId id="265" r:id="rId11"/>
    <p:sldId id="269" r:id="rId12"/>
    <p:sldId id="271"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84689-7461-4D20-A7F9-1F1CA7431014}" type="datetimeFigureOut">
              <a:rPr lang="tr-TR" smtClean="0"/>
              <a:t>27.05.2019</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C16C2-584E-4216-9487-7EA7A86646EE}" type="slidenum">
              <a:rPr lang="tr-TR" smtClean="0"/>
              <a:t>‹#›</a:t>
            </a:fld>
            <a:endParaRPr lang="tr-TR"/>
          </a:p>
        </p:txBody>
      </p:sp>
    </p:spTree>
    <p:extLst>
      <p:ext uri="{BB962C8B-B14F-4D97-AF65-F5344CB8AC3E}">
        <p14:creationId xmlns:p14="http://schemas.microsoft.com/office/powerpoint/2010/main" val="63904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4CC16C2-584E-4216-9487-7EA7A86646EE}" type="slidenum">
              <a:rPr lang="tr-TR" smtClean="0"/>
              <a:t>1</a:t>
            </a:fld>
            <a:endParaRPr lang="tr-TR"/>
          </a:p>
        </p:txBody>
      </p:sp>
    </p:spTree>
    <p:extLst>
      <p:ext uri="{BB962C8B-B14F-4D97-AF65-F5344CB8AC3E}">
        <p14:creationId xmlns:p14="http://schemas.microsoft.com/office/powerpoint/2010/main" val="115904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3A5029A-5442-4306-B83B-F48FACDFFA6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034B918-C727-47EA-A89B-F9E4C15A3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0EFEB70-A5E0-4CAD-9F40-1FD7994C301E}"/>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6499D09B-6E3E-445A-B390-3314653ECA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F7A182-18F1-49BD-A6D5-19FE6B158B32}"/>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176318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1393A3C-10A0-4555-863E-A11C41FB971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3DA8E0B-8B14-45F6-8AE2-969560A1A3A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CA16E7-D077-4520-AA4B-58260FF7E5B0}"/>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1CF40B2A-D5AF-444B-A5AB-B305A9C77D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06D1FA-4EF8-40B7-B3FD-D32276FEC3C1}"/>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21397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3181636-9581-4140-9BBE-C27B97E2C46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491FBC5-F09E-4E2C-9B4B-6A1E1CC8D8C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BD4A25-063D-40C2-AB94-FA4E85051FB2}"/>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DB2B3C60-803D-40B9-8895-05FF50FDADD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D578F2-A71A-43F5-87E2-229A25D6F376}"/>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154330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D912E6E-7C5C-4145-B9CB-90857F7994B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44CC8B4-6122-47DC-8BFE-28463DBAA8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A5FB51-DD84-499C-822D-1038171E2FB8}"/>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01CB03FC-90BC-4DAA-8298-6F72D528D3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02411E-5697-41AA-8837-CF117F1A3260}"/>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255944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B32B5E-FF40-4F4B-A709-E54FB6A211C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462A03A-3B04-4CD9-BBFF-37B6828BB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94AE653-189A-4D0C-BF17-B5434D471A5B}"/>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A9504D53-816F-480B-AF97-9C941EA4C5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32E382-2103-4D58-BE0E-454A68EC5B63}"/>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328139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96764D9-621E-4DA1-8D1E-D3C11D1B55C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66D0C05-9EA3-459B-B8CD-D4A0030229D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9921B23-7B7A-436A-BD8A-74A8174ACF7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184955B-E399-45C6-B479-9D39F0E46297}"/>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6" name="Alt Bilgi Yer Tutucusu 5">
            <a:extLst>
              <a:ext uri="{FF2B5EF4-FFF2-40B4-BE49-F238E27FC236}">
                <a16:creationId xmlns:a16="http://schemas.microsoft.com/office/drawing/2014/main" id="{80C8CE11-9F01-4DF2-A892-9B5FD46CFE9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F500DE-3EFC-466D-ADBE-FDE413713C6A}"/>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5528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B07F438-D632-4FA5-A9C4-E086F5ED882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DF4239F-E099-43B1-AD1A-4B9C26C59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C5ACE54-4DE8-46A8-8E3E-F95C2C73865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8F7949E-854A-4190-8CBD-969ED5282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B5D864D-9D1F-4981-A005-5A8329BFD20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1209D16-DEB3-4B5F-88B3-D2ACC0241ADB}"/>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8" name="Alt Bilgi Yer Tutucusu 7">
            <a:extLst>
              <a:ext uri="{FF2B5EF4-FFF2-40B4-BE49-F238E27FC236}">
                <a16:creationId xmlns:a16="http://schemas.microsoft.com/office/drawing/2014/main" id="{CF674555-9D1D-4EE9-A0E1-22EFFB8B247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2679D09-4319-44D1-82B4-E9634E0FE1ED}"/>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366946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9DC0AE-E2E5-4E86-9FBA-F1B73FD27F5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4EAD3C7-2443-4F8F-BC1D-A2634B9D02F2}"/>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4" name="Alt Bilgi Yer Tutucusu 3">
            <a:extLst>
              <a:ext uri="{FF2B5EF4-FFF2-40B4-BE49-F238E27FC236}">
                <a16:creationId xmlns:a16="http://schemas.microsoft.com/office/drawing/2014/main" id="{1B2E7E57-EC42-4214-B35F-310D7BB9B79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FC0B53B-33B2-4E90-B035-AC22C8EC33EA}"/>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136739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23AE846-76D6-4017-842E-2BFEEE260963}"/>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3" name="Alt Bilgi Yer Tutucusu 2">
            <a:extLst>
              <a:ext uri="{FF2B5EF4-FFF2-40B4-BE49-F238E27FC236}">
                <a16:creationId xmlns:a16="http://schemas.microsoft.com/office/drawing/2014/main" id="{26C869F5-1D75-4D26-8038-88BEB2093D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AF03AE7-C38A-4517-A5FA-FBC1744DED70}"/>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19639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D942D7E-51C8-4A79-8874-BAD95787196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759F3FD-0BDD-407E-B775-CCBF5864B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BD2EE82-C338-4F06-B4C8-18A2D1393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98AB404-C8DC-4EF5-81BF-89DAE2AA9872}"/>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6" name="Alt Bilgi Yer Tutucusu 5">
            <a:extLst>
              <a:ext uri="{FF2B5EF4-FFF2-40B4-BE49-F238E27FC236}">
                <a16:creationId xmlns:a16="http://schemas.microsoft.com/office/drawing/2014/main" id="{D75DDF8A-7D1C-4F44-84F9-49613902C8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B29D05-012E-43DA-AC4E-BB841B10B812}"/>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379309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7B60E1D-ED63-4662-8941-C587A8535FB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9BA4937-CB00-4226-B310-52F69A49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FB0820B-7D19-43DA-94E3-E455C3DF7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DB5C75-7A1F-406B-9CF1-01A2E43189C7}"/>
              </a:ext>
            </a:extLst>
          </p:cNvPr>
          <p:cNvSpPr>
            <a:spLocks noGrp="1"/>
          </p:cNvSpPr>
          <p:nvPr>
            <p:ph type="dt" sz="half" idx="10"/>
          </p:nvPr>
        </p:nvSpPr>
        <p:spPr/>
        <p:txBody>
          <a:bodyPr/>
          <a:lstStyle/>
          <a:p>
            <a:fld id="{0D81056F-612B-4849-9AA8-74B49D1119B7}" type="datetimeFigureOut">
              <a:rPr lang="tr-TR" smtClean="0"/>
              <a:t>27.05.2019</a:t>
            </a:fld>
            <a:endParaRPr lang="tr-TR"/>
          </a:p>
        </p:txBody>
      </p:sp>
      <p:sp>
        <p:nvSpPr>
          <p:cNvPr id="6" name="Alt Bilgi Yer Tutucusu 5">
            <a:extLst>
              <a:ext uri="{FF2B5EF4-FFF2-40B4-BE49-F238E27FC236}">
                <a16:creationId xmlns:a16="http://schemas.microsoft.com/office/drawing/2014/main" id="{3335883D-CCDE-496F-8E7D-61271B0CFD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8F1283A-C200-42DA-92A8-4744FC5C771A}"/>
              </a:ext>
            </a:extLst>
          </p:cNvPr>
          <p:cNvSpPr>
            <a:spLocks noGrp="1"/>
          </p:cNvSpPr>
          <p:nvPr>
            <p:ph type="sldNum" sz="quarter" idx="12"/>
          </p:nvPr>
        </p:nvSpPr>
        <p:spPr/>
        <p:txBody>
          <a:bodyPr/>
          <a:lstStyle/>
          <a:p>
            <a:fld id="{5B288BE6-2F14-4012-BC9C-577209A6752E}" type="slidenum">
              <a:rPr lang="tr-TR" smtClean="0"/>
              <a:t>‹#›</a:t>
            </a:fld>
            <a:endParaRPr lang="tr-TR"/>
          </a:p>
        </p:txBody>
      </p:sp>
    </p:spTree>
    <p:extLst>
      <p:ext uri="{BB962C8B-B14F-4D97-AF65-F5344CB8AC3E}">
        <p14:creationId xmlns:p14="http://schemas.microsoft.com/office/powerpoint/2010/main" val="2169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1C33E27-D5AC-426E-9B98-B745090A6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D8079E-412F-4584-9236-A1FBB5B28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DC50E98-4BE5-4D0E-89B4-C63E81A2A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1056F-612B-4849-9AA8-74B49D1119B7}" type="datetimeFigureOut">
              <a:rPr lang="tr-TR" smtClean="0"/>
              <a:t>27.05.2019</a:t>
            </a:fld>
            <a:endParaRPr lang="tr-TR"/>
          </a:p>
        </p:txBody>
      </p:sp>
      <p:sp>
        <p:nvSpPr>
          <p:cNvPr id="5" name="Alt Bilgi Yer Tutucusu 4">
            <a:extLst>
              <a:ext uri="{FF2B5EF4-FFF2-40B4-BE49-F238E27FC236}">
                <a16:creationId xmlns:a16="http://schemas.microsoft.com/office/drawing/2014/main" id="{626391CC-E452-473C-AF21-AC4AED585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283F9F8-288F-4946-AD4E-19CCB9B67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88BE6-2F14-4012-BC9C-577209A6752E}" type="slidenum">
              <a:rPr lang="tr-TR" smtClean="0"/>
              <a:t>‹#›</a:t>
            </a:fld>
            <a:endParaRPr lang="tr-TR"/>
          </a:p>
        </p:txBody>
      </p:sp>
    </p:spTree>
    <p:extLst>
      <p:ext uri="{BB962C8B-B14F-4D97-AF65-F5344CB8AC3E}">
        <p14:creationId xmlns:p14="http://schemas.microsoft.com/office/powerpoint/2010/main" val="3997950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ekran görüntüsü içeren bir resim&#10;&#10;Açıklama otomatik olarak oluşturuldu">
            <a:extLst>
              <a:ext uri="{FF2B5EF4-FFF2-40B4-BE49-F238E27FC236}">
                <a16:creationId xmlns:a16="http://schemas.microsoft.com/office/drawing/2014/main" id="{F8FF547D-1216-423A-9CD2-AB72E395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4B3DC53F-2B4A-4166-AD45-0DD8033142E5}"/>
              </a:ext>
            </a:extLst>
          </p:cNvPr>
          <p:cNvSpPr>
            <a:spLocks noGrp="1"/>
          </p:cNvSpPr>
          <p:nvPr>
            <p:ph type="ctrTitle"/>
          </p:nvPr>
        </p:nvSpPr>
        <p:spPr>
          <a:xfrm>
            <a:off x="1524000" y="1850629"/>
            <a:ext cx="9144000" cy="2387600"/>
          </a:xfrm>
        </p:spPr>
        <p:txBody>
          <a:bodyPr>
            <a:normAutofit/>
          </a:bodyPr>
          <a:lstStyle/>
          <a:p>
            <a:r>
              <a:rPr lang="tr-TR" b="1" dirty="0"/>
              <a:t>DOES ECONOMIC FREEDOM MEAN HAPPINESS?</a:t>
            </a:r>
            <a:endParaRPr lang="tr-TR" dirty="0"/>
          </a:p>
        </p:txBody>
      </p:sp>
      <p:sp>
        <p:nvSpPr>
          <p:cNvPr id="3" name="Alt Başlık 2">
            <a:extLst>
              <a:ext uri="{FF2B5EF4-FFF2-40B4-BE49-F238E27FC236}">
                <a16:creationId xmlns:a16="http://schemas.microsoft.com/office/drawing/2014/main" id="{7D4B0D44-EFB9-4567-B47B-1A34C3409F29}"/>
              </a:ext>
            </a:extLst>
          </p:cNvPr>
          <p:cNvSpPr>
            <a:spLocks noGrp="1"/>
          </p:cNvSpPr>
          <p:nvPr>
            <p:ph type="subTitle" idx="1"/>
          </p:nvPr>
        </p:nvSpPr>
        <p:spPr>
          <a:xfrm>
            <a:off x="1851868" y="6088857"/>
            <a:ext cx="9144000" cy="1655762"/>
          </a:xfrm>
        </p:spPr>
        <p:txBody>
          <a:bodyPr>
            <a:normAutofit/>
          </a:bodyPr>
          <a:lstStyle/>
          <a:p>
            <a:r>
              <a:rPr lang="tr-TR" b="1" dirty="0"/>
              <a:t>Doruk </a:t>
            </a:r>
            <a:r>
              <a:rPr lang="tr-TR" dirty="0"/>
              <a:t>Balcı</a:t>
            </a:r>
            <a:r>
              <a:rPr lang="tr-TR" b="1" dirty="0"/>
              <a:t> Mert </a:t>
            </a:r>
            <a:r>
              <a:rPr lang="tr-TR" dirty="0" err="1"/>
              <a:t>Bakcacı</a:t>
            </a:r>
            <a:r>
              <a:rPr lang="tr-TR" b="1" dirty="0"/>
              <a:t> Cem </a:t>
            </a:r>
            <a:r>
              <a:rPr lang="tr-TR" dirty="0"/>
              <a:t>İz</a:t>
            </a:r>
            <a:r>
              <a:rPr lang="tr-TR" b="1" dirty="0"/>
              <a:t> Ece </a:t>
            </a:r>
            <a:r>
              <a:rPr lang="tr-TR" dirty="0"/>
              <a:t>Taşan</a:t>
            </a:r>
            <a:r>
              <a:rPr lang="tr-TR" b="1" dirty="0"/>
              <a:t> Fatih </a:t>
            </a:r>
            <a:r>
              <a:rPr lang="tr-TR" dirty="0"/>
              <a:t>Yavuz</a:t>
            </a:r>
          </a:p>
        </p:txBody>
      </p:sp>
    </p:spTree>
    <p:extLst>
      <p:ext uri="{BB962C8B-B14F-4D97-AF65-F5344CB8AC3E}">
        <p14:creationId xmlns:p14="http://schemas.microsoft.com/office/powerpoint/2010/main" val="287623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descr="ekran görüntüsü içeren bir resim&#10;&#10;Açıklama otomatik olarak oluşturuldu">
            <a:extLst>
              <a:ext uri="{FF2B5EF4-FFF2-40B4-BE49-F238E27FC236}">
                <a16:creationId xmlns:a16="http://schemas.microsoft.com/office/drawing/2014/main" id="{B7BD7136-6B64-410F-BAD0-991F65B51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77937F66-AE07-4404-8E5D-9DE0F9DE1734}"/>
              </a:ext>
            </a:extLst>
          </p:cNvPr>
          <p:cNvSpPr>
            <a:spLocks noGrp="1"/>
          </p:cNvSpPr>
          <p:nvPr>
            <p:ph type="title"/>
          </p:nvPr>
        </p:nvSpPr>
        <p:spPr/>
        <p:txBody>
          <a:bodyPr>
            <a:normAutofit/>
          </a:bodyPr>
          <a:lstStyle/>
          <a:p>
            <a:r>
              <a:rPr lang="tr-TR" sz="3600" b="1" dirty="0"/>
              <a:t>Classification Methods: KNN</a:t>
            </a:r>
          </a:p>
        </p:txBody>
      </p:sp>
      <p:pic>
        <p:nvPicPr>
          <p:cNvPr id="6146" name="Picture 2" descr="https://lh3.googleusercontent.com/g_rv6aNh7gx0IzwLleZ_j_m9MnadhOH0NoSKXXykjM-I_CE1YhMzn3t3cP-DAEXvmIZ3pGRgxPwPXVjt8VJYQh7ytdrcoogfwQgxk66ILNAEwy8poAuitN4bSt81LxPEZr_fa9r5">
            <a:extLst>
              <a:ext uri="{FF2B5EF4-FFF2-40B4-BE49-F238E27FC236}">
                <a16:creationId xmlns:a16="http://schemas.microsoft.com/office/drawing/2014/main" id="{BB230E4B-7D41-4899-9E81-D1D6252889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21768" y="652264"/>
            <a:ext cx="3648978" cy="2292159"/>
          </a:xfrm>
          <a:prstGeom prst="rect">
            <a:avLst/>
          </a:prstGeom>
          <a:noFill/>
          <a:extLst>
            <a:ext uri="{909E8E84-426E-40DD-AFC4-6F175D3DCCD1}">
              <a14:hiddenFill xmlns:a14="http://schemas.microsoft.com/office/drawing/2010/main">
                <a:solidFill>
                  <a:srgbClr val="FFFFFF"/>
                </a:solidFill>
              </a14:hiddenFill>
            </a:ext>
          </a:extLst>
        </p:spPr>
      </p:pic>
      <p:sp>
        <p:nvSpPr>
          <p:cNvPr id="9" name="İçerik Yer Tutucusu 2">
            <a:extLst>
              <a:ext uri="{FF2B5EF4-FFF2-40B4-BE49-F238E27FC236}">
                <a16:creationId xmlns:a16="http://schemas.microsoft.com/office/drawing/2014/main" id="{370A34DB-9F77-4F4A-AC57-8CEFDA57E81C}"/>
              </a:ext>
            </a:extLst>
          </p:cNvPr>
          <p:cNvSpPr txBox="1">
            <a:spLocks/>
          </p:cNvSpPr>
          <p:nvPr/>
        </p:nvSpPr>
        <p:spPr>
          <a:xfrm>
            <a:off x="838200" y="1451646"/>
            <a:ext cx="6242428" cy="4486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300" dirty="0"/>
              <a:t>Optimized Parameter : K</a:t>
            </a:r>
          </a:p>
          <a:p>
            <a:r>
              <a:rPr lang="en-US" sz="2300" dirty="0"/>
              <a:t>The test with the highest accuracy score (</a:t>
            </a:r>
            <a:r>
              <a:rPr lang="en-US" sz="2300" b="1" dirty="0"/>
              <a:t>0.805</a:t>
            </a:r>
            <a:r>
              <a:rPr lang="en-US" sz="2300" dirty="0"/>
              <a:t>) uses transfers, property rights and the  protection of property rights as variables. We constructed a KNN model with the above mentioned variables and K values from 1 to 40.</a:t>
            </a:r>
            <a:endParaRPr lang="en-US" sz="2300" b="0" dirty="0">
              <a:effectLst/>
            </a:endParaRPr>
          </a:p>
          <a:p>
            <a:pPr marL="0" indent="0">
              <a:buNone/>
            </a:pPr>
            <a:br>
              <a:rPr lang="en-US" sz="2300" dirty="0"/>
            </a:br>
            <a:endParaRPr lang="tr-TR" sz="2300" dirty="0"/>
          </a:p>
        </p:txBody>
      </p:sp>
      <p:pic>
        <p:nvPicPr>
          <p:cNvPr id="3" name="Picture 2">
            <a:extLst>
              <a:ext uri="{FF2B5EF4-FFF2-40B4-BE49-F238E27FC236}">
                <a16:creationId xmlns:a16="http://schemas.microsoft.com/office/drawing/2014/main" id="{6AC5686B-31A0-4DEA-8FB6-348843BBE117}"/>
              </a:ext>
            </a:extLst>
          </p:cNvPr>
          <p:cNvPicPr>
            <a:picLocks noChangeAspect="1"/>
          </p:cNvPicPr>
          <p:nvPr/>
        </p:nvPicPr>
        <p:blipFill>
          <a:blip r:embed="rId4"/>
          <a:stretch>
            <a:fillRect/>
          </a:stretch>
        </p:blipFill>
        <p:spPr>
          <a:xfrm>
            <a:off x="1321254" y="4198159"/>
            <a:ext cx="5195224" cy="1430403"/>
          </a:xfrm>
          <a:prstGeom prst="rect">
            <a:avLst/>
          </a:prstGeom>
        </p:spPr>
      </p:pic>
      <p:pic>
        <p:nvPicPr>
          <p:cNvPr id="4" name="Picture 3">
            <a:extLst>
              <a:ext uri="{FF2B5EF4-FFF2-40B4-BE49-F238E27FC236}">
                <a16:creationId xmlns:a16="http://schemas.microsoft.com/office/drawing/2014/main" id="{91316BAD-EBEE-4BC1-A571-DD8F60E38E26}"/>
              </a:ext>
            </a:extLst>
          </p:cNvPr>
          <p:cNvPicPr>
            <a:picLocks noChangeAspect="1"/>
          </p:cNvPicPr>
          <p:nvPr/>
        </p:nvPicPr>
        <p:blipFill>
          <a:blip r:embed="rId5"/>
          <a:stretch>
            <a:fillRect/>
          </a:stretch>
        </p:blipFill>
        <p:spPr>
          <a:xfrm>
            <a:off x="7221768" y="3116547"/>
            <a:ext cx="3648978" cy="2572231"/>
          </a:xfrm>
          <a:prstGeom prst="rect">
            <a:avLst/>
          </a:prstGeom>
        </p:spPr>
      </p:pic>
    </p:spTree>
    <p:extLst>
      <p:ext uri="{BB962C8B-B14F-4D97-AF65-F5344CB8AC3E}">
        <p14:creationId xmlns:p14="http://schemas.microsoft.com/office/powerpoint/2010/main" val="94992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ekran görüntüsü içeren bir resim&#10;&#10;Açıklama otomatik olarak oluşturuldu">
            <a:extLst>
              <a:ext uri="{FF2B5EF4-FFF2-40B4-BE49-F238E27FC236}">
                <a16:creationId xmlns:a16="http://schemas.microsoft.com/office/drawing/2014/main" id="{B37F4BA7-8919-415B-BA76-FA104ACB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77937F66-AE07-4404-8E5D-9DE0F9DE1734}"/>
              </a:ext>
            </a:extLst>
          </p:cNvPr>
          <p:cNvSpPr>
            <a:spLocks noGrp="1"/>
          </p:cNvSpPr>
          <p:nvPr>
            <p:ph type="title"/>
          </p:nvPr>
        </p:nvSpPr>
        <p:spPr/>
        <p:txBody>
          <a:bodyPr>
            <a:normAutofit/>
          </a:bodyPr>
          <a:lstStyle/>
          <a:p>
            <a:r>
              <a:rPr lang="tr-TR" sz="3600" b="1" dirty="0"/>
              <a:t>Classification Methods: Random Forest Classifier</a:t>
            </a:r>
          </a:p>
        </p:txBody>
      </p:sp>
      <p:sp>
        <p:nvSpPr>
          <p:cNvPr id="9" name="İçerik Yer Tutucusu 2">
            <a:extLst>
              <a:ext uri="{FF2B5EF4-FFF2-40B4-BE49-F238E27FC236}">
                <a16:creationId xmlns:a16="http://schemas.microsoft.com/office/drawing/2014/main" id="{370A34DB-9F77-4F4A-AC57-8CEFDA57E81C}"/>
              </a:ext>
            </a:extLst>
          </p:cNvPr>
          <p:cNvSpPr txBox="1">
            <a:spLocks/>
          </p:cNvSpPr>
          <p:nvPr/>
        </p:nvSpPr>
        <p:spPr>
          <a:xfrm>
            <a:off x="838200" y="1451646"/>
            <a:ext cx="6242428" cy="4486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300" dirty="0"/>
              <a:t>Optimized Parameter:Number of Estimators</a:t>
            </a:r>
          </a:p>
          <a:p>
            <a:r>
              <a:rPr lang="tr-TR" sz="2300" dirty="0"/>
              <a:t>Average accuracy on K-fold test set : 0.74</a:t>
            </a:r>
          </a:p>
          <a:p>
            <a:r>
              <a:rPr lang="tr-TR" sz="2300" dirty="0"/>
              <a:t>Validation and train scores are inconsistent.</a:t>
            </a:r>
          </a:p>
          <a:p>
            <a:r>
              <a:rPr lang="tr-TR" sz="2300" dirty="0"/>
              <a:t>Precision, recall and f-1 score is considerably lower with respect to Logistic Regression and KNN.</a:t>
            </a:r>
            <a:br>
              <a:rPr lang="en-US" sz="2300" dirty="0"/>
            </a:br>
            <a:endParaRPr lang="tr-TR" sz="2300" dirty="0"/>
          </a:p>
        </p:txBody>
      </p:sp>
      <p:pic>
        <p:nvPicPr>
          <p:cNvPr id="4" name="Picture 3">
            <a:extLst>
              <a:ext uri="{FF2B5EF4-FFF2-40B4-BE49-F238E27FC236}">
                <a16:creationId xmlns:a16="http://schemas.microsoft.com/office/drawing/2014/main" id="{24E0C57C-D83F-4D08-8E4D-C6611A5E3860}"/>
              </a:ext>
            </a:extLst>
          </p:cNvPr>
          <p:cNvPicPr>
            <a:picLocks noChangeAspect="1"/>
          </p:cNvPicPr>
          <p:nvPr/>
        </p:nvPicPr>
        <p:blipFill>
          <a:blip r:embed="rId3"/>
          <a:stretch>
            <a:fillRect/>
          </a:stretch>
        </p:blipFill>
        <p:spPr>
          <a:xfrm>
            <a:off x="7225727" y="1831556"/>
            <a:ext cx="3982974" cy="2943937"/>
          </a:xfrm>
          <a:prstGeom prst="rect">
            <a:avLst/>
          </a:prstGeom>
        </p:spPr>
      </p:pic>
      <p:pic>
        <p:nvPicPr>
          <p:cNvPr id="6" name="Picture 5">
            <a:extLst>
              <a:ext uri="{FF2B5EF4-FFF2-40B4-BE49-F238E27FC236}">
                <a16:creationId xmlns:a16="http://schemas.microsoft.com/office/drawing/2014/main" id="{3A63A893-FCBB-4BE2-9698-5F9321EC668A}"/>
              </a:ext>
            </a:extLst>
          </p:cNvPr>
          <p:cNvPicPr>
            <a:picLocks noChangeAspect="1"/>
          </p:cNvPicPr>
          <p:nvPr/>
        </p:nvPicPr>
        <p:blipFill>
          <a:blip r:embed="rId4"/>
          <a:stretch>
            <a:fillRect/>
          </a:stretch>
        </p:blipFill>
        <p:spPr>
          <a:xfrm>
            <a:off x="936559" y="4026341"/>
            <a:ext cx="5546146" cy="1456446"/>
          </a:xfrm>
          <a:prstGeom prst="rect">
            <a:avLst/>
          </a:prstGeom>
        </p:spPr>
      </p:pic>
    </p:spTree>
    <p:extLst>
      <p:ext uri="{BB962C8B-B14F-4D97-AF65-F5344CB8AC3E}">
        <p14:creationId xmlns:p14="http://schemas.microsoft.com/office/powerpoint/2010/main" val="135583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içeren bir resim&#10;&#10;Açıklama otomatik olarak oluşturuldu">
            <a:extLst>
              <a:ext uri="{FF2B5EF4-FFF2-40B4-BE49-F238E27FC236}">
                <a16:creationId xmlns:a16="http://schemas.microsoft.com/office/drawing/2014/main" id="{048E43D0-F2CB-4286-B7AB-D312D0D7B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5F7C30BA-906A-4980-91D0-892E0C4B2250}"/>
              </a:ext>
            </a:extLst>
          </p:cNvPr>
          <p:cNvSpPr>
            <a:spLocks noGrp="1"/>
          </p:cNvSpPr>
          <p:nvPr>
            <p:ph type="title"/>
          </p:nvPr>
        </p:nvSpPr>
        <p:spPr/>
        <p:txBody>
          <a:bodyPr/>
          <a:lstStyle/>
          <a:p>
            <a:r>
              <a:rPr lang="tr-TR" b="1" dirty="0" err="1"/>
              <a:t>Comparison&amp;Conclusion</a:t>
            </a:r>
            <a:endParaRPr lang="tr-TR" b="1" dirty="0"/>
          </a:p>
        </p:txBody>
      </p:sp>
      <p:sp>
        <p:nvSpPr>
          <p:cNvPr id="3" name="İçerik Yer Tutucusu 2">
            <a:extLst>
              <a:ext uri="{FF2B5EF4-FFF2-40B4-BE49-F238E27FC236}">
                <a16:creationId xmlns:a16="http://schemas.microsoft.com/office/drawing/2014/main" id="{C526ADC3-34EC-4209-956B-50E2B2B51704}"/>
              </a:ext>
            </a:extLst>
          </p:cNvPr>
          <p:cNvSpPr>
            <a:spLocks noGrp="1"/>
          </p:cNvSpPr>
          <p:nvPr>
            <p:ph idx="1"/>
          </p:nvPr>
        </p:nvSpPr>
        <p:spPr/>
        <p:txBody>
          <a:bodyPr>
            <a:normAutofit lnSpcReduction="10000"/>
          </a:bodyPr>
          <a:lstStyle/>
          <a:p>
            <a:r>
              <a:rPr lang="tr-TR" dirty="0"/>
              <a:t>We used Linear Regression to see the relationship between Happiness Score and Economic Freedom Variables.</a:t>
            </a:r>
          </a:p>
          <a:p>
            <a:r>
              <a:rPr lang="en-US" dirty="0"/>
              <a:t>We </a:t>
            </a:r>
            <a:r>
              <a:rPr lang="tr-TR" dirty="0" err="1"/>
              <a:t>have</a:t>
            </a:r>
            <a:r>
              <a:rPr lang="tr-TR" dirty="0"/>
              <a:t> </a:t>
            </a:r>
            <a:r>
              <a:rPr lang="en-US" dirty="0"/>
              <a:t>used three methods</a:t>
            </a:r>
            <a:r>
              <a:rPr lang="tr-TR" dirty="0"/>
              <a:t> classification methods</a:t>
            </a:r>
            <a:r>
              <a:rPr lang="en-US" dirty="0"/>
              <a:t>: Logistic Regression, K-Nearest </a:t>
            </a:r>
            <a:r>
              <a:rPr lang="en-US" dirty="0" err="1"/>
              <a:t>Neighbours</a:t>
            </a:r>
            <a:r>
              <a:rPr lang="en-US" dirty="0"/>
              <a:t> and Random Forest. </a:t>
            </a:r>
            <a:endParaRPr lang="tr-TR" dirty="0"/>
          </a:p>
          <a:p>
            <a:r>
              <a:rPr lang="en-US" dirty="0"/>
              <a:t>Our main point of comparison was their  average accuracy score on </a:t>
            </a:r>
            <a:r>
              <a:rPr lang="en-US" dirty="0" err="1"/>
              <a:t>KFold</a:t>
            </a:r>
            <a:r>
              <a:rPr lang="en-US" dirty="0"/>
              <a:t> test</a:t>
            </a:r>
            <a:r>
              <a:rPr lang="tr-TR" dirty="0"/>
              <a:t> and their validation scores to test their soundness</a:t>
            </a:r>
            <a:r>
              <a:rPr lang="en-US" dirty="0"/>
              <a:t>. The lowest accuracy belonging to the Random Forest method, the winner of this comparison was the Logistic Regression Model with an average K-fold accuracy score 0.808 and a consistent validation score. </a:t>
            </a:r>
          </a:p>
          <a:p>
            <a:pPr marL="0" indent="0">
              <a:buNone/>
            </a:pPr>
            <a:br>
              <a:rPr lang="en-US" dirty="0"/>
            </a:br>
            <a:endParaRPr lang="tr-TR" dirty="0"/>
          </a:p>
        </p:txBody>
      </p:sp>
    </p:spTree>
    <p:extLst>
      <p:ext uri="{BB962C8B-B14F-4D97-AF65-F5344CB8AC3E}">
        <p14:creationId xmlns:p14="http://schemas.microsoft.com/office/powerpoint/2010/main" val="174350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içeren bir resim&#10;&#10;Açıklama otomatik olarak oluşturuldu">
            <a:extLst>
              <a:ext uri="{FF2B5EF4-FFF2-40B4-BE49-F238E27FC236}">
                <a16:creationId xmlns:a16="http://schemas.microsoft.com/office/drawing/2014/main" id="{CE79B915-7B0F-48AA-B6F9-07560F751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1F37FA48-57E6-4990-A907-638CDCCCF137}"/>
              </a:ext>
            </a:extLst>
          </p:cNvPr>
          <p:cNvSpPr>
            <a:spLocks noGrp="1"/>
          </p:cNvSpPr>
          <p:nvPr>
            <p:ph type="title"/>
          </p:nvPr>
        </p:nvSpPr>
        <p:spPr/>
        <p:txBody>
          <a:bodyPr/>
          <a:lstStyle/>
          <a:p>
            <a:r>
              <a:rPr lang="tr-TR" b="1" dirty="0"/>
              <a:t>OUTLINE</a:t>
            </a:r>
          </a:p>
        </p:txBody>
      </p:sp>
      <p:sp>
        <p:nvSpPr>
          <p:cNvPr id="3" name="İçerik Yer Tutucusu 2">
            <a:extLst>
              <a:ext uri="{FF2B5EF4-FFF2-40B4-BE49-F238E27FC236}">
                <a16:creationId xmlns:a16="http://schemas.microsoft.com/office/drawing/2014/main" id="{9AEB4385-63E6-430A-9ED7-549F0EEA00E9}"/>
              </a:ext>
            </a:extLst>
          </p:cNvPr>
          <p:cNvSpPr>
            <a:spLocks noGrp="1"/>
          </p:cNvSpPr>
          <p:nvPr>
            <p:ph idx="1"/>
          </p:nvPr>
        </p:nvSpPr>
        <p:spPr/>
        <p:txBody>
          <a:bodyPr/>
          <a:lstStyle/>
          <a:p>
            <a:r>
              <a:rPr lang="tr-TR" dirty="0"/>
              <a:t>Introduction</a:t>
            </a:r>
          </a:p>
          <a:p>
            <a:r>
              <a:rPr lang="tr-TR" dirty="0"/>
              <a:t>Data Description</a:t>
            </a:r>
          </a:p>
          <a:p>
            <a:r>
              <a:rPr lang="tr-TR" dirty="0"/>
              <a:t>Data Cleaning &amp; </a:t>
            </a:r>
            <a:r>
              <a:rPr lang="tr-TR" dirty="0" err="1"/>
              <a:t>Restructring</a:t>
            </a:r>
            <a:endParaRPr lang="tr-TR" dirty="0"/>
          </a:p>
          <a:p>
            <a:r>
              <a:rPr lang="tr-TR" dirty="0" err="1"/>
              <a:t>Linear</a:t>
            </a:r>
            <a:r>
              <a:rPr lang="tr-TR" dirty="0"/>
              <a:t> </a:t>
            </a:r>
            <a:r>
              <a:rPr lang="tr-TR" dirty="0" err="1"/>
              <a:t>Regression</a:t>
            </a:r>
            <a:endParaRPr lang="tr-TR" dirty="0"/>
          </a:p>
          <a:p>
            <a:r>
              <a:rPr lang="tr-TR" dirty="0" err="1"/>
              <a:t>Classification</a:t>
            </a:r>
            <a:r>
              <a:rPr lang="tr-TR" dirty="0"/>
              <a:t> </a:t>
            </a:r>
            <a:r>
              <a:rPr lang="tr-TR" dirty="0" err="1"/>
              <a:t>Methods</a:t>
            </a:r>
            <a:endParaRPr lang="tr-TR" dirty="0"/>
          </a:p>
          <a:p>
            <a:r>
              <a:rPr lang="tr-TR" dirty="0" err="1"/>
              <a:t>Comparison&amp;Conclusion</a:t>
            </a:r>
            <a:endParaRPr lang="tr-TR" dirty="0"/>
          </a:p>
          <a:p>
            <a:endParaRPr lang="tr-TR" dirty="0"/>
          </a:p>
        </p:txBody>
      </p:sp>
    </p:spTree>
    <p:extLst>
      <p:ext uri="{BB962C8B-B14F-4D97-AF65-F5344CB8AC3E}">
        <p14:creationId xmlns:p14="http://schemas.microsoft.com/office/powerpoint/2010/main" val="283264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ekran görüntüsü içeren bir resim&#10;&#10;Açıklama otomatik olarak oluşturuldu">
            <a:extLst>
              <a:ext uri="{FF2B5EF4-FFF2-40B4-BE49-F238E27FC236}">
                <a16:creationId xmlns:a16="http://schemas.microsoft.com/office/drawing/2014/main" id="{E7E4172E-8319-4BC9-B2E3-A2FC68B7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4CA0833B-93E7-43B2-89D7-2E25B1A3BDC5}"/>
              </a:ext>
            </a:extLst>
          </p:cNvPr>
          <p:cNvSpPr>
            <a:spLocks noGrp="1"/>
          </p:cNvSpPr>
          <p:nvPr>
            <p:ph type="title"/>
          </p:nvPr>
        </p:nvSpPr>
        <p:spPr/>
        <p:txBody>
          <a:bodyPr/>
          <a:lstStyle/>
          <a:p>
            <a:r>
              <a:rPr lang="tr-TR" b="1" dirty="0"/>
              <a:t>INTRODUCTION</a:t>
            </a:r>
          </a:p>
        </p:txBody>
      </p:sp>
      <p:sp>
        <p:nvSpPr>
          <p:cNvPr id="3" name="İçerik Yer Tutucusu 2">
            <a:extLst>
              <a:ext uri="{FF2B5EF4-FFF2-40B4-BE49-F238E27FC236}">
                <a16:creationId xmlns:a16="http://schemas.microsoft.com/office/drawing/2014/main" id="{AC4E2A01-C670-4129-B31B-66D8254D6247}"/>
              </a:ext>
            </a:extLst>
          </p:cNvPr>
          <p:cNvSpPr>
            <a:spLocks noGrp="1"/>
          </p:cNvSpPr>
          <p:nvPr>
            <p:ph idx="1"/>
          </p:nvPr>
        </p:nvSpPr>
        <p:spPr>
          <a:xfrm>
            <a:off x="838200" y="1544271"/>
            <a:ext cx="10515600" cy="4351338"/>
          </a:xfrm>
        </p:spPr>
        <p:txBody>
          <a:bodyPr/>
          <a:lstStyle/>
          <a:p>
            <a:r>
              <a:rPr lang="en-US" dirty="0"/>
              <a:t>From ancient philosophers to modern scholars, mankind have been seeking ways to define the term and trying to find means to achieve happiness on personal and universal levels.</a:t>
            </a:r>
            <a:endParaRPr lang="tr-TR" dirty="0"/>
          </a:p>
          <a:p>
            <a:r>
              <a:rPr lang="en-US" dirty="0"/>
              <a:t>With availability of mass data and the improvements in data interpretation techniques like ML in the recent decades, we are more confident about finding a more provable and less controversial answers to questions </a:t>
            </a:r>
            <a:r>
              <a:rPr lang="en-US" noProof="1"/>
              <a:t>regarding</a:t>
            </a:r>
            <a:r>
              <a:rPr lang="tr-TR" dirty="0"/>
              <a:t> </a:t>
            </a:r>
            <a:r>
              <a:rPr lang="tr-TR" dirty="0" err="1"/>
              <a:t>happiness</a:t>
            </a:r>
            <a:r>
              <a:rPr lang="tr-TR" dirty="0"/>
              <a:t>.</a:t>
            </a:r>
          </a:p>
          <a:p>
            <a:r>
              <a:rPr lang="tr-TR" dirty="0" err="1"/>
              <a:t>Our</a:t>
            </a:r>
            <a:r>
              <a:rPr lang="tr-TR" dirty="0"/>
              <a:t> Project </a:t>
            </a:r>
            <a:r>
              <a:rPr lang="tr-TR" dirty="0" err="1"/>
              <a:t>aims</a:t>
            </a:r>
            <a:r>
              <a:rPr lang="tr-TR" dirty="0"/>
              <a:t> </a:t>
            </a:r>
            <a:r>
              <a:rPr lang="tr-TR" dirty="0" err="1"/>
              <a:t>to</a:t>
            </a:r>
            <a:r>
              <a:rPr lang="tr-TR" dirty="0"/>
              <a:t> </a:t>
            </a:r>
            <a:r>
              <a:rPr lang="tr-TR" dirty="0" err="1"/>
              <a:t>understand</a:t>
            </a:r>
            <a:r>
              <a:rPr lang="tr-TR" dirty="0"/>
              <a:t> </a:t>
            </a:r>
            <a:r>
              <a:rPr lang="tr-TR" dirty="0" err="1"/>
              <a:t>this</a:t>
            </a:r>
            <a:r>
              <a:rPr lang="tr-TR" dirty="0"/>
              <a:t> </a:t>
            </a:r>
            <a:r>
              <a:rPr lang="tr-TR" dirty="0" err="1"/>
              <a:t>relationship</a:t>
            </a:r>
            <a:r>
              <a:rPr lang="tr-TR" dirty="0"/>
              <a:t> </a:t>
            </a:r>
            <a:r>
              <a:rPr lang="tr-TR" dirty="0" err="1"/>
              <a:t>and</a:t>
            </a:r>
            <a:r>
              <a:rPr lang="tr-TR" dirty="0"/>
              <a:t> </a:t>
            </a:r>
            <a:r>
              <a:rPr lang="tr-TR" dirty="0" err="1"/>
              <a:t>predict</a:t>
            </a:r>
            <a:r>
              <a:rPr lang="tr-TR" dirty="0"/>
              <a:t> a </a:t>
            </a:r>
            <a:r>
              <a:rPr lang="tr-TR" dirty="0" err="1"/>
              <a:t>country’s</a:t>
            </a:r>
            <a:r>
              <a:rPr lang="tr-TR" dirty="0"/>
              <a:t> </a:t>
            </a:r>
            <a:r>
              <a:rPr lang="tr-TR" dirty="0" err="1"/>
              <a:t>happiness</a:t>
            </a:r>
            <a:r>
              <a:rPr lang="tr-TR" dirty="0"/>
              <a:t> </a:t>
            </a:r>
            <a:r>
              <a:rPr lang="tr-TR" dirty="0" err="1"/>
              <a:t>index</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err="1"/>
              <a:t>components</a:t>
            </a:r>
            <a:r>
              <a:rPr lang="tr-TR" dirty="0"/>
              <a:t> of </a:t>
            </a:r>
            <a:r>
              <a:rPr lang="tr-TR" dirty="0" err="1"/>
              <a:t>the</a:t>
            </a:r>
            <a:r>
              <a:rPr lang="tr-TR" dirty="0"/>
              <a:t> </a:t>
            </a:r>
            <a:r>
              <a:rPr lang="tr-TR" dirty="0" err="1"/>
              <a:t>economic</a:t>
            </a:r>
            <a:r>
              <a:rPr lang="tr-TR" dirty="0"/>
              <a:t> </a:t>
            </a:r>
            <a:r>
              <a:rPr lang="tr-TR" dirty="0" err="1"/>
              <a:t>freedom</a:t>
            </a:r>
            <a:r>
              <a:rPr lang="tr-TR" dirty="0"/>
              <a:t> </a:t>
            </a:r>
            <a:r>
              <a:rPr lang="tr-TR" dirty="0" err="1"/>
              <a:t>index</a:t>
            </a:r>
            <a:r>
              <a:rPr lang="tr-TR" dirty="0"/>
              <a:t>.</a:t>
            </a:r>
          </a:p>
        </p:txBody>
      </p:sp>
    </p:spTree>
    <p:extLst>
      <p:ext uri="{BB962C8B-B14F-4D97-AF65-F5344CB8AC3E}">
        <p14:creationId xmlns:p14="http://schemas.microsoft.com/office/powerpoint/2010/main" val="374662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ekran görüntüsü içeren bir resim&#10;&#10;Açıklama otomatik olarak oluşturuldu">
            <a:extLst>
              <a:ext uri="{FF2B5EF4-FFF2-40B4-BE49-F238E27FC236}">
                <a16:creationId xmlns:a16="http://schemas.microsoft.com/office/drawing/2014/main" id="{23EE6551-4111-4B50-97DD-893F780F8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1C2D069A-143C-4F64-B8C0-51DAB02387ED}"/>
              </a:ext>
            </a:extLst>
          </p:cNvPr>
          <p:cNvSpPr>
            <a:spLocks noGrp="1"/>
          </p:cNvSpPr>
          <p:nvPr>
            <p:ph type="title"/>
          </p:nvPr>
        </p:nvSpPr>
        <p:spPr/>
        <p:txBody>
          <a:bodyPr/>
          <a:lstStyle/>
          <a:p>
            <a:r>
              <a:rPr lang="tr-TR" b="1" dirty="0"/>
              <a:t>DATA DESCRIPTION</a:t>
            </a:r>
          </a:p>
        </p:txBody>
      </p:sp>
      <p:sp>
        <p:nvSpPr>
          <p:cNvPr id="3" name="İçerik Yer Tutucusu 2">
            <a:extLst>
              <a:ext uri="{FF2B5EF4-FFF2-40B4-BE49-F238E27FC236}">
                <a16:creationId xmlns:a16="http://schemas.microsoft.com/office/drawing/2014/main" id="{529E3205-8CE9-4E9D-8D26-6AA685338AC9}"/>
              </a:ext>
            </a:extLst>
          </p:cNvPr>
          <p:cNvSpPr>
            <a:spLocks noGrp="1"/>
          </p:cNvSpPr>
          <p:nvPr>
            <p:ph idx="1"/>
          </p:nvPr>
        </p:nvSpPr>
        <p:spPr>
          <a:xfrm>
            <a:off x="838200" y="1502068"/>
            <a:ext cx="5257800" cy="4351338"/>
          </a:xfrm>
        </p:spPr>
        <p:txBody>
          <a:bodyPr>
            <a:normAutofit/>
          </a:bodyPr>
          <a:lstStyle/>
          <a:p>
            <a:r>
              <a:rPr lang="tr-TR" dirty="0" err="1"/>
              <a:t>Economic</a:t>
            </a:r>
            <a:r>
              <a:rPr lang="tr-TR" dirty="0"/>
              <a:t> </a:t>
            </a:r>
            <a:r>
              <a:rPr lang="tr-TR" dirty="0" err="1"/>
              <a:t>Freedom</a:t>
            </a:r>
            <a:r>
              <a:rPr lang="tr-TR" dirty="0"/>
              <a:t> Index: </a:t>
            </a:r>
            <a:r>
              <a:rPr lang="tr-TR" dirty="0" err="1"/>
              <a:t>Uses</a:t>
            </a:r>
            <a:r>
              <a:rPr lang="tr-TR" dirty="0"/>
              <a:t> </a:t>
            </a:r>
            <a:r>
              <a:rPr lang="tr-TR" dirty="0" err="1"/>
              <a:t>five</a:t>
            </a:r>
            <a:r>
              <a:rPr lang="tr-TR" dirty="0"/>
              <a:t> main </a:t>
            </a:r>
            <a:r>
              <a:rPr lang="tr-TR" dirty="0" err="1"/>
              <a:t>variables</a:t>
            </a:r>
            <a:endParaRPr lang="tr-TR" dirty="0"/>
          </a:p>
          <a:p>
            <a:pPr lvl="1"/>
            <a:r>
              <a:rPr lang="en-US" sz="1900" b="1" dirty="0"/>
              <a:t>Size of Government: </a:t>
            </a:r>
            <a:r>
              <a:rPr lang="en-US" sz="1900" dirty="0"/>
              <a:t>Higher government spending, taxation, size of</a:t>
            </a:r>
            <a:r>
              <a:rPr lang="tr-TR" sz="1900" dirty="0"/>
              <a:t> </a:t>
            </a:r>
            <a:r>
              <a:rPr lang="tr-TR" sz="1900" dirty="0" err="1"/>
              <a:t>the</a:t>
            </a:r>
            <a:r>
              <a:rPr lang="en-US" sz="1900" dirty="0"/>
              <a:t> government-controlled enterprises </a:t>
            </a:r>
            <a:endParaRPr lang="tr-TR" sz="1900" dirty="0"/>
          </a:p>
          <a:p>
            <a:pPr lvl="1"/>
            <a:r>
              <a:rPr lang="en-US" sz="1900" b="1" dirty="0"/>
              <a:t>Legal System and Property Rights:</a:t>
            </a:r>
            <a:r>
              <a:rPr lang="en-US" sz="1900" dirty="0"/>
              <a:t> Protection of persons and their rightfully acquired property.</a:t>
            </a:r>
            <a:endParaRPr lang="tr-TR" sz="1900" dirty="0"/>
          </a:p>
          <a:p>
            <a:pPr lvl="1"/>
            <a:r>
              <a:rPr lang="en-US" sz="1900" b="1" dirty="0"/>
              <a:t>Sound Money: </a:t>
            </a:r>
            <a:r>
              <a:rPr lang="en-US" sz="1900" dirty="0"/>
              <a:t>Inflation erodes the value of rightfully earned wages and savings. </a:t>
            </a:r>
            <a:endParaRPr lang="tr-TR" sz="1900" dirty="0"/>
          </a:p>
          <a:p>
            <a:pPr lvl="1"/>
            <a:r>
              <a:rPr lang="en-US" sz="1900" b="1" dirty="0"/>
              <a:t>Freedom to Trade Internationally:</a:t>
            </a:r>
            <a:r>
              <a:rPr lang="tr-TR" sz="1900" b="1" dirty="0"/>
              <a:t> </a:t>
            </a:r>
            <a:r>
              <a:rPr lang="en-US" sz="1900" dirty="0"/>
              <a:t>Freedom to </a:t>
            </a:r>
            <a:r>
              <a:rPr lang="en-US" sz="1900" dirty="0" err="1"/>
              <a:t>Exchang</a:t>
            </a:r>
            <a:r>
              <a:rPr lang="tr-TR" sz="1900" dirty="0"/>
              <a:t>e </a:t>
            </a:r>
            <a:r>
              <a:rPr lang="tr-TR" sz="1900" dirty="0" err="1"/>
              <a:t>goods</a:t>
            </a:r>
            <a:r>
              <a:rPr lang="tr-TR" sz="1900" dirty="0"/>
              <a:t> </a:t>
            </a:r>
            <a:r>
              <a:rPr lang="tr-TR" sz="1900" dirty="0" err="1"/>
              <a:t>and</a:t>
            </a:r>
            <a:r>
              <a:rPr lang="tr-TR" sz="1900" dirty="0"/>
              <a:t> </a:t>
            </a:r>
            <a:r>
              <a:rPr lang="tr-TR" sz="1900" dirty="0" err="1"/>
              <a:t>services</a:t>
            </a:r>
            <a:r>
              <a:rPr lang="tr-TR" sz="1900" dirty="0"/>
              <a:t> </a:t>
            </a:r>
            <a:r>
              <a:rPr lang="en-US" sz="1900" dirty="0"/>
              <a:t>in its broadest sense</a:t>
            </a:r>
            <a:endParaRPr lang="tr-TR" sz="1900" dirty="0"/>
          </a:p>
          <a:p>
            <a:pPr lvl="1"/>
            <a:r>
              <a:rPr lang="en-US" sz="1900" b="1" dirty="0"/>
              <a:t>Regulation:</a:t>
            </a:r>
            <a:r>
              <a:rPr lang="tr-TR" sz="1900" b="1" dirty="0"/>
              <a:t> </a:t>
            </a:r>
            <a:r>
              <a:rPr lang="tr-TR" sz="1900" dirty="0" err="1"/>
              <a:t>Limits</a:t>
            </a:r>
            <a:r>
              <a:rPr lang="tr-TR" sz="1900" dirty="0"/>
              <a:t> </a:t>
            </a:r>
            <a:r>
              <a:rPr lang="tr-TR" sz="1900" dirty="0" err="1"/>
              <a:t>economic</a:t>
            </a:r>
            <a:r>
              <a:rPr lang="tr-TR" sz="1900" dirty="0"/>
              <a:t> </a:t>
            </a:r>
            <a:r>
              <a:rPr lang="tr-TR" sz="1900" dirty="0" err="1"/>
              <a:t>activity</a:t>
            </a:r>
            <a:endParaRPr lang="en-US" sz="1900" dirty="0"/>
          </a:p>
          <a:p>
            <a:pPr lvl="1"/>
            <a:endParaRPr lang="tr-TR" dirty="0"/>
          </a:p>
        </p:txBody>
      </p:sp>
      <p:sp>
        <p:nvSpPr>
          <p:cNvPr id="7" name="İçerik Yer Tutucusu 2">
            <a:extLst>
              <a:ext uri="{FF2B5EF4-FFF2-40B4-BE49-F238E27FC236}">
                <a16:creationId xmlns:a16="http://schemas.microsoft.com/office/drawing/2014/main" id="{2FCE1C60-6BDE-47D2-9ECD-1C171C32ABF3}"/>
              </a:ext>
            </a:extLst>
          </p:cNvPr>
          <p:cNvSpPr txBox="1">
            <a:spLocks/>
          </p:cNvSpPr>
          <p:nvPr/>
        </p:nvSpPr>
        <p:spPr>
          <a:xfrm>
            <a:off x="5984630" y="150206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World </a:t>
            </a:r>
            <a:r>
              <a:rPr lang="tr-TR" dirty="0" err="1"/>
              <a:t>Happiness</a:t>
            </a:r>
            <a:r>
              <a:rPr lang="tr-TR" dirty="0"/>
              <a:t> Index is </a:t>
            </a:r>
            <a:r>
              <a:rPr lang="tr-TR" dirty="0" err="1"/>
              <a:t>calculated</a:t>
            </a:r>
            <a:r>
              <a:rPr lang="tr-TR" dirty="0"/>
              <a:t> </a:t>
            </a:r>
            <a:r>
              <a:rPr lang="tr-TR" dirty="0" err="1"/>
              <a:t>by</a:t>
            </a:r>
            <a:r>
              <a:rPr lang="tr-TR" dirty="0"/>
              <a:t> </a:t>
            </a:r>
            <a:r>
              <a:rPr lang="tr-TR" dirty="0" err="1"/>
              <a:t>using</a:t>
            </a:r>
            <a:r>
              <a:rPr lang="tr-TR" dirty="0"/>
              <a:t>:</a:t>
            </a:r>
          </a:p>
          <a:p>
            <a:pPr marL="0" indent="0">
              <a:buNone/>
            </a:pPr>
            <a:endParaRPr lang="tr-TR" dirty="0"/>
          </a:p>
          <a:p>
            <a:pPr lvl="1"/>
            <a:r>
              <a:rPr lang="tr-TR" sz="1900" dirty="0"/>
              <a:t>GDP Per </a:t>
            </a:r>
            <a:r>
              <a:rPr lang="tr-TR" sz="1900" dirty="0" err="1"/>
              <a:t>Capita</a:t>
            </a:r>
            <a:endParaRPr lang="tr-TR" sz="1900" dirty="0"/>
          </a:p>
          <a:p>
            <a:pPr lvl="1"/>
            <a:r>
              <a:rPr lang="tr-TR" sz="1900" dirty="0" err="1"/>
              <a:t>Family</a:t>
            </a:r>
            <a:endParaRPr lang="tr-TR" sz="1900" dirty="0"/>
          </a:p>
          <a:p>
            <a:pPr lvl="1"/>
            <a:r>
              <a:rPr lang="tr-TR" sz="1900" dirty="0"/>
              <a:t>Life </a:t>
            </a:r>
            <a:r>
              <a:rPr lang="tr-TR" sz="1900" dirty="0" err="1"/>
              <a:t>Expectancy</a:t>
            </a:r>
            <a:endParaRPr lang="tr-TR" sz="1900" dirty="0"/>
          </a:p>
          <a:p>
            <a:pPr lvl="1"/>
            <a:r>
              <a:rPr lang="tr-TR" sz="1900" dirty="0" err="1"/>
              <a:t>Freedom</a:t>
            </a:r>
            <a:endParaRPr lang="tr-TR" sz="1900" dirty="0"/>
          </a:p>
          <a:p>
            <a:pPr lvl="1"/>
            <a:r>
              <a:rPr lang="tr-TR" sz="1900" dirty="0" err="1"/>
              <a:t>Generousity</a:t>
            </a:r>
            <a:endParaRPr lang="tr-TR" sz="1900" dirty="0"/>
          </a:p>
          <a:p>
            <a:pPr lvl="1"/>
            <a:r>
              <a:rPr lang="tr-TR" sz="1900" dirty="0" err="1"/>
              <a:t>Trust</a:t>
            </a:r>
            <a:endParaRPr lang="tr-TR" sz="1900" dirty="0"/>
          </a:p>
          <a:p>
            <a:pPr lvl="1"/>
            <a:r>
              <a:rPr lang="tr-TR" sz="1900" dirty="0" err="1"/>
              <a:t>Government</a:t>
            </a:r>
            <a:r>
              <a:rPr lang="tr-TR" sz="1900" dirty="0"/>
              <a:t> </a:t>
            </a:r>
            <a:r>
              <a:rPr lang="tr-TR" sz="1900" dirty="0" err="1"/>
              <a:t>Corruption</a:t>
            </a:r>
            <a:endParaRPr lang="tr-TR" sz="1900" dirty="0"/>
          </a:p>
          <a:p>
            <a:pPr marL="457200" lvl="1" indent="0">
              <a:buNone/>
            </a:pPr>
            <a:endParaRPr lang="tr-TR" dirty="0"/>
          </a:p>
          <a:p>
            <a:pPr lvl="1"/>
            <a:endParaRPr lang="tr-TR" sz="1900" dirty="0"/>
          </a:p>
        </p:txBody>
      </p:sp>
    </p:spTree>
    <p:extLst>
      <p:ext uri="{BB962C8B-B14F-4D97-AF65-F5344CB8AC3E}">
        <p14:creationId xmlns:p14="http://schemas.microsoft.com/office/powerpoint/2010/main" val="41808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ekran görüntüsü içeren bir resim&#10;&#10;Açıklama otomatik olarak oluşturuldu">
            <a:extLst>
              <a:ext uri="{FF2B5EF4-FFF2-40B4-BE49-F238E27FC236}">
                <a16:creationId xmlns:a16="http://schemas.microsoft.com/office/drawing/2014/main" id="{11621569-D749-48A5-B11C-0AB7EDD5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DD593500-CB1D-49D6-B065-7BBEC72DF5D4}"/>
              </a:ext>
            </a:extLst>
          </p:cNvPr>
          <p:cNvSpPr>
            <a:spLocks noGrp="1"/>
          </p:cNvSpPr>
          <p:nvPr>
            <p:ph type="title"/>
          </p:nvPr>
        </p:nvSpPr>
        <p:spPr/>
        <p:txBody>
          <a:bodyPr/>
          <a:lstStyle/>
          <a:p>
            <a:r>
              <a:rPr lang="tr-TR" b="1" dirty="0"/>
              <a:t>DATA CLEANING AND EDA</a:t>
            </a:r>
          </a:p>
        </p:txBody>
      </p:sp>
      <p:sp>
        <p:nvSpPr>
          <p:cNvPr id="3" name="İçerik Yer Tutucusu 2">
            <a:extLst>
              <a:ext uri="{FF2B5EF4-FFF2-40B4-BE49-F238E27FC236}">
                <a16:creationId xmlns:a16="http://schemas.microsoft.com/office/drawing/2014/main" id="{2E07639C-FB3F-4816-A0EB-4A990E2D22E7}"/>
              </a:ext>
            </a:extLst>
          </p:cNvPr>
          <p:cNvSpPr>
            <a:spLocks noGrp="1"/>
          </p:cNvSpPr>
          <p:nvPr>
            <p:ph idx="1"/>
          </p:nvPr>
        </p:nvSpPr>
        <p:spPr>
          <a:xfrm>
            <a:off x="5963265" y="1823269"/>
            <a:ext cx="5257800" cy="4351338"/>
          </a:xfrm>
        </p:spPr>
        <p:txBody>
          <a:bodyPr>
            <a:normAutofit fontScale="92500" lnSpcReduction="20000"/>
          </a:bodyPr>
          <a:lstStyle/>
          <a:p>
            <a:r>
              <a:rPr lang="tr-TR" sz="2200" b="1" dirty="0" err="1"/>
              <a:t>Merging</a:t>
            </a:r>
            <a:r>
              <a:rPr lang="tr-TR" sz="2200" b="1" dirty="0"/>
              <a:t>: </a:t>
            </a:r>
            <a:r>
              <a:rPr lang="en-US" sz="2200" dirty="0"/>
              <a:t>Our common link was the country variables, so we merged both of them. While merging them we used the 2016 data, as it was the most recent year.</a:t>
            </a:r>
            <a:endParaRPr lang="en-US" sz="2200" b="0" dirty="0">
              <a:effectLst/>
            </a:endParaRPr>
          </a:p>
          <a:p>
            <a:r>
              <a:rPr lang="en-US" sz="2200" dirty="0"/>
              <a:t>Since our happiness score was not a binary variable, we could use it as the dependent variable for our linear regression. However we also wanted to use classification methods in our study as well. So we first look at the distribution graph of the happiness score variable.</a:t>
            </a:r>
            <a:endParaRPr lang="tr-TR" sz="2200" dirty="0"/>
          </a:p>
          <a:p>
            <a:r>
              <a:rPr lang="tr-TR" sz="2200" dirty="0" err="1"/>
              <a:t>The</a:t>
            </a:r>
            <a:r>
              <a:rPr lang="tr-TR" sz="2200" dirty="0"/>
              <a:t> </a:t>
            </a:r>
            <a:r>
              <a:rPr lang="en-US" sz="2200" dirty="0"/>
              <a:t>peak is at 5, and the mean score of the Happiness Score is 5.41. In order to create our binary variable for happiness, we created a new variable “Happy”. If a country’s happiness score is above 5, it’s value is 1. Else, it’s zero.</a:t>
            </a:r>
            <a:br>
              <a:rPr lang="en-US" sz="2000" dirty="0"/>
            </a:br>
            <a:endParaRPr lang="tr-TR" sz="2000" dirty="0"/>
          </a:p>
        </p:txBody>
      </p:sp>
      <p:pic>
        <p:nvPicPr>
          <p:cNvPr id="2050" name="Picture 2" descr="https://lh6.googleusercontent.com/Fk3CKKakCR5uCBRzwYrqMbWHwJ5yyS89tsNRGLnwO8p5SYwbnUeUg_ZMkIoobvmwUJMJFGfXNy8D6RDRLLOjNrU2jSmyTQUagf0XJv76PzSaIYWxdlgvORRTeuFKxEuIH5nIzVy3">
            <a:extLst>
              <a:ext uri="{FF2B5EF4-FFF2-40B4-BE49-F238E27FC236}">
                <a16:creationId xmlns:a16="http://schemas.microsoft.com/office/drawing/2014/main" id="{D57F636B-706D-406B-B6C0-AA5ADCE85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35" y="2209903"/>
            <a:ext cx="4595161" cy="324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8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ekran görüntüsü içeren bir resim&#10;&#10;Açıklama otomatik olarak oluşturuldu">
            <a:extLst>
              <a:ext uri="{FF2B5EF4-FFF2-40B4-BE49-F238E27FC236}">
                <a16:creationId xmlns:a16="http://schemas.microsoft.com/office/drawing/2014/main" id="{11621569-D749-48A5-B11C-0AB7EDD5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539"/>
            <a:ext cx="12192000" cy="6858000"/>
          </a:xfrm>
          <a:prstGeom prst="rect">
            <a:avLst/>
          </a:prstGeom>
        </p:spPr>
      </p:pic>
      <p:sp>
        <p:nvSpPr>
          <p:cNvPr id="2" name="Unvan 1">
            <a:extLst>
              <a:ext uri="{FF2B5EF4-FFF2-40B4-BE49-F238E27FC236}">
                <a16:creationId xmlns:a16="http://schemas.microsoft.com/office/drawing/2014/main" id="{DD593500-CB1D-49D6-B065-7BBEC72DF5D4}"/>
              </a:ext>
            </a:extLst>
          </p:cNvPr>
          <p:cNvSpPr>
            <a:spLocks noGrp="1"/>
          </p:cNvSpPr>
          <p:nvPr>
            <p:ph type="title"/>
          </p:nvPr>
        </p:nvSpPr>
        <p:spPr/>
        <p:txBody>
          <a:bodyPr/>
          <a:lstStyle/>
          <a:p>
            <a:r>
              <a:rPr lang="tr-TR" b="1" dirty="0"/>
              <a:t>Data Cleaning and EDA contd.</a:t>
            </a:r>
          </a:p>
        </p:txBody>
      </p:sp>
      <p:pic>
        <p:nvPicPr>
          <p:cNvPr id="8" name="Picture 7" descr="A screenshot of a cell phone&#10;&#10;Description automatically generated">
            <a:extLst>
              <a:ext uri="{FF2B5EF4-FFF2-40B4-BE49-F238E27FC236}">
                <a16:creationId xmlns:a16="http://schemas.microsoft.com/office/drawing/2014/main" id="{D12858EC-5052-42E7-B740-1E7F61F4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55" y="1436912"/>
            <a:ext cx="5479927" cy="4366727"/>
          </a:xfrm>
          <a:prstGeom prst="rect">
            <a:avLst/>
          </a:prstGeom>
        </p:spPr>
      </p:pic>
      <p:pic>
        <p:nvPicPr>
          <p:cNvPr id="10" name="Picture 9" descr="A close up of a map&#10;&#10;Description automatically generated">
            <a:extLst>
              <a:ext uri="{FF2B5EF4-FFF2-40B4-BE49-F238E27FC236}">
                <a16:creationId xmlns:a16="http://schemas.microsoft.com/office/drawing/2014/main" id="{66607074-2554-4250-8C45-FAA9FDC65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641" y="1841822"/>
            <a:ext cx="3028216" cy="2807982"/>
          </a:xfrm>
          <a:prstGeom prst="rect">
            <a:avLst/>
          </a:prstGeom>
        </p:spPr>
      </p:pic>
      <p:pic>
        <p:nvPicPr>
          <p:cNvPr id="15" name="Picture 14" descr="A close up of a map&#10;&#10;Description automatically generated">
            <a:extLst>
              <a:ext uri="{FF2B5EF4-FFF2-40B4-BE49-F238E27FC236}">
                <a16:creationId xmlns:a16="http://schemas.microsoft.com/office/drawing/2014/main" id="{1D5063E1-07AC-42B8-A686-7AE4C0A38A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857" y="1841822"/>
            <a:ext cx="3335811" cy="2869515"/>
          </a:xfrm>
          <a:prstGeom prst="rect">
            <a:avLst/>
          </a:prstGeom>
        </p:spPr>
      </p:pic>
    </p:spTree>
    <p:extLst>
      <p:ext uri="{BB962C8B-B14F-4D97-AF65-F5344CB8AC3E}">
        <p14:creationId xmlns:p14="http://schemas.microsoft.com/office/powerpoint/2010/main" val="343878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ekran görüntüsü içeren bir resim&#10;&#10;Açıklama otomatik olarak oluşturuldu">
            <a:extLst>
              <a:ext uri="{FF2B5EF4-FFF2-40B4-BE49-F238E27FC236}">
                <a16:creationId xmlns:a16="http://schemas.microsoft.com/office/drawing/2014/main" id="{E7E4172E-8319-4BC9-B2E3-A2FC68B7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4CA0833B-93E7-43B2-89D7-2E25B1A3BDC5}"/>
              </a:ext>
            </a:extLst>
          </p:cNvPr>
          <p:cNvSpPr>
            <a:spLocks noGrp="1"/>
          </p:cNvSpPr>
          <p:nvPr>
            <p:ph type="title"/>
          </p:nvPr>
        </p:nvSpPr>
        <p:spPr/>
        <p:txBody>
          <a:bodyPr/>
          <a:lstStyle/>
          <a:p>
            <a:r>
              <a:rPr lang="tr-TR" b="1" dirty="0"/>
              <a:t>LINEAR REGRESSION</a:t>
            </a:r>
          </a:p>
        </p:txBody>
      </p:sp>
      <p:sp>
        <p:nvSpPr>
          <p:cNvPr id="3" name="İçerik Yer Tutucusu 2">
            <a:extLst>
              <a:ext uri="{FF2B5EF4-FFF2-40B4-BE49-F238E27FC236}">
                <a16:creationId xmlns:a16="http://schemas.microsoft.com/office/drawing/2014/main" id="{AC4E2A01-C670-4129-B31B-66D8254D6247}"/>
              </a:ext>
            </a:extLst>
          </p:cNvPr>
          <p:cNvSpPr>
            <a:spLocks noGrp="1"/>
          </p:cNvSpPr>
          <p:nvPr>
            <p:ph idx="1"/>
          </p:nvPr>
        </p:nvSpPr>
        <p:spPr>
          <a:xfrm>
            <a:off x="838200" y="1544271"/>
            <a:ext cx="6787718" cy="4351338"/>
          </a:xfrm>
        </p:spPr>
        <p:txBody>
          <a:bodyPr>
            <a:normAutofit/>
          </a:bodyPr>
          <a:lstStyle/>
          <a:p>
            <a:r>
              <a:rPr lang="tr-TR" sz="2400" dirty="0"/>
              <a:t>We used all the variables that had a correlation more than 0.3 with the Happiness Score.</a:t>
            </a:r>
          </a:p>
          <a:p>
            <a:r>
              <a:rPr lang="tr-TR" sz="2400" dirty="0"/>
              <a:t>This raises the question multicollinearity, since some of the variables have more than 0.7 correlation. However this is a machine learning problem. Predictive power is more important.</a:t>
            </a:r>
          </a:p>
          <a:p>
            <a:endParaRPr lang="tr-TR" sz="2400" dirty="0"/>
          </a:p>
        </p:txBody>
      </p:sp>
      <p:pic>
        <p:nvPicPr>
          <p:cNvPr id="4" name="Picture 3">
            <a:extLst>
              <a:ext uri="{FF2B5EF4-FFF2-40B4-BE49-F238E27FC236}">
                <a16:creationId xmlns:a16="http://schemas.microsoft.com/office/drawing/2014/main" id="{25CB3223-13B8-4161-87C4-7D8FFF56B6AE}"/>
              </a:ext>
            </a:extLst>
          </p:cNvPr>
          <p:cNvPicPr>
            <a:picLocks noChangeAspect="1"/>
          </p:cNvPicPr>
          <p:nvPr/>
        </p:nvPicPr>
        <p:blipFill>
          <a:blip r:embed="rId3"/>
          <a:stretch>
            <a:fillRect/>
          </a:stretch>
        </p:blipFill>
        <p:spPr>
          <a:xfrm>
            <a:off x="8009092" y="1290221"/>
            <a:ext cx="2352675" cy="4419600"/>
          </a:xfrm>
          <a:prstGeom prst="rect">
            <a:avLst/>
          </a:prstGeom>
        </p:spPr>
      </p:pic>
      <p:pic>
        <p:nvPicPr>
          <p:cNvPr id="5" name="Picture 4">
            <a:extLst>
              <a:ext uri="{FF2B5EF4-FFF2-40B4-BE49-F238E27FC236}">
                <a16:creationId xmlns:a16="http://schemas.microsoft.com/office/drawing/2014/main" id="{C6AF6627-5ECD-4D66-9275-DEFA2D584BC2}"/>
              </a:ext>
            </a:extLst>
          </p:cNvPr>
          <p:cNvPicPr>
            <a:picLocks noChangeAspect="1"/>
          </p:cNvPicPr>
          <p:nvPr/>
        </p:nvPicPr>
        <p:blipFill>
          <a:blip r:embed="rId4"/>
          <a:stretch>
            <a:fillRect/>
          </a:stretch>
        </p:blipFill>
        <p:spPr>
          <a:xfrm>
            <a:off x="1974299" y="4432042"/>
            <a:ext cx="3307450" cy="723024"/>
          </a:xfrm>
          <a:prstGeom prst="rect">
            <a:avLst/>
          </a:prstGeom>
        </p:spPr>
      </p:pic>
    </p:spTree>
    <p:extLst>
      <p:ext uri="{BB962C8B-B14F-4D97-AF65-F5344CB8AC3E}">
        <p14:creationId xmlns:p14="http://schemas.microsoft.com/office/powerpoint/2010/main" val="5435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ekran görüntüsü içeren bir resim&#10;&#10;Açıklama otomatik olarak oluşturuldu">
            <a:extLst>
              <a:ext uri="{FF2B5EF4-FFF2-40B4-BE49-F238E27FC236}">
                <a16:creationId xmlns:a16="http://schemas.microsoft.com/office/drawing/2014/main" id="{E7E4172E-8319-4BC9-B2E3-A2FC68B7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4CA0833B-93E7-43B2-89D7-2E25B1A3BDC5}"/>
              </a:ext>
            </a:extLst>
          </p:cNvPr>
          <p:cNvSpPr>
            <a:spLocks noGrp="1"/>
          </p:cNvSpPr>
          <p:nvPr>
            <p:ph type="title"/>
          </p:nvPr>
        </p:nvSpPr>
        <p:spPr/>
        <p:txBody>
          <a:bodyPr>
            <a:normAutofit/>
          </a:bodyPr>
          <a:lstStyle/>
          <a:p>
            <a:r>
              <a:rPr lang="tr-TR" sz="3600" b="1" dirty="0"/>
              <a:t>Attitude Towards Classification Problem</a:t>
            </a:r>
          </a:p>
        </p:txBody>
      </p:sp>
      <p:sp>
        <p:nvSpPr>
          <p:cNvPr id="3" name="İçerik Yer Tutucusu 2">
            <a:extLst>
              <a:ext uri="{FF2B5EF4-FFF2-40B4-BE49-F238E27FC236}">
                <a16:creationId xmlns:a16="http://schemas.microsoft.com/office/drawing/2014/main" id="{AC4E2A01-C670-4129-B31B-66D8254D6247}"/>
              </a:ext>
            </a:extLst>
          </p:cNvPr>
          <p:cNvSpPr>
            <a:spLocks noGrp="1"/>
          </p:cNvSpPr>
          <p:nvPr>
            <p:ph idx="1"/>
          </p:nvPr>
        </p:nvSpPr>
        <p:spPr>
          <a:xfrm>
            <a:off x="838200" y="1253331"/>
            <a:ext cx="10515599" cy="4351338"/>
          </a:xfrm>
        </p:spPr>
        <p:txBody>
          <a:bodyPr>
            <a:normAutofit/>
          </a:bodyPr>
          <a:lstStyle/>
          <a:p>
            <a:r>
              <a:rPr lang="tr-TR" sz="2400" dirty="0"/>
              <a:t>Two main problems: Feature Selection &amp; (Hyper)Parameter Tuning</a:t>
            </a:r>
          </a:p>
          <a:p>
            <a:r>
              <a:rPr lang="tr-TR" sz="2400" dirty="0"/>
              <a:t>Use grid-search like structure for feature selection(add one more variable each iteration, variables are sorted from highest correlation to lowest.) For every feature set, optimize the (hyper)parameters for every feature set in the inner loop.</a:t>
            </a:r>
          </a:p>
          <a:p>
            <a:pPr marL="0" indent="0">
              <a:buNone/>
            </a:pPr>
            <a:r>
              <a:rPr lang="tr-TR" sz="2400" b="1" dirty="0"/>
              <a:t>Logistic Regression</a:t>
            </a:r>
          </a:p>
          <a:p>
            <a:r>
              <a:rPr lang="tr-TR" sz="2400" dirty="0"/>
              <a:t>Tuned parameter : «C» regularization parameter.</a:t>
            </a:r>
          </a:p>
          <a:p>
            <a:r>
              <a:rPr lang="tr-TR" sz="2400" dirty="0"/>
              <a:t>Optimal feature set and regularization parameter can be seen below:</a:t>
            </a:r>
          </a:p>
          <a:p>
            <a:endParaRPr lang="tr-TR" sz="2400" dirty="0"/>
          </a:p>
          <a:p>
            <a:endParaRPr lang="tr-TR" sz="2400" dirty="0"/>
          </a:p>
        </p:txBody>
      </p:sp>
      <p:pic>
        <p:nvPicPr>
          <p:cNvPr id="8" name="Picture 7">
            <a:extLst>
              <a:ext uri="{FF2B5EF4-FFF2-40B4-BE49-F238E27FC236}">
                <a16:creationId xmlns:a16="http://schemas.microsoft.com/office/drawing/2014/main" id="{DC59AC51-07A5-4F99-B665-D9F8EA2DAC6C}"/>
              </a:ext>
            </a:extLst>
          </p:cNvPr>
          <p:cNvPicPr>
            <a:picLocks noChangeAspect="1"/>
          </p:cNvPicPr>
          <p:nvPr/>
        </p:nvPicPr>
        <p:blipFill>
          <a:blip r:embed="rId3"/>
          <a:stretch>
            <a:fillRect/>
          </a:stretch>
        </p:blipFill>
        <p:spPr>
          <a:xfrm>
            <a:off x="984739" y="4628271"/>
            <a:ext cx="9666371" cy="759654"/>
          </a:xfrm>
          <a:prstGeom prst="rect">
            <a:avLst/>
          </a:prstGeom>
        </p:spPr>
      </p:pic>
    </p:spTree>
    <p:extLst>
      <p:ext uri="{BB962C8B-B14F-4D97-AF65-F5344CB8AC3E}">
        <p14:creationId xmlns:p14="http://schemas.microsoft.com/office/powerpoint/2010/main" val="91004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descr="ekran görüntüsü içeren bir resim&#10;&#10;Açıklama otomatik olarak oluşturuldu">
            <a:extLst>
              <a:ext uri="{FF2B5EF4-FFF2-40B4-BE49-F238E27FC236}">
                <a16:creationId xmlns:a16="http://schemas.microsoft.com/office/drawing/2014/main" id="{802882C7-5556-4D8D-96C0-C6E90494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77937F66-AE07-4404-8E5D-9DE0F9DE1734}"/>
              </a:ext>
            </a:extLst>
          </p:cNvPr>
          <p:cNvSpPr>
            <a:spLocks noGrp="1"/>
          </p:cNvSpPr>
          <p:nvPr>
            <p:ph type="title"/>
          </p:nvPr>
        </p:nvSpPr>
        <p:spPr/>
        <p:txBody>
          <a:bodyPr>
            <a:normAutofit/>
          </a:bodyPr>
          <a:lstStyle/>
          <a:p>
            <a:r>
              <a:rPr lang="tr-TR" sz="3200" b="1" dirty="0" err="1"/>
              <a:t>Classification</a:t>
            </a:r>
            <a:r>
              <a:rPr lang="tr-TR" sz="3200" b="1" dirty="0"/>
              <a:t> </a:t>
            </a:r>
            <a:r>
              <a:rPr lang="tr-TR" sz="3200" b="1" dirty="0" err="1"/>
              <a:t>Methods</a:t>
            </a:r>
            <a:r>
              <a:rPr lang="tr-TR" sz="3200" b="1" dirty="0"/>
              <a:t>: </a:t>
            </a:r>
            <a:r>
              <a:rPr lang="tr-TR" sz="3200" b="1" dirty="0" err="1"/>
              <a:t>Logistic</a:t>
            </a:r>
            <a:r>
              <a:rPr lang="tr-TR" sz="3200" b="1" dirty="0"/>
              <a:t> Regression Cont.</a:t>
            </a:r>
          </a:p>
        </p:txBody>
      </p:sp>
      <p:sp>
        <p:nvSpPr>
          <p:cNvPr id="3" name="İçerik Yer Tutucusu 2">
            <a:extLst>
              <a:ext uri="{FF2B5EF4-FFF2-40B4-BE49-F238E27FC236}">
                <a16:creationId xmlns:a16="http://schemas.microsoft.com/office/drawing/2014/main" id="{C9793F95-2B78-4870-B88F-DA1F875F887F}"/>
              </a:ext>
            </a:extLst>
          </p:cNvPr>
          <p:cNvSpPr>
            <a:spLocks noGrp="1"/>
          </p:cNvSpPr>
          <p:nvPr>
            <p:ph idx="1"/>
          </p:nvPr>
        </p:nvSpPr>
        <p:spPr>
          <a:xfrm>
            <a:off x="838200" y="1306286"/>
            <a:ext cx="10515600" cy="4735740"/>
          </a:xfrm>
        </p:spPr>
        <p:txBody>
          <a:bodyPr>
            <a:normAutofit/>
          </a:bodyPr>
          <a:lstStyle/>
          <a:p>
            <a:r>
              <a:rPr lang="en-US" sz="2300" dirty="0"/>
              <a:t>The average accuracy score on </a:t>
            </a:r>
            <a:r>
              <a:rPr lang="tr-TR" sz="2300" dirty="0"/>
              <a:t>5-</a:t>
            </a:r>
            <a:r>
              <a:rPr lang="en-US" sz="2300" dirty="0"/>
              <a:t>Fold </a:t>
            </a:r>
            <a:r>
              <a:rPr lang="tr-TR" sz="2300" dirty="0"/>
              <a:t>test </a:t>
            </a:r>
            <a:r>
              <a:rPr lang="en-US" sz="2300" dirty="0"/>
              <a:t>set is </a:t>
            </a:r>
            <a:r>
              <a:rPr lang="en-US" sz="2300" b="1" dirty="0"/>
              <a:t>0.808</a:t>
            </a:r>
            <a:r>
              <a:rPr lang="en-US" sz="2300" dirty="0"/>
              <a:t> and accuracy score on test set is: </a:t>
            </a:r>
            <a:r>
              <a:rPr lang="en-US" sz="2300" b="1" dirty="0"/>
              <a:t>0.805</a:t>
            </a:r>
            <a:r>
              <a:rPr lang="en-US" sz="2300" dirty="0"/>
              <a:t>..</a:t>
            </a:r>
            <a:br>
              <a:rPr lang="en-US" sz="2300" dirty="0"/>
            </a:br>
            <a:endParaRPr lang="tr-TR" sz="2300" dirty="0"/>
          </a:p>
        </p:txBody>
      </p:sp>
      <p:pic>
        <p:nvPicPr>
          <p:cNvPr id="7" name="Picture 6" descr="A screenshot of a cell phone&#10;&#10;Description automatically generated">
            <a:extLst>
              <a:ext uri="{FF2B5EF4-FFF2-40B4-BE49-F238E27FC236}">
                <a16:creationId xmlns:a16="http://schemas.microsoft.com/office/drawing/2014/main" id="{9651A9A8-820D-470D-B124-FEEDA2D62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708" y="1978429"/>
            <a:ext cx="3332375" cy="3498074"/>
          </a:xfrm>
          <a:prstGeom prst="rect">
            <a:avLst/>
          </a:prstGeom>
        </p:spPr>
      </p:pic>
      <p:pic>
        <p:nvPicPr>
          <p:cNvPr id="9" name="Picture 8">
            <a:extLst>
              <a:ext uri="{FF2B5EF4-FFF2-40B4-BE49-F238E27FC236}">
                <a16:creationId xmlns:a16="http://schemas.microsoft.com/office/drawing/2014/main" id="{BC6C8AA4-DCD9-4563-8CB7-07C6B72C43C4}"/>
              </a:ext>
            </a:extLst>
          </p:cNvPr>
          <p:cNvPicPr>
            <a:picLocks noChangeAspect="1"/>
          </p:cNvPicPr>
          <p:nvPr/>
        </p:nvPicPr>
        <p:blipFill>
          <a:blip r:embed="rId4"/>
          <a:stretch>
            <a:fillRect/>
          </a:stretch>
        </p:blipFill>
        <p:spPr>
          <a:xfrm>
            <a:off x="5380642" y="4616273"/>
            <a:ext cx="5200283" cy="1325563"/>
          </a:xfrm>
          <a:prstGeom prst="rect">
            <a:avLst/>
          </a:prstGeom>
        </p:spPr>
      </p:pic>
      <p:pic>
        <p:nvPicPr>
          <p:cNvPr id="11" name="Picture 10">
            <a:extLst>
              <a:ext uri="{FF2B5EF4-FFF2-40B4-BE49-F238E27FC236}">
                <a16:creationId xmlns:a16="http://schemas.microsoft.com/office/drawing/2014/main" id="{4864C3E5-74EC-4F9B-BDD9-FB69F12C59FF}"/>
              </a:ext>
            </a:extLst>
          </p:cNvPr>
          <p:cNvPicPr>
            <a:picLocks noChangeAspect="1"/>
          </p:cNvPicPr>
          <p:nvPr/>
        </p:nvPicPr>
        <p:blipFill>
          <a:blip r:embed="rId5"/>
          <a:stretch>
            <a:fillRect/>
          </a:stretch>
        </p:blipFill>
        <p:spPr>
          <a:xfrm>
            <a:off x="6403517" y="1690688"/>
            <a:ext cx="4067175" cy="2809875"/>
          </a:xfrm>
          <a:prstGeom prst="rect">
            <a:avLst/>
          </a:prstGeom>
        </p:spPr>
      </p:pic>
    </p:spTree>
    <p:extLst>
      <p:ext uri="{BB962C8B-B14F-4D97-AF65-F5344CB8AC3E}">
        <p14:creationId xmlns:p14="http://schemas.microsoft.com/office/powerpoint/2010/main" val="36410969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638</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Teması</vt:lpstr>
      <vt:lpstr>DOES ECONOMIC FREEDOM MEAN HAPPINESS?</vt:lpstr>
      <vt:lpstr>OUTLINE</vt:lpstr>
      <vt:lpstr>INTRODUCTION</vt:lpstr>
      <vt:lpstr>DATA DESCRIPTION</vt:lpstr>
      <vt:lpstr>DATA CLEANING AND EDA</vt:lpstr>
      <vt:lpstr>Data Cleaning and EDA contd.</vt:lpstr>
      <vt:lpstr>LINEAR REGRESSION</vt:lpstr>
      <vt:lpstr>Attitude Towards Classification Problem</vt:lpstr>
      <vt:lpstr>Classification Methods: Logistic Regression Cont.</vt:lpstr>
      <vt:lpstr>Classification Methods: KNN</vt:lpstr>
      <vt:lpstr>Classification Methods: Random Forest Classifier</vt:lpstr>
      <vt:lpstr>Comparison&amp;Conclusion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ECONOMIC FREEDOM MEAN HAPPINESS?</dc:title>
  <dc:creator>Fatih Ye</dc:creator>
  <cp:lastModifiedBy>doruk</cp:lastModifiedBy>
  <cp:revision>16</cp:revision>
  <dcterms:created xsi:type="dcterms:W3CDTF">2019-05-27T18:27:28Z</dcterms:created>
  <dcterms:modified xsi:type="dcterms:W3CDTF">2019-05-27T20:39:42Z</dcterms:modified>
</cp:coreProperties>
</file>