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34E7C7-ED1F-E134-98AD-390B322655AE}"/>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1EFA280E-4A74-C48B-75DE-016D1B337A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CED1E27C-8822-9D22-A32A-E88F02E9412A}"/>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5" name="Alt Bilgi Yer Tutucusu 4">
            <a:extLst>
              <a:ext uri="{FF2B5EF4-FFF2-40B4-BE49-F238E27FC236}">
                <a16:creationId xmlns:a16="http://schemas.microsoft.com/office/drawing/2014/main" id="{B2E66554-4807-3DBB-ACF8-3C44A011FE7F}"/>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16C68BEC-DB1C-50FF-D968-C8EE4493903C}"/>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163074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DF724A-CFD3-0755-655C-3B2BA93F78FA}"/>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E583EE5C-7A9E-E097-E870-1A42B24602A2}"/>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40AE7F2-828E-AC96-4659-E3D946D78CEC}"/>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5" name="Alt Bilgi Yer Tutucusu 4">
            <a:extLst>
              <a:ext uri="{FF2B5EF4-FFF2-40B4-BE49-F238E27FC236}">
                <a16:creationId xmlns:a16="http://schemas.microsoft.com/office/drawing/2014/main" id="{0668B213-71CF-73BE-9932-BCFD958FF6F0}"/>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437B12F-A48D-A122-35A5-065361EF741B}"/>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303216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D20CBC0D-44D6-221F-B1B0-6B23B918808B}"/>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8B2DDFFB-39CB-EF07-A5D3-84AD26874F7F}"/>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EAC1CF1-1D93-1028-AE13-F2EED0769E51}"/>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5" name="Alt Bilgi Yer Tutucusu 4">
            <a:extLst>
              <a:ext uri="{FF2B5EF4-FFF2-40B4-BE49-F238E27FC236}">
                <a16:creationId xmlns:a16="http://schemas.microsoft.com/office/drawing/2014/main" id="{43D91F7B-FBE7-D6E1-0026-01DA2E27294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63BE9F9F-2FF1-38E1-14B8-584C8A836E2D}"/>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244350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3CBD5D-879D-F802-71EA-3915CA200C23}"/>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9C9C0AC-42D2-DAB1-F950-155234715177}"/>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6E30D475-9B7A-12EC-910D-5630FF824405}"/>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5" name="Alt Bilgi Yer Tutucusu 4">
            <a:extLst>
              <a:ext uri="{FF2B5EF4-FFF2-40B4-BE49-F238E27FC236}">
                <a16:creationId xmlns:a16="http://schemas.microsoft.com/office/drawing/2014/main" id="{DDF0923F-BE83-A638-D151-864F08548F9E}"/>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990D0779-DA11-A4F4-FDEC-927EF98CC5DC}"/>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1894016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37381E-849B-54AC-1A10-A1886A08ED6E}"/>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3F8AE7AE-8BED-841A-593D-E98249E44B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938BF55F-C5B0-D8B7-28F1-6E56CB4F137A}"/>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5" name="Alt Bilgi Yer Tutucusu 4">
            <a:extLst>
              <a:ext uri="{FF2B5EF4-FFF2-40B4-BE49-F238E27FC236}">
                <a16:creationId xmlns:a16="http://schemas.microsoft.com/office/drawing/2014/main" id="{FE28483A-ED87-B945-CA27-BD71E3C15EDB}"/>
              </a:ext>
            </a:extLst>
          </p:cNvPr>
          <p:cNvSpPr>
            <a:spLocks noGrp="1"/>
          </p:cNvSpPr>
          <p:nvPr>
            <p:ph type="ftr" sz="quarter" idx="11"/>
          </p:nvPr>
        </p:nvSpPr>
        <p:spPr/>
        <p:txBody>
          <a:bodyPr/>
          <a:lstStyle/>
          <a:p>
            <a:endParaRPr lang="tr-TR"/>
          </a:p>
        </p:txBody>
      </p:sp>
      <p:sp>
        <p:nvSpPr>
          <p:cNvPr id="6" name="Slayt Numarası Yer Tutucusu 5">
            <a:extLst>
              <a:ext uri="{FF2B5EF4-FFF2-40B4-BE49-F238E27FC236}">
                <a16:creationId xmlns:a16="http://schemas.microsoft.com/office/drawing/2014/main" id="{ADFFC4F2-2739-E438-F00D-288CA587CEAD}"/>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89512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B7AC3A-D31C-9E1A-D486-FE26307DFC31}"/>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3A71A828-7650-77FF-96BD-D04532F99C13}"/>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EF737E4E-5037-9153-7B77-DBE5063594FA}"/>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9FEFF6CC-5545-885A-7DD3-C01EB81D4730}"/>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6" name="Alt Bilgi Yer Tutucusu 5">
            <a:extLst>
              <a:ext uri="{FF2B5EF4-FFF2-40B4-BE49-F238E27FC236}">
                <a16:creationId xmlns:a16="http://schemas.microsoft.com/office/drawing/2014/main" id="{EC4C6686-45FA-CC20-CDAB-AB6B11857214}"/>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46D61AA0-2C85-3C74-5462-3F8E079A9867}"/>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3192407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3C8FC55-199D-4E32-C35D-E119722BEA5F}"/>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25AC1D99-FC3B-4707-B5C9-EFF068842C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3E841A30-3B2C-C32C-D18D-283C6BA9F0A1}"/>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65C3226-8AEE-62A0-9A1B-774FF81339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FE04FB44-3B0B-8315-E8ED-FCF9A2F27D87}"/>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98D1ACCC-3705-0F07-CDB4-0F96EEEABCBC}"/>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8" name="Alt Bilgi Yer Tutucusu 7">
            <a:extLst>
              <a:ext uri="{FF2B5EF4-FFF2-40B4-BE49-F238E27FC236}">
                <a16:creationId xmlns:a16="http://schemas.microsoft.com/office/drawing/2014/main" id="{B2511BEF-BAD5-E84F-6C30-522132158491}"/>
              </a:ext>
            </a:extLst>
          </p:cNvPr>
          <p:cNvSpPr>
            <a:spLocks noGrp="1"/>
          </p:cNvSpPr>
          <p:nvPr>
            <p:ph type="ftr" sz="quarter" idx="11"/>
          </p:nvPr>
        </p:nvSpPr>
        <p:spPr/>
        <p:txBody>
          <a:bodyPr/>
          <a:lstStyle/>
          <a:p>
            <a:endParaRPr lang="tr-TR"/>
          </a:p>
        </p:txBody>
      </p:sp>
      <p:sp>
        <p:nvSpPr>
          <p:cNvPr id="9" name="Slayt Numarası Yer Tutucusu 8">
            <a:extLst>
              <a:ext uri="{FF2B5EF4-FFF2-40B4-BE49-F238E27FC236}">
                <a16:creationId xmlns:a16="http://schemas.microsoft.com/office/drawing/2014/main" id="{1B539E8C-9351-9100-6146-F8704EE444D3}"/>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3201960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A80BC02-D5C7-B1E1-D7A6-64949456DBC2}"/>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711145CC-BF34-A524-84BA-DFAE5071C681}"/>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4" name="Alt Bilgi Yer Tutucusu 3">
            <a:extLst>
              <a:ext uri="{FF2B5EF4-FFF2-40B4-BE49-F238E27FC236}">
                <a16:creationId xmlns:a16="http://schemas.microsoft.com/office/drawing/2014/main" id="{82BDD5E0-ECC6-7F83-91A4-CAE39D89C505}"/>
              </a:ext>
            </a:extLst>
          </p:cNvPr>
          <p:cNvSpPr>
            <a:spLocks noGrp="1"/>
          </p:cNvSpPr>
          <p:nvPr>
            <p:ph type="ftr" sz="quarter" idx="11"/>
          </p:nvPr>
        </p:nvSpPr>
        <p:spPr/>
        <p:txBody>
          <a:bodyPr/>
          <a:lstStyle/>
          <a:p>
            <a:endParaRPr lang="tr-TR"/>
          </a:p>
        </p:txBody>
      </p:sp>
      <p:sp>
        <p:nvSpPr>
          <p:cNvPr id="5" name="Slayt Numarası Yer Tutucusu 4">
            <a:extLst>
              <a:ext uri="{FF2B5EF4-FFF2-40B4-BE49-F238E27FC236}">
                <a16:creationId xmlns:a16="http://schemas.microsoft.com/office/drawing/2014/main" id="{38391161-01A7-E3D5-44DE-98F1D0A892B6}"/>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4254446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98928DA3-D939-80A7-5818-2B75E87743D5}"/>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3" name="Alt Bilgi Yer Tutucusu 2">
            <a:extLst>
              <a:ext uri="{FF2B5EF4-FFF2-40B4-BE49-F238E27FC236}">
                <a16:creationId xmlns:a16="http://schemas.microsoft.com/office/drawing/2014/main" id="{15846BD7-56B5-5FCB-5F99-A04A5BA8DF64}"/>
              </a:ext>
            </a:extLst>
          </p:cNvPr>
          <p:cNvSpPr>
            <a:spLocks noGrp="1"/>
          </p:cNvSpPr>
          <p:nvPr>
            <p:ph type="ftr" sz="quarter" idx="11"/>
          </p:nvPr>
        </p:nvSpPr>
        <p:spPr/>
        <p:txBody>
          <a:bodyPr/>
          <a:lstStyle/>
          <a:p>
            <a:endParaRPr lang="tr-TR"/>
          </a:p>
        </p:txBody>
      </p:sp>
      <p:sp>
        <p:nvSpPr>
          <p:cNvPr id="4" name="Slayt Numarası Yer Tutucusu 3">
            <a:extLst>
              <a:ext uri="{FF2B5EF4-FFF2-40B4-BE49-F238E27FC236}">
                <a16:creationId xmlns:a16="http://schemas.microsoft.com/office/drawing/2014/main" id="{3FEFE98F-0C1D-0002-314B-B2C9B2F36F70}"/>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412974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C9096B8-8737-6372-421A-24930DA14D7A}"/>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82232E3B-C713-9D15-468E-6D6643DF71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8B73B477-2BFB-C63C-5AC1-DF6AAAAF6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30C27B70-554A-E648-9791-2AB89ACCBA79}"/>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6" name="Alt Bilgi Yer Tutucusu 5">
            <a:extLst>
              <a:ext uri="{FF2B5EF4-FFF2-40B4-BE49-F238E27FC236}">
                <a16:creationId xmlns:a16="http://schemas.microsoft.com/office/drawing/2014/main" id="{6554E903-C2FB-7A7C-E482-3B9BE5B6C763}"/>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5213E7B-DF5B-FE6B-698F-A9FE74CF84A4}"/>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3969257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FC50FB-A06B-A8A4-D333-3C73E4257CDB}"/>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DE241CC5-1880-CF10-D321-4B3DB17EDB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a:extLst>
              <a:ext uri="{FF2B5EF4-FFF2-40B4-BE49-F238E27FC236}">
                <a16:creationId xmlns:a16="http://schemas.microsoft.com/office/drawing/2014/main" id="{DCDA6AF7-0132-8C2A-87E0-791AFB1E1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26F0B226-9CB0-6AED-D69D-E2966DC104D8}"/>
              </a:ext>
            </a:extLst>
          </p:cNvPr>
          <p:cNvSpPr>
            <a:spLocks noGrp="1"/>
          </p:cNvSpPr>
          <p:nvPr>
            <p:ph type="dt" sz="half" idx="10"/>
          </p:nvPr>
        </p:nvSpPr>
        <p:spPr/>
        <p:txBody>
          <a:bodyPr/>
          <a:lstStyle/>
          <a:p>
            <a:fld id="{23FB74CD-7E1C-5F4C-B4FF-237D00703400}" type="datetimeFigureOut">
              <a:rPr lang="tr-TR" smtClean="0"/>
              <a:t>28.07.2025</a:t>
            </a:fld>
            <a:endParaRPr lang="tr-TR"/>
          </a:p>
        </p:txBody>
      </p:sp>
      <p:sp>
        <p:nvSpPr>
          <p:cNvPr id="6" name="Alt Bilgi Yer Tutucusu 5">
            <a:extLst>
              <a:ext uri="{FF2B5EF4-FFF2-40B4-BE49-F238E27FC236}">
                <a16:creationId xmlns:a16="http://schemas.microsoft.com/office/drawing/2014/main" id="{AE9AE5AB-406E-6667-258F-2E061488ECF6}"/>
              </a:ext>
            </a:extLst>
          </p:cNvPr>
          <p:cNvSpPr>
            <a:spLocks noGrp="1"/>
          </p:cNvSpPr>
          <p:nvPr>
            <p:ph type="ftr" sz="quarter" idx="11"/>
          </p:nvPr>
        </p:nvSpPr>
        <p:spPr/>
        <p:txBody>
          <a:bodyPr/>
          <a:lstStyle/>
          <a:p>
            <a:endParaRPr lang="tr-TR"/>
          </a:p>
        </p:txBody>
      </p:sp>
      <p:sp>
        <p:nvSpPr>
          <p:cNvPr id="7" name="Slayt Numarası Yer Tutucusu 6">
            <a:extLst>
              <a:ext uri="{FF2B5EF4-FFF2-40B4-BE49-F238E27FC236}">
                <a16:creationId xmlns:a16="http://schemas.microsoft.com/office/drawing/2014/main" id="{50AB3D5B-7F55-CADE-47FB-E88A6B19D2E0}"/>
              </a:ext>
            </a:extLst>
          </p:cNvPr>
          <p:cNvSpPr>
            <a:spLocks noGrp="1"/>
          </p:cNvSpPr>
          <p:nvPr>
            <p:ph type="sldNum" sz="quarter" idx="12"/>
          </p:nvPr>
        </p:nvSpPr>
        <p:spPr/>
        <p:txBody>
          <a:bodyPr/>
          <a:lstStyle/>
          <a:p>
            <a:fld id="{C81FD8CF-6C48-BB4C-A3A0-122305499374}" type="slidenum">
              <a:rPr lang="tr-TR" smtClean="0"/>
              <a:t>‹#›</a:t>
            </a:fld>
            <a:endParaRPr lang="tr-TR"/>
          </a:p>
        </p:txBody>
      </p:sp>
    </p:spTree>
    <p:extLst>
      <p:ext uri="{BB962C8B-B14F-4D97-AF65-F5344CB8AC3E}">
        <p14:creationId xmlns:p14="http://schemas.microsoft.com/office/powerpoint/2010/main" val="79555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190ADDA2-CA15-29B6-5ED3-1B0222B63F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72C967AA-B1E8-A529-A586-D8D2FAB6B00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3E758B2-1D6A-F7E0-5A83-79953B768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3FB74CD-7E1C-5F4C-B4FF-237D00703400}" type="datetimeFigureOut">
              <a:rPr lang="tr-TR" smtClean="0"/>
              <a:t>28.07.2025</a:t>
            </a:fld>
            <a:endParaRPr lang="tr-TR"/>
          </a:p>
        </p:txBody>
      </p:sp>
      <p:sp>
        <p:nvSpPr>
          <p:cNvPr id="5" name="Alt Bilgi Yer Tutucusu 4">
            <a:extLst>
              <a:ext uri="{FF2B5EF4-FFF2-40B4-BE49-F238E27FC236}">
                <a16:creationId xmlns:a16="http://schemas.microsoft.com/office/drawing/2014/main" id="{91BB33C1-A0F5-0C1E-6B89-0D3A63C10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ayt Numarası Yer Tutucusu 5">
            <a:extLst>
              <a:ext uri="{FF2B5EF4-FFF2-40B4-BE49-F238E27FC236}">
                <a16:creationId xmlns:a16="http://schemas.microsoft.com/office/drawing/2014/main" id="{970FA5CC-05E6-8F8B-17F7-930B64B511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1FD8CF-6C48-BB4C-A3A0-122305499374}" type="slidenum">
              <a:rPr lang="tr-TR" smtClean="0"/>
              <a:t>‹#›</a:t>
            </a:fld>
            <a:endParaRPr lang="tr-TR"/>
          </a:p>
        </p:txBody>
      </p:sp>
    </p:spTree>
    <p:extLst>
      <p:ext uri="{BB962C8B-B14F-4D97-AF65-F5344CB8AC3E}">
        <p14:creationId xmlns:p14="http://schemas.microsoft.com/office/powerpoint/2010/main" val="78244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F1EE8A-04AA-132E-F710-B12ADD2A49E3}"/>
              </a:ext>
            </a:extLst>
          </p:cNvPr>
          <p:cNvSpPr>
            <a:spLocks noGrp="1"/>
          </p:cNvSpPr>
          <p:nvPr>
            <p:ph type="ctrTitle"/>
          </p:nvPr>
        </p:nvSpPr>
        <p:spPr/>
        <p:txBody>
          <a:bodyPr/>
          <a:lstStyle/>
          <a:p>
            <a:r>
              <a:rPr lang="tr-TR" dirty="0"/>
              <a:t>YAP 470 Projesi</a:t>
            </a:r>
          </a:p>
        </p:txBody>
      </p:sp>
      <p:sp>
        <p:nvSpPr>
          <p:cNvPr id="3" name="Alt Başlık 2">
            <a:extLst>
              <a:ext uri="{FF2B5EF4-FFF2-40B4-BE49-F238E27FC236}">
                <a16:creationId xmlns:a16="http://schemas.microsoft.com/office/drawing/2014/main" id="{52344B06-E8A7-C90C-BB97-69B02BD31AC4}"/>
              </a:ext>
            </a:extLst>
          </p:cNvPr>
          <p:cNvSpPr>
            <a:spLocks noGrp="1"/>
          </p:cNvSpPr>
          <p:nvPr>
            <p:ph type="subTitle" idx="1"/>
          </p:nvPr>
        </p:nvSpPr>
        <p:spPr/>
        <p:txBody>
          <a:bodyPr/>
          <a:lstStyle/>
          <a:p>
            <a:r>
              <a:rPr lang="tr-TR" dirty="0" err="1"/>
              <a:t>SpoilScan</a:t>
            </a:r>
            <a:endParaRPr lang="tr-TR" dirty="0"/>
          </a:p>
        </p:txBody>
      </p:sp>
      <p:sp>
        <p:nvSpPr>
          <p:cNvPr id="4" name="Metin kutusu 3">
            <a:extLst>
              <a:ext uri="{FF2B5EF4-FFF2-40B4-BE49-F238E27FC236}">
                <a16:creationId xmlns:a16="http://schemas.microsoft.com/office/drawing/2014/main" id="{748BA126-2618-36DF-2357-1595764E26C6}"/>
              </a:ext>
            </a:extLst>
          </p:cNvPr>
          <p:cNvSpPr txBox="1"/>
          <p:nvPr/>
        </p:nvSpPr>
        <p:spPr>
          <a:xfrm>
            <a:off x="877330" y="6042454"/>
            <a:ext cx="1580882" cy="646331"/>
          </a:xfrm>
          <a:prstGeom prst="rect">
            <a:avLst/>
          </a:prstGeom>
          <a:noFill/>
        </p:spPr>
        <p:txBody>
          <a:bodyPr wrap="none" rtlCol="0">
            <a:spAutoFit/>
          </a:bodyPr>
          <a:lstStyle/>
          <a:p>
            <a:r>
              <a:rPr lang="tr-TR" dirty="0"/>
              <a:t>Doruk Dolaşık</a:t>
            </a:r>
          </a:p>
          <a:p>
            <a:r>
              <a:rPr lang="tr-TR" dirty="0"/>
              <a:t>211401030</a:t>
            </a:r>
          </a:p>
        </p:txBody>
      </p:sp>
    </p:spTree>
    <p:extLst>
      <p:ext uri="{BB962C8B-B14F-4D97-AF65-F5344CB8AC3E}">
        <p14:creationId xmlns:p14="http://schemas.microsoft.com/office/powerpoint/2010/main" val="3519620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1561922-4A33-EBF0-57B8-4E3C3CEA1BAC}"/>
              </a:ext>
            </a:extLst>
          </p:cNvPr>
          <p:cNvSpPr>
            <a:spLocks noGrp="1"/>
          </p:cNvSpPr>
          <p:nvPr>
            <p:ph type="title"/>
          </p:nvPr>
        </p:nvSpPr>
        <p:spPr/>
        <p:txBody>
          <a:bodyPr/>
          <a:lstStyle/>
          <a:p>
            <a:r>
              <a:rPr lang="tr-TR" dirty="0" err="1"/>
              <a:t>SpoilScan</a:t>
            </a:r>
            <a:endParaRPr lang="tr-TR" dirty="0"/>
          </a:p>
        </p:txBody>
      </p:sp>
      <p:sp>
        <p:nvSpPr>
          <p:cNvPr id="3" name="İçerik Yer Tutucusu 2">
            <a:extLst>
              <a:ext uri="{FF2B5EF4-FFF2-40B4-BE49-F238E27FC236}">
                <a16:creationId xmlns:a16="http://schemas.microsoft.com/office/drawing/2014/main" id="{C50DFD77-B307-4FD2-DC6B-9E4757F2F21A}"/>
              </a:ext>
            </a:extLst>
          </p:cNvPr>
          <p:cNvSpPr>
            <a:spLocks noGrp="1"/>
          </p:cNvSpPr>
          <p:nvPr>
            <p:ph idx="1"/>
          </p:nvPr>
        </p:nvSpPr>
        <p:spPr/>
        <p:txBody>
          <a:bodyPr>
            <a:normAutofit lnSpcReduction="10000"/>
          </a:bodyPr>
          <a:lstStyle/>
          <a:p>
            <a:r>
              <a:rPr lang="tr-TR" dirty="0" err="1"/>
              <a:t>SpoilScan</a:t>
            </a:r>
            <a:r>
              <a:rPr lang="tr-TR" dirty="0"/>
              <a:t> projesi gıda sektöründe taze ürünlerin raf ömrünün belirlenmesi, tüketici güvenliği, israfın önlenmesi ve kalite kontrol süreçlerinde ciddi bir ihtiyaçtır. Mevcut sistemlerde bu süreçler genellikle manuel gözleme veya fiziksel temas gerektiren yöntemlerle yürütülmektedir. Bu süreç hem zaman alıcı hem de insan hatasına açık bir süreçtir.</a:t>
            </a:r>
          </a:p>
          <a:p>
            <a:r>
              <a:rPr lang="tr-TR" dirty="0" err="1"/>
              <a:t>SpoilScan</a:t>
            </a:r>
            <a:r>
              <a:rPr lang="tr-TR" dirty="0"/>
              <a:t> projesi otomatik, hızlı ve temassız bir görüntü analizi sistemi ile çürümüş veya taze ürünleri yüksek doğrulukla </a:t>
            </a:r>
            <a:r>
              <a:rPr lang="tr-TR" dirty="0" err="1"/>
              <a:t>sınıflandırararak</a:t>
            </a:r>
            <a:r>
              <a:rPr lang="tr-TR" dirty="0"/>
              <a:t> gıda atığını azaltmayı, depolama ve sevkiyat süreçlerini ürünlerin raf ömrüne göre optimize etmeyi böylece de tedarik zinciri yönetiminde verimliliği artırmayı amaçlamaktadır.</a:t>
            </a:r>
          </a:p>
          <a:p>
            <a:endParaRPr lang="tr-TR" dirty="0"/>
          </a:p>
        </p:txBody>
      </p:sp>
    </p:spTree>
    <p:extLst>
      <p:ext uri="{BB962C8B-B14F-4D97-AF65-F5344CB8AC3E}">
        <p14:creationId xmlns:p14="http://schemas.microsoft.com/office/powerpoint/2010/main" val="171367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E3BA44B-096D-C539-2FA1-A0645A7CF30B}"/>
              </a:ext>
            </a:extLst>
          </p:cNvPr>
          <p:cNvSpPr>
            <a:spLocks noGrp="1"/>
          </p:cNvSpPr>
          <p:nvPr>
            <p:ph type="title"/>
          </p:nvPr>
        </p:nvSpPr>
        <p:spPr/>
        <p:txBody>
          <a:bodyPr/>
          <a:lstStyle/>
          <a:p>
            <a:r>
              <a:rPr lang="tr-TR" dirty="0"/>
              <a:t>Veri Setleri</a:t>
            </a:r>
          </a:p>
        </p:txBody>
      </p:sp>
      <p:sp>
        <p:nvSpPr>
          <p:cNvPr id="3" name="İçerik Yer Tutucusu 2">
            <a:extLst>
              <a:ext uri="{FF2B5EF4-FFF2-40B4-BE49-F238E27FC236}">
                <a16:creationId xmlns:a16="http://schemas.microsoft.com/office/drawing/2014/main" id="{D3A7D180-938C-48F3-35BB-64E0F29749F0}"/>
              </a:ext>
            </a:extLst>
          </p:cNvPr>
          <p:cNvSpPr>
            <a:spLocks noGrp="1"/>
          </p:cNvSpPr>
          <p:nvPr>
            <p:ph idx="1"/>
          </p:nvPr>
        </p:nvSpPr>
        <p:spPr/>
        <p:txBody>
          <a:bodyPr>
            <a:normAutofit fontScale="77500" lnSpcReduction="20000"/>
          </a:bodyPr>
          <a:lstStyle/>
          <a:p>
            <a:pPr marL="0" indent="0">
              <a:buNone/>
            </a:pPr>
            <a:r>
              <a:rPr lang="tr-TR" dirty="0"/>
              <a:t>1-Fresh </a:t>
            </a:r>
            <a:r>
              <a:rPr lang="tr-TR" dirty="0" err="1"/>
              <a:t>and</a:t>
            </a:r>
            <a:r>
              <a:rPr lang="tr-TR" dirty="0"/>
              <a:t> </a:t>
            </a:r>
            <a:r>
              <a:rPr lang="tr-TR" dirty="0" err="1"/>
              <a:t>Rotten</a:t>
            </a:r>
            <a:r>
              <a:rPr lang="tr-TR" dirty="0"/>
              <a:t> </a:t>
            </a:r>
            <a:r>
              <a:rPr lang="tr-TR" dirty="0" err="1"/>
              <a:t>Classification</a:t>
            </a:r>
            <a:endParaRPr lang="tr-TR" dirty="0"/>
          </a:p>
          <a:p>
            <a:pPr marL="0" indent="0">
              <a:buNone/>
            </a:pPr>
            <a:r>
              <a:rPr lang="tr-TR" dirty="0"/>
              <a:t>İlk veri setimizde, </a:t>
            </a:r>
            <a:r>
              <a:rPr lang="tr-TR" dirty="0" err="1"/>
              <a:t>class</a:t>
            </a:r>
            <a:r>
              <a:rPr lang="tr-TR" dirty="0"/>
              <a:t> isimleri biraz yanlış yazılmış ve test klasöründe olmayan bazı </a:t>
            </a:r>
            <a:r>
              <a:rPr lang="tr-TR" dirty="0" err="1"/>
              <a:t>classlar</a:t>
            </a:r>
            <a:r>
              <a:rPr lang="tr-TR" dirty="0"/>
              <a:t> </a:t>
            </a:r>
            <a:r>
              <a:rPr lang="tr-TR" dirty="0" err="1"/>
              <a:t>train</a:t>
            </a:r>
            <a:r>
              <a:rPr lang="tr-TR" dirty="0"/>
              <a:t> dosyasında mevcut idi. Bu durumu fazla klasörleri silerek ve klasör adlarını düzenleyerek düzelttim. Asıl olarak </a:t>
            </a:r>
            <a:r>
              <a:rPr lang="tr-TR" dirty="0" err="1"/>
              <a:t>classlar</a:t>
            </a:r>
            <a:r>
              <a:rPr lang="tr-TR" dirty="0"/>
              <a:t> içindeki görseller benzer olup görsel çeşitliliği azdır. Bu durum, yine aynı veride ayrılmış olarak duran Test klasöründeki verilerle yapılan test sonuçlarının yüksek değerlere ulaşmasını sağlarken gerçek dünyada biraz daha düşük sonuçlar alabilir.</a:t>
            </a:r>
          </a:p>
          <a:p>
            <a:pPr marL="0" indent="0">
              <a:buNone/>
            </a:pPr>
            <a:endParaRPr lang="tr-TR" dirty="0"/>
          </a:p>
          <a:p>
            <a:pPr marL="0" indent="0">
              <a:buNone/>
            </a:pPr>
            <a:r>
              <a:rPr lang="tr-TR" dirty="0"/>
              <a:t>2-Fruit </a:t>
            </a:r>
            <a:r>
              <a:rPr lang="tr-TR" dirty="0" err="1"/>
              <a:t>and</a:t>
            </a:r>
            <a:r>
              <a:rPr lang="tr-TR" dirty="0"/>
              <a:t> </a:t>
            </a:r>
            <a:r>
              <a:rPr lang="tr-TR" dirty="0" err="1"/>
              <a:t>Vegetable</a:t>
            </a:r>
            <a:r>
              <a:rPr lang="tr-TR" dirty="0"/>
              <a:t> </a:t>
            </a:r>
            <a:r>
              <a:rPr lang="tr-TR" dirty="0" err="1"/>
              <a:t>Disease</a:t>
            </a:r>
            <a:r>
              <a:rPr lang="tr-TR" dirty="0"/>
              <a:t> (</a:t>
            </a:r>
            <a:r>
              <a:rPr lang="tr-TR" dirty="0" err="1"/>
              <a:t>Healthy</a:t>
            </a:r>
            <a:r>
              <a:rPr lang="tr-TR" dirty="0"/>
              <a:t> </a:t>
            </a:r>
            <a:r>
              <a:rPr lang="tr-TR" dirty="0" err="1"/>
              <a:t>vs</a:t>
            </a:r>
            <a:r>
              <a:rPr lang="tr-TR" dirty="0"/>
              <a:t> </a:t>
            </a:r>
            <a:r>
              <a:rPr lang="tr-TR" dirty="0" err="1"/>
              <a:t>Rotten</a:t>
            </a:r>
            <a:r>
              <a:rPr lang="tr-TR" dirty="0"/>
              <a:t>)</a:t>
            </a:r>
          </a:p>
          <a:p>
            <a:pPr marL="0" indent="0">
              <a:buNone/>
            </a:pPr>
            <a:r>
              <a:rPr lang="tr-TR" dirty="0"/>
              <a:t>Bu veri seti daha çok gerçek dünyadan örneklere benzerken bu veri setindeki veriler sadece </a:t>
            </a:r>
            <a:r>
              <a:rPr lang="tr-TR" dirty="0" err="1"/>
              <a:t>Healthy</a:t>
            </a:r>
            <a:r>
              <a:rPr lang="tr-TR" dirty="0"/>
              <a:t> ve </a:t>
            </a:r>
            <a:r>
              <a:rPr lang="tr-TR" dirty="0" err="1"/>
              <a:t>Rotten</a:t>
            </a:r>
            <a:r>
              <a:rPr lang="tr-TR" dirty="0"/>
              <a:t> diye ayrılmış bulunmaktaydı. Bu veriler basit bir kod bloğuyla 1. veri setine benzer dağılımla (%80-20) Train ve Test diye manuel  olarak ayrıldı. Test sonuçları ilk veri seti kadar yüksek olmasa da gerçek dünyaya daha yakın değerler aldığı düşünülüyor.</a:t>
            </a:r>
          </a:p>
          <a:p>
            <a:pPr marL="0" indent="0">
              <a:buNone/>
            </a:pPr>
            <a:endParaRPr lang="tr-TR" dirty="0"/>
          </a:p>
        </p:txBody>
      </p:sp>
    </p:spTree>
    <p:extLst>
      <p:ext uri="{BB962C8B-B14F-4D97-AF65-F5344CB8AC3E}">
        <p14:creationId xmlns:p14="http://schemas.microsoft.com/office/powerpoint/2010/main" val="2711593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349FF1-E895-D44B-67E5-73A811334CDC}"/>
              </a:ext>
            </a:extLst>
          </p:cNvPr>
          <p:cNvSpPr>
            <a:spLocks noGrp="1"/>
          </p:cNvSpPr>
          <p:nvPr>
            <p:ph type="title"/>
          </p:nvPr>
        </p:nvSpPr>
        <p:spPr/>
        <p:txBody>
          <a:bodyPr/>
          <a:lstStyle/>
          <a:p>
            <a:r>
              <a:rPr lang="tr-TR" dirty="0"/>
              <a:t>1. Yöntem CNN</a:t>
            </a:r>
          </a:p>
        </p:txBody>
      </p:sp>
      <p:sp>
        <p:nvSpPr>
          <p:cNvPr id="3" name="İçerik Yer Tutucusu 2">
            <a:extLst>
              <a:ext uri="{FF2B5EF4-FFF2-40B4-BE49-F238E27FC236}">
                <a16:creationId xmlns:a16="http://schemas.microsoft.com/office/drawing/2014/main" id="{5B48E7B8-B861-79B4-B0CF-D9F0E818910B}"/>
              </a:ext>
            </a:extLst>
          </p:cNvPr>
          <p:cNvSpPr>
            <a:spLocks noGrp="1"/>
          </p:cNvSpPr>
          <p:nvPr>
            <p:ph idx="1"/>
          </p:nvPr>
        </p:nvSpPr>
        <p:spPr/>
        <p:txBody>
          <a:bodyPr/>
          <a:lstStyle/>
          <a:p>
            <a:pPr marL="0" indent="0">
              <a:buNone/>
            </a:pPr>
            <a:r>
              <a:rPr lang="tr-TR" dirty="0"/>
              <a:t>Bu yöntemde modelin bazı değerlerini optimize etmeye çalıştım. Bu süreçte her bir değişiklikte tekrar tekrar modeli eğiterek sonuçlarına baktım. Sonuçlara bakarken </a:t>
            </a:r>
            <a:r>
              <a:rPr lang="tr-TR" dirty="0" err="1"/>
              <a:t>train</a:t>
            </a:r>
            <a:r>
              <a:rPr lang="tr-TR" dirty="0"/>
              <a:t> verisini </a:t>
            </a:r>
            <a:r>
              <a:rPr lang="tr-TR" dirty="0" err="1"/>
              <a:t>split</a:t>
            </a:r>
            <a:r>
              <a:rPr lang="tr-TR" dirty="0"/>
              <a:t> yaparak 80-20 ayırdım bu 20 </a:t>
            </a:r>
            <a:r>
              <a:rPr lang="tr-TR" dirty="0" err="1"/>
              <a:t>lik</a:t>
            </a:r>
            <a:r>
              <a:rPr lang="tr-TR" dirty="0"/>
              <a:t> kesim </a:t>
            </a:r>
            <a:r>
              <a:rPr lang="tr-TR" dirty="0" err="1"/>
              <a:t>validation</a:t>
            </a:r>
            <a:r>
              <a:rPr lang="tr-TR" dirty="0"/>
              <a:t> için kullanılırken 80 </a:t>
            </a:r>
            <a:r>
              <a:rPr lang="tr-TR" dirty="0" err="1"/>
              <a:t>lik</a:t>
            </a:r>
            <a:r>
              <a:rPr lang="tr-TR" dirty="0"/>
              <a:t> kısım </a:t>
            </a:r>
            <a:r>
              <a:rPr lang="tr-TR" dirty="0" err="1"/>
              <a:t>train</a:t>
            </a:r>
            <a:r>
              <a:rPr lang="tr-TR" dirty="0"/>
              <a:t> için kullanılıyordu böylece test verisi eğitimden uzaklaştırıldı. Görüntüler 224x244 </a:t>
            </a:r>
            <a:r>
              <a:rPr lang="tr-TR" dirty="0" err="1"/>
              <a:t>resize</a:t>
            </a:r>
            <a:r>
              <a:rPr lang="tr-TR" dirty="0"/>
              <a:t> yapılıp modele sokuldu. Testler sonucunda en optimal değerlerin </a:t>
            </a:r>
            <a:r>
              <a:rPr lang="tr-TR" dirty="0" err="1"/>
              <a:t>Epoch</a:t>
            </a:r>
            <a:r>
              <a:rPr lang="tr-TR" dirty="0"/>
              <a:t>=50, </a:t>
            </a:r>
            <a:r>
              <a:rPr lang="tr-TR" dirty="0" err="1"/>
              <a:t>Batch_Size</a:t>
            </a:r>
            <a:r>
              <a:rPr lang="tr-TR" dirty="0"/>
              <a:t> = 128, </a:t>
            </a:r>
            <a:r>
              <a:rPr lang="tr-TR" dirty="0" err="1"/>
              <a:t>Learning_Rate</a:t>
            </a:r>
            <a:r>
              <a:rPr lang="tr-TR" dirty="0"/>
              <a:t> = 0.01, Katman sayısı = 3, her bir katmandaki </a:t>
            </a:r>
            <a:r>
              <a:rPr lang="tr-TR" dirty="0" err="1"/>
              <a:t>Kernel_size</a:t>
            </a:r>
            <a:r>
              <a:rPr lang="tr-TR" dirty="0"/>
              <a:t> = (3,3), Dense değeri 192 olduğu görüldü.</a:t>
            </a:r>
          </a:p>
        </p:txBody>
      </p:sp>
    </p:spTree>
    <p:extLst>
      <p:ext uri="{BB962C8B-B14F-4D97-AF65-F5344CB8AC3E}">
        <p14:creationId xmlns:p14="http://schemas.microsoft.com/office/powerpoint/2010/main" val="25338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AB95F8E-63BB-2C78-C9D4-10ADF09EC969}"/>
              </a:ext>
            </a:extLst>
          </p:cNvPr>
          <p:cNvSpPr>
            <a:spLocks noGrp="1"/>
          </p:cNvSpPr>
          <p:nvPr>
            <p:ph type="title"/>
          </p:nvPr>
        </p:nvSpPr>
        <p:spPr/>
        <p:txBody>
          <a:bodyPr/>
          <a:lstStyle/>
          <a:p>
            <a:r>
              <a:rPr lang="tr-TR" dirty="0"/>
              <a:t>2. Yöntem HOG + HSV + ML (</a:t>
            </a:r>
            <a:r>
              <a:rPr lang="tr-TR" dirty="0" err="1"/>
              <a:t>Random</a:t>
            </a:r>
            <a:r>
              <a:rPr lang="tr-TR" dirty="0"/>
              <a:t> </a:t>
            </a:r>
            <a:r>
              <a:rPr lang="tr-TR" dirty="0" err="1"/>
              <a:t>Forest</a:t>
            </a:r>
            <a:r>
              <a:rPr lang="tr-TR" dirty="0"/>
              <a:t>)</a:t>
            </a:r>
          </a:p>
        </p:txBody>
      </p:sp>
      <p:sp>
        <p:nvSpPr>
          <p:cNvPr id="3" name="İçerik Yer Tutucusu 2">
            <a:extLst>
              <a:ext uri="{FF2B5EF4-FFF2-40B4-BE49-F238E27FC236}">
                <a16:creationId xmlns:a16="http://schemas.microsoft.com/office/drawing/2014/main" id="{BC3EEE0A-E676-D0BF-5650-1917060FC710}"/>
              </a:ext>
            </a:extLst>
          </p:cNvPr>
          <p:cNvSpPr>
            <a:spLocks noGrp="1"/>
          </p:cNvSpPr>
          <p:nvPr>
            <p:ph idx="1"/>
          </p:nvPr>
        </p:nvSpPr>
        <p:spPr/>
        <p:txBody>
          <a:bodyPr>
            <a:normAutofit lnSpcReduction="10000"/>
          </a:bodyPr>
          <a:lstStyle/>
          <a:p>
            <a:r>
              <a:rPr lang="tr-TR" dirty="0"/>
              <a:t>HSV ile veriden renk bilgisi çıkartıldı, her bir HSV kanalından histogram üretildi ve düzeltildi. Histogram boyutu 4 x 4 x 4 = 64.</a:t>
            </a:r>
          </a:p>
          <a:p>
            <a:r>
              <a:rPr lang="tr-TR" dirty="0"/>
              <a:t>HOG ile veriden kenar yapısı, doku ve yapı bilgileri çıkartıldı, bu süreç siyah-beyaz görüntü üzerinde uygulandı. Parametreler;</a:t>
            </a:r>
          </a:p>
          <a:p>
            <a:r>
              <a:rPr lang="tr-TR" dirty="0" err="1"/>
              <a:t>orientations</a:t>
            </a:r>
            <a:r>
              <a:rPr lang="tr-TR" dirty="0"/>
              <a:t>=6</a:t>
            </a:r>
          </a:p>
          <a:p>
            <a:r>
              <a:rPr lang="tr-TR" dirty="0" err="1"/>
              <a:t>pixels_per_cell</a:t>
            </a:r>
            <a:r>
              <a:rPr lang="tr-TR" dirty="0"/>
              <a:t>=(16, 16)</a:t>
            </a:r>
          </a:p>
          <a:p>
            <a:r>
              <a:rPr lang="tr-TR" dirty="0"/>
              <a:t>Görüntü boyutu: 128x128</a:t>
            </a:r>
          </a:p>
          <a:p>
            <a:r>
              <a:rPr lang="tr-TR" dirty="0"/>
              <a:t>ML Modeli olarak </a:t>
            </a:r>
            <a:r>
              <a:rPr lang="tr-TR" dirty="0" err="1"/>
              <a:t>Random</a:t>
            </a:r>
            <a:r>
              <a:rPr lang="tr-TR" dirty="0"/>
              <a:t> </a:t>
            </a:r>
            <a:r>
              <a:rPr lang="tr-TR" dirty="0" err="1"/>
              <a:t>Forest</a:t>
            </a:r>
            <a:r>
              <a:rPr lang="tr-TR" dirty="0"/>
              <a:t> kullanıldı, ilk olarak SVM denendi ama eğitim çok uzun sürdüğü için vazgeçildi. RF de ağaç sayısı olarak 100 optimal değer görüldü.</a:t>
            </a:r>
          </a:p>
        </p:txBody>
      </p:sp>
    </p:spTree>
    <p:extLst>
      <p:ext uri="{BB962C8B-B14F-4D97-AF65-F5344CB8AC3E}">
        <p14:creationId xmlns:p14="http://schemas.microsoft.com/office/powerpoint/2010/main" val="380696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C640A0F-CC47-8EA9-7CFA-5F9CAF22E1B6}"/>
              </a:ext>
            </a:extLst>
          </p:cNvPr>
          <p:cNvSpPr>
            <a:spLocks noGrp="1"/>
          </p:cNvSpPr>
          <p:nvPr>
            <p:ph type="title"/>
          </p:nvPr>
        </p:nvSpPr>
        <p:spPr/>
        <p:txBody>
          <a:bodyPr/>
          <a:lstStyle/>
          <a:p>
            <a:r>
              <a:rPr lang="tr-TR" dirty="0"/>
              <a:t>Yöntem Karşılaştırması</a:t>
            </a:r>
          </a:p>
        </p:txBody>
      </p:sp>
      <p:sp>
        <p:nvSpPr>
          <p:cNvPr id="3" name="İçerik Yer Tutucusu 2">
            <a:extLst>
              <a:ext uri="{FF2B5EF4-FFF2-40B4-BE49-F238E27FC236}">
                <a16:creationId xmlns:a16="http://schemas.microsoft.com/office/drawing/2014/main" id="{7D35ECE8-1E4B-20C4-E441-8B98B7BCE947}"/>
              </a:ext>
            </a:extLst>
          </p:cNvPr>
          <p:cNvSpPr>
            <a:spLocks noGrp="1"/>
          </p:cNvSpPr>
          <p:nvPr>
            <p:ph idx="1"/>
          </p:nvPr>
        </p:nvSpPr>
        <p:spPr/>
        <p:txBody>
          <a:bodyPr/>
          <a:lstStyle/>
          <a:p>
            <a:r>
              <a:rPr lang="tr-TR" dirty="0"/>
              <a:t>İlk veri setinde 2. yöntem %99 gibi bir test sonucuna ulaşırken 1. yöntem %94-96 civarında kalmıştır. 2. yöntemin bu kadar baskın olmasının nedeni veri setindeki her bir sınıftaki görselin çok benzer olması ve çeşitliliğin az olması. HOG ve HSV sayesinde öznitelikler çok benzer olup model çok daha keskin sonuçlar vermiştir.</a:t>
            </a:r>
          </a:p>
          <a:p>
            <a:endParaRPr lang="tr-TR" dirty="0"/>
          </a:p>
          <a:p>
            <a:r>
              <a:rPr lang="tr-TR" dirty="0"/>
              <a:t>İkinci veri setinde görsel çeşitliliği 1. ye nazaran daha fazla olduğu için bu veri setinde çıkan sonuçlar iki yöntemde de benzer olmuştur. Yöntemler arasında büyük bir fark oluşmamıştır.</a:t>
            </a:r>
          </a:p>
        </p:txBody>
      </p:sp>
    </p:spTree>
    <p:extLst>
      <p:ext uri="{BB962C8B-B14F-4D97-AF65-F5344CB8AC3E}">
        <p14:creationId xmlns:p14="http://schemas.microsoft.com/office/powerpoint/2010/main" val="231651392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TotalTime>
  <Words>542</Words>
  <Application>Microsoft Macintosh PowerPoint</Application>
  <PresentationFormat>Geniş ekran</PresentationFormat>
  <Paragraphs>26</Paragraphs>
  <Slides>6</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6</vt:i4>
      </vt:variant>
    </vt:vector>
  </HeadingPairs>
  <TitlesOfParts>
    <vt:vector size="10" baseType="lpstr">
      <vt:lpstr>Aptos</vt:lpstr>
      <vt:lpstr>Aptos Display</vt:lpstr>
      <vt:lpstr>Arial</vt:lpstr>
      <vt:lpstr>Office Teması</vt:lpstr>
      <vt:lpstr>YAP 470 Projesi</vt:lpstr>
      <vt:lpstr>SpoilScan</vt:lpstr>
      <vt:lpstr>Veri Setleri</vt:lpstr>
      <vt:lpstr>1. Yöntem CNN</vt:lpstr>
      <vt:lpstr>2. Yöntem HOG + HSV + ML (Random Forest)</vt:lpstr>
      <vt:lpstr>Yöntem Karşılaştırması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Doruk Dolaşık</dc:creator>
  <cp:lastModifiedBy>Doruk Dolaşık</cp:lastModifiedBy>
  <cp:revision>1</cp:revision>
  <dcterms:created xsi:type="dcterms:W3CDTF">2025-07-28T20:21:47Z</dcterms:created>
  <dcterms:modified xsi:type="dcterms:W3CDTF">2025-07-28T21:01:14Z</dcterms:modified>
</cp:coreProperties>
</file>