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2659-1979-4134-BFF3-35F10D4E842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C9DFE-6949-4238-B655-1951B274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C9DFE-6949-4238-B655-1951B27475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22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6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4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1589-983E-4E28-9D86-06728794778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D8AD-40CB-C961-3749-860A7681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38" y="2064901"/>
            <a:ext cx="9439607" cy="164630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Предмет</a:t>
            </a:r>
            <a:r>
              <a:rPr lang="en-US" b="1" dirty="0"/>
              <a:t>: </a:t>
            </a:r>
            <a:r>
              <a:rPr lang="ru-RU" b="1" dirty="0"/>
              <a:t>Информационная</a:t>
            </a:r>
            <a:br>
              <a:rPr lang="en-US" b="1" dirty="0"/>
            </a:br>
            <a:r>
              <a:rPr lang="ru-RU" b="1" dirty="0"/>
              <a:t>безопасность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6C0FF-B34F-FA1E-495D-AC7106B68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87" y="5217782"/>
            <a:ext cx="7654350" cy="10968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Студент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Мерич Дорук Каймакджыоглу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Студ.номер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1032204917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48CBA-B66B-1FC0-6593-E7A765D52A2F}"/>
              </a:ext>
            </a:extLst>
          </p:cNvPr>
          <p:cNvSpPr txBox="1"/>
          <p:nvPr/>
        </p:nvSpPr>
        <p:spPr>
          <a:xfrm>
            <a:off x="1641219" y="3771995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effectLst/>
                <a:latin typeface="Consolas" panose="020B0609020204030204" pitchFamily="49" charset="0"/>
              </a:rPr>
              <a:t>Презентация к лабораторной работе № </a:t>
            </a:r>
            <a:r>
              <a:rPr lang="en-US" sz="2400" b="1" dirty="0">
                <a:latin typeface="Consolas" panose="020B0609020204030204" pitchFamily="49" charset="0"/>
              </a:rPr>
              <a:t>5</a:t>
            </a:r>
            <a:endParaRPr lang="ru-RU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1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5FF8-E867-AC1F-8621-D772F3CA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968F-D95B-1C0D-A536-E6579A4D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0" dirty="0">
                <a:effectLst/>
                <a:latin typeface="Consolas" panose="020B0609020204030204" pitchFamily="49" charset="0"/>
              </a:rPr>
              <a:t>Цель работы и Задание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b="0" dirty="0">
                <a:effectLst/>
                <a:latin typeface="Consolas" panose="020B0609020204030204" pitchFamily="49" charset="0"/>
              </a:rPr>
              <a:t>Теоретическое введение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endParaRPr lang="ru-RU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77058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Линии, пересекающиеся на канцелярской кнопке">
            <a:extLst>
              <a:ext uri="{FF2B5EF4-FFF2-40B4-BE49-F238E27FC236}">
                <a16:creationId xmlns:a16="http://schemas.microsoft.com/office/drawing/2014/main" id="{12751FD0-34F6-17C6-2AE0-C52CF581B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EE826-E454-6071-CC02-50FBE394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 b="0" dirty="0">
                <a:effectLst/>
                <a:latin typeface="Consolas" panose="020B0609020204030204" pitchFamily="49" charset="0"/>
              </a:rPr>
              <a:t>Цель работы и Задание</a:t>
            </a:r>
            <a:br>
              <a:rPr lang="ru-RU" sz="2500" b="0" dirty="0">
                <a:effectLst/>
                <a:latin typeface="Consolas" panose="020B0609020204030204" pitchFamily="49" charset="0"/>
              </a:rPr>
            </a:br>
            <a:br>
              <a:rPr lang="ru-RU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FBB15-73DD-8AE9-E065-BB41EBAC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Цель работы</a:t>
            </a:r>
          </a:p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Изучение механизмов изменения идентификаторов, применения SetUID- и Sticky-битов. Получение практических навыков работы в консоли с дополнительными атрибутами. Рассмотрение работы механизма смены идентификатора процессов пользователей, а также влияние бита Sticky на запись и удаление файлов.</a:t>
            </a:r>
          </a:p>
          <a:p>
            <a:endParaRPr lang="ru-RU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23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64D2B-AA97-48A4-F6BC-58CE52AC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Теоретическое введение</a:t>
            </a:r>
            <a:br>
              <a:rPr lang="ru-RU" sz="31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31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BAE3-AAFC-36B1-D623-AC2F042C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В вычислительной технике sticky-бит - это флаг права доступа пользователя, который может быть присвоен файлам и каталогам в Unix-подобных системах. Существует два определения: одно для файлов, другое для каталогов.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diagram of a group&#10;&#10;Description automatically generated">
            <a:extLst>
              <a:ext uri="{FF2B5EF4-FFF2-40B4-BE49-F238E27FC236}">
                <a16:creationId xmlns:a16="http://schemas.microsoft.com/office/drawing/2014/main" id="{381ED748-7264-74CF-2EBA-F63B40CE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976133"/>
            <a:ext cx="5143500" cy="289321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214" y="609600"/>
            <a:ext cx="577178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sz="2800" b="0" dirty="0">
                <a:effectLst/>
                <a:latin typeface="Consolas" panose="020B0609020204030204" pitchFamily="49" charset="0"/>
              </a:rPr>
            </a:b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CEA45B-E606-85DD-9848-B0DA0AAB4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34652"/>
            <a:ext cx="2596281" cy="207702"/>
          </a:xfrm>
          <a:prstGeom prst="rect">
            <a:avLst/>
          </a:prstGeom>
        </p:spPr>
      </p:pic>
      <p:pic>
        <p:nvPicPr>
          <p:cNvPr id="9" name="Picture 8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A9D50C9-FEDA-5E3A-E309-B13ADE3B0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3" y="2496007"/>
            <a:ext cx="2369923" cy="16589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582A-1BD8-1202-7A23-7A5B169F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214" y="2160589"/>
            <a:ext cx="577178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300"/>
              <a:t>0. Подготовка лабораторного стенда.</a:t>
            </a:r>
          </a:p>
          <a:p>
            <a:pPr>
              <a:lnSpc>
                <a:spcPct val="90000"/>
              </a:lnSpc>
            </a:pPr>
            <a:r>
              <a:rPr lang="ru-RU" sz="1300"/>
              <a:t>1. Войдите в систему от имени пользователя guest.</a:t>
            </a:r>
          </a:p>
          <a:p>
            <a:pPr>
              <a:lnSpc>
                <a:spcPct val="90000"/>
              </a:lnSpc>
            </a:pPr>
            <a:r>
              <a:rPr lang="ru-RU" sz="1300"/>
              <a:t>2. cоздайте программу simpleid.c:</a:t>
            </a:r>
          </a:p>
          <a:p>
            <a:pPr>
              <a:lnSpc>
                <a:spcPct val="90000"/>
              </a:lnSpc>
            </a:pPr>
            <a:r>
              <a:rPr lang="ru-RU" sz="1300"/>
              <a:t>3. Скомплилируйте программу и убедитесь, что файл программы создан:</a:t>
            </a:r>
          </a:p>
          <a:p>
            <a:pPr>
              <a:lnSpc>
                <a:spcPct val="90000"/>
              </a:lnSpc>
            </a:pPr>
            <a:r>
              <a:rPr lang="ru-RU" sz="1300"/>
              <a:t>4. Выполните программу simpleid:</a:t>
            </a:r>
          </a:p>
          <a:p>
            <a:pPr>
              <a:lnSpc>
                <a:spcPct val="90000"/>
              </a:lnSpc>
            </a:pPr>
            <a:r>
              <a:rPr lang="ru-RU" sz="1300"/>
              <a:t>5. Выполните системную программу id: и сравните полученный вами результат с данными предыдущего пункта задания.</a:t>
            </a:r>
          </a:p>
          <a:p>
            <a:pPr>
              <a:lnSpc>
                <a:spcPct val="90000"/>
              </a:lnSpc>
            </a:pPr>
            <a:r>
              <a:rPr lang="ru-RU" sz="1300"/>
              <a:t>6. Усложните программу, добавив вывод действительных идентификаторов:</a:t>
            </a:r>
          </a:p>
          <a:p>
            <a:pPr>
              <a:lnSpc>
                <a:spcPct val="90000"/>
              </a:lnSpc>
            </a:pPr>
            <a:r>
              <a:rPr lang="ru-RU" sz="1300"/>
              <a:t>7. Скомпилируйте и запустите simpleid2.c:</a:t>
            </a:r>
          </a:p>
          <a:p>
            <a:pPr>
              <a:lnSpc>
                <a:spcPct val="90000"/>
              </a:lnSpc>
            </a:pPr>
            <a:r>
              <a:rPr lang="ru-RU" sz="1300"/>
              <a:t>8. От имени суперпользователя выполните команды:</a:t>
            </a:r>
          </a:p>
          <a:p>
            <a:pPr>
              <a:lnSpc>
                <a:spcPct val="90000"/>
              </a:lnSpc>
            </a:pPr>
            <a:r>
              <a:rPr lang="ru-RU" sz="1300"/>
              <a:t>9. Используйте sudo или повысьте временно свои права с помощью su. Поясните, что делают эти команды.</a:t>
            </a:r>
            <a:endParaRPr lang="en-US" sz="1300"/>
          </a:p>
        </p:txBody>
      </p:sp>
      <p:pic>
        <p:nvPicPr>
          <p:cNvPr id="6" name="Picture 5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462383EA-C842-08D6-07E3-4431D90E4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8" y="4383554"/>
            <a:ext cx="2430691" cy="16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2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214" y="609600"/>
            <a:ext cx="577178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sz="2800" b="0" dirty="0">
                <a:effectLst/>
                <a:latin typeface="Consolas" panose="020B0609020204030204" pitchFamily="49" charset="0"/>
              </a:rPr>
            </a:br>
            <a:endParaRPr lang="en-US" sz="2800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F346314-82AD-0068-C1E0-48DAF05C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58797"/>
            <a:ext cx="2596281" cy="759412"/>
          </a:xfrm>
          <a:prstGeom prst="rect">
            <a:avLst/>
          </a:prstGeom>
        </p:spPr>
      </p:pic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3B2C2FEF-681E-B2F0-F6C3-2BFEDC3D5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2" y="2496007"/>
            <a:ext cx="2336544" cy="16589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582A-1BD8-1202-7A23-7A5B169F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214" y="2160589"/>
            <a:ext cx="577178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100"/>
              <a:t>10. Выполните проверку правильности установки новых атрибутов и смены владельца файла simpleid2:</a:t>
            </a:r>
          </a:p>
          <a:p>
            <a:pPr>
              <a:lnSpc>
                <a:spcPct val="90000"/>
              </a:lnSpc>
            </a:pPr>
            <a:r>
              <a:rPr lang="ru-RU" sz="1100"/>
              <a:t>11. Запустите simpleid2 и id: Сравните результаты.</a:t>
            </a:r>
          </a:p>
          <a:p>
            <a:pPr>
              <a:lnSpc>
                <a:spcPct val="90000"/>
              </a:lnSpc>
            </a:pPr>
            <a:r>
              <a:rPr lang="ru-RU" sz="1100"/>
              <a:t>12. Проделайте тоже самое относительно SetGID-бита.</a:t>
            </a:r>
          </a:p>
          <a:p>
            <a:pPr>
              <a:lnSpc>
                <a:spcPct val="90000"/>
              </a:lnSpc>
            </a:pPr>
            <a:r>
              <a:rPr lang="ru-RU" sz="1100"/>
              <a:t>13. Создайте программу readfile.c:</a:t>
            </a:r>
          </a:p>
          <a:p>
            <a:pPr>
              <a:lnSpc>
                <a:spcPct val="90000"/>
              </a:lnSpc>
            </a:pPr>
            <a:r>
              <a:rPr lang="ru-RU" sz="1100"/>
              <a:t>14. Откомпилируйте её.</a:t>
            </a:r>
          </a:p>
          <a:p>
            <a:pPr>
              <a:lnSpc>
                <a:spcPct val="90000"/>
              </a:lnSpc>
            </a:pPr>
            <a:r>
              <a:rPr lang="ru-RU" sz="1100"/>
              <a:t>15. Смените владельца у файла readfile.c (или любого другого текстового файла в системе) и измените права так, чтобы только суперпользователь (root) мог прочитать его, a guest не мог.</a:t>
            </a:r>
          </a:p>
          <a:p>
            <a:pPr>
              <a:lnSpc>
                <a:spcPct val="90000"/>
              </a:lnSpc>
            </a:pPr>
            <a:r>
              <a:rPr lang="ru-RU" sz="1100"/>
              <a:t>16. Проверьте, что пользователь guest не может прочитать файл readfile.c</a:t>
            </a:r>
          </a:p>
          <a:p>
            <a:pPr>
              <a:lnSpc>
                <a:spcPct val="90000"/>
              </a:lnSpc>
            </a:pPr>
            <a:r>
              <a:rPr lang="ru-RU" sz="1100"/>
              <a:t>17. Смените у программы readfile владельца и установите SetU’D-бит.</a:t>
            </a:r>
          </a:p>
          <a:p>
            <a:pPr>
              <a:lnSpc>
                <a:spcPct val="90000"/>
              </a:lnSpc>
            </a:pPr>
            <a:r>
              <a:rPr lang="ru-RU" sz="1100"/>
              <a:t>18. Проверьте, может ли программа readfile прочитать файл readfile.c?</a:t>
            </a:r>
          </a:p>
          <a:p>
            <a:pPr>
              <a:lnSpc>
                <a:spcPct val="90000"/>
              </a:lnSpc>
            </a:pPr>
            <a:r>
              <a:rPr lang="ru-RU" sz="1100"/>
              <a:t>19. Проверьте, может ли программа readfile прочитать файл /etc shadow? Отразите полученный результат и ваши объяснения в отчёте.</a:t>
            </a: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6DE9E53-6EB0-ED8C-4CB6-ABE71F47F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781396"/>
            <a:ext cx="2596281" cy="86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5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214" y="609600"/>
            <a:ext cx="577178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sz="2800" b="0" dirty="0">
                <a:effectLst/>
                <a:latin typeface="Consolas" panose="020B0609020204030204" pitchFamily="49" charset="0"/>
              </a:rPr>
            </a:br>
            <a:endParaRPr lang="en-US" sz="2800" dirty="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7FC4E99-1501-86D6-B7EA-CC60667B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33441"/>
            <a:ext cx="2596281" cy="610125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0D644E92-B27A-E8BA-2F25-0887127A4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19812"/>
            <a:ext cx="2596281" cy="8113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582A-1BD8-1202-7A23-7A5B169F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214" y="2160589"/>
            <a:ext cx="577178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900" dirty="0"/>
              <a:t>1. Выясните, установлен ли атрибут Sticky на директории /tmp, для чего выполните команду.</a:t>
            </a:r>
          </a:p>
          <a:p>
            <a:pPr>
              <a:lnSpc>
                <a:spcPct val="90000"/>
              </a:lnSpc>
            </a:pPr>
            <a:r>
              <a:rPr lang="ru-RU" sz="900" dirty="0"/>
              <a:t>2. Oт имени пользователя guest создайте файл file01.txt в директории /tmp со словом test:</a:t>
            </a:r>
          </a:p>
          <a:p>
            <a:pPr>
              <a:lnSpc>
                <a:spcPct val="90000"/>
              </a:lnSpc>
            </a:pPr>
            <a:r>
              <a:rPr lang="ru-RU" sz="900" dirty="0"/>
              <a:t>3. Просмотрите атрибуты у только что созданного файла и разрешите чтение и запись для категории пользователей «все остальные»:</a:t>
            </a:r>
          </a:p>
          <a:p>
            <a:pPr>
              <a:lnSpc>
                <a:spcPct val="90000"/>
              </a:lnSpc>
            </a:pPr>
            <a:r>
              <a:rPr lang="ru-RU" sz="900" dirty="0"/>
              <a:t>4. т пользователя guest2 (не являющегося владельцем) попробуйте прочитать файл /tmp/file01.txt:</a:t>
            </a:r>
          </a:p>
          <a:p>
            <a:pPr>
              <a:lnSpc>
                <a:spcPct val="90000"/>
              </a:lnSpc>
            </a:pPr>
            <a:r>
              <a:rPr lang="ru-RU" sz="900" dirty="0"/>
              <a:t>5. От пользователя guest2 попробуйте дозаписать в файл /tmp/file01.txt слово test2 командой.</a:t>
            </a:r>
          </a:p>
          <a:p>
            <a:pPr>
              <a:lnSpc>
                <a:spcPct val="90000"/>
              </a:lnSpc>
            </a:pPr>
            <a:r>
              <a:rPr lang="ru-RU" sz="900" dirty="0"/>
              <a:t>6. Проверьте содержимое файла командой.</a:t>
            </a:r>
          </a:p>
          <a:p>
            <a:pPr>
              <a:lnSpc>
                <a:spcPct val="90000"/>
              </a:lnSpc>
            </a:pPr>
            <a:r>
              <a:rPr lang="ru-RU" sz="900" dirty="0"/>
              <a:t>7. От пользователя guest2 попробуйте записать в файл /tmp/file01.txt слово test3, стерев при этом всю имеющуюся в файле информацию командой:</a:t>
            </a:r>
          </a:p>
          <a:p>
            <a:pPr>
              <a:lnSpc>
                <a:spcPct val="90000"/>
              </a:lnSpc>
            </a:pPr>
            <a:r>
              <a:rPr lang="ru-RU" sz="900" dirty="0"/>
              <a:t>8. Проверьте содержимое файла командой.</a:t>
            </a:r>
          </a:p>
          <a:p>
            <a:pPr>
              <a:lnSpc>
                <a:spcPct val="90000"/>
              </a:lnSpc>
            </a:pPr>
            <a:r>
              <a:rPr lang="ru-RU" sz="900" dirty="0"/>
              <a:t>9. От пользователя guest2 попробуйте удалить файл /tmp/file01.txt командой.</a:t>
            </a:r>
          </a:p>
          <a:p>
            <a:pPr>
              <a:lnSpc>
                <a:spcPct val="90000"/>
              </a:lnSpc>
            </a:pPr>
            <a:r>
              <a:rPr lang="ru-RU" sz="900" dirty="0"/>
              <a:t>10. Повысьте свои права до суперпользователя следующей командой</a:t>
            </a:r>
          </a:p>
          <a:p>
            <a:pPr>
              <a:lnSpc>
                <a:spcPct val="90000"/>
              </a:lnSpc>
            </a:pPr>
            <a:r>
              <a:rPr lang="ru-RU" sz="900" dirty="0"/>
              <a:t>su и выполните после этого команду, снимающую атрибут Sticky-бит с директории /tmp:</a:t>
            </a:r>
          </a:p>
          <a:p>
            <a:pPr>
              <a:lnSpc>
                <a:spcPct val="90000"/>
              </a:lnSpc>
            </a:pPr>
            <a:r>
              <a:rPr lang="ru-RU" sz="900" dirty="0"/>
              <a:t>11. Покиньте режим суперпользователя командой.</a:t>
            </a:r>
          </a:p>
          <a:p>
            <a:pPr>
              <a:lnSpc>
                <a:spcPct val="90000"/>
              </a:lnSpc>
            </a:pPr>
            <a:r>
              <a:rPr lang="ru-RU" sz="900" dirty="0"/>
              <a:t>12. От пользователя guest2 проверьте, что атрибута t у директории /tmp нет: </a:t>
            </a:r>
          </a:p>
        </p:txBody>
      </p:sp>
      <p:pic>
        <p:nvPicPr>
          <p:cNvPr id="9" name="Picture 8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C5232C13-6052-582F-8E92-6D391448B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846303"/>
            <a:ext cx="2596281" cy="7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BFEE1-C934-5458-484D-5BFD542A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ru-RU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Выводы</a:t>
            </a:r>
            <a:br>
              <a:rPr lang="ru-RU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3BBF-B8D3-8797-BDBA-3293099C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Я учил механизмы изменения идентификаторов SetUID- и Sticky-битов. Посмотрел работу механизма смены идентификатора процессов пользователей также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влияние бита Sticky на запись и удаление файлов.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diagram of a group&#10;&#10;Description automatically generated">
            <a:extLst>
              <a:ext uri="{FF2B5EF4-FFF2-40B4-BE49-F238E27FC236}">
                <a16:creationId xmlns:a16="http://schemas.microsoft.com/office/drawing/2014/main" id="{CBF8E897-9B44-6C7E-3340-A377F6AA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976133"/>
            <a:ext cx="5143500" cy="2893218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C659D9-C9D3-6B30-6D86-0D774ADA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95" y="808114"/>
            <a:ext cx="7672215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489F3D-AB4A-C34B-67C9-D32675375E70}"/>
              </a:ext>
            </a:extLst>
          </p:cNvPr>
          <p:cNvSpPr txBox="1">
            <a:spLocks/>
          </p:cNvSpPr>
          <p:nvPr/>
        </p:nvSpPr>
        <p:spPr>
          <a:xfrm>
            <a:off x="714587" y="5217782"/>
            <a:ext cx="765435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tx1"/>
                </a:solidFill>
              </a:rPr>
              <a:t>Студент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ru-RU">
                <a:solidFill>
                  <a:schemeClr val="tx1"/>
                </a:solidFill>
              </a:rPr>
              <a:t> Мерич Дорук Каймакджыоглу</a:t>
            </a:r>
          </a:p>
          <a:p>
            <a:r>
              <a:rPr lang="ru-RU">
                <a:solidFill>
                  <a:schemeClr val="tx1"/>
                </a:solidFill>
              </a:rPr>
              <a:t>Студ.номер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ru-RU">
                <a:solidFill>
                  <a:schemeClr val="tx1"/>
                </a:solidFill>
              </a:rPr>
              <a:t> 1032204917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32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626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Trebuchet MS</vt:lpstr>
      <vt:lpstr>Wingdings 3</vt:lpstr>
      <vt:lpstr>Facet</vt:lpstr>
      <vt:lpstr>Предмет: Информационная безопасность </vt:lpstr>
      <vt:lpstr>Содержание</vt:lpstr>
      <vt:lpstr>Цель работы и Задание  </vt:lpstr>
      <vt:lpstr>Теоретическое введение </vt:lpstr>
      <vt:lpstr>Выполнение лабораторной работы </vt:lpstr>
      <vt:lpstr>Выполнение лабораторной работы </vt:lpstr>
      <vt:lpstr>Выполнение лабораторной работы </vt:lpstr>
      <vt:lpstr>Выводы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Предмет: Информационная aбезопасность </dc:title>
  <dc:creator>Каймакджыоглу Мерич Дорук</dc:creator>
  <cp:lastModifiedBy>Каймакджыоглу Мерич Дорук</cp:lastModifiedBy>
  <cp:revision>10</cp:revision>
  <dcterms:created xsi:type="dcterms:W3CDTF">2023-09-07T20:05:05Z</dcterms:created>
  <dcterms:modified xsi:type="dcterms:W3CDTF">2023-10-04T18:29:29Z</dcterms:modified>
</cp:coreProperties>
</file>