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57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42659-1979-4134-BFF3-35F10D4E8429}"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C9DFE-6949-4238-B655-1951B2747564}" type="slidenum">
              <a:rPr lang="en-US" smtClean="0"/>
              <a:t>‹#›</a:t>
            </a:fld>
            <a:endParaRPr lang="en-US"/>
          </a:p>
        </p:txBody>
      </p:sp>
    </p:spTree>
    <p:extLst>
      <p:ext uri="{BB962C8B-B14F-4D97-AF65-F5344CB8AC3E}">
        <p14:creationId xmlns:p14="http://schemas.microsoft.com/office/powerpoint/2010/main" val="15048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C9DFE-6949-4238-B655-1951B2747564}" type="slidenum">
              <a:rPr lang="en-US" smtClean="0"/>
              <a:t>3</a:t>
            </a:fld>
            <a:endParaRPr lang="en-US"/>
          </a:p>
        </p:txBody>
      </p:sp>
    </p:spTree>
    <p:extLst>
      <p:ext uri="{BB962C8B-B14F-4D97-AF65-F5344CB8AC3E}">
        <p14:creationId xmlns:p14="http://schemas.microsoft.com/office/powerpoint/2010/main" val="12878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58751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83865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22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25417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9224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3948326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373872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405278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201063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D1589-983E-4E28-9D86-06728794778E}"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383968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D1589-983E-4E28-9D86-06728794778E}"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193817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D1589-983E-4E28-9D86-06728794778E}"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39375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D1589-983E-4E28-9D86-06728794778E}" type="datetimeFigureOut">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205494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D1589-983E-4E28-9D86-06728794778E}" type="datetimeFigureOut">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57334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D1589-983E-4E28-9D86-06728794778E}"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171974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D1589-983E-4E28-9D86-06728794778E}"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E8EFE-23D0-4E01-BD23-C9872D1AA1D2}" type="slidenum">
              <a:rPr lang="en-US" smtClean="0"/>
              <a:t>‹#›</a:t>
            </a:fld>
            <a:endParaRPr lang="en-US"/>
          </a:p>
        </p:txBody>
      </p:sp>
    </p:spTree>
    <p:extLst>
      <p:ext uri="{BB962C8B-B14F-4D97-AF65-F5344CB8AC3E}">
        <p14:creationId xmlns:p14="http://schemas.microsoft.com/office/powerpoint/2010/main" val="169081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ED1589-983E-4E28-9D86-06728794778E}" type="datetimeFigureOut">
              <a:rPr lang="en-US" smtClean="0"/>
              <a:t>10/21/2023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9E8EFE-23D0-4E01-BD23-C9872D1AA1D2}" type="slidenum">
              <a:rPr lang="en-US" smtClean="0"/>
              <a:t>‹#›</a:t>
            </a:fld>
            <a:endParaRPr lang="en-US"/>
          </a:p>
        </p:txBody>
      </p:sp>
    </p:spTree>
    <p:extLst>
      <p:ext uri="{BB962C8B-B14F-4D97-AF65-F5344CB8AC3E}">
        <p14:creationId xmlns:p14="http://schemas.microsoft.com/office/powerpoint/2010/main" val="3155299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D8AD-40CB-C961-3749-860A76810BBA}"/>
              </a:ext>
            </a:extLst>
          </p:cNvPr>
          <p:cNvSpPr>
            <a:spLocks noGrp="1"/>
          </p:cNvSpPr>
          <p:nvPr>
            <p:ph type="ctrTitle"/>
          </p:nvPr>
        </p:nvSpPr>
        <p:spPr>
          <a:xfrm>
            <a:off x="157238" y="2064901"/>
            <a:ext cx="9439607" cy="1646302"/>
          </a:xfrm>
        </p:spPr>
        <p:txBody>
          <a:bodyPr>
            <a:normAutofit fontScale="90000"/>
          </a:bodyPr>
          <a:lstStyle/>
          <a:p>
            <a:r>
              <a:rPr lang="ru-RU" b="1" dirty="0"/>
              <a:t>Предмет</a:t>
            </a:r>
            <a:r>
              <a:rPr lang="en-US" b="1" dirty="0"/>
              <a:t>: </a:t>
            </a:r>
            <a:r>
              <a:rPr lang="ru-RU" b="1" dirty="0"/>
              <a:t>Информационная</a:t>
            </a:r>
            <a:br>
              <a:rPr lang="en-US" b="1" dirty="0"/>
            </a:br>
            <a:r>
              <a:rPr lang="ru-RU" b="1" dirty="0"/>
              <a:t>безопасность</a:t>
            </a:r>
            <a:br>
              <a:rPr lang="ru-RU" b="1" dirty="0"/>
            </a:br>
            <a:endParaRPr lang="en-US" dirty="0"/>
          </a:p>
        </p:txBody>
      </p:sp>
      <p:sp>
        <p:nvSpPr>
          <p:cNvPr id="3" name="Subtitle 2">
            <a:extLst>
              <a:ext uri="{FF2B5EF4-FFF2-40B4-BE49-F238E27FC236}">
                <a16:creationId xmlns:a16="http://schemas.microsoft.com/office/drawing/2014/main" id="{2CD6C0FF-B34F-FA1E-495D-AC7106B68234}"/>
              </a:ext>
            </a:extLst>
          </p:cNvPr>
          <p:cNvSpPr>
            <a:spLocks noGrp="1"/>
          </p:cNvSpPr>
          <p:nvPr>
            <p:ph type="subTitle" idx="1"/>
          </p:nvPr>
        </p:nvSpPr>
        <p:spPr>
          <a:xfrm>
            <a:off x="714587" y="5217782"/>
            <a:ext cx="7654350" cy="1096899"/>
          </a:xfrm>
        </p:spPr>
        <p:txBody>
          <a:bodyPr/>
          <a:lstStyle/>
          <a:p>
            <a:pPr algn="l"/>
            <a:r>
              <a:rPr lang="ru-RU" dirty="0">
                <a:solidFill>
                  <a:schemeClr val="tx1"/>
                </a:solidFill>
              </a:rPr>
              <a:t>Студент</a:t>
            </a:r>
            <a:r>
              <a:rPr lang="en-US" dirty="0">
                <a:solidFill>
                  <a:schemeClr val="tx1"/>
                </a:solidFill>
              </a:rPr>
              <a:t>:</a:t>
            </a:r>
            <a:r>
              <a:rPr lang="ru-RU" dirty="0">
                <a:solidFill>
                  <a:schemeClr val="tx1"/>
                </a:solidFill>
              </a:rPr>
              <a:t> Мерич Дорук Каймакджыоглу</a:t>
            </a:r>
          </a:p>
          <a:p>
            <a:pPr algn="l"/>
            <a:r>
              <a:rPr lang="ru-RU" dirty="0">
                <a:solidFill>
                  <a:schemeClr val="tx1"/>
                </a:solidFill>
              </a:rPr>
              <a:t>Студ.номер</a:t>
            </a:r>
            <a:r>
              <a:rPr lang="en-US" dirty="0">
                <a:solidFill>
                  <a:schemeClr val="tx1"/>
                </a:solidFill>
              </a:rPr>
              <a:t>:</a:t>
            </a:r>
            <a:r>
              <a:rPr lang="ru-RU" dirty="0">
                <a:solidFill>
                  <a:schemeClr val="tx1"/>
                </a:solidFill>
              </a:rPr>
              <a:t> 1032204917</a:t>
            </a:r>
            <a:endParaRPr lang="en-US" dirty="0">
              <a:solidFill>
                <a:schemeClr val="tx1"/>
              </a:solidFill>
            </a:endParaRPr>
          </a:p>
        </p:txBody>
      </p:sp>
      <p:sp>
        <p:nvSpPr>
          <p:cNvPr id="4" name="TextBox 3">
            <a:extLst>
              <a:ext uri="{FF2B5EF4-FFF2-40B4-BE49-F238E27FC236}">
                <a16:creationId xmlns:a16="http://schemas.microsoft.com/office/drawing/2014/main" id="{0C948CBA-B66B-1FC0-6593-E7A765D52A2F}"/>
              </a:ext>
            </a:extLst>
          </p:cNvPr>
          <p:cNvSpPr txBox="1"/>
          <p:nvPr/>
        </p:nvSpPr>
        <p:spPr>
          <a:xfrm>
            <a:off x="1641219" y="3771995"/>
            <a:ext cx="6471643" cy="461665"/>
          </a:xfrm>
          <a:prstGeom prst="rect">
            <a:avLst/>
          </a:prstGeom>
          <a:noFill/>
        </p:spPr>
        <p:txBody>
          <a:bodyPr wrap="none" rtlCol="0">
            <a:spAutoFit/>
          </a:bodyPr>
          <a:lstStyle/>
          <a:p>
            <a:r>
              <a:rPr lang="ru-RU" sz="2400" b="1" dirty="0">
                <a:effectLst/>
                <a:latin typeface="Consolas" panose="020B0609020204030204" pitchFamily="49" charset="0"/>
              </a:rPr>
              <a:t>Презентация к лабораторной работе № </a:t>
            </a:r>
            <a:r>
              <a:rPr lang="ru-RU" sz="2400" b="1" dirty="0">
                <a:latin typeface="Consolas" panose="020B0609020204030204" pitchFamily="49" charset="0"/>
              </a:rPr>
              <a:t>7</a:t>
            </a:r>
            <a:endParaRPr lang="ru-RU" sz="2400" b="1" dirty="0">
              <a:effectLst/>
              <a:latin typeface="Consolas" panose="020B0609020204030204" pitchFamily="49" charset="0"/>
            </a:endParaRPr>
          </a:p>
        </p:txBody>
      </p:sp>
    </p:spTree>
    <p:extLst>
      <p:ext uri="{BB962C8B-B14F-4D97-AF65-F5344CB8AC3E}">
        <p14:creationId xmlns:p14="http://schemas.microsoft.com/office/powerpoint/2010/main" val="273921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5FF8-E867-AC1F-8621-D772F3CA1304}"/>
              </a:ext>
            </a:extLst>
          </p:cNvPr>
          <p:cNvSpPr>
            <a:spLocks noGrp="1"/>
          </p:cNvSpPr>
          <p:nvPr>
            <p:ph type="title"/>
          </p:nvPr>
        </p:nvSpPr>
        <p:spPr/>
        <p:txBody>
          <a:bodyPr/>
          <a:lstStyle/>
          <a:p>
            <a:pPr algn="ctr"/>
            <a:r>
              <a:rPr lang="ru-RU" dirty="0"/>
              <a:t>Содержание</a:t>
            </a:r>
            <a:endParaRPr lang="en-US" dirty="0"/>
          </a:p>
        </p:txBody>
      </p:sp>
      <p:sp>
        <p:nvSpPr>
          <p:cNvPr id="3" name="Content Placeholder 2">
            <a:extLst>
              <a:ext uri="{FF2B5EF4-FFF2-40B4-BE49-F238E27FC236}">
                <a16:creationId xmlns:a16="http://schemas.microsoft.com/office/drawing/2014/main" id="{26F7968F-D95B-1C0D-A536-E6579A4DDC44}"/>
              </a:ext>
            </a:extLst>
          </p:cNvPr>
          <p:cNvSpPr>
            <a:spLocks noGrp="1"/>
          </p:cNvSpPr>
          <p:nvPr>
            <p:ph idx="1"/>
          </p:nvPr>
        </p:nvSpPr>
        <p:spPr/>
        <p:txBody>
          <a:bodyPr/>
          <a:lstStyle/>
          <a:p>
            <a:r>
              <a:rPr lang="ru-RU" sz="1800" b="0" dirty="0">
                <a:effectLst/>
                <a:latin typeface="Consolas" panose="020B0609020204030204" pitchFamily="49" charset="0"/>
              </a:rPr>
              <a:t>Цель работы и Задание</a:t>
            </a:r>
            <a:endParaRPr lang="ru-RU" sz="1800" dirty="0">
              <a:solidFill>
                <a:schemeClr val="tx1"/>
              </a:solidFill>
              <a:latin typeface="Consolas" panose="020B0609020204030204" pitchFamily="49" charset="0"/>
            </a:endParaRPr>
          </a:p>
          <a:p>
            <a:r>
              <a:rPr lang="ru-RU" b="0" dirty="0">
                <a:effectLst/>
                <a:latin typeface="Consolas" panose="020B0609020204030204" pitchFamily="49" charset="0"/>
              </a:rPr>
              <a:t>Теоретическое введение</a:t>
            </a:r>
            <a:endParaRPr lang="en-US" b="0" dirty="0">
              <a:effectLst/>
              <a:latin typeface="Consolas" panose="020B0609020204030204" pitchFamily="49" charset="0"/>
            </a:endParaRPr>
          </a:p>
          <a:p>
            <a:r>
              <a:rPr lang="ru-RU" sz="1800" b="0" dirty="0">
                <a:effectLst/>
                <a:latin typeface="Consolas" panose="020B0609020204030204" pitchFamily="49" charset="0"/>
              </a:rPr>
              <a:t>Выполнение лабораторной работы</a:t>
            </a:r>
            <a:endParaRPr lang="ru-RU" b="0" dirty="0">
              <a:solidFill>
                <a:schemeClr val="tx1"/>
              </a:solidFill>
              <a:effectLst/>
              <a:latin typeface="Consolas" panose="020B0609020204030204" pitchFamily="49" charset="0"/>
            </a:endParaRPr>
          </a:p>
          <a:p>
            <a:r>
              <a:rPr lang="ru-RU" b="0" dirty="0">
                <a:solidFill>
                  <a:schemeClr val="tx1"/>
                </a:solidFill>
                <a:effectLst/>
                <a:latin typeface="Consolas" panose="020B0609020204030204" pitchFamily="49" charset="0"/>
              </a:rPr>
              <a:t>Выводы</a:t>
            </a:r>
          </a:p>
        </p:txBody>
      </p:sp>
    </p:spTree>
    <p:extLst>
      <p:ext uri="{BB962C8B-B14F-4D97-AF65-F5344CB8AC3E}">
        <p14:creationId xmlns:p14="http://schemas.microsoft.com/office/powerpoint/2010/main" val="277058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Линии, пересекающиеся на канцелярской кнопке">
            <a:extLst>
              <a:ext uri="{FF2B5EF4-FFF2-40B4-BE49-F238E27FC236}">
                <a16:creationId xmlns:a16="http://schemas.microsoft.com/office/drawing/2014/main" id="{12751FD0-34F6-17C6-2AE0-C52CF581B5C1}"/>
              </a:ext>
            </a:extLst>
          </p:cNvPr>
          <p:cNvPicPr>
            <a:picLocks noChangeAspect="1"/>
          </p:cNvPicPr>
          <p:nvPr/>
        </p:nvPicPr>
        <p:blipFill rotWithShape="1">
          <a:blip r:embed="rId3"/>
          <a:srcRect l="22893"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6AEE826-E454-6071-CC02-50FBE3948EBA}"/>
              </a:ext>
            </a:extLst>
          </p:cNvPr>
          <p:cNvSpPr>
            <a:spLocks noGrp="1"/>
          </p:cNvSpPr>
          <p:nvPr>
            <p:ph type="title"/>
          </p:nvPr>
        </p:nvSpPr>
        <p:spPr>
          <a:xfrm>
            <a:off x="677333" y="609600"/>
            <a:ext cx="3851123" cy="1320800"/>
          </a:xfrm>
        </p:spPr>
        <p:txBody>
          <a:bodyPr>
            <a:normAutofit/>
          </a:bodyPr>
          <a:lstStyle/>
          <a:p>
            <a:pPr>
              <a:lnSpc>
                <a:spcPct val="90000"/>
              </a:lnSpc>
            </a:pPr>
            <a:r>
              <a:rPr lang="ru-RU" sz="2500" b="0" dirty="0">
                <a:effectLst/>
                <a:latin typeface="Consolas" panose="020B0609020204030204" pitchFamily="49" charset="0"/>
              </a:rPr>
              <a:t>Цель работы и Задание</a:t>
            </a:r>
            <a:br>
              <a:rPr lang="ru-RU" sz="2500" b="0" dirty="0">
                <a:effectLst/>
                <a:latin typeface="Consolas" panose="020B0609020204030204" pitchFamily="49" charset="0"/>
              </a:rPr>
            </a:br>
            <a:br>
              <a:rPr lang="ru-RU" sz="2500" b="0" dirty="0">
                <a:effectLst/>
                <a:latin typeface="Consolas" panose="020B0609020204030204" pitchFamily="49" charset="0"/>
              </a:rPr>
            </a:br>
            <a:endParaRPr lang="en-US" sz="2500" dirty="0"/>
          </a:p>
        </p:txBody>
      </p:sp>
      <p:sp>
        <p:nvSpPr>
          <p:cNvPr id="4" name="Content Placeholder 2">
            <a:extLst>
              <a:ext uri="{FF2B5EF4-FFF2-40B4-BE49-F238E27FC236}">
                <a16:creationId xmlns:a16="http://schemas.microsoft.com/office/drawing/2014/main" id="{CD9FBB15-73DD-8AE9-E065-BB41EBACA701}"/>
              </a:ext>
            </a:extLst>
          </p:cNvPr>
          <p:cNvSpPr>
            <a:spLocks noGrp="1"/>
          </p:cNvSpPr>
          <p:nvPr>
            <p:ph idx="1"/>
          </p:nvPr>
        </p:nvSpPr>
        <p:spPr>
          <a:xfrm>
            <a:off x="677334" y="2160589"/>
            <a:ext cx="3851122" cy="3880773"/>
          </a:xfrm>
        </p:spPr>
        <p:txBody>
          <a:bodyPr>
            <a:normAutofit fontScale="55000" lnSpcReduction="20000"/>
          </a:bodyPr>
          <a:lstStyle/>
          <a:p>
            <a:r>
              <a:rPr lang="ru-RU" b="0" dirty="0">
                <a:effectLst/>
                <a:latin typeface="Consolas" panose="020B0609020204030204" pitchFamily="49" charset="0"/>
              </a:rPr>
              <a:t>Цель работы</a:t>
            </a:r>
          </a:p>
          <a:p>
            <a:pPr marL="0" indent="0">
              <a:buNone/>
            </a:pPr>
            <a:r>
              <a:rPr lang="ru-RU" b="0" dirty="0">
                <a:effectLst/>
                <a:latin typeface="Consolas" panose="020B0609020204030204" pitchFamily="49" charset="0"/>
              </a:rPr>
              <a:t>Освоить на практике применение режима однократного гаммирования</a:t>
            </a:r>
          </a:p>
          <a:p>
            <a:r>
              <a:rPr lang="ru-RU" b="0" dirty="0">
                <a:effectLst/>
                <a:latin typeface="Consolas" panose="020B0609020204030204" pitchFamily="49" charset="0"/>
              </a:rPr>
              <a:t>Задание</a:t>
            </a:r>
          </a:p>
          <a:p>
            <a:pPr marL="0" indent="0">
              <a:buNone/>
            </a:pPr>
            <a:r>
              <a:rPr lang="ru-RU" b="0" dirty="0">
                <a:effectLst/>
                <a:latin typeface="Consolas" panose="020B0609020204030204" pitchFamily="49" charset="0"/>
              </a:rPr>
              <a:t>Нужно подобрать ключ, чтобы получить сообщение «С Новым Годом,</a:t>
            </a:r>
          </a:p>
          <a:p>
            <a:pPr marL="0" indent="0">
              <a:buNone/>
            </a:pPr>
            <a:r>
              <a:rPr lang="ru-RU" b="0" dirty="0">
                <a:effectLst/>
                <a:latin typeface="Consolas" panose="020B0609020204030204" pitchFamily="49" charset="0"/>
              </a:rPr>
              <a:t>друзья!». Требуется разработать приложение, позволяющее шифровать и</a:t>
            </a:r>
          </a:p>
          <a:p>
            <a:pPr marL="0" indent="0">
              <a:buNone/>
            </a:pPr>
            <a:r>
              <a:rPr lang="ru-RU" b="0" dirty="0">
                <a:effectLst/>
                <a:latin typeface="Consolas" panose="020B0609020204030204" pitchFamily="49" charset="0"/>
              </a:rPr>
              <a:t>дешифровать данные в режиме однократного гаммирования. Приложение</a:t>
            </a:r>
          </a:p>
          <a:p>
            <a:pPr marL="0" indent="0">
              <a:buNone/>
            </a:pPr>
            <a:r>
              <a:rPr lang="ru-RU" b="0" dirty="0">
                <a:effectLst/>
                <a:latin typeface="Consolas" panose="020B0609020204030204" pitchFamily="49" charset="0"/>
              </a:rPr>
              <a:t>должно:</a:t>
            </a:r>
          </a:p>
          <a:p>
            <a:pPr marL="0" indent="0">
              <a:buNone/>
            </a:pPr>
            <a:r>
              <a:rPr lang="ru-RU" b="0" dirty="0">
                <a:effectLst/>
                <a:latin typeface="Consolas" panose="020B0609020204030204" pitchFamily="49" charset="0"/>
              </a:rPr>
              <a:t>1. Определить вид шифротекста при известном ключе и известном откры-</a:t>
            </a:r>
          </a:p>
          <a:p>
            <a:pPr marL="0" indent="0">
              <a:buNone/>
            </a:pPr>
            <a:r>
              <a:rPr lang="ru-RU" b="0" dirty="0">
                <a:effectLst/>
                <a:latin typeface="Consolas" panose="020B0609020204030204" pitchFamily="49" charset="0"/>
              </a:rPr>
              <a:t>том тексте.</a:t>
            </a:r>
          </a:p>
          <a:p>
            <a:pPr marL="0" indent="0">
              <a:buNone/>
            </a:pPr>
            <a:r>
              <a:rPr lang="ru-RU" b="0" dirty="0">
                <a:effectLst/>
                <a:latin typeface="Consolas" panose="020B0609020204030204" pitchFamily="49" charset="0"/>
              </a:rPr>
              <a:t>2. Определить ключ, с помощью которого шифротекст может быть преоб-</a:t>
            </a:r>
          </a:p>
          <a:p>
            <a:pPr marL="0" indent="0">
              <a:buNone/>
            </a:pPr>
            <a:r>
              <a:rPr lang="ru-RU" b="0" dirty="0">
                <a:effectLst/>
                <a:latin typeface="Consolas" panose="020B0609020204030204" pitchFamily="49" charset="0"/>
              </a:rPr>
              <a:t>разован в некоторый фрагмент текста, представляющий собой один из</a:t>
            </a:r>
          </a:p>
          <a:p>
            <a:pPr marL="0" indent="0">
              <a:buNone/>
            </a:pPr>
            <a:r>
              <a:rPr lang="ru-RU" b="0" dirty="0">
                <a:effectLst/>
                <a:latin typeface="Consolas" panose="020B0609020204030204" pitchFamily="49" charset="0"/>
              </a:rPr>
              <a:t>возможных вариантов прочтения открытого текста.</a:t>
            </a:r>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123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1C64D2B-AA97-48A4-F6BC-58CE52AC4A50}"/>
              </a:ext>
            </a:extLst>
          </p:cNvPr>
          <p:cNvSpPr>
            <a:spLocks noGrp="1"/>
          </p:cNvSpPr>
          <p:nvPr>
            <p:ph type="title"/>
          </p:nvPr>
        </p:nvSpPr>
        <p:spPr>
          <a:xfrm>
            <a:off x="673754" y="643467"/>
            <a:ext cx="4203045" cy="1375608"/>
          </a:xfrm>
        </p:spPr>
        <p:txBody>
          <a:bodyPr anchor="ctr">
            <a:normAutofit/>
          </a:bodyPr>
          <a:lstStyle/>
          <a:p>
            <a:pPr>
              <a:lnSpc>
                <a:spcPct val="90000"/>
              </a:lnSpc>
            </a:pPr>
            <a:r>
              <a:rPr lang="ru-RU" sz="3100" b="0">
                <a:solidFill>
                  <a:schemeClr val="bg1"/>
                </a:solidFill>
                <a:effectLst/>
                <a:latin typeface="Consolas" panose="020B0609020204030204" pitchFamily="49" charset="0"/>
              </a:rPr>
              <a:t>Теоретическое введение</a:t>
            </a:r>
            <a:br>
              <a:rPr lang="ru-RU" sz="3100" b="0">
                <a:solidFill>
                  <a:schemeClr val="bg1"/>
                </a:solidFill>
                <a:effectLst/>
                <a:latin typeface="Consolas" panose="020B0609020204030204" pitchFamily="49" charset="0"/>
              </a:rPr>
            </a:br>
            <a:endParaRPr lang="en-US" sz="3100">
              <a:solidFill>
                <a:schemeClr val="bg1"/>
              </a:solidFill>
            </a:endParaRPr>
          </a:p>
        </p:txBody>
      </p:sp>
      <p:sp>
        <p:nvSpPr>
          <p:cNvPr id="3" name="Content Placeholder 2">
            <a:extLst>
              <a:ext uri="{FF2B5EF4-FFF2-40B4-BE49-F238E27FC236}">
                <a16:creationId xmlns:a16="http://schemas.microsoft.com/office/drawing/2014/main" id="{B375BAE3-AAFC-36B1-D623-AC2F042C98F5}"/>
              </a:ext>
            </a:extLst>
          </p:cNvPr>
          <p:cNvSpPr>
            <a:spLocks noGrp="1"/>
          </p:cNvSpPr>
          <p:nvPr>
            <p:ph idx="1"/>
          </p:nvPr>
        </p:nvSpPr>
        <p:spPr>
          <a:xfrm>
            <a:off x="673754" y="2160590"/>
            <a:ext cx="3973943" cy="3440110"/>
          </a:xfrm>
        </p:spPr>
        <p:txBody>
          <a:bodyPr>
            <a:normAutofit/>
          </a:bodyPr>
          <a:lstStyle/>
          <a:p>
            <a:pPr>
              <a:lnSpc>
                <a:spcPct val="90000"/>
              </a:lnSpc>
            </a:pPr>
            <a:r>
              <a:rPr lang="ru-RU" sz="1300">
                <a:solidFill>
                  <a:schemeClr val="bg1"/>
                </a:solidFill>
              </a:rPr>
              <a:t>Предложенная Г. С. Вернамом так называемая «схема однократного использования (гаммирования)» является простой, но надёжной схемой шифрования данных. Гаммирование представляет собой наложение (снятие) на открытые (зашифрованные) данные последовательности элементов других данных, полученной с помощью некоторого криптографического алгоритма, для получения зашифрованных (открытых) данных. Иными словами, наложение гаммы — это сложение её элементов с элементами открытого (закрытого) текста по некоторому фиксированному модулю, значение которого представляет собой известную часть алгоритма шифрования.</a:t>
            </a:r>
            <a:endParaRPr lang="en-US" sz="1300">
              <a:solidFill>
                <a:schemeClr val="bg1"/>
              </a:solidFill>
            </a:endParaRPr>
          </a:p>
        </p:txBody>
      </p:sp>
      <p:pic>
        <p:nvPicPr>
          <p:cNvPr id="6" name="Picture 5" descr="A diagram of a key&#10;&#10;Description automatically generated">
            <a:extLst>
              <a:ext uri="{FF2B5EF4-FFF2-40B4-BE49-F238E27FC236}">
                <a16:creationId xmlns:a16="http://schemas.microsoft.com/office/drawing/2014/main" id="{57FE414E-C660-2A2A-8748-D1060578A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786234"/>
            <a:ext cx="5143500" cy="1273016"/>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759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ECE7-8D9F-D578-4FF0-DF15A57E93B0}"/>
              </a:ext>
            </a:extLst>
          </p:cNvPr>
          <p:cNvSpPr>
            <a:spLocks noGrp="1"/>
          </p:cNvSpPr>
          <p:nvPr>
            <p:ph type="title"/>
          </p:nvPr>
        </p:nvSpPr>
        <p:spPr>
          <a:xfrm>
            <a:off x="677334" y="609600"/>
            <a:ext cx="5222281" cy="1320800"/>
          </a:xfrm>
        </p:spPr>
        <p:txBody>
          <a:bodyPr>
            <a:normAutofit/>
          </a:bodyPr>
          <a:lstStyle/>
          <a:p>
            <a:pPr>
              <a:lnSpc>
                <a:spcPct val="90000"/>
              </a:lnSpc>
            </a:pPr>
            <a:r>
              <a:rPr lang="ru-RU" sz="2800" b="0" dirty="0">
                <a:effectLst/>
                <a:latin typeface="Consolas" panose="020B0609020204030204" pitchFamily="49" charset="0"/>
              </a:rPr>
              <a:t>Выполнение лабораторной работы</a:t>
            </a:r>
            <a:br>
              <a:rPr lang="ru-RU" sz="2800" b="0" dirty="0">
                <a:effectLst/>
                <a:latin typeface="Consolas" panose="020B0609020204030204" pitchFamily="49" charset="0"/>
              </a:rPr>
            </a:br>
            <a:endParaRPr lang="en-US" sz="2800" dirty="0"/>
          </a:p>
        </p:txBody>
      </p:sp>
      <p:sp>
        <p:nvSpPr>
          <p:cNvPr id="12"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2DE582A-1BD8-1202-7A23-7A5B169F8C55}"/>
              </a:ext>
            </a:extLst>
          </p:cNvPr>
          <p:cNvSpPr>
            <a:spLocks noGrp="1"/>
          </p:cNvSpPr>
          <p:nvPr>
            <p:ph idx="1"/>
          </p:nvPr>
        </p:nvSpPr>
        <p:spPr>
          <a:xfrm>
            <a:off x="681001" y="2160589"/>
            <a:ext cx="5211607" cy="3880773"/>
          </a:xfrm>
        </p:spPr>
        <p:txBody>
          <a:bodyPr>
            <a:normAutofit/>
          </a:bodyPr>
          <a:lstStyle/>
          <a:p>
            <a:r>
              <a:rPr lang="ru-RU" b="1" dirty="0"/>
              <a:t>generate_random_key(text):</a:t>
            </a:r>
          </a:p>
          <a:p>
            <a:pPr marL="0" indent="0">
              <a:buNone/>
            </a:pPr>
            <a:endParaRPr lang="ru-RU" dirty="0"/>
          </a:p>
          <a:p>
            <a:pPr marL="0" indent="0">
              <a:buNone/>
            </a:pPr>
            <a:r>
              <a:rPr lang="ru-RU" dirty="0"/>
              <a:t>    Эта функция генерирует случайную строку key той же длины, что и входной текст text. Каждый символ ключа выбирается случайным образом из букв английского алфавита (строчных и заглавных)</a:t>
            </a:r>
            <a:endParaRPr lang="en-US" dirty="0"/>
          </a:p>
        </p:txBody>
      </p:sp>
      <p:pic>
        <p:nvPicPr>
          <p:cNvPr id="8" name="Picture 7">
            <a:extLst>
              <a:ext uri="{FF2B5EF4-FFF2-40B4-BE49-F238E27FC236}">
                <a16:creationId xmlns:a16="http://schemas.microsoft.com/office/drawing/2014/main" id="{C55A34BA-F554-2C48-7FFD-8767E8898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3233735"/>
            <a:ext cx="5600700" cy="657230"/>
          </a:xfrm>
          <a:prstGeom prst="rect">
            <a:avLst/>
          </a:prstGeom>
        </p:spPr>
      </p:pic>
    </p:spTree>
    <p:extLst>
      <p:ext uri="{BB962C8B-B14F-4D97-AF65-F5344CB8AC3E}">
        <p14:creationId xmlns:p14="http://schemas.microsoft.com/office/powerpoint/2010/main" val="242142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ECE7-8D9F-D578-4FF0-DF15A57E93B0}"/>
              </a:ext>
            </a:extLst>
          </p:cNvPr>
          <p:cNvSpPr>
            <a:spLocks noGrp="1"/>
          </p:cNvSpPr>
          <p:nvPr>
            <p:ph type="title"/>
          </p:nvPr>
        </p:nvSpPr>
        <p:spPr>
          <a:xfrm>
            <a:off x="677334" y="609600"/>
            <a:ext cx="5222281" cy="1320800"/>
          </a:xfrm>
        </p:spPr>
        <p:txBody>
          <a:bodyPr>
            <a:normAutofit/>
          </a:bodyPr>
          <a:lstStyle/>
          <a:p>
            <a:pPr>
              <a:lnSpc>
                <a:spcPct val="90000"/>
              </a:lnSpc>
            </a:pPr>
            <a:r>
              <a:rPr lang="ru-RU" sz="2800" b="0" dirty="0">
                <a:effectLst/>
                <a:latin typeface="Consolas" panose="020B0609020204030204" pitchFamily="49" charset="0"/>
              </a:rPr>
              <a:t>Выполнение лабораторной работы</a:t>
            </a:r>
            <a:br>
              <a:rPr lang="ru-RU" sz="2800" b="0" dirty="0">
                <a:effectLst/>
                <a:latin typeface="Consolas" panose="020B0609020204030204" pitchFamily="49" charset="0"/>
              </a:rPr>
            </a:br>
            <a:endParaRPr lang="en-US" sz="2800" dirty="0"/>
          </a:p>
        </p:txBody>
      </p:sp>
      <p:sp>
        <p:nvSpPr>
          <p:cNvPr id="12"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2DE582A-1BD8-1202-7A23-7A5B169F8C55}"/>
              </a:ext>
            </a:extLst>
          </p:cNvPr>
          <p:cNvSpPr>
            <a:spLocks noGrp="1"/>
          </p:cNvSpPr>
          <p:nvPr>
            <p:ph idx="1"/>
          </p:nvPr>
        </p:nvSpPr>
        <p:spPr>
          <a:xfrm>
            <a:off x="681001" y="2160589"/>
            <a:ext cx="5211607" cy="3880773"/>
          </a:xfrm>
        </p:spPr>
        <p:txBody>
          <a:bodyPr>
            <a:normAutofit/>
          </a:bodyPr>
          <a:lstStyle/>
          <a:p>
            <a:r>
              <a:rPr lang="ru-RU" b="1" dirty="0"/>
              <a:t>encrypt(text, key):</a:t>
            </a:r>
            <a:endParaRPr lang="en-US" b="1" dirty="0"/>
          </a:p>
          <a:p>
            <a:pPr marL="0" indent="0">
              <a:buNone/>
            </a:pPr>
            <a:endParaRPr lang="ru-RU" dirty="0"/>
          </a:p>
          <a:p>
            <a:pPr marL="0" indent="0">
              <a:buNone/>
            </a:pPr>
            <a:r>
              <a:rPr lang="en-US" dirty="0"/>
              <a:t>	</a:t>
            </a:r>
            <a:r>
              <a:rPr lang="ru-RU" dirty="0"/>
              <a:t>Эта функция выполняет шифрование текста text. Она проходит по каждому символу в text и применяет операцию XOR (^) между кодами символов в text и соответствующими символами в ключе key. Результат этой операции - это зашифрованный символ. Зашифрованные символы объединяются в строку и возвращаются как зашифрованный текст.</a:t>
            </a:r>
            <a:endParaRPr lang="en-US" dirty="0"/>
          </a:p>
        </p:txBody>
      </p:sp>
      <p:pic>
        <p:nvPicPr>
          <p:cNvPr id="9" name="Picture 8">
            <a:extLst>
              <a:ext uri="{FF2B5EF4-FFF2-40B4-BE49-F238E27FC236}">
                <a16:creationId xmlns:a16="http://schemas.microsoft.com/office/drawing/2014/main" id="{3AF055B0-EBDE-FB13-85AB-6E911820F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394" y="3336921"/>
            <a:ext cx="5443562" cy="676280"/>
          </a:xfrm>
          <a:prstGeom prst="rect">
            <a:avLst/>
          </a:prstGeom>
        </p:spPr>
      </p:pic>
    </p:spTree>
    <p:extLst>
      <p:ext uri="{BB962C8B-B14F-4D97-AF65-F5344CB8AC3E}">
        <p14:creationId xmlns:p14="http://schemas.microsoft.com/office/powerpoint/2010/main" val="103236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ECE7-8D9F-D578-4FF0-DF15A57E93B0}"/>
              </a:ext>
            </a:extLst>
          </p:cNvPr>
          <p:cNvSpPr>
            <a:spLocks noGrp="1"/>
          </p:cNvSpPr>
          <p:nvPr>
            <p:ph type="title"/>
          </p:nvPr>
        </p:nvSpPr>
        <p:spPr>
          <a:xfrm>
            <a:off x="677334" y="609600"/>
            <a:ext cx="5222281" cy="1320800"/>
          </a:xfrm>
        </p:spPr>
        <p:txBody>
          <a:bodyPr>
            <a:normAutofit/>
          </a:bodyPr>
          <a:lstStyle/>
          <a:p>
            <a:pPr>
              <a:lnSpc>
                <a:spcPct val="90000"/>
              </a:lnSpc>
            </a:pPr>
            <a:r>
              <a:rPr lang="ru-RU" sz="2800" b="0" dirty="0">
                <a:effectLst/>
                <a:latin typeface="Consolas" panose="020B0609020204030204" pitchFamily="49" charset="0"/>
              </a:rPr>
              <a:t>Выполнение лабораторной работы</a:t>
            </a:r>
            <a:br>
              <a:rPr lang="ru-RU" sz="2800" b="0" dirty="0">
                <a:effectLst/>
                <a:latin typeface="Consolas" panose="020B0609020204030204" pitchFamily="49" charset="0"/>
              </a:rPr>
            </a:br>
            <a:endParaRPr lang="en-US" sz="2800" dirty="0"/>
          </a:p>
        </p:txBody>
      </p:sp>
      <p:sp>
        <p:nvSpPr>
          <p:cNvPr id="12"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2DE582A-1BD8-1202-7A23-7A5B169F8C55}"/>
              </a:ext>
            </a:extLst>
          </p:cNvPr>
          <p:cNvSpPr>
            <a:spLocks noGrp="1"/>
          </p:cNvSpPr>
          <p:nvPr>
            <p:ph idx="1"/>
          </p:nvPr>
        </p:nvSpPr>
        <p:spPr>
          <a:xfrm>
            <a:off x="681001" y="2160589"/>
            <a:ext cx="5211607" cy="3880773"/>
          </a:xfrm>
        </p:spPr>
        <p:txBody>
          <a:bodyPr>
            <a:normAutofit/>
          </a:bodyPr>
          <a:lstStyle/>
          <a:p>
            <a:r>
              <a:rPr lang="ru-RU" b="1" dirty="0"/>
              <a:t>decrypt(encrypted_text, key):</a:t>
            </a:r>
          </a:p>
          <a:p>
            <a:pPr marL="0" indent="0">
              <a:buNone/>
            </a:pPr>
            <a:r>
              <a:rPr lang="en-US" dirty="0"/>
              <a:t>	</a:t>
            </a:r>
          </a:p>
          <a:p>
            <a:pPr marL="0" indent="0">
              <a:buNone/>
            </a:pPr>
            <a:r>
              <a:rPr lang="en-US" dirty="0"/>
              <a:t>	</a:t>
            </a:r>
            <a:r>
              <a:rPr lang="ru-RU" dirty="0"/>
              <a:t>Эта функция выполняет обратную операцию дешифрования зашифрованного текста encrypted_text. Она также применяет операцию XOR между зашифрованными символами и ключом key, что восстанавливает исходный текст. Расшифрованные символы объединяются в строку и возвращаются как исходный текст.</a:t>
            </a:r>
            <a:endParaRPr lang="en-US" dirty="0"/>
          </a:p>
        </p:txBody>
      </p:sp>
      <p:pic>
        <p:nvPicPr>
          <p:cNvPr id="6" name="Picture 5">
            <a:extLst>
              <a:ext uri="{FF2B5EF4-FFF2-40B4-BE49-F238E27FC236}">
                <a16:creationId xmlns:a16="http://schemas.microsoft.com/office/drawing/2014/main" id="{F5B757A3-EBAA-55B3-EF97-0E297FCE2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615" y="3429000"/>
            <a:ext cx="5838854" cy="638180"/>
          </a:xfrm>
          <a:prstGeom prst="rect">
            <a:avLst/>
          </a:prstGeom>
        </p:spPr>
      </p:pic>
    </p:spTree>
    <p:extLst>
      <p:ext uri="{BB962C8B-B14F-4D97-AF65-F5344CB8AC3E}">
        <p14:creationId xmlns:p14="http://schemas.microsoft.com/office/powerpoint/2010/main" val="103576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04BFEE1-C934-5458-484D-5BFD542A5B97}"/>
              </a:ext>
            </a:extLst>
          </p:cNvPr>
          <p:cNvSpPr>
            <a:spLocks noGrp="1"/>
          </p:cNvSpPr>
          <p:nvPr>
            <p:ph type="title"/>
          </p:nvPr>
        </p:nvSpPr>
        <p:spPr>
          <a:xfrm>
            <a:off x="673754" y="643467"/>
            <a:ext cx="4203045" cy="1375608"/>
          </a:xfrm>
        </p:spPr>
        <p:txBody>
          <a:bodyPr anchor="ctr">
            <a:normAutofit/>
          </a:bodyPr>
          <a:lstStyle/>
          <a:p>
            <a:r>
              <a:rPr lang="ru-RU" b="0" dirty="0">
                <a:solidFill>
                  <a:schemeClr val="bg1"/>
                </a:solidFill>
                <a:effectLst/>
                <a:latin typeface="Consolas" panose="020B0609020204030204" pitchFamily="49" charset="0"/>
              </a:rPr>
              <a:t>Выводы</a:t>
            </a:r>
            <a:br>
              <a:rPr lang="ru-RU" b="0" dirty="0">
                <a:solidFill>
                  <a:schemeClr val="bg1"/>
                </a:solidFill>
                <a:effectLst/>
                <a:latin typeface="Consolas" panose="020B0609020204030204" pitchFamily="49"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12743BBF-B8D3-8797-BDBA-3293099C2113}"/>
              </a:ext>
            </a:extLst>
          </p:cNvPr>
          <p:cNvSpPr>
            <a:spLocks noGrp="1"/>
          </p:cNvSpPr>
          <p:nvPr>
            <p:ph idx="1"/>
          </p:nvPr>
        </p:nvSpPr>
        <p:spPr>
          <a:xfrm>
            <a:off x="673754" y="2160590"/>
            <a:ext cx="3973943" cy="3440110"/>
          </a:xfrm>
        </p:spPr>
        <p:txBody>
          <a:bodyPr>
            <a:normAutofit/>
          </a:bodyPr>
          <a:lstStyle/>
          <a:p>
            <a:r>
              <a:rPr lang="ru-RU" dirty="0">
                <a:solidFill>
                  <a:schemeClr val="bg1"/>
                </a:solidFill>
              </a:rPr>
              <a:t>Я освоил на практике применение режима однократного гаммирования.</a:t>
            </a:r>
            <a:endParaRPr lang="en-US" dirty="0">
              <a:solidFill>
                <a:schemeClr val="bg1"/>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descr="A screen shot of a computer program&#10;&#10;Description automatically generated">
            <a:extLst>
              <a:ext uri="{FF2B5EF4-FFF2-40B4-BE49-F238E27FC236}">
                <a16:creationId xmlns:a16="http://schemas.microsoft.com/office/drawing/2014/main" id="{489E5416-11AF-3436-ADCC-B4B01E232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980" y="395279"/>
            <a:ext cx="4324382" cy="2390792"/>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9A878D40-C418-B50A-A510-51332A5DC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943" y="2890038"/>
            <a:ext cx="4162455" cy="990607"/>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B6A65276-058F-46A4-22FE-8324EA0F4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1455" y="4071930"/>
            <a:ext cx="4333907" cy="952507"/>
          </a:xfrm>
          <a:prstGeom prst="rect">
            <a:avLst/>
          </a:prstGeom>
        </p:spPr>
      </p:pic>
    </p:spTree>
    <p:extLst>
      <p:ext uri="{BB962C8B-B14F-4D97-AF65-F5344CB8AC3E}">
        <p14:creationId xmlns:p14="http://schemas.microsoft.com/office/powerpoint/2010/main" val="20186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C659D9-C9D3-6B30-6D86-0D774ADA3B35}"/>
              </a:ext>
            </a:extLst>
          </p:cNvPr>
          <p:cNvSpPr>
            <a:spLocks noGrp="1"/>
          </p:cNvSpPr>
          <p:nvPr>
            <p:ph type="title"/>
          </p:nvPr>
        </p:nvSpPr>
        <p:spPr>
          <a:xfrm>
            <a:off x="1597895" y="808114"/>
            <a:ext cx="7672215"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Спасибо за внимание!</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ubtitle 2">
            <a:extLst>
              <a:ext uri="{FF2B5EF4-FFF2-40B4-BE49-F238E27FC236}">
                <a16:creationId xmlns:a16="http://schemas.microsoft.com/office/drawing/2014/main" id="{94489F3D-AB4A-C34B-67C9-D32675375E70}"/>
              </a:ext>
            </a:extLst>
          </p:cNvPr>
          <p:cNvSpPr txBox="1">
            <a:spLocks/>
          </p:cNvSpPr>
          <p:nvPr/>
        </p:nvSpPr>
        <p:spPr>
          <a:xfrm>
            <a:off x="714587" y="5217782"/>
            <a:ext cx="7654350"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a:solidFill>
                  <a:schemeClr val="tx1"/>
                </a:solidFill>
              </a:rPr>
              <a:t>Студент</a:t>
            </a:r>
            <a:r>
              <a:rPr lang="en-US">
                <a:solidFill>
                  <a:schemeClr val="tx1"/>
                </a:solidFill>
              </a:rPr>
              <a:t>:</a:t>
            </a:r>
            <a:r>
              <a:rPr lang="ru-RU">
                <a:solidFill>
                  <a:schemeClr val="tx1"/>
                </a:solidFill>
              </a:rPr>
              <a:t> Мерич Дорук Каймакджыоглу</a:t>
            </a:r>
          </a:p>
          <a:p>
            <a:r>
              <a:rPr lang="ru-RU">
                <a:solidFill>
                  <a:schemeClr val="tx1"/>
                </a:solidFill>
              </a:rPr>
              <a:t>Студ.номер</a:t>
            </a:r>
            <a:r>
              <a:rPr lang="en-US">
                <a:solidFill>
                  <a:schemeClr val="tx1"/>
                </a:solidFill>
              </a:rPr>
              <a:t>:</a:t>
            </a:r>
            <a:r>
              <a:rPr lang="ru-RU">
                <a:solidFill>
                  <a:schemeClr val="tx1"/>
                </a:solidFill>
              </a:rPr>
              <a:t> 1032204917</a:t>
            </a:r>
            <a:endParaRPr lang="en-US" dirty="0">
              <a:solidFill>
                <a:schemeClr val="tx1"/>
              </a:solidFill>
            </a:endParaRPr>
          </a:p>
        </p:txBody>
      </p:sp>
    </p:spTree>
    <p:extLst>
      <p:ext uri="{BB962C8B-B14F-4D97-AF65-F5344CB8AC3E}">
        <p14:creationId xmlns:p14="http://schemas.microsoft.com/office/powerpoint/2010/main" val="42542329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TotalTime>
  <Words>398</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Trebuchet MS</vt:lpstr>
      <vt:lpstr>Wingdings 3</vt:lpstr>
      <vt:lpstr>Facet</vt:lpstr>
      <vt:lpstr>Предмет: Информационная безопасность </vt:lpstr>
      <vt:lpstr>Содержание</vt:lpstr>
      <vt:lpstr>Цель работы и Задание  </vt:lpstr>
      <vt:lpstr>Теоретическое введение </vt:lpstr>
      <vt:lpstr>Выполнение лабораторной работы </vt:lpstr>
      <vt:lpstr>Выполнение лабораторной работы </vt:lpstr>
      <vt:lpstr>Выполнение лабораторной работы </vt:lpstr>
      <vt:lpstr>Выводы </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Предмет: Информационная aбезопасность </dc:title>
  <dc:creator>Каймакджыоглу Мерич Дорук</dc:creator>
  <cp:lastModifiedBy>Каймакджыоглу Мерич Дорук</cp:lastModifiedBy>
  <cp:revision>9</cp:revision>
  <dcterms:created xsi:type="dcterms:W3CDTF">2023-09-07T20:05:05Z</dcterms:created>
  <dcterms:modified xsi:type="dcterms:W3CDTF">2023-10-21T14:21:14Z</dcterms:modified>
</cp:coreProperties>
</file>