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7" r:id="rId5"/>
    <p:sldId id="259" r:id="rId6"/>
    <p:sldId id="260" r:id="rId7"/>
    <p:sldId id="261" r:id="rId8"/>
    <p:sldId id="262" r:id="rId9"/>
    <p:sldId id="263" r:id="rId10"/>
    <p:sldId id="264" r:id="rId11"/>
    <p:sldId id="266" r:id="rId12"/>
    <p:sldId id="265" r:id="rId13"/>
  </p:sldIdLst>
  <p:sldSz cx="18288000" cy="10287000"/>
  <p:notesSz cx="6858000" cy="9144000"/>
  <p:embeddedFontLst>
    <p:embeddedFont>
      <p:font typeface="DM Sans" pitchFamily="2" charset="0"/>
      <p:regular r:id="rId14"/>
    </p:embeddedFont>
    <p:embeddedFont>
      <p:font typeface="DM Sans Bold" charset="0"/>
      <p:regular r:id="rId15"/>
    </p:embeddedFont>
    <p:embeddedFont>
      <p:font typeface="DM Sans Medium" pitchFamily="2" charset="0"/>
      <p:regular r:id="rId16"/>
    </p:embeddedFont>
    <p:embeddedFont>
      <p:font typeface="Open Sans Light" panose="020B0306030504020204" pitchFamily="3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sv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26.png"/><Relationship Id="rId30" Type="http://schemas.openxmlformats.org/officeDocument/2006/relationships/image" Target="../media/image29.svg"/></Relationships>
</file>

<file path=ppt/slides/_rels/slide1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18" Type="http://schemas.openxmlformats.org/officeDocument/2006/relationships/image" Target="../media/image20.png"/><Relationship Id="rId26" Type="http://schemas.openxmlformats.org/officeDocument/2006/relationships/image" Target="../media/image28.png"/><Relationship Id="rId3" Type="http://schemas.openxmlformats.org/officeDocument/2006/relationships/image" Target="../media/image3.svg"/><Relationship Id="rId21" Type="http://schemas.openxmlformats.org/officeDocument/2006/relationships/image" Target="../media/image23.svg"/><Relationship Id="rId7" Type="http://schemas.openxmlformats.org/officeDocument/2006/relationships/image" Target="../media/image9.svg"/><Relationship Id="rId12" Type="http://schemas.openxmlformats.org/officeDocument/2006/relationships/image" Target="../media/image14.png"/><Relationship Id="rId17" Type="http://schemas.openxmlformats.org/officeDocument/2006/relationships/image" Target="../media/image19.svg"/><Relationship Id="rId25" Type="http://schemas.openxmlformats.org/officeDocument/2006/relationships/image" Target="../media/image27.svg"/><Relationship Id="rId2" Type="http://schemas.openxmlformats.org/officeDocument/2006/relationships/image" Target="../media/image2.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svg"/><Relationship Id="rId24" Type="http://schemas.openxmlformats.org/officeDocument/2006/relationships/image" Target="../media/image26.png"/><Relationship Id="rId5" Type="http://schemas.openxmlformats.org/officeDocument/2006/relationships/image" Target="../media/image5.svg"/><Relationship Id="rId15" Type="http://schemas.openxmlformats.org/officeDocument/2006/relationships/image" Target="../media/image17.svg"/><Relationship Id="rId23" Type="http://schemas.openxmlformats.org/officeDocument/2006/relationships/image" Target="../media/image25.svg"/><Relationship Id="rId10" Type="http://schemas.openxmlformats.org/officeDocument/2006/relationships/image" Target="../media/image12.png"/><Relationship Id="rId19" Type="http://schemas.openxmlformats.org/officeDocument/2006/relationships/image" Target="../media/image21.svg"/><Relationship Id="rId4" Type="http://schemas.openxmlformats.org/officeDocument/2006/relationships/image" Target="../media/image4.png"/><Relationship Id="rId9" Type="http://schemas.openxmlformats.org/officeDocument/2006/relationships/image" Target="../media/image11.svg"/><Relationship Id="rId14" Type="http://schemas.openxmlformats.org/officeDocument/2006/relationships/image" Target="../media/image16.png"/><Relationship Id="rId22" Type="http://schemas.openxmlformats.org/officeDocument/2006/relationships/image" Target="../media/image24.png"/><Relationship Id="rId27" Type="http://schemas.openxmlformats.org/officeDocument/2006/relationships/image" Target="../media/image29.svg"/></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6.png"/><Relationship Id="rId3" Type="http://schemas.openxmlformats.org/officeDocument/2006/relationships/image" Target="../media/image30.png"/><Relationship Id="rId7" Type="http://schemas.openxmlformats.org/officeDocument/2006/relationships/image" Target="../media/image10.png"/><Relationship Id="rId12"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20.png"/><Relationship Id="rId5" Type="http://schemas.openxmlformats.org/officeDocument/2006/relationships/image" Target="../media/image8.png"/><Relationship Id="rId10" Type="http://schemas.openxmlformats.org/officeDocument/2006/relationships/image" Target="../media/image15.svg"/><Relationship Id="rId4" Type="http://schemas.openxmlformats.org/officeDocument/2006/relationships/image" Target="../media/image31.svg"/><Relationship Id="rId9" Type="http://schemas.openxmlformats.org/officeDocument/2006/relationships/image" Target="../media/image14.png"/><Relationship Id="rId14" Type="http://schemas.openxmlformats.org/officeDocument/2006/relationships/image" Target="../media/image27.svg"/></Relationships>
</file>

<file path=ppt/slides/_rels/slide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4.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9.svg"/><Relationship Id="rId4" Type="http://schemas.openxmlformats.org/officeDocument/2006/relationships/image" Target="../media/image5.svg"/><Relationship Id="rId9" Type="http://schemas.openxmlformats.org/officeDocument/2006/relationships/image" Target="../media/image28.png"/></Relationships>
</file>

<file path=ppt/slides/_rels/slide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0.png"/><Relationship Id="rId18" Type="http://schemas.openxmlformats.org/officeDocument/2006/relationships/image" Target="../media/image29.sv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7.svg"/><Relationship Id="rId17" Type="http://schemas.openxmlformats.org/officeDocument/2006/relationships/image" Target="../media/image28.png"/><Relationship Id="rId2" Type="http://schemas.openxmlformats.org/officeDocument/2006/relationships/image" Target="../media/image1.png"/><Relationship Id="rId16" Type="http://schemas.openxmlformats.org/officeDocument/2006/relationships/image" Target="../media/image25.sv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6.png"/><Relationship Id="rId5" Type="http://schemas.openxmlformats.org/officeDocument/2006/relationships/image" Target="../media/image8.png"/><Relationship Id="rId15" Type="http://schemas.openxmlformats.org/officeDocument/2006/relationships/image" Target="../media/image24.png"/><Relationship Id="rId10" Type="http://schemas.openxmlformats.org/officeDocument/2006/relationships/image" Target="../media/image15.svg"/><Relationship Id="rId4" Type="http://schemas.openxmlformats.org/officeDocument/2006/relationships/image" Target="../media/image3.svg"/><Relationship Id="rId9" Type="http://schemas.openxmlformats.org/officeDocument/2006/relationships/image" Target="../media/image14.png"/><Relationship Id="rId14" Type="http://schemas.openxmlformats.org/officeDocument/2006/relationships/image" Target="../media/image21.sv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1.svg"/><Relationship Id="rId3" Type="http://schemas.openxmlformats.org/officeDocument/2006/relationships/image" Target="../media/image33.png"/><Relationship Id="rId7" Type="http://schemas.openxmlformats.org/officeDocument/2006/relationships/image" Target="../media/image9.svg"/><Relationship Id="rId12" Type="http://schemas.openxmlformats.org/officeDocument/2006/relationships/image" Target="../media/image20.png"/><Relationship Id="rId17" Type="http://schemas.openxmlformats.org/officeDocument/2006/relationships/image" Target="../media/image29.svg"/><Relationship Id="rId2" Type="http://schemas.openxmlformats.org/officeDocument/2006/relationships/image" Target="../media/image1.png"/><Relationship Id="rId16"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5.svg"/><Relationship Id="rId5" Type="http://schemas.openxmlformats.org/officeDocument/2006/relationships/hyperlink" Target="http://www.example.com/" TargetMode="External"/><Relationship Id="rId15" Type="http://schemas.openxmlformats.org/officeDocument/2006/relationships/image" Target="../media/image25.svg"/><Relationship Id="rId10" Type="http://schemas.openxmlformats.org/officeDocument/2006/relationships/image" Target="../media/image14.png"/><Relationship Id="rId4" Type="http://schemas.openxmlformats.org/officeDocument/2006/relationships/image" Target="../media/image34.svg"/><Relationship Id="rId9" Type="http://schemas.openxmlformats.org/officeDocument/2006/relationships/image" Target="../media/image11.svg"/><Relationship Id="rId1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21.svg"/></Relationships>
</file>

<file path=ppt/slides/_rels/slide8.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9.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Freeform 16"/>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a:stretch>
          </a:blipFill>
          <a:ln cap="sq">
            <a:noFill/>
            <a:prstDash val="solid"/>
            <a:miter/>
          </a:ln>
        </p:spPr>
      </p:sp>
      <p:sp>
        <p:nvSpPr>
          <p:cNvPr id="17" name="TextBox 17"/>
          <p:cNvSpPr txBox="1"/>
          <p:nvPr/>
        </p:nvSpPr>
        <p:spPr>
          <a:xfrm>
            <a:off x="715198" y="3123794"/>
            <a:ext cx="15182921" cy="3079402"/>
          </a:xfrm>
          <a:prstGeom prst="rect">
            <a:avLst/>
          </a:prstGeom>
        </p:spPr>
        <p:txBody>
          <a:bodyPr lIns="0" tIns="0" rIns="0" bIns="0" rtlCol="0" anchor="t">
            <a:spAutoFit/>
          </a:bodyPr>
          <a:lstStyle/>
          <a:p>
            <a:pPr algn="ctr">
              <a:lnSpc>
                <a:spcPts val="11740"/>
              </a:lnSpc>
            </a:pPr>
            <a:r>
              <a:rPr lang="en-US" sz="12489">
                <a:solidFill>
                  <a:srgbClr val="000000"/>
                </a:solidFill>
                <a:latin typeface="DM Sans Bold"/>
              </a:rPr>
              <a:t>Malicious URL Detection</a:t>
            </a:r>
          </a:p>
        </p:txBody>
      </p:sp>
      <p:sp>
        <p:nvSpPr>
          <p:cNvPr id="18" name="TextBox 18"/>
          <p:cNvSpPr txBox="1"/>
          <p:nvPr/>
        </p:nvSpPr>
        <p:spPr>
          <a:xfrm>
            <a:off x="3864059" y="7450971"/>
            <a:ext cx="8459795" cy="578026"/>
          </a:xfrm>
          <a:prstGeom prst="rect">
            <a:avLst/>
          </a:prstGeom>
        </p:spPr>
        <p:txBody>
          <a:bodyPr lIns="0" tIns="0" rIns="0" bIns="0" rtlCol="0" anchor="t">
            <a:spAutoFit/>
          </a:bodyPr>
          <a:lstStyle/>
          <a:p>
            <a:pPr algn="ctr">
              <a:lnSpc>
                <a:spcPts val="4381"/>
              </a:lnSpc>
            </a:pPr>
            <a:r>
              <a:rPr lang="en-US" sz="4381" spc="-87">
                <a:solidFill>
                  <a:srgbClr val="000000"/>
                </a:solidFill>
                <a:latin typeface="DM Sans Bold"/>
              </a:rPr>
              <a:t>Presented by -Harsh Lambe</a:t>
            </a:r>
          </a:p>
        </p:txBody>
      </p:sp>
      <p:sp>
        <p:nvSpPr>
          <p:cNvPr id="19" name="Freeform 19"/>
          <p:cNvSpPr/>
          <p:nvPr/>
        </p:nvSpPr>
        <p:spPr>
          <a:xfrm>
            <a:off x="4737926" y="2576219"/>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663023" y="2429938"/>
            <a:ext cx="12961954" cy="5373546"/>
          </a:xfrm>
          <a:custGeom>
            <a:avLst/>
            <a:gdLst/>
            <a:ahLst/>
            <a:cxnLst/>
            <a:rect l="l" t="t" r="r" b="b"/>
            <a:pathLst>
              <a:path w="12961954" h="5373546">
                <a:moveTo>
                  <a:pt x="0" y="0"/>
                </a:moveTo>
                <a:lnTo>
                  <a:pt x="12961954" y="0"/>
                </a:lnTo>
                <a:lnTo>
                  <a:pt x="12961954" y="5373546"/>
                </a:lnTo>
                <a:lnTo>
                  <a:pt x="0" y="5373546"/>
                </a:lnTo>
                <a:lnTo>
                  <a:pt x="0" y="0"/>
                </a:lnTo>
                <a:close/>
              </a:path>
            </a:pathLst>
          </a:custGeom>
          <a:blipFill>
            <a:blip r:embed="rId2"/>
            <a:stretch>
              <a:fillRect b="-997"/>
            </a:stretch>
          </a:blipFill>
        </p:spPr>
      </p:sp>
      <p:sp>
        <p:nvSpPr>
          <p:cNvPr id="3" name="TextBox 3"/>
          <p:cNvSpPr txBox="1"/>
          <p:nvPr/>
        </p:nvSpPr>
        <p:spPr>
          <a:xfrm>
            <a:off x="797832" y="678901"/>
            <a:ext cx="4089583" cy="487968"/>
          </a:xfrm>
          <a:prstGeom prst="rect">
            <a:avLst/>
          </a:prstGeom>
        </p:spPr>
        <p:txBody>
          <a:bodyPr lIns="0" tIns="0" rIns="0" bIns="0" rtlCol="0" anchor="t">
            <a:spAutoFit/>
          </a:bodyPr>
          <a:lstStyle/>
          <a:p>
            <a:pPr algn="ctr">
              <a:lnSpc>
                <a:spcPts val="4079"/>
              </a:lnSpc>
              <a:spcBef>
                <a:spcPct val="0"/>
              </a:spcBef>
            </a:pPr>
            <a:r>
              <a:rPr lang="en-US" sz="2913">
                <a:solidFill>
                  <a:srgbClr val="000000"/>
                </a:solidFill>
                <a:latin typeface="Open Sans Light"/>
              </a:rPr>
              <a:t>Output: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8B9A65-462E-EAE0-4816-D791C799DF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174" y="1723547"/>
            <a:ext cx="14165652" cy="6839905"/>
          </a:xfrm>
          <a:prstGeom prst="rect">
            <a:avLst/>
          </a:prstGeom>
        </p:spPr>
      </p:pic>
    </p:spTree>
    <p:extLst>
      <p:ext uri="{BB962C8B-B14F-4D97-AF65-F5344CB8AC3E}">
        <p14:creationId xmlns:p14="http://schemas.microsoft.com/office/powerpoint/2010/main" val="1821457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Freeform 7"/>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8" name="Freeform 8"/>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9" name="Freeform 9"/>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10" name="Freeform 10"/>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sp>
      <p:sp>
        <p:nvSpPr>
          <p:cNvPr id="11" name="Freeform 11"/>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sp>
      <p:sp>
        <p:nvSpPr>
          <p:cNvPr id="12" name="Freeform 12"/>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sp>
      <p:sp>
        <p:nvSpPr>
          <p:cNvPr id="13" name="Freeform 13"/>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sp>
      <p:sp>
        <p:nvSpPr>
          <p:cNvPr id="14" name="Freeform 14"/>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sp>
      <p:sp>
        <p:nvSpPr>
          <p:cNvPr id="15" name="TextBox 15"/>
          <p:cNvSpPr txBox="1"/>
          <p:nvPr/>
        </p:nvSpPr>
        <p:spPr>
          <a:xfrm>
            <a:off x="3688802" y="3019867"/>
            <a:ext cx="10910396" cy="3364511"/>
          </a:xfrm>
          <a:prstGeom prst="rect">
            <a:avLst/>
          </a:prstGeom>
        </p:spPr>
        <p:txBody>
          <a:bodyPr lIns="0" tIns="0" rIns="0" bIns="0" rtlCol="0" anchor="t">
            <a:spAutoFit/>
          </a:bodyPr>
          <a:lstStyle/>
          <a:p>
            <a:pPr algn="ctr">
              <a:lnSpc>
                <a:spcPts val="12699"/>
              </a:lnSpc>
            </a:pPr>
            <a:r>
              <a:rPr lang="en-US" sz="14597">
                <a:solidFill>
                  <a:srgbClr val="000000"/>
                </a:solidFill>
                <a:latin typeface="DM Sans Bold"/>
              </a:rPr>
              <a:t>Thank you very much!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0994934" y="2091045"/>
            <a:ext cx="6264366" cy="6104909"/>
          </a:xfrm>
          <a:custGeom>
            <a:avLst/>
            <a:gdLst/>
            <a:ahLst/>
            <a:cxnLst/>
            <a:rect l="l" t="t" r="r" b="b"/>
            <a:pathLst>
              <a:path w="6264366" h="6104909">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1504950" y="2898168"/>
            <a:ext cx="7848753" cy="1177290"/>
          </a:xfrm>
          <a:prstGeom prst="rect">
            <a:avLst/>
          </a:prstGeom>
        </p:spPr>
        <p:txBody>
          <a:bodyPr lIns="0" tIns="0" rIns="0" bIns="0" rtlCol="0" anchor="t">
            <a:spAutoFit/>
          </a:bodyPr>
          <a:lstStyle/>
          <a:p>
            <a:pPr>
              <a:lnSpc>
                <a:spcPts val="8730"/>
              </a:lnSpc>
            </a:pPr>
            <a:r>
              <a:rPr lang="en-US" sz="9000">
                <a:solidFill>
                  <a:srgbClr val="000000"/>
                </a:solidFill>
                <a:latin typeface="DM Sans Bold"/>
              </a:rPr>
              <a:t>Introduction</a:t>
            </a:r>
          </a:p>
        </p:txBody>
      </p:sp>
      <p:sp>
        <p:nvSpPr>
          <p:cNvPr id="5" name="TextBox 5"/>
          <p:cNvSpPr txBox="1"/>
          <p:nvPr/>
        </p:nvSpPr>
        <p:spPr>
          <a:xfrm>
            <a:off x="1028700" y="4332630"/>
            <a:ext cx="7707571" cy="323850"/>
          </a:xfrm>
          <a:prstGeom prst="rect">
            <a:avLst/>
          </a:prstGeom>
        </p:spPr>
        <p:txBody>
          <a:bodyPr lIns="0" tIns="0" rIns="0" bIns="0" rtlCol="0" anchor="t">
            <a:spAutoFit/>
          </a:bodyPr>
          <a:lstStyle/>
          <a:p>
            <a:pPr marL="0" lvl="0" indent="0">
              <a:lnSpc>
                <a:spcPts val="2699"/>
              </a:lnSpc>
              <a:spcBef>
                <a:spcPct val="0"/>
              </a:spcBef>
            </a:pPr>
            <a:r>
              <a:rPr lang="en-US" sz="1999" u="none" spc="119">
                <a:solidFill>
                  <a:srgbClr val="000000"/>
                </a:solidFill>
                <a:latin typeface="DM Sans"/>
              </a:rPr>
              <a:t>.</a:t>
            </a:r>
          </a:p>
        </p:txBody>
      </p:sp>
      <p:sp>
        <p:nvSpPr>
          <p:cNvPr id="6" name="Freeform 6"/>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8" name="Freeform 8"/>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9" name="Freeform 9"/>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10" name="Freeform 10"/>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11" name="TextBox 11"/>
          <p:cNvSpPr txBox="1"/>
          <p:nvPr/>
        </p:nvSpPr>
        <p:spPr>
          <a:xfrm>
            <a:off x="0" y="4589805"/>
            <a:ext cx="10994934" cy="4257675"/>
          </a:xfrm>
          <a:prstGeom prst="rect">
            <a:avLst/>
          </a:prstGeom>
        </p:spPr>
        <p:txBody>
          <a:bodyPr lIns="0" tIns="0" rIns="0" bIns="0" rtlCol="0" anchor="t">
            <a:spAutoFit/>
          </a:bodyPr>
          <a:lstStyle/>
          <a:p>
            <a:pPr>
              <a:lnSpc>
                <a:spcPts val="4200"/>
              </a:lnSpc>
              <a:spcBef>
                <a:spcPct val="0"/>
              </a:spcBef>
            </a:pPr>
            <a:r>
              <a:rPr lang="en-US" sz="3000">
                <a:solidFill>
                  <a:srgbClr val="000000"/>
                </a:solidFill>
                <a:latin typeface="DM Sans Bold"/>
              </a:rPr>
              <a:t>Malicious URLs pose a significant threat to internet users, leading to various cyberattacks such as phishing, malware distribution, and identity theft. Detecting these URLs accurately is crucial for ensuring user safety and maintaining cybersecurity.</a:t>
            </a:r>
          </a:p>
          <a:p>
            <a:pPr>
              <a:lnSpc>
                <a:spcPts val="4200"/>
              </a:lnSpc>
              <a:spcBef>
                <a:spcPct val="0"/>
              </a:spcBef>
            </a:pPr>
            <a:r>
              <a:rPr lang="en-US" sz="3000">
                <a:solidFill>
                  <a:srgbClr val="000000"/>
                </a:solidFill>
                <a:latin typeface="DM Sans Bold"/>
              </a:rPr>
              <a:t>This project aims to develop a robust system for identifying malicious URLs using Natural Language Processing (NLP) techniques in Python.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1504950" y="2014071"/>
            <a:ext cx="7025086" cy="4491990"/>
          </a:xfrm>
          <a:prstGeom prst="rect">
            <a:avLst/>
          </a:prstGeom>
        </p:spPr>
        <p:txBody>
          <a:bodyPr lIns="0" tIns="0" rIns="0" bIns="0" rtlCol="0" anchor="t">
            <a:spAutoFit/>
          </a:bodyPr>
          <a:lstStyle/>
          <a:p>
            <a:pPr>
              <a:lnSpc>
                <a:spcPts val="8730"/>
              </a:lnSpc>
            </a:pPr>
            <a:r>
              <a:rPr lang="en-US" sz="9000">
                <a:solidFill>
                  <a:srgbClr val="000000"/>
                </a:solidFill>
                <a:latin typeface="DM Sans Bold"/>
              </a:rPr>
              <a:t>Need </a:t>
            </a:r>
          </a:p>
          <a:p>
            <a:pPr>
              <a:lnSpc>
                <a:spcPts val="8730"/>
              </a:lnSpc>
            </a:pPr>
            <a:r>
              <a:rPr lang="en-US" sz="9000">
                <a:solidFill>
                  <a:srgbClr val="000000"/>
                </a:solidFill>
                <a:latin typeface="DM Sans Bold"/>
              </a:rPr>
              <a:t>And </a:t>
            </a:r>
          </a:p>
          <a:p>
            <a:pPr>
              <a:lnSpc>
                <a:spcPts val="8730"/>
              </a:lnSpc>
            </a:pPr>
            <a:r>
              <a:rPr lang="en-US" sz="9000">
                <a:solidFill>
                  <a:srgbClr val="000000"/>
                </a:solidFill>
                <a:latin typeface="DM Sans Bold"/>
              </a:rPr>
              <a:t>Objectives</a:t>
            </a:r>
          </a:p>
          <a:p>
            <a:pPr>
              <a:lnSpc>
                <a:spcPts val="8730"/>
              </a:lnSpc>
            </a:pPr>
            <a:endParaRPr lang="en-US" sz="9000">
              <a:solidFill>
                <a:srgbClr val="000000"/>
              </a:solidFill>
              <a:latin typeface="DM Sans Bold"/>
            </a:endParaRPr>
          </a:p>
        </p:txBody>
      </p:sp>
      <p:sp>
        <p:nvSpPr>
          <p:cNvPr id="4" name="TextBox 4"/>
          <p:cNvSpPr txBox="1"/>
          <p:nvPr/>
        </p:nvSpPr>
        <p:spPr>
          <a:xfrm>
            <a:off x="450092" y="5483409"/>
            <a:ext cx="9003765" cy="3268980"/>
          </a:xfrm>
          <a:prstGeom prst="rect">
            <a:avLst/>
          </a:prstGeom>
        </p:spPr>
        <p:txBody>
          <a:bodyPr lIns="0" tIns="0" rIns="0" bIns="0" rtlCol="0" anchor="t">
            <a:spAutoFit/>
          </a:bodyPr>
          <a:lstStyle/>
          <a:p>
            <a:pPr marL="0" lvl="0" indent="0">
              <a:lnSpc>
                <a:spcPts val="3239"/>
              </a:lnSpc>
              <a:spcBef>
                <a:spcPct val="0"/>
              </a:spcBef>
            </a:pPr>
            <a:r>
              <a:rPr lang="en-US" sz="2399" spc="143">
                <a:solidFill>
                  <a:srgbClr val="000000"/>
                </a:solidFill>
                <a:latin typeface="DM Sans"/>
              </a:rPr>
              <a:t>The project on malicious URL detection using Python and NLP is imperative due to the evolving cyber threat landscape and limitations of existing solutions. Traditional methods are often reactive and ineffective against new and polymorphic threats. Proactive detection is crucial for safeguarding user privacy, preventing financial losses, and maintaining organizational reputation. </a:t>
            </a:r>
          </a:p>
        </p:txBody>
      </p:sp>
      <p:grpSp>
        <p:nvGrpSpPr>
          <p:cNvPr id="5" name="Group 5"/>
          <p:cNvGrpSpPr/>
          <p:nvPr/>
        </p:nvGrpSpPr>
        <p:grpSpPr>
          <a:xfrm>
            <a:off x="9975489" y="1170261"/>
            <a:ext cx="6998061" cy="2561528"/>
            <a:chOff x="0" y="0"/>
            <a:chExt cx="2342659" cy="857492"/>
          </a:xfrm>
        </p:grpSpPr>
        <p:sp>
          <p:nvSpPr>
            <p:cNvPr id="6" name="Freeform 6"/>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id="7" name="TextBox 7"/>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sp>
        <p:nvSpPr>
          <p:cNvPr id="8" name="TextBox 8"/>
          <p:cNvSpPr txBox="1"/>
          <p:nvPr/>
        </p:nvSpPr>
        <p:spPr>
          <a:xfrm>
            <a:off x="10491672" y="2024301"/>
            <a:ext cx="1578952" cy="1034423"/>
          </a:xfrm>
          <a:prstGeom prst="rect">
            <a:avLst/>
          </a:prstGeom>
        </p:spPr>
        <p:txBody>
          <a:bodyPr lIns="0" tIns="0" rIns="0" bIns="0" rtlCol="0" anchor="t">
            <a:spAutoFit/>
          </a:bodyPr>
          <a:lstStyle/>
          <a:p>
            <a:pPr>
              <a:lnSpc>
                <a:spcPts val="7680"/>
              </a:lnSpc>
            </a:pPr>
            <a:r>
              <a:rPr lang="en-US" sz="8000" spc="-656">
                <a:solidFill>
                  <a:srgbClr val="000000"/>
                </a:solidFill>
                <a:latin typeface="DM Sans"/>
              </a:rPr>
              <a:t>01.</a:t>
            </a:r>
          </a:p>
        </p:txBody>
      </p:sp>
      <p:grpSp>
        <p:nvGrpSpPr>
          <p:cNvPr id="9" name="Group 9"/>
          <p:cNvGrpSpPr/>
          <p:nvPr/>
        </p:nvGrpSpPr>
        <p:grpSpPr>
          <a:xfrm>
            <a:off x="9975489" y="3862348"/>
            <a:ext cx="6998061" cy="2561528"/>
            <a:chOff x="0" y="0"/>
            <a:chExt cx="2342659" cy="857492"/>
          </a:xfrm>
        </p:grpSpPr>
        <p:sp>
          <p:nvSpPr>
            <p:cNvPr id="10" name="Freeform 10"/>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id="11" name="TextBox 11"/>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grpSp>
        <p:nvGrpSpPr>
          <p:cNvPr id="12" name="Group 12"/>
          <p:cNvGrpSpPr/>
          <p:nvPr/>
        </p:nvGrpSpPr>
        <p:grpSpPr>
          <a:xfrm>
            <a:off x="9975489" y="6557226"/>
            <a:ext cx="6998061" cy="2561528"/>
            <a:chOff x="0" y="0"/>
            <a:chExt cx="2342659" cy="857492"/>
          </a:xfrm>
        </p:grpSpPr>
        <p:sp>
          <p:nvSpPr>
            <p:cNvPr id="13" name="Freeform 13"/>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id="14" name="TextBox 14"/>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sp>
        <p:nvSpPr>
          <p:cNvPr id="15" name="TextBox 15"/>
          <p:cNvSpPr txBox="1"/>
          <p:nvPr/>
        </p:nvSpPr>
        <p:spPr>
          <a:xfrm>
            <a:off x="10491672" y="4717783"/>
            <a:ext cx="1578952" cy="1034423"/>
          </a:xfrm>
          <a:prstGeom prst="rect">
            <a:avLst/>
          </a:prstGeom>
        </p:spPr>
        <p:txBody>
          <a:bodyPr lIns="0" tIns="0" rIns="0" bIns="0" rtlCol="0" anchor="t">
            <a:spAutoFit/>
          </a:bodyPr>
          <a:lstStyle/>
          <a:p>
            <a:pPr>
              <a:lnSpc>
                <a:spcPts val="7680"/>
              </a:lnSpc>
            </a:pPr>
            <a:r>
              <a:rPr lang="en-US" sz="8000" spc="-656">
                <a:solidFill>
                  <a:srgbClr val="000000"/>
                </a:solidFill>
                <a:latin typeface="DM Sans"/>
              </a:rPr>
              <a:t>02.</a:t>
            </a:r>
          </a:p>
        </p:txBody>
      </p:sp>
      <p:sp>
        <p:nvSpPr>
          <p:cNvPr id="16" name="TextBox 16"/>
          <p:cNvSpPr txBox="1"/>
          <p:nvPr/>
        </p:nvSpPr>
        <p:spPr>
          <a:xfrm>
            <a:off x="10491672" y="7411266"/>
            <a:ext cx="1578952" cy="1034423"/>
          </a:xfrm>
          <a:prstGeom prst="rect">
            <a:avLst/>
          </a:prstGeom>
        </p:spPr>
        <p:txBody>
          <a:bodyPr lIns="0" tIns="0" rIns="0" bIns="0" rtlCol="0" anchor="t">
            <a:spAutoFit/>
          </a:bodyPr>
          <a:lstStyle/>
          <a:p>
            <a:pPr>
              <a:lnSpc>
                <a:spcPts val="7680"/>
              </a:lnSpc>
            </a:pPr>
            <a:r>
              <a:rPr lang="en-US" sz="8000" spc="-656">
                <a:solidFill>
                  <a:srgbClr val="000000"/>
                </a:solidFill>
                <a:latin typeface="DM Sans"/>
              </a:rPr>
              <a:t>03.</a:t>
            </a:r>
          </a:p>
        </p:txBody>
      </p:sp>
      <p:sp>
        <p:nvSpPr>
          <p:cNvPr id="17" name="TextBox 17"/>
          <p:cNvSpPr txBox="1"/>
          <p:nvPr/>
        </p:nvSpPr>
        <p:spPr>
          <a:xfrm>
            <a:off x="12218908" y="1721410"/>
            <a:ext cx="4754642" cy="1864995"/>
          </a:xfrm>
          <a:prstGeom prst="rect">
            <a:avLst/>
          </a:prstGeom>
        </p:spPr>
        <p:txBody>
          <a:bodyPr lIns="0" tIns="0" rIns="0" bIns="0" rtlCol="0" anchor="t">
            <a:spAutoFit/>
          </a:bodyPr>
          <a:lstStyle/>
          <a:p>
            <a:pPr marL="0" lvl="0" indent="0" algn="just">
              <a:lnSpc>
                <a:spcPts val="2160"/>
              </a:lnSpc>
              <a:spcBef>
                <a:spcPct val="0"/>
              </a:spcBef>
            </a:pPr>
            <a:r>
              <a:rPr lang="en-US" sz="1600" spc="25">
                <a:solidFill>
                  <a:srgbClr val="000000"/>
                </a:solidFill>
                <a:latin typeface="DM Sans"/>
              </a:rPr>
              <a:t>Ev</a:t>
            </a:r>
            <a:r>
              <a:rPr lang="en-US" sz="1600" u="none" spc="25">
                <a:solidFill>
                  <a:srgbClr val="000000"/>
                </a:solidFill>
                <a:latin typeface="DM Sans"/>
              </a:rPr>
              <a:t>olving Cyber Threat Landscape:</a:t>
            </a:r>
          </a:p>
          <a:p>
            <a:pPr marL="345441" lvl="1" indent="-172721" algn="just">
              <a:lnSpc>
                <a:spcPts val="2160"/>
              </a:lnSpc>
              <a:spcBef>
                <a:spcPct val="0"/>
              </a:spcBef>
              <a:buFont typeface="Arial"/>
              <a:buChar char="•"/>
            </a:pPr>
            <a:r>
              <a:rPr lang="en-US" sz="1600" u="none" spc="25">
                <a:solidFill>
                  <a:srgbClr val="000000"/>
                </a:solidFill>
                <a:latin typeface="DM Sans"/>
              </a:rPr>
              <a:t>The proliferation of cyber threats, including phishing attacks, malware distribution, and identity theft, highlights the need for proactive measures to combat malicious activities.</a:t>
            </a:r>
          </a:p>
          <a:p>
            <a:pPr marL="0" lvl="0" indent="0" algn="just">
              <a:lnSpc>
                <a:spcPts val="2160"/>
              </a:lnSpc>
              <a:spcBef>
                <a:spcPct val="0"/>
              </a:spcBef>
            </a:pPr>
            <a:endParaRPr lang="en-US" sz="1600" u="none" spc="25">
              <a:solidFill>
                <a:srgbClr val="000000"/>
              </a:solidFill>
              <a:latin typeface="DM Sans"/>
            </a:endParaRPr>
          </a:p>
        </p:txBody>
      </p:sp>
      <p:sp>
        <p:nvSpPr>
          <p:cNvPr id="18" name="TextBox 18"/>
          <p:cNvSpPr txBox="1"/>
          <p:nvPr/>
        </p:nvSpPr>
        <p:spPr>
          <a:xfrm>
            <a:off x="12218908" y="4424417"/>
            <a:ext cx="4754642" cy="1986915"/>
          </a:xfrm>
          <a:prstGeom prst="rect">
            <a:avLst/>
          </a:prstGeom>
        </p:spPr>
        <p:txBody>
          <a:bodyPr lIns="0" tIns="0" rIns="0" bIns="0" rtlCol="0" anchor="t">
            <a:spAutoFit/>
          </a:bodyPr>
          <a:lstStyle/>
          <a:p>
            <a:pPr marL="0" lvl="0" indent="0" algn="just">
              <a:lnSpc>
                <a:spcPts val="2295"/>
              </a:lnSpc>
              <a:spcBef>
                <a:spcPct val="0"/>
              </a:spcBef>
            </a:pPr>
            <a:r>
              <a:rPr lang="en-US" sz="1700" spc="27">
                <a:solidFill>
                  <a:srgbClr val="000000"/>
                </a:solidFill>
                <a:latin typeface="DM Sans Medium"/>
              </a:rPr>
              <a:t> Limitati</a:t>
            </a:r>
            <a:r>
              <a:rPr lang="en-US" sz="1700" u="none" spc="27">
                <a:solidFill>
                  <a:srgbClr val="000000"/>
                </a:solidFill>
                <a:latin typeface="DM Sans Medium"/>
              </a:rPr>
              <a:t>ons of Existing Solutions:</a:t>
            </a:r>
          </a:p>
          <a:p>
            <a:pPr marL="367031" lvl="1" indent="-183515" algn="just">
              <a:lnSpc>
                <a:spcPts val="2295"/>
              </a:lnSpc>
              <a:spcBef>
                <a:spcPct val="0"/>
              </a:spcBef>
              <a:buFont typeface="Arial"/>
              <a:buChar char="•"/>
            </a:pPr>
            <a:r>
              <a:rPr lang="en-US" sz="1700" u="none" spc="27">
                <a:solidFill>
                  <a:srgbClr val="000000"/>
                </a:solidFill>
                <a:latin typeface="DM Sans Medium"/>
              </a:rPr>
              <a:t>Antivirus software and network security appliances often rely on known signatures or patterns to detect malicious URLs, making them susceptible to zero-day attacks and polymorphic malware.</a:t>
            </a:r>
          </a:p>
          <a:p>
            <a:pPr marL="0" lvl="0" indent="0" algn="just">
              <a:lnSpc>
                <a:spcPts val="2295"/>
              </a:lnSpc>
              <a:spcBef>
                <a:spcPct val="0"/>
              </a:spcBef>
            </a:pPr>
            <a:endParaRPr lang="en-US" sz="1700" u="none" spc="27">
              <a:solidFill>
                <a:srgbClr val="000000"/>
              </a:solidFill>
              <a:latin typeface="DM Sans Medium"/>
            </a:endParaRPr>
          </a:p>
        </p:txBody>
      </p:sp>
      <p:sp>
        <p:nvSpPr>
          <p:cNvPr id="19" name="TextBox 19"/>
          <p:cNvSpPr txBox="1"/>
          <p:nvPr/>
        </p:nvSpPr>
        <p:spPr>
          <a:xfrm>
            <a:off x="12144767" y="7025317"/>
            <a:ext cx="4902925" cy="926784"/>
          </a:xfrm>
          <a:prstGeom prst="rect">
            <a:avLst/>
          </a:prstGeom>
        </p:spPr>
        <p:txBody>
          <a:bodyPr lIns="0" tIns="0" rIns="0" bIns="0" rtlCol="0" anchor="t">
            <a:spAutoFit/>
          </a:bodyPr>
          <a:lstStyle/>
          <a:p>
            <a:pPr marL="0" lvl="0" indent="0" algn="just">
              <a:lnSpc>
                <a:spcPts val="2497"/>
              </a:lnSpc>
              <a:spcBef>
                <a:spcPct val="0"/>
              </a:spcBef>
            </a:pPr>
            <a:r>
              <a:rPr lang="en-US" sz="1849" spc="29">
                <a:solidFill>
                  <a:srgbClr val="000000"/>
                </a:solidFill>
                <a:latin typeface="DM Sans Medium"/>
              </a:rPr>
              <a:t>Proactive detection of malicious URLs is essential for preventing cyber threats before they can cause harm.</a:t>
            </a:r>
          </a:p>
        </p:txBody>
      </p:sp>
      <p:sp>
        <p:nvSpPr>
          <p:cNvPr id="20" name="Freeform 20"/>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1" name="Freeform 21"/>
          <p:cNvSpPr/>
          <p:nvPr/>
        </p:nvSpPr>
        <p:spPr>
          <a:xfrm>
            <a:off x="4472906" y="-2364815"/>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22" name="Freeform 22"/>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23" name="Freeform 23"/>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F0666-6ED0-6598-64FE-8EFF13612955}"/>
              </a:ext>
            </a:extLst>
          </p:cNvPr>
          <p:cNvSpPr>
            <a:spLocks noGrp="1"/>
          </p:cNvSpPr>
          <p:nvPr>
            <p:ph type="title"/>
          </p:nvPr>
        </p:nvSpPr>
        <p:spPr>
          <a:xfrm>
            <a:off x="-152400" y="274638"/>
            <a:ext cx="18211800" cy="1143000"/>
          </a:xfrm>
        </p:spPr>
        <p:txBody>
          <a:bodyPr/>
          <a:lstStyle/>
          <a:p>
            <a:r>
              <a:rPr lang="en-US" dirty="0"/>
              <a:t>What is   URL ?</a:t>
            </a:r>
            <a:endParaRPr lang="en-IN" dirty="0"/>
          </a:p>
        </p:txBody>
      </p:sp>
      <p:pic>
        <p:nvPicPr>
          <p:cNvPr id="3" name="Picture 2">
            <a:extLst>
              <a:ext uri="{FF2B5EF4-FFF2-40B4-BE49-F238E27FC236}">
                <a16:creationId xmlns:a16="http://schemas.microsoft.com/office/drawing/2014/main" id="{F819025F-6C70-8328-2EDA-FF817A8A3E9C}"/>
              </a:ext>
            </a:extLst>
          </p:cNvPr>
          <p:cNvPicPr>
            <a:picLocks noChangeAspect="1"/>
          </p:cNvPicPr>
          <p:nvPr/>
        </p:nvPicPr>
        <p:blipFill>
          <a:blip r:embed="rId2"/>
          <a:stretch>
            <a:fillRect/>
          </a:stretch>
        </p:blipFill>
        <p:spPr>
          <a:xfrm>
            <a:off x="4057650" y="3000375"/>
            <a:ext cx="10172700" cy="4286250"/>
          </a:xfrm>
          <a:prstGeom prst="rect">
            <a:avLst/>
          </a:prstGeom>
        </p:spPr>
      </p:pic>
    </p:spTree>
    <p:extLst>
      <p:ext uri="{BB962C8B-B14F-4D97-AF65-F5344CB8AC3E}">
        <p14:creationId xmlns:p14="http://schemas.microsoft.com/office/powerpoint/2010/main" val="889688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AutoShape 3"/>
          <p:cNvSpPr/>
          <p:nvPr/>
        </p:nvSpPr>
        <p:spPr>
          <a:xfrm>
            <a:off x="-886757" y="5074942"/>
            <a:ext cx="20061513" cy="0"/>
          </a:xfrm>
          <a:prstGeom prst="line">
            <a:avLst/>
          </a:prstGeom>
          <a:ln w="28575" cap="flat">
            <a:solidFill>
              <a:srgbClr val="000000"/>
            </a:solidFill>
            <a:prstDash val="solid"/>
            <a:headEnd type="none" w="sm" len="sm"/>
            <a:tailEnd type="none" w="sm" len="sm"/>
          </a:ln>
        </p:spPr>
      </p:sp>
      <p:grpSp>
        <p:nvGrpSpPr>
          <p:cNvPr id="4" name="Group 4"/>
          <p:cNvGrpSpPr/>
          <p:nvPr/>
        </p:nvGrpSpPr>
        <p:grpSpPr>
          <a:xfrm>
            <a:off x="5930165" y="4823914"/>
            <a:ext cx="502056" cy="502056"/>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6" name="TextBox 6"/>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7" name="Group 7"/>
          <p:cNvGrpSpPr/>
          <p:nvPr/>
        </p:nvGrpSpPr>
        <p:grpSpPr>
          <a:xfrm>
            <a:off x="2227066" y="4823914"/>
            <a:ext cx="502056" cy="50205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id="9" name="TextBox 9"/>
            <p:cNvSpPr txBox="1"/>
            <p:nvPr/>
          </p:nvSpPr>
          <p:spPr>
            <a:xfrm>
              <a:off x="190500" y="219075"/>
              <a:ext cx="431800" cy="403225"/>
            </a:xfrm>
            <a:prstGeom prst="rect">
              <a:avLst/>
            </a:prstGeom>
          </p:spPr>
          <p:txBody>
            <a:bodyPr lIns="50800" tIns="50800" rIns="50800" bIns="50800" rtlCol="0" anchor="ctr"/>
            <a:lstStyle/>
            <a:p>
              <a:pPr algn="ctr">
                <a:lnSpc>
                  <a:spcPts val="2266"/>
                </a:lnSpc>
              </a:pPr>
              <a:endParaRPr/>
            </a:p>
          </p:txBody>
        </p:sp>
      </p:grpSp>
      <p:grpSp>
        <p:nvGrpSpPr>
          <p:cNvPr id="10" name="Group 10"/>
          <p:cNvGrpSpPr/>
          <p:nvPr/>
        </p:nvGrpSpPr>
        <p:grpSpPr>
          <a:xfrm>
            <a:off x="9653627" y="4823914"/>
            <a:ext cx="502056" cy="502056"/>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12" name="TextBox 12"/>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13" name="Group 13"/>
          <p:cNvGrpSpPr/>
          <p:nvPr/>
        </p:nvGrpSpPr>
        <p:grpSpPr>
          <a:xfrm>
            <a:off x="13396139" y="4823914"/>
            <a:ext cx="502056" cy="502056"/>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15" name="TextBox 15"/>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sp>
        <p:nvSpPr>
          <p:cNvPr id="16" name="TextBox 16"/>
          <p:cNvSpPr txBox="1"/>
          <p:nvPr/>
        </p:nvSpPr>
        <p:spPr>
          <a:xfrm>
            <a:off x="4732501" y="2459889"/>
            <a:ext cx="8822997" cy="1177290"/>
          </a:xfrm>
          <a:prstGeom prst="rect">
            <a:avLst/>
          </a:prstGeom>
        </p:spPr>
        <p:txBody>
          <a:bodyPr lIns="0" tIns="0" rIns="0" bIns="0" rtlCol="0" anchor="t">
            <a:spAutoFit/>
          </a:bodyPr>
          <a:lstStyle/>
          <a:p>
            <a:pPr marL="0" lvl="1" indent="0" algn="ctr">
              <a:lnSpc>
                <a:spcPts val="8730"/>
              </a:lnSpc>
              <a:spcBef>
                <a:spcPct val="0"/>
              </a:spcBef>
            </a:pPr>
            <a:r>
              <a:rPr lang="en-US" sz="9000">
                <a:solidFill>
                  <a:srgbClr val="000000"/>
                </a:solidFill>
                <a:latin typeface="DM Sans Bold"/>
              </a:rPr>
              <a:t>Types of URL</a:t>
            </a:r>
          </a:p>
        </p:txBody>
      </p:sp>
      <p:sp>
        <p:nvSpPr>
          <p:cNvPr id="17" name="TextBox 17"/>
          <p:cNvSpPr txBox="1"/>
          <p:nvPr/>
        </p:nvSpPr>
        <p:spPr>
          <a:xfrm>
            <a:off x="2227066" y="5616041"/>
            <a:ext cx="2197323" cy="679451"/>
          </a:xfrm>
          <a:prstGeom prst="rect">
            <a:avLst/>
          </a:prstGeom>
        </p:spPr>
        <p:txBody>
          <a:bodyPr lIns="0" tIns="0" rIns="0" bIns="0" rtlCol="0" anchor="t">
            <a:spAutoFit/>
          </a:bodyPr>
          <a:lstStyle/>
          <a:p>
            <a:pPr>
              <a:lnSpc>
                <a:spcPts val="5150"/>
              </a:lnSpc>
            </a:pPr>
            <a:r>
              <a:rPr lang="en-US" sz="5000">
                <a:solidFill>
                  <a:srgbClr val="000000"/>
                </a:solidFill>
                <a:latin typeface="DM Sans Bold"/>
              </a:rPr>
              <a:t>01</a:t>
            </a:r>
          </a:p>
        </p:txBody>
      </p:sp>
      <p:sp>
        <p:nvSpPr>
          <p:cNvPr id="18" name="TextBox 18"/>
          <p:cNvSpPr txBox="1"/>
          <p:nvPr/>
        </p:nvSpPr>
        <p:spPr>
          <a:xfrm>
            <a:off x="5948468" y="5616041"/>
            <a:ext cx="2197323" cy="679451"/>
          </a:xfrm>
          <a:prstGeom prst="rect">
            <a:avLst/>
          </a:prstGeom>
        </p:spPr>
        <p:txBody>
          <a:bodyPr lIns="0" tIns="0" rIns="0" bIns="0" rtlCol="0" anchor="t">
            <a:spAutoFit/>
          </a:bodyPr>
          <a:lstStyle/>
          <a:p>
            <a:pPr>
              <a:lnSpc>
                <a:spcPts val="5150"/>
              </a:lnSpc>
            </a:pPr>
            <a:r>
              <a:rPr lang="en-US" sz="5000">
                <a:solidFill>
                  <a:srgbClr val="000000"/>
                </a:solidFill>
                <a:latin typeface="DM Sans Bold"/>
              </a:rPr>
              <a:t>02</a:t>
            </a:r>
          </a:p>
        </p:txBody>
      </p:sp>
      <p:sp>
        <p:nvSpPr>
          <p:cNvPr id="19" name="TextBox 19"/>
          <p:cNvSpPr txBox="1"/>
          <p:nvPr/>
        </p:nvSpPr>
        <p:spPr>
          <a:xfrm>
            <a:off x="1376198" y="6211795"/>
            <a:ext cx="3581670" cy="4316239"/>
          </a:xfrm>
          <a:prstGeom prst="rect">
            <a:avLst/>
          </a:prstGeom>
        </p:spPr>
        <p:txBody>
          <a:bodyPr lIns="0" tIns="0" rIns="0" bIns="0" rtlCol="0" anchor="t">
            <a:spAutoFit/>
          </a:bodyPr>
          <a:lstStyle/>
          <a:p>
            <a:pPr>
              <a:lnSpc>
                <a:spcPts val="2876"/>
              </a:lnSpc>
            </a:pPr>
            <a:r>
              <a:rPr lang="en-US" sz="1844">
                <a:solidFill>
                  <a:srgbClr val="000000"/>
                </a:solidFill>
                <a:latin typeface="DM Sans"/>
              </a:rPr>
              <a:t>       </a:t>
            </a:r>
            <a:r>
              <a:rPr lang="en-US" sz="1844">
                <a:solidFill>
                  <a:srgbClr val="000000"/>
                </a:solidFill>
                <a:latin typeface="DM Sans Bold"/>
              </a:rPr>
              <a:t>Phishing URLs</a:t>
            </a:r>
          </a:p>
          <a:p>
            <a:pPr marL="398133" lvl="1" indent="-199067">
              <a:lnSpc>
                <a:spcPts val="2876"/>
              </a:lnSpc>
              <a:buFont typeface="Arial"/>
              <a:buChar char="•"/>
            </a:pPr>
            <a:r>
              <a:rPr lang="en-US" sz="1844">
                <a:solidFill>
                  <a:srgbClr val="000000"/>
                </a:solidFill>
                <a:latin typeface="DM Sans"/>
              </a:rPr>
              <a:t>URLs designed to deceive users into divulging sensitive information such as login credentials, financial details, or personal information.</a:t>
            </a:r>
          </a:p>
          <a:p>
            <a:pPr marL="398133" lvl="1" indent="-199067">
              <a:lnSpc>
                <a:spcPts val="2876"/>
              </a:lnSpc>
              <a:buFont typeface="Arial"/>
              <a:buChar char="•"/>
            </a:pPr>
            <a:r>
              <a:rPr lang="en-US" sz="1844">
                <a:solidFill>
                  <a:srgbClr val="000000"/>
                </a:solidFill>
                <a:latin typeface="DM Sans"/>
              </a:rPr>
              <a:t>Often mimic legitimate websites or services to trick users into believing they are interacting with a trusted entity.</a:t>
            </a:r>
          </a:p>
          <a:p>
            <a:pPr>
              <a:lnSpc>
                <a:spcPts val="2876"/>
              </a:lnSpc>
            </a:pPr>
            <a:endParaRPr lang="en-US" sz="1844">
              <a:solidFill>
                <a:srgbClr val="000000"/>
              </a:solidFill>
              <a:latin typeface="DM Sans"/>
            </a:endParaRPr>
          </a:p>
        </p:txBody>
      </p:sp>
      <p:sp>
        <p:nvSpPr>
          <p:cNvPr id="20" name="TextBox 20"/>
          <p:cNvSpPr txBox="1"/>
          <p:nvPr/>
        </p:nvSpPr>
        <p:spPr>
          <a:xfrm>
            <a:off x="5519302" y="6447891"/>
            <a:ext cx="3885337" cy="3851925"/>
          </a:xfrm>
          <a:prstGeom prst="rect">
            <a:avLst/>
          </a:prstGeom>
        </p:spPr>
        <p:txBody>
          <a:bodyPr lIns="0" tIns="0" rIns="0" bIns="0" rtlCol="0" anchor="t">
            <a:spAutoFit/>
          </a:bodyPr>
          <a:lstStyle/>
          <a:p>
            <a:pPr>
              <a:lnSpc>
                <a:spcPts val="2794"/>
              </a:lnSpc>
            </a:pPr>
            <a:r>
              <a:rPr lang="en-US" sz="1791">
                <a:solidFill>
                  <a:srgbClr val="000000"/>
                </a:solidFill>
                <a:latin typeface="DM Sans"/>
              </a:rPr>
              <a:t>         </a:t>
            </a:r>
            <a:r>
              <a:rPr lang="en-US" sz="1791">
                <a:solidFill>
                  <a:srgbClr val="000000"/>
                </a:solidFill>
                <a:latin typeface="DM Sans Bold"/>
              </a:rPr>
              <a:t>Malware Distribution URLs:</a:t>
            </a:r>
          </a:p>
          <a:p>
            <a:pPr marL="773496" lvl="2" indent="-257832">
              <a:lnSpc>
                <a:spcPts val="2794"/>
              </a:lnSpc>
              <a:buFont typeface="Arial"/>
              <a:buChar char="⚬"/>
            </a:pPr>
            <a:r>
              <a:rPr lang="en-US" sz="1791">
                <a:solidFill>
                  <a:srgbClr val="000000"/>
                </a:solidFill>
                <a:latin typeface="DM Sans"/>
              </a:rPr>
              <a:t>URLs hosting or distributing malicious software such as viruses, ransomware, or spyware.</a:t>
            </a:r>
          </a:p>
          <a:p>
            <a:pPr marL="773496" lvl="2" indent="-257832">
              <a:lnSpc>
                <a:spcPts val="2794"/>
              </a:lnSpc>
              <a:buFont typeface="Arial"/>
              <a:buChar char="⚬"/>
            </a:pPr>
            <a:r>
              <a:rPr lang="en-US" sz="1791">
                <a:solidFill>
                  <a:srgbClr val="000000"/>
                </a:solidFill>
                <a:latin typeface="DM Sans"/>
              </a:rPr>
              <a:t>Visiting these URLs can result in malware infections that compromise the security and integrity of the user's device or network.</a:t>
            </a:r>
          </a:p>
          <a:p>
            <a:pPr>
              <a:lnSpc>
                <a:spcPts val="2794"/>
              </a:lnSpc>
            </a:pPr>
            <a:endParaRPr lang="en-US" sz="1791">
              <a:solidFill>
                <a:srgbClr val="000000"/>
              </a:solidFill>
              <a:latin typeface="DM Sans"/>
            </a:endParaRPr>
          </a:p>
        </p:txBody>
      </p:sp>
      <p:sp>
        <p:nvSpPr>
          <p:cNvPr id="21" name="TextBox 21"/>
          <p:cNvSpPr txBox="1"/>
          <p:nvPr/>
        </p:nvSpPr>
        <p:spPr>
          <a:xfrm>
            <a:off x="9671930" y="5616041"/>
            <a:ext cx="2197323" cy="679451"/>
          </a:xfrm>
          <a:prstGeom prst="rect">
            <a:avLst/>
          </a:prstGeom>
        </p:spPr>
        <p:txBody>
          <a:bodyPr lIns="0" tIns="0" rIns="0" bIns="0" rtlCol="0" anchor="t">
            <a:spAutoFit/>
          </a:bodyPr>
          <a:lstStyle/>
          <a:p>
            <a:pPr>
              <a:lnSpc>
                <a:spcPts val="5150"/>
              </a:lnSpc>
            </a:pPr>
            <a:r>
              <a:rPr lang="en-US" sz="5000">
                <a:solidFill>
                  <a:srgbClr val="000000"/>
                </a:solidFill>
                <a:latin typeface="DM Sans Bold"/>
              </a:rPr>
              <a:t>03</a:t>
            </a:r>
          </a:p>
        </p:txBody>
      </p:sp>
      <p:sp>
        <p:nvSpPr>
          <p:cNvPr id="22" name="TextBox 22"/>
          <p:cNvSpPr txBox="1"/>
          <p:nvPr/>
        </p:nvSpPr>
        <p:spPr>
          <a:xfrm>
            <a:off x="9404639" y="6202270"/>
            <a:ext cx="3819560" cy="3861054"/>
          </a:xfrm>
          <a:prstGeom prst="rect">
            <a:avLst/>
          </a:prstGeom>
        </p:spPr>
        <p:txBody>
          <a:bodyPr lIns="0" tIns="0" rIns="0" bIns="0" rtlCol="0" anchor="t">
            <a:spAutoFit/>
          </a:bodyPr>
          <a:lstStyle/>
          <a:p>
            <a:pPr>
              <a:lnSpc>
                <a:spcPts val="2807"/>
              </a:lnSpc>
            </a:pPr>
            <a:r>
              <a:rPr lang="en-US" sz="1799">
                <a:solidFill>
                  <a:srgbClr val="000000"/>
                </a:solidFill>
                <a:latin typeface="DM Sans"/>
              </a:rPr>
              <a:t>     </a:t>
            </a:r>
            <a:r>
              <a:rPr lang="en-US" sz="1799">
                <a:solidFill>
                  <a:srgbClr val="000000"/>
                </a:solidFill>
                <a:latin typeface="DM Sans Bold"/>
              </a:rPr>
              <a:t> Defacement URLs:</a:t>
            </a:r>
          </a:p>
          <a:p>
            <a:pPr marL="388618" lvl="1" indent="-194309">
              <a:lnSpc>
                <a:spcPts val="2807"/>
              </a:lnSpc>
              <a:buFont typeface="Arial"/>
              <a:buChar char="•"/>
            </a:pPr>
            <a:r>
              <a:rPr lang="en-US" sz="1799">
                <a:solidFill>
                  <a:srgbClr val="000000"/>
                </a:solidFill>
                <a:latin typeface="DM Sans"/>
              </a:rPr>
              <a:t>Defacement URLs refer to web addresses that lead to web pages that have been altered or vandalized by unauthorized individuals or groups.</a:t>
            </a:r>
          </a:p>
          <a:p>
            <a:pPr marL="388618" lvl="1" indent="-194309">
              <a:lnSpc>
                <a:spcPts val="2807"/>
              </a:lnSpc>
              <a:buFont typeface="Arial"/>
              <a:buChar char="•"/>
            </a:pPr>
            <a:r>
              <a:rPr lang="en-US" sz="1799">
                <a:solidFill>
                  <a:srgbClr val="000000"/>
                </a:solidFill>
                <a:latin typeface="DM Sans"/>
              </a:rPr>
              <a:t>These attacks involve modifying the content, appearance, or functionality of a website without the owner's permission.</a:t>
            </a:r>
          </a:p>
          <a:p>
            <a:pPr>
              <a:lnSpc>
                <a:spcPts val="2807"/>
              </a:lnSpc>
            </a:pPr>
            <a:endParaRPr lang="en-US" sz="1799">
              <a:solidFill>
                <a:srgbClr val="000000"/>
              </a:solidFill>
              <a:latin typeface="DM Sans"/>
            </a:endParaRPr>
          </a:p>
        </p:txBody>
      </p:sp>
      <p:sp>
        <p:nvSpPr>
          <p:cNvPr id="23" name="TextBox 23"/>
          <p:cNvSpPr txBox="1"/>
          <p:nvPr/>
        </p:nvSpPr>
        <p:spPr>
          <a:xfrm>
            <a:off x="13414442" y="5616041"/>
            <a:ext cx="2197323" cy="679451"/>
          </a:xfrm>
          <a:prstGeom prst="rect">
            <a:avLst/>
          </a:prstGeom>
        </p:spPr>
        <p:txBody>
          <a:bodyPr lIns="0" tIns="0" rIns="0" bIns="0" rtlCol="0" anchor="t">
            <a:spAutoFit/>
          </a:bodyPr>
          <a:lstStyle/>
          <a:p>
            <a:pPr>
              <a:lnSpc>
                <a:spcPts val="5150"/>
              </a:lnSpc>
            </a:pPr>
            <a:r>
              <a:rPr lang="en-US" sz="5000">
                <a:solidFill>
                  <a:srgbClr val="000000"/>
                </a:solidFill>
                <a:latin typeface="DM Sans Bold"/>
              </a:rPr>
              <a:t>04</a:t>
            </a:r>
          </a:p>
        </p:txBody>
      </p:sp>
      <p:sp>
        <p:nvSpPr>
          <p:cNvPr id="24" name="TextBox 24"/>
          <p:cNvSpPr txBox="1"/>
          <p:nvPr/>
        </p:nvSpPr>
        <p:spPr>
          <a:xfrm>
            <a:off x="13414442" y="6228816"/>
            <a:ext cx="4494949" cy="2803779"/>
          </a:xfrm>
          <a:prstGeom prst="rect">
            <a:avLst/>
          </a:prstGeom>
        </p:spPr>
        <p:txBody>
          <a:bodyPr lIns="0" tIns="0" rIns="0" bIns="0" rtlCol="0" anchor="t">
            <a:spAutoFit/>
          </a:bodyPr>
          <a:lstStyle/>
          <a:p>
            <a:pPr>
              <a:lnSpc>
                <a:spcPts val="2807"/>
              </a:lnSpc>
            </a:pPr>
            <a:r>
              <a:rPr lang="en-US" sz="1799">
                <a:solidFill>
                  <a:srgbClr val="000000"/>
                </a:solidFill>
                <a:latin typeface="DM Sans"/>
              </a:rPr>
              <a:t>        </a:t>
            </a:r>
            <a:r>
              <a:rPr lang="en-US" sz="1799">
                <a:solidFill>
                  <a:srgbClr val="000000"/>
                </a:solidFill>
                <a:latin typeface="DM Sans Bold"/>
              </a:rPr>
              <a:t> Bengin URLs:</a:t>
            </a:r>
          </a:p>
          <a:p>
            <a:pPr>
              <a:lnSpc>
                <a:spcPts val="2807"/>
              </a:lnSpc>
            </a:pPr>
            <a:r>
              <a:rPr lang="en-US" sz="1799">
                <a:solidFill>
                  <a:srgbClr val="000000"/>
                </a:solidFill>
                <a:latin typeface="DM Sans"/>
              </a:rPr>
              <a:t>Benign URLs are web addresses that lead to safe and legitimate websites or resources on the internet. These URLs do not pose any security threat to users or their devices. Benign URLs are typically associated with reputable organizations, services, or content providers.</a:t>
            </a:r>
          </a:p>
        </p:txBody>
      </p:sp>
      <p:sp>
        <p:nvSpPr>
          <p:cNvPr id="25" name="Freeform 25"/>
          <p:cNvSpPr/>
          <p:nvPr/>
        </p:nvSpPr>
        <p:spPr>
          <a:xfrm>
            <a:off x="-1573240" y="8893298"/>
            <a:ext cx="4051334" cy="2765036"/>
          </a:xfrm>
          <a:custGeom>
            <a:avLst/>
            <a:gdLst/>
            <a:ahLst/>
            <a:cxnLst/>
            <a:rect l="l" t="t" r="r" b="b"/>
            <a:pathLst>
              <a:path w="4051334" h="2765036">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6" name="Freeform 26"/>
          <p:cNvSpPr/>
          <p:nvPr/>
        </p:nvSpPr>
        <p:spPr>
          <a:xfrm>
            <a:off x="15262955" y="8864586"/>
            <a:ext cx="4602314" cy="3618569"/>
          </a:xfrm>
          <a:custGeom>
            <a:avLst/>
            <a:gdLst/>
            <a:ahLst/>
            <a:cxnLst/>
            <a:rect l="l" t="t" r="r" b="b"/>
            <a:pathLst>
              <a:path w="4602314" h="3618569">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27" name="Freeform 27"/>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28" name="Freeform 28"/>
          <p:cNvSpPr/>
          <p:nvPr/>
        </p:nvSpPr>
        <p:spPr>
          <a:xfrm>
            <a:off x="11101574"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29" name="Freeform 29"/>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30" name="Freeform 30"/>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31" name="Freeform 31"/>
          <p:cNvSpPr/>
          <p:nvPr/>
        </p:nvSpPr>
        <p:spPr>
          <a:xfrm>
            <a:off x="2932282" y="9271808"/>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32" name="Freeform 32"/>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33" name="TextBox 33"/>
          <p:cNvSpPr txBox="1"/>
          <p:nvPr/>
        </p:nvSpPr>
        <p:spPr>
          <a:xfrm>
            <a:off x="8181023" y="5005451"/>
            <a:ext cx="1925955" cy="304674"/>
          </a:xfrm>
          <a:prstGeom prst="rect">
            <a:avLst/>
          </a:prstGeom>
        </p:spPr>
        <p:txBody>
          <a:bodyPr lIns="0" tIns="0" rIns="0" bIns="0" rtlCol="0" anchor="t">
            <a:spAutoFit/>
          </a:bodyPr>
          <a:lstStyle/>
          <a:p>
            <a:pPr algn="ctr">
              <a:lnSpc>
                <a:spcPts val="2266"/>
              </a:lnSpc>
              <a:spcBef>
                <a:spcPct val="0"/>
              </a:spcBef>
            </a:pPr>
            <a:r>
              <a:rPr lang="en-US" sz="2200" spc="156">
                <a:solidFill>
                  <a:srgbClr val="000000"/>
                </a:solidFill>
                <a:latin typeface="DM Sans"/>
              </a:rPr>
              <a:t>Types of URL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id="3" name="Group 3"/>
          <p:cNvGrpSpPr/>
          <p:nvPr/>
        </p:nvGrpSpPr>
        <p:grpSpPr>
          <a:xfrm>
            <a:off x="1028700" y="1261827"/>
            <a:ext cx="5038071" cy="3559266"/>
            <a:chOff x="0" y="0"/>
            <a:chExt cx="1048738" cy="740906"/>
          </a:xfrm>
        </p:grpSpPr>
        <p:sp>
          <p:nvSpPr>
            <p:cNvPr id="4" name="Freeform 4"/>
            <p:cNvSpPr/>
            <p:nvPr/>
          </p:nvSpPr>
          <p:spPr>
            <a:xfrm>
              <a:off x="0" y="0"/>
              <a:ext cx="1048738" cy="740906"/>
            </a:xfrm>
            <a:custGeom>
              <a:avLst/>
              <a:gdLst/>
              <a:ahLst/>
              <a:cxnLst/>
              <a:rect l="l" t="t" r="r" b="b"/>
              <a:pathLst>
                <a:path w="1048738" h="740906">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id="5" name="TextBox 5"/>
            <p:cNvSpPr txBox="1"/>
            <p:nvPr/>
          </p:nvSpPr>
          <p:spPr>
            <a:xfrm>
              <a:off x="0" y="-38100"/>
              <a:ext cx="1048738" cy="779006"/>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028700" y="5370657"/>
            <a:ext cx="5038071" cy="3559266"/>
            <a:chOff x="0" y="0"/>
            <a:chExt cx="1048738" cy="740906"/>
          </a:xfrm>
        </p:grpSpPr>
        <p:sp>
          <p:nvSpPr>
            <p:cNvPr id="7" name="Freeform 7"/>
            <p:cNvSpPr/>
            <p:nvPr/>
          </p:nvSpPr>
          <p:spPr>
            <a:xfrm>
              <a:off x="0" y="0"/>
              <a:ext cx="1048738" cy="740906"/>
            </a:xfrm>
            <a:custGeom>
              <a:avLst/>
              <a:gdLst/>
              <a:ahLst/>
              <a:cxnLst/>
              <a:rect l="l" t="t" r="r" b="b"/>
              <a:pathLst>
                <a:path w="1048738" h="740906">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id="8" name="TextBox 8"/>
            <p:cNvSpPr txBox="1"/>
            <p:nvPr/>
          </p:nvSpPr>
          <p:spPr>
            <a:xfrm>
              <a:off x="0" y="-38100"/>
              <a:ext cx="1048738" cy="779006"/>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6692531" y="1261827"/>
            <a:ext cx="5038071" cy="3559266"/>
            <a:chOff x="0" y="0"/>
            <a:chExt cx="1048738" cy="740906"/>
          </a:xfrm>
        </p:grpSpPr>
        <p:sp>
          <p:nvSpPr>
            <p:cNvPr id="10" name="Freeform 10"/>
            <p:cNvSpPr/>
            <p:nvPr/>
          </p:nvSpPr>
          <p:spPr>
            <a:xfrm>
              <a:off x="0" y="0"/>
              <a:ext cx="1048738" cy="740906"/>
            </a:xfrm>
            <a:custGeom>
              <a:avLst/>
              <a:gdLst/>
              <a:ahLst/>
              <a:cxnLst/>
              <a:rect l="l" t="t" r="r" b="b"/>
              <a:pathLst>
                <a:path w="1048738" h="740906">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id="11" name="TextBox 11"/>
            <p:cNvSpPr txBox="1"/>
            <p:nvPr/>
          </p:nvSpPr>
          <p:spPr>
            <a:xfrm>
              <a:off x="0" y="-38100"/>
              <a:ext cx="1048738" cy="779006"/>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6692531" y="5370657"/>
            <a:ext cx="5038071" cy="3559266"/>
            <a:chOff x="0" y="0"/>
            <a:chExt cx="1048738" cy="740906"/>
          </a:xfrm>
        </p:grpSpPr>
        <p:sp>
          <p:nvSpPr>
            <p:cNvPr id="13" name="Freeform 13"/>
            <p:cNvSpPr/>
            <p:nvPr/>
          </p:nvSpPr>
          <p:spPr>
            <a:xfrm>
              <a:off x="0" y="0"/>
              <a:ext cx="1048738" cy="740906"/>
            </a:xfrm>
            <a:custGeom>
              <a:avLst/>
              <a:gdLst/>
              <a:ahLst/>
              <a:cxnLst/>
              <a:rect l="l" t="t" r="r" b="b"/>
              <a:pathLst>
                <a:path w="1048738" h="740906">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id="14" name="TextBox 14"/>
            <p:cNvSpPr txBox="1"/>
            <p:nvPr/>
          </p:nvSpPr>
          <p:spPr>
            <a:xfrm>
              <a:off x="0" y="-38100"/>
              <a:ext cx="1048738" cy="779006"/>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1028700" y="1065938"/>
            <a:ext cx="5038071" cy="864625"/>
            <a:chOff x="0" y="0"/>
            <a:chExt cx="1048738" cy="179983"/>
          </a:xfrm>
        </p:grpSpPr>
        <p:sp>
          <p:nvSpPr>
            <p:cNvPr id="16" name="Freeform 16"/>
            <p:cNvSpPr/>
            <p:nvPr/>
          </p:nvSpPr>
          <p:spPr>
            <a:xfrm>
              <a:off x="0" y="0"/>
              <a:ext cx="1048738" cy="179983"/>
            </a:xfrm>
            <a:custGeom>
              <a:avLst/>
              <a:gdLst/>
              <a:ahLst/>
              <a:cxnLst/>
              <a:rect l="l" t="t" r="r" b="b"/>
              <a:pathLst>
                <a:path w="1048738" h="179983">
                  <a:moveTo>
                    <a:pt x="26124" y="0"/>
                  </a:moveTo>
                  <a:lnTo>
                    <a:pt x="1022614" y="0"/>
                  </a:lnTo>
                  <a:cubicBezTo>
                    <a:pt x="1029542" y="0"/>
                    <a:pt x="1036187" y="2752"/>
                    <a:pt x="1041086" y="7651"/>
                  </a:cubicBezTo>
                  <a:cubicBezTo>
                    <a:pt x="1045985" y="12551"/>
                    <a:pt x="1048738" y="19195"/>
                    <a:pt x="1048738" y="26124"/>
                  </a:cubicBezTo>
                  <a:lnTo>
                    <a:pt x="1048738" y="153859"/>
                  </a:lnTo>
                  <a:cubicBezTo>
                    <a:pt x="1048738" y="168287"/>
                    <a:pt x="1037042" y="179983"/>
                    <a:pt x="1022614" y="179983"/>
                  </a:cubicBezTo>
                  <a:lnTo>
                    <a:pt x="26124" y="179983"/>
                  </a:lnTo>
                  <a:cubicBezTo>
                    <a:pt x="19195" y="179983"/>
                    <a:pt x="12551" y="177230"/>
                    <a:pt x="7651" y="172331"/>
                  </a:cubicBezTo>
                  <a:cubicBezTo>
                    <a:pt x="2752" y="167432"/>
                    <a:pt x="0" y="160787"/>
                    <a:pt x="0" y="153859"/>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id="17" name="TextBox 17"/>
            <p:cNvSpPr txBox="1"/>
            <p:nvPr/>
          </p:nvSpPr>
          <p:spPr>
            <a:xfrm>
              <a:off x="0" y="-38100"/>
              <a:ext cx="1048738" cy="218083"/>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028700" y="5370657"/>
            <a:ext cx="5038071" cy="668736"/>
            <a:chOff x="0" y="0"/>
            <a:chExt cx="1048738" cy="139206"/>
          </a:xfrm>
        </p:grpSpPr>
        <p:sp>
          <p:nvSpPr>
            <p:cNvPr id="19" name="Freeform 19"/>
            <p:cNvSpPr/>
            <p:nvPr/>
          </p:nvSpPr>
          <p:spPr>
            <a:xfrm>
              <a:off x="0" y="0"/>
              <a:ext cx="1048738" cy="139206"/>
            </a:xfrm>
            <a:custGeom>
              <a:avLst/>
              <a:gdLst/>
              <a:ahLst/>
              <a:cxnLst/>
              <a:rect l="l" t="t" r="r" b="b"/>
              <a:pathLst>
                <a:path w="1048738" h="139206">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id="20" name="TextBox 20"/>
            <p:cNvSpPr txBox="1"/>
            <p:nvPr/>
          </p:nvSpPr>
          <p:spPr>
            <a:xfrm>
              <a:off x="0" y="-38100"/>
              <a:ext cx="1048738" cy="177306"/>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6692531" y="1261827"/>
            <a:ext cx="5038071" cy="668736"/>
            <a:chOff x="0" y="0"/>
            <a:chExt cx="1048738" cy="139206"/>
          </a:xfrm>
        </p:grpSpPr>
        <p:sp>
          <p:nvSpPr>
            <p:cNvPr id="22" name="Freeform 22"/>
            <p:cNvSpPr/>
            <p:nvPr/>
          </p:nvSpPr>
          <p:spPr>
            <a:xfrm>
              <a:off x="0" y="0"/>
              <a:ext cx="1048738" cy="139206"/>
            </a:xfrm>
            <a:custGeom>
              <a:avLst/>
              <a:gdLst/>
              <a:ahLst/>
              <a:cxnLst/>
              <a:rect l="l" t="t" r="r" b="b"/>
              <a:pathLst>
                <a:path w="1048738" h="139206">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id="23" name="TextBox 23"/>
            <p:cNvSpPr txBox="1"/>
            <p:nvPr/>
          </p:nvSpPr>
          <p:spPr>
            <a:xfrm>
              <a:off x="0" y="-38100"/>
              <a:ext cx="1048738" cy="177306"/>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a:off x="6692531" y="5370657"/>
            <a:ext cx="5038071" cy="668736"/>
            <a:chOff x="0" y="0"/>
            <a:chExt cx="1048738" cy="139206"/>
          </a:xfrm>
        </p:grpSpPr>
        <p:sp>
          <p:nvSpPr>
            <p:cNvPr id="25" name="Freeform 25"/>
            <p:cNvSpPr/>
            <p:nvPr/>
          </p:nvSpPr>
          <p:spPr>
            <a:xfrm>
              <a:off x="0" y="0"/>
              <a:ext cx="1048738" cy="139206"/>
            </a:xfrm>
            <a:custGeom>
              <a:avLst/>
              <a:gdLst/>
              <a:ahLst/>
              <a:cxnLst/>
              <a:rect l="l" t="t" r="r" b="b"/>
              <a:pathLst>
                <a:path w="1048738" h="139206">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id="26" name="TextBox 26"/>
            <p:cNvSpPr txBox="1"/>
            <p:nvPr/>
          </p:nvSpPr>
          <p:spPr>
            <a:xfrm>
              <a:off x="0" y="-38100"/>
              <a:ext cx="1048738" cy="177306"/>
            </a:xfrm>
            <a:prstGeom prst="rect">
              <a:avLst/>
            </a:prstGeom>
          </p:spPr>
          <p:txBody>
            <a:bodyPr lIns="50800" tIns="50800" rIns="50800" bIns="50800" rtlCol="0" anchor="ctr"/>
            <a:lstStyle/>
            <a:p>
              <a:pPr algn="ctr">
                <a:lnSpc>
                  <a:spcPts val="2659"/>
                </a:lnSpc>
              </a:pPr>
              <a:endParaRPr/>
            </a:p>
          </p:txBody>
        </p:sp>
      </p:grpSp>
      <p:sp>
        <p:nvSpPr>
          <p:cNvPr id="27" name="Freeform 27"/>
          <p:cNvSpPr/>
          <p:nvPr/>
        </p:nvSpPr>
        <p:spPr>
          <a:xfrm>
            <a:off x="13311752" y="1820230"/>
            <a:ext cx="3032484" cy="6646539"/>
          </a:xfrm>
          <a:custGeom>
            <a:avLst/>
            <a:gdLst/>
            <a:ahLst/>
            <a:cxnLst/>
            <a:rect l="l" t="t" r="r" b="b"/>
            <a:pathLst>
              <a:path w="3032484" h="6646539">
                <a:moveTo>
                  <a:pt x="0" y="0"/>
                </a:moveTo>
                <a:lnTo>
                  <a:pt x="3032483" y="0"/>
                </a:lnTo>
                <a:lnTo>
                  <a:pt x="3032483" y="6646540"/>
                </a:lnTo>
                <a:lnTo>
                  <a:pt x="0" y="664654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8" name="TextBox 28"/>
          <p:cNvSpPr txBox="1"/>
          <p:nvPr/>
        </p:nvSpPr>
        <p:spPr>
          <a:xfrm>
            <a:off x="1345712" y="1452532"/>
            <a:ext cx="3739422" cy="313501"/>
          </a:xfrm>
          <a:prstGeom prst="rect">
            <a:avLst/>
          </a:prstGeom>
        </p:spPr>
        <p:txBody>
          <a:bodyPr lIns="0" tIns="0" rIns="0" bIns="0" rtlCol="0" anchor="t">
            <a:spAutoFit/>
          </a:bodyPr>
          <a:lstStyle/>
          <a:p>
            <a:pPr>
              <a:lnSpc>
                <a:spcPts val="2495"/>
              </a:lnSpc>
            </a:pPr>
            <a:r>
              <a:rPr lang="en-US" sz="2132">
                <a:solidFill>
                  <a:srgbClr val="000000"/>
                </a:solidFill>
                <a:latin typeface="DM Sans"/>
              </a:rPr>
              <a:t>Phishing URl</a:t>
            </a:r>
          </a:p>
        </p:txBody>
      </p:sp>
      <p:sp>
        <p:nvSpPr>
          <p:cNvPr id="29" name="TextBox 29"/>
          <p:cNvSpPr txBox="1"/>
          <p:nvPr/>
        </p:nvSpPr>
        <p:spPr>
          <a:xfrm>
            <a:off x="7062826" y="1452532"/>
            <a:ext cx="3739422" cy="313501"/>
          </a:xfrm>
          <a:prstGeom prst="rect">
            <a:avLst/>
          </a:prstGeom>
        </p:spPr>
        <p:txBody>
          <a:bodyPr lIns="0" tIns="0" rIns="0" bIns="0" rtlCol="0" anchor="t">
            <a:spAutoFit/>
          </a:bodyPr>
          <a:lstStyle/>
          <a:p>
            <a:pPr>
              <a:lnSpc>
                <a:spcPts val="2495"/>
              </a:lnSpc>
            </a:pPr>
            <a:r>
              <a:rPr lang="en-US" sz="2132">
                <a:solidFill>
                  <a:srgbClr val="000000"/>
                </a:solidFill>
                <a:latin typeface="DM Sans"/>
              </a:rPr>
              <a:t>Malware URL </a:t>
            </a:r>
          </a:p>
        </p:txBody>
      </p:sp>
      <p:sp>
        <p:nvSpPr>
          <p:cNvPr id="30" name="TextBox 30"/>
          <p:cNvSpPr txBox="1"/>
          <p:nvPr/>
        </p:nvSpPr>
        <p:spPr>
          <a:xfrm>
            <a:off x="1345712" y="5554049"/>
            <a:ext cx="4137951" cy="313501"/>
          </a:xfrm>
          <a:prstGeom prst="rect">
            <a:avLst/>
          </a:prstGeom>
        </p:spPr>
        <p:txBody>
          <a:bodyPr lIns="0" tIns="0" rIns="0" bIns="0" rtlCol="0" anchor="t">
            <a:spAutoFit/>
          </a:bodyPr>
          <a:lstStyle/>
          <a:p>
            <a:pPr>
              <a:lnSpc>
                <a:spcPts val="2495"/>
              </a:lnSpc>
            </a:pPr>
            <a:r>
              <a:rPr lang="en-US" sz="2132">
                <a:solidFill>
                  <a:srgbClr val="000000"/>
                </a:solidFill>
                <a:latin typeface="DM Sans"/>
              </a:rPr>
              <a:t>Defacement URL</a:t>
            </a:r>
          </a:p>
        </p:txBody>
      </p:sp>
      <p:sp>
        <p:nvSpPr>
          <p:cNvPr id="31" name="TextBox 31"/>
          <p:cNvSpPr txBox="1"/>
          <p:nvPr/>
        </p:nvSpPr>
        <p:spPr>
          <a:xfrm>
            <a:off x="7062826" y="5554049"/>
            <a:ext cx="3558025" cy="313501"/>
          </a:xfrm>
          <a:prstGeom prst="rect">
            <a:avLst/>
          </a:prstGeom>
        </p:spPr>
        <p:txBody>
          <a:bodyPr lIns="0" tIns="0" rIns="0" bIns="0" rtlCol="0" anchor="t">
            <a:spAutoFit/>
          </a:bodyPr>
          <a:lstStyle/>
          <a:p>
            <a:pPr>
              <a:lnSpc>
                <a:spcPts val="2495"/>
              </a:lnSpc>
            </a:pPr>
            <a:r>
              <a:rPr lang="en-US" sz="2132">
                <a:solidFill>
                  <a:srgbClr val="000000"/>
                </a:solidFill>
                <a:latin typeface="DM Sans"/>
              </a:rPr>
              <a:t>Defacement URL</a:t>
            </a:r>
          </a:p>
        </p:txBody>
      </p:sp>
      <p:sp>
        <p:nvSpPr>
          <p:cNvPr id="32" name="TextBox 32"/>
          <p:cNvSpPr txBox="1"/>
          <p:nvPr/>
        </p:nvSpPr>
        <p:spPr>
          <a:xfrm>
            <a:off x="1028700" y="1979684"/>
            <a:ext cx="4845488" cy="3565924"/>
          </a:xfrm>
          <a:prstGeom prst="rect">
            <a:avLst/>
          </a:prstGeom>
        </p:spPr>
        <p:txBody>
          <a:bodyPr lIns="0" tIns="0" rIns="0" bIns="0" rtlCol="0" anchor="t">
            <a:spAutoFit/>
          </a:bodyPr>
          <a:lstStyle/>
          <a:p>
            <a:pPr>
              <a:lnSpc>
                <a:spcPts val="2229"/>
              </a:lnSpc>
            </a:pPr>
            <a:r>
              <a:rPr lang="en-US" sz="1651" spc="99">
                <a:solidFill>
                  <a:srgbClr val="000000"/>
                </a:solidFill>
                <a:latin typeface="DM Sans"/>
              </a:rPr>
              <a:t>Phishing URL http://securelogin.bankofexample.com.loginattempts.co.uk/</a:t>
            </a:r>
          </a:p>
          <a:p>
            <a:pPr marL="356524" lvl="1" indent="-178262">
              <a:lnSpc>
                <a:spcPts val="2229"/>
              </a:lnSpc>
              <a:buFont typeface="Arial"/>
              <a:buChar char="•"/>
            </a:pPr>
            <a:r>
              <a:rPr lang="en-US" sz="1651" spc="99">
                <a:solidFill>
                  <a:srgbClr val="000000"/>
                </a:solidFill>
                <a:latin typeface="DM Sans"/>
              </a:rPr>
              <a:t>This additional domain ("loginattempts.co.uk") is not related to the legitimate bank's domain and indicates that the URL is attempting to redirect users to a fraudulent website hosted on the "loginattempts.co.uk" domain.</a:t>
            </a:r>
          </a:p>
          <a:p>
            <a:pPr>
              <a:lnSpc>
                <a:spcPts val="2229"/>
              </a:lnSpc>
            </a:pPr>
            <a:endParaRPr lang="en-US" sz="1651" spc="99">
              <a:solidFill>
                <a:srgbClr val="000000"/>
              </a:solidFill>
              <a:latin typeface="DM Sans"/>
            </a:endParaRPr>
          </a:p>
          <a:p>
            <a:pPr>
              <a:lnSpc>
                <a:spcPts val="2229"/>
              </a:lnSpc>
            </a:pPr>
            <a:endParaRPr lang="en-US" sz="1651" spc="99">
              <a:solidFill>
                <a:srgbClr val="000000"/>
              </a:solidFill>
              <a:latin typeface="DM Sans"/>
            </a:endParaRPr>
          </a:p>
          <a:p>
            <a:pPr marL="0" lvl="0" indent="0">
              <a:lnSpc>
                <a:spcPts val="2229"/>
              </a:lnSpc>
              <a:spcBef>
                <a:spcPct val="0"/>
              </a:spcBef>
            </a:pPr>
            <a:endParaRPr lang="en-US" sz="1651" spc="99">
              <a:solidFill>
                <a:srgbClr val="000000"/>
              </a:solidFill>
              <a:latin typeface="DM Sans"/>
            </a:endParaRPr>
          </a:p>
        </p:txBody>
      </p:sp>
      <p:sp>
        <p:nvSpPr>
          <p:cNvPr id="33" name="TextBox 33"/>
          <p:cNvSpPr txBox="1"/>
          <p:nvPr/>
        </p:nvSpPr>
        <p:spPr>
          <a:xfrm>
            <a:off x="6692531" y="1970159"/>
            <a:ext cx="5038071" cy="2665095"/>
          </a:xfrm>
          <a:prstGeom prst="rect">
            <a:avLst/>
          </a:prstGeom>
        </p:spPr>
        <p:txBody>
          <a:bodyPr lIns="0" tIns="0" rIns="0" bIns="0" rtlCol="0" anchor="t">
            <a:spAutoFit/>
          </a:bodyPr>
          <a:lstStyle/>
          <a:p>
            <a:pPr>
              <a:lnSpc>
                <a:spcPts val="2160"/>
              </a:lnSpc>
            </a:pPr>
            <a:r>
              <a:rPr lang="en-US" sz="1600" spc="96">
                <a:solidFill>
                  <a:srgbClr val="000000"/>
                </a:solidFill>
                <a:latin typeface="DM Sans"/>
              </a:rPr>
              <a:t>shttp://example.com/download.php?file=malicious.exe</a:t>
            </a:r>
          </a:p>
          <a:p>
            <a:pPr marL="345441" lvl="1" indent="-172721">
              <a:lnSpc>
                <a:spcPts val="2160"/>
              </a:lnSpc>
              <a:buFont typeface="Arial"/>
              <a:buChar char="•"/>
            </a:pPr>
            <a:r>
              <a:rPr lang="en-US" sz="1600" spc="96">
                <a:solidFill>
                  <a:srgbClr val="000000"/>
                </a:solidFill>
                <a:latin typeface="DM Sans"/>
              </a:rPr>
              <a:t>In the example above, the URL appears to lead to a file download page on a website hosted at "example.com."</a:t>
            </a:r>
          </a:p>
          <a:p>
            <a:pPr marL="345441" lvl="1" indent="-172721">
              <a:lnSpc>
                <a:spcPts val="2160"/>
              </a:lnSpc>
              <a:buFont typeface="Arial"/>
              <a:buChar char="•"/>
            </a:pPr>
            <a:r>
              <a:rPr lang="en-US" sz="1600" spc="96">
                <a:solidFill>
                  <a:srgbClr val="000000"/>
                </a:solidFill>
                <a:latin typeface="DM Sans"/>
              </a:rPr>
              <a:t>However, upon closer inspection, the URL contains a parameter (</a:t>
            </a:r>
            <a:r>
              <a:rPr lang="en-US" sz="1600" spc="96">
                <a:solidFill>
                  <a:srgbClr val="000000"/>
                </a:solidFill>
                <a:latin typeface="DM Sans Semi-Bold"/>
              </a:rPr>
              <a:t>file=malicious.exe</a:t>
            </a:r>
            <a:r>
              <a:rPr lang="en-US" sz="1600" spc="96">
                <a:solidFill>
                  <a:srgbClr val="000000"/>
                </a:solidFill>
                <a:latin typeface="DM Sans"/>
              </a:rPr>
              <a:t>) that specifies the name of the file to be downloaded.</a:t>
            </a:r>
          </a:p>
          <a:p>
            <a:pPr marL="0" lvl="0" indent="0">
              <a:lnSpc>
                <a:spcPts val="2160"/>
              </a:lnSpc>
              <a:spcBef>
                <a:spcPct val="0"/>
              </a:spcBef>
            </a:pPr>
            <a:endParaRPr lang="en-US" sz="1600" spc="96">
              <a:solidFill>
                <a:srgbClr val="000000"/>
              </a:solidFill>
              <a:latin typeface="DM Sans"/>
            </a:endParaRPr>
          </a:p>
        </p:txBody>
      </p:sp>
      <p:sp>
        <p:nvSpPr>
          <p:cNvPr id="34" name="TextBox 34"/>
          <p:cNvSpPr txBox="1"/>
          <p:nvPr/>
        </p:nvSpPr>
        <p:spPr>
          <a:xfrm>
            <a:off x="6692531" y="6487068"/>
            <a:ext cx="5038071" cy="1864995"/>
          </a:xfrm>
          <a:prstGeom prst="rect">
            <a:avLst/>
          </a:prstGeom>
        </p:spPr>
        <p:txBody>
          <a:bodyPr lIns="0" tIns="0" rIns="0" bIns="0" rtlCol="0" anchor="t">
            <a:spAutoFit/>
          </a:bodyPr>
          <a:lstStyle/>
          <a:p>
            <a:pPr>
              <a:lnSpc>
                <a:spcPts val="2160"/>
              </a:lnSpc>
            </a:pPr>
            <a:r>
              <a:rPr lang="en-US" sz="1600" spc="96">
                <a:solidFill>
                  <a:srgbClr val="000000"/>
                </a:solidFill>
                <a:latin typeface="DM Sans"/>
              </a:rPr>
              <a:t>http://www.example.com/homepage.html</a:t>
            </a:r>
          </a:p>
          <a:p>
            <a:pPr marL="0" lvl="0" indent="0">
              <a:lnSpc>
                <a:spcPts val="2160"/>
              </a:lnSpc>
              <a:spcBef>
                <a:spcPct val="0"/>
              </a:spcBef>
            </a:pPr>
            <a:r>
              <a:rPr lang="en-US" sz="1600" spc="96">
                <a:solidFill>
                  <a:srgbClr val="000000"/>
                </a:solidFill>
                <a:latin typeface="DM Sans"/>
              </a:rPr>
              <a:t>In this example, "</a:t>
            </a:r>
            <a:r>
              <a:rPr lang="en-US" sz="1600" u="sng" spc="96">
                <a:solidFill>
                  <a:srgbClr val="000000"/>
                </a:solidFill>
                <a:latin typeface="DM Sans"/>
                <a:hlinkClick r:id="rId5" tooltip="http://www.example.com/"/>
              </a:rPr>
              <a:t>www.example.com</a:t>
            </a:r>
            <a:r>
              <a:rPr lang="en-US" sz="1600" spc="96">
                <a:solidFill>
                  <a:srgbClr val="000000"/>
                </a:solidFill>
                <a:latin typeface="DM Sans"/>
              </a:rPr>
              <a:t>" is the domain, and "homepage.html" is a typical webpage that would exist on the website's server. This URL would lead to a standard homepage without any unauthorized alterations or defacement.</a:t>
            </a:r>
          </a:p>
        </p:txBody>
      </p:sp>
      <p:sp>
        <p:nvSpPr>
          <p:cNvPr id="35" name="TextBox 35"/>
          <p:cNvSpPr txBox="1"/>
          <p:nvPr/>
        </p:nvSpPr>
        <p:spPr>
          <a:xfrm>
            <a:off x="1345712" y="6496593"/>
            <a:ext cx="4721059" cy="1944892"/>
          </a:xfrm>
          <a:prstGeom prst="rect">
            <a:avLst/>
          </a:prstGeom>
        </p:spPr>
        <p:txBody>
          <a:bodyPr lIns="0" tIns="0" rIns="0" bIns="0" rtlCol="0" anchor="t">
            <a:spAutoFit/>
          </a:bodyPr>
          <a:lstStyle/>
          <a:p>
            <a:pPr>
              <a:lnSpc>
                <a:spcPts val="1977"/>
              </a:lnSpc>
            </a:pPr>
            <a:r>
              <a:rPr lang="en-US" sz="1465" spc="87">
                <a:solidFill>
                  <a:srgbClr val="000000"/>
                </a:solidFill>
                <a:latin typeface="DM Sans"/>
              </a:rPr>
              <a:t>http://www.example.com/defaced_page.html</a:t>
            </a:r>
          </a:p>
          <a:p>
            <a:pPr marL="0" lvl="0" indent="0">
              <a:lnSpc>
                <a:spcPts val="1977"/>
              </a:lnSpc>
              <a:spcBef>
                <a:spcPct val="0"/>
              </a:spcBef>
            </a:pPr>
            <a:r>
              <a:rPr lang="en-US" sz="1465" spc="87">
                <a:solidFill>
                  <a:srgbClr val="000000"/>
                </a:solidFill>
                <a:latin typeface="DM Sans"/>
              </a:rPr>
              <a:t>In this example, "</a:t>
            </a:r>
            <a:r>
              <a:rPr lang="en-US" sz="1465" u="sng" spc="87">
                <a:solidFill>
                  <a:srgbClr val="000000"/>
                </a:solidFill>
                <a:latin typeface="DM Sans"/>
                <a:hlinkClick r:id="rId5" tooltip="http://www.example.com/"/>
              </a:rPr>
              <a:t>www.example.com</a:t>
            </a:r>
            <a:r>
              <a:rPr lang="en-US" sz="1465" spc="87">
                <a:solidFill>
                  <a:srgbClr val="000000"/>
                </a:solidFill>
                <a:latin typeface="DM Sans"/>
              </a:rPr>
              <a:t>" is the domain, and "defaced_page.html" is the specific webpage that has been altered without authorization. This URL would lead to a webpage that has been defaced by an attacker, potentially displaying unauthorized content, messages, or modifications.</a:t>
            </a:r>
          </a:p>
        </p:txBody>
      </p:sp>
      <p:sp>
        <p:nvSpPr>
          <p:cNvPr id="36" name="Freeform 36"/>
          <p:cNvSpPr/>
          <p:nvPr/>
        </p:nvSpPr>
        <p:spPr>
          <a:xfrm rot="-10800000">
            <a:off x="14827993" y="-1392447"/>
            <a:ext cx="4017146" cy="3158481"/>
          </a:xfrm>
          <a:custGeom>
            <a:avLst/>
            <a:gdLst/>
            <a:ahLst/>
            <a:cxnLst/>
            <a:rect l="l" t="t" r="r" b="b"/>
            <a:pathLst>
              <a:path w="4017146" h="3158481">
                <a:moveTo>
                  <a:pt x="0" y="0"/>
                </a:moveTo>
                <a:lnTo>
                  <a:pt x="4017147" y="0"/>
                </a:lnTo>
                <a:lnTo>
                  <a:pt x="4017147" y="3158481"/>
                </a:lnTo>
                <a:lnTo>
                  <a:pt x="0" y="3158481"/>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37" name="Freeform 37"/>
          <p:cNvSpPr/>
          <p:nvPr/>
        </p:nvSpPr>
        <p:spPr>
          <a:xfrm>
            <a:off x="4580296" y="-1616873"/>
            <a:ext cx="4224468" cy="2645573"/>
          </a:xfrm>
          <a:custGeom>
            <a:avLst/>
            <a:gdLst/>
            <a:ahLst/>
            <a:cxnLst/>
            <a:rect l="l" t="t" r="r" b="b"/>
            <a:pathLst>
              <a:path w="4224468" h="2645573">
                <a:moveTo>
                  <a:pt x="0" y="0"/>
                </a:moveTo>
                <a:lnTo>
                  <a:pt x="4224469" y="0"/>
                </a:lnTo>
                <a:lnTo>
                  <a:pt x="4224469" y="2645573"/>
                </a:lnTo>
                <a:lnTo>
                  <a:pt x="0" y="2645573"/>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38" name="Freeform 38"/>
          <p:cNvSpPr/>
          <p:nvPr/>
        </p:nvSpPr>
        <p:spPr>
          <a:xfrm>
            <a:off x="8285780"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39" name="Freeform 39"/>
          <p:cNvSpPr/>
          <p:nvPr/>
        </p:nvSpPr>
        <p:spPr>
          <a:xfrm rot="-5400000">
            <a:off x="12134412" y="9245030"/>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40" name="Freeform 40"/>
          <p:cNvSpPr/>
          <p:nvPr/>
        </p:nvSpPr>
        <p:spPr>
          <a:xfrm>
            <a:off x="-1558320"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41" name="Freeform 41"/>
          <p:cNvSpPr/>
          <p:nvPr/>
        </p:nvSpPr>
        <p:spPr>
          <a:xfrm>
            <a:off x="17259300" y="7433853"/>
            <a:ext cx="1794966" cy="1932669"/>
          </a:xfrm>
          <a:custGeom>
            <a:avLst/>
            <a:gdLst/>
            <a:ahLst/>
            <a:cxnLst/>
            <a:rect l="l" t="t" r="r" b="b"/>
            <a:pathLst>
              <a:path w="1794966" h="1932669">
                <a:moveTo>
                  <a:pt x="0" y="0"/>
                </a:moveTo>
                <a:lnTo>
                  <a:pt x="1794966" y="0"/>
                </a:lnTo>
                <a:lnTo>
                  <a:pt x="1794966" y="1932669"/>
                </a:lnTo>
                <a:lnTo>
                  <a:pt x="0" y="1932669"/>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42" name="Freeform 42"/>
          <p:cNvSpPr/>
          <p:nvPr/>
        </p:nvSpPr>
        <p:spPr>
          <a:xfrm>
            <a:off x="-744232" y="460501"/>
            <a:ext cx="1488463" cy="1602652"/>
          </a:xfrm>
          <a:custGeom>
            <a:avLst/>
            <a:gdLst/>
            <a:ahLst/>
            <a:cxnLst/>
            <a:rect l="l" t="t" r="r" b="b"/>
            <a:pathLst>
              <a:path w="1488463" h="1602652">
                <a:moveTo>
                  <a:pt x="0" y="0"/>
                </a:moveTo>
                <a:lnTo>
                  <a:pt x="1488464" y="0"/>
                </a:lnTo>
                <a:lnTo>
                  <a:pt x="1488464" y="1602652"/>
                </a:lnTo>
                <a:lnTo>
                  <a:pt x="0" y="1602652"/>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0819907" y="1950456"/>
            <a:ext cx="4208573" cy="4247184"/>
          </a:xfrm>
          <a:custGeom>
            <a:avLst/>
            <a:gdLst/>
            <a:ahLst/>
            <a:cxnLst/>
            <a:rect l="l" t="t" r="r" b="b"/>
            <a:pathLst>
              <a:path w="4208573" h="4247184">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10256115" y="2639048"/>
            <a:ext cx="7181225" cy="5008904"/>
          </a:xfrm>
          <a:custGeom>
            <a:avLst/>
            <a:gdLst/>
            <a:ahLst/>
            <a:cxnLst/>
            <a:rect l="l" t="t" r="r" b="b"/>
            <a:pathLst>
              <a:path w="7181225" h="5008904">
                <a:moveTo>
                  <a:pt x="0" y="0"/>
                </a:moveTo>
                <a:lnTo>
                  <a:pt x="7181225" y="0"/>
                </a:lnTo>
                <a:lnTo>
                  <a:pt x="7181225" y="5008904"/>
                </a:lnTo>
                <a:lnTo>
                  <a:pt x="0" y="500890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1504950" y="2859405"/>
            <a:ext cx="8751165" cy="1177290"/>
          </a:xfrm>
          <a:prstGeom prst="rect">
            <a:avLst/>
          </a:prstGeom>
        </p:spPr>
        <p:txBody>
          <a:bodyPr lIns="0" tIns="0" rIns="0" bIns="0" rtlCol="0" anchor="t">
            <a:spAutoFit/>
          </a:bodyPr>
          <a:lstStyle/>
          <a:p>
            <a:pPr>
              <a:lnSpc>
                <a:spcPts val="8730"/>
              </a:lnSpc>
            </a:pPr>
            <a:r>
              <a:rPr lang="en-US" sz="9000" dirty="0">
                <a:solidFill>
                  <a:srgbClr val="000000"/>
                </a:solidFill>
                <a:latin typeface="DM Sans Bold"/>
              </a:rPr>
              <a:t>Model  Used</a:t>
            </a:r>
          </a:p>
        </p:txBody>
      </p:sp>
      <p:sp>
        <p:nvSpPr>
          <p:cNvPr id="6" name="TextBox 6"/>
          <p:cNvSpPr txBox="1"/>
          <p:nvPr/>
        </p:nvSpPr>
        <p:spPr>
          <a:xfrm>
            <a:off x="433381" y="5389245"/>
            <a:ext cx="9822734" cy="2617470"/>
          </a:xfrm>
          <a:prstGeom prst="rect">
            <a:avLst/>
          </a:prstGeom>
        </p:spPr>
        <p:txBody>
          <a:bodyPr lIns="0" tIns="0" rIns="0" bIns="0" rtlCol="0" anchor="t">
            <a:spAutoFit/>
          </a:bodyPr>
          <a:lstStyle/>
          <a:p>
            <a:pPr>
              <a:lnSpc>
                <a:spcPts val="3509"/>
              </a:lnSpc>
            </a:pPr>
            <a:r>
              <a:rPr lang="en-US" sz="2599" spc="155">
                <a:solidFill>
                  <a:srgbClr val="000000"/>
                </a:solidFill>
                <a:latin typeface="DM Sans Bold"/>
              </a:rPr>
              <a:t>1.Random Forest Classifier.</a:t>
            </a:r>
          </a:p>
          <a:p>
            <a:pPr>
              <a:lnSpc>
                <a:spcPts val="3509"/>
              </a:lnSpc>
            </a:pPr>
            <a:endParaRPr lang="en-US" sz="2599" spc="155">
              <a:solidFill>
                <a:srgbClr val="000000"/>
              </a:solidFill>
              <a:latin typeface="DM Sans Bold"/>
            </a:endParaRPr>
          </a:p>
          <a:p>
            <a:pPr>
              <a:lnSpc>
                <a:spcPts val="3509"/>
              </a:lnSpc>
            </a:pPr>
            <a:r>
              <a:rPr lang="en-US" sz="2599" spc="155">
                <a:solidFill>
                  <a:srgbClr val="000000"/>
                </a:solidFill>
                <a:latin typeface="DM Sans Bold"/>
              </a:rPr>
              <a:t>2.Light GBM Classifier.</a:t>
            </a:r>
          </a:p>
          <a:p>
            <a:pPr>
              <a:lnSpc>
                <a:spcPts val="3509"/>
              </a:lnSpc>
            </a:pPr>
            <a:endParaRPr lang="en-US" sz="2599" spc="155">
              <a:solidFill>
                <a:srgbClr val="000000"/>
              </a:solidFill>
              <a:latin typeface="DM Sans Bold"/>
            </a:endParaRPr>
          </a:p>
          <a:p>
            <a:pPr>
              <a:lnSpc>
                <a:spcPts val="3509"/>
              </a:lnSpc>
            </a:pPr>
            <a:r>
              <a:rPr lang="en-US" sz="2599" spc="155">
                <a:solidFill>
                  <a:srgbClr val="000000"/>
                </a:solidFill>
                <a:latin typeface="DM Sans Bold"/>
              </a:rPr>
              <a:t>3.XGBoost Classifier.</a:t>
            </a:r>
          </a:p>
          <a:p>
            <a:pPr marL="0" lvl="0" indent="0">
              <a:lnSpc>
                <a:spcPts val="3509"/>
              </a:lnSpc>
              <a:spcBef>
                <a:spcPct val="0"/>
              </a:spcBef>
            </a:pPr>
            <a:endParaRPr lang="en-US" sz="2599" spc="155">
              <a:solidFill>
                <a:srgbClr val="000000"/>
              </a:solidFill>
              <a:latin typeface="DM Sans 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3573976" y="752475"/>
            <a:ext cx="10014901" cy="1766570"/>
          </a:xfrm>
          <a:prstGeom prst="rect">
            <a:avLst/>
          </a:prstGeom>
        </p:spPr>
        <p:txBody>
          <a:bodyPr lIns="0" tIns="0" rIns="0" bIns="0" rtlCol="0" anchor="t">
            <a:spAutoFit/>
          </a:bodyPr>
          <a:lstStyle/>
          <a:p>
            <a:pPr algn="ctr">
              <a:lnSpc>
                <a:spcPts val="6789"/>
              </a:lnSpc>
            </a:pPr>
            <a:r>
              <a:rPr lang="en-US" sz="6999">
                <a:solidFill>
                  <a:srgbClr val="000000"/>
                </a:solidFill>
                <a:latin typeface="DM Sans Bold"/>
              </a:rPr>
              <a:t>Random Forest Classifier</a:t>
            </a:r>
          </a:p>
        </p:txBody>
      </p:sp>
      <p:sp>
        <p:nvSpPr>
          <p:cNvPr id="4" name="TextBox 4"/>
          <p:cNvSpPr txBox="1"/>
          <p:nvPr/>
        </p:nvSpPr>
        <p:spPr>
          <a:xfrm>
            <a:off x="0" y="2526934"/>
            <a:ext cx="18288000" cy="7752438"/>
          </a:xfrm>
          <a:prstGeom prst="rect">
            <a:avLst/>
          </a:prstGeom>
        </p:spPr>
        <p:txBody>
          <a:bodyPr lIns="0" tIns="0" rIns="0" bIns="0" rtlCol="0" anchor="t">
            <a:spAutoFit/>
          </a:bodyPr>
          <a:lstStyle/>
          <a:p>
            <a:pPr algn="ctr">
              <a:lnSpc>
                <a:spcPts val="3700"/>
              </a:lnSpc>
            </a:pPr>
            <a:r>
              <a:rPr lang="en-US" sz="2740" spc="164">
                <a:solidFill>
                  <a:srgbClr val="000000"/>
                </a:solidFill>
                <a:latin typeface="DM Sans"/>
              </a:rPr>
              <a:t>A Random Forest classifier is a popular machine learning algorithm used for classification tasks. It belongs to the ensemble learning methods, which means it combines multiple individual models to create a stronger overall model.</a:t>
            </a:r>
          </a:p>
          <a:p>
            <a:pPr marL="591736" lvl="1" indent="-295868" algn="ctr">
              <a:lnSpc>
                <a:spcPts val="3700"/>
              </a:lnSpc>
              <a:buAutoNum type="arabicPeriod"/>
            </a:pPr>
            <a:r>
              <a:rPr lang="en-US" sz="2740" spc="164">
                <a:solidFill>
                  <a:srgbClr val="000000"/>
                </a:solidFill>
                <a:latin typeface="DM Sans"/>
              </a:rPr>
              <a:t>Decision Trees: At the core of the Random Forest algorithm are decision trees. Decision trees are a type of supervised learning algorithm that makes decisions by recursively splitting the data into subsets based on the features. Each internal node represents a feature or attribute, each branch represents a decision rule, and each leaf node represents the outcome or class label.</a:t>
            </a:r>
          </a:p>
          <a:p>
            <a:pPr marL="591736" lvl="1" indent="-295868" algn="ctr">
              <a:lnSpc>
                <a:spcPts val="3700"/>
              </a:lnSpc>
              <a:buAutoNum type="arabicPeriod"/>
            </a:pPr>
            <a:r>
              <a:rPr lang="en-US" sz="2740" spc="164">
                <a:solidFill>
                  <a:srgbClr val="000000"/>
                </a:solidFill>
                <a:latin typeface="DM Sans"/>
              </a:rPr>
              <a:t>Randomization: Random Forest introduces randomness into the process by building multiple decision trees. Rather than using the entire dataset to build each tree, it selects a random subset of the data (with replacement) for each tree. This process is known as bootstrap aggregating or "bagging". Additionally, at each node of the tree, a random subset of features is considered for splitting, instead of using all features.</a:t>
            </a:r>
          </a:p>
          <a:p>
            <a:pPr marL="591736" lvl="1" indent="-295868" algn="ctr">
              <a:lnSpc>
                <a:spcPts val="3700"/>
              </a:lnSpc>
              <a:buAutoNum type="arabicPeriod"/>
            </a:pPr>
            <a:r>
              <a:rPr lang="en-US" sz="2740" spc="164">
                <a:solidFill>
                  <a:srgbClr val="000000"/>
                </a:solidFill>
                <a:latin typeface="DM Sans"/>
              </a:rPr>
              <a:t>Voting: Once the forest of decision trees is built, classification is performed by taking a majority vote from all the trees (for classification tasks). Each tree "votes" for a class label, and the class with the most votes is assigned as the final prediction. This voting mechanism helps to reduce overfitting and increase the model's accuracy.</a:t>
            </a:r>
          </a:p>
          <a:p>
            <a:pPr marL="0" lvl="0" indent="0" algn="ctr">
              <a:lnSpc>
                <a:spcPts val="3700"/>
              </a:lnSpc>
              <a:spcBef>
                <a:spcPct val="0"/>
              </a:spcBef>
            </a:pPr>
            <a:endParaRPr lang="en-US" sz="2740" spc="164">
              <a:solidFill>
                <a:srgbClr val="000000"/>
              </a:solidFill>
              <a:latin typeface="DM Sans"/>
            </a:endParaRPr>
          </a:p>
        </p:txBody>
      </p:sp>
      <p:sp>
        <p:nvSpPr>
          <p:cNvPr id="5" name="Freeform 5"/>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8" name="Freeform 8"/>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9" name="Freeform 9"/>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10" name="Freeform 10"/>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11" name="Freeform 11"/>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2" name="Freeform 12"/>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3" name="Freeform 13"/>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4" name="Freeform 14"/>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5" name="Freeform 15"/>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6" name="Freeform 16"/>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7" name="Freeform 17"/>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3864059" y="969406"/>
            <a:ext cx="10014901" cy="909320"/>
          </a:xfrm>
          <a:prstGeom prst="rect">
            <a:avLst/>
          </a:prstGeom>
        </p:spPr>
        <p:txBody>
          <a:bodyPr lIns="0" tIns="0" rIns="0" bIns="0" rtlCol="0" anchor="t">
            <a:spAutoFit/>
          </a:bodyPr>
          <a:lstStyle/>
          <a:p>
            <a:pPr algn="ctr">
              <a:lnSpc>
                <a:spcPts val="6789"/>
              </a:lnSpc>
            </a:pPr>
            <a:r>
              <a:rPr lang="en-US" sz="6999">
                <a:solidFill>
                  <a:srgbClr val="000000"/>
                </a:solidFill>
                <a:latin typeface="DM Sans Bold"/>
              </a:rPr>
              <a:t>Light GBM classifier</a:t>
            </a:r>
          </a:p>
        </p:txBody>
      </p:sp>
      <p:sp>
        <p:nvSpPr>
          <p:cNvPr id="4" name="TextBox 4"/>
          <p:cNvSpPr txBox="1"/>
          <p:nvPr/>
        </p:nvSpPr>
        <p:spPr>
          <a:xfrm>
            <a:off x="0" y="3660604"/>
            <a:ext cx="18288000" cy="5978522"/>
          </a:xfrm>
          <a:prstGeom prst="rect">
            <a:avLst/>
          </a:prstGeom>
        </p:spPr>
        <p:txBody>
          <a:bodyPr lIns="0" tIns="0" rIns="0" bIns="0" rtlCol="0" anchor="t">
            <a:spAutoFit/>
          </a:bodyPr>
          <a:lstStyle/>
          <a:p>
            <a:pPr algn="ctr">
              <a:lnSpc>
                <a:spcPts val="3733"/>
              </a:lnSpc>
            </a:pPr>
            <a:endParaRPr/>
          </a:p>
          <a:p>
            <a:pPr algn="ctr">
              <a:lnSpc>
                <a:spcPts val="3733"/>
              </a:lnSpc>
            </a:pPr>
            <a:r>
              <a:rPr lang="en-US" sz="2765" spc="165">
                <a:solidFill>
                  <a:srgbClr val="000000"/>
                </a:solidFill>
                <a:latin typeface="DM Sans"/>
              </a:rPr>
              <a:t>LightGBM (Light Gradient Boosting Machine) is a highly efficient machine learning model used for classification tasks. It operates within a gradient boosting framework, where multiple decision trees are sequentially built to improve predictive accuracy.</a:t>
            </a:r>
          </a:p>
          <a:p>
            <a:pPr algn="ctr">
              <a:lnSpc>
                <a:spcPts val="3733"/>
              </a:lnSpc>
            </a:pPr>
            <a:r>
              <a:rPr lang="en-US" sz="2765" spc="165">
                <a:solidFill>
                  <a:srgbClr val="000000"/>
                </a:solidFill>
                <a:latin typeface="DM Sans"/>
              </a:rPr>
              <a:t>During training, LightGBM constructs decision trees by minimizing a specified loss function, iteratively correcting the errors of the previous trees. Unlike traditional gradient boosting methods that grow trees level-wise, LightGBM uses a technique called "leaf-wise" tree growth. This means that instead of splitting nodes sequentially from the root to the leaves, LightGBM selects the leaf with the maximum delta loss to grow, resulting in faster convergence and reduced computation time.</a:t>
            </a:r>
          </a:p>
          <a:p>
            <a:pPr algn="ctr">
              <a:lnSpc>
                <a:spcPts val="3733"/>
              </a:lnSpc>
            </a:pPr>
            <a:r>
              <a:rPr lang="en-US" sz="2765" spc="165">
                <a:solidFill>
                  <a:srgbClr val="000000"/>
                </a:solidFill>
                <a:latin typeface="DM Sans"/>
              </a:rPr>
              <a:t>One of the key advantages of LightGBM is its efficient handling of large datasets and high-dimensional feature spaces.</a:t>
            </a:r>
          </a:p>
          <a:p>
            <a:pPr marL="0" lvl="0" indent="0" algn="ctr">
              <a:lnSpc>
                <a:spcPts val="3733"/>
              </a:lnSpc>
              <a:spcBef>
                <a:spcPct val="0"/>
              </a:spcBef>
            </a:pPr>
            <a:endParaRPr lang="en-US" sz="2765" spc="165">
              <a:solidFill>
                <a:srgbClr val="000000"/>
              </a:solidFill>
              <a:latin typeface="DM Sans"/>
            </a:endParaRPr>
          </a:p>
        </p:txBody>
      </p:sp>
      <p:sp>
        <p:nvSpPr>
          <p:cNvPr id="5" name="Freeform 5"/>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8" name="Freeform 8"/>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9" name="Freeform 9"/>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10" name="Freeform 10"/>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11" name="Freeform 11"/>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2" name="Freeform 12"/>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3" name="Freeform 13"/>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4" name="Freeform 14"/>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5" name="Freeform 15"/>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6" name="Freeform 16"/>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7" name="Freeform 17"/>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1100</Words>
  <Application>Microsoft Office PowerPoint</Application>
  <PresentationFormat>Custom</PresentationFormat>
  <Paragraphs>68</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DM Sans</vt:lpstr>
      <vt:lpstr>Calibri</vt:lpstr>
      <vt:lpstr>Open Sans Light</vt:lpstr>
      <vt:lpstr>Arial</vt:lpstr>
      <vt:lpstr>DM Sans Bold</vt:lpstr>
      <vt:lpstr>DM Sans Semi-Bold</vt:lpstr>
      <vt:lpstr>DM Sans Medium</vt:lpstr>
      <vt:lpstr>Office Theme</vt:lpstr>
      <vt:lpstr>PowerPoint Presentation</vt:lpstr>
      <vt:lpstr>PowerPoint Presentation</vt:lpstr>
      <vt:lpstr>PowerPoint Presentation</vt:lpstr>
      <vt:lpstr>What is   URL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Doodle Project Presentation</dc:title>
  <cp:lastModifiedBy>10521 Harsh Lambe</cp:lastModifiedBy>
  <cp:revision>3</cp:revision>
  <dcterms:created xsi:type="dcterms:W3CDTF">2006-08-16T00:00:00Z</dcterms:created>
  <dcterms:modified xsi:type="dcterms:W3CDTF">2024-04-18T10:09:07Z</dcterms:modified>
  <dc:identifier>DAGCsg1iqWc</dc:identifier>
</cp:coreProperties>
</file>