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64" r:id="rId4"/>
    <p:sldId id="265" r:id="rId5"/>
    <p:sldId id="257" r:id="rId6"/>
    <p:sldId id="258" r:id="rId7"/>
    <p:sldId id="270" r:id="rId8"/>
    <p:sldId id="259" r:id="rId9"/>
    <p:sldId id="266" r:id="rId10"/>
    <p:sldId id="267" r:id="rId11"/>
    <p:sldId id="269" r:id="rId12"/>
    <p:sldId id="260" r:id="rId13"/>
    <p:sldId id="261" r:id="rId14"/>
    <p:sldId id="262"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F1C655-88AE-4855-A956-6020C5B7D76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FF1101F-07AD-4467-AE40-F29956ACEA2B}">
      <dgm:prSet/>
      <dgm:spPr/>
      <dgm:t>
        <a:bodyPr/>
        <a:lstStyle/>
        <a:p>
          <a:r>
            <a:rPr lang="en-AT"/>
            <a:t>-To implement an AI engine to solve a sudoku puzzle.</a:t>
          </a:r>
          <a:endParaRPr lang="en-US"/>
        </a:p>
      </dgm:t>
    </dgm:pt>
    <dgm:pt modelId="{A5DF5A0F-72D1-472C-99CC-F7FFCE291DC7}" type="parTrans" cxnId="{67362718-F9F7-481E-BBC9-CF6EE8E35571}">
      <dgm:prSet/>
      <dgm:spPr/>
      <dgm:t>
        <a:bodyPr/>
        <a:lstStyle/>
        <a:p>
          <a:endParaRPr lang="en-US"/>
        </a:p>
      </dgm:t>
    </dgm:pt>
    <dgm:pt modelId="{E4772A09-ADE2-44CD-95EC-FFF87A5034A9}" type="sibTrans" cxnId="{67362718-F9F7-481E-BBC9-CF6EE8E35571}">
      <dgm:prSet/>
      <dgm:spPr/>
      <dgm:t>
        <a:bodyPr/>
        <a:lstStyle/>
        <a:p>
          <a:endParaRPr lang="en-US"/>
        </a:p>
      </dgm:t>
    </dgm:pt>
    <dgm:pt modelId="{D536D5EA-1484-4570-BB71-2BB29055A30D}">
      <dgm:prSet/>
      <dgm:spPr/>
      <dgm:t>
        <a:bodyPr/>
        <a:lstStyle/>
        <a:p>
          <a:r>
            <a:rPr lang="en-AT"/>
            <a:t>-To use various search algorithms such as backtracking.</a:t>
          </a:r>
          <a:endParaRPr lang="en-US"/>
        </a:p>
      </dgm:t>
    </dgm:pt>
    <dgm:pt modelId="{A3B2477D-F2AE-4993-89C1-97268749BC75}" type="parTrans" cxnId="{F2A0969B-37FF-45E6-9F76-F6E0C11F8900}">
      <dgm:prSet/>
      <dgm:spPr/>
      <dgm:t>
        <a:bodyPr/>
        <a:lstStyle/>
        <a:p>
          <a:endParaRPr lang="en-US"/>
        </a:p>
      </dgm:t>
    </dgm:pt>
    <dgm:pt modelId="{C31DDB9D-A27C-4477-881F-CC4D4E44595B}" type="sibTrans" cxnId="{F2A0969B-37FF-45E6-9F76-F6E0C11F8900}">
      <dgm:prSet/>
      <dgm:spPr/>
      <dgm:t>
        <a:bodyPr/>
        <a:lstStyle/>
        <a:p>
          <a:endParaRPr lang="en-US"/>
        </a:p>
      </dgm:t>
    </dgm:pt>
    <dgm:pt modelId="{1F39585D-E3D8-44CA-8983-7A709E2D1574}">
      <dgm:prSet/>
      <dgm:spPr/>
      <dgm:t>
        <a:bodyPr/>
        <a:lstStyle/>
        <a:p>
          <a:r>
            <a:rPr lang="en-AT"/>
            <a:t>-To create a user interface where we can see the sudoku puzzle visually.</a:t>
          </a:r>
          <a:endParaRPr lang="en-US"/>
        </a:p>
      </dgm:t>
    </dgm:pt>
    <dgm:pt modelId="{D7F439DC-28B7-4C8A-9E2E-75453995E793}" type="parTrans" cxnId="{A60A4A15-BCA2-4364-9FE1-49B83CB43124}">
      <dgm:prSet/>
      <dgm:spPr/>
      <dgm:t>
        <a:bodyPr/>
        <a:lstStyle/>
        <a:p>
          <a:endParaRPr lang="en-US"/>
        </a:p>
      </dgm:t>
    </dgm:pt>
    <dgm:pt modelId="{B8923F8C-67B9-4A2F-9447-D128144EEBF8}" type="sibTrans" cxnId="{A60A4A15-BCA2-4364-9FE1-49B83CB43124}">
      <dgm:prSet/>
      <dgm:spPr/>
      <dgm:t>
        <a:bodyPr/>
        <a:lstStyle/>
        <a:p>
          <a:endParaRPr lang="en-US"/>
        </a:p>
      </dgm:t>
    </dgm:pt>
    <dgm:pt modelId="{F0C3E20F-50AF-47DF-BCCF-60C420596AE4}" type="pres">
      <dgm:prSet presAssocID="{76F1C655-88AE-4855-A956-6020C5B7D761}" presName="root" presStyleCnt="0">
        <dgm:presLayoutVars>
          <dgm:dir/>
          <dgm:resizeHandles val="exact"/>
        </dgm:presLayoutVars>
      </dgm:prSet>
      <dgm:spPr/>
    </dgm:pt>
    <dgm:pt modelId="{C94175E2-3AE0-43C7-9DD7-C055C1582C10}" type="pres">
      <dgm:prSet presAssocID="{FFF1101F-07AD-4467-AE40-F29956ACEA2B}" presName="compNode" presStyleCnt="0"/>
      <dgm:spPr/>
    </dgm:pt>
    <dgm:pt modelId="{73637219-AB36-41BF-8555-AEE58F0FEA1E}" type="pres">
      <dgm:prSet presAssocID="{FFF1101F-07AD-4467-AE40-F29956ACEA2B}" presName="bgRect" presStyleLbl="bgShp" presStyleIdx="0" presStyleCnt="3"/>
      <dgm:spPr/>
    </dgm:pt>
    <dgm:pt modelId="{2D124353-AED9-415F-8E22-B1A1A43A78AA}" type="pres">
      <dgm:prSet presAssocID="{FFF1101F-07AD-4467-AE40-F29956ACEA2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uzzle"/>
        </a:ext>
      </dgm:extLst>
    </dgm:pt>
    <dgm:pt modelId="{2254B523-40EC-41F3-B747-D0D1FE9948BF}" type="pres">
      <dgm:prSet presAssocID="{FFF1101F-07AD-4467-AE40-F29956ACEA2B}" presName="spaceRect" presStyleCnt="0"/>
      <dgm:spPr/>
    </dgm:pt>
    <dgm:pt modelId="{D6838B5B-039C-4622-A405-B2E8F7559565}" type="pres">
      <dgm:prSet presAssocID="{FFF1101F-07AD-4467-AE40-F29956ACEA2B}" presName="parTx" presStyleLbl="revTx" presStyleIdx="0" presStyleCnt="3">
        <dgm:presLayoutVars>
          <dgm:chMax val="0"/>
          <dgm:chPref val="0"/>
        </dgm:presLayoutVars>
      </dgm:prSet>
      <dgm:spPr/>
    </dgm:pt>
    <dgm:pt modelId="{03A44040-4CE7-4A77-A869-6B98C7D6F542}" type="pres">
      <dgm:prSet presAssocID="{E4772A09-ADE2-44CD-95EC-FFF87A5034A9}" presName="sibTrans" presStyleCnt="0"/>
      <dgm:spPr/>
    </dgm:pt>
    <dgm:pt modelId="{1DA5525D-B262-49A5-AFF1-D63A51FA69CB}" type="pres">
      <dgm:prSet presAssocID="{D536D5EA-1484-4570-BB71-2BB29055A30D}" presName="compNode" presStyleCnt="0"/>
      <dgm:spPr/>
    </dgm:pt>
    <dgm:pt modelId="{96EA33B4-58D7-4AE2-8978-4D9B207F141E}" type="pres">
      <dgm:prSet presAssocID="{D536D5EA-1484-4570-BB71-2BB29055A30D}" presName="bgRect" presStyleLbl="bgShp" presStyleIdx="1" presStyleCnt="3"/>
      <dgm:spPr/>
    </dgm:pt>
    <dgm:pt modelId="{66EB48BB-D3C0-498E-90B2-235D60D65707}" type="pres">
      <dgm:prSet presAssocID="{D536D5EA-1484-4570-BB71-2BB29055A30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E89B3094-BC68-4818-81D1-2273FF10D79F}" type="pres">
      <dgm:prSet presAssocID="{D536D5EA-1484-4570-BB71-2BB29055A30D}" presName="spaceRect" presStyleCnt="0"/>
      <dgm:spPr/>
    </dgm:pt>
    <dgm:pt modelId="{2DBE5650-88DD-4598-920F-FF10B9FF96D5}" type="pres">
      <dgm:prSet presAssocID="{D536D5EA-1484-4570-BB71-2BB29055A30D}" presName="parTx" presStyleLbl="revTx" presStyleIdx="1" presStyleCnt="3">
        <dgm:presLayoutVars>
          <dgm:chMax val="0"/>
          <dgm:chPref val="0"/>
        </dgm:presLayoutVars>
      </dgm:prSet>
      <dgm:spPr/>
    </dgm:pt>
    <dgm:pt modelId="{C3412BE7-9531-4992-91CC-99DF2BADA14B}" type="pres">
      <dgm:prSet presAssocID="{C31DDB9D-A27C-4477-881F-CC4D4E44595B}" presName="sibTrans" presStyleCnt="0"/>
      <dgm:spPr/>
    </dgm:pt>
    <dgm:pt modelId="{2A297FEF-F0E9-4E97-A327-6B58CF846FEF}" type="pres">
      <dgm:prSet presAssocID="{1F39585D-E3D8-44CA-8983-7A709E2D1574}" presName="compNode" presStyleCnt="0"/>
      <dgm:spPr/>
    </dgm:pt>
    <dgm:pt modelId="{832290FF-4295-45E5-81C2-ECA45AE26DA4}" type="pres">
      <dgm:prSet presAssocID="{1F39585D-E3D8-44CA-8983-7A709E2D1574}" presName="bgRect" presStyleLbl="bgShp" presStyleIdx="2" presStyleCnt="3"/>
      <dgm:spPr/>
    </dgm:pt>
    <dgm:pt modelId="{7F1BB83C-4845-47C4-A33A-FF09FF62A698}" type="pres">
      <dgm:prSet presAssocID="{1F39585D-E3D8-44CA-8983-7A709E2D15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863D53E3-213A-4BE3-9267-A251144FE44A}" type="pres">
      <dgm:prSet presAssocID="{1F39585D-E3D8-44CA-8983-7A709E2D1574}" presName="spaceRect" presStyleCnt="0"/>
      <dgm:spPr/>
    </dgm:pt>
    <dgm:pt modelId="{1D7F6842-F998-444A-9EF3-F629103A4537}" type="pres">
      <dgm:prSet presAssocID="{1F39585D-E3D8-44CA-8983-7A709E2D1574}" presName="parTx" presStyleLbl="revTx" presStyleIdx="2" presStyleCnt="3">
        <dgm:presLayoutVars>
          <dgm:chMax val="0"/>
          <dgm:chPref val="0"/>
        </dgm:presLayoutVars>
      </dgm:prSet>
      <dgm:spPr/>
    </dgm:pt>
  </dgm:ptLst>
  <dgm:cxnLst>
    <dgm:cxn modelId="{A60A4A15-BCA2-4364-9FE1-49B83CB43124}" srcId="{76F1C655-88AE-4855-A956-6020C5B7D761}" destId="{1F39585D-E3D8-44CA-8983-7A709E2D1574}" srcOrd="2" destOrd="0" parTransId="{D7F439DC-28B7-4C8A-9E2E-75453995E793}" sibTransId="{B8923F8C-67B9-4A2F-9447-D128144EEBF8}"/>
    <dgm:cxn modelId="{67362718-F9F7-481E-BBC9-CF6EE8E35571}" srcId="{76F1C655-88AE-4855-A956-6020C5B7D761}" destId="{FFF1101F-07AD-4467-AE40-F29956ACEA2B}" srcOrd="0" destOrd="0" parTransId="{A5DF5A0F-72D1-472C-99CC-F7FFCE291DC7}" sibTransId="{E4772A09-ADE2-44CD-95EC-FFF87A5034A9}"/>
    <dgm:cxn modelId="{85B71F74-6140-4258-B565-A40ABD2FDF01}" type="presOf" srcId="{D536D5EA-1484-4570-BB71-2BB29055A30D}" destId="{2DBE5650-88DD-4598-920F-FF10B9FF96D5}" srcOrd="0" destOrd="0" presId="urn:microsoft.com/office/officeart/2018/2/layout/IconVerticalSolidList"/>
    <dgm:cxn modelId="{1955DF56-86D2-4F32-BF2E-65DEB3AF1B22}" type="presOf" srcId="{FFF1101F-07AD-4467-AE40-F29956ACEA2B}" destId="{D6838B5B-039C-4622-A405-B2E8F7559565}" srcOrd="0" destOrd="0" presId="urn:microsoft.com/office/officeart/2018/2/layout/IconVerticalSolidList"/>
    <dgm:cxn modelId="{F2A0969B-37FF-45E6-9F76-F6E0C11F8900}" srcId="{76F1C655-88AE-4855-A956-6020C5B7D761}" destId="{D536D5EA-1484-4570-BB71-2BB29055A30D}" srcOrd="1" destOrd="0" parTransId="{A3B2477D-F2AE-4993-89C1-97268749BC75}" sibTransId="{C31DDB9D-A27C-4477-881F-CC4D4E44595B}"/>
    <dgm:cxn modelId="{F6CA2E9E-50E6-4EB9-AC72-B36E14605894}" type="presOf" srcId="{76F1C655-88AE-4855-A956-6020C5B7D761}" destId="{F0C3E20F-50AF-47DF-BCCF-60C420596AE4}" srcOrd="0" destOrd="0" presId="urn:microsoft.com/office/officeart/2018/2/layout/IconVerticalSolidList"/>
    <dgm:cxn modelId="{DC5E29DE-C9D5-4A8F-85FE-98D7B001667F}" type="presOf" srcId="{1F39585D-E3D8-44CA-8983-7A709E2D1574}" destId="{1D7F6842-F998-444A-9EF3-F629103A4537}" srcOrd="0" destOrd="0" presId="urn:microsoft.com/office/officeart/2018/2/layout/IconVerticalSolidList"/>
    <dgm:cxn modelId="{5FD82052-2A0C-4C55-B674-4F4428D36927}" type="presParOf" srcId="{F0C3E20F-50AF-47DF-BCCF-60C420596AE4}" destId="{C94175E2-3AE0-43C7-9DD7-C055C1582C10}" srcOrd="0" destOrd="0" presId="urn:microsoft.com/office/officeart/2018/2/layout/IconVerticalSolidList"/>
    <dgm:cxn modelId="{66A7810F-0A93-40E0-A922-A118F293F15F}" type="presParOf" srcId="{C94175E2-3AE0-43C7-9DD7-C055C1582C10}" destId="{73637219-AB36-41BF-8555-AEE58F0FEA1E}" srcOrd="0" destOrd="0" presId="urn:microsoft.com/office/officeart/2018/2/layout/IconVerticalSolidList"/>
    <dgm:cxn modelId="{494A1DDF-5AB2-42AE-9E80-73A476D1F722}" type="presParOf" srcId="{C94175E2-3AE0-43C7-9DD7-C055C1582C10}" destId="{2D124353-AED9-415F-8E22-B1A1A43A78AA}" srcOrd="1" destOrd="0" presId="urn:microsoft.com/office/officeart/2018/2/layout/IconVerticalSolidList"/>
    <dgm:cxn modelId="{2C7AA6EE-FC98-490A-B833-CB270356D6F0}" type="presParOf" srcId="{C94175E2-3AE0-43C7-9DD7-C055C1582C10}" destId="{2254B523-40EC-41F3-B747-D0D1FE9948BF}" srcOrd="2" destOrd="0" presId="urn:microsoft.com/office/officeart/2018/2/layout/IconVerticalSolidList"/>
    <dgm:cxn modelId="{4417F051-E466-45FD-A23C-1D4671D3999A}" type="presParOf" srcId="{C94175E2-3AE0-43C7-9DD7-C055C1582C10}" destId="{D6838B5B-039C-4622-A405-B2E8F7559565}" srcOrd="3" destOrd="0" presId="urn:microsoft.com/office/officeart/2018/2/layout/IconVerticalSolidList"/>
    <dgm:cxn modelId="{44B6F159-026E-46D8-8519-CB8A90C103A6}" type="presParOf" srcId="{F0C3E20F-50AF-47DF-BCCF-60C420596AE4}" destId="{03A44040-4CE7-4A77-A869-6B98C7D6F542}" srcOrd="1" destOrd="0" presId="urn:microsoft.com/office/officeart/2018/2/layout/IconVerticalSolidList"/>
    <dgm:cxn modelId="{57277F81-C1BA-4F1C-AA13-6F5CFD8D985E}" type="presParOf" srcId="{F0C3E20F-50AF-47DF-BCCF-60C420596AE4}" destId="{1DA5525D-B262-49A5-AFF1-D63A51FA69CB}" srcOrd="2" destOrd="0" presId="urn:microsoft.com/office/officeart/2018/2/layout/IconVerticalSolidList"/>
    <dgm:cxn modelId="{FE97B448-7D42-4FCE-91D3-E16FEF2AD05D}" type="presParOf" srcId="{1DA5525D-B262-49A5-AFF1-D63A51FA69CB}" destId="{96EA33B4-58D7-4AE2-8978-4D9B207F141E}" srcOrd="0" destOrd="0" presId="urn:microsoft.com/office/officeart/2018/2/layout/IconVerticalSolidList"/>
    <dgm:cxn modelId="{38A0AC96-286C-4118-8C4F-6A5DCB89824A}" type="presParOf" srcId="{1DA5525D-B262-49A5-AFF1-D63A51FA69CB}" destId="{66EB48BB-D3C0-498E-90B2-235D60D65707}" srcOrd="1" destOrd="0" presId="urn:microsoft.com/office/officeart/2018/2/layout/IconVerticalSolidList"/>
    <dgm:cxn modelId="{9E32B9D6-781F-4491-9F15-EC3BCF136600}" type="presParOf" srcId="{1DA5525D-B262-49A5-AFF1-D63A51FA69CB}" destId="{E89B3094-BC68-4818-81D1-2273FF10D79F}" srcOrd="2" destOrd="0" presId="urn:microsoft.com/office/officeart/2018/2/layout/IconVerticalSolidList"/>
    <dgm:cxn modelId="{6BB60441-F42E-4E3A-8E1B-525109309E9D}" type="presParOf" srcId="{1DA5525D-B262-49A5-AFF1-D63A51FA69CB}" destId="{2DBE5650-88DD-4598-920F-FF10B9FF96D5}" srcOrd="3" destOrd="0" presId="urn:microsoft.com/office/officeart/2018/2/layout/IconVerticalSolidList"/>
    <dgm:cxn modelId="{0546FC9A-7D0E-4714-B6D8-DDF1E32A25C5}" type="presParOf" srcId="{F0C3E20F-50AF-47DF-BCCF-60C420596AE4}" destId="{C3412BE7-9531-4992-91CC-99DF2BADA14B}" srcOrd="3" destOrd="0" presId="urn:microsoft.com/office/officeart/2018/2/layout/IconVerticalSolidList"/>
    <dgm:cxn modelId="{F49F3A2E-DDA1-4312-ABAA-D5B01927A3F4}" type="presParOf" srcId="{F0C3E20F-50AF-47DF-BCCF-60C420596AE4}" destId="{2A297FEF-F0E9-4E97-A327-6B58CF846FEF}" srcOrd="4" destOrd="0" presId="urn:microsoft.com/office/officeart/2018/2/layout/IconVerticalSolidList"/>
    <dgm:cxn modelId="{5EF5CF47-0B11-4010-9589-A64007951F09}" type="presParOf" srcId="{2A297FEF-F0E9-4E97-A327-6B58CF846FEF}" destId="{832290FF-4295-45E5-81C2-ECA45AE26DA4}" srcOrd="0" destOrd="0" presId="urn:microsoft.com/office/officeart/2018/2/layout/IconVerticalSolidList"/>
    <dgm:cxn modelId="{1E96463C-18D7-4683-B4C7-657AD43D9798}" type="presParOf" srcId="{2A297FEF-F0E9-4E97-A327-6B58CF846FEF}" destId="{7F1BB83C-4845-47C4-A33A-FF09FF62A698}" srcOrd="1" destOrd="0" presId="urn:microsoft.com/office/officeart/2018/2/layout/IconVerticalSolidList"/>
    <dgm:cxn modelId="{9930FA9D-E0AD-467F-A37D-DFE8E16AF488}" type="presParOf" srcId="{2A297FEF-F0E9-4E97-A327-6B58CF846FEF}" destId="{863D53E3-213A-4BE3-9267-A251144FE44A}" srcOrd="2" destOrd="0" presId="urn:microsoft.com/office/officeart/2018/2/layout/IconVerticalSolidList"/>
    <dgm:cxn modelId="{9A42F820-1447-4AAE-B60C-291739B506EC}" type="presParOf" srcId="{2A297FEF-F0E9-4E97-A327-6B58CF846FEF}" destId="{1D7F6842-F998-444A-9EF3-F629103A45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37219-AB36-41BF-8555-AEE58F0FEA1E}">
      <dsp:nvSpPr>
        <dsp:cNvPr id="0" name=""/>
        <dsp:cNvSpPr/>
      </dsp:nvSpPr>
      <dsp:spPr>
        <a:xfrm>
          <a:off x="0" y="717"/>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124353-AED9-415F-8E22-B1A1A43A78AA}">
      <dsp:nvSpPr>
        <dsp:cNvPr id="0" name=""/>
        <dsp:cNvSpPr/>
      </dsp:nvSpPr>
      <dsp:spPr>
        <a:xfrm>
          <a:off x="507973" y="378548"/>
          <a:ext cx="923587" cy="923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838B5B-039C-4622-A405-B2E8F7559565}">
      <dsp:nvSpPr>
        <dsp:cNvPr id="0" name=""/>
        <dsp:cNvSpPr/>
      </dsp:nvSpPr>
      <dsp:spPr>
        <a:xfrm>
          <a:off x="1939533" y="717"/>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en-AT" sz="2500" kern="1200"/>
            <a:t>-To implement an AI engine to solve a sudoku puzzle.</a:t>
          </a:r>
          <a:endParaRPr lang="en-US" sz="2500" kern="1200"/>
        </a:p>
      </dsp:txBody>
      <dsp:txXfrm>
        <a:off x="1939533" y="717"/>
        <a:ext cx="4362067" cy="1679249"/>
      </dsp:txXfrm>
    </dsp:sp>
    <dsp:sp modelId="{96EA33B4-58D7-4AE2-8978-4D9B207F141E}">
      <dsp:nvSpPr>
        <dsp:cNvPr id="0" name=""/>
        <dsp:cNvSpPr/>
      </dsp:nvSpPr>
      <dsp:spPr>
        <a:xfrm>
          <a:off x="0" y="2099779"/>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EB48BB-D3C0-498E-90B2-235D60D65707}">
      <dsp:nvSpPr>
        <dsp:cNvPr id="0" name=""/>
        <dsp:cNvSpPr/>
      </dsp:nvSpPr>
      <dsp:spPr>
        <a:xfrm>
          <a:off x="507973" y="2477610"/>
          <a:ext cx="923587" cy="923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BE5650-88DD-4598-920F-FF10B9FF96D5}">
      <dsp:nvSpPr>
        <dsp:cNvPr id="0" name=""/>
        <dsp:cNvSpPr/>
      </dsp:nvSpPr>
      <dsp:spPr>
        <a:xfrm>
          <a:off x="1939533" y="2099779"/>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en-AT" sz="2500" kern="1200"/>
            <a:t>-To use various search algorithms such as backtracking.</a:t>
          </a:r>
          <a:endParaRPr lang="en-US" sz="2500" kern="1200"/>
        </a:p>
      </dsp:txBody>
      <dsp:txXfrm>
        <a:off x="1939533" y="2099779"/>
        <a:ext cx="4362067" cy="1679249"/>
      </dsp:txXfrm>
    </dsp:sp>
    <dsp:sp modelId="{832290FF-4295-45E5-81C2-ECA45AE26DA4}">
      <dsp:nvSpPr>
        <dsp:cNvPr id="0" name=""/>
        <dsp:cNvSpPr/>
      </dsp:nvSpPr>
      <dsp:spPr>
        <a:xfrm>
          <a:off x="0" y="4198841"/>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1BB83C-4845-47C4-A33A-FF09FF62A698}">
      <dsp:nvSpPr>
        <dsp:cNvPr id="0" name=""/>
        <dsp:cNvSpPr/>
      </dsp:nvSpPr>
      <dsp:spPr>
        <a:xfrm>
          <a:off x="507973" y="4576672"/>
          <a:ext cx="923587" cy="923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7F6842-F998-444A-9EF3-F629103A4537}">
      <dsp:nvSpPr>
        <dsp:cNvPr id="0" name=""/>
        <dsp:cNvSpPr/>
      </dsp:nvSpPr>
      <dsp:spPr>
        <a:xfrm>
          <a:off x="1939533" y="4198841"/>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en-AT" sz="2500" kern="1200"/>
            <a:t>-To create a user interface where we can see the sudoku puzzle visually.</a:t>
          </a:r>
          <a:endParaRPr lang="en-US" sz="2500" kern="1200"/>
        </a:p>
      </dsp:txBody>
      <dsp:txXfrm>
        <a:off x="1939533" y="4198841"/>
        <a:ext cx="4362067" cy="16792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87B9E-15A3-42DF-B5DB-43DA32717E1D}"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36F25-2E67-481B-9F9F-CE37DBAFB371}" type="slidenum">
              <a:rPr lang="en-US" smtClean="0"/>
              <a:t>‹#›</a:t>
            </a:fld>
            <a:endParaRPr lang="en-US"/>
          </a:p>
        </p:txBody>
      </p:sp>
    </p:spTree>
    <p:extLst>
      <p:ext uri="{BB962C8B-B14F-4D97-AF65-F5344CB8AC3E}">
        <p14:creationId xmlns:p14="http://schemas.microsoft.com/office/powerpoint/2010/main" val="398227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87B9E-15A3-42DF-B5DB-43DA32717E1D}"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36F25-2E67-481B-9F9F-CE37DBAFB371}" type="slidenum">
              <a:rPr lang="en-US" smtClean="0"/>
              <a:t>‹#›</a:t>
            </a:fld>
            <a:endParaRPr lang="en-US"/>
          </a:p>
        </p:txBody>
      </p:sp>
    </p:spTree>
    <p:extLst>
      <p:ext uri="{BB962C8B-B14F-4D97-AF65-F5344CB8AC3E}">
        <p14:creationId xmlns:p14="http://schemas.microsoft.com/office/powerpoint/2010/main" val="2107895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87B9E-15A3-42DF-B5DB-43DA32717E1D}"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36F25-2E67-481B-9F9F-CE37DBAFB371}" type="slidenum">
              <a:rPr lang="en-US" smtClean="0"/>
              <a:t>‹#›</a:t>
            </a:fld>
            <a:endParaRPr lang="en-US"/>
          </a:p>
        </p:txBody>
      </p:sp>
    </p:spTree>
    <p:extLst>
      <p:ext uri="{BB962C8B-B14F-4D97-AF65-F5344CB8AC3E}">
        <p14:creationId xmlns:p14="http://schemas.microsoft.com/office/powerpoint/2010/main" val="16360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87B9E-15A3-42DF-B5DB-43DA32717E1D}"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36F25-2E67-481B-9F9F-CE37DBAFB371}" type="slidenum">
              <a:rPr lang="en-US" smtClean="0"/>
              <a:t>‹#›</a:t>
            </a:fld>
            <a:endParaRPr lang="en-US"/>
          </a:p>
        </p:txBody>
      </p:sp>
    </p:spTree>
    <p:extLst>
      <p:ext uri="{BB962C8B-B14F-4D97-AF65-F5344CB8AC3E}">
        <p14:creationId xmlns:p14="http://schemas.microsoft.com/office/powerpoint/2010/main" val="174872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87B9E-15A3-42DF-B5DB-43DA32717E1D}"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36F25-2E67-481B-9F9F-CE37DBAFB371}" type="slidenum">
              <a:rPr lang="en-US" smtClean="0"/>
              <a:t>‹#›</a:t>
            </a:fld>
            <a:endParaRPr lang="en-US"/>
          </a:p>
        </p:txBody>
      </p:sp>
    </p:spTree>
    <p:extLst>
      <p:ext uri="{BB962C8B-B14F-4D97-AF65-F5344CB8AC3E}">
        <p14:creationId xmlns:p14="http://schemas.microsoft.com/office/powerpoint/2010/main" val="382765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87B9E-15A3-42DF-B5DB-43DA32717E1D}"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36F25-2E67-481B-9F9F-CE37DBAFB371}" type="slidenum">
              <a:rPr lang="en-US" smtClean="0"/>
              <a:t>‹#›</a:t>
            </a:fld>
            <a:endParaRPr lang="en-US"/>
          </a:p>
        </p:txBody>
      </p:sp>
    </p:spTree>
    <p:extLst>
      <p:ext uri="{BB962C8B-B14F-4D97-AF65-F5344CB8AC3E}">
        <p14:creationId xmlns:p14="http://schemas.microsoft.com/office/powerpoint/2010/main" val="1358157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87B9E-15A3-42DF-B5DB-43DA32717E1D}"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836F25-2E67-481B-9F9F-CE37DBAFB371}" type="slidenum">
              <a:rPr lang="en-US" smtClean="0"/>
              <a:t>‹#›</a:t>
            </a:fld>
            <a:endParaRPr lang="en-US"/>
          </a:p>
        </p:txBody>
      </p:sp>
    </p:spTree>
    <p:extLst>
      <p:ext uri="{BB962C8B-B14F-4D97-AF65-F5344CB8AC3E}">
        <p14:creationId xmlns:p14="http://schemas.microsoft.com/office/powerpoint/2010/main" val="424502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87B9E-15A3-42DF-B5DB-43DA32717E1D}"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836F25-2E67-481B-9F9F-CE37DBAFB371}" type="slidenum">
              <a:rPr lang="en-US" smtClean="0"/>
              <a:t>‹#›</a:t>
            </a:fld>
            <a:endParaRPr lang="en-US"/>
          </a:p>
        </p:txBody>
      </p:sp>
    </p:spTree>
    <p:extLst>
      <p:ext uri="{BB962C8B-B14F-4D97-AF65-F5344CB8AC3E}">
        <p14:creationId xmlns:p14="http://schemas.microsoft.com/office/powerpoint/2010/main" val="257292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87B9E-15A3-42DF-B5DB-43DA32717E1D}"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836F25-2E67-481B-9F9F-CE37DBAFB371}" type="slidenum">
              <a:rPr lang="en-US" smtClean="0"/>
              <a:t>‹#›</a:t>
            </a:fld>
            <a:endParaRPr lang="en-US"/>
          </a:p>
        </p:txBody>
      </p:sp>
    </p:spTree>
    <p:extLst>
      <p:ext uri="{BB962C8B-B14F-4D97-AF65-F5344CB8AC3E}">
        <p14:creationId xmlns:p14="http://schemas.microsoft.com/office/powerpoint/2010/main" val="1924035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487B9E-15A3-42DF-B5DB-43DA32717E1D}"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36F25-2E67-481B-9F9F-CE37DBAFB371}" type="slidenum">
              <a:rPr lang="en-US" smtClean="0"/>
              <a:t>‹#›</a:t>
            </a:fld>
            <a:endParaRPr lang="en-US"/>
          </a:p>
        </p:txBody>
      </p:sp>
    </p:spTree>
    <p:extLst>
      <p:ext uri="{BB962C8B-B14F-4D97-AF65-F5344CB8AC3E}">
        <p14:creationId xmlns:p14="http://schemas.microsoft.com/office/powerpoint/2010/main" val="1432078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487B9E-15A3-42DF-B5DB-43DA32717E1D}"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36F25-2E67-481B-9F9F-CE37DBAFB371}" type="slidenum">
              <a:rPr lang="en-US" smtClean="0"/>
              <a:t>‹#›</a:t>
            </a:fld>
            <a:endParaRPr lang="en-US"/>
          </a:p>
        </p:txBody>
      </p:sp>
    </p:spTree>
    <p:extLst>
      <p:ext uri="{BB962C8B-B14F-4D97-AF65-F5344CB8AC3E}">
        <p14:creationId xmlns:p14="http://schemas.microsoft.com/office/powerpoint/2010/main" val="924604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87B9E-15A3-42DF-B5DB-43DA32717E1D}" type="datetimeFigureOut">
              <a:rPr lang="en-US" smtClean="0"/>
              <a:t>5/6/2024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36F25-2E67-481B-9F9F-CE37DBAFB371}" type="slidenum">
              <a:rPr lang="en-US" smtClean="0"/>
              <a:t>‹#›</a:t>
            </a:fld>
            <a:endParaRPr lang="en-US"/>
          </a:p>
        </p:txBody>
      </p:sp>
    </p:spTree>
    <p:extLst>
      <p:ext uri="{BB962C8B-B14F-4D97-AF65-F5344CB8AC3E}">
        <p14:creationId xmlns:p14="http://schemas.microsoft.com/office/powerpoint/2010/main" val="238608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9432326" TargetMode="External"/><Relationship Id="rId2" Type="http://schemas.openxmlformats.org/officeDocument/2006/relationships/hyperlink" Target="https://project-archive.inf.ed.ac.uk/ug4/20201867/ug4_proj.pdf"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10070095" TargetMode="External"/><Relationship Id="rId2" Type="http://schemas.openxmlformats.org/officeDocument/2006/relationships/hyperlink" Target="https://micsymposium.org/mics_2009_proceedings/mics2009_submission_66.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85B4A036-5CA8-6BAD-0126-EC1310AD69DA}"/>
              </a:ext>
            </a:extLst>
          </p:cNvPr>
          <p:cNvSpPr>
            <a:spLocks noGrp="1"/>
          </p:cNvSpPr>
          <p:nvPr>
            <p:ph type="ctrTitle"/>
          </p:nvPr>
        </p:nvSpPr>
        <p:spPr>
          <a:xfrm>
            <a:off x="838200" y="1391619"/>
            <a:ext cx="4905401" cy="4042196"/>
          </a:xfrm>
        </p:spPr>
        <p:txBody>
          <a:bodyPr vert="horz" lIns="91440" tIns="45720" rIns="91440" bIns="45720" rtlCol="0" anchor="ctr">
            <a:normAutofit/>
          </a:bodyPr>
          <a:lstStyle/>
          <a:p>
            <a:r>
              <a:rPr lang="en-US" sz="4400" b="1" kern="1200">
                <a:solidFill>
                  <a:schemeClr val="bg1"/>
                </a:solidFill>
                <a:latin typeface="+mj-lt"/>
                <a:ea typeface="+mj-ea"/>
                <a:cs typeface="+mj-cs"/>
              </a:rPr>
              <a:t>Artificial Intelligence</a:t>
            </a:r>
            <a:br>
              <a:rPr lang="en-US" sz="4400" kern="1200">
                <a:solidFill>
                  <a:schemeClr val="bg1"/>
                </a:solidFill>
                <a:latin typeface="+mj-lt"/>
                <a:ea typeface="+mj-ea"/>
                <a:cs typeface="+mj-cs"/>
              </a:rPr>
            </a:br>
            <a:r>
              <a:rPr lang="en-US" sz="4400" b="1" kern="1200">
                <a:solidFill>
                  <a:schemeClr val="bg1"/>
                </a:solidFill>
                <a:latin typeface="+mj-lt"/>
                <a:ea typeface="+mj-ea"/>
                <a:cs typeface="+mj-cs"/>
              </a:rPr>
              <a:t>CSE: 4633/6633</a:t>
            </a:r>
            <a:br>
              <a:rPr lang="en-US" sz="4400" kern="1200">
                <a:solidFill>
                  <a:schemeClr val="bg1"/>
                </a:solidFill>
                <a:latin typeface="+mj-lt"/>
                <a:ea typeface="+mj-ea"/>
                <a:cs typeface="+mj-cs"/>
              </a:rPr>
            </a:br>
            <a:r>
              <a:rPr lang="en-US" sz="4400" b="1" kern="1200">
                <a:solidFill>
                  <a:schemeClr val="bg1"/>
                </a:solidFill>
                <a:latin typeface="+mj-lt"/>
                <a:ea typeface="+mj-ea"/>
                <a:cs typeface="+mj-cs"/>
              </a:rPr>
              <a:t>Project Presentation </a:t>
            </a:r>
            <a:br>
              <a:rPr lang="en-US" sz="4400" kern="1200">
                <a:solidFill>
                  <a:schemeClr val="bg1"/>
                </a:solidFill>
                <a:latin typeface="+mj-lt"/>
                <a:ea typeface="+mj-ea"/>
                <a:cs typeface="+mj-cs"/>
              </a:rPr>
            </a:br>
            <a:r>
              <a:rPr lang="en-US" sz="4400" b="1" kern="1200">
                <a:solidFill>
                  <a:schemeClr val="bg1"/>
                </a:solidFill>
                <a:latin typeface="+mj-lt"/>
                <a:ea typeface="+mj-ea"/>
                <a:cs typeface="+mj-cs"/>
              </a:rPr>
              <a:t>on</a:t>
            </a:r>
            <a:br>
              <a:rPr lang="en-US" sz="4400" kern="1200">
                <a:solidFill>
                  <a:schemeClr val="bg1"/>
                </a:solidFill>
                <a:latin typeface="+mj-lt"/>
                <a:ea typeface="+mj-ea"/>
                <a:cs typeface="+mj-cs"/>
              </a:rPr>
            </a:br>
            <a:r>
              <a:rPr lang="en-US" sz="4400" b="1" kern="1200">
                <a:solidFill>
                  <a:schemeClr val="bg1"/>
                </a:solidFill>
                <a:latin typeface="+mj-lt"/>
                <a:ea typeface="+mj-ea"/>
                <a:cs typeface="+mj-cs"/>
              </a:rPr>
              <a:t>Sudoku Solver</a:t>
            </a:r>
          </a:p>
        </p:txBody>
      </p:sp>
      <p:sp>
        <p:nvSpPr>
          <p:cNvPr id="3" name="Subtitle 2">
            <a:extLst>
              <a:ext uri="{FF2B5EF4-FFF2-40B4-BE49-F238E27FC236}">
                <a16:creationId xmlns:a16="http://schemas.microsoft.com/office/drawing/2014/main" id="{7FE73EAC-6888-CD29-7DC9-0ABDF5D83D85}"/>
              </a:ext>
            </a:extLst>
          </p:cNvPr>
          <p:cNvSpPr>
            <a:spLocks noGrp="1"/>
          </p:cNvSpPr>
          <p:nvPr>
            <p:ph type="subTitle" idx="1"/>
          </p:nvPr>
        </p:nvSpPr>
        <p:spPr>
          <a:xfrm>
            <a:off x="6477270" y="1130846"/>
            <a:ext cx="4974771" cy="4351338"/>
          </a:xfrm>
        </p:spPr>
        <p:txBody>
          <a:bodyPr vert="horz" lIns="91440" tIns="45720" rIns="91440" bIns="45720" rtlCol="0">
            <a:normAutofit/>
          </a:bodyPr>
          <a:lstStyle/>
          <a:p>
            <a:pPr algn="l"/>
            <a:r>
              <a:rPr lang="en-US" b="1" u="sng">
                <a:solidFill>
                  <a:schemeClr val="bg1"/>
                </a:solidFill>
              </a:rPr>
              <a:t>Team Members:</a:t>
            </a:r>
          </a:p>
          <a:p>
            <a:pPr indent="-228600" algn="l">
              <a:buFont typeface="Arial" panose="020B0604020202020204" pitchFamily="34" charset="0"/>
              <a:buChar char="•"/>
            </a:pPr>
            <a:r>
              <a:rPr lang="en-US" dirty="0">
                <a:solidFill>
                  <a:schemeClr val="bg1"/>
                </a:solidFill>
              </a:rPr>
              <a:t>Dorwin Jenkins</a:t>
            </a:r>
          </a:p>
          <a:p>
            <a:pPr indent="-228600" algn="l">
              <a:buFont typeface="Arial" panose="020B0604020202020204" pitchFamily="34" charset="0"/>
              <a:buChar char="•"/>
            </a:pPr>
            <a:r>
              <a:rPr lang="en-US" dirty="0">
                <a:solidFill>
                  <a:schemeClr val="bg1"/>
                </a:solidFill>
              </a:rPr>
              <a:t>John Tweedy</a:t>
            </a:r>
          </a:p>
          <a:p>
            <a:pPr indent="-228600" algn="l">
              <a:buFont typeface="Arial" panose="020B0604020202020204" pitchFamily="34" charset="0"/>
              <a:buChar char="•"/>
            </a:pPr>
            <a:r>
              <a:rPr lang="en-US" dirty="0">
                <a:solidFill>
                  <a:schemeClr val="bg1"/>
                </a:solidFill>
              </a:rPr>
              <a:t>Rawshan Ara</a:t>
            </a:r>
          </a:p>
        </p:txBody>
      </p:sp>
    </p:spTree>
    <p:extLst>
      <p:ext uri="{BB962C8B-B14F-4D97-AF65-F5344CB8AC3E}">
        <p14:creationId xmlns:p14="http://schemas.microsoft.com/office/powerpoint/2010/main" val="138004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game&#10;&#10;Description automatically generated">
            <a:extLst>
              <a:ext uri="{FF2B5EF4-FFF2-40B4-BE49-F238E27FC236}">
                <a16:creationId xmlns:a16="http://schemas.microsoft.com/office/drawing/2014/main" id="{4D5CFCF8-2731-A874-2078-AE2696E973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0551" y="760446"/>
            <a:ext cx="5828675" cy="4976607"/>
          </a:xfrm>
          <a:effectLst/>
        </p:spPr>
      </p:pic>
      <p:sp>
        <p:nvSpPr>
          <p:cNvPr id="7" name="Rectangle 6">
            <a:extLst>
              <a:ext uri="{FF2B5EF4-FFF2-40B4-BE49-F238E27FC236}">
                <a16:creationId xmlns:a16="http://schemas.microsoft.com/office/drawing/2014/main" id="{A2259E88-A6C4-6B8C-BFDE-FC6510CD753F}"/>
              </a:ext>
            </a:extLst>
          </p:cNvPr>
          <p:cNvSpPr/>
          <p:nvPr/>
        </p:nvSpPr>
        <p:spPr>
          <a:xfrm>
            <a:off x="2759439" y="5910177"/>
            <a:ext cx="6250898" cy="37475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T" sz="3600"/>
              <a:t>Backtracking</a:t>
            </a:r>
          </a:p>
          <a:p>
            <a:pPr algn="ctr"/>
            <a:r>
              <a:rPr lang="en-AT"/>
              <a:t>(slideshare.net)</a:t>
            </a:r>
            <a:endParaRPr lang="en-AT" dirty="0"/>
          </a:p>
        </p:txBody>
      </p:sp>
    </p:spTree>
    <p:extLst>
      <p:ext uri="{BB962C8B-B14F-4D97-AF65-F5344CB8AC3E}">
        <p14:creationId xmlns:p14="http://schemas.microsoft.com/office/powerpoint/2010/main" val="2593584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1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73FB0F0-E17C-FAD8-B871-B89BC12790C1}"/>
              </a:ext>
            </a:extLst>
          </p:cNvPr>
          <p:cNvSpPr>
            <a:spLocks noGrp="1"/>
          </p:cNvSpPr>
          <p:nvPr>
            <p:ph type="title"/>
          </p:nvPr>
        </p:nvSpPr>
        <p:spPr>
          <a:xfrm>
            <a:off x="633736" y="507238"/>
            <a:ext cx="3624471" cy="3845891"/>
          </a:xfrm>
        </p:spPr>
        <p:txBody>
          <a:bodyPr vert="horz" lIns="91440" tIns="45720" rIns="91440" bIns="45720" rtlCol="0" anchor="b">
            <a:normAutofit/>
          </a:bodyPr>
          <a:lstStyle/>
          <a:p>
            <a:pPr marL="457200" indent="-457200"/>
            <a:r>
              <a:rPr lang="en-US" sz="3400" kern="1200" dirty="0">
                <a:solidFill>
                  <a:schemeClr val="bg1"/>
                </a:solidFill>
                <a:latin typeface="+mj-lt"/>
                <a:ea typeface="+mj-ea"/>
                <a:cs typeface="+mj-cs"/>
              </a:rPr>
              <a:t>We also created a user interface to visualize the sudoku grid with input fields for the user to enter numbers.</a:t>
            </a:r>
            <a:br>
              <a:rPr lang="en-US" sz="3400" kern="1200" dirty="0">
                <a:solidFill>
                  <a:schemeClr val="bg1"/>
                </a:solidFill>
                <a:latin typeface="+mj-lt"/>
                <a:ea typeface="+mj-ea"/>
                <a:cs typeface="+mj-cs"/>
              </a:rPr>
            </a:br>
            <a:endParaRPr lang="en-US" sz="3400" kern="1200" dirty="0">
              <a:solidFill>
                <a:schemeClr val="bg1"/>
              </a:solidFill>
              <a:latin typeface="+mj-lt"/>
              <a:ea typeface="+mj-ea"/>
              <a:cs typeface="+mj-cs"/>
            </a:endParaRPr>
          </a:p>
        </p:txBody>
      </p:sp>
      <p:pic>
        <p:nvPicPr>
          <p:cNvPr id="10" name="Content Placeholder 9" descr="A screenshot of a puzzle game&#10;&#10;Description automatically generated">
            <a:extLst>
              <a:ext uri="{FF2B5EF4-FFF2-40B4-BE49-F238E27FC236}">
                <a16:creationId xmlns:a16="http://schemas.microsoft.com/office/drawing/2014/main" id="{DDEBFB3B-E3DD-35E2-4E64-78D7F8844F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6030" y="1581327"/>
            <a:ext cx="3077793" cy="4795184"/>
          </a:xfrm>
          <a:prstGeom prst="rect">
            <a:avLst/>
          </a:prstGeom>
        </p:spPr>
      </p:pic>
      <p:sp>
        <p:nvSpPr>
          <p:cNvPr id="43" name="Graphic 212">
            <a:extLst>
              <a:ext uri="{FF2B5EF4-FFF2-40B4-BE49-F238E27FC236}">
                <a16:creationId xmlns:a16="http://schemas.microsoft.com/office/drawing/2014/main" id="{7FC918AD-C067-46DF-8F98-83352CB946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481489"/>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5" name="Graphic 212">
            <a:extLst>
              <a:ext uri="{FF2B5EF4-FFF2-40B4-BE49-F238E27FC236}">
                <a16:creationId xmlns:a16="http://schemas.microsoft.com/office/drawing/2014/main" id="{3C1473DD-4042-44F9-A962-71F52BAE3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481489"/>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47" name="Group 46">
            <a:extLst>
              <a:ext uri="{FF2B5EF4-FFF2-40B4-BE49-F238E27FC236}">
                <a16:creationId xmlns:a16="http://schemas.microsoft.com/office/drawing/2014/main" id="{EC86BE98-673F-469D-B15E-8B6305CE3A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62945" y="1898890"/>
            <a:ext cx="1598829" cy="531293"/>
            <a:chOff x="6491531" y="1420258"/>
            <a:chExt cx="1598829" cy="531293"/>
          </a:xfrm>
          <a:solidFill>
            <a:schemeClr val="bg1"/>
          </a:solidFill>
        </p:grpSpPr>
        <p:grpSp>
          <p:nvGrpSpPr>
            <p:cNvPr id="48" name="Graphic 190">
              <a:extLst>
                <a:ext uri="{FF2B5EF4-FFF2-40B4-BE49-F238E27FC236}">
                  <a16:creationId xmlns:a16="http://schemas.microsoft.com/office/drawing/2014/main" id="{D60FC4AA-5A68-4DF2-BD89-67DB1098696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52" name="Freeform: Shape 51">
                <a:extLst>
                  <a:ext uri="{FF2B5EF4-FFF2-40B4-BE49-F238E27FC236}">
                    <a16:creationId xmlns:a16="http://schemas.microsoft.com/office/drawing/2014/main" id="{ACC71B55-3529-463E-B5AB-1011B95EF0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7C124C6-B221-427F-ACA6-DFAC5A160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49" name="Graphic 190">
              <a:extLst>
                <a:ext uri="{FF2B5EF4-FFF2-40B4-BE49-F238E27FC236}">
                  <a16:creationId xmlns:a16="http://schemas.microsoft.com/office/drawing/2014/main" id="{93B7F476-C9DD-4DD5-94E6-FD75C54126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50" name="Freeform: Shape 49">
                <a:extLst>
                  <a:ext uri="{FF2B5EF4-FFF2-40B4-BE49-F238E27FC236}">
                    <a16:creationId xmlns:a16="http://schemas.microsoft.com/office/drawing/2014/main" id="{CF04B155-0292-44AA-B2FB-2CD2612FA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6E3AECF-0782-4578-957B-CDD69EDF6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grpSp>
        <p:nvGrpSpPr>
          <p:cNvPr id="55" name="Group 54">
            <a:extLst>
              <a:ext uri="{FF2B5EF4-FFF2-40B4-BE49-F238E27FC236}">
                <a16:creationId xmlns:a16="http://schemas.microsoft.com/office/drawing/2014/main" id="{F70AAE9F-D40D-4A06-A542-AB26D8AB98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6676" y="4575280"/>
            <a:ext cx="1781105" cy="1781136"/>
            <a:chOff x="10154385" y="4452524"/>
            <a:chExt cx="1443404" cy="1443428"/>
          </a:xfrm>
          <a:solidFill>
            <a:schemeClr val="bg1"/>
          </a:solidFill>
        </p:grpSpPr>
        <p:grpSp>
          <p:nvGrpSpPr>
            <p:cNvPr id="56" name="Graphic 4">
              <a:extLst>
                <a:ext uri="{FF2B5EF4-FFF2-40B4-BE49-F238E27FC236}">
                  <a16:creationId xmlns:a16="http://schemas.microsoft.com/office/drawing/2014/main" id="{E2BD3D1E-8A78-4CA8-A862-614FD75BD9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27" name="Freeform: Shape 226">
                <a:extLst>
                  <a:ext uri="{FF2B5EF4-FFF2-40B4-BE49-F238E27FC236}">
                    <a16:creationId xmlns:a16="http://schemas.microsoft.com/office/drawing/2014/main" id="{27EF3C4D-D9EE-433E-A50B-6D1B1A4E1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FC4F4B86-B0F5-45AB-974A-ED0CF8038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ABCCAB6-2C8F-45DC-A8D3-12AE864BC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B77B7A98-FF5E-4AE2-AA18-F9CD647D2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1BEEA99B-FA00-47DF-A8C6-42E565ACB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9A3073AA-0C95-49D3-ABEB-360AC0DA7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ADDC6101-D1BA-45AD-975E-6D22FBBC8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7F7FF84E-A790-449D-A30F-A2B32897B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BFAC3AB9-2115-4ABC-8F2B-669140D4B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12209916-8238-47D3-8470-C3B6748DE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342C4170-32C9-45C4-9A3E-3B9DFBDAB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252EA0E9-92FF-4BC7-B847-6782E38D9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CC5C774B-5471-455E-9173-6114DFF3E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F8A27BFB-E943-4C45-BFA2-B1FB44802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E10E74B4-0649-4165-A42B-5188136CB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285DD857-084E-445B-9D21-3DDF484AE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858EAED4-7030-4F02-8735-86B2D41F0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FD206B85-4DBA-4A1C-BE5E-9AC09D3E85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A9828E4E-D18A-4EB3-AA0E-6A694BAA6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242BFF0C-9960-4037-8875-982CC6AB3B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FDC46289-4813-4C66-B74D-DA89EB5C7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DD12BBDD-E5E4-4866-BA7D-575AA15AF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CC7933B6-91C1-49F7-A1D2-E4C9264C7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80F77AE0-80D0-441D-8610-15A87072D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369F67A5-04FD-4DC3-B5FE-E293F1D8F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7D2FE5A5-00D9-4B46-B9C0-DF029A213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7863FE7-D2C9-4943-8569-6BF49B87C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A0020B1F-76BE-46B2-8D5F-A8BD90E97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ABB9081A-5442-44FE-B224-BDBCB08C9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F93E179E-A593-4559-96EE-A0B232C5E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4DF0844-A707-4E91-9663-D229B49F5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C2450B49-EEBA-44E1-A402-CDDFAA21BC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A588BB7B-0B7E-44B5-BFD9-EA98377B0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9A29819-A120-4DE3-9885-6C9ABDEBF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5A47B4D1-A1E7-440C-9756-62F131998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6E37264B-D746-4A84-A8D8-C8BB60C5F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4A6A55C8-81FC-4BC1-8D9D-989098291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25BEED62-890A-4F76-8976-080691285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CEDB6363-D238-497C-9F62-70C379437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E8AE52A3-EEF4-4363-8348-F0193090B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42E43346-6294-4571-8009-00559220A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4C9FF21F-0A57-48BD-AFA2-812BDA4AE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92CE44D1-4355-4EA0-85D9-46B2BD634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E05932D9-8C08-487C-BE8D-CE8D90DBE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1956F062-CFDF-41C0-BF81-910A59392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EE30713-2557-4E2C-B23E-A4335296B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713ADC1F-8ACA-4FC6-923D-A7D07F151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9516A6B3-73B6-4736-BAD3-1BA9B19BB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66C9B3A2-34F8-463A-8F26-2DB41BC48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D2681A1B-C5B4-4180-B839-F42F15609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09B73E73-CAF5-466C-B476-F442DA3F6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47DE2FFA-2AEC-4E3C-9BB5-0B4FA9B13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707A7E41-23E9-4C4C-8C40-86AC4A286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0EEF3BF-23B8-4558-9496-3FBC0D450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F23B0DE3-79D7-4B51-AA85-1D78E1D12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66A6C48D-B42A-4213-967E-3F0F31F36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460D8262-916E-4A41-9DA7-0416B07C1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BDA74C8E-A290-4214-9CDC-7C81E2D30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06F0FC8C-B053-49A4-85D1-D02E6ACC0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EF6E20D1-B75B-4109-9863-CDF7D7B9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D825563-95D0-4AF8-B76F-C3D9E5B85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E4808768-DD68-41FD-B6C9-92A21F8568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5443C4E4-B94D-4A0F-91E2-EAEEE4333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A7BE49C3-DF3E-40D7-AA79-31FF796D8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296FD384-B102-4DC5-B7F8-C9CFCAFEF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761B0F50-29B0-4715-89EA-3D67D66E99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02EE7645-22B2-4AE6-BE83-268CF9FA9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0FCB045A-2D48-4F00-9BBE-AE4801A71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64C1897B-BBF3-4B8D-9EFD-B58FB97AD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8F33C9FF-51FD-4E01-A7D6-DA07904BC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1038A907-28E4-4AC5-A3DF-03B30DDB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E3BE620C-6DA4-4783-88DF-F2554F8E7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15C33E5-3C0F-413D-955F-910161E8B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D326348F-BB03-4656-B017-00439FE3E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20055F29-A753-4AFE-AF14-DFDE3DE48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657EA5FB-E669-4025-9D5B-6DF78AE48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CBD49CA9-1E94-44AC-B174-9A9337273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558FC163-7C80-4AC8-87B6-AD07A9631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FB938ED2-0548-468C-AB68-669B0C157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4B558214-CC40-4472-A55E-779E4D2AD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9FA37504-C92A-4150-9A6B-9B980E25C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F932921F-34B0-4977-B152-333409883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CAA972F9-99BB-44A2-8161-84EC4C4E1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B070033F-E82A-4F69-8BE0-33B88CB6C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5B8CB3D3-5CC3-46BA-B938-EFE5283D5C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C4515117-6988-4803-B47E-D964DC19F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0FFD108F-3434-4F6A-B5DF-B216E8102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A74122B8-F9B6-4E3A-81B2-48070B698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8CCA48B6-1BF9-443C-B83F-BA73DC92E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BF6BF308-DD11-454B-9506-CB8767656D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FD69DFD3-74B3-4FFE-A6B0-2785452F6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70235D33-B714-484D-A828-A1C2B9DA2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1B39A86E-3D93-4519-8339-AF2E16F4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A473D478-5749-4AB9-84D3-B6FD2F7E3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CD8CFC12-D4F6-4413-A980-9555DB05F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D22FB6AD-7251-460C-8F68-EC9A30FE14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196CEA23-5605-4C36-BCE1-43F7BC7E62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F1F2BD5B-1A74-4E54-8D22-8B01306D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2CB5096C-92D4-4D92-BE5E-DC9F8CE87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4E952EA9-6EEB-4188-8280-B5941B54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CAF3A5A9-96B1-4099-A611-034308780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4690DDC6-840C-4039-A44E-2C9D11454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00445CEA-D59C-477B-84A8-716383958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1D84F960-F314-41FE-8E0C-9B8DE8B5C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F23074B2-0A5D-42D1-914E-A60316556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6ACE5B8D-E475-4895-896B-97717639D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D63AD73B-CAD9-48E0-89E1-1F531A9F7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8F67E191-9D6E-46DA-982D-34D686BF6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A3B9058F-A876-4D14-994D-2999554C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930DC04D-63F7-4A8B-8BA0-EBB37FBCE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DCAA7B2F-CAA7-487C-B9C3-550DCBD4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A51E6295-56F4-4B47-9703-8B5C83305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FC66FAB9-F717-484C-9F47-ABFBC94A7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DA704F57-9070-4439-B6BB-136279857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66BD4C2A-A544-4628-B9B4-BC803609C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CE9A844C-1080-4183-A980-8E298215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92348B29-40E9-4CE2-A23C-936014473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9BB11EDA-F6E1-45BA-B49F-7ABDD656E9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F441DFD2-327A-4071-9249-BCAEF800D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304F0367-9F6D-4C5F-9818-3CC35C87A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C967B7DB-7330-4692-AA81-CAFC5160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57F65263-2AFD-44AD-AD61-23EC3085C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BD4C27B8-A29B-4575-9EC4-A1B7DC079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69107FDD-0652-42DE-97A0-264223E6D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13688F79-032F-4291-869C-3C26B5E9F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661A607F-AD34-4B38-87EF-D0AFBDDF3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5694E08C-39BB-4792-B645-37D3E63B7D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0167048B-FB7B-4B7A-B679-D7974FF5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4926B316-063E-4D72-AC12-F0953B3204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9772A1FC-2C0F-47A6-83D6-9A4A7973D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4DF32C85-4E56-4356-AE0F-2C8D278F0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80ACC557-85EF-41DC-B9EC-B0C63F452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13640E5B-764E-4718-975F-3E620288A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16A2EF26-7944-4D17-96AE-ABC43243A3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5A1A1B38-0AEF-44DE-B6A5-0B60A59FC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B94D0D12-8DCC-41BF-9225-D72CF3DF5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B9E43D6F-7890-4F99-B7CE-C30DBDEA2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82E7692B-A0A5-4B63-9E78-B255FCBAD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D947BA6F-304B-47B9-913C-6EF6D22B1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73AA783A-6086-4C47-8151-6085EADB0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CCB3DC39-E9B5-49ED-B30E-2FB5651CE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F1AB56F4-B1CC-4680-ACEF-B87EAA7DD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433FE7BD-2D20-45C5-A447-5F0E9337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59D9EB2A-0CB8-463E-8313-3470C29C4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6AE0C53E-D056-4795-A700-7EBC6C9AE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A93FCCD7-1DE2-4D8D-9071-88B245ED5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8A140C86-8820-4678-B15E-7AECBF59A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0BC8E0EB-69E1-484B-AE06-E57C90859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FBC0FD0C-82A7-44BF-A997-0A9CA418A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A7390762-8393-4F33-80E6-21BA75133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81B7B85A-833F-464A-939B-149F84E40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F485BF70-0F08-4E17-AFD1-6C5C7B258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13C387DD-897C-4282-BEED-6E0BE3286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1C79F195-D52B-4E48-A9FF-F07425611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F445D0FA-966F-400A-AC8D-8CAAF02E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376ECD94-6896-441C-AA44-A4F57F021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FC92C350-CAD6-4C2E-A65E-E94F58C37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E71598A5-7F8D-4836-B6FC-F1D15827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BDCB0F85-A6C5-4E65-8F0A-52671EB3D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87FFBD54-2EF4-448F-96C7-157A3C6A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CAEA2FD7-C9B8-45B4-BEFC-977053FBB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FF912821-388F-422F-B692-31B5E6DE7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F263D211-562D-46EA-AE01-7B1EDBF71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800610A8-10E1-40B1-ABDE-A9D3EEADD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764A3047-3F92-4E69-A680-416CC114B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7F1FA955-903A-430D-A1DA-7E6E303A1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6BC0288C-46CF-46BB-BF88-CFA8B1D85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2867B317-CCCD-4EC7-8406-314DB783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3CEEC945-6738-47C2-88E6-DB29BE3EB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57" name="Graphic 4">
              <a:extLst>
                <a:ext uri="{FF2B5EF4-FFF2-40B4-BE49-F238E27FC236}">
                  <a16:creationId xmlns:a16="http://schemas.microsoft.com/office/drawing/2014/main" id="{620CB8D1-CE41-4A5C-8FD5-DACED65531E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58" name="Freeform: Shape 57">
                <a:extLst>
                  <a:ext uri="{FF2B5EF4-FFF2-40B4-BE49-F238E27FC236}">
                    <a16:creationId xmlns:a16="http://schemas.microsoft.com/office/drawing/2014/main" id="{EA5E2DDF-06EC-428F-9085-5AE5B2F33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579F314-5DE2-47CC-A508-6E15B3B87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969A4AD-8589-4A96-8118-DE73000C4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0A98F31-9A68-46C2-A001-8011DF7C4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9B442335-3E37-40C9-9E08-8D7931CC9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E846DFE3-FEC9-4DBF-9290-F60816F8A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BD31C12-2164-410B-9A3A-6C1BEEA5BD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F87D878-021F-4966-9031-5203868AA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1927FB0-8581-4B00-B542-1426415D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11076EE-3A40-4B54-B1F7-555E6831B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315A147-8A55-4B74-8F80-58B50585E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C918AFBC-933F-4220-A164-BA4B40B4D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53814E64-DB41-47BE-9E6E-F40AC4A82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DC1BF4C-B973-4D6F-AF0E-EA5838A1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F9E73A9-D8DE-4FB2-BCA9-D07DD7A2E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B2FF232-F7ED-4A4E-A36D-94E7B24F3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058CFC5-FAB0-40DD-9B58-D7A64EF01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7C79FDB-284E-41FB-A93C-3A6A4F948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06A4151-1369-4294-824A-70C8F929F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B9396E5-7245-48DA-AA32-5AB0842B7E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066EB7EE-D151-4B68-B14C-1C54DF2B1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F4EDA4A-9471-4A70-9A00-B1A66B5E1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4799963-01EB-401F-8BFD-6CDF641B5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4CB3DF6-6D3D-40C5-B741-F2D83DD79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CA7B3897-3CBB-49E3-90EC-96E63DD9A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E37DB1E2-1825-47B1-9E89-634473EF5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D2052410-9234-4B80-B825-7F91A5D61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8E7CB48-0744-4DF2-86B6-3335F38E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CEB74DCF-332B-4BD3-B036-4A133327A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1B69718-3DD4-4F38-81E1-2342692A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5CE2490-5C33-412B-B444-D335E3AE8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3328ABF3-0C84-459E-B986-7DCD455B6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7381077-83CF-4050-A5F3-8C33C6E70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20C082F-B414-4A4B-82AB-CE86C925CA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B3086F2-6938-4EB0-9EC8-B829D1E9F2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E9F8385-761F-44AF-8AC6-CDBA79A52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9AADCB5-90F3-4C5F-97B2-73CFF780A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BB6628B-E9D0-4651-8570-CF1E5DB0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4C9E771-C0D9-4027-96D7-651E8B736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380B5730-FEEA-409B-9D23-066B99E3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4A9FBAD-235A-4A0F-8C54-15633CCAF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BF2F6746-8E16-406D-835E-5FCE6D4F0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FADF2DF-4564-4627-AA45-85EFB7082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3D4185DD-65EF-442E-935F-90BDEB5E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0B30569E-CF14-4DF4-AE71-046DC42001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DC6272B-8E87-4AF5-A668-16EC7F3C4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95404AC5-86D6-4864-BE91-84B6F66D5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0283DF22-5559-4FAB-A06F-CDB1F9C99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F82E770A-E6CC-441E-A6A9-47A33BF50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32C89056-2DB3-4565-8418-63EE598E0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A81C1B01-00CC-4C39-A005-8544974B9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EC8F3F3D-5E7B-4168-BA7B-09B22C878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BB09AD41-8582-44F1-A4DB-8C4ECC1D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EEF98626-AA8E-4ABF-A29A-89C159D70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8A910E73-8115-449D-91BC-4BFD85100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2BA84EC5-ADB4-412B-9D7F-785CA2404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1EAEE025-D974-498D-B276-E887588BF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C0A6777F-C322-4CFA-B4FA-C98FF4CBF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C45B00F-D649-44DC-9CB3-04C5A6CB8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14D681DB-7395-46C8-A277-8D5478BA8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2FF0C982-758E-46DD-88BE-0B1087F20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3AC91889-4175-4937-A495-37094F3EE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9B67AE9-E5D6-4FA2-AFB6-73EB86009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A158CC5-EE56-492A-A095-77324472D8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2547278D-FC88-4AB6-8C3C-EEF9282F3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D0EC49A0-0827-49E5-89C4-F56299A5D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9B2514B8-CBE5-40F8-85F8-8B9D514F5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89206225-1385-42CD-A435-03C6731B5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516C97D0-ECDA-4BE7-B7B0-104FBAC6E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9F18E51-9DC0-4458-85F4-8DB85B23C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8150D47-30EF-4F80-A28C-F206A8E15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9146AF03-B828-49EB-A7CE-81D57EA9B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7CD96A2B-A3CD-4992-97C7-7F47A2A3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D0A0D10A-D5BB-4580-91C6-15338B079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2B73C84D-0C6C-4AF8-9DAB-89DF1E4F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DD66FFFF-5665-44A0-AA5E-7220E985AC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77FB038-24D7-43B0-955A-DCC0332B5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A17227F-E9D3-4A51-9DF0-DFD909AB3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5E6B883-1C1C-40DF-A620-22CC48A9A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7EC08BD-662A-486F-BA39-0A9F368A6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1A6E4DA-A497-400B-ADFB-11B80E5E0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CDD443E5-430F-4F57-A4ED-2BCF8E0C7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F736045A-DB37-4982-96ED-70BEEEC7C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C1805AD9-942F-480F-A92D-B71F17B65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F35A6E50-B827-447C-A1E3-243CB09BB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8A99C9B0-BE26-498B-BF80-39E5CC621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699857B-7AC7-4686-91B1-0F634DB5A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EAD66306-06A7-4198-B997-F9B8B8AF8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173378AC-6515-495C-A818-4A41463E4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A9203926-2967-431A-9A3A-80ADDF9A2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0F60567-9012-4A1A-81DF-87B661B62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0C1BE4E4-B943-411F-A103-BCDC29AF0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F230BF9-4B8A-4479-B197-83AA90D84C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F64D3FA3-2702-4732-A545-29A65184D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9DE7572-DB33-4A77-B082-96E36A619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A2B8418A-24D1-4998-949F-BAEBE54CA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596AFA95-4288-45C6-8385-D30F8C822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061C74E7-2DA4-47FE-A604-4CAE7426A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9948CD9-6639-4D61-84AD-988862196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E50D3989-13DF-4E94-9702-7CA27CE5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DBA4DD0C-2E69-4365-8750-37BF2BD8A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38B2F783-8850-437D-AD52-62F4EFE86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6C32D6E8-869E-4CBF-9409-124D3FAD3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28C44847-ACE1-4D0D-B2B1-5E433166E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400A772C-C03A-42DC-B0A7-F0DFC7F83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F55ACF2-1DAF-4BAD-98D9-7B7411406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8457AE1-96AA-479D-B76B-E62113204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1C4F22AD-9264-4746-9908-F88858B7FA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B25671A-8A56-49F6-802A-1CBA58FF8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A8875C06-A53D-4C2E-AAB0-2FBC5A1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6F5F71D6-3D74-4013-8BD6-7E52F6DE5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B41736BF-619F-402B-B70E-089811060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51A1F261-EEC0-4F95-B854-1454E3CF3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F7DE06E0-C362-485D-8F89-44FDBBAFF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54822EF5-4772-42F0-A59B-04AB882D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712CE3F4-4BC0-495F-9973-C58EC6CD6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11274400-B083-4CEF-804B-9EBF7CCAA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945F450-B42E-4DA2-9C76-BA1F38AF3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853A096-C1AB-4E3C-8B35-D682A008A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75F8D171-62A5-4073-97CB-4E5901569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DC99FCCD-BBB6-40F1-B331-659509ED7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0E3381B-598B-490B-8F81-584CB9608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5B8A6BEE-872E-41B4-AAF7-121594E0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BF66EF2A-00A9-46F3-9710-6ADBD3D54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A0432490-5DE8-4D81-B39C-B44CE1C47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D48F6BC8-EABA-4287-8FCC-8BC7CD06D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623E8D30-1C78-41D4-97C9-63646BD99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C3167F67-0621-408A-A29A-A4536450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9A19AC3E-362D-4172-97EF-45598CB5F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5B76F033-FB8A-48DB-8951-F527972A6E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E832F524-84B7-44E4-9494-0969759A2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05782180-F16A-4A8B-A276-5E38F741B7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34157406-E447-440D-9BCB-CA3D365A0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36D42F35-9B1B-469C-999F-7CEB42F4C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8A4EEFF2-05CF-4C27-B386-A0E5DCD63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ED3EEF5A-B20A-42C7-A575-5E2655BA8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46A893E-1A0C-40BF-AB34-831A41DDC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6157AAD3-7E95-41BF-8073-F6F78BA16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4E5F5D2-D8B5-4D70-B617-B5029CA64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04ECE8A-8657-4D32-AD7E-B1058D0F7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57990A80-1E83-4C43-B61D-4CB71B2CD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82226514-799A-43F7-A5A3-6753D7BE8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092572FA-6D1F-42B1-BEE7-46DC341D2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F7870CB6-417E-416A-8307-E48C0A6A2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F1EFCC94-4633-4464-8D4C-2EF4454D9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37B2F8A5-8637-4CCA-B44D-8844E601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B0EA5452-15FD-43AB-8AC3-3C5C9BB2D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0CFF3735-E718-4E54-A53D-B56B16207B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C6087547-39E2-4056-8173-171D1B1D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B5C5BAD6-F152-46DD-87A7-62F3BDB9D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3B07F977-B52E-43E1-8030-6B46F7E80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3120570F-B852-4D3C-8E2C-965B514435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019A7E82-47E0-4A90-BB03-E662E4F82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623437BB-CD62-411D-B155-CF1B830F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3DC4DD6A-A1ED-41B9-99FB-4D75C409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E6F33FC1-BFE0-4A5D-9675-2DAFE1127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C7BBB4D-B45F-4D85-ADB0-AE2D0E844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BF25838A-853B-4F5F-A10F-CD54217F0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C471161E-04D5-495C-9104-22CF3ED82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DFDFEF08-9D16-47C5-B413-C7BA090E9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254CA655-0F8E-46A3-AE85-F020BB071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A631A92A-3002-4BD3-B9AF-B0D7EF77E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FCB0D363-B41D-4BB8-8F85-D183BF85B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097B2CE1-2117-42A1-B721-1FD442E68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300878E3-A086-4922-AD6A-2D2A94CA2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73F37BA0-1202-4528-973C-06E260C8B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8FCD65C-13F5-4B2B-B39B-7153A0F64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AED6E0B7-C4E5-47DB-B2F4-A6130DA93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F6A91E1B-7F17-409B-8020-6F9E259D1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4023511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0" name="Freeform: Shape 19">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Freeform: Shape 21">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058D7E4F-D780-2C1D-915A-11A3D1AC6C7A}"/>
              </a:ext>
            </a:extLst>
          </p:cNvPr>
          <p:cNvSpPr>
            <a:spLocks noGrp="1"/>
          </p:cNvSpPr>
          <p:nvPr>
            <p:ph type="title"/>
          </p:nvPr>
        </p:nvSpPr>
        <p:spPr>
          <a:xfrm>
            <a:off x="1861854" y="633046"/>
            <a:ext cx="4834021" cy="1314996"/>
          </a:xfrm>
        </p:spPr>
        <p:txBody>
          <a:bodyPr anchor="b">
            <a:normAutofit/>
          </a:bodyPr>
          <a:lstStyle/>
          <a:p>
            <a:r>
              <a:rPr lang="en-US" b="1" u="sng">
                <a:solidFill>
                  <a:schemeClr val="bg1"/>
                </a:solidFill>
                <a:latin typeface="Times New Roman" panose="02020603050405020304" pitchFamily="18" charset="0"/>
                <a:cs typeface="Times New Roman" panose="02020603050405020304" pitchFamily="18" charset="0"/>
              </a:rPr>
              <a:t>Discussion and analysis of results</a:t>
            </a:r>
          </a:p>
        </p:txBody>
      </p:sp>
      <p:sp>
        <p:nvSpPr>
          <p:cNvPr id="3" name="Content Placeholder 2">
            <a:extLst>
              <a:ext uri="{FF2B5EF4-FFF2-40B4-BE49-F238E27FC236}">
                <a16:creationId xmlns:a16="http://schemas.microsoft.com/office/drawing/2014/main" id="{4C673DB9-1DB8-B030-AE3D-7FD939F92236}"/>
              </a:ext>
            </a:extLst>
          </p:cNvPr>
          <p:cNvSpPr>
            <a:spLocks noGrp="1"/>
          </p:cNvSpPr>
          <p:nvPr>
            <p:ph idx="1"/>
          </p:nvPr>
        </p:nvSpPr>
        <p:spPr>
          <a:xfrm>
            <a:off x="1861854" y="2125737"/>
            <a:ext cx="4834021" cy="4044463"/>
          </a:xfrm>
        </p:spPr>
        <p:txBody>
          <a:bodyPr>
            <a:normAutofit/>
          </a:bodyPr>
          <a:lstStyle/>
          <a:p>
            <a:pPr>
              <a:buFont typeface="Wingdings" panose="05000000000000000000" pitchFamily="2" charset="2"/>
              <a:buChar char="q"/>
            </a:pPr>
            <a:r>
              <a:rPr lang="en-AT" sz="2200">
                <a:solidFill>
                  <a:schemeClr val="bg1"/>
                </a:solidFill>
                <a:latin typeface="Times New Roman" panose="02020603050405020304" pitchFamily="18" charset="0"/>
                <a:cs typeface="Times New Roman" panose="02020603050405020304" pitchFamily="18" charset="0"/>
              </a:rPr>
              <a:t>The AI engine we created can solve sudoku puzzles. </a:t>
            </a:r>
          </a:p>
          <a:p>
            <a:pPr>
              <a:buFont typeface="Wingdings" panose="05000000000000000000" pitchFamily="2" charset="2"/>
              <a:buChar char="q"/>
            </a:pPr>
            <a:r>
              <a:rPr lang="en-AT" sz="2200">
                <a:solidFill>
                  <a:schemeClr val="bg1"/>
                </a:solidFill>
                <a:latin typeface="Times New Roman" panose="02020603050405020304" pitchFamily="18" charset="0"/>
                <a:cs typeface="Times New Roman" panose="02020603050405020304" pitchFamily="18" charset="0"/>
              </a:rPr>
              <a:t>It worked with an empty grid, </a:t>
            </a:r>
          </a:p>
          <a:p>
            <a:pPr>
              <a:buFont typeface="Wingdings" panose="05000000000000000000" pitchFamily="2" charset="2"/>
              <a:buChar char="q"/>
            </a:pPr>
            <a:r>
              <a:rPr lang="en-AT" sz="2200">
                <a:solidFill>
                  <a:schemeClr val="bg1"/>
                </a:solidFill>
                <a:latin typeface="Times New Roman" panose="02020603050405020304" pitchFamily="18" charset="0"/>
                <a:cs typeface="Times New Roman" panose="02020603050405020304" pitchFamily="18" charset="0"/>
              </a:rPr>
              <a:t>We made five(5) different preset levels very easy, easy, medium, hard, and very hard which we can select from our UI and solve.</a:t>
            </a:r>
          </a:p>
          <a:p>
            <a:pPr>
              <a:buFont typeface="Wingdings" panose="05000000000000000000" pitchFamily="2" charset="2"/>
              <a:buChar char="q"/>
            </a:pPr>
            <a:r>
              <a:rPr lang="en-AT" sz="2200">
                <a:solidFill>
                  <a:schemeClr val="bg1"/>
                </a:solidFill>
                <a:latin typeface="Times New Roman" panose="02020603050405020304" pitchFamily="18" charset="0"/>
                <a:cs typeface="Times New Roman" panose="02020603050405020304" pitchFamily="18" charset="0"/>
              </a:rPr>
              <a:t>When we input numbers randomly sometimes it can solve that but there can be some which it cannot solve. </a:t>
            </a:r>
          </a:p>
          <a:p>
            <a:pPr>
              <a:buFont typeface="Wingdings" panose="05000000000000000000" pitchFamily="2" charset="2"/>
              <a:buChar char="q"/>
            </a:pPr>
            <a:r>
              <a:rPr lang="en-AT" sz="2200">
                <a:solidFill>
                  <a:schemeClr val="bg1"/>
                </a:solidFill>
                <a:latin typeface="Times New Roman" panose="02020603050405020304" pitchFamily="18" charset="0"/>
                <a:cs typeface="Times New Roman" panose="02020603050405020304" pitchFamily="18" charset="0"/>
              </a:rPr>
              <a:t>Computation time</a:t>
            </a:r>
          </a:p>
          <a:p>
            <a:pPr marL="0" indent="0">
              <a:buNone/>
            </a:pPr>
            <a:endParaRPr lang="en-AT" sz="2200">
              <a:solidFill>
                <a:schemeClr val="bg1"/>
              </a:solidFill>
              <a:latin typeface="Times New Roman" panose="02020603050405020304" pitchFamily="18" charset="0"/>
              <a:cs typeface="Times New Roman" panose="02020603050405020304" pitchFamily="18" charset="0"/>
            </a:endParaRPr>
          </a:p>
          <a:p>
            <a:pPr marL="0" indent="0">
              <a:buNone/>
            </a:pPr>
            <a:endParaRPr lang="en-AT" sz="2200">
              <a:solidFill>
                <a:schemeClr val="bg1"/>
              </a:solidFill>
              <a:latin typeface="Times New Roman" panose="02020603050405020304" pitchFamily="18" charset="0"/>
              <a:cs typeface="Times New Roman" panose="02020603050405020304" pitchFamily="18" charset="0"/>
            </a:endParaRPr>
          </a:p>
        </p:txBody>
      </p:sp>
      <p:grpSp>
        <p:nvGrpSpPr>
          <p:cNvPr id="26"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7" name="Freeform: Shape 26">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aphicFrame>
        <p:nvGraphicFramePr>
          <p:cNvPr id="4" name="Table 3">
            <a:extLst>
              <a:ext uri="{FF2B5EF4-FFF2-40B4-BE49-F238E27FC236}">
                <a16:creationId xmlns:a16="http://schemas.microsoft.com/office/drawing/2014/main" id="{FB012037-8C37-2095-B0B2-BAB06E730B50}"/>
              </a:ext>
            </a:extLst>
          </p:cNvPr>
          <p:cNvGraphicFramePr>
            <a:graphicFrameLocks noGrp="1"/>
          </p:cNvGraphicFramePr>
          <p:nvPr>
            <p:extLst>
              <p:ext uri="{D42A27DB-BD31-4B8C-83A1-F6EECF244321}">
                <p14:modId xmlns:p14="http://schemas.microsoft.com/office/powerpoint/2010/main" val="4064713866"/>
              </p:ext>
            </p:extLst>
          </p:nvPr>
        </p:nvGraphicFramePr>
        <p:xfrm>
          <a:off x="7235473" y="2611284"/>
          <a:ext cx="4072819" cy="1250695"/>
        </p:xfrm>
        <a:graphic>
          <a:graphicData uri="http://schemas.openxmlformats.org/drawingml/2006/table">
            <a:tbl>
              <a:tblPr firstRow="1" bandRow="1">
                <a:tableStyleId>{8EC20E35-A176-4012-BC5E-935CFFF8708E}</a:tableStyleId>
              </a:tblPr>
              <a:tblGrid>
                <a:gridCol w="802778">
                  <a:extLst>
                    <a:ext uri="{9D8B030D-6E8A-4147-A177-3AD203B41FA5}">
                      <a16:colId xmlns:a16="http://schemas.microsoft.com/office/drawing/2014/main" val="1771079649"/>
                    </a:ext>
                  </a:extLst>
                </a:gridCol>
                <a:gridCol w="802778">
                  <a:extLst>
                    <a:ext uri="{9D8B030D-6E8A-4147-A177-3AD203B41FA5}">
                      <a16:colId xmlns:a16="http://schemas.microsoft.com/office/drawing/2014/main" val="550631355"/>
                    </a:ext>
                  </a:extLst>
                </a:gridCol>
                <a:gridCol w="861707">
                  <a:extLst>
                    <a:ext uri="{9D8B030D-6E8A-4147-A177-3AD203B41FA5}">
                      <a16:colId xmlns:a16="http://schemas.microsoft.com/office/drawing/2014/main" val="70964869"/>
                    </a:ext>
                  </a:extLst>
                </a:gridCol>
                <a:gridCol w="802778">
                  <a:extLst>
                    <a:ext uri="{9D8B030D-6E8A-4147-A177-3AD203B41FA5}">
                      <a16:colId xmlns:a16="http://schemas.microsoft.com/office/drawing/2014/main" val="1170603435"/>
                    </a:ext>
                  </a:extLst>
                </a:gridCol>
                <a:gridCol w="802778">
                  <a:extLst>
                    <a:ext uri="{9D8B030D-6E8A-4147-A177-3AD203B41FA5}">
                      <a16:colId xmlns:a16="http://schemas.microsoft.com/office/drawing/2014/main" val="744264229"/>
                    </a:ext>
                  </a:extLst>
                </a:gridCol>
              </a:tblGrid>
              <a:tr h="519275">
                <a:tc>
                  <a:txBody>
                    <a:bodyPr/>
                    <a:lstStyle/>
                    <a:p>
                      <a:pPr algn="ctr"/>
                      <a:r>
                        <a:rPr lang="en-AT" sz="1400"/>
                        <a:t>Very easy</a:t>
                      </a:r>
                      <a:endParaRPr lang="en-US" sz="1400">
                        <a:latin typeface="Times New Roman" panose="02020603050405020304" pitchFamily="18" charset="0"/>
                        <a:cs typeface="Times New Roman" panose="02020603050405020304" pitchFamily="18" charset="0"/>
                      </a:endParaRPr>
                    </a:p>
                  </a:txBody>
                  <a:tcPr marL="79554" marR="79554" marT="39777" marB="39777"/>
                </a:tc>
                <a:tc>
                  <a:txBody>
                    <a:bodyPr/>
                    <a:lstStyle/>
                    <a:p>
                      <a:pPr algn="ctr"/>
                      <a:r>
                        <a:rPr lang="en-AT" sz="1400"/>
                        <a:t>Easy</a:t>
                      </a:r>
                      <a:endParaRPr lang="en-US" sz="1400">
                        <a:latin typeface="Times New Roman" panose="02020603050405020304" pitchFamily="18" charset="0"/>
                        <a:cs typeface="Times New Roman" panose="02020603050405020304" pitchFamily="18" charset="0"/>
                      </a:endParaRPr>
                    </a:p>
                  </a:txBody>
                  <a:tcPr marL="79554" marR="79554" marT="39777" marB="39777"/>
                </a:tc>
                <a:tc>
                  <a:txBody>
                    <a:bodyPr/>
                    <a:lstStyle/>
                    <a:p>
                      <a:pPr algn="ctr"/>
                      <a:r>
                        <a:rPr lang="en-AT" sz="1400"/>
                        <a:t>Medium</a:t>
                      </a:r>
                      <a:endParaRPr lang="en-US" sz="1400">
                        <a:latin typeface="Times New Roman" panose="02020603050405020304" pitchFamily="18" charset="0"/>
                        <a:cs typeface="Times New Roman" panose="02020603050405020304" pitchFamily="18" charset="0"/>
                      </a:endParaRPr>
                    </a:p>
                  </a:txBody>
                  <a:tcPr marL="79554" marR="79554" marT="39777" marB="39777"/>
                </a:tc>
                <a:tc>
                  <a:txBody>
                    <a:bodyPr/>
                    <a:lstStyle/>
                    <a:p>
                      <a:pPr algn="ctr"/>
                      <a:r>
                        <a:rPr lang="en-AT" sz="1400"/>
                        <a:t>Hard</a:t>
                      </a:r>
                      <a:endParaRPr lang="en-US" sz="1400">
                        <a:latin typeface="Times New Roman" panose="02020603050405020304" pitchFamily="18" charset="0"/>
                        <a:cs typeface="Times New Roman" panose="02020603050405020304" pitchFamily="18" charset="0"/>
                      </a:endParaRPr>
                    </a:p>
                  </a:txBody>
                  <a:tcPr marL="79554" marR="79554" marT="39777" marB="39777"/>
                </a:tc>
                <a:tc>
                  <a:txBody>
                    <a:bodyPr/>
                    <a:lstStyle/>
                    <a:p>
                      <a:pPr algn="ctr"/>
                      <a:r>
                        <a:rPr lang="en-AT" sz="1400"/>
                        <a:t>Very hard</a:t>
                      </a:r>
                      <a:endParaRPr lang="en-US" sz="1400">
                        <a:latin typeface="Times New Roman" panose="02020603050405020304" pitchFamily="18" charset="0"/>
                        <a:cs typeface="Times New Roman" panose="02020603050405020304" pitchFamily="18" charset="0"/>
                      </a:endParaRPr>
                    </a:p>
                  </a:txBody>
                  <a:tcPr marL="79554" marR="79554" marT="39777" marB="39777"/>
                </a:tc>
                <a:extLst>
                  <a:ext uri="{0D108BD9-81ED-4DB2-BD59-A6C34878D82A}">
                    <a16:rowId xmlns:a16="http://schemas.microsoft.com/office/drawing/2014/main" val="2892248812"/>
                  </a:ext>
                </a:extLst>
              </a:tr>
              <a:tr h="731420">
                <a:tc>
                  <a:txBody>
                    <a:bodyPr/>
                    <a:lstStyle/>
                    <a:p>
                      <a:pPr algn="ctr"/>
                      <a:r>
                        <a:rPr lang="en-AT" sz="1400"/>
                        <a:t>Less than 1 second</a:t>
                      </a:r>
                      <a:endParaRPr lang="en-US" sz="1400">
                        <a:latin typeface="Times New Roman" panose="02020603050405020304" pitchFamily="18" charset="0"/>
                        <a:cs typeface="Times New Roman" panose="02020603050405020304" pitchFamily="18" charset="0"/>
                      </a:endParaRPr>
                    </a:p>
                  </a:txBody>
                  <a:tcPr marL="79554" marR="79554" marT="39777" marB="39777"/>
                </a:tc>
                <a:tc>
                  <a:txBody>
                    <a:bodyPr/>
                    <a:lstStyle/>
                    <a:p>
                      <a:pPr algn="ctr"/>
                      <a:r>
                        <a:rPr lang="en-AT" sz="1400"/>
                        <a:t>Less than 1 second</a:t>
                      </a:r>
                      <a:endParaRPr lang="en-US" sz="1400">
                        <a:latin typeface="Times New Roman" panose="02020603050405020304" pitchFamily="18" charset="0"/>
                        <a:cs typeface="Times New Roman" panose="02020603050405020304" pitchFamily="18" charset="0"/>
                      </a:endParaRPr>
                    </a:p>
                  </a:txBody>
                  <a:tcPr marL="79554" marR="79554" marT="39777" marB="39777"/>
                </a:tc>
                <a:tc>
                  <a:txBody>
                    <a:bodyPr/>
                    <a:lstStyle/>
                    <a:p>
                      <a:pPr algn="ctr"/>
                      <a:r>
                        <a:rPr lang="en-AT" sz="1400"/>
                        <a:t>Less than 1 second</a:t>
                      </a:r>
                      <a:endParaRPr lang="en-US" sz="1400">
                        <a:latin typeface="Times New Roman" panose="02020603050405020304" pitchFamily="18" charset="0"/>
                        <a:cs typeface="Times New Roman" panose="02020603050405020304" pitchFamily="18" charset="0"/>
                      </a:endParaRPr>
                    </a:p>
                  </a:txBody>
                  <a:tcPr marL="79554" marR="79554" marT="39777" marB="39777"/>
                </a:tc>
                <a:tc>
                  <a:txBody>
                    <a:bodyPr/>
                    <a:lstStyle/>
                    <a:p>
                      <a:pPr algn="ctr"/>
                      <a:r>
                        <a:rPr lang="en-AT" sz="1400"/>
                        <a:t>14 second</a:t>
                      </a:r>
                      <a:endParaRPr lang="en-US" sz="1400">
                        <a:latin typeface="Times New Roman" panose="02020603050405020304" pitchFamily="18" charset="0"/>
                        <a:cs typeface="Times New Roman" panose="02020603050405020304" pitchFamily="18" charset="0"/>
                      </a:endParaRPr>
                    </a:p>
                  </a:txBody>
                  <a:tcPr marL="79554" marR="79554" marT="39777" marB="39777"/>
                </a:tc>
                <a:tc>
                  <a:txBody>
                    <a:bodyPr/>
                    <a:lstStyle/>
                    <a:p>
                      <a:pPr algn="ctr"/>
                      <a:r>
                        <a:rPr lang="en-AT" sz="1400"/>
                        <a:t>24 second</a:t>
                      </a:r>
                      <a:endParaRPr lang="en-US" sz="1400">
                        <a:latin typeface="Times New Roman" panose="02020603050405020304" pitchFamily="18" charset="0"/>
                        <a:cs typeface="Times New Roman" panose="02020603050405020304" pitchFamily="18" charset="0"/>
                      </a:endParaRPr>
                    </a:p>
                  </a:txBody>
                  <a:tcPr marL="79554" marR="79554" marT="39777" marB="39777"/>
                </a:tc>
                <a:extLst>
                  <a:ext uri="{0D108BD9-81ED-4DB2-BD59-A6C34878D82A}">
                    <a16:rowId xmlns:a16="http://schemas.microsoft.com/office/drawing/2014/main" val="2710469095"/>
                  </a:ext>
                </a:extLst>
              </a:tr>
            </a:tbl>
          </a:graphicData>
        </a:graphic>
      </p:graphicFrame>
    </p:spTree>
    <p:extLst>
      <p:ext uri="{BB962C8B-B14F-4D97-AF65-F5344CB8AC3E}">
        <p14:creationId xmlns:p14="http://schemas.microsoft.com/office/powerpoint/2010/main" val="1581458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7489844A-88A2-677A-09B2-6EAB146DA67C}"/>
              </a:ext>
            </a:extLst>
          </p:cNvPr>
          <p:cNvSpPr>
            <a:spLocks noGrp="1"/>
          </p:cNvSpPr>
          <p:nvPr>
            <p:ph type="title"/>
          </p:nvPr>
        </p:nvSpPr>
        <p:spPr>
          <a:xfrm>
            <a:off x="2232252" y="633046"/>
            <a:ext cx="4463623" cy="1314996"/>
          </a:xfrm>
        </p:spPr>
        <p:txBody>
          <a:bodyPr anchor="b">
            <a:normAutofit/>
          </a:bodyPr>
          <a:lstStyle/>
          <a:p>
            <a:r>
              <a:rPr lang="en-US" sz="2800" b="1" u="sng">
                <a:solidFill>
                  <a:schemeClr val="bg1"/>
                </a:solidFill>
                <a:latin typeface="Times New Roman" panose="02020603050405020304" pitchFamily="18" charset="0"/>
                <a:cs typeface="Times New Roman" panose="02020603050405020304" pitchFamily="18" charset="0"/>
              </a:rPr>
              <a:t>Challenges encountered and how to overcome them</a:t>
            </a:r>
          </a:p>
        </p:txBody>
      </p:sp>
      <p:sp>
        <p:nvSpPr>
          <p:cNvPr id="20" name="Freeform: Shape 19">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A2442320-2CBC-3E11-3A63-2174BEA4B8BD}"/>
              </a:ext>
            </a:extLst>
          </p:cNvPr>
          <p:cNvSpPr>
            <a:spLocks noGrp="1"/>
          </p:cNvSpPr>
          <p:nvPr>
            <p:ph idx="1"/>
          </p:nvPr>
        </p:nvSpPr>
        <p:spPr>
          <a:xfrm>
            <a:off x="2232252" y="2125737"/>
            <a:ext cx="4463623" cy="4044463"/>
          </a:xfrm>
        </p:spPr>
        <p:txBody>
          <a:bodyPr>
            <a:normAutofit/>
          </a:bodyPr>
          <a:lstStyle/>
          <a:p>
            <a:pPr>
              <a:buFont typeface="Wingdings" panose="05000000000000000000" pitchFamily="2" charset="2"/>
              <a:buChar char="q"/>
            </a:pPr>
            <a:r>
              <a:rPr lang="en-AT" sz="2000" dirty="0">
                <a:solidFill>
                  <a:schemeClr val="bg1"/>
                </a:solidFill>
                <a:latin typeface="Times New Roman" panose="02020603050405020304" pitchFamily="18" charset="0"/>
                <a:cs typeface="Times New Roman" panose="02020603050405020304" pitchFamily="18" charset="0"/>
              </a:rPr>
              <a:t>The code we implemented can solve puzzles that is created manually or even for the empty grid. However, it was not able to solve the puzzles when we input numbers randomly. One of the reasons is when we input numbers randomly it did not follow the rules of sudoku.</a:t>
            </a:r>
          </a:p>
          <a:p>
            <a:pPr>
              <a:buFont typeface="Wingdings" panose="05000000000000000000" pitchFamily="2" charset="2"/>
              <a:buChar char="q"/>
            </a:pPr>
            <a:r>
              <a:rPr lang="en-AT" sz="2000" dirty="0">
                <a:solidFill>
                  <a:schemeClr val="bg1"/>
                </a:solidFill>
                <a:latin typeface="Times New Roman" panose="02020603050405020304" pitchFamily="18" charset="0"/>
                <a:cs typeface="Times New Roman" panose="02020603050405020304" pitchFamily="18" charset="0"/>
              </a:rPr>
              <a:t>When we input fewer numbers that is the difficulty level is more it was taking too much time. To solve this problem we added a function to speed up hard puzzles that have to backtrack a lot.</a:t>
            </a:r>
          </a:p>
          <a:p>
            <a:pPr marL="0" indent="0">
              <a:buNone/>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4" name="Freeform: Shape 23">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6" name="Freeform: Shape 25">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Freeform: Shape 27">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Picture 4" descr="Maze">
            <a:extLst>
              <a:ext uri="{FF2B5EF4-FFF2-40B4-BE49-F238E27FC236}">
                <a16:creationId xmlns:a16="http://schemas.microsoft.com/office/drawing/2014/main" id="{1998C772-7A1A-2CB4-C69B-EF29C6F2240E}"/>
              </a:ext>
            </a:extLst>
          </p:cNvPr>
          <p:cNvPicPr>
            <a:picLocks noChangeAspect="1"/>
          </p:cNvPicPr>
          <p:nvPr/>
        </p:nvPicPr>
        <p:blipFill rotWithShape="1">
          <a:blip r:embed="rId2"/>
          <a:srcRect l="13614" r="19635" b="-2"/>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3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7908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8AC28-B249-0F30-69B0-234770EE0DE8}"/>
              </a:ext>
            </a:extLst>
          </p:cNvPr>
          <p:cNvSpPr>
            <a:spLocks noGrp="1"/>
          </p:cNvSpPr>
          <p:nvPr>
            <p:ph type="title"/>
          </p:nvPr>
        </p:nvSpPr>
        <p:spPr>
          <a:xfrm>
            <a:off x="1102368" y="1877492"/>
            <a:ext cx="4030132" cy="3215373"/>
          </a:xfrm>
        </p:spPr>
        <p:txBody>
          <a:bodyPr>
            <a:normAutofit/>
          </a:bodyPr>
          <a:lstStyle/>
          <a:p>
            <a:pPr algn="ctr"/>
            <a:r>
              <a:rPr lang="en-US" b="1" u="sng">
                <a:solidFill>
                  <a:schemeClr val="bg1"/>
                </a:solidFill>
                <a:latin typeface="Times New Roman" panose="02020603050405020304" pitchFamily="18" charset="0"/>
                <a:cs typeface="Times New Roman" panose="02020603050405020304" pitchFamily="18" charset="0"/>
              </a:rPr>
              <a:t>Potential Future work</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53F1BE05-6F42-BE5A-6506-A1BB884DE5F1}"/>
              </a:ext>
            </a:extLst>
          </p:cNvPr>
          <p:cNvSpPr>
            <a:spLocks noGrp="1"/>
          </p:cNvSpPr>
          <p:nvPr>
            <p:ph idx="1"/>
          </p:nvPr>
        </p:nvSpPr>
        <p:spPr>
          <a:xfrm>
            <a:off x="6234868" y="1130846"/>
            <a:ext cx="5217173" cy="4351338"/>
          </a:xfrm>
        </p:spPr>
        <p:txBody>
          <a:bodyPr>
            <a:normAutofit/>
          </a:bodyPr>
          <a:lstStyle/>
          <a:p>
            <a:pPr marL="0" indent="0">
              <a:buNone/>
            </a:pPr>
            <a:r>
              <a:rPr lang="en-AT" sz="2200">
                <a:solidFill>
                  <a:schemeClr val="bg1"/>
                </a:solidFill>
                <a:latin typeface="Times New Roman" panose="02020603050405020304" pitchFamily="18" charset="0"/>
                <a:cs typeface="Times New Roman" panose="02020603050405020304" pitchFamily="18" charset="0"/>
              </a:rPr>
              <a:t>Our sudoku solver is working and able to solve puzzles when the inputs are given manually. In the future, we can add more functionality to this.</a:t>
            </a:r>
          </a:p>
          <a:p>
            <a:pPr marL="0" indent="0">
              <a:buNone/>
            </a:pPr>
            <a:r>
              <a:rPr lang="en-AT" sz="2200">
                <a:solidFill>
                  <a:schemeClr val="bg1"/>
                </a:solidFill>
                <a:latin typeface="Times New Roman" panose="02020603050405020304" pitchFamily="18" charset="0"/>
                <a:cs typeface="Times New Roman" panose="02020603050405020304" pitchFamily="18" charset="0"/>
              </a:rPr>
              <a:t>-Develop a user-friendly interface that involves drag and drop, auto-fill suggestions, and error checking mechanism.</a:t>
            </a:r>
          </a:p>
          <a:p>
            <a:pPr marL="0" indent="0">
              <a:buNone/>
            </a:pPr>
            <a:r>
              <a:rPr lang="en-AT" sz="2200">
                <a:solidFill>
                  <a:schemeClr val="bg1"/>
                </a:solidFill>
                <a:latin typeface="Times New Roman" panose="02020603050405020304" pitchFamily="18" charset="0"/>
                <a:cs typeface="Times New Roman" panose="02020603050405020304" pitchFamily="18" charset="0"/>
              </a:rPr>
              <a:t>-Produce 3D sudoku solver by using 2D sudoku solver.</a:t>
            </a:r>
          </a:p>
          <a:p>
            <a:pPr marL="0" indent="0">
              <a:buNone/>
            </a:pPr>
            <a:r>
              <a:rPr lang="en-AT" sz="2200">
                <a:solidFill>
                  <a:schemeClr val="bg1"/>
                </a:solidFill>
                <a:latin typeface="Times New Roman" panose="02020603050405020304" pitchFamily="18" charset="0"/>
                <a:cs typeface="Times New Roman" panose="02020603050405020304" pitchFamily="18" charset="0"/>
              </a:rPr>
              <a:t>- Read a puzzle from an image and solve it.</a:t>
            </a:r>
            <a:endParaRPr lang="en-US" sz="2200">
              <a:solidFill>
                <a:schemeClr val="bg1"/>
              </a:solidFill>
              <a:latin typeface="Times New Roman" panose="02020603050405020304" pitchFamily="18" charset="0"/>
              <a:cs typeface="Times New Roman" panose="02020603050405020304" pitchFamily="18" charset="0"/>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11140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1F312443-DB44-7145-D0F2-3D7C7C797777}"/>
              </a:ext>
            </a:extLst>
          </p:cNvPr>
          <p:cNvSpPr>
            <a:spLocks noGrp="1"/>
          </p:cNvSpPr>
          <p:nvPr>
            <p:ph idx="1"/>
          </p:nvPr>
        </p:nvSpPr>
        <p:spPr>
          <a:xfrm>
            <a:off x="3066283" y="1406768"/>
            <a:ext cx="4463623" cy="4044463"/>
          </a:xfrm>
        </p:spPr>
        <p:txBody>
          <a:bodyPr>
            <a:normAutofit/>
          </a:bodyPr>
          <a:lstStyle/>
          <a:p>
            <a:pPr marL="0" indent="0">
              <a:buNone/>
            </a:pPr>
            <a:endParaRPr lang="en-AT" dirty="0">
              <a:solidFill>
                <a:schemeClr val="bg1"/>
              </a:solidFill>
            </a:endParaRPr>
          </a:p>
          <a:p>
            <a:pPr marL="0" indent="0">
              <a:buNone/>
            </a:pPr>
            <a:endParaRPr lang="en-AT" dirty="0">
              <a:solidFill>
                <a:schemeClr val="bg1"/>
              </a:solidFill>
            </a:endParaRPr>
          </a:p>
          <a:p>
            <a:pPr marL="0" indent="0">
              <a:buNone/>
            </a:pPr>
            <a:endParaRPr lang="en-AT" dirty="0">
              <a:solidFill>
                <a:schemeClr val="bg1"/>
              </a:solidFill>
            </a:endParaRPr>
          </a:p>
          <a:p>
            <a:pPr marL="0" indent="0">
              <a:buNone/>
            </a:pPr>
            <a:r>
              <a:rPr lang="en-US" dirty="0">
                <a:solidFill>
                  <a:schemeClr val="bg1"/>
                </a:solidFill>
                <a:latin typeface="+mj-lt"/>
              </a:rPr>
              <a:t> </a:t>
            </a:r>
            <a:r>
              <a:rPr lang="en-US" sz="4400" dirty="0">
                <a:solidFill>
                  <a:schemeClr val="bg1"/>
                </a:solidFill>
                <a:latin typeface="+mj-lt"/>
              </a:rPr>
              <a:t>Questions?</a:t>
            </a:r>
          </a:p>
        </p:txBody>
      </p:sp>
      <p:sp>
        <p:nvSpPr>
          <p:cNvPr id="22" name="Freeform: Shape 21">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Freeform: Shape 23">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Freeform: Shape 25">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Picture 4" descr="Many question marks on black background">
            <a:extLst>
              <a:ext uri="{FF2B5EF4-FFF2-40B4-BE49-F238E27FC236}">
                <a16:creationId xmlns:a16="http://schemas.microsoft.com/office/drawing/2014/main" id="{7DC34A8B-81D4-F02F-EE1C-8DEDE7C2891B}"/>
              </a:ext>
            </a:extLst>
          </p:cNvPr>
          <p:cNvPicPr>
            <a:picLocks noChangeAspect="1"/>
          </p:cNvPicPr>
          <p:nvPr/>
        </p:nvPicPr>
        <p:blipFill rotWithShape="1">
          <a:blip r:embed="rId2"/>
          <a:srcRect l="39001" r="-2" b="-2"/>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28"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68244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C1607F-F328-3280-C01F-A1F93C9AD174}"/>
              </a:ext>
            </a:extLst>
          </p:cNvPr>
          <p:cNvSpPr>
            <a:spLocks noGrp="1"/>
          </p:cNvSpPr>
          <p:nvPr>
            <p:ph type="title"/>
          </p:nvPr>
        </p:nvSpPr>
        <p:spPr>
          <a:xfrm>
            <a:off x="1102368" y="694268"/>
            <a:ext cx="3553510" cy="5477932"/>
          </a:xfrm>
        </p:spPr>
        <p:txBody>
          <a:bodyPr>
            <a:normAutofit/>
          </a:bodyPr>
          <a:lstStyle/>
          <a:p>
            <a:pPr algn="ctr"/>
            <a:r>
              <a:rPr lang="en-AT" b="1">
                <a:solidFill>
                  <a:schemeClr val="bg1"/>
                </a:solidFill>
                <a:latin typeface="Times New Roman" panose="02020603050405020304" pitchFamily="18" charset="0"/>
                <a:cs typeface="Times New Roman" panose="02020603050405020304" pitchFamily="18" charset="0"/>
              </a:rPr>
              <a:t>Table of contents</a:t>
            </a:r>
            <a:endParaRPr lang="en-US" b="1">
              <a:solidFill>
                <a:schemeClr val="bg1"/>
              </a:solidFill>
              <a:latin typeface="Times New Roman" panose="02020603050405020304" pitchFamily="18" charset="0"/>
              <a:cs typeface="Times New Roman" panose="02020603050405020304" pitchFamily="18" charset="0"/>
            </a:endParaRP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FECBC0E5-5ACE-915F-26A9-2F7F1616B7E9}"/>
              </a:ext>
            </a:extLst>
          </p:cNvPr>
          <p:cNvSpPr>
            <a:spLocks noGrp="1"/>
          </p:cNvSpPr>
          <p:nvPr>
            <p:ph idx="1"/>
          </p:nvPr>
        </p:nvSpPr>
        <p:spPr>
          <a:xfrm>
            <a:off x="6234868" y="1130846"/>
            <a:ext cx="5217173" cy="4351338"/>
          </a:xfrm>
        </p:spPr>
        <p:txBody>
          <a:bodyPr>
            <a:normAutofit/>
          </a:bodyPr>
          <a:lstStyle/>
          <a:p>
            <a:pPr>
              <a:buFont typeface="Wingdings" panose="05000000000000000000" pitchFamily="2" charset="2"/>
              <a:buChar char="Ø"/>
            </a:pPr>
            <a:r>
              <a:rPr lang="en-AT">
                <a:solidFill>
                  <a:schemeClr val="bg1"/>
                </a:solidFill>
              </a:rPr>
              <a:t>Introduction</a:t>
            </a:r>
          </a:p>
          <a:p>
            <a:pPr>
              <a:buFont typeface="Wingdings" panose="05000000000000000000" pitchFamily="2" charset="2"/>
              <a:buChar char="Ø"/>
            </a:pPr>
            <a:r>
              <a:rPr lang="en-AT">
                <a:solidFill>
                  <a:schemeClr val="bg1"/>
                </a:solidFill>
              </a:rPr>
              <a:t>Project goals</a:t>
            </a:r>
          </a:p>
          <a:p>
            <a:pPr>
              <a:buFont typeface="Wingdings" panose="05000000000000000000" pitchFamily="2" charset="2"/>
              <a:buChar char="Ø"/>
            </a:pPr>
            <a:r>
              <a:rPr lang="en-AT">
                <a:solidFill>
                  <a:schemeClr val="bg1"/>
                </a:solidFill>
              </a:rPr>
              <a:t>Methods and algorithms used</a:t>
            </a:r>
          </a:p>
          <a:p>
            <a:pPr>
              <a:buFont typeface="Wingdings" panose="05000000000000000000" pitchFamily="2" charset="2"/>
              <a:buChar char="Ø"/>
            </a:pPr>
            <a:r>
              <a:rPr lang="en-AT">
                <a:solidFill>
                  <a:schemeClr val="bg1"/>
                </a:solidFill>
              </a:rPr>
              <a:t>Discussion and analysis of results</a:t>
            </a:r>
          </a:p>
          <a:p>
            <a:pPr>
              <a:buFont typeface="Wingdings" panose="05000000000000000000" pitchFamily="2" charset="2"/>
              <a:buChar char="Ø"/>
            </a:pPr>
            <a:r>
              <a:rPr lang="en-AT">
                <a:solidFill>
                  <a:schemeClr val="bg1"/>
                </a:solidFill>
              </a:rPr>
              <a:t>Challenges encountered and how to overcome them</a:t>
            </a:r>
          </a:p>
          <a:p>
            <a:pPr>
              <a:buFont typeface="Wingdings" panose="05000000000000000000" pitchFamily="2" charset="2"/>
              <a:buChar char="Ø"/>
            </a:pPr>
            <a:r>
              <a:rPr lang="en-AT">
                <a:solidFill>
                  <a:schemeClr val="bg1"/>
                </a:solidFill>
              </a:rPr>
              <a:t>Potential future work</a:t>
            </a:r>
            <a:endParaRPr lang="en-US">
              <a:solidFill>
                <a:schemeClr val="bg1"/>
              </a:solidFill>
            </a:endParaRPr>
          </a:p>
        </p:txBody>
      </p:sp>
    </p:spTree>
    <p:extLst>
      <p:ext uri="{BB962C8B-B14F-4D97-AF65-F5344CB8AC3E}">
        <p14:creationId xmlns:p14="http://schemas.microsoft.com/office/powerpoint/2010/main" val="1384208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3B34AE-A551-26A2-8A4A-D1AE630C4230}"/>
              </a:ext>
            </a:extLst>
          </p:cNvPr>
          <p:cNvSpPr>
            <a:spLocks noGrp="1"/>
          </p:cNvSpPr>
          <p:nvPr>
            <p:ph type="title"/>
          </p:nvPr>
        </p:nvSpPr>
        <p:spPr>
          <a:xfrm>
            <a:off x="1102368" y="1877492"/>
            <a:ext cx="4030132" cy="3215373"/>
          </a:xfrm>
        </p:spPr>
        <p:txBody>
          <a:bodyPr>
            <a:normAutofit/>
          </a:bodyPr>
          <a:lstStyle/>
          <a:p>
            <a:pPr algn="ctr"/>
            <a:r>
              <a:rPr lang="en-AT" b="1" dirty="0">
                <a:solidFill>
                  <a:schemeClr val="bg1"/>
                </a:solidFill>
                <a:latin typeface="Times New Roman" panose="02020603050405020304" pitchFamily="18" charset="0"/>
                <a:cs typeface="Times New Roman" panose="02020603050405020304" pitchFamily="18" charset="0"/>
              </a:rPr>
              <a:t>Introduction</a:t>
            </a:r>
            <a:endParaRPr lang="en-US" b="1" dirty="0">
              <a:solidFill>
                <a:schemeClr val="bg1"/>
              </a:solidFill>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0F875D33-9140-9030-DA6D-7159B3B03B5E}"/>
              </a:ext>
            </a:extLst>
          </p:cNvPr>
          <p:cNvSpPr>
            <a:spLocks noGrp="1"/>
          </p:cNvSpPr>
          <p:nvPr>
            <p:ph idx="1"/>
          </p:nvPr>
        </p:nvSpPr>
        <p:spPr>
          <a:xfrm>
            <a:off x="6234868" y="1130846"/>
            <a:ext cx="5217173" cy="4351338"/>
          </a:xfrm>
        </p:spPr>
        <p:txBody>
          <a:bodyPr>
            <a:normAutofit/>
          </a:bodyPr>
          <a:lstStyle/>
          <a:p>
            <a:pPr>
              <a:buFont typeface="Wingdings" panose="05000000000000000000" pitchFamily="2" charset="2"/>
              <a:buChar char="q"/>
            </a:pPr>
            <a:r>
              <a:rPr lang="en-AT" sz="1800" dirty="0">
                <a:solidFill>
                  <a:schemeClr val="bg1"/>
                </a:solidFill>
                <a:latin typeface="Times New Roman" panose="02020603050405020304" pitchFamily="18" charset="0"/>
                <a:cs typeface="Times New Roman" panose="02020603050405020304" pitchFamily="18" charset="0"/>
              </a:rPr>
              <a:t>What is Sudoku</a:t>
            </a:r>
          </a:p>
          <a:p>
            <a:pPr marL="0" indent="0">
              <a:buNone/>
            </a:pPr>
            <a:r>
              <a:rPr lang="en-AT" sz="1800" dirty="0">
                <a:solidFill>
                  <a:schemeClr val="bg1"/>
                </a:solidFill>
                <a:latin typeface="Times New Roman" panose="02020603050405020304" pitchFamily="18" charset="0"/>
                <a:cs typeface="Times New Roman" panose="02020603050405020304" pitchFamily="18" charset="0"/>
              </a:rPr>
              <a:t>-</a:t>
            </a:r>
            <a:r>
              <a:rPr lang="en-US" sz="1800" dirty="0">
                <a:solidFill>
                  <a:schemeClr val="bg1"/>
                </a:solidFill>
                <a:latin typeface="Times New Roman" panose="02020603050405020304" pitchFamily="18" charset="0"/>
                <a:cs typeface="Times New Roman" panose="02020603050405020304" pitchFamily="18" charset="0"/>
              </a:rPr>
              <a:t>Sudoku is a popular logic-based number puzzle game</a:t>
            </a:r>
            <a:endParaRPr lang="en-AT" sz="1800" dirty="0">
              <a:solidFill>
                <a:schemeClr val="bg1"/>
              </a:solidFill>
              <a:latin typeface="Times New Roman" panose="02020603050405020304" pitchFamily="18" charset="0"/>
              <a:cs typeface="Times New Roman" panose="02020603050405020304" pitchFamily="18" charset="0"/>
            </a:endParaRPr>
          </a:p>
          <a:p>
            <a:pPr marL="0" indent="0">
              <a:buNone/>
            </a:pPr>
            <a:r>
              <a:rPr lang="en-AT" sz="1800" dirty="0">
                <a:solidFill>
                  <a:schemeClr val="bg1"/>
                </a:solidFill>
                <a:latin typeface="Times New Roman" panose="02020603050405020304" pitchFamily="18" charset="0"/>
                <a:cs typeface="Times New Roman" panose="02020603050405020304" pitchFamily="18" charset="0"/>
              </a:rPr>
              <a:t>-The objective is to</a:t>
            </a:r>
          </a:p>
          <a:p>
            <a:pPr marL="0" indent="0">
              <a:buNone/>
            </a:pPr>
            <a:r>
              <a:rPr lang="en-AT" sz="1800" dirty="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 fill a 9x9 grid with digits </a:t>
            </a:r>
            <a:endParaRPr lang="en-AT" sz="1800" dirty="0">
              <a:solidFill>
                <a:schemeClr val="bg1"/>
              </a:solidFill>
              <a:latin typeface="Times New Roman" panose="02020603050405020304" pitchFamily="18" charset="0"/>
              <a:cs typeface="Times New Roman" panose="02020603050405020304" pitchFamily="18" charset="0"/>
            </a:endParaRPr>
          </a:p>
          <a:p>
            <a:pPr marL="0" indent="0">
              <a:buNone/>
            </a:pPr>
            <a:r>
              <a:rPr lang="en-AT" sz="1800" dirty="0">
                <a:solidFill>
                  <a:schemeClr val="bg1"/>
                </a:solidFill>
                <a:latin typeface="Times New Roman" panose="02020603050405020304" pitchFamily="18" charset="0"/>
                <a:cs typeface="Times New Roman" panose="02020603050405020304" pitchFamily="18" charset="0"/>
              </a:rPr>
              <a:t>    -where</a:t>
            </a:r>
            <a:r>
              <a:rPr lang="en-US" sz="1800" dirty="0">
                <a:solidFill>
                  <a:schemeClr val="bg1"/>
                </a:solidFill>
                <a:latin typeface="Times New Roman" panose="02020603050405020304" pitchFamily="18" charset="0"/>
                <a:cs typeface="Times New Roman" panose="02020603050405020304" pitchFamily="18" charset="0"/>
              </a:rPr>
              <a:t> each column, each row, and each of the nine 3x3 sub grids</a:t>
            </a:r>
            <a:endParaRPr lang="en-AT" sz="1800" dirty="0">
              <a:solidFill>
                <a:schemeClr val="bg1"/>
              </a:solidFill>
              <a:latin typeface="Times New Roman" panose="02020603050405020304" pitchFamily="18" charset="0"/>
              <a:cs typeface="Times New Roman" panose="02020603050405020304" pitchFamily="18" charset="0"/>
            </a:endParaRPr>
          </a:p>
          <a:p>
            <a:pPr marL="0" indent="0">
              <a:buNone/>
            </a:pPr>
            <a:r>
              <a:rPr lang="en-AT" sz="1800" dirty="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 </a:t>
            </a:r>
            <a:r>
              <a:rPr lang="en-AT" sz="1800" dirty="0">
                <a:solidFill>
                  <a:schemeClr val="bg1"/>
                </a:solidFill>
                <a:latin typeface="Times New Roman" panose="02020603050405020304" pitchFamily="18" charset="0"/>
                <a:cs typeface="Times New Roman" panose="02020603050405020304" pitchFamily="18" charset="0"/>
              </a:rPr>
              <a:t>contains</a:t>
            </a:r>
            <a:r>
              <a:rPr lang="en-US" sz="1800" dirty="0">
                <a:solidFill>
                  <a:schemeClr val="bg1"/>
                </a:solidFill>
                <a:latin typeface="Times New Roman" panose="02020603050405020304" pitchFamily="18" charset="0"/>
                <a:cs typeface="Times New Roman" panose="02020603050405020304" pitchFamily="18" charset="0"/>
              </a:rPr>
              <a:t> all the </a:t>
            </a:r>
            <a:r>
              <a:rPr lang="en-AT" sz="1800" dirty="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digits from 1 to 9. </a:t>
            </a:r>
            <a:endParaRPr lang="en-AT" sz="1800" dirty="0">
              <a:solidFill>
                <a:schemeClr val="bg1"/>
              </a:solidFill>
              <a:latin typeface="Times New Roman" panose="02020603050405020304" pitchFamily="18" charset="0"/>
              <a:cs typeface="Times New Roman" panose="02020603050405020304" pitchFamily="18" charset="0"/>
            </a:endParaRPr>
          </a:p>
          <a:p>
            <a:pPr marL="0" indent="0">
              <a:buNone/>
            </a:pPr>
            <a:r>
              <a:rPr lang="en-AT" sz="1800" dirty="0">
                <a:solidFill>
                  <a:schemeClr val="bg1"/>
                </a:solidFill>
                <a:latin typeface="Times New Roman" panose="02020603050405020304" pitchFamily="18" charset="0"/>
                <a:cs typeface="Times New Roman" panose="02020603050405020304" pitchFamily="18" charset="0"/>
              </a:rPr>
              <a:t>-</a:t>
            </a:r>
            <a:r>
              <a:rPr lang="en-US" sz="1800" dirty="0">
                <a:solidFill>
                  <a:schemeClr val="bg1"/>
                </a:solidFill>
                <a:latin typeface="Times New Roman" panose="02020603050405020304" pitchFamily="18" charset="0"/>
                <a:cs typeface="Times New Roman" panose="02020603050405020304" pitchFamily="18" charset="0"/>
              </a:rPr>
              <a:t>The game typically starts with some cells already filled in, and the player's objective is to fill in the remaining cells while following the rules of the game.</a:t>
            </a:r>
            <a:endParaRPr lang="en-AT" sz="1800" dirty="0">
              <a:solidFill>
                <a:schemeClr val="bg1"/>
              </a:solidFill>
              <a:latin typeface="Times New Roman" panose="02020603050405020304" pitchFamily="18" charset="0"/>
              <a:cs typeface="Times New Roman" panose="02020603050405020304" pitchFamily="18" charset="0"/>
            </a:endParaRPr>
          </a:p>
          <a:p>
            <a:pPr marL="0" indent="0">
              <a:buNone/>
            </a:pPr>
            <a:r>
              <a:rPr lang="en-AT" sz="1800" dirty="0">
                <a:solidFill>
                  <a:schemeClr val="bg1"/>
                </a:solidFill>
                <a:latin typeface="Times New Roman" panose="02020603050405020304" pitchFamily="18" charset="0"/>
                <a:cs typeface="Times New Roman" panose="02020603050405020304" pitchFamily="18" charset="0"/>
              </a:rPr>
              <a:t>-</a:t>
            </a:r>
            <a:r>
              <a:rPr lang="en-US" sz="1800" dirty="0">
                <a:solidFill>
                  <a:schemeClr val="bg1"/>
                </a:solidFill>
                <a:latin typeface="Times New Roman" panose="02020603050405020304" pitchFamily="18" charset="0"/>
                <a:cs typeface="Times New Roman" panose="02020603050405020304" pitchFamily="18" charset="0"/>
              </a:rPr>
              <a:t>Sudoku puzzles come in varying levels of difficulty and are known for their ability to challenge and stimulate the mind.</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203261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71AF4B-DC30-B5F6-0FB3-9E5146B37A1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b="1" kern="1200">
                <a:solidFill>
                  <a:schemeClr val="bg1"/>
                </a:solidFill>
                <a:latin typeface="+mj-lt"/>
                <a:ea typeface="+mj-ea"/>
                <a:cs typeface="+mj-cs"/>
              </a:rPr>
              <a:t>Sudoku puzzle</a:t>
            </a:r>
            <a:br>
              <a:rPr lang="en-US" sz="2200" kern="1200">
                <a:solidFill>
                  <a:schemeClr val="bg1"/>
                </a:solidFill>
                <a:latin typeface="+mj-lt"/>
                <a:ea typeface="+mj-ea"/>
                <a:cs typeface="+mj-cs"/>
              </a:rPr>
            </a:br>
            <a:r>
              <a:rPr lang="en-US" sz="2200" kern="1200">
                <a:solidFill>
                  <a:schemeClr val="bg1"/>
                </a:solidFill>
                <a:latin typeface="+mj-lt"/>
                <a:ea typeface="+mj-ea"/>
                <a:cs typeface="+mj-cs"/>
              </a:rPr>
              <a:t>(https://www.researchgate.net.publication)</a:t>
            </a:r>
          </a:p>
        </p:txBody>
      </p:sp>
      <p:pic>
        <p:nvPicPr>
          <p:cNvPr id="5" name="Content Placeholder 4" descr="A close-up of a grid&#10;&#10;Description automatically generated">
            <a:extLst>
              <a:ext uri="{FF2B5EF4-FFF2-40B4-BE49-F238E27FC236}">
                <a16:creationId xmlns:a16="http://schemas.microsoft.com/office/drawing/2014/main" id="{EC1318C2-C760-2ACA-1D85-3ABAA02E224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39"/>
          <a:stretch/>
        </p:blipFill>
        <p:spPr>
          <a:xfrm>
            <a:off x="1213577" y="1675227"/>
            <a:ext cx="9764846" cy="4394199"/>
          </a:xfrm>
          <a:prstGeom prst="rect">
            <a:avLst/>
          </a:prstGeom>
        </p:spPr>
      </p:pic>
    </p:spTree>
    <p:extLst>
      <p:ext uri="{BB962C8B-B14F-4D97-AF65-F5344CB8AC3E}">
        <p14:creationId xmlns:p14="http://schemas.microsoft.com/office/powerpoint/2010/main" val="195866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9A4F20-FDCF-8B07-E069-AD677B83DEB3}"/>
              </a:ext>
            </a:extLst>
          </p:cNvPr>
          <p:cNvSpPr>
            <a:spLocks noGrp="1"/>
          </p:cNvSpPr>
          <p:nvPr>
            <p:ph type="title"/>
          </p:nvPr>
        </p:nvSpPr>
        <p:spPr>
          <a:xfrm>
            <a:off x="838199" y="1195697"/>
            <a:ext cx="3533233" cy="4238118"/>
          </a:xfrm>
        </p:spPr>
        <p:txBody>
          <a:bodyPr>
            <a:normAutofit/>
          </a:bodyPr>
          <a:lstStyle/>
          <a:p>
            <a:r>
              <a:rPr lang="en-US" b="1" u="sng" dirty="0">
                <a:solidFill>
                  <a:schemeClr val="bg1"/>
                </a:solidFill>
                <a:latin typeface="Times New Roman" panose="02020603050405020304" pitchFamily="18" charset="0"/>
                <a:cs typeface="Times New Roman" panose="02020603050405020304" pitchFamily="18" charset="0"/>
              </a:rPr>
              <a:t>Project Goals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0F1F8FF5-BAFA-388B-6490-C6A8F72B1625}"/>
              </a:ext>
            </a:extLst>
          </p:cNvPr>
          <p:cNvGraphicFramePr>
            <a:graphicFrameLocks noGrp="1"/>
          </p:cNvGraphicFramePr>
          <p:nvPr>
            <p:ph idx="1"/>
            <p:extLst>
              <p:ext uri="{D42A27DB-BD31-4B8C-83A1-F6EECF244321}">
                <p14:modId xmlns:p14="http://schemas.microsoft.com/office/powerpoint/2010/main" val="72060099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986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0" name="Freeform: Shape 19">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Freeform: Shape 21">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8576DDB-1540-9A44-25B1-648E0E3BA12B}"/>
              </a:ext>
            </a:extLst>
          </p:cNvPr>
          <p:cNvSpPr>
            <a:spLocks noGrp="1"/>
          </p:cNvSpPr>
          <p:nvPr>
            <p:ph type="title"/>
          </p:nvPr>
        </p:nvSpPr>
        <p:spPr>
          <a:xfrm>
            <a:off x="1861854" y="633046"/>
            <a:ext cx="4834021" cy="1314996"/>
          </a:xfrm>
        </p:spPr>
        <p:txBody>
          <a:bodyPr anchor="b">
            <a:normAutofit/>
          </a:bodyPr>
          <a:lstStyle/>
          <a:p>
            <a:r>
              <a:rPr lang="en-US" b="1" u="sng">
                <a:solidFill>
                  <a:schemeClr val="bg1"/>
                </a:solidFill>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D1ADF930-3663-E659-E773-EF53141E4192}"/>
              </a:ext>
            </a:extLst>
          </p:cNvPr>
          <p:cNvSpPr>
            <a:spLocks noGrp="1"/>
          </p:cNvSpPr>
          <p:nvPr>
            <p:ph idx="1"/>
          </p:nvPr>
        </p:nvSpPr>
        <p:spPr>
          <a:xfrm>
            <a:off x="1291636" y="2122944"/>
            <a:ext cx="5974456" cy="4044463"/>
          </a:xfrm>
        </p:spPr>
        <p:txBody>
          <a:bodyPr>
            <a:noAutofit/>
          </a:bodyPr>
          <a:lstStyle/>
          <a:p>
            <a:pPr marL="0" indent="0">
              <a:buNone/>
            </a:pPr>
            <a:r>
              <a:rPr lang="en-AT" sz="1800" dirty="0">
                <a:solidFill>
                  <a:schemeClr val="bg1"/>
                </a:solidFill>
                <a:latin typeface="Times New Roman" panose="02020603050405020304" pitchFamily="18" charset="0"/>
                <a:cs typeface="Times New Roman" panose="02020603050405020304" pitchFamily="18" charset="0"/>
              </a:rPr>
              <a:t>Over the years there have been numerous works and research on sudoku solvers. Some of the approaches and related works are given below:</a:t>
            </a:r>
          </a:p>
          <a:p>
            <a:pPr marL="0" indent="0">
              <a:buNone/>
            </a:pPr>
            <a:r>
              <a:rPr lang="en-AT" sz="1800" dirty="0">
                <a:solidFill>
                  <a:schemeClr val="bg1"/>
                </a:solidFill>
                <a:latin typeface="Times New Roman" panose="02020603050405020304" pitchFamily="18" charset="0"/>
                <a:cs typeface="Times New Roman" panose="02020603050405020304" pitchFamily="18" charset="0"/>
              </a:rPr>
              <a:t>-Nikolas Pilavakis produced an app that can recognize a sudoku puzzle using the phone’s camera and find the solution using a backtracking algorithm.</a:t>
            </a:r>
          </a:p>
          <a:p>
            <a:pPr marL="0" indent="0">
              <a:buNone/>
            </a:pPr>
            <a:r>
              <a:rPr lang="en-US" sz="1800" dirty="0">
                <a:solidFill>
                  <a:schemeClr val="bg1"/>
                </a:solidFill>
                <a:latin typeface="Times New Roman" panose="02020603050405020304" pitchFamily="18" charset="0"/>
                <a:cs typeface="Times New Roman" panose="02020603050405020304" pitchFamily="18" charset="0"/>
                <a:hlinkClick r:id="rId2"/>
              </a:rPr>
              <a:t>https://project-archive.inf.ed.ac.uk/ug4/20201867/ug4_proj.pdf</a:t>
            </a:r>
            <a:endParaRPr lang="en-AT" sz="1800" dirty="0">
              <a:solidFill>
                <a:schemeClr val="bg1"/>
              </a:solidFill>
              <a:latin typeface="Times New Roman" panose="02020603050405020304" pitchFamily="18" charset="0"/>
              <a:cs typeface="Times New Roman" panose="02020603050405020304" pitchFamily="18" charset="0"/>
            </a:endParaRPr>
          </a:p>
          <a:p>
            <a:pPr marL="0" indent="0">
              <a:buNone/>
            </a:pPr>
            <a:r>
              <a:rPr lang="en-AT" sz="1800" dirty="0">
                <a:solidFill>
                  <a:schemeClr val="bg1"/>
                </a:solidFill>
                <a:latin typeface="Times New Roman" panose="02020603050405020304" pitchFamily="18" charset="0"/>
                <a:cs typeface="Times New Roman" panose="02020603050405020304" pitchFamily="18" charset="0"/>
              </a:rPr>
              <a:t>-Vamsi, Gangadharabotla, and Sai used computer vision techniques to solve sudoku puzzles. They implemented OpenCV to preprocess and extract an image, apply OCR to detect numerical data from the extracted image using Tesseract, and finally feed the data to the neural network (tensor flow) model to get the desired output.</a:t>
            </a:r>
          </a:p>
          <a:p>
            <a:pPr marL="0" indent="0">
              <a:buNone/>
            </a:pPr>
            <a:r>
              <a:rPr lang="en-AT" sz="1800" dirty="0">
                <a:solidFill>
                  <a:schemeClr val="bg1"/>
                </a:solidFill>
                <a:latin typeface="Times New Roman" panose="02020603050405020304" pitchFamily="18" charset="0"/>
                <a:cs typeface="Times New Roman" panose="02020603050405020304" pitchFamily="18" charset="0"/>
                <a:hlinkClick r:id="rId3"/>
              </a:rPr>
              <a:t>https://ieeexplore.ieee.org/document/9432326</a:t>
            </a:r>
            <a:endParaRPr lang="en-AT" sz="1800" dirty="0">
              <a:solidFill>
                <a:schemeClr val="bg1"/>
              </a:solidFill>
              <a:latin typeface="Times New Roman" panose="02020603050405020304" pitchFamily="18" charset="0"/>
              <a:cs typeface="Times New Roman" panose="02020603050405020304" pitchFamily="18" charset="0"/>
            </a:endParaRPr>
          </a:p>
        </p:txBody>
      </p:sp>
      <p:pic>
        <p:nvPicPr>
          <p:cNvPr id="5" name="Picture 4" descr="Graph on document with pen">
            <a:extLst>
              <a:ext uri="{FF2B5EF4-FFF2-40B4-BE49-F238E27FC236}">
                <a16:creationId xmlns:a16="http://schemas.microsoft.com/office/drawing/2014/main" id="{D662B87F-A2F8-B203-9977-D79129BC918C}"/>
              </a:ext>
            </a:extLst>
          </p:cNvPr>
          <p:cNvPicPr>
            <a:picLocks noChangeAspect="1"/>
          </p:cNvPicPr>
          <p:nvPr/>
        </p:nvPicPr>
        <p:blipFill rotWithShape="1">
          <a:blip r:embed="rId4"/>
          <a:srcRect l="30532" r="16809" b="-2"/>
          <a:stretch/>
        </p:blipFill>
        <p:spPr>
          <a:xfrm>
            <a:off x="8095311" y="1200223"/>
            <a:ext cx="3212976" cy="4072815"/>
          </a:xfrm>
          <a:prstGeom prst="rect">
            <a:avLst/>
          </a:prstGeom>
        </p:spPr>
      </p:pic>
      <p:grpSp>
        <p:nvGrpSpPr>
          <p:cNvPr id="26"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7" name="Freeform: Shape 26">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220680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B56B74AF-401B-7DBB-8264-1A4D69D1D72C}"/>
              </a:ext>
            </a:extLst>
          </p:cNvPr>
          <p:cNvSpPr>
            <a:spLocks noGrp="1"/>
          </p:cNvSpPr>
          <p:nvPr>
            <p:ph idx="1"/>
          </p:nvPr>
        </p:nvSpPr>
        <p:spPr>
          <a:xfrm>
            <a:off x="6234868" y="1130846"/>
            <a:ext cx="5217173" cy="4351338"/>
          </a:xfrm>
        </p:spPr>
        <p:txBody>
          <a:bodyPr>
            <a:normAutofit/>
          </a:bodyPr>
          <a:lstStyle/>
          <a:p>
            <a:pPr marL="0" indent="0">
              <a:buNone/>
            </a:pPr>
            <a:r>
              <a:rPr lang="en-AT" sz="2200">
                <a:solidFill>
                  <a:schemeClr val="bg1"/>
                </a:solidFill>
              </a:rPr>
              <a:t>-</a:t>
            </a:r>
            <a:r>
              <a:rPr lang="en-AT" sz="2200">
                <a:solidFill>
                  <a:schemeClr val="bg1"/>
                </a:solidFill>
                <a:latin typeface="Times New Roman" panose="02020603050405020304" pitchFamily="18" charset="0"/>
                <a:cs typeface="Times New Roman" panose="02020603050405020304" pitchFamily="18" charset="0"/>
              </a:rPr>
              <a:t>Weiss applied a Genetic algorithm to solve a puzzle whose size is larger than 9×9.</a:t>
            </a:r>
          </a:p>
          <a:p>
            <a:pPr marL="0" indent="0">
              <a:buNone/>
            </a:pPr>
            <a:r>
              <a:rPr lang="en-US" sz="2200">
                <a:solidFill>
                  <a:schemeClr val="bg1"/>
                </a:solidFill>
                <a:latin typeface="Times New Roman" panose="02020603050405020304" pitchFamily="18" charset="0"/>
                <a:cs typeface="Times New Roman" panose="02020603050405020304" pitchFamily="18" charset="0"/>
                <a:hlinkClick r:id="rId2"/>
              </a:rPr>
              <a:t>https://micsymposium.org/mics_2009_proceedings/mics2009_submission_66.pdf</a:t>
            </a:r>
            <a:endParaRPr lang="en-AT" sz="2200">
              <a:solidFill>
                <a:schemeClr val="bg1"/>
              </a:solidFill>
              <a:latin typeface="Times New Roman" panose="02020603050405020304" pitchFamily="18" charset="0"/>
              <a:cs typeface="Times New Roman" panose="02020603050405020304" pitchFamily="18" charset="0"/>
            </a:endParaRPr>
          </a:p>
          <a:p>
            <a:pPr marL="0" indent="0">
              <a:buNone/>
            </a:pPr>
            <a:r>
              <a:rPr lang="en-AT" sz="2200">
                <a:solidFill>
                  <a:schemeClr val="bg1"/>
                </a:solidFill>
                <a:latin typeface="Times New Roman" panose="02020603050405020304" pitchFamily="18" charset="0"/>
                <a:cs typeface="Times New Roman" panose="02020603050405020304" pitchFamily="18" charset="0"/>
              </a:rPr>
              <a:t>-Jana, Mallik, Khan, Maji, and Pal developed a 3D sudoku solver. They proposed two different solvers for solving 3D sudoku puzzles of size 9×9×9.</a:t>
            </a:r>
          </a:p>
          <a:p>
            <a:pPr marL="0" indent="0">
              <a:buNone/>
            </a:pPr>
            <a:r>
              <a:rPr lang="en-US" sz="2200">
                <a:solidFill>
                  <a:schemeClr val="bg1"/>
                </a:solidFill>
                <a:latin typeface="Times New Roman" panose="02020603050405020304" pitchFamily="18" charset="0"/>
                <a:cs typeface="Times New Roman" panose="02020603050405020304" pitchFamily="18" charset="0"/>
                <a:hlinkClick r:id="rId3"/>
              </a:rPr>
              <a:t>https://ieeexplore.ieee.org/document/10070095</a:t>
            </a:r>
            <a:endParaRPr lang="en-US" sz="22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618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BB20599-A70B-ED2A-3F51-F0312086FAF2}"/>
              </a:ext>
            </a:extLst>
          </p:cNvPr>
          <p:cNvSpPr>
            <a:spLocks noGrp="1"/>
          </p:cNvSpPr>
          <p:nvPr>
            <p:ph type="title"/>
          </p:nvPr>
        </p:nvSpPr>
        <p:spPr>
          <a:xfrm>
            <a:off x="1014141" y="1450655"/>
            <a:ext cx="3932030" cy="3956690"/>
          </a:xfrm>
        </p:spPr>
        <p:txBody>
          <a:bodyPr anchor="ctr">
            <a:normAutofit/>
          </a:bodyPr>
          <a:lstStyle/>
          <a:p>
            <a:r>
              <a:rPr lang="en-US" sz="5600" b="1" u="sng">
                <a:solidFill>
                  <a:schemeClr val="bg1"/>
                </a:solidFill>
                <a:latin typeface="Times New Roman" panose="02020603050405020304" pitchFamily="18" charset="0"/>
                <a:cs typeface="Times New Roman" panose="02020603050405020304" pitchFamily="18" charset="0"/>
              </a:rPr>
              <a:t>Methods and Algorithms</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E875EA-8AFB-39C3-CC13-0C59D7AF7C0C}"/>
              </a:ext>
            </a:extLst>
          </p:cNvPr>
          <p:cNvSpPr>
            <a:spLocks noGrp="1"/>
          </p:cNvSpPr>
          <p:nvPr>
            <p:ph idx="1"/>
          </p:nvPr>
        </p:nvSpPr>
        <p:spPr>
          <a:xfrm>
            <a:off x="6096000" y="1108061"/>
            <a:ext cx="5008901" cy="4571972"/>
          </a:xfrm>
        </p:spPr>
        <p:txBody>
          <a:bodyPr anchor="ctr">
            <a:normAutofit fontScale="85000" lnSpcReduction="20000"/>
          </a:bodyPr>
          <a:lstStyle/>
          <a:p>
            <a:pPr marL="0" indent="0">
              <a:buNone/>
            </a:pPr>
            <a:endParaRPr lang="en-AT" sz="1700" dirty="0">
              <a:solidFill>
                <a:schemeClr val="bg1"/>
              </a:solidFill>
              <a:latin typeface="Times New Roman" panose="02020603050405020304" pitchFamily="18" charset="0"/>
              <a:cs typeface="Times New Roman" panose="02020603050405020304" pitchFamily="18" charset="0"/>
            </a:endParaRPr>
          </a:p>
          <a:p>
            <a:pPr marL="0" indent="0">
              <a:buNone/>
            </a:pPr>
            <a:endParaRPr lang="en-AT" sz="17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AT" sz="2200" dirty="0">
                <a:solidFill>
                  <a:schemeClr val="bg1"/>
                </a:solidFill>
                <a:latin typeface="Times New Roman" panose="02020603050405020304" pitchFamily="18" charset="0"/>
                <a:cs typeface="Times New Roman" panose="02020603050405020304" pitchFamily="18" charset="0"/>
              </a:rPr>
              <a:t>First, we formulated the sudoku problem as a CSP(Constraint Satisfaction Problem).</a:t>
            </a:r>
          </a:p>
          <a:p>
            <a:pPr marL="0" indent="0">
              <a:buNone/>
            </a:pPr>
            <a:r>
              <a:rPr lang="en-AT" sz="2200" dirty="0">
                <a:solidFill>
                  <a:schemeClr val="bg1"/>
                </a:solidFill>
                <a:latin typeface="Times New Roman" panose="02020603050405020304" pitchFamily="18" charset="0"/>
                <a:cs typeface="Times New Roman" panose="02020603050405020304" pitchFamily="18" charset="0"/>
              </a:rPr>
              <a:t>Which has three properties:</a:t>
            </a:r>
          </a:p>
          <a:p>
            <a:pPr marL="0" indent="0">
              <a:buNone/>
            </a:pPr>
            <a:r>
              <a:rPr lang="en-AT" sz="2200" dirty="0">
                <a:solidFill>
                  <a:schemeClr val="bg1"/>
                </a:solidFill>
                <a:latin typeface="Times New Roman" panose="02020603050405020304" pitchFamily="18" charset="0"/>
                <a:cs typeface="Times New Roman" panose="02020603050405020304" pitchFamily="18" charset="0"/>
              </a:rPr>
              <a:t>-Variables</a:t>
            </a:r>
          </a:p>
          <a:p>
            <a:pPr marL="0" indent="0">
              <a:buNone/>
            </a:pPr>
            <a:r>
              <a:rPr lang="en-AT" sz="2200" dirty="0">
                <a:solidFill>
                  <a:schemeClr val="bg1"/>
                </a:solidFill>
                <a:latin typeface="Times New Roman" panose="02020603050405020304" pitchFamily="18" charset="0"/>
                <a:cs typeface="Times New Roman" panose="02020603050405020304" pitchFamily="18" charset="0"/>
              </a:rPr>
              <a:t>Each empty cell is on the board.</a:t>
            </a:r>
          </a:p>
          <a:p>
            <a:pPr marL="0" indent="0">
              <a:buNone/>
            </a:pPr>
            <a:r>
              <a:rPr lang="en-AT" sz="2200" dirty="0">
                <a:solidFill>
                  <a:schemeClr val="bg1"/>
                </a:solidFill>
                <a:latin typeface="Times New Roman" panose="02020603050405020304" pitchFamily="18" charset="0"/>
                <a:cs typeface="Times New Roman" panose="02020603050405020304" pitchFamily="18" charset="0"/>
              </a:rPr>
              <a:t>-Domains</a:t>
            </a:r>
          </a:p>
          <a:p>
            <a:pPr marL="0" indent="0">
              <a:buNone/>
            </a:pPr>
            <a:r>
              <a:rPr lang="en-AT" sz="2200" dirty="0">
                <a:solidFill>
                  <a:schemeClr val="bg1"/>
                </a:solidFill>
                <a:latin typeface="Times New Roman" panose="02020603050405020304" pitchFamily="18" charset="0"/>
                <a:cs typeface="Times New Roman" panose="02020603050405020304" pitchFamily="18" charset="0"/>
              </a:rPr>
              <a:t>Numbers between 1 and 9 except those used in the current column, row, or 3×3</a:t>
            </a:r>
          </a:p>
          <a:p>
            <a:pPr marL="0" indent="0">
              <a:buNone/>
            </a:pPr>
            <a:r>
              <a:rPr lang="en-AT" sz="2200" dirty="0">
                <a:solidFill>
                  <a:schemeClr val="bg1"/>
                </a:solidFill>
                <a:latin typeface="Times New Roman" panose="02020603050405020304" pitchFamily="18" charset="0"/>
                <a:cs typeface="Times New Roman" panose="02020603050405020304" pitchFamily="18" charset="0"/>
              </a:rPr>
              <a:t>sub-grids.</a:t>
            </a:r>
          </a:p>
          <a:p>
            <a:pPr marL="0" indent="0">
              <a:buNone/>
            </a:pPr>
            <a:r>
              <a:rPr lang="en-AT" sz="2200" dirty="0">
                <a:solidFill>
                  <a:schemeClr val="bg1"/>
                </a:solidFill>
                <a:latin typeface="Times New Roman" panose="02020603050405020304" pitchFamily="18" charset="0"/>
                <a:cs typeface="Times New Roman" panose="02020603050405020304" pitchFamily="18" charset="0"/>
              </a:rPr>
              <a:t>-Constraints</a:t>
            </a:r>
          </a:p>
          <a:p>
            <a:pPr marL="0" indent="0">
              <a:buNone/>
            </a:pPr>
            <a:r>
              <a:rPr lang="en-AT" sz="2200" dirty="0">
                <a:solidFill>
                  <a:schemeClr val="bg1"/>
                </a:solidFill>
                <a:latin typeface="Times New Roman" panose="02020603050405020304" pitchFamily="18" charset="0"/>
                <a:cs typeface="Times New Roman" panose="02020603050405020304" pitchFamily="18" charset="0"/>
              </a:rPr>
              <a:t>The same number will not appear twice in the same row, column, or any of the nine  3×3</a:t>
            </a:r>
          </a:p>
          <a:p>
            <a:pPr marL="0" indent="0">
              <a:buNone/>
            </a:pPr>
            <a:r>
              <a:rPr lang="en-AT" sz="2200" dirty="0">
                <a:solidFill>
                  <a:schemeClr val="bg1"/>
                </a:solidFill>
                <a:latin typeface="Times New Roman" panose="02020603050405020304" pitchFamily="18" charset="0"/>
                <a:cs typeface="Times New Roman" panose="02020603050405020304" pitchFamily="18" charset="0"/>
              </a:rPr>
              <a:t>sub-grids.</a:t>
            </a:r>
          </a:p>
          <a:p>
            <a:pPr marL="0" indent="0">
              <a:buNone/>
            </a:pPr>
            <a:endParaRPr lang="en-AT" sz="17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93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14" name="Group 13">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5" name="Freeform: Shape 14">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18" name="Oval 17">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6C67569D-A237-65F7-E0B1-8ED48F2ABD7B}"/>
              </a:ext>
            </a:extLst>
          </p:cNvPr>
          <p:cNvSpPr>
            <a:spLocks noGrp="1"/>
          </p:cNvSpPr>
          <p:nvPr>
            <p:ph idx="1"/>
          </p:nvPr>
        </p:nvSpPr>
        <p:spPr>
          <a:xfrm>
            <a:off x="5735860" y="253423"/>
            <a:ext cx="5217173" cy="4351338"/>
          </a:xfrm>
        </p:spPr>
        <p:txBody>
          <a:bodyPr>
            <a:noAutofit/>
          </a:bodyPr>
          <a:lstStyle/>
          <a:p>
            <a:pPr>
              <a:buFont typeface="Wingdings" panose="05000000000000000000" pitchFamily="2" charset="2"/>
              <a:buChar char="q"/>
            </a:pPr>
            <a:r>
              <a:rPr lang="en-AT" sz="2000" dirty="0">
                <a:solidFill>
                  <a:schemeClr val="bg1"/>
                </a:solidFill>
                <a:latin typeface="Times New Roman" panose="02020603050405020304" pitchFamily="18" charset="0"/>
                <a:cs typeface="Times New Roman" panose="02020603050405020304" pitchFamily="18" charset="0"/>
              </a:rPr>
              <a:t>Then we use a backtracking algorithm. Backtracking is a depth-first-search algorithm that investigates the search space of potential solutions recursively until a solution is discovered that satisfies all the restrictions.</a:t>
            </a:r>
          </a:p>
          <a:p>
            <a:pPr marL="0" indent="0">
              <a:buNone/>
            </a:pPr>
            <a:r>
              <a:rPr lang="en-AT" sz="2000" dirty="0">
                <a:solidFill>
                  <a:schemeClr val="bg1"/>
                </a:solidFill>
                <a:latin typeface="Times New Roman" panose="02020603050405020304" pitchFamily="18" charset="0"/>
                <a:cs typeface="Times New Roman" panose="02020603050405020304" pitchFamily="18" charset="0"/>
              </a:rPr>
              <a:t>    -The method begins by finding an empty cell(which is represented by 0).</a:t>
            </a:r>
          </a:p>
          <a:p>
            <a:pPr marL="0" indent="0">
              <a:buNone/>
            </a:pPr>
            <a:r>
              <a:rPr lang="en-AT" sz="2000" dirty="0">
                <a:solidFill>
                  <a:schemeClr val="bg1"/>
                </a:solidFill>
                <a:latin typeface="Times New Roman" panose="02020603050405020304" pitchFamily="18" charset="0"/>
                <a:cs typeface="Times New Roman" panose="02020603050405020304" pitchFamily="18" charset="0"/>
              </a:rPr>
              <a:t>    -Check which number in the range 1 to 9 is safe to use in the cell.</a:t>
            </a:r>
          </a:p>
          <a:p>
            <a:pPr marL="0" indent="0">
              <a:buNone/>
            </a:pPr>
            <a:r>
              <a:rPr lang="en-AT" sz="2000" dirty="0">
                <a:solidFill>
                  <a:schemeClr val="bg1"/>
                </a:solidFill>
                <a:latin typeface="Times New Roman" panose="02020603050405020304" pitchFamily="18" charset="0"/>
                <a:cs typeface="Times New Roman" panose="02020603050405020304" pitchFamily="18" charset="0"/>
              </a:rPr>
              <a:t>    -After finding the appropriate number it will fill the cell and backtrack to </a:t>
            </a:r>
          </a:p>
          <a:p>
            <a:pPr marL="0" indent="0">
              <a:buNone/>
            </a:pPr>
            <a:r>
              <a:rPr lang="en-AT" sz="2000" dirty="0">
                <a:solidFill>
                  <a:schemeClr val="bg1"/>
                </a:solidFill>
                <a:latin typeface="Times New Roman" panose="02020603050405020304" pitchFamily="18" charset="0"/>
                <a:cs typeface="Times New Roman" panose="02020603050405020304" pitchFamily="18" charset="0"/>
              </a:rPr>
              <a:t>     fill the next cell.</a:t>
            </a:r>
          </a:p>
          <a:p>
            <a:pPr marL="0" indent="0">
              <a:buNone/>
            </a:pPr>
            <a:r>
              <a:rPr lang="en-AT" sz="2000" dirty="0">
                <a:solidFill>
                  <a:schemeClr val="bg1"/>
                </a:solidFill>
                <a:latin typeface="Times New Roman" panose="02020603050405020304" pitchFamily="18" charset="0"/>
                <a:cs typeface="Times New Roman" panose="02020603050405020304" pitchFamily="18" charset="0"/>
              </a:rPr>
              <a:t>    -The process goes on recursively at each step until the cell is filled with numbers.</a:t>
            </a:r>
          </a:p>
          <a:p>
            <a:pPr marL="0" indent="0">
              <a:buNone/>
            </a:pPr>
            <a:r>
              <a:rPr lang="en-AT" sz="2000" dirty="0">
                <a:solidFill>
                  <a:schemeClr val="bg1"/>
                </a:solidFill>
                <a:latin typeface="Times New Roman" panose="02020603050405020304" pitchFamily="18" charset="0"/>
                <a:cs typeface="Times New Roman" panose="02020603050405020304" pitchFamily="18" charset="0"/>
              </a:rPr>
              <a:t>    -At any point if it cannot fill a cell with a number it will return to the previous </a:t>
            </a:r>
          </a:p>
          <a:p>
            <a:pPr marL="0" indent="0">
              <a:buNone/>
            </a:pPr>
            <a:r>
              <a:rPr lang="en-AT" sz="2000" dirty="0">
                <a:solidFill>
                  <a:schemeClr val="bg1"/>
                </a:solidFill>
                <a:latin typeface="Times New Roman" panose="02020603050405020304" pitchFamily="18" charset="0"/>
                <a:cs typeface="Times New Roman" panose="02020603050405020304" pitchFamily="18" charset="0"/>
              </a:rPr>
              <a:t>     cell and change that number to another valid choice. </a:t>
            </a:r>
          </a:p>
          <a:p>
            <a:pPr marL="0" indent="0">
              <a:buNone/>
            </a:pPr>
            <a:r>
              <a:rPr lang="en-AT" sz="2400" dirty="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grpSp>
        <p:nvGrpSpPr>
          <p:cNvPr id="22"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3" name="Freeform: Shape 22">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561965157"/>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529</TotalTime>
  <Words>944</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2013 - 2022 Theme</vt:lpstr>
      <vt:lpstr>Artificial Intelligence CSE: 4633/6633 Project Presentation  on Sudoku Solver</vt:lpstr>
      <vt:lpstr>Table of contents</vt:lpstr>
      <vt:lpstr>Introduction</vt:lpstr>
      <vt:lpstr>Sudoku puzzle (https://www.researchgate.net.publication)</vt:lpstr>
      <vt:lpstr>Project Goals</vt:lpstr>
      <vt:lpstr>Related work</vt:lpstr>
      <vt:lpstr>PowerPoint Presentation</vt:lpstr>
      <vt:lpstr>Methods and Algorithms</vt:lpstr>
      <vt:lpstr>PowerPoint Presentation</vt:lpstr>
      <vt:lpstr>PowerPoint Presentation</vt:lpstr>
      <vt:lpstr>We also created a user interface to visualize the sudoku grid with input fields for the user to enter numbers. </vt:lpstr>
      <vt:lpstr>Discussion and analysis of results</vt:lpstr>
      <vt:lpstr>Challenges encountered and how to overcome them</vt:lpstr>
      <vt:lpstr>Potential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CSE: 4633/6633 Project Presentation  on Sudoku Solver</dc:title>
  <dc:creator>Ara, Rawshan</dc:creator>
  <cp:lastModifiedBy>Dorwin Jenkins</cp:lastModifiedBy>
  <cp:revision>49</cp:revision>
  <dcterms:created xsi:type="dcterms:W3CDTF">2024-03-27T18:56:44Z</dcterms:created>
  <dcterms:modified xsi:type="dcterms:W3CDTF">2024-05-06T19:45:20Z</dcterms:modified>
</cp:coreProperties>
</file>