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6" r:id="rId5"/>
    <p:sldId id="259" r:id="rId6"/>
    <p:sldId id="270" r:id="rId7"/>
    <p:sldId id="267" r:id="rId8"/>
    <p:sldId id="269" r:id="rId9"/>
    <p:sldId id="271" r:id="rId10"/>
    <p:sldId id="264" r:id="rId11"/>
    <p:sldId id="268" r:id="rId12"/>
    <p:sldId id="260" r:id="rId13"/>
    <p:sldId id="272" r:id="rId14"/>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0C0AD7-3763-B55C-FBC1-61E99A4BE943}" v="448" dt="2023-12-07T00:57:06.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94675"/>
  </p:normalViewPr>
  <p:slideViewPr>
    <p:cSldViewPr snapToGrid="0">
      <p:cViewPr varScale="1">
        <p:scale>
          <a:sx n="112" d="100"/>
          <a:sy n="112" d="100"/>
        </p:scale>
        <p:origin x="22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6998-845C-C1A7-76CC-66F1EA32A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29984E5F-F209-930C-7ED8-91722496B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A137D3CB-B8B9-C021-024C-6BD3250FADCC}"/>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99B41897-1C47-5DD5-EF5B-FA61F85453DC}"/>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4EE9398A-7233-4BA7-BB06-45A4D1FFE076}"/>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305516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E387D-9D31-F394-876C-171A388F3BA1}"/>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D88C711E-C1E2-E5F9-4C05-70B7366589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9B74B0AA-2001-860B-0D66-1E34978F7F87}"/>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6B92BA53-B2E6-7819-4138-2B3AF94BC134}"/>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3B15356D-1B06-BD92-1159-8673CD1DD74F}"/>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10382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06580A-5BBE-5929-A1FF-8CE33257E1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5B25579F-049A-B1FA-8FF2-B1CEB13F7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7A997B89-11DA-DB72-58A2-CF353945F1D8}"/>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92C22C9B-869C-45EE-868D-62A3B5CA5F1B}"/>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110548F6-103C-5254-618D-CA0DF5D082A8}"/>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2129463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994D-C8BA-3950-49A9-0067E47F493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C00B8805-AE0D-C399-2EAC-B8F71DA50A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272A5FB7-BDF7-3A7A-16D9-4E10B7825747}"/>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AB2B3342-5DA3-ED41-1A58-58BCF51FD89C}"/>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AF249FE3-7762-0892-79E4-BEBBADBE7C47}"/>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1752266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10B5A-BC1D-AC24-3442-E13E47988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DEB5D238-86E9-D22E-AB6C-663D49567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E0CA4-FE76-9B31-49B4-6ED38B521690}"/>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8E866FF8-9A4E-A307-695E-0836BED7F606}"/>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EA92A898-29FB-508C-A3E7-29E466083F69}"/>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390623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B482-0B5D-E74F-2622-34A14D2F9474}"/>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30F525E9-F50B-DFF5-36D4-FA15F05AFD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3054AE47-985C-15F8-6E5E-584CC7F2F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ABFE6590-12D7-2B65-2036-0C289DFBA78A}"/>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6" name="Footer Placeholder 5">
            <a:extLst>
              <a:ext uri="{FF2B5EF4-FFF2-40B4-BE49-F238E27FC236}">
                <a16:creationId xmlns:a16="http://schemas.microsoft.com/office/drawing/2014/main" id="{6810B631-30F5-98C8-1020-9E5C5734D9DE}"/>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FDFFB5E6-993F-734F-551C-EFD52530F899}"/>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1087621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81A7-70C8-6FE6-FEA7-D1DC53C84CF9}"/>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486AE13-0BE3-3645-9D34-9D142D325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FFB22-7F85-2AA8-44BE-BA9836B84F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E3092C93-F920-C380-84BB-B9B73FFDC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F5F980-C0F4-6D9F-E44D-E1E195C29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8C4139A1-1C53-6810-14E7-28EF7976A737}"/>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8" name="Footer Placeholder 7">
            <a:extLst>
              <a:ext uri="{FF2B5EF4-FFF2-40B4-BE49-F238E27FC236}">
                <a16:creationId xmlns:a16="http://schemas.microsoft.com/office/drawing/2014/main" id="{D37FD0FB-A5DA-D266-5414-9F6BE9A034E8}"/>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B4C95ABE-B8A8-8246-B9A8-AFE6F0653B0F}"/>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2756165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216C0-BF36-65E5-11B7-12F26EC3C483}"/>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8B12F04A-1705-48F1-C868-FE82975366EB}"/>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4" name="Footer Placeholder 3">
            <a:extLst>
              <a:ext uri="{FF2B5EF4-FFF2-40B4-BE49-F238E27FC236}">
                <a16:creationId xmlns:a16="http://schemas.microsoft.com/office/drawing/2014/main" id="{3C64C219-2630-AE9A-4683-2667897A8F61}"/>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44406282-93FF-C71E-C062-6AF4A123A0A3}"/>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2331756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237BC-AE5D-ADAD-7A10-9DBB448E33CD}"/>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3" name="Footer Placeholder 2">
            <a:extLst>
              <a:ext uri="{FF2B5EF4-FFF2-40B4-BE49-F238E27FC236}">
                <a16:creationId xmlns:a16="http://schemas.microsoft.com/office/drawing/2014/main" id="{B70D6E38-17A6-7685-6952-FF435D1DB6B0}"/>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9942E163-2E68-426D-E7F4-20777664D09E}"/>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279861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E6AE-0018-4FA3-698B-C24E2C58CE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5A2A24C1-D43E-16B4-7DB6-546DCCF8D0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4679CDD5-85BE-D048-EE83-0C09DA66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0F3D87-C338-3FB6-3E76-C3AF1EEF8FD7}"/>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6" name="Footer Placeholder 5">
            <a:extLst>
              <a:ext uri="{FF2B5EF4-FFF2-40B4-BE49-F238E27FC236}">
                <a16:creationId xmlns:a16="http://schemas.microsoft.com/office/drawing/2014/main" id="{BF35B0B8-C00A-E571-4988-93E7D76B6627}"/>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5B53166-CF50-2D18-5772-557800CB3D0B}"/>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2035271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DB23-441E-9959-235C-CD9F563B7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0C10E013-AFA4-65C6-3C89-E3F84CC41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4D8A947F-77D7-A69A-749C-ED271FD6D5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BD9AA-F0B7-9C17-9B82-4C158C940A66}"/>
              </a:ext>
            </a:extLst>
          </p:cNvPr>
          <p:cNvSpPr>
            <a:spLocks noGrp="1"/>
          </p:cNvSpPr>
          <p:nvPr>
            <p:ph type="dt" sz="half" idx="10"/>
          </p:nvPr>
        </p:nvSpPr>
        <p:spPr/>
        <p:txBody>
          <a:bodyPr/>
          <a:lstStyle/>
          <a:p>
            <a:fld id="{BDC24CB0-92A9-CB4F-9ED6-BAB5033D21E9}" type="datetimeFigureOut">
              <a:rPr lang="en-TW" smtClean="0"/>
              <a:t>12/06/2023</a:t>
            </a:fld>
            <a:endParaRPr lang="en-TW"/>
          </a:p>
        </p:txBody>
      </p:sp>
      <p:sp>
        <p:nvSpPr>
          <p:cNvPr id="6" name="Footer Placeholder 5">
            <a:extLst>
              <a:ext uri="{FF2B5EF4-FFF2-40B4-BE49-F238E27FC236}">
                <a16:creationId xmlns:a16="http://schemas.microsoft.com/office/drawing/2014/main" id="{430BB770-6C55-1606-66A8-AC6791B4E715}"/>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C6B63580-4E76-1EE5-0C95-2C8325F7EEA2}"/>
              </a:ext>
            </a:extLst>
          </p:cNvPr>
          <p:cNvSpPr>
            <a:spLocks noGrp="1"/>
          </p:cNvSpPr>
          <p:nvPr>
            <p:ph type="sldNum" sz="quarter" idx="12"/>
          </p:nvPr>
        </p:nvSpPr>
        <p:spPr/>
        <p:txBody>
          <a:bodyPr/>
          <a:lstStyle/>
          <a:p>
            <a:fld id="{7B5DA41D-B212-0B4B-AE9C-A571E16C6926}" type="slidenum">
              <a:rPr lang="en-TW" smtClean="0"/>
              <a:t>‹#›</a:t>
            </a:fld>
            <a:endParaRPr lang="en-TW"/>
          </a:p>
        </p:txBody>
      </p:sp>
    </p:spTree>
    <p:extLst>
      <p:ext uri="{BB962C8B-B14F-4D97-AF65-F5344CB8AC3E}">
        <p14:creationId xmlns:p14="http://schemas.microsoft.com/office/powerpoint/2010/main" val="1830845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820C35-6324-1C8F-A922-5E392A8F6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E2811D90-E86A-E532-D6E8-3059AE0FA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9C7207C4-B7A5-5572-84B6-BB15C76A5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24CB0-92A9-CB4F-9ED6-BAB5033D21E9}" type="datetimeFigureOut">
              <a:rPr lang="en-TW" smtClean="0"/>
              <a:t>12/06/2023</a:t>
            </a:fld>
            <a:endParaRPr lang="en-TW"/>
          </a:p>
        </p:txBody>
      </p:sp>
      <p:sp>
        <p:nvSpPr>
          <p:cNvPr id="5" name="Footer Placeholder 4">
            <a:extLst>
              <a:ext uri="{FF2B5EF4-FFF2-40B4-BE49-F238E27FC236}">
                <a16:creationId xmlns:a16="http://schemas.microsoft.com/office/drawing/2014/main" id="{4D9A1CC3-3312-DD8C-9347-D30BDD155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0A017D4E-881F-36AF-2DC1-95ED9D867D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DA41D-B212-0B4B-AE9C-A571E16C6926}" type="slidenum">
              <a:rPr lang="en-TW" smtClean="0"/>
              <a:t>‹#›</a:t>
            </a:fld>
            <a:endParaRPr lang="en-TW"/>
          </a:p>
        </p:txBody>
      </p:sp>
    </p:spTree>
    <p:extLst>
      <p:ext uri="{BB962C8B-B14F-4D97-AF65-F5344CB8AC3E}">
        <p14:creationId xmlns:p14="http://schemas.microsoft.com/office/powerpoint/2010/main" val="1348624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D3CA58-6C0F-7DD1-17A2-198798761D8E}"/>
              </a:ext>
            </a:extLst>
          </p:cNvPr>
          <p:cNvSpPr>
            <a:spLocks noGrp="1"/>
          </p:cNvSpPr>
          <p:nvPr>
            <p:ph type="ctrTitle"/>
          </p:nvPr>
        </p:nvSpPr>
        <p:spPr>
          <a:xfrm>
            <a:off x="838200" y="451381"/>
            <a:ext cx="10512552" cy="4066540"/>
          </a:xfrm>
        </p:spPr>
        <p:txBody>
          <a:bodyPr anchor="b">
            <a:normAutofit/>
          </a:bodyPr>
          <a:lstStyle/>
          <a:p>
            <a:pPr algn="l"/>
            <a:r>
              <a:rPr lang="en-TW" sz="6600" dirty="0"/>
              <a:t>Data Visualization with PowerBI and Tableau</a:t>
            </a:r>
          </a:p>
        </p:txBody>
      </p:sp>
      <p:sp>
        <p:nvSpPr>
          <p:cNvPr id="3" name="Subtitle 2">
            <a:extLst>
              <a:ext uri="{FF2B5EF4-FFF2-40B4-BE49-F238E27FC236}">
                <a16:creationId xmlns:a16="http://schemas.microsoft.com/office/drawing/2014/main" id="{EC452E87-F100-4056-C113-9AFE975AF05D}"/>
              </a:ext>
            </a:extLst>
          </p:cNvPr>
          <p:cNvSpPr>
            <a:spLocks noGrp="1"/>
          </p:cNvSpPr>
          <p:nvPr>
            <p:ph type="subTitle" idx="1"/>
          </p:nvPr>
        </p:nvSpPr>
        <p:spPr>
          <a:xfrm>
            <a:off x="838199" y="4983276"/>
            <a:ext cx="10512552" cy="1126680"/>
          </a:xfrm>
        </p:spPr>
        <p:txBody>
          <a:bodyPr>
            <a:normAutofit/>
          </a:bodyPr>
          <a:lstStyle/>
          <a:p>
            <a:pPr algn="l"/>
            <a:r>
              <a:rPr lang="en-TW" dirty="0"/>
              <a:t>Student Name: Yi-Sin Yang</a:t>
            </a:r>
          </a:p>
          <a:p>
            <a:pPr algn="l"/>
            <a:r>
              <a:rPr lang="en-TW" dirty="0"/>
              <a:t>Student ID: 300368638</a:t>
            </a:r>
          </a:p>
        </p:txBody>
      </p:sp>
      <p:sp>
        <p:nvSpPr>
          <p:cNvPr id="36"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312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40ABB-E2D7-A61B-E0E8-B8B4DA0606CC}"/>
              </a:ext>
            </a:extLst>
          </p:cNvPr>
          <p:cNvSpPr>
            <a:spLocks noGrp="1"/>
          </p:cNvSpPr>
          <p:nvPr>
            <p:ph type="title"/>
          </p:nvPr>
        </p:nvSpPr>
        <p:spPr>
          <a:xfrm>
            <a:off x="838200" y="365125"/>
            <a:ext cx="10515600" cy="1325563"/>
          </a:xfrm>
        </p:spPr>
        <p:txBody>
          <a:bodyPr>
            <a:normAutofit/>
          </a:bodyPr>
          <a:lstStyle/>
          <a:p>
            <a:r>
              <a:rPr lang="en-TW"/>
              <a:t>Tableau Analysis chart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 name="Picture 2" descr="A screenshot of a computer&#10;&#10;Description automatically generated">
            <a:extLst>
              <a:ext uri="{FF2B5EF4-FFF2-40B4-BE49-F238E27FC236}">
                <a16:creationId xmlns:a16="http://schemas.microsoft.com/office/drawing/2014/main" id="{E9DCF9C6-80C7-F5DE-D89D-8D685876E02B}"/>
              </a:ext>
            </a:extLst>
          </p:cNvPr>
          <p:cNvPicPr>
            <a:picLocks noChangeAspect="1"/>
          </p:cNvPicPr>
          <p:nvPr/>
        </p:nvPicPr>
        <p:blipFill>
          <a:blip r:embed="rId2"/>
          <a:stretch>
            <a:fillRect/>
          </a:stretch>
        </p:blipFill>
        <p:spPr>
          <a:xfrm>
            <a:off x="842513" y="1715052"/>
            <a:ext cx="5906218" cy="4103632"/>
          </a:xfrm>
          <a:prstGeom prst="rect">
            <a:avLst/>
          </a:prstGeom>
        </p:spPr>
      </p:pic>
      <p:pic>
        <p:nvPicPr>
          <p:cNvPr id="4" name="Picture 3" descr="A graph with numbers and a bar chart&#10;&#10;Description automatically generated with medium confidence">
            <a:extLst>
              <a:ext uri="{FF2B5EF4-FFF2-40B4-BE49-F238E27FC236}">
                <a16:creationId xmlns:a16="http://schemas.microsoft.com/office/drawing/2014/main" id="{2568CA83-D0BE-A48F-516E-FAB7E6E9FB6A}"/>
              </a:ext>
            </a:extLst>
          </p:cNvPr>
          <p:cNvPicPr>
            <a:picLocks noChangeAspect="1"/>
          </p:cNvPicPr>
          <p:nvPr/>
        </p:nvPicPr>
        <p:blipFill>
          <a:blip r:embed="rId3"/>
          <a:stretch>
            <a:fillRect/>
          </a:stretch>
        </p:blipFill>
        <p:spPr>
          <a:xfrm>
            <a:off x="6104626" y="2406787"/>
            <a:ext cx="5949350" cy="3841597"/>
          </a:xfrm>
          <a:prstGeom prst="rect">
            <a:avLst/>
          </a:prstGeom>
        </p:spPr>
      </p:pic>
    </p:spTree>
    <p:extLst>
      <p:ext uri="{BB962C8B-B14F-4D97-AF65-F5344CB8AC3E}">
        <p14:creationId xmlns:p14="http://schemas.microsoft.com/office/powerpoint/2010/main" val="257884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40ABB-E2D7-A61B-E0E8-B8B4DA0606CC}"/>
              </a:ext>
            </a:extLst>
          </p:cNvPr>
          <p:cNvSpPr>
            <a:spLocks noGrp="1"/>
          </p:cNvSpPr>
          <p:nvPr>
            <p:ph type="title"/>
          </p:nvPr>
        </p:nvSpPr>
        <p:spPr>
          <a:xfrm>
            <a:off x="838200" y="365125"/>
            <a:ext cx="10515600" cy="1325563"/>
          </a:xfrm>
        </p:spPr>
        <p:txBody>
          <a:bodyPr>
            <a:normAutofit/>
          </a:bodyPr>
          <a:lstStyle/>
          <a:p>
            <a:r>
              <a:rPr lang="en-TW" dirty="0"/>
              <a:t>Comparative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4" name="Table 3">
            <a:extLst>
              <a:ext uri="{FF2B5EF4-FFF2-40B4-BE49-F238E27FC236}">
                <a16:creationId xmlns:a16="http://schemas.microsoft.com/office/drawing/2014/main" id="{A6D80281-C886-9518-F6FB-F206B037A9B7}"/>
              </a:ext>
            </a:extLst>
          </p:cNvPr>
          <p:cNvGraphicFramePr>
            <a:graphicFrameLocks noGrp="1"/>
          </p:cNvGraphicFramePr>
          <p:nvPr>
            <p:extLst>
              <p:ext uri="{D42A27DB-BD31-4B8C-83A1-F6EECF244321}">
                <p14:modId xmlns:p14="http://schemas.microsoft.com/office/powerpoint/2010/main" val="2361587928"/>
              </p:ext>
            </p:extLst>
          </p:nvPr>
        </p:nvGraphicFramePr>
        <p:xfrm>
          <a:off x="635214" y="1635335"/>
          <a:ext cx="10851936" cy="4251113"/>
        </p:xfrm>
        <a:graphic>
          <a:graphicData uri="http://schemas.openxmlformats.org/drawingml/2006/table">
            <a:tbl>
              <a:tblPr firstRow="1" bandRow="1">
                <a:tableStyleId>{21E4AEA4-8DFA-4A89-87EB-49C32662AFE0}</a:tableStyleId>
              </a:tblPr>
              <a:tblGrid>
                <a:gridCol w="3617312">
                  <a:extLst>
                    <a:ext uri="{9D8B030D-6E8A-4147-A177-3AD203B41FA5}">
                      <a16:colId xmlns:a16="http://schemas.microsoft.com/office/drawing/2014/main" val="2830284950"/>
                    </a:ext>
                  </a:extLst>
                </a:gridCol>
                <a:gridCol w="3617312">
                  <a:extLst>
                    <a:ext uri="{9D8B030D-6E8A-4147-A177-3AD203B41FA5}">
                      <a16:colId xmlns:a16="http://schemas.microsoft.com/office/drawing/2014/main" val="2088942460"/>
                    </a:ext>
                  </a:extLst>
                </a:gridCol>
                <a:gridCol w="3617312">
                  <a:extLst>
                    <a:ext uri="{9D8B030D-6E8A-4147-A177-3AD203B41FA5}">
                      <a16:colId xmlns:a16="http://schemas.microsoft.com/office/drawing/2014/main" val="161571677"/>
                    </a:ext>
                  </a:extLst>
                </a:gridCol>
              </a:tblGrid>
              <a:tr h="700413">
                <a:tc>
                  <a:txBody>
                    <a:bodyPr/>
                    <a:lstStyle/>
                    <a:p>
                      <a:pPr algn="ctr"/>
                      <a:endParaRPr lang="en-TW" dirty="0"/>
                    </a:p>
                  </a:txBody>
                  <a:tcPr/>
                </a:tc>
                <a:tc>
                  <a:txBody>
                    <a:bodyPr/>
                    <a:lstStyle/>
                    <a:p>
                      <a:pPr algn="ctr"/>
                      <a:r>
                        <a:rPr lang="en-TW" dirty="0"/>
                        <a:t>Tableau</a:t>
                      </a:r>
                    </a:p>
                  </a:txBody>
                  <a:tcPr/>
                </a:tc>
                <a:tc>
                  <a:txBody>
                    <a:bodyPr/>
                    <a:lstStyle/>
                    <a:p>
                      <a:pPr algn="ctr"/>
                      <a:r>
                        <a:rPr lang="en-TW" dirty="0"/>
                        <a:t>PowerBI</a:t>
                      </a:r>
                    </a:p>
                  </a:txBody>
                  <a:tcPr/>
                </a:tc>
                <a:extLst>
                  <a:ext uri="{0D108BD9-81ED-4DB2-BD59-A6C34878D82A}">
                    <a16:rowId xmlns:a16="http://schemas.microsoft.com/office/drawing/2014/main" val="2192432834"/>
                  </a:ext>
                </a:extLst>
              </a:tr>
              <a:tr h="710140">
                <a:tc>
                  <a:txBody>
                    <a:bodyPr/>
                    <a:lstStyle/>
                    <a:p>
                      <a:pPr algn="ctr"/>
                      <a:r>
                        <a:rPr lang="en-TW" b="1" dirty="0"/>
                        <a:t>User interface</a:t>
                      </a:r>
                    </a:p>
                  </a:txBody>
                  <a:tcPr/>
                </a:tc>
                <a:tc>
                  <a:txBody>
                    <a:bodyPr/>
                    <a:lstStyle/>
                    <a:p>
                      <a:pPr algn="ctr"/>
                      <a:r>
                        <a:rPr lang="en-US" dirty="0"/>
                        <a:t>U</a:t>
                      </a:r>
                      <a:r>
                        <a:rPr lang="en-TW" dirty="0"/>
                        <a:t>ser friendly</a:t>
                      </a:r>
                    </a:p>
                  </a:txBody>
                  <a:tcPr/>
                </a:tc>
                <a:tc>
                  <a:txBody>
                    <a:bodyPr/>
                    <a:lstStyle/>
                    <a:p>
                      <a:pPr algn="ctr"/>
                      <a:r>
                        <a:rPr lang="en-TW" dirty="0"/>
                        <a:t>Similar to Microsoft </a:t>
                      </a:r>
                      <a:r>
                        <a:rPr lang="en-US" dirty="0"/>
                        <a:t>environment</a:t>
                      </a:r>
                      <a:r>
                        <a:rPr lang="en-TW" dirty="0"/>
                        <a:t>, also user friendly</a:t>
                      </a:r>
                    </a:p>
                  </a:txBody>
                  <a:tcPr/>
                </a:tc>
                <a:extLst>
                  <a:ext uri="{0D108BD9-81ED-4DB2-BD59-A6C34878D82A}">
                    <a16:rowId xmlns:a16="http://schemas.microsoft.com/office/drawing/2014/main" val="376399430"/>
                  </a:ext>
                </a:extLst>
              </a:tr>
              <a:tr h="710140">
                <a:tc>
                  <a:txBody>
                    <a:bodyPr/>
                    <a:lstStyle/>
                    <a:p>
                      <a:pPr algn="ctr"/>
                      <a:r>
                        <a:rPr lang="en-TW" b="1" dirty="0"/>
                        <a:t>Cost</a:t>
                      </a:r>
                    </a:p>
                  </a:txBody>
                  <a:tcPr/>
                </a:tc>
                <a:tc>
                  <a:txBody>
                    <a:bodyPr/>
                    <a:lstStyle/>
                    <a:p>
                      <a:pPr algn="ctr"/>
                      <a:r>
                        <a:rPr lang="en-TW" dirty="0"/>
                        <a:t>high</a:t>
                      </a:r>
                    </a:p>
                  </a:txBody>
                  <a:tcPr/>
                </a:tc>
                <a:tc>
                  <a:txBody>
                    <a:bodyPr/>
                    <a:lstStyle/>
                    <a:p>
                      <a:pPr algn="ctr"/>
                      <a:r>
                        <a:rPr lang="en-TW" dirty="0"/>
                        <a:t>modern</a:t>
                      </a:r>
                    </a:p>
                  </a:txBody>
                  <a:tcPr/>
                </a:tc>
                <a:extLst>
                  <a:ext uri="{0D108BD9-81ED-4DB2-BD59-A6C34878D82A}">
                    <a16:rowId xmlns:a16="http://schemas.microsoft.com/office/drawing/2014/main" val="3035023265"/>
                  </a:ext>
                </a:extLst>
              </a:tr>
              <a:tr h="710140">
                <a:tc>
                  <a:txBody>
                    <a:bodyPr/>
                    <a:lstStyle/>
                    <a:p>
                      <a:pPr algn="ctr"/>
                      <a:r>
                        <a:rPr lang="en-TW" b="1" dirty="0"/>
                        <a:t>Customization</a:t>
                      </a:r>
                    </a:p>
                  </a:txBody>
                  <a:tcPr/>
                </a:tc>
                <a:tc>
                  <a:txBody>
                    <a:bodyPr/>
                    <a:lstStyle/>
                    <a:p>
                      <a:pPr algn="ctr"/>
                      <a:r>
                        <a:rPr lang="en-TW" dirty="0"/>
                        <a:t>high</a:t>
                      </a:r>
                    </a:p>
                  </a:txBody>
                  <a:tcPr/>
                </a:tc>
                <a:tc>
                  <a:txBody>
                    <a:bodyPr/>
                    <a:lstStyle/>
                    <a:p>
                      <a:pPr algn="ctr"/>
                      <a:r>
                        <a:rPr lang="en-US" dirty="0"/>
                        <a:t>low</a:t>
                      </a:r>
                      <a:endParaRPr lang="en-TW" dirty="0"/>
                    </a:p>
                  </a:txBody>
                  <a:tcPr/>
                </a:tc>
                <a:extLst>
                  <a:ext uri="{0D108BD9-81ED-4DB2-BD59-A6C34878D82A}">
                    <a16:rowId xmlns:a16="http://schemas.microsoft.com/office/drawing/2014/main" val="3736814"/>
                  </a:ext>
                </a:extLst>
              </a:tr>
              <a:tr h="710140">
                <a:tc>
                  <a:txBody>
                    <a:bodyPr/>
                    <a:lstStyle/>
                    <a:p>
                      <a:pPr algn="ctr"/>
                      <a:r>
                        <a:rPr lang="en-US" b="1" dirty="0"/>
                        <a:t>D</a:t>
                      </a:r>
                      <a:r>
                        <a:rPr lang="en-TW" b="1" dirty="0"/>
                        <a:t>ata handling</a:t>
                      </a:r>
                    </a:p>
                  </a:txBody>
                  <a:tcPr/>
                </a:tc>
                <a:tc>
                  <a:txBody>
                    <a:bodyPr/>
                    <a:lstStyle/>
                    <a:p>
                      <a:pPr algn="ctr"/>
                      <a:r>
                        <a:rPr lang="en-TW" dirty="0"/>
                        <a:t>100GB for workbooks</a:t>
                      </a:r>
                    </a:p>
                  </a:txBody>
                  <a:tcPr/>
                </a:tc>
                <a:tc>
                  <a:txBody>
                    <a:bodyPr/>
                    <a:lstStyle/>
                    <a:p>
                      <a:pPr algn="ctr"/>
                      <a:r>
                        <a:rPr lang="en-TW" dirty="0"/>
                        <a:t>1GB per datasets</a:t>
                      </a:r>
                    </a:p>
                  </a:txBody>
                  <a:tcPr/>
                </a:tc>
                <a:extLst>
                  <a:ext uri="{0D108BD9-81ED-4DB2-BD59-A6C34878D82A}">
                    <a16:rowId xmlns:a16="http://schemas.microsoft.com/office/drawing/2014/main" val="711534878"/>
                  </a:ext>
                </a:extLst>
              </a:tr>
              <a:tr h="710140">
                <a:tc>
                  <a:txBody>
                    <a:bodyPr/>
                    <a:lstStyle/>
                    <a:p>
                      <a:pPr algn="ctr"/>
                      <a:r>
                        <a:rPr lang="en-TW" b="1" dirty="0"/>
                        <a:t>Deployment</a:t>
                      </a:r>
                    </a:p>
                  </a:txBody>
                  <a:tcPr/>
                </a:tc>
                <a:tc>
                  <a:txBody>
                    <a:bodyPr/>
                    <a:lstStyle/>
                    <a:p>
                      <a:pPr algn="ctr"/>
                      <a:r>
                        <a:rPr lang="en-TW" dirty="0"/>
                        <a:t>Flexible</a:t>
                      </a:r>
                    </a:p>
                  </a:txBody>
                  <a:tcPr/>
                </a:tc>
                <a:tc>
                  <a:txBody>
                    <a:bodyPr/>
                    <a:lstStyle/>
                    <a:p>
                      <a:pPr algn="ctr"/>
                      <a:r>
                        <a:rPr lang="en-TW" dirty="0"/>
                        <a:t>Only as SaaS model</a:t>
                      </a:r>
                    </a:p>
                  </a:txBody>
                  <a:tcPr/>
                </a:tc>
                <a:extLst>
                  <a:ext uri="{0D108BD9-81ED-4DB2-BD59-A6C34878D82A}">
                    <a16:rowId xmlns:a16="http://schemas.microsoft.com/office/drawing/2014/main" val="3598371764"/>
                  </a:ext>
                </a:extLst>
              </a:tr>
            </a:tbl>
          </a:graphicData>
        </a:graphic>
      </p:graphicFrame>
    </p:spTree>
    <p:extLst>
      <p:ext uri="{BB962C8B-B14F-4D97-AF65-F5344CB8AC3E}">
        <p14:creationId xmlns:p14="http://schemas.microsoft.com/office/powerpoint/2010/main" val="320382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F4F62-5B1E-1016-E684-09C053042AB7}"/>
              </a:ext>
            </a:extLst>
          </p:cNvPr>
          <p:cNvSpPr>
            <a:spLocks noGrp="1"/>
          </p:cNvSpPr>
          <p:nvPr>
            <p:ph type="title"/>
          </p:nvPr>
        </p:nvSpPr>
        <p:spPr>
          <a:xfrm>
            <a:off x="838200" y="365125"/>
            <a:ext cx="10515600" cy="1325563"/>
          </a:xfrm>
        </p:spPr>
        <p:txBody>
          <a:bodyPr>
            <a:normAutofit/>
          </a:bodyPr>
          <a:lstStyle/>
          <a:p>
            <a:r>
              <a:rPr lang="en-TW" dirty="0"/>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4F663EA-7D60-6502-5A33-699EF2AF3530}"/>
              </a:ext>
            </a:extLst>
          </p:cNvPr>
          <p:cNvSpPr>
            <a:spLocks noGrp="1"/>
          </p:cNvSpPr>
          <p:nvPr>
            <p:ph idx="1"/>
          </p:nvPr>
        </p:nvSpPr>
        <p:spPr>
          <a:xfrm>
            <a:off x="838200" y="2425621"/>
            <a:ext cx="10501223" cy="3577314"/>
          </a:xfrm>
        </p:spPr>
        <p:txBody>
          <a:bodyPr vert="horz" lIns="91440" tIns="45720" rIns="91440" bIns="45720" rtlCol="0" anchor="t">
            <a:normAutofit lnSpcReduction="10000"/>
          </a:bodyPr>
          <a:lstStyle/>
          <a:p>
            <a:pPr marL="0" indent="0">
              <a:buNone/>
            </a:pPr>
            <a:r>
              <a:rPr lang="en-US" dirty="0">
                <a:latin typeface="Söhne"/>
              </a:rPr>
              <a:t>    Both Tableau and </a:t>
            </a:r>
            <a:r>
              <a:rPr lang="en-US" dirty="0" err="1">
                <a:latin typeface="Söhne"/>
              </a:rPr>
              <a:t>PowerBI</a:t>
            </a:r>
            <a:r>
              <a:rPr lang="en-US" dirty="0">
                <a:latin typeface="Söhne"/>
              </a:rPr>
              <a:t> are great visualization tools, and the choice between choosing either Tableau or </a:t>
            </a:r>
            <a:r>
              <a:rPr lang="en-US" dirty="0" err="1">
                <a:latin typeface="Söhne"/>
              </a:rPr>
              <a:t>PowerBI</a:t>
            </a:r>
            <a:r>
              <a:rPr lang="en-US" dirty="0">
                <a:latin typeface="Söhne"/>
              </a:rPr>
              <a:t> needs to be based on the situation, such as pricing, and working environment, data compatibility, after comparison, we can make the best decision for our data analysis. Overall, these tools have a huge evaluation in the software industry.</a:t>
            </a:r>
          </a:p>
          <a:p>
            <a:pPr marL="0" indent="0">
              <a:buNone/>
            </a:pPr>
            <a:r>
              <a:rPr lang="en-US" dirty="0">
                <a:latin typeface="Söhne"/>
              </a:rPr>
              <a:t>    Finally, sincerely appreciate to my team members Mino, who is dedicated into the project work, with his help, the we can do the whole project efficiently.</a:t>
            </a:r>
          </a:p>
        </p:txBody>
      </p:sp>
    </p:spTree>
    <p:extLst>
      <p:ext uri="{BB962C8B-B14F-4D97-AF65-F5344CB8AC3E}">
        <p14:creationId xmlns:p14="http://schemas.microsoft.com/office/powerpoint/2010/main" val="239850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0F4F62-5B1E-1016-E684-09C053042AB7}"/>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23" name="Rectangle 2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81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862EA7-2EAB-DC59-2CED-09A9BE013204}"/>
              </a:ext>
            </a:extLst>
          </p:cNvPr>
          <p:cNvSpPr>
            <a:spLocks noGrp="1"/>
          </p:cNvSpPr>
          <p:nvPr>
            <p:ph type="title"/>
          </p:nvPr>
        </p:nvSpPr>
        <p:spPr>
          <a:xfrm>
            <a:off x="761800" y="762001"/>
            <a:ext cx="5334197" cy="1708242"/>
          </a:xfrm>
        </p:spPr>
        <p:txBody>
          <a:bodyPr anchor="ctr">
            <a:normAutofit/>
          </a:bodyPr>
          <a:lstStyle/>
          <a:p>
            <a:r>
              <a:rPr lang="en-TW" sz="4000"/>
              <a:t>Agenda</a:t>
            </a:r>
          </a:p>
        </p:txBody>
      </p:sp>
      <p:sp>
        <p:nvSpPr>
          <p:cNvPr id="3" name="Content Placeholder 2">
            <a:extLst>
              <a:ext uri="{FF2B5EF4-FFF2-40B4-BE49-F238E27FC236}">
                <a16:creationId xmlns:a16="http://schemas.microsoft.com/office/drawing/2014/main" id="{C04AD93D-E010-8331-42FE-2A9E03784AB9}"/>
              </a:ext>
            </a:extLst>
          </p:cNvPr>
          <p:cNvSpPr>
            <a:spLocks noGrp="1"/>
          </p:cNvSpPr>
          <p:nvPr>
            <p:ph idx="1"/>
          </p:nvPr>
        </p:nvSpPr>
        <p:spPr>
          <a:xfrm>
            <a:off x="761800" y="2326470"/>
            <a:ext cx="5578612" cy="4057382"/>
          </a:xfrm>
        </p:spPr>
        <p:txBody>
          <a:bodyPr anchor="ctr">
            <a:normAutofit/>
          </a:bodyPr>
          <a:lstStyle/>
          <a:p>
            <a:r>
              <a:rPr lang="en-TW" sz="2000" dirty="0"/>
              <a:t>Introduction</a:t>
            </a:r>
          </a:p>
          <a:p>
            <a:r>
              <a:rPr lang="en-TW" sz="2000" dirty="0"/>
              <a:t>Power BI intro</a:t>
            </a:r>
            <a:endParaRPr lang="en-TW" sz="2000">
              <a:cs typeface="Calibri"/>
            </a:endParaRPr>
          </a:p>
          <a:p>
            <a:r>
              <a:rPr lang="en-TW" sz="2000" dirty="0"/>
              <a:t>Power BI Analysis Question</a:t>
            </a:r>
            <a:endParaRPr lang="en-TW" sz="2000" dirty="0">
              <a:cs typeface="Calibri"/>
            </a:endParaRPr>
          </a:p>
          <a:p>
            <a:r>
              <a:rPr lang="en-TW" sz="2000">
                <a:cs typeface="Calibri"/>
              </a:rPr>
              <a:t>Power BI Analysis Charts</a:t>
            </a:r>
            <a:endParaRPr lang="en-TW" sz="2000" dirty="0"/>
          </a:p>
          <a:p>
            <a:r>
              <a:rPr lang="en-TW" sz="2000" dirty="0"/>
              <a:t>Tableau intro</a:t>
            </a:r>
            <a:endParaRPr lang="en-TW" sz="2000" dirty="0">
              <a:cs typeface="Calibri"/>
            </a:endParaRPr>
          </a:p>
          <a:p>
            <a:r>
              <a:rPr lang="en-TW" sz="2000" dirty="0"/>
              <a:t>Tableau Analysis Question</a:t>
            </a:r>
            <a:endParaRPr lang="en-TW" sz="2000" dirty="0">
              <a:cs typeface="Calibri"/>
            </a:endParaRPr>
          </a:p>
          <a:p>
            <a:r>
              <a:rPr lang="en-TW" sz="2000" dirty="0"/>
              <a:t>Tableau Analysis Charts</a:t>
            </a:r>
            <a:endParaRPr lang="en-TW" sz="2000" dirty="0">
              <a:cs typeface="Calibri"/>
            </a:endParaRPr>
          </a:p>
          <a:p>
            <a:r>
              <a:rPr lang="en-TW" sz="2000" dirty="0"/>
              <a:t>Comparative Analysis</a:t>
            </a:r>
          </a:p>
          <a:p>
            <a:r>
              <a:rPr lang="en-TW" sz="2000" dirty="0"/>
              <a:t>Conclusion</a:t>
            </a:r>
          </a:p>
          <a:p>
            <a:endParaRPr lang="en-TW" sz="2000" dirty="0"/>
          </a:p>
        </p:txBody>
      </p:sp>
      <p:pic>
        <p:nvPicPr>
          <p:cNvPr id="15" name="Picture 14" descr="People working on ideas">
            <a:extLst>
              <a:ext uri="{FF2B5EF4-FFF2-40B4-BE49-F238E27FC236}">
                <a16:creationId xmlns:a16="http://schemas.microsoft.com/office/drawing/2014/main" id="{D65F287A-4487-3F12-8136-A454094C6A48}"/>
              </a:ext>
            </a:extLst>
          </p:cNvPr>
          <p:cNvPicPr>
            <a:picLocks noChangeAspect="1"/>
          </p:cNvPicPr>
          <p:nvPr/>
        </p:nvPicPr>
        <p:blipFill rotWithShape="1">
          <a:blip r:embed="rId2"/>
          <a:srcRect l="20582" r="2855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56890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47E329-5F0B-C5D4-B301-9EDAF04C9745}"/>
              </a:ext>
            </a:extLst>
          </p:cNvPr>
          <p:cNvSpPr>
            <a:spLocks noGrp="1"/>
          </p:cNvSpPr>
          <p:nvPr>
            <p:ph type="title"/>
          </p:nvPr>
        </p:nvSpPr>
        <p:spPr>
          <a:xfrm>
            <a:off x="1115568" y="548640"/>
            <a:ext cx="10168128" cy="1179576"/>
          </a:xfrm>
        </p:spPr>
        <p:txBody>
          <a:bodyPr>
            <a:normAutofit/>
          </a:bodyPr>
          <a:lstStyle/>
          <a:p>
            <a:r>
              <a:rPr lang="en-TW" sz="4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8317D01-9D18-5AE7-7F21-B9F5966B493D}"/>
              </a:ext>
            </a:extLst>
          </p:cNvPr>
          <p:cNvSpPr>
            <a:spLocks noGrp="1"/>
          </p:cNvSpPr>
          <p:nvPr>
            <p:ph idx="1"/>
          </p:nvPr>
        </p:nvSpPr>
        <p:spPr>
          <a:xfrm>
            <a:off x="1035664" y="2727466"/>
            <a:ext cx="10120672" cy="3421874"/>
          </a:xfrm>
        </p:spPr>
        <p:txBody>
          <a:bodyPr>
            <a:normAutofit/>
          </a:bodyPr>
          <a:lstStyle/>
          <a:p>
            <a:pPr marL="0" indent="0" algn="ctr">
              <a:buNone/>
            </a:pPr>
            <a:r>
              <a:rPr lang="en-US" sz="2200" dirty="0"/>
              <a:t>Data visualization is the process of describing information through visual rendering.</a:t>
            </a:r>
          </a:p>
          <a:p>
            <a:pPr marL="0" indent="0" algn="ctr">
              <a:buNone/>
            </a:pPr>
            <a:r>
              <a:rPr lang="en-US" sz="2200" dirty="0"/>
              <a:t>I</a:t>
            </a:r>
            <a:r>
              <a:rPr lang="en-TW" sz="2200" dirty="0"/>
              <a:t>n this course, we have learned and </a:t>
            </a:r>
            <a:r>
              <a:rPr lang="en-US" sz="2200" dirty="0"/>
              <a:t>implemented</a:t>
            </a:r>
            <a:r>
              <a:rPr lang="en-TW" sz="2200" dirty="0"/>
              <a:t> both Tableau and PowerBI, both tools are important for data </a:t>
            </a:r>
            <a:r>
              <a:rPr lang="en-US" sz="2200" dirty="0"/>
              <a:t>visualization</a:t>
            </a:r>
            <a:r>
              <a:rPr lang="en-TW" sz="2200" dirty="0"/>
              <a:t>, and </a:t>
            </a:r>
            <a:r>
              <a:rPr lang="en-US" sz="2200" dirty="0"/>
              <a:t>have</a:t>
            </a:r>
            <a:r>
              <a:rPr lang="en-TW" sz="2200" dirty="0"/>
              <a:t> </a:t>
            </a:r>
            <a:r>
              <a:rPr lang="en-US" sz="2200" dirty="0"/>
              <a:t>a great</a:t>
            </a:r>
            <a:r>
              <a:rPr lang="en-TW" sz="2200" dirty="0"/>
              <a:t> advantage </a:t>
            </a:r>
            <a:r>
              <a:rPr lang="en-US" sz="2200" dirty="0"/>
              <a:t>in leveraging</a:t>
            </a:r>
            <a:r>
              <a:rPr lang="en-TW" sz="2200" dirty="0"/>
              <a:t> our skills, in the following content, we will dive in to introduce both powerBI and Tableau and also the comparison between both powerful tools.</a:t>
            </a:r>
          </a:p>
          <a:p>
            <a:pPr marL="0" indent="0" algn="ctr">
              <a:buNone/>
            </a:pPr>
            <a:endParaRPr lang="en-TW" sz="2200" dirty="0"/>
          </a:p>
        </p:txBody>
      </p:sp>
    </p:spTree>
    <p:extLst>
      <p:ext uri="{BB962C8B-B14F-4D97-AF65-F5344CB8AC3E}">
        <p14:creationId xmlns:p14="http://schemas.microsoft.com/office/powerpoint/2010/main" val="146249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47E329-5F0B-C5D4-B301-9EDAF04C9745}"/>
              </a:ext>
            </a:extLst>
          </p:cNvPr>
          <p:cNvSpPr>
            <a:spLocks noGrp="1"/>
          </p:cNvSpPr>
          <p:nvPr>
            <p:ph type="title"/>
          </p:nvPr>
        </p:nvSpPr>
        <p:spPr>
          <a:xfrm>
            <a:off x="1115568" y="548640"/>
            <a:ext cx="10168128" cy="1179576"/>
          </a:xfrm>
        </p:spPr>
        <p:txBody>
          <a:bodyPr>
            <a:normAutofit/>
          </a:bodyPr>
          <a:lstStyle/>
          <a:p>
            <a:r>
              <a:rPr lang="en-TW" sz="4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8317D01-9D18-5AE7-7F21-B9F5966B493D}"/>
              </a:ext>
            </a:extLst>
          </p:cNvPr>
          <p:cNvSpPr>
            <a:spLocks noGrp="1"/>
          </p:cNvSpPr>
          <p:nvPr>
            <p:ph idx="1"/>
          </p:nvPr>
        </p:nvSpPr>
        <p:spPr>
          <a:xfrm>
            <a:off x="1035664" y="2727466"/>
            <a:ext cx="10120672" cy="3421874"/>
          </a:xfrm>
        </p:spPr>
        <p:txBody>
          <a:bodyPr>
            <a:normAutofit/>
          </a:bodyPr>
          <a:lstStyle/>
          <a:p>
            <a:pPr marL="0" indent="0">
              <a:buNone/>
            </a:pPr>
            <a:r>
              <a:rPr lang="en-TW" sz="2200" dirty="0"/>
              <a:t>By using these tools we can figure out the following analysis ques</a:t>
            </a:r>
            <a:r>
              <a:rPr lang="en-US" sz="2200" dirty="0"/>
              <a:t>t</a:t>
            </a:r>
            <a:r>
              <a:rPr lang="en-TW" sz="2200" dirty="0"/>
              <a:t>ions, including but not limited to:</a:t>
            </a:r>
          </a:p>
          <a:p>
            <a:pPr lvl="1"/>
            <a:r>
              <a:rPr lang="en-US" sz="2000" dirty="0"/>
              <a:t>Knowing the total sales in each region/state</a:t>
            </a:r>
          </a:p>
          <a:p>
            <a:pPr lvl="1"/>
            <a:r>
              <a:rPr lang="en-US" sz="2000" dirty="0"/>
              <a:t>Comparing the different numbers of populations in all states</a:t>
            </a:r>
          </a:p>
          <a:p>
            <a:pPr lvl="1"/>
            <a:r>
              <a:rPr lang="en-US" sz="2000" dirty="0"/>
              <a:t>Calculate the profit and figure out which has the highest profit</a:t>
            </a:r>
          </a:p>
          <a:p>
            <a:pPr lvl="1"/>
            <a:r>
              <a:rPr lang="en-US" sz="2000" dirty="0"/>
              <a:t>Understand the relationship between profit and sales</a:t>
            </a:r>
          </a:p>
          <a:p>
            <a:pPr lvl="1"/>
            <a:r>
              <a:rPr lang="en-US" sz="2000" dirty="0"/>
              <a:t>How does the data change over time in line chart</a:t>
            </a:r>
          </a:p>
          <a:p>
            <a:pPr lvl="1"/>
            <a:r>
              <a:rPr lang="en-US" sz="2000" dirty="0"/>
              <a:t>Any patterns in which values will affect another value</a:t>
            </a:r>
          </a:p>
          <a:p>
            <a:pPr marL="0" indent="0">
              <a:buNone/>
            </a:pPr>
            <a:endParaRPr lang="en-TW" sz="2200" dirty="0"/>
          </a:p>
        </p:txBody>
      </p:sp>
    </p:spTree>
    <p:extLst>
      <p:ext uri="{BB962C8B-B14F-4D97-AF65-F5344CB8AC3E}">
        <p14:creationId xmlns:p14="http://schemas.microsoft.com/office/powerpoint/2010/main" val="3047341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40ABB-E2D7-A61B-E0E8-B8B4DA0606CC}"/>
              </a:ext>
            </a:extLst>
          </p:cNvPr>
          <p:cNvSpPr>
            <a:spLocks noGrp="1"/>
          </p:cNvSpPr>
          <p:nvPr>
            <p:ph type="title"/>
          </p:nvPr>
        </p:nvSpPr>
        <p:spPr>
          <a:xfrm>
            <a:off x="838200" y="365125"/>
            <a:ext cx="10515600" cy="1325563"/>
          </a:xfrm>
        </p:spPr>
        <p:txBody>
          <a:bodyPr>
            <a:normAutofit/>
          </a:bodyPr>
          <a:lstStyle/>
          <a:p>
            <a:r>
              <a:rPr lang="en-TW"/>
              <a:t>PowerBI intro</a:t>
            </a:r>
            <a:endParaRPr lang="en-TW"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656BF60-3E4F-374D-F243-29FAC4B8A949}"/>
              </a:ext>
            </a:extLst>
          </p:cNvPr>
          <p:cNvSpPr>
            <a:spLocks noGrp="1"/>
          </p:cNvSpPr>
          <p:nvPr>
            <p:ph idx="1"/>
          </p:nvPr>
        </p:nvSpPr>
        <p:spPr>
          <a:xfrm>
            <a:off x="838200" y="1825625"/>
            <a:ext cx="10515600" cy="4351338"/>
          </a:xfrm>
        </p:spPr>
        <p:txBody>
          <a:bodyPr>
            <a:normAutofit/>
          </a:bodyPr>
          <a:lstStyle/>
          <a:p>
            <a:r>
              <a:rPr lang="en-US" dirty="0"/>
              <a:t>In </a:t>
            </a:r>
            <a:r>
              <a:rPr lang="en-US" dirty="0" err="1"/>
              <a:t>PowerBI</a:t>
            </a:r>
            <a:r>
              <a:rPr lang="en-US" dirty="0"/>
              <a:t>, we learned about the skills of implementing various charts, also by leveraging the data, we can make the chart more storytelling to users, in this course, we have learned</a:t>
            </a:r>
          </a:p>
          <a:p>
            <a:pPr lvl="1"/>
            <a:r>
              <a:rPr lang="en-US" dirty="0"/>
              <a:t>Bar chart/Pie chart/table chart/line chart</a:t>
            </a:r>
          </a:p>
          <a:p>
            <a:pPr lvl="1"/>
            <a:r>
              <a:rPr lang="en-US" dirty="0"/>
              <a:t>Map</a:t>
            </a:r>
          </a:p>
          <a:p>
            <a:pPr lvl="1"/>
            <a:r>
              <a:rPr lang="en-US" dirty="0"/>
              <a:t>Measure column</a:t>
            </a:r>
          </a:p>
          <a:p>
            <a:pPr lvl="1"/>
            <a:r>
              <a:rPr lang="en-US" dirty="0"/>
              <a:t>Conditional column</a:t>
            </a:r>
          </a:p>
          <a:p>
            <a:pPr lvl="1"/>
            <a:r>
              <a:rPr lang="en-US" dirty="0"/>
              <a:t>Merge/Append table</a:t>
            </a:r>
          </a:p>
          <a:p>
            <a:pPr lvl="1"/>
            <a:r>
              <a:rPr lang="en-US" dirty="0"/>
              <a:t>Transform data</a:t>
            </a:r>
          </a:p>
          <a:p>
            <a:pPr marL="0" indent="0">
              <a:buNone/>
            </a:pPr>
            <a:endParaRPr lang="en-US" dirty="0"/>
          </a:p>
          <a:p>
            <a:pPr lvl="1"/>
            <a:endParaRPr lang="en-TW" dirty="0"/>
          </a:p>
        </p:txBody>
      </p:sp>
    </p:spTree>
    <p:extLst>
      <p:ext uri="{BB962C8B-B14F-4D97-AF65-F5344CB8AC3E}">
        <p14:creationId xmlns:p14="http://schemas.microsoft.com/office/powerpoint/2010/main" val="157716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40ABB-E2D7-A61B-E0E8-B8B4DA0606CC}"/>
              </a:ext>
            </a:extLst>
          </p:cNvPr>
          <p:cNvSpPr>
            <a:spLocks noGrp="1"/>
          </p:cNvSpPr>
          <p:nvPr>
            <p:ph type="title"/>
          </p:nvPr>
        </p:nvSpPr>
        <p:spPr>
          <a:xfrm>
            <a:off x="838200" y="365125"/>
            <a:ext cx="10515600" cy="1325563"/>
          </a:xfrm>
        </p:spPr>
        <p:txBody>
          <a:bodyPr>
            <a:normAutofit/>
          </a:bodyPr>
          <a:lstStyle/>
          <a:p>
            <a:r>
              <a:rPr lang="en-TW" sz="2800" dirty="0" err="1">
                <a:cs typeface="Calibri Light"/>
              </a:rPr>
              <a:t>PowerBI</a:t>
            </a:r>
            <a:r>
              <a:rPr lang="en-TW" sz="2800" dirty="0">
                <a:cs typeface="Calibri Light"/>
              </a:rPr>
              <a:t> Analysis Question - What are the highest and lowest sales among the regions</a:t>
            </a:r>
            <a:endParaRPr lang="en-US" sz="2800" dirty="0">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656BF60-3E4F-374D-F243-29FAC4B8A949}"/>
              </a:ext>
            </a:extLst>
          </p:cNvPr>
          <p:cNvSpPr>
            <a:spLocks noGrp="1"/>
          </p:cNvSpPr>
          <p:nvPr>
            <p:ph idx="1"/>
          </p:nvPr>
        </p:nvSpPr>
        <p:spPr>
          <a:xfrm>
            <a:off x="838200" y="1825625"/>
            <a:ext cx="4132053" cy="4351338"/>
          </a:xfrm>
        </p:spPr>
        <p:txBody>
          <a:bodyPr vert="horz" lIns="91440" tIns="45720" rIns="91440" bIns="45720" rtlCol="0" anchor="t">
            <a:normAutofit/>
          </a:bodyPr>
          <a:lstStyle/>
          <a:p>
            <a:pPr marL="0" indent="0">
              <a:buNone/>
            </a:pPr>
            <a:r>
              <a:rPr lang="en-US" dirty="0">
                <a:cs typeface="Calibri"/>
              </a:rPr>
              <a:t>Answer:</a:t>
            </a:r>
            <a:endParaRPr lang="en-US" sz="2000" dirty="0">
              <a:cs typeface="Calibri"/>
            </a:endParaRPr>
          </a:p>
          <a:p>
            <a:pPr marL="0" indent="0">
              <a:buNone/>
            </a:pPr>
            <a:r>
              <a:rPr lang="en-US" sz="2000" dirty="0">
                <a:cs typeface="Calibri"/>
              </a:rPr>
              <a:t> </a:t>
            </a:r>
            <a:r>
              <a:rPr lang="en-CA" sz="2000" dirty="0">
                <a:cs typeface="Calibri"/>
              </a:rPr>
              <a:t>In the map, there are more dots stamped on the East side of America, where the sales activities are highly concentrated. The detailed table shows the exact information when investigate the sales figures in numbers, the East contributing almost 31% of sales amount in the country, however the East region only weighted 19%.</a:t>
            </a:r>
            <a:endParaRPr lang="en-US" sz="2000" dirty="0">
              <a:cs typeface="Calibri"/>
            </a:endParaRPr>
          </a:p>
          <a:p>
            <a:pPr marL="0" indent="0">
              <a:buNone/>
            </a:pPr>
            <a:endParaRPr lang="en-US" sz="2000" dirty="0">
              <a:cs typeface="Calibri"/>
            </a:endParaRPr>
          </a:p>
          <a:p>
            <a:pPr lvl="1"/>
            <a:endParaRPr lang="en-TW" dirty="0"/>
          </a:p>
        </p:txBody>
      </p:sp>
      <p:pic>
        <p:nvPicPr>
          <p:cNvPr id="4" name="Picture 3" descr="A screenshot of a computer screen&#10;&#10;Description automatically generated">
            <a:extLst>
              <a:ext uri="{FF2B5EF4-FFF2-40B4-BE49-F238E27FC236}">
                <a16:creationId xmlns:a16="http://schemas.microsoft.com/office/drawing/2014/main" id="{9A00469C-9635-6502-EFD3-F448129E6B05}"/>
              </a:ext>
            </a:extLst>
          </p:cNvPr>
          <p:cNvPicPr>
            <a:picLocks noChangeAspect="1"/>
          </p:cNvPicPr>
          <p:nvPr/>
        </p:nvPicPr>
        <p:blipFill>
          <a:blip r:embed="rId2"/>
          <a:stretch>
            <a:fillRect/>
          </a:stretch>
        </p:blipFill>
        <p:spPr>
          <a:xfrm>
            <a:off x="5457645" y="1984311"/>
            <a:ext cx="6193766" cy="3478850"/>
          </a:xfrm>
          <a:prstGeom prst="rect">
            <a:avLst/>
          </a:prstGeom>
        </p:spPr>
      </p:pic>
    </p:spTree>
    <p:extLst>
      <p:ext uri="{BB962C8B-B14F-4D97-AF65-F5344CB8AC3E}">
        <p14:creationId xmlns:p14="http://schemas.microsoft.com/office/powerpoint/2010/main" val="3654239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F4F62-5B1E-1016-E684-09C053042AB7}"/>
              </a:ext>
            </a:extLst>
          </p:cNvPr>
          <p:cNvSpPr>
            <a:spLocks noGrp="1"/>
          </p:cNvSpPr>
          <p:nvPr>
            <p:ph type="title"/>
          </p:nvPr>
        </p:nvSpPr>
        <p:spPr>
          <a:xfrm>
            <a:off x="838200" y="365125"/>
            <a:ext cx="10515600" cy="1325563"/>
          </a:xfrm>
        </p:spPr>
        <p:txBody>
          <a:bodyPr>
            <a:normAutofit/>
          </a:bodyPr>
          <a:lstStyle/>
          <a:p>
            <a:r>
              <a:rPr lang="en-TW" err="1"/>
              <a:t>PowerBI</a:t>
            </a:r>
            <a:r>
              <a:rPr lang="en-TW"/>
              <a:t> Analysis Charts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028" name="Picture 4" descr="A screenshot of a graph&#10;&#10;Description automatically generated">
            <a:extLst>
              <a:ext uri="{FF2B5EF4-FFF2-40B4-BE49-F238E27FC236}">
                <a16:creationId xmlns:a16="http://schemas.microsoft.com/office/drawing/2014/main" id="{5BB8E560-8890-3AEC-D48A-373EF9BFF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2" y="2814036"/>
            <a:ext cx="6331943" cy="3678839"/>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A screenshot of a graph&#10;&#10;Description automatically generated">
            <a:extLst>
              <a:ext uri="{FF2B5EF4-FFF2-40B4-BE49-F238E27FC236}">
                <a16:creationId xmlns:a16="http://schemas.microsoft.com/office/drawing/2014/main" id="{27A9E188-F120-D803-0F00-0846469324A0}"/>
              </a:ext>
            </a:extLst>
          </p:cNvPr>
          <p:cNvPicPr>
            <a:picLocks noGrp="1" noChangeAspect="1"/>
          </p:cNvPicPr>
          <p:nvPr>
            <p:ph idx="1"/>
          </p:nvPr>
        </p:nvPicPr>
        <p:blipFill>
          <a:blip r:embed="rId3"/>
          <a:stretch>
            <a:fillRect/>
          </a:stretch>
        </p:blipFill>
        <p:spPr>
          <a:xfrm>
            <a:off x="622449" y="1491456"/>
            <a:ext cx="5915025" cy="3495675"/>
          </a:xfrm>
        </p:spPr>
      </p:pic>
    </p:spTree>
    <p:extLst>
      <p:ext uri="{BB962C8B-B14F-4D97-AF65-F5344CB8AC3E}">
        <p14:creationId xmlns:p14="http://schemas.microsoft.com/office/powerpoint/2010/main" val="101827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10F4F62-5B1E-1016-E684-09C053042AB7}"/>
              </a:ext>
            </a:extLst>
          </p:cNvPr>
          <p:cNvSpPr>
            <a:spLocks noGrp="1"/>
          </p:cNvSpPr>
          <p:nvPr>
            <p:ph type="title"/>
          </p:nvPr>
        </p:nvSpPr>
        <p:spPr>
          <a:xfrm>
            <a:off x="838200" y="365125"/>
            <a:ext cx="10515600" cy="1325563"/>
          </a:xfrm>
        </p:spPr>
        <p:txBody>
          <a:bodyPr>
            <a:normAutofit/>
          </a:bodyPr>
          <a:lstStyle/>
          <a:p>
            <a:r>
              <a:rPr lang="en-TW" dirty="0"/>
              <a:t>Tableau intro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4F663EA-7D60-6502-5A33-699EF2AF3530}"/>
              </a:ext>
            </a:extLst>
          </p:cNvPr>
          <p:cNvSpPr>
            <a:spLocks noGrp="1"/>
          </p:cNvSpPr>
          <p:nvPr>
            <p:ph idx="1"/>
          </p:nvPr>
        </p:nvSpPr>
        <p:spPr>
          <a:xfrm>
            <a:off x="838200" y="1825625"/>
            <a:ext cx="10515600" cy="4351338"/>
          </a:xfrm>
        </p:spPr>
        <p:txBody>
          <a:bodyPr>
            <a:normAutofit fontScale="92500"/>
          </a:bodyPr>
          <a:lstStyle/>
          <a:p>
            <a:pPr marL="0" indent="0">
              <a:buNone/>
            </a:pPr>
            <a:r>
              <a:rPr lang="en-US" b="0" i="0" dirty="0">
                <a:effectLst/>
                <a:latin typeface="Söhne"/>
              </a:rPr>
              <a:t>In Tableau, we can easily connect to nearly any </a:t>
            </a:r>
            <a:r>
              <a:rPr lang="en-US" dirty="0">
                <a:latin typeface="Söhne"/>
              </a:rPr>
              <a:t>data source, and it allows for analyzing big data, which is also easy to use, in this course we have </a:t>
            </a:r>
            <a:r>
              <a:rPr lang="en-US" b="0" i="0" dirty="0">
                <a:effectLst/>
                <a:latin typeface="Söhne"/>
              </a:rPr>
              <a:t>learned</a:t>
            </a:r>
          </a:p>
          <a:p>
            <a:r>
              <a:rPr lang="en-US" dirty="0"/>
              <a:t>C</a:t>
            </a:r>
            <a:r>
              <a:rPr lang="en-TW" dirty="0"/>
              <a:t>reate calculate field</a:t>
            </a:r>
          </a:p>
          <a:p>
            <a:r>
              <a:rPr lang="en-US" dirty="0"/>
              <a:t>M</a:t>
            </a:r>
            <a:r>
              <a:rPr lang="en-TW" dirty="0"/>
              <a:t>apping location</a:t>
            </a:r>
          </a:p>
          <a:p>
            <a:r>
              <a:rPr lang="en-US" dirty="0"/>
              <a:t>C</a:t>
            </a:r>
            <a:r>
              <a:rPr lang="en-TW" dirty="0"/>
              <a:t>reate dashboard</a:t>
            </a:r>
          </a:p>
          <a:p>
            <a:r>
              <a:rPr lang="en-US" dirty="0"/>
              <a:t>C</a:t>
            </a:r>
            <a:r>
              <a:rPr lang="en-TW" dirty="0"/>
              <a:t>reate stories</a:t>
            </a:r>
          </a:p>
          <a:p>
            <a:r>
              <a:rPr lang="en-US" dirty="0"/>
              <a:t>B</a:t>
            </a:r>
            <a:r>
              <a:rPr lang="en-TW" dirty="0"/>
              <a:t>uild pie chart, bar chart, filled map</a:t>
            </a:r>
          </a:p>
          <a:p>
            <a:r>
              <a:rPr lang="en-TW" dirty="0"/>
              <a:t>Trend line</a:t>
            </a:r>
          </a:p>
          <a:p>
            <a:r>
              <a:rPr lang="en-US" dirty="0"/>
              <a:t>Forecasting</a:t>
            </a:r>
            <a:r>
              <a:rPr lang="en-TW" dirty="0"/>
              <a:t> </a:t>
            </a:r>
          </a:p>
        </p:txBody>
      </p:sp>
    </p:spTree>
    <p:extLst>
      <p:ext uri="{BB962C8B-B14F-4D97-AF65-F5344CB8AC3E}">
        <p14:creationId xmlns:p14="http://schemas.microsoft.com/office/powerpoint/2010/main" val="267745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040ABB-E2D7-A61B-E0E8-B8B4DA0606CC}"/>
              </a:ext>
            </a:extLst>
          </p:cNvPr>
          <p:cNvSpPr>
            <a:spLocks noGrp="1"/>
          </p:cNvSpPr>
          <p:nvPr>
            <p:ph type="title"/>
          </p:nvPr>
        </p:nvSpPr>
        <p:spPr>
          <a:xfrm>
            <a:off x="838200" y="365125"/>
            <a:ext cx="10515600" cy="1325563"/>
          </a:xfrm>
        </p:spPr>
        <p:txBody>
          <a:bodyPr>
            <a:normAutofit/>
          </a:bodyPr>
          <a:lstStyle/>
          <a:p>
            <a:r>
              <a:rPr lang="en-TW" sz="2800" dirty="0">
                <a:cs typeface="Calibri Light"/>
              </a:rPr>
              <a:t>Tableau Analysis Example- What is sales weighting in regions? Where ha s the highest among the country?</a:t>
            </a:r>
            <a:endParaRPr lang="en-US" sz="2800" dirty="0">
              <a:cs typeface="Calibri Light"/>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656BF60-3E4F-374D-F243-29FAC4B8A949}"/>
              </a:ext>
            </a:extLst>
          </p:cNvPr>
          <p:cNvSpPr>
            <a:spLocks noGrp="1"/>
          </p:cNvSpPr>
          <p:nvPr>
            <p:ph idx="1"/>
          </p:nvPr>
        </p:nvSpPr>
        <p:spPr>
          <a:xfrm>
            <a:off x="838200" y="1825625"/>
            <a:ext cx="4132053" cy="4351338"/>
          </a:xfrm>
        </p:spPr>
        <p:txBody>
          <a:bodyPr vert="horz" lIns="91440" tIns="45720" rIns="91440" bIns="45720" rtlCol="0" anchor="t">
            <a:normAutofit lnSpcReduction="10000"/>
          </a:bodyPr>
          <a:lstStyle/>
          <a:p>
            <a:pPr marL="0" indent="0">
              <a:buNone/>
            </a:pPr>
            <a:r>
              <a:rPr lang="en-US" dirty="0">
                <a:cs typeface="Calibri"/>
              </a:rPr>
              <a:t>Answer:</a:t>
            </a:r>
            <a:endParaRPr lang="en-US" sz="2000" dirty="0">
              <a:cs typeface="Calibri"/>
            </a:endParaRPr>
          </a:p>
          <a:p>
            <a:pPr marL="0" indent="0">
              <a:buNone/>
            </a:pPr>
            <a:r>
              <a:rPr lang="en-CA" sz="2000" dirty="0">
                <a:cs typeface="Calibri"/>
              </a:rPr>
              <a:t>ach region is separated in four colors to better visualization. As a result, California contributes almost 55% to the West, Illinois has 22% to the Central, Florida has 24% to the South and New York has close to 38% to the East. California is dominating the sales weighting in the West. Therefore, we should not be surprised most of the companies would like to set their feet in California, so same for regional sales manager of super store will also allocate more resources to fulfill the sales and demands in California.</a:t>
            </a:r>
          </a:p>
          <a:p>
            <a:pPr marL="0" indent="0">
              <a:buNone/>
            </a:pPr>
            <a:endParaRPr lang="en-US" sz="2000" dirty="0">
              <a:cs typeface="Calibri"/>
            </a:endParaRPr>
          </a:p>
          <a:p>
            <a:pPr lvl="1"/>
            <a:endParaRPr lang="en-TW" dirty="0"/>
          </a:p>
        </p:txBody>
      </p:sp>
      <p:pic>
        <p:nvPicPr>
          <p:cNvPr id="5" name="Picture 4" descr="A map of the united states&#10;&#10;Description automatically generated">
            <a:extLst>
              <a:ext uri="{FF2B5EF4-FFF2-40B4-BE49-F238E27FC236}">
                <a16:creationId xmlns:a16="http://schemas.microsoft.com/office/drawing/2014/main" id="{912D8A48-FAD0-C067-D25C-9122ED2DC35C}"/>
              </a:ext>
            </a:extLst>
          </p:cNvPr>
          <p:cNvPicPr>
            <a:picLocks noChangeAspect="1"/>
          </p:cNvPicPr>
          <p:nvPr/>
        </p:nvPicPr>
        <p:blipFill>
          <a:blip r:embed="rId2"/>
          <a:stretch>
            <a:fillRect/>
          </a:stretch>
        </p:blipFill>
        <p:spPr>
          <a:xfrm>
            <a:off x="5529532" y="1821086"/>
            <a:ext cx="6035615" cy="4294131"/>
          </a:xfrm>
          <a:prstGeom prst="rect">
            <a:avLst/>
          </a:prstGeom>
        </p:spPr>
      </p:pic>
    </p:spTree>
    <p:extLst>
      <p:ext uri="{BB962C8B-B14F-4D97-AF65-F5344CB8AC3E}">
        <p14:creationId xmlns:p14="http://schemas.microsoft.com/office/powerpoint/2010/main" val="347658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407</Words>
  <Application>Microsoft Office PowerPoint</Application>
  <PresentationFormat>Widescreen</PresentationFormat>
  <Paragraphs>59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 Visualization with PowerBI and Tableau</vt:lpstr>
      <vt:lpstr>Agenda</vt:lpstr>
      <vt:lpstr>Introduction</vt:lpstr>
      <vt:lpstr>Introduction</vt:lpstr>
      <vt:lpstr>PowerBI intro</vt:lpstr>
      <vt:lpstr>PowerBI Analysis Question - What are the highest and lowest sales among the regions</vt:lpstr>
      <vt:lpstr>PowerBI Analysis Charts</vt:lpstr>
      <vt:lpstr>Tableau intro</vt:lpstr>
      <vt:lpstr>Tableau Analysis Example- What is sales weighting in regions? Where ha s the highest among the country?</vt:lpstr>
      <vt:lpstr>Tableau Analysis chart</vt:lpstr>
      <vt:lpstr>Comparative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with PowerBI and Tableau</dc:title>
  <dc:creator>Yang, Yi-Sin</dc:creator>
  <cp:lastModifiedBy>Yang, Yi-Sin</cp:lastModifiedBy>
  <cp:revision>108</cp:revision>
  <dcterms:created xsi:type="dcterms:W3CDTF">2023-12-05T18:39:05Z</dcterms:created>
  <dcterms:modified xsi:type="dcterms:W3CDTF">2023-12-07T00:57:23Z</dcterms:modified>
</cp:coreProperties>
</file>