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71" r:id="rId5"/>
    <p:sldId id="258" r:id="rId6"/>
    <p:sldId id="259" r:id="rId7"/>
    <p:sldId id="272" r:id="rId8"/>
    <p:sldId id="260" r:id="rId9"/>
    <p:sldId id="273" r:id="rId10"/>
    <p:sldId id="264" r:id="rId11"/>
    <p:sldId id="265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39facc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39facc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39facc8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39facc8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393" y="4192526"/>
            <a:ext cx="10363200" cy="859205"/>
          </a:xfrm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6193" y="5342236"/>
            <a:ext cx="85344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0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180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0" y="274638"/>
            <a:ext cx="8947712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0" y="1443836"/>
            <a:ext cx="8947712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2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383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73698"/>
            <a:ext cx="5386917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383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73698"/>
            <a:ext cx="5389033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7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rojects.invisionapp.com/prototype/cjva6y5n5008w1k01wojlndxt/pl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BC61F8-ED21-844C-8C86-D5793C529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2994820"/>
            <a:ext cx="5867400" cy="2491580"/>
          </a:xfrm>
        </p:spPr>
        <p:txBody>
          <a:bodyPr>
            <a:normAutofit/>
          </a:bodyPr>
          <a:lstStyle/>
          <a:p>
            <a:pPr algn="ctr"/>
            <a:br>
              <a:rPr lang="en-US" sz="5400" b="1" dirty="0">
                <a:solidFill>
                  <a:schemeClr val="bg2"/>
                </a:solidFill>
              </a:rPr>
            </a:br>
            <a:r>
              <a:rPr lang="en-US" sz="5400" b="1" dirty="0">
                <a:solidFill>
                  <a:schemeClr val="bg2"/>
                </a:solidFill>
              </a:rPr>
              <a:t>Image2Txt.Doc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486400"/>
            <a:ext cx="8534400" cy="835455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Dean </a:t>
            </a:r>
            <a:r>
              <a:rPr lang="en-US" dirty="0" err="1">
                <a:solidFill>
                  <a:schemeClr val="tx1"/>
                </a:solidFill>
              </a:rPr>
              <a:t>Pienica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Mhariadora Bocalbos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62ADF-4993-3D44-A11F-4CA24A736F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9" t="5438" r="20036" b="7798"/>
          <a:stretch/>
        </p:blipFill>
        <p:spPr>
          <a:xfrm>
            <a:off x="9525000" y="228600"/>
            <a:ext cx="1905000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057400" y="381000"/>
            <a:ext cx="8428800" cy="8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rgbClr val="017BA1"/>
                </a:solidFill>
              </a:rPr>
              <a:t>Technical</a:t>
            </a:r>
            <a:r>
              <a:rPr lang="en" dirty="0"/>
              <a:t> </a:t>
            </a:r>
            <a:r>
              <a:rPr lang="en" dirty="0">
                <a:solidFill>
                  <a:srgbClr val="017BA1"/>
                </a:solidFill>
              </a:rPr>
              <a:t>Architecture</a:t>
            </a:r>
            <a:endParaRPr dirty="0">
              <a:solidFill>
                <a:srgbClr val="017BA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DA5F84-07AF-439E-A796-AD30B36DAC86}"/>
              </a:ext>
            </a:extLst>
          </p:cNvPr>
          <p:cNvGrpSpPr/>
          <p:nvPr/>
        </p:nvGrpSpPr>
        <p:grpSpPr>
          <a:xfrm>
            <a:off x="1066800" y="1371600"/>
            <a:ext cx="10896600" cy="5105400"/>
            <a:chOff x="2819400" y="1371600"/>
            <a:chExt cx="7276214" cy="389077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639B872-0CFE-4C23-9EA9-F35111FAC5FF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935818" y="1841204"/>
              <a:ext cx="691117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5801813D-F078-4824-BFC2-047CEB0B1187}"/>
                </a:ext>
              </a:extLst>
            </p:cNvPr>
            <p:cNvSpPr/>
            <p:nvPr/>
          </p:nvSpPr>
          <p:spPr>
            <a:xfrm>
              <a:off x="6565599" y="1371600"/>
              <a:ext cx="1446031" cy="939208"/>
            </a:xfrm>
            <a:prstGeom prst="flowChartDecision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Flow Decision Engine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8E7B38BA-DC58-43E7-9A70-3047483C5AF9}"/>
                </a:ext>
              </a:extLst>
            </p:cNvPr>
            <p:cNvSpPr/>
            <p:nvPr/>
          </p:nvSpPr>
          <p:spPr>
            <a:xfrm>
              <a:off x="2819400" y="1570074"/>
              <a:ext cx="1116418" cy="542260"/>
            </a:xfrm>
            <a:prstGeom prst="flowChartProcess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Conversational UI</a:t>
              </a:r>
            </a:p>
          </p:txBody>
        </p:sp>
        <p:sp>
          <p:nvSpPr>
            <p:cNvPr id="7" name="Flowchart: Predefined Process 6">
              <a:extLst>
                <a:ext uri="{FF2B5EF4-FFF2-40B4-BE49-F238E27FC236}">
                  <a16:creationId xmlns:a16="http://schemas.microsoft.com/office/drawing/2014/main" id="{6A51377C-3ED3-4E36-B1A5-4405EA23D2F7}"/>
                </a:ext>
              </a:extLst>
            </p:cNvPr>
            <p:cNvSpPr/>
            <p:nvPr/>
          </p:nvSpPr>
          <p:spPr>
            <a:xfrm>
              <a:off x="4637566" y="1485013"/>
              <a:ext cx="1244009" cy="786809"/>
            </a:xfrm>
            <a:prstGeom prst="flowChartPredefinedProcess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Intent Recognition NLP Engine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B0B7C9-89CB-48B9-9630-F43BDD98AF36}"/>
                </a:ext>
              </a:extLst>
            </p:cNvPr>
            <p:cNvCxnSpPr>
              <a:cxnSpLocks/>
            </p:cNvCxnSpPr>
            <p:nvPr/>
          </p:nvCxnSpPr>
          <p:spPr>
            <a:xfrm>
              <a:off x="5881575" y="1841204"/>
              <a:ext cx="691117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F9DD794D-0195-4471-8263-A8B37A4745A0}"/>
                </a:ext>
              </a:extLst>
            </p:cNvPr>
            <p:cNvSpPr/>
            <p:nvPr/>
          </p:nvSpPr>
          <p:spPr>
            <a:xfrm>
              <a:off x="8649583" y="2962690"/>
              <a:ext cx="1446031" cy="985530"/>
            </a:xfrm>
            <a:prstGeom prst="flowChartDecision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Image of Injury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E61C99-6692-463C-A9E1-5C9DCC420E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720" y="1841204"/>
              <a:ext cx="691117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Stored Data 10">
              <a:extLst>
                <a:ext uri="{FF2B5EF4-FFF2-40B4-BE49-F238E27FC236}">
                  <a16:creationId xmlns:a16="http://schemas.microsoft.com/office/drawing/2014/main" id="{4FF25BD2-D806-4C7C-8745-6F77E4832548}"/>
                </a:ext>
              </a:extLst>
            </p:cNvPr>
            <p:cNvSpPr/>
            <p:nvPr/>
          </p:nvSpPr>
          <p:spPr>
            <a:xfrm>
              <a:off x="8709833" y="1572093"/>
              <a:ext cx="1265277" cy="612648"/>
            </a:xfrm>
            <a:prstGeom prst="flowChartOnlineStorag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User Database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695338-3BF3-4FFE-B5B8-90B4EC0A4DE1}"/>
                </a:ext>
              </a:extLst>
            </p:cNvPr>
            <p:cNvCxnSpPr>
              <a:cxnSpLocks/>
            </p:cNvCxnSpPr>
            <p:nvPr/>
          </p:nvCxnSpPr>
          <p:spPr>
            <a:xfrm>
              <a:off x="9372599" y="2184741"/>
              <a:ext cx="0" cy="77794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B6C207-8C95-4B75-840D-24DD36333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8477" y="3453683"/>
              <a:ext cx="971106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edefined Process 14">
              <a:extLst>
                <a:ext uri="{FF2B5EF4-FFF2-40B4-BE49-F238E27FC236}">
                  <a16:creationId xmlns:a16="http://schemas.microsoft.com/office/drawing/2014/main" id="{EC036CBE-1FA5-498C-AAAA-4243A5C124B4}"/>
                </a:ext>
              </a:extLst>
            </p:cNvPr>
            <p:cNvSpPr/>
            <p:nvPr/>
          </p:nvSpPr>
          <p:spPr>
            <a:xfrm>
              <a:off x="3818862" y="2962690"/>
              <a:ext cx="1775632" cy="909084"/>
            </a:xfrm>
            <a:prstGeom prst="flowChartPredefinedProcess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Injury Image Detection</a:t>
              </a:r>
            </a:p>
            <a:p>
              <a:pPr algn="ctr"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(Convolutional Neural Network/ CNN)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30F4FA8F-5870-4566-BA92-2EEA9B311FDA}"/>
                </a:ext>
              </a:extLst>
            </p:cNvPr>
            <p:cNvSpPr/>
            <p:nvPr/>
          </p:nvSpPr>
          <p:spPr>
            <a:xfrm>
              <a:off x="6565599" y="3207239"/>
              <a:ext cx="1116418" cy="542260"/>
            </a:xfrm>
            <a:prstGeom prst="flowChartProcess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Conversational UI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08AA23-B8E3-4B86-97F1-2FA568205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4493" y="3478369"/>
              <a:ext cx="971106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B6BC05-6144-4C39-8FFC-93A68981D49E}"/>
                </a:ext>
              </a:extLst>
            </p:cNvPr>
            <p:cNvCxnSpPr>
              <a:cxnSpLocks/>
            </p:cNvCxnSpPr>
            <p:nvPr/>
          </p:nvCxnSpPr>
          <p:spPr>
            <a:xfrm>
              <a:off x="4644654" y="3871774"/>
              <a:ext cx="0" cy="77794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Stored Data 18">
              <a:extLst>
                <a:ext uri="{FF2B5EF4-FFF2-40B4-BE49-F238E27FC236}">
                  <a16:creationId xmlns:a16="http://schemas.microsoft.com/office/drawing/2014/main" id="{635E008A-CFB5-438F-81AF-EDD68A4F9F2D}"/>
                </a:ext>
              </a:extLst>
            </p:cNvPr>
            <p:cNvSpPr/>
            <p:nvPr/>
          </p:nvSpPr>
          <p:spPr>
            <a:xfrm>
              <a:off x="4004926" y="4649723"/>
              <a:ext cx="1265277" cy="612648"/>
            </a:xfrm>
            <a:prstGeom prst="flowChartOnlineStorag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Treatment Database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404161" y="225448"/>
            <a:ext cx="4871612" cy="8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rgbClr val="017BA1"/>
                </a:solidFill>
              </a:rPr>
              <a:t>Tester</a:t>
            </a:r>
            <a:r>
              <a:rPr lang="en" dirty="0"/>
              <a:t> </a:t>
            </a:r>
            <a:r>
              <a:rPr lang="en" dirty="0">
                <a:solidFill>
                  <a:srgbClr val="017BA1"/>
                </a:solidFill>
              </a:rPr>
              <a:t>Feedback</a:t>
            </a:r>
            <a:endParaRPr dirty="0">
              <a:solidFill>
                <a:srgbClr val="017BA1"/>
              </a:solidFill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4294967295"/>
          </p:nvPr>
        </p:nvSpPr>
        <p:spPr>
          <a:xfrm>
            <a:off x="431788" y="2931133"/>
            <a:ext cx="3082925" cy="987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000FF"/>
                </a:solidFill>
              </a:rPr>
              <a:t>Danielle </a:t>
            </a:r>
            <a:r>
              <a:rPr lang="en-US" sz="1600" b="1" dirty="0" err="1">
                <a:solidFill>
                  <a:srgbClr val="0000FF"/>
                </a:solidFill>
              </a:rPr>
              <a:t>Yohai</a:t>
            </a:r>
            <a:endParaRPr sz="1600" b="1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" sz="1600" dirty="0">
                <a:solidFill>
                  <a:srgbClr val="0000FF"/>
                </a:solidFill>
              </a:rPr>
              <a:t>Real Estate Agent, 31</a:t>
            </a:r>
            <a:endParaRPr sz="16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0000FF"/>
                </a:solidFill>
              </a:rPr>
              <a:t>User/Possible Patient</a:t>
            </a:r>
            <a:endParaRPr sz="1600" dirty="0">
              <a:solidFill>
                <a:srgbClr val="0000FF"/>
              </a:solidFill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4294967295"/>
          </p:nvPr>
        </p:nvSpPr>
        <p:spPr>
          <a:xfrm>
            <a:off x="464400" y="3929875"/>
            <a:ext cx="3082925" cy="987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1600" dirty="0">
                <a:solidFill>
                  <a:srgbClr val="000000"/>
                </a:solidFill>
              </a:rPr>
              <a:t>“Rather have a real doctor/</a:t>
            </a:r>
            <a:r>
              <a:rPr lang="en-US" sz="1600" dirty="0">
                <a:solidFill>
                  <a:srgbClr val="000000"/>
                </a:solidFill>
              </a:rPr>
              <a:t>human being checking your medical issue</a:t>
            </a:r>
            <a:r>
              <a:rPr lang="en" sz="1600" dirty="0">
                <a:solidFill>
                  <a:srgbClr val="000000"/>
                </a:solidFill>
              </a:rPr>
              <a:t> and not share a pic with a chatbot”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8610600" y="2971800"/>
            <a:ext cx="3084512" cy="987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-US" sz="1600" b="1" dirty="0" err="1">
                <a:solidFill>
                  <a:srgbClr val="0000FF"/>
                </a:solidFill>
              </a:rPr>
              <a:t>Vyshakh</a:t>
            </a: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 err="1">
                <a:solidFill>
                  <a:srgbClr val="0000FF"/>
                </a:solidFill>
              </a:rPr>
              <a:t>Muchilote</a:t>
            </a:r>
            <a:endParaRPr lang="en-US" sz="1600" b="1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0000FF"/>
                </a:solidFill>
              </a:rPr>
              <a:t>DBA Student, 26 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FF"/>
                </a:solidFill>
              </a:rPr>
              <a:t>User/Possible Patient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4294967295"/>
          </p:nvPr>
        </p:nvSpPr>
        <p:spPr>
          <a:xfrm>
            <a:off x="8646994" y="4080826"/>
            <a:ext cx="3084512" cy="83668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“This app can make an impact not just in the US but can benefit other countries as well.”</a:t>
            </a:r>
          </a:p>
          <a:p>
            <a:pPr marL="0" indent="0" algn="ctr"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C7BA1-76D2-BD46-8298-1A698419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71" y="1104498"/>
            <a:ext cx="1168984" cy="1762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EE8670-7788-A040-83AE-57A41F801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115" y="1143000"/>
            <a:ext cx="1403211" cy="1632209"/>
          </a:xfrm>
          <a:prstGeom prst="rect">
            <a:avLst/>
          </a:prstGeom>
        </p:spPr>
      </p:pic>
      <p:sp>
        <p:nvSpPr>
          <p:cNvPr id="15" name="Google Shape;135;p20">
            <a:extLst>
              <a:ext uri="{FF2B5EF4-FFF2-40B4-BE49-F238E27FC236}">
                <a16:creationId xmlns:a16="http://schemas.microsoft.com/office/drawing/2014/main" id="{A8CE52BE-3AA1-4301-A063-742F68FEC9BF}"/>
              </a:ext>
            </a:extLst>
          </p:cNvPr>
          <p:cNvSpPr txBox="1">
            <a:spLocks/>
          </p:cNvSpPr>
          <p:nvPr/>
        </p:nvSpPr>
        <p:spPr>
          <a:xfrm>
            <a:off x="8683388" y="5039112"/>
            <a:ext cx="3083600" cy="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</a:rPr>
              <a:t>“Now, you don’t have to go to the hospital and wait for a long time.”</a:t>
            </a:r>
          </a:p>
        </p:txBody>
      </p:sp>
      <p:sp>
        <p:nvSpPr>
          <p:cNvPr id="16" name="Google Shape;144;p21">
            <a:extLst>
              <a:ext uri="{FF2B5EF4-FFF2-40B4-BE49-F238E27FC236}">
                <a16:creationId xmlns:a16="http://schemas.microsoft.com/office/drawing/2014/main" id="{141E6B44-D268-43A8-A264-9B5E114A9D36}"/>
              </a:ext>
            </a:extLst>
          </p:cNvPr>
          <p:cNvSpPr txBox="1">
            <a:spLocks/>
          </p:cNvSpPr>
          <p:nvPr/>
        </p:nvSpPr>
        <p:spPr>
          <a:xfrm>
            <a:off x="4186251" y="4372152"/>
            <a:ext cx="3083600" cy="9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spcBef>
                <a:spcPts val="2133"/>
              </a:spcBef>
              <a:spcAft>
                <a:spcPts val="0"/>
              </a:spcAft>
              <a:buSzPts val="1400"/>
              <a:buFont typeface="Arial" pitchFamily="34" charset="0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spcBef>
                <a:spcPts val="2133"/>
              </a:spcBef>
              <a:spcAft>
                <a:spcPts val="0"/>
              </a:spcAft>
              <a:buSzPts val="1400"/>
              <a:buFont typeface="Arial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spcBef>
                <a:spcPts val="2133"/>
              </a:spcBef>
              <a:spcAft>
                <a:spcPts val="0"/>
              </a:spcAft>
              <a:buSzPts val="1400"/>
              <a:buFont typeface="Arial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spcBef>
                <a:spcPts val="2133"/>
              </a:spcBef>
              <a:spcAft>
                <a:spcPts val="0"/>
              </a:spcAft>
              <a:buSzPts val="1400"/>
              <a:buFont typeface="Arial" pitchFamily="34" charset="0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spcBef>
                <a:spcPts val="2133"/>
              </a:spcBef>
              <a:spcAft>
                <a:spcPts val="0"/>
              </a:spcAft>
              <a:buSzPts val="1400"/>
              <a:buFont typeface="Arial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spcBef>
                <a:spcPts val="2133"/>
              </a:spcBef>
              <a:spcAft>
                <a:spcPts val="0"/>
              </a:spcAft>
              <a:buSzPts val="1400"/>
              <a:buFont typeface="Arial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spcBef>
                <a:spcPts val="2133"/>
              </a:spcBef>
              <a:spcAft>
                <a:spcPts val="0"/>
              </a:spcAft>
              <a:buSzPts val="1400"/>
              <a:buFont typeface="Arial" pitchFamily="34" charset="0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spcBef>
                <a:spcPts val="2133"/>
              </a:spcBef>
              <a:spcAft>
                <a:spcPts val="2133"/>
              </a:spcAft>
              <a:buSzPts val="1400"/>
              <a:buFont typeface="Arial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>
                <a:solidFill>
                  <a:srgbClr val="000000"/>
                </a:solidFill>
              </a:rPr>
              <a:t>“Waiting a few days to see a doctor while this can be an emergency”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Google Shape;141;p21">
            <a:extLst>
              <a:ext uri="{FF2B5EF4-FFF2-40B4-BE49-F238E27FC236}">
                <a16:creationId xmlns:a16="http://schemas.microsoft.com/office/drawing/2014/main" id="{F35AD365-5785-41FF-BE08-6967F99ED45A}"/>
              </a:ext>
            </a:extLst>
          </p:cNvPr>
          <p:cNvSpPr txBox="1">
            <a:spLocks/>
          </p:cNvSpPr>
          <p:nvPr/>
        </p:nvSpPr>
        <p:spPr>
          <a:xfrm>
            <a:off x="4167140" y="2556353"/>
            <a:ext cx="3084513" cy="987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b="1">
                <a:solidFill>
                  <a:srgbClr val="0000FF"/>
                </a:solidFill>
              </a:rPr>
              <a:t>Michael Yomtobian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600">
                <a:solidFill>
                  <a:srgbClr val="0000FF"/>
                </a:solidFill>
              </a:rPr>
              <a:t>Full time Grad Student, 24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600">
                <a:solidFill>
                  <a:srgbClr val="0000FF"/>
                </a:solidFill>
              </a:rPr>
              <a:t>User/Possible Patient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8" name="Google Shape;143;p21">
            <a:extLst>
              <a:ext uri="{FF2B5EF4-FFF2-40B4-BE49-F238E27FC236}">
                <a16:creationId xmlns:a16="http://schemas.microsoft.com/office/drawing/2014/main" id="{852C552D-5724-4309-8834-E8EE2A14C289}"/>
              </a:ext>
            </a:extLst>
          </p:cNvPr>
          <p:cNvSpPr txBox="1">
            <a:spLocks/>
          </p:cNvSpPr>
          <p:nvPr/>
        </p:nvSpPr>
        <p:spPr>
          <a:xfrm>
            <a:off x="4167141" y="3702829"/>
            <a:ext cx="3084513" cy="9858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>
                <a:solidFill>
                  <a:srgbClr val="000000"/>
                </a:solidFill>
              </a:rPr>
              <a:t>“More questions with the chatbot regarding how you feel”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DA2185-22CE-4556-BC46-7BA7F834C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584" y="990600"/>
            <a:ext cx="1234267" cy="16337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3015-6B87-2943-AA18-841F3D14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81000"/>
            <a:ext cx="8428800" cy="847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17BA1"/>
                </a:solidFill>
              </a:rPr>
              <a:t>Successful!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8930-69F1-9241-B06A-222E2E4FB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300" y="4240404"/>
            <a:ext cx="10287000" cy="40032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3600" dirty="0"/>
              <a:t>Only 1/10 testers might not use the app in the future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CED61-D3F4-3743-B922-F4CE20683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76" y="1155739"/>
            <a:ext cx="6738448" cy="30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7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672C4-F5C9-2B41-90C1-AC8B0668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The Healthcare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Scheduling appointments with doctor is difficult - sometime it takes months before you get an appointment.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D9491-31B9-2F4A-81AE-50C27C598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56" y="1417638"/>
            <a:ext cx="5969759" cy="3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The Healthcare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Long waiting time before you get a doctor see you when you go to Urgent Care or the Emergency Room.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402CE-D5D5-3A45-841C-FE528A7E5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295400"/>
            <a:ext cx="629043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Healthcare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Healthcare cost keeps on rising while quality of care is decreasing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08844-D1C6-CF49-8FE4-F3449133D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13" y="1524000"/>
            <a:ext cx="5472263" cy="35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0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81000"/>
            <a:ext cx="7729728" cy="1188720"/>
          </a:xfrm>
        </p:spPr>
        <p:txBody>
          <a:bodyPr/>
          <a:lstStyle/>
          <a:p>
            <a:pPr algn="ctr"/>
            <a:r>
              <a:rPr lang="en-US" sz="4400" dirty="0"/>
              <a:t>The Different Ideas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C5854-6119-4B10-88C9-EF68A3DF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70" y="1524000"/>
            <a:ext cx="1980990" cy="2613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405D8-E276-470D-9BFF-660C9B22C26E}"/>
              </a:ext>
            </a:extLst>
          </p:cNvPr>
          <p:cNvSpPr txBox="1"/>
          <p:nvPr/>
        </p:nvSpPr>
        <p:spPr>
          <a:xfrm>
            <a:off x="1079223" y="4229101"/>
            <a:ext cx="148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America Great Again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CBA352-546A-440A-BC1F-92F294CF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705" y="1524000"/>
            <a:ext cx="2018295" cy="2613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F2D90D-703E-4C63-A3AE-53D392165DCF}"/>
              </a:ext>
            </a:extLst>
          </p:cNvPr>
          <p:cNvSpPr txBox="1"/>
          <p:nvPr/>
        </p:nvSpPr>
        <p:spPr>
          <a:xfrm>
            <a:off x="3696706" y="4242545"/>
            <a:ext cx="148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My Name is Rob!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277118-92BB-46D1-B822-A702A9351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05" y="1524000"/>
            <a:ext cx="2018295" cy="2613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2A95A-29DE-4D26-9BF6-F7AD76C90A97}"/>
              </a:ext>
            </a:extLst>
          </p:cNvPr>
          <p:cNvSpPr txBox="1"/>
          <p:nvPr/>
        </p:nvSpPr>
        <p:spPr>
          <a:xfrm>
            <a:off x="6406776" y="4182934"/>
            <a:ext cx="148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Wise Device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64713F-36EE-4D30-BBA3-EE7A568BC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482" y="1524000"/>
            <a:ext cx="2121518" cy="2613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B9C97E-AAF3-4FC5-8986-AF3CCAC6A3BA}"/>
              </a:ext>
            </a:extLst>
          </p:cNvPr>
          <p:cNvSpPr txBox="1"/>
          <p:nvPr/>
        </p:nvSpPr>
        <p:spPr>
          <a:xfrm>
            <a:off x="9308482" y="4242546"/>
            <a:ext cx="181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Image2Txt.Doc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4B1C-AE10-430D-BAE5-63FF88FC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434340"/>
            <a:ext cx="7729728" cy="1188720"/>
          </a:xfrm>
        </p:spPr>
        <p:txBody>
          <a:bodyPr/>
          <a:lstStyle/>
          <a:p>
            <a:r>
              <a:rPr lang="en-US" sz="4400" dirty="0"/>
              <a:t>Sprint 1: Image2Txt.Doc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8C3D3-FFAB-BF4C-85D3-189C3AED3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23060"/>
            <a:ext cx="6912863" cy="36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4B1C-AE10-430D-BAE5-63FF88FC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936" y="229349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Sprint 1 Idea: Image2Txt.Doc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04218F-FAF7-6B47-954B-8AE697E71A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2" t="6898" r="25862" b="6896"/>
          <a:stretch/>
        </p:blipFill>
        <p:spPr>
          <a:xfrm>
            <a:off x="1193941" y="1408398"/>
            <a:ext cx="2158859" cy="3965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4BC803-3A43-49B1-9DC9-47FE9D9CE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8" r="3516"/>
          <a:stretch/>
        </p:blipFill>
        <p:spPr>
          <a:xfrm>
            <a:off x="1405564" y="1898175"/>
            <a:ext cx="1744216" cy="2940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567D48-91E6-014C-BB76-864FF47413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2" t="6898" r="25862" b="6896"/>
          <a:stretch/>
        </p:blipFill>
        <p:spPr>
          <a:xfrm>
            <a:off x="5012213" y="1406288"/>
            <a:ext cx="2074387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813A24-441B-4E53-B8FC-CCB502189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730" y="1898176"/>
            <a:ext cx="1673352" cy="2825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C901E5-078E-3041-B2D8-09122B13F39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2" t="6898" r="25862" b="6896"/>
          <a:stretch/>
        </p:blipFill>
        <p:spPr>
          <a:xfrm>
            <a:off x="8686800" y="1371600"/>
            <a:ext cx="2133600" cy="391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B3A3C-9C28-4599-BE96-994F59D1A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6229" y="1840229"/>
            <a:ext cx="1623829" cy="29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FF7D-EDF8-449C-B3B2-4D53B7C6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23493"/>
            <a:ext cx="6129528" cy="118872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Sprint 1: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CB059-00DB-5C4C-8237-C266AB8D1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06932"/>
            <a:ext cx="1946487" cy="22105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7D636A-F156-244F-94CC-D3DB0F10ACD4}"/>
              </a:ext>
            </a:extLst>
          </p:cNvPr>
          <p:cNvSpPr txBox="1">
            <a:spLocks/>
          </p:cNvSpPr>
          <p:nvPr/>
        </p:nvSpPr>
        <p:spPr>
          <a:xfrm>
            <a:off x="349155" y="1595652"/>
            <a:ext cx="9067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spcBef>
                <a:spcPts val="0"/>
              </a:spcBef>
              <a:buSzPts val="1800"/>
            </a:pPr>
            <a:r>
              <a:rPr lang="en-US" sz="2400" dirty="0">
                <a:latin typeface="Roboto Light"/>
                <a:ea typeface="Roboto Light"/>
                <a:cs typeface="Roboto Light"/>
                <a:sym typeface="Roboto Light"/>
              </a:rPr>
              <a:t>“Saves a lot of time”</a:t>
            </a:r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2400" dirty="0">
                <a:latin typeface="Roboto Light"/>
                <a:ea typeface="Roboto Light"/>
                <a:cs typeface="Roboto Light"/>
                <a:sym typeface="Roboto Light"/>
              </a:rPr>
              <a:t>“Very convenient and easy to use”</a:t>
            </a:r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2400" dirty="0">
                <a:latin typeface="Roboto Light"/>
                <a:ea typeface="Roboto Light"/>
                <a:cs typeface="Roboto Light"/>
                <a:sym typeface="Roboto Light"/>
              </a:rPr>
              <a:t>Mostly can used by athletes and individuals who workout often</a:t>
            </a:r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2400" dirty="0">
                <a:latin typeface="Roboto Light"/>
                <a:ea typeface="Roboto Light"/>
                <a:cs typeface="Roboto Light"/>
                <a:sym typeface="Roboto Light"/>
              </a:rPr>
              <a:t>Outdoor enthusiasts can benefit from it.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24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2400" u="sng" dirty="0">
                <a:latin typeface="Roboto Light"/>
                <a:sym typeface="Roboto Light"/>
              </a:rPr>
              <a:t>Add-ons:</a:t>
            </a:r>
            <a:r>
              <a:rPr lang="en-US" sz="2400" dirty="0">
                <a:latin typeface="Roboto Light"/>
                <a:sym typeface="Roboto Light"/>
              </a:rPr>
              <a:t> Chatbot, live FaceTime &amp; 360 degree photo.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41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FF7D-EDF8-449C-B3B2-4D53B7C6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04800"/>
            <a:ext cx="7729728" cy="1188720"/>
          </a:xfrm>
        </p:spPr>
        <p:txBody>
          <a:bodyPr/>
          <a:lstStyle/>
          <a:p>
            <a:pPr algn="ctr"/>
            <a:r>
              <a:rPr lang="en-US" sz="4400" dirty="0"/>
              <a:t>Sprint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852E4-1B1E-314C-B804-D7FF9ED5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52" y="1066800"/>
            <a:ext cx="2018295" cy="2613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815E87-75B3-9948-BD02-70DFDAF0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990600"/>
            <a:ext cx="2121518" cy="2613330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B42499D7-EA53-4642-B941-E2368D0F18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9" t="5438" r="20036" b="7798"/>
          <a:stretch/>
        </p:blipFill>
        <p:spPr>
          <a:xfrm>
            <a:off x="5029200" y="2590800"/>
            <a:ext cx="2116836" cy="2734247"/>
          </a:xfrm>
          <a:prstGeom prst="rect">
            <a:avLst/>
          </a:prstGeom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49D1731-F1D1-BA42-96B6-53112B4E58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5200" y="1219200"/>
            <a:ext cx="1828800" cy="17526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EA4243F-CBFE-8C4F-AC86-1784A995FB7B}"/>
              </a:ext>
            </a:extLst>
          </p:cNvPr>
          <p:cNvCxnSpPr/>
          <p:nvPr/>
        </p:nvCxnSpPr>
        <p:spPr>
          <a:xfrm>
            <a:off x="3075209" y="1295400"/>
            <a:ext cx="1828800" cy="16764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85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5855</Template>
  <TotalTime>2006</TotalTime>
  <Words>314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Medium</vt:lpstr>
      <vt:lpstr>Lato</vt:lpstr>
      <vt:lpstr>Roboto Light</vt:lpstr>
      <vt:lpstr>5855</vt:lpstr>
      <vt:lpstr> Image2Txt.Doc</vt:lpstr>
      <vt:lpstr>The Healthcare Challenges</vt:lpstr>
      <vt:lpstr>The Healthcare Challenges</vt:lpstr>
      <vt:lpstr>The Healthcare Challenges</vt:lpstr>
      <vt:lpstr>The Different Ideas</vt:lpstr>
      <vt:lpstr>Sprint 1: Image2Txt.Doc</vt:lpstr>
      <vt:lpstr>Sprint 1 Idea: Image2Txt.Doc</vt:lpstr>
      <vt:lpstr>Sprint 1: Insights</vt:lpstr>
      <vt:lpstr>Sprint 2</vt:lpstr>
      <vt:lpstr>Technical Architecture</vt:lpstr>
      <vt:lpstr>Tester Feedback</vt:lpstr>
      <vt:lpstr>Successful!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Mhariadora Bocalbos</dc:creator>
  <cp:lastModifiedBy>Mhariadora Bocalbos</cp:lastModifiedBy>
  <cp:revision>24</cp:revision>
  <dcterms:created xsi:type="dcterms:W3CDTF">2019-04-29T23:09:07Z</dcterms:created>
  <dcterms:modified xsi:type="dcterms:W3CDTF">2019-05-07T22:55:33Z</dcterms:modified>
</cp:coreProperties>
</file>