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300" r:id="rId9"/>
    <p:sldId id="292" r:id="rId10"/>
    <p:sldId id="29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E1D83-7F6C-444D-8E09-2139C34C973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F7C6-1E9D-4FC1-B249-5859849E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81DBDF44-ECE2-4699-9983-1C085BEEF8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5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8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4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2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668AE-CAAF-45CB-B1B7-CEE3040E00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2F150-F383-4E4D-AC32-C26DA6A685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96BEF-655A-4FA4-B186-F44DEE00DD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B0026-7AC6-44D4-9C24-B10127717B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1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3AA29-7C75-4669-89D1-A67BAC70FF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55F-EBB5-4A5A-817E-DAC65F2346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2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9B9B3-C3EA-4F96-9AE1-3D1ECE71C1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3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8104D-AA22-416A-8DAC-9E54B3E718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282BF-B34D-42C6-AD5B-402F0E3367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78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635D2-3D7C-3644-9011-2ECCE187472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D0EF67-2116-6506-C864-B2827229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22030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Structures</a:t>
            </a:r>
            <a:br>
              <a:rPr lang="en-US" altLang="en-US" dirty="0"/>
            </a:br>
            <a:r>
              <a:rPr lang="en-US" altLang="en-US" dirty="0"/>
              <a:t>Assignment 2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2D986212-04E3-B014-BCD0-DD7F1813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FD16C-42A2-489D-AEFF-34B60A90DE6E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E815619B-0F2A-C0AA-9557-32ADA8A8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615" y="4855398"/>
            <a:ext cx="3120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 (Headings)"/>
                <a:ea typeface="Catamaran"/>
                <a:cs typeface="Catamaran"/>
              </a:rPr>
              <a:t>By Dory Nehme</a:t>
            </a:r>
            <a:endParaRPr kumimoji="0" lang="fr-FR" altLang="en-US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 (Headings)"/>
              <a:ea typeface="Catamaran"/>
              <a:cs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20721"/>
            <a:ext cx="9601196" cy="1303867"/>
          </a:xfrm>
        </p:spPr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798356"/>
            <a:ext cx="8327447" cy="444638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traversal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an order for visiting all the nodes of a tree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2400" b="1" i="1" dirty="0">
                <a:solidFill>
                  <a:schemeClr val="accent1"/>
                </a:solidFill>
              </a:rPr>
              <a:t>Pre-order</a:t>
            </a:r>
            <a:r>
              <a:rPr lang="en-US" sz="2400" dirty="0"/>
              <a:t>:	root, left subtree, right subtree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i="1" dirty="0">
                <a:solidFill>
                  <a:schemeClr val="accent1"/>
                </a:solidFill>
              </a:rPr>
              <a:t>In-order</a:t>
            </a:r>
            <a:r>
              <a:rPr lang="en-US" sz="2400" dirty="0"/>
              <a:t>:	left subtree, root, right subtree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i="1" dirty="0">
                <a:solidFill>
                  <a:schemeClr val="accent1"/>
                </a:solidFill>
              </a:rPr>
              <a:t>Post-order</a:t>
            </a:r>
            <a:r>
              <a:rPr lang="en-US" sz="2400" dirty="0"/>
              <a:t>:	left subtree, right subtree, root</a:t>
            </a:r>
          </a:p>
        </p:txBody>
      </p:sp>
    </p:spTree>
    <p:extLst>
      <p:ext uri="{BB962C8B-B14F-4D97-AF65-F5344CB8AC3E}">
        <p14:creationId xmlns:p14="http://schemas.microsoft.com/office/powerpoint/2010/main" val="19021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FF0-6A3F-C552-E2BE-21ABF92E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982132"/>
            <a:ext cx="3775969" cy="1143000"/>
          </a:xfrm>
        </p:spPr>
        <p:txBody>
          <a:bodyPr>
            <a:normAutofit/>
          </a:bodyPr>
          <a:lstStyle/>
          <a:p>
            <a:r>
              <a:rPr lang="en-US" dirty="0"/>
              <a:t>Code ex in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E28-803D-2272-7F46-FA2BA8AE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class Node {</a:t>
            </a:r>
          </a:p>
          <a:p>
            <a:pPr marL="0" indent="0">
              <a:buNone/>
            </a:pPr>
            <a:r>
              <a:rPr lang="en-US" sz="1200" dirty="0"/>
              <a:t>    int data;</a:t>
            </a:r>
          </a:p>
          <a:p>
            <a:pPr marL="0" indent="0">
              <a:buNone/>
            </a:pPr>
            <a:r>
              <a:rPr lang="en-US" sz="1200" dirty="0"/>
              <a:t>    Node left;</a:t>
            </a:r>
          </a:p>
          <a:p>
            <a:pPr marL="0" indent="0">
              <a:buNone/>
            </a:pPr>
            <a:r>
              <a:rPr lang="en-US" sz="1200" dirty="0"/>
              <a:t>    Node right;</a:t>
            </a:r>
          </a:p>
          <a:p>
            <a:pPr marL="0" indent="0">
              <a:buNone/>
            </a:pPr>
            <a:r>
              <a:rPr lang="en-US" sz="1200" dirty="0"/>
              <a:t>    Node(int data) 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this.data</a:t>
            </a:r>
            <a:r>
              <a:rPr lang="en-US" sz="1200" dirty="0"/>
              <a:t> = data;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this.left</a:t>
            </a:r>
            <a:r>
              <a:rPr lang="en-US" sz="1200" dirty="0"/>
              <a:t> = null;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this.right</a:t>
            </a:r>
            <a:r>
              <a:rPr lang="en-US" sz="1200" dirty="0"/>
              <a:t> = null;    }</a:t>
            </a:r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BinarySearchTree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 Node root;</a:t>
            </a:r>
          </a:p>
          <a:p>
            <a:pPr marL="0" indent="0">
              <a:buNone/>
            </a:pPr>
            <a:r>
              <a:rPr lang="en-US" sz="1200" dirty="0"/>
              <a:t>    void insert(int data) {</a:t>
            </a:r>
          </a:p>
          <a:p>
            <a:pPr marL="0" indent="0">
              <a:buNone/>
            </a:pPr>
            <a:r>
              <a:rPr lang="en-US" sz="1200" dirty="0"/>
              <a:t>        root = </a:t>
            </a:r>
            <a:r>
              <a:rPr lang="en-US" sz="1200" dirty="0" err="1"/>
              <a:t>insertRecursive</a:t>
            </a:r>
            <a:r>
              <a:rPr lang="en-US" sz="1200" dirty="0"/>
              <a:t>(root, data);    }</a:t>
            </a:r>
          </a:p>
          <a:p>
            <a:pPr marL="0" indent="0">
              <a:buNone/>
            </a:pPr>
            <a:r>
              <a:rPr lang="en-US" sz="1200" dirty="0"/>
              <a:t>    Node </a:t>
            </a:r>
            <a:r>
              <a:rPr lang="en-US" sz="1200" dirty="0" err="1"/>
              <a:t>insertRecursive</a:t>
            </a:r>
            <a:r>
              <a:rPr lang="en-US" sz="1200" dirty="0"/>
              <a:t>(Node current, int data) {</a:t>
            </a:r>
          </a:p>
          <a:p>
            <a:pPr marL="0" indent="0">
              <a:buNone/>
            </a:pPr>
            <a:r>
              <a:rPr lang="en-US" sz="1200" dirty="0"/>
              <a:t>        if (current == null) {</a:t>
            </a:r>
          </a:p>
          <a:p>
            <a:pPr marL="0" indent="0">
              <a:buNone/>
            </a:pPr>
            <a:r>
              <a:rPr lang="en-US" sz="1200" dirty="0"/>
              <a:t>            return new Node(data);        }</a:t>
            </a:r>
          </a:p>
          <a:p>
            <a:pPr marL="0" indent="0">
              <a:buNone/>
            </a:pPr>
            <a:r>
              <a:rPr lang="en-US" sz="1200" dirty="0"/>
              <a:t>        if (data &lt; </a:t>
            </a:r>
            <a:r>
              <a:rPr lang="en-US" sz="1200" dirty="0" err="1"/>
              <a:t>current.data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current.left</a:t>
            </a:r>
            <a:r>
              <a:rPr lang="en-US" sz="1200" dirty="0"/>
              <a:t> = </a:t>
            </a:r>
            <a:r>
              <a:rPr lang="en-US" sz="1200" dirty="0" err="1"/>
              <a:t>insertRecursive</a:t>
            </a:r>
            <a:r>
              <a:rPr lang="en-US" sz="1200" dirty="0"/>
              <a:t>(</a:t>
            </a:r>
            <a:r>
              <a:rPr lang="en-US" sz="1200" dirty="0" err="1"/>
              <a:t>current.left</a:t>
            </a:r>
            <a:r>
              <a:rPr lang="en-US" sz="1200" dirty="0"/>
              <a:t>, data);</a:t>
            </a:r>
          </a:p>
          <a:p>
            <a:pPr marL="0" indent="0">
              <a:buNone/>
            </a:pPr>
            <a:r>
              <a:rPr lang="en-US" sz="1200" dirty="0"/>
              <a:t>        } else if (data &gt; </a:t>
            </a:r>
            <a:r>
              <a:rPr lang="en-US" sz="1200" dirty="0" err="1"/>
              <a:t>current.data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current.right</a:t>
            </a:r>
            <a:r>
              <a:rPr lang="en-US" sz="1200" dirty="0"/>
              <a:t> = </a:t>
            </a:r>
            <a:r>
              <a:rPr lang="en-US" sz="1200" dirty="0" err="1"/>
              <a:t>insertRecursive</a:t>
            </a:r>
            <a:r>
              <a:rPr lang="en-US" sz="1200" dirty="0"/>
              <a:t>(</a:t>
            </a:r>
            <a:r>
              <a:rPr lang="en-US" sz="1200" dirty="0" err="1"/>
              <a:t>current.right</a:t>
            </a:r>
            <a:r>
              <a:rPr lang="en-US" sz="1200" dirty="0"/>
              <a:t>, data);</a:t>
            </a:r>
          </a:p>
          <a:p>
            <a:pPr marL="0" indent="0">
              <a:buNone/>
            </a:pPr>
            <a:r>
              <a:rPr lang="en-US" sz="1200" dirty="0"/>
              <a:t>        } else {</a:t>
            </a:r>
          </a:p>
          <a:p>
            <a:pPr marL="0" indent="0">
              <a:buNone/>
            </a:pPr>
            <a:r>
              <a:rPr lang="en-US" sz="1200" dirty="0"/>
              <a:t>            return current;}</a:t>
            </a:r>
          </a:p>
          <a:p>
            <a:pPr marL="0" indent="0">
              <a:buNone/>
            </a:pPr>
            <a:r>
              <a:rPr lang="en-US" sz="1200" dirty="0"/>
              <a:t>        return current;}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containsNode</a:t>
            </a:r>
            <a:r>
              <a:rPr lang="en-US" sz="1200" dirty="0"/>
              <a:t>(int data) {</a:t>
            </a:r>
          </a:p>
          <a:p>
            <a:pPr marL="0" indent="0">
              <a:buNone/>
            </a:pPr>
            <a:r>
              <a:rPr lang="en-US" sz="1200" dirty="0"/>
              <a:t>        return </a:t>
            </a:r>
            <a:r>
              <a:rPr lang="en-US" sz="1200" dirty="0" err="1"/>
              <a:t>containsNodeRecursive</a:t>
            </a:r>
            <a:r>
              <a:rPr lang="en-US" sz="1200" dirty="0"/>
              <a:t>(root, data);}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containsNodeRecursive</a:t>
            </a:r>
            <a:r>
              <a:rPr lang="en-US" sz="1200" dirty="0"/>
              <a:t>(Node current, int data) {</a:t>
            </a:r>
          </a:p>
          <a:p>
            <a:pPr marL="0" indent="0">
              <a:buNone/>
            </a:pPr>
            <a:r>
              <a:rPr lang="en-US" sz="1200" dirty="0"/>
              <a:t>        if (current == null) {</a:t>
            </a:r>
          </a:p>
          <a:p>
            <a:pPr marL="0" indent="0">
              <a:buNone/>
            </a:pPr>
            <a:r>
              <a:rPr lang="en-US" sz="1200" dirty="0"/>
              <a:t>            return false;}</a:t>
            </a:r>
          </a:p>
          <a:p>
            <a:pPr marL="0" indent="0">
              <a:buNone/>
            </a:pPr>
            <a:r>
              <a:rPr lang="en-US" sz="1200" dirty="0"/>
              <a:t>        if (data == </a:t>
            </a:r>
            <a:r>
              <a:rPr lang="en-US" sz="1200" dirty="0" err="1"/>
              <a:t>current.data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    return true;}</a:t>
            </a:r>
          </a:p>
          <a:p>
            <a:pPr marL="0" indent="0">
              <a:buNone/>
            </a:pPr>
            <a:r>
              <a:rPr lang="en-US" sz="1200" dirty="0"/>
              <a:t>        return data &lt; </a:t>
            </a:r>
            <a:r>
              <a:rPr lang="en-US" sz="1200" dirty="0" err="1"/>
              <a:t>current.data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? </a:t>
            </a:r>
            <a:r>
              <a:rPr lang="en-US" sz="1200" dirty="0" err="1"/>
              <a:t>containsNodeRecursive</a:t>
            </a:r>
            <a:r>
              <a:rPr lang="en-US" sz="1200" dirty="0"/>
              <a:t>(</a:t>
            </a:r>
            <a:r>
              <a:rPr lang="en-US" sz="1200" dirty="0" err="1"/>
              <a:t>current.left</a:t>
            </a:r>
            <a:r>
              <a:rPr lang="en-US" sz="1200" dirty="0"/>
              <a:t>, data)</a:t>
            </a:r>
          </a:p>
          <a:p>
            <a:pPr marL="0" indent="0">
              <a:buNone/>
            </a:pPr>
            <a:r>
              <a:rPr lang="en-US" sz="1200" dirty="0"/>
              <a:t>          : </a:t>
            </a:r>
            <a:r>
              <a:rPr lang="en-US" sz="1200" dirty="0" err="1"/>
              <a:t>containsNodeRecursive</a:t>
            </a:r>
            <a:r>
              <a:rPr lang="en-US" sz="1200" dirty="0"/>
              <a:t>(</a:t>
            </a:r>
            <a:r>
              <a:rPr lang="en-US" sz="1200" dirty="0" err="1"/>
              <a:t>current.right</a:t>
            </a:r>
            <a:r>
              <a:rPr lang="en-US" sz="1200" dirty="0"/>
              <a:t>, data);}</a:t>
            </a:r>
          </a:p>
          <a:p>
            <a:pPr marL="0" indent="0">
              <a:buNone/>
            </a:pPr>
            <a:r>
              <a:rPr lang="en-US" sz="1200" dirty="0"/>
              <a:t>    void delete(int data) {</a:t>
            </a:r>
          </a:p>
          <a:p>
            <a:pPr marL="0" indent="0">
              <a:buNone/>
            </a:pPr>
            <a:r>
              <a:rPr lang="en-US" sz="1200" dirty="0"/>
              <a:t>        root = </a:t>
            </a:r>
            <a:r>
              <a:rPr lang="en-US" sz="1200" dirty="0" err="1"/>
              <a:t>deleteRecursive</a:t>
            </a:r>
            <a:r>
              <a:rPr lang="en-US" sz="1200" dirty="0"/>
              <a:t>(root, data);}</a:t>
            </a:r>
          </a:p>
          <a:p>
            <a:pPr marL="0" indent="0">
              <a:buNone/>
            </a:pPr>
            <a:r>
              <a:rPr lang="en-US" sz="1200" dirty="0"/>
              <a:t>    Node </a:t>
            </a:r>
            <a:r>
              <a:rPr lang="en-US" sz="1200" dirty="0" err="1"/>
              <a:t>deleteRecursive</a:t>
            </a:r>
            <a:r>
              <a:rPr lang="en-US" sz="1200" dirty="0"/>
              <a:t>(Node current, int data) {</a:t>
            </a:r>
          </a:p>
          <a:p>
            <a:pPr marL="0" indent="0">
              <a:buNone/>
            </a:pPr>
            <a:r>
              <a:rPr lang="en-US" sz="1200" dirty="0"/>
              <a:t>        if (current == null) {</a:t>
            </a:r>
          </a:p>
          <a:p>
            <a:pPr marL="0" indent="0">
              <a:buNone/>
            </a:pPr>
            <a:r>
              <a:rPr lang="en-US" sz="1200" dirty="0"/>
              <a:t>            return null;}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4E9FC-FD53-3CE1-5905-5AFFD139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7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2617B-119D-F64E-9B59-12D10EAE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9B9B3-C3EA-4F96-9AE1-3D1ECE71C1D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453B8-E6EE-6DCA-08BD-58AF6FAF0C01}"/>
              </a:ext>
            </a:extLst>
          </p:cNvPr>
          <p:cNvSpPr txBox="1"/>
          <p:nvPr/>
        </p:nvSpPr>
        <p:spPr>
          <a:xfrm>
            <a:off x="1080116" y="705775"/>
            <a:ext cx="10031767" cy="615222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>
              <a:buNone/>
            </a:pPr>
            <a:r>
              <a:rPr lang="en-US" sz="1800" dirty="0"/>
              <a:t> if (data == </a:t>
            </a:r>
            <a:r>
              <a:rPr lang="en-US" sz="1800" dirty="0" err="1"/>
              <a:t>current.data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current.left</a:t>
            </a:r>
            <a:r>
              <a:rPr lang="en-US" sz="1800" dirty="0"/>
              <a:t> == null &amp;&amp; </a:t>
            </a:r>
            <a:r>
              <a:rPr lang="en-US" sz="1800" dirty="0" err="1"/>
              <a:t>current.right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                return null;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current.right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                return </a:t>
            </a:r>
            <a:r>
              <a:rPr lang="en-US" sz="1800" dirty="0" err="1"/>
              <a:t>current.left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current.left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                return </a:t>
            </a:r>
            <a:r>
              <a:rPr lang="en-US" sz="1800" dirty="0" err="1"/>
              <a:t>current.right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    int </a:t>
            </a:r>
            <a:r>
              <a:rPr lang="en-US" sz="1800" dirty="0" err="1"/>
              <a:t>smallestValue</a:t>
            </a:r>
            <a:r>
              <a:rPr lang="en-US" sz="1800" dirty="0"/>
              <a:t> = </a:t>
            </a:r>
            <a:r>
              <a:rPr lang="en-US" sz="1800" dirty="0" err="1"/>
              <a:t>findSmallestValue</a:t>
            </a:r>
            <a:r>
              <a:rPr lang="en-US" sz="1800" dirty="0"/>
              <a:t>(</a:t>
            </a:r>
            <a:r>
              <a:rPr lang="en-US" sz="1800" dirty="0" err="1"/>
              <a:t>current.right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current.data</a:t>
            </a:r>
            <a:r>
              <a:rPr lang="en-US" sz="1800" dirty="0"/>
              <a:t> = </a:t>
            </a:r>
            <a:r>
              <a:rPr lang="en-US" sz="1800" dirty="0" err="1"/>
              <a:t>smallestValue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current.right</a:t>
            </a:r>
            <a:r>
              <a:rPr lang="en-US" sz="1800" dirty="0"/>
              <a:t> = </a:t>
            </a:r>
            <a:r>
              <a:rPr lang="en-US" sz="1800" dirty="0" err="1"/>
              <a:t>deleteRecursive</a:t>
            </a:r>
            <a:r>
              <a:rPr lang="en-US" sz="1800" dirty="0"/>
              <a:t>(</a:t>
            </a:r>
            <a:r>
              <a:rPr lang="en-US" sz="1800" dirty="0" err="1"/>
              <a:t>current.right</a:t>
            </a:r>
            <a:r>
              <a:rPr lang="en-US" sz="1800" dirty="0"/>
              <a:t>, </a:t>
            </a:r>
            <a:r>
              <a:rPr lang="en-US" sz="1800" dirty="0" err="1"/>
              <a:t>smallestValue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return current;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if (data &lt; </a:t>
            </a:r>
            <a:r>
              <a:rPr lang="en-US" sz="1800" dirty="0" err="1"/>
              <a:t>current.data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current.left</a:t>
            </a:r>
            <a:r>
              <a:rPr lang="en-US" sz="1800" dirty="0"/>
              <a:t> = </a:t>
            </a:r>
            <a:r>
              <a:rPr lang="en-US" sz="1800" dirty="0" err="1"/>
              <a:t>deleteRecursive</a:t>
            </a:r>
            <a:r>
              <a:rPr lang="en-US" sz="1800" dirty="0"/>
              <a:t>(</a:t>
            </a:r>
            <a:r>
              <a:rPr lang="en-US" sz="1800" dirty="0" err="1"/>
              <a:t>current.left</a:t>
            </a:r>
            <a:r>
              <a:rPr lang="en-US" sz="1800" dirty="0"/>
              <a:t>, data);</a:t>
            </a:r>
          </a:p>
          <a:p>
            <a:pPr marL="0" indent="0">
              <a:buNone/>
            </a:pPr>
            <a:r>
              <a:rPr lang="en-US" sz="1800" dirty="0"/>
              <a:t>            return current;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current.right</a:t>
            </a:r>
            <a:r>
              <a:rPr lang="en-US" sz="1800" dirty="0"/>
              <a:t> = </a:t>
            </a:r>
            <a:r>
              <a:rPr lang="en-US" sz="1800" dirty="0" err="1"/>
              <a:t>deleteRecursive</a:t>
            </a:r>
            <a:r>
              <a:rPr lang="en-US" sz="1800" dirty="0"/>
              <a:t>(</a:t>
            </a:r>
            <a:r>
              <a:rPr lang="en-US" sz="1800" dirty="0" err="1"/>
              <a:t>current.right</a:t>
            </a:r>
            <a:r>
              <a:rPr lang="en-US" sz="1800" dirty="0"/>
              <a:t>, data);</a:t>
            </a:r>
          </a:p>
          <a:p>
            <a:pPr marL="0" indent="0">
              <a:buNone/>
            </a:pPr>
            <a:r>
              <a:rPr lang="en-US" sz="1800" dirty="0"/>
              <a:t>        return current;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int </a:t>
            </a:r>
            <a:r>
              <a:rPr lang="en-US" sz="1800" dirty="0" err="1"/>
              <a:t>findSmallestValue</a:t>
            </a:r>
            <a:r>
              <a:rPr lang="en-US" sz="1800" dirty="0"/>
              <a:t>(Node root) {</a:t>
            </a:r>
          </a:p>
          <a:p>
            <a:pPr marL="0" indent="0"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root.left</a:t>
            </a:r>
            <a:r>
              <a:rPr lang="en-US" sz="1800" dirty="0"/>
              <a:t> == null ? </a:t>
            </a:r>
            <a:r>
              <a:rPr lang="en-US" sz="1800" dirty="0" err="1"/>
              <a:t>root.data</a:t>
            </a:r>
            <a:r>
              <a:rPr lang="en-US" sz="1800" dirty="0"/>
              <a:t> : </a:t>
            </a:r>
            <a:r>
              <a:rPr lang="en-US" sz="1800" dirty="0" err="1"/>
              <a:t>findSmallestValue</a:t>
            </a:r>
            <a:r>
              <a:rPr lang="en-US" sz="1800" dirty="0"/>
              <a:t>(</a:t>
            </a:r>
            <a:r>
              <a:rPr lang="en-US" sz="1800" dirty="0" err="1"/>
              <a:t>root.left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3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FF0-6A3F-C552-E2BE-21ABF92E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8" y="1136030"/>
            <a:ext cx="4663736" cy="1143000"/>
          </a:xfrm>
        </p:spPr>
        <p:txBody>
          <a:bodyPr/>
          <a:lstStyle/>
          <a:p>
            <a:r>
              <a:rPr lang="en-US" dirty="0"/>
              <a:t>Code ex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E28-803D-2272-7F46-FA2BA8AE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class Node:</a:t>
            </a:r>
          </a:p>
          <a:p>
            <a:pPr marL="0" indent="0"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__(self, data):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self.data</a:t>
            </a:r>
            <a:r>
              <a:rPr lang="en-US" sz="1800" dirty="0"/>
              <a:t> = data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self.left</a:t>
            </a:r>
            <a:r>
              <a:rPr lang="en-US" sz="1800" dirty="0"/>
              <a:t> = None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self.right</a:t>
            </a:r>
            <a:r>
              <a:rPr lang="en-US" sz="1800" dirty="0"/>
              <a:t> = None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BinarySearchTree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__(self):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self.root</a:t>
            </a:r>
            <a:r>
              <a:rPr lang="en-US" sz="1800" dirty="0"/>
              <a:t> = None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def insert(self, data):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self.root</a:t>
            </a:r>
            <a:r>
              <a:rPr lang="en-US" sz="1800" dirty="0"/>
              <a:t> = </a:t>
            </a:r>
            <a:r>
              <a:rPr lang="en-US" sz="1800" dirty="0" err="1"/>
              <a:t>self.insert_recursive</a:t>
            </a:r>
            <a:r>
              <a:rPr lang="en-US" sz="1800" dirty="0"/>
              <a:t>(</a:t>
            </a:r>
            <a:r>
              <a:rPr lang="en-US" sz="1800" dirty="0" err="1"/>
              <a:t>self.root</a:t>
            </a:r>
            <a:r>
              <a:rPr lang="en-US" sz="1800" dirty="0"/>
              <a:t>, data)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def </a:t>
            </a:r>
            <a:r>
              <a:rPr lang="en-US" sz="1800" dirty="0" err="1"/>
              <a:t>insert_recursive</a:t>
            </a:r>
            <a:r>
              <a:rPr lang="en-US" sz="1800" dirty="0"/>
              <a:t>(self, current, data):</a:t>
            </a:r>
          </a:p>
          <a:p>
            <a:pPr marL="0" indent="0">
              <a:buNone/>
            </a:pPr>
            <a:r>
              <a:rPr lang="en-US" sz="1800" dirty="0"/>
              <a:t>        if current is None:</a:t>
            </a:r>
          </a:p>
          <a:p>
            <a:pPr marL="0" indent="0">
              <a:buNone/>
            </a:pPr>
            <a:r>
              <a:rPr lang="en-US" sz="1800" dirty="0"/>
              <a:t>            return Node(data)</a:t>
            </a:r>
          </a:p>
          <a:p>
            <a:pPr marL="0" indent="0">
              <a:buNone/>
            </a:pPr>
            <a:r>
              <a:rPr lang="en-US" sz="1800" dirty="0"/>
              <a:t>        if data &lt; </a:t>
            </a:r>
            <a:r>
              <a:rPr lang="en-US" sz="1800" dirty="0" err="1"/>
              <a:t>current.data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current.left</a:t>
            </a:r>
            <a:r>
              <a:rPr lang="en-US" sz="1800" dirty="0"/>
              <a:t> = </a:t>
            </a:r>
            <a:r>
              <a:rPr lang="en-US" sz="1800" dirty="0" err="1"/>
              <a:t>self.insert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4E9FC-FD53-3CE1-5905-5AFFD139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7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FF0-6A3F-C552-E2BE-21ABF92E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982132"/>
            <a:ext cx="4663736" cy="1143000"/>
          </a:xfrm>
        </p:spPr>
        <p:txBody>
          <a:bodyPr/>
          <a:lstStyle/>
          <a:p>
            <a:r>
              <a:rPr lang="en-US" dirty="0"/>
              <a:t>Code ex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E28-803D-2272-7F46-FA2BA8AE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pPr marL="0" indent="0">
              <a:buNone/>
            </a:pPr>
            <a:r>
              <a:rPr lang="en-US" sz="1400" dirty="0"/>
              <a:t>#include &lt;iostream&gt;</a:t>
            </a:r>
          </a:p>
          <a:p>
            <a:pPr marL="0" indent="0">
              <a:buNone/>
            </a:pPr>
            <a:r>
              <a:rPr lang="en-US" sz="1400" dirty="0"/>
              <a:t>class Node {</a:t>
            </a:r>
          </a:p>
          <a:p>
            <a:pPr marL="0" indent="0">
              <a:buNone/>
            </a:pPr>
            <a:r>
              <a:rPr lang="en-US" sz="1400" dirty="0"/>
              <a:t>public:</a:t>
            </a:r>
          </a:p>
          <a:p>
            <a:pPr marL="0" indent="0">
              <a:buNone/>
            </a:pPr>
            <a:r>
              <a:rPr lang="en-US" sz="1400" dirty="0"/>
              <a:t>    int data;</a:t>
            </a:r>
          </a:p>
          <a:p>
            <a:pPr marL="0" indent="0">
              <a:buNone/>
            </a:pPr>
            <a:r>
              <a:rPr lang="en-US" sz="1400" dirty="0"/>
              <a:t>    Node* left;</a:t>
            </a:r>
          </a:p>
          <a:p>
            <a:pPr marL="0" indent="0">
              <a:buNone/>
            </a:pPr>
            <a:r>
              <a:rPr lang="en-US" sz="1400" dirty="0"/>
              <a:t>    Node* right;</a:t>
            </a:r>
          </a:p>
          <a:p>
            <a:pPr marL="0" indent="0">
              <a:buNone/>
            </a:pPr>
            <a:r>
              <a:rPr lang="en-US" sz="1400" dirty="0"/>
              <a:t>    Node(int data) {</a:t>
            </a:r>
          </a:p>
          <a:p>
            <a:pPr marL="0" indent="0">
              <a:buNone/>
            </a:pPr>
            <a:r>
              <a:rPr lang="en-US" sz="1400" dirty="0"/>
              <a:t>        this-&gt;data = data;</a:t>
            </a:r>
          </a:p>
          <a:p>
            <a:pPr marL="0" indent="0">
              <a:buNone/>
            </a:pPr>
            <a:r>
              <a:rPr lang="en-US" sz="1400" dirty="0"/>
              <a:t>        this-&gt;left = NULL;</a:t>
            </a:r>
          </a:p>
          <a:p>
            <a:pPr marL="0" indent="0">
              <a:buNone/>
            </a:pPr>
            <a:r>
              <a:rPr lang="en-US" sz="1400" dirty="0"/>
              <a:t>        this-&gt;right = NULL;    }};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BinarySearchTree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public:</a:t>
            </a:r>
          </a:p>
          <a:p>
            <a:pPr marL="0" indent="0">
              <a:buNone/>
            </a:pPr>
            <a:r>
              <a:rPr lang="en-US" sz="1400" dirty="0"/>
              <a:t>    Node* root;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BinarySearchTree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   root = NULL;    }</a:t>
            </a:r>
          </a:p>
          <a:p>
            <a:pPr marL="0" indent="0">
              <a:buNone/>
            </a:pPr>
            <a:r>
              <a:rPr lang="en-US" sz="1400" dirty="0"/>
              <a:t>    Node* insert(int data) {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insertRecursive</a:t>
            </a:r>
            <a:r>
              <a:rPr lang="en-US" sz="1400" dirty="0"/>
              <a:t>(root, data);    }</a:t>
            </a:r>
          </a:p>
          <a:p>
            <a:pPr marL="0" indent="0">
              <a:buNone/>
            </a:pPr>
            <a:r>
              <a:rPr lang="en-US" sz="1400" dirty="0"/>
              <a:t>    Node* </a:t>
            </a:r>
            <a:r>
              <a:rPr lang="en-US" sz="1400" dirty="0" err="1"/>
              <a:t>insertRecursive</a:t>
            </a:r>
            <a:r>
              <a:rPr lang="en-US" sz="1400" dirty="0"/>
              <a:t>(Node* current, int data) {</a:t>
            </a:r>
          </a:p>
          <a:p>
            <a:pPr marL="0" indent="0">
              <a:buNone/>
            </a:pPr>
            <a:r>
              <a:rPr lang="en-US" sz="1400" dirty="0"/>
              <a:t>        if (current == NULL) {</a:t>
            </a:r>
          </a:p>
          <a:p>
            <a:pPr marL="0" indent="0">
              <a:buNone/>
            </a:pPr>
            <a:r>
              <a:rPr lang="en-US" sz="1400" dirty="0"/>
              <a:t>            return new Node(data);        }</a:t>
            </a:r>
          </a:p>
          <a:p>
            <a:pPr marL="0" indent="0">
              <a:buNone/>
            </a:pPr>
            <a:r>
              <a:rPr lang="en-US" sz="1400" dirty="0"/>
              <a:t>        if (data &lt; current-&gt;data) {</a:t>
            </a:r>
          </a:p>
          <a:p>
            <a:pPr marL="0" indent="0">
              <a:buNone/>
            </a:pPr>
            <a:r>
              <a:rPr lang="en-US" sz="1400" dirty="0"/>
              <a:t>            current-&gt;left = </a:t>
            </a:r>
            <a:r>
              <a:rPr lang="en-US" sz="1400" dirty="0" err="1"/>
              <a:t>insertRecursive</a:t>
            </a:r>
            <a:r>
              <a:rPr lang="en-US" sz="1400" dirty="0"/>
              <a:t>(current-&gt;left, data);</a:t>
            </a:r>
          </a:p>
          <a:p>
            <a:pPr marL="0" indent="0">
              <a:buNone/>
            </a:pPr>
            <a:r>
              <a:rPr lang="en-US" sz="1400" dirty="0"/>
              <a:t>        } else if (data &gt; current-&gt;data) {</a:t>
            </a:r>
          </a:p>
          <a:p>
            <a:pPr marL="0" indent="0">
              <a:buNone/>
            </a:pPr>
            <a:r>
              <a:rPr lang="en-US" sz="1400" dirty="0"/>
              <a:t>            current-&gt;right = </a:t>
            </a:r>
            <a:r>
              <a:rPr lang="en-US" sz="1400" dirty="0" err="1"/>
              <a:t>insertRecursive</a:t>
            </a:r>
            <a:r>
              <a:rPr lang="en-US" sz="1400" dirty="0"/>
              <a:t>(current-&gt;right, data);        }        return current;    }</a:t>
            </a:r>
          </a:p>
          <a:p>
            <a:pPr marL="0" indent="0">
              <a:buNone/>
            </a:pPr>
            <a:r>
              <a:rPr lang="en-US" sz="1400" dirty="0"/>
              <a:t>    bool </a:t>
            </a:r>
            <a:r>
              <a:rPr lang="en-US" sz="1400" dirty="0" err="1"/>
              <a:t>containsNode</a:t>
            </a:r>
            <a:r>
              <a:rPr lang="en-US" sz="1400" dirty="0"/>
              <a:t>(int data) {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containsNodeRecursive</a:t>
            </a:r>
            <a:r>
              <a:rPr lang="en-US" sz="1400" dirty="0"/>
              <a:t>(root, data);    }</a:t>
            </a:r>
          </a:p>
          <a:p>
            <a:pPr marL="0" indent="0">
              <a:buNone/>
            </a:pPr>
            <a:r>
              <a:rPr lang="en-US" sz="1400" dirty="0"/>
              <a:t>    bool </a:t>
            </a:r>
            <a:r>
              <a:rPr lang="en-US" sz="1400" dirty="0" err="1"/>
              <a:t>containsNodeRecursive</a:t>
            </a:r>
            <a:r>
              <a:rPr lang="en-US" sz="1400" dirty="0"/>
              <a:t>(Node* current, int data) {</a:t>
            </a:r>
          </a:p>
          <a:p>
            <a:pPr marL="0" indent="0">
              <a:buNone/>
            </a:pPr>
            <a:r>
              <a:rPr lang="en-US" sz="1400" dirty="0"/>
              <a:t>        if (current == NULL) {</a:t>
            </a:r>
          </a:p>
          <a:p>
            <a:pPr marL="0" indent="0">
              <a:buNone/>
            </a:pPr>
            <a:r>
              <a:rPr lang="en-US" sz="1400" dirty="0"/>
              <a:t>            return false;        }</a:t>
            </a:r>
          </a:p>
          <a:p>
            <a:pPr marL="0" indent="0">
              <a:buNone/>
            </a:pPr>
            <a:r>
              <a:rPr lang="en-US" sz="1400" dirty="0"/>
              <a:t>        if (data == current-&gt;data) {</a:t>
            </a:r>
          </a:p>
          <a:p>
            <a:pPr marL="0" indent="0">
              <a:buNone/>
            </a:pPr>
            <a:r>
              <a:rPr lang="en-US" sz="1400" dirty="0"/>
              <a:t>            return true;        }</a:t>
            </a:r>
          </a:p>
          <a:p>
            <a:pPr marL="0" indent="0">
              <a:buNone/>
            </a:pPr>
            <a:r>
              <a:rPr lang="en-US" sz="1400" dirty="0"/>
              <a:t>        return data &lt; current-&gt;data</a:t>
            </a:r>
          </a:p>
          <a:p>
            <a:pPr marL="0" indent="0">
              <a:buNone/>
            </a:pPr>
            <a:r>
              <a:rPr lang="en-US" sz="1400" dirty="0"/>
              <a:t>          ? </a:t>
            </a:r>
            <a:r>
              <a:rPr lang="en-US" sz="1400" dirty="0" err="1"/>
              <a:t>containsNodeRecursive</a:t>
            </a:r>
            <a:r>
              <a:rPr lang="en-US" sz="1400" dirty="0"/>
              <a:t>(current-&gt;left, data)</a:t>
            </a:r>
          </a:p>
          <a:p>
            <a:pPr marL="0" indent="0">
              <a:buNone/>
            </a:pPr>
            <a:r>
              <a:rPr lang="en-US" sz="1400" dirty="0"/>
              <a:t>          : </a:t>
            </a:r>
            <a:r>
              <a:rPr lang="en-US" sz="1400" dirty="0" err="1"/>
              <a:t>containsNodeRecursive</a:t>
            </a:r>
            <a:r>
              <a:rPr lang="en-US" sz="1400" dirty="0"/>
              <a:t>(current-&gt;right, data);    }</a:t>
            </a:r>
          </a:p>
          <a:p>
            <a:pPr marL="0" indent="0">
              <a:buNone/>
            </a:pPr>
            <a:r>
              <a:rPr lang="en-US" sz="1400" dirty="0"/>
              <a:t>    Node* </a:t>
            </a:r>
            <a:r>
              <a:rPr lang="en-US" sz="1400" dirty="0" err="1"/>
              <a:t>deleteNode</a:t>
            </a:r>
            <a:r>
              <a:rPr lang="en-US" sz="1400" dirty="0"/>
              <a:t>(int data) {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deleteNodeRecursive</a:t>
            </a:r>
            <a:r>
              <a:rPr lang="en-US" sz="1400" dirty="0"/>
              <a:t>(root, data);    }</a:t>
            </a:r>
          </a:p>
          <a:p>
            <a:pPr marL="0" indent="0">
              <a:buNone/>
            </a:pPr>
            <a:r>
              <a:rPr lang="en-US" sz="1400" dirty="0"/>
              <a:t>    Node* </a:t>
            </a:r>
            <a:r>
              <a:rPr lang="en-US" sz="1400" dirty="0" err="1"/>
              <a:t>deleteNodeRecursive</a:t>
            </a:r>
            <a:r>
              <a:rPr lang="en-US" sz="1400" dirty="0"/>
              <a:t>(Node* current, int data) {</a:t>
            </a:r>
          </a:p>
          <a:p>
            <a:pPr marL="0" indent="0">
              <a:buNone/>
            </a:pPr>
            <a:r>
              <a:rPr lang="en-US" sz="1400" dirty="0"/>
              <a:t>        if (current == NULL) {</a:t>
            </a:r>
          </a:p>
          <a:p>
            <a:pPr marL="0" indent="0">
              <a:buNone/>
            </a:pPr>
            <a:r>
              <a:rPr lang="en-US" sz="1400" dirty="0"/>
              <a:t>            return NULL;        }</a:t>
            </a:r>
          </a:p>
          <a:p>
            <a:pPr marL="0" indent="0">
              <a:buNone/>
            </a:pPr>
            <a:r>
              <a:rPr lang="en-US" sz="1400" dirty="0"/>
              <a:t>        if (data == current-&gt;data) {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4E9FC-FD53-3CE1-5905-5AFFD139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70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35044-4691-675A-F011-A469641F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9B9B3-C3EA-4F96-9AE1-3D1ECE71C1D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EB7C0-9F51-1BFF-DF96-D603A693E3D6}"/>
              </a:ext>
            </a:extLst>
          </p:cNvPr>
          <p:cNvSpPr txBox="1"/>
          <p:nvPr/>
        </p:nvSpPr>
        <p:spPr>
          <a:xfrm>
            <a:off x="970625" y="750224"/>
            <a:ext cx="11221375" cy="610777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>
              <a:buNone/>
            </a:pPr>
            <a:r>
              <a:rPr lang="en-US" sz="1400" dirty="0"/>
              <a:t> if (current-&gt;left == NULL &amp;&amp; current-&gt;right == NULL) {</a:t>
            </a:r>
          </a:p>
          <a:p>
            <a:pPr marL="0" indent="0">
              <a:buNone/>
            </a:pPr>
            <a:r>
              <a:rPr lang="en-US" sz="1400" dirty="0"/>
              <a:t>                return NULL;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    if (current-&gt;right == NULL) {</a:t>
            </a:r>
          </a:p>
          <a:p>
            <a:pPr marL="0" indent="0">
              <a:buNone/>
            </a:pPr>
            <a:r>
              <a:rPr lang="en-US" sz="1400" dirty="0"/>
              <a:t>                return current-&gt;left;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    if (current-&gt;left == NULL) {</a:t>
            </a:r>
          </a:p>
          <a:p>
            <a:pPr marL="0" indent="0">
              <a:buNone/>
            </a:pPr>
            <a:r>
              <a:rPr lang="en-US" sz="1400" dirty="0"/>
              <a:t>                return current-&gt;right;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    int </a:t>
            </a:r>
            <a:r>
              <a:rPr lang="en-US" sz="1400" dirty="0" err="1"/>
              <a:t>smallestValue</a:t>
            </a:r>
            <a:r>
              <a:rPr lang="en-US" sz="1400" dirty="0"/>
              <a:t> = </a:t>
            </a:r>
            <a:r>
              <a:rPr lang="en-US" sz="1400" dirty="0" err="1"/>
              <a:t>findSmallestValue</a:t>
            </a:r>
            <a:r>
              <a:rPr lang="en-US" sz="1400" dirty="0"/>
              <a:t>(current-&gt;right);</a:t>
            </a:r>
          </a:p>
          <a:p>
            <a:pPr marL="0" indent="0">
              <a:buNone/>
            </a:pPr>
            <a:r>
              <a:rPr lang="en-US" sz="1400" dirty="0"/>
              <a:t>            current-&gt;data = </a:t>
            </a:r>
            <a:r>
              <a:rPr lang="en-US" sz="1400" dirty="0" err="1"/>
              <a:t>smallestValue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    current-&gt;right = </a:t>
            </a:r>
            <a:r>
              <a:rPr lang="en-US" sz="1400" dirty="0" err="1"/>
              <a:t>deleteNodeRecursive</a:t>
            </a:r>
            <a:r>
              <a:rPr lang="en-US" sz="1400" dirty="0"/>
              <a:t>(current-&gt;right, </a:t>
            </a:r>
            <a:r>
              <a:rPr lang="en-US" sz="1400" dirty="0" err="1"/>
              <a:t>smallestValue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return current;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if (data &lt; current-&gt;data) {</a:t>
            </a:r>
          </a:p>
          <a:p>
            <a:pPr marL="0" indent="0">
              <a:buNone/>
            </a:pPr>
            <a:r>
              <a:rPr lang="en-US" sz="1400" dirty="0"/>
              <a:t>            current-&gt;left = </a:t>
            </a:r>
            <a:r>
              <a:rPr lang="en-US" sz="1400" dirty="0" err="1"/>
              <a:t>deleteNodeRecursive</a:t>
            </a:r>
            <a:r>
              <a:rPr lang="en-US" sz="1400" dirty="0"/>
              <a:t>(current-&gt;left, data);</a:t>
            </a:r>
          </a:p>
          <a:p>
            <a:pPr marL="0" indent="0">
              <a:buNone/>
            </a:pPr>
            <a:r>
              <a:rPr lang="en-US" sz="1400" dirty="0"/>
              <a:t>            return current;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current-&gt;right = </a:t>
            </a:r>
            <a:r>
              <a:rPr lang="en-US" sz="1400" dirty="0" err="1"/>
              <a:t>deleteNodeRecursive</a:t>
            </a:r>
            <a:r>
              <a:rPr lang="en-US" sz="1400" dirty="0"/>
              <a:t>(current-&gt;right, data);</a:t>
            </a:r>
          </a:p>
          <a:p>
            <a:pPr marL="0" indent="0">
              <a:buNone/>
            </a:pPr>
            <a:r>
              <a:rPr lang="en-US" sz="1400" dirty="0"/>
              <a:t>        return current;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int </a:t>
            </a:r>
            <a:r>
              <a:rPr lang="en-US" sz="1400" dirty="0" err="1"/>
              <a:t>findSmallestValue</a:t>
            </a:r>
            <a:r>
              <a:rPr lang="en-US" sz="1400" dirty="0"/>
              <a:t>(Node* root) {</a:t>
            </a:r>
          </a:p>
          <a:p>
            <a:pPr marL="0" indent="0">
              <a:buNone/>
            </a:pPr>
            <a:r>
              <a:rPr lang="en-US" sz="1400" dirty="0"/>
              <a:t>        Node* current = root;</a:t>
            </a:r>
          </a:p>
          <a:p>
            <a:pPr marL="0" indent="0">
              <a:buNone/>
            </a:pPr>
            <a:r>
              <a:rPr lang="en-US" sz="1400" dirty="0"/>
              <a:t>        while (current-&gt;left != NULL) {</a:t>
            </a:r>
          </a:p>
          <a:p>
            <a:pPr marL="0" indent="0">
              <a:buNone/>
            </a:pPr>
            <a:r>
              <a:rPr lang="en-US" sz="1400" dirty="0"/>
              <a:t>            current = current-&gt;left;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return current-&gt;data;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519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A13-196D-5486-B0B6-990C3919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en-US" dirty="0"/>
              <a:t>Chapter 7: Sorting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83B49-681B-69CB-31FE-9215B59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BDF44-ECE2-4699-9983-1C085BEEF8E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83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369F-AE45-B5D5-6F14-CA4AB2C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A677-6828-8BAF-8EAC-1C7DC618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Comparison-based in-place sorting algorithm</a:t>
            </a:r>
          </a:p>
          <a:p>
            <a:r>
              <a:rPr lang="en-US" sz="2800" dirty="0"/>
              <a:t>List divided into sorted and unsorted portions</a:t>
            </a:r>
          </a:p>
          <a:p>
            <a:r>
              <a:rPr lang="en-US" sz="2800" dirty="0"/>
              <a:t>Elements from unsorted portion are selected, placed in proper order, and added to sorted portion.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4379-A1F2-DAD9-093D-6228DB1F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15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73B-2506-FAED-337B-A3F077DB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B029-B682-DAF6-80F5-A485A0775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index position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Find the smallest data value in the array from positions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through length - 1, where length is the number of data values stored.</a:t>
            </a:r>
          </a:p>
          <a:p>
            <a:endParaRPr lang="en-US" dirty="0"/>
          </a:p>
          <a:p>
            <a:r>
              <a:rPr lang="en-US" dirty="0"/>
              <a:t>e Exchange (swap) the smallest value with the value at position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0413-D31A-4A8C-89C8-F47B8431A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1 - Set MIN to location o</a:t>
            </a:r>
          </a:p>
          <a:p>
            <a:r>
              <a:rPr lang="en-US" dirty="0"/>
              <a:t>Step 2 - Search the minimum element in the list</a:t>
            </a:r>
          </a:p>
          <a:p>
            <a:r>
              <a:rPr lang="en-US" dirty="0"/>
              <a:t>Step 3 - Swap with value at location MIN</a:t>
            </a:r>
          </a:p>
          <a:p>
            <a:r>
              <a:rPr lang="en-US" dirty="0"/>
              <a:t>Step 4 - Increment MIN to point to next element</a:t>
            </a:r>
          </a:p>
          <a:p>
            <a:r>
              <a:rPr lang="en-US" dirty="0"/>
              <a:t>Step 5 — Repeat until list is sorted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6C76B-C330-EEAF-AF5D-634C175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B0026-7AC6-44D4-9C24-B10127717BE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03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81B0-85BA-388D-A81E-FD15C5FD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413761"/>
            <a:ext cx="3077752" cy="11430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1BEFE-B48A-3D43-96FA-DC2E27EA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55F-EBB5-4A5A-817E-DAC65F2346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87B20-F65A-941E-8B35-6515731C9778}"/>
              </a:ext>
            </a:extLst>
          </p:cNvPr>
          <p:cNvSpPr txBox="1"/>
          <p:nvPr/>
        </p:nvSpPr>
        <p:spPr>
          <a:xfrm>
            <a:off x="1159275" y="1556761"/>
            <a:ext cx="60945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Unsorted list: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1st iteration: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Smallest =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2&lt;5, smallest =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1&lt;2, smallest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4&gt;1,smallest =1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3&gt;1, smallest =1</a:t>
            </a:r>
          </a:p>
          <a:p>
            <a:endParaRPr lang="en-US" sz="2400" dirty="0"/>
          </a:p>
          <a:p>
            <a:r>
              <a:rPr lang="en-US" sz="2400" dirty="0"/>
              <a:t>Swap 5 and 1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A1CD7-AB6D-8070-07F9-D0DCE676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52" y="2315283"/>
            <a:ext cx="4770806" cy="401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18642-AC44-25CD-960D-AC6AA6AD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99" y="5848596"/>
            <a:ext cx="4692778" cy="4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0940-796F-632F-7C9E-683A01667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79878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5: Recursive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D8D7-1A93-B4F8-1865-837D395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BDF44-ECE2-4699-9983-1C085BEEF8E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F944F-B9A4-E94B-9670-85B8A2F6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9B9B3-C3EA-4F96-9AE1-3D1ECE71C1D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A3552-7026-2120-EAE6-3F227AF1766A}"/>
              </a:ext>
            </a:extLst>
          </p:cNvPr>
          <p:cNvSpPr txBox="1"/>
          <p:nvPr/>
        </p:nvSpPr>
        <p:spPr>
          <a:xfrm>
            <a:off x="1418915" y="107539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2nd iteration: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Smallest =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2&lt;5, smallest =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2&lt;4, smallest =2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2&lt;3,smallest = 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swap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50F38-7399-1065-27F3-DC373EF8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52" y="1496030"/>
            <a:ext cx="4531903" cy="391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54C58-37CE-9897-B097-C43F65681F21}"/>
              </a:ext>
            </a:extLst>
          </p:cNvPr>
          <p:cNvSpPr txBox="1"/>
          <p:nvPr/>
        </p:nvSpPr>
        <p:spPr>
          <a:xfrm>
            <a:off x="1418915" y="3405947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3rd iteration: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Smallest =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4&lt;5, smallest = 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3&lt; 4, smallest =3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5 and 3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D6C50-17F9-878B-E97B-30843C7D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52" y="4029834"/>
            <a:ext cx="4636000" cy="3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FF0-6A3F-C552-E2BE-21ABF92E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096273"/>
            <a:ext cx="3775969" cy="1143000"/>
          </a:xfrm>
        </p:spPr>
        <p:txBody>
          <a:bodyPr>
            <a:normAutofit/>
          </a:bodyPr>
          <a:lstStyle/>
          <a:p>
            <a:r>
              <a:rPr lang="en-US" dirty="0"/>
              <a:t>Code ex in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E28-803D-2272-7F46-FA2BA8AE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BubbleSort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int[] numbers = {5, 4, 3, 2, 1};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bubbleSort</a:t>
            </a:r>
            <a:r>
              <a:rPr lang="en-US" sz="1600" dirty="0"/>
              <a:t>(numbers);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Arrays.toString</a:t>
            </a:r>
            <a:r>
              <a:rPr lang="en-US" sz="1600" dirty="0"/>
              <a:t>(numbers));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private static void </a:t>
            </a:r>
            <a:r>
              <a:rPr lang="en-US" sz="1600" dirty="0" err="1"/>
              <a:t>bubbleSort</a:t>
            </a:r>
            <a:r>
              <a:rPr lang="en-US" sz="1600" dirty="0"/>
              <a:t>(int[] numbers) {</a:t>
            </a:r>
          </a:p>
          <a:p>
            <a:pPr marL="0" indent="0">
              <a:buNone/>
            </a:pPr>
            <a:r>
              <a:rPr lang="en-US" sz="1600" dirty="0"/>
              <a:t>        int n = </a:t>
            </a:r>
            <a:r>
              <a:rPr lang="en-US" sz="1600" dirty="0" err="1"/>
              <a:t>numbers.length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 - 1;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    for (int j = 0; j &lt; n - </a:t>
            </a:r>
            <a:r>
              <a:rPr lang="en-US" sz="1600" dirty="0" err="1"/>
              <a:t>i</a:t>
            </a:r>
            <a:r>
              <a:rPr lang="en-US" sz="1600" dirty="0"/>
              <a:t> - 1; </a:t>
            </a:r>
            <a:r>
              <a:rPr lang="en-US" sz="1600" dirty="0" err="1"/>
              <a:t>j++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        if (numbers[j] &gt; numbers[j + 1]) {</a:t>
            </a:r>
          </a:p>
          <a:p>
            <a:pPr marL="0" indent="0">
              <a:buNone/>
            </a:pPr>
            <a:r>
              <a:rPr lang="en-US" sz="1600" dirty="0"/>
              <a:t>                    int temp = numbers[j];</a:t>
            </a:r>
          </a:p>
          <a:p>
            <a:pPr marL="0" indent="0">
              <a:buNone/>
            </a:pPr>
            <a:r>
              <a:rPr lang="en-US" sz="1600" dirty="0"/>
              <a:t>                    numbers[j] = numbers[j + 1];</a:t>
            </a:r>
          </a:p>
          <a:p>
            <a:pPr marL="0" indent="0">
              <a:buNone/>
            </a:pPr>
            <a:r>
              <a:rPr lang="en-US" sz="1600" dirty="0"/>
              <a:t>                    numbers[j + 1] = temp;</a:t>
            </a:r>
          </a:p>
          <a:p>
            <a:pPr marL="0" indent="0">
              <a:buNone/>
            </a:pPr>
            <a:r>
              <a:rPr lang="en-US" sz="1600" dirty="0"/>
              <a:t>                }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4E9FC-FD53-3CE1-5905-5AFFD139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8DBAC-2991-4514-AE0E-5A4BEB7C187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0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96FF-299B-89EE-14C1-423EFE83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1" y="987552"/>
            <a:ext cx="1964924" cy="1143000"/>
          </a:xfrm>
        </p:spPr>
        <p:txBody>
          <a:bodyPr>
            <a:norm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8FB6-8C53-A2EA-6FF0-6017017AA7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bubble_sort</a:t>
            </a:r>
            <a:r>
              <a:rPr lang="en-US" dirty="0"/>
              <a:t>(numbers):</a:t>
            </a:r>
          </a:p>
          <a:p>
            <a:pPr marL="0" indent="0">
              <a:buNone/>
            </a:pPr>
            <a:r>
              <a:rPr lang="en-US" dirty="0"/>
              <a:t>    n = </a:t>
            </a:r>
            <a:r>
              <a:rPr lang="en-US" dirty="0" err="1"/>
              <a:t>len</a:t>
            </a:r>
            <a:r>
              <a:rPr lang="en-US" dirty="0"/>
              <a:t>(numbers)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range(n - 1):</a:t>
            </a:r>
          </a:p>
          <a:p>
            <a:pPr marL="0" indent="0">
              <a:buNone/>
            </a:pPr>
            <a:r>
              <a:rPr lang="en-US" dirty="0"/>
              <a:t>        for j in range(n - </a:t>
            </a:r>
            <a:r>
              <a:rPr lang="en-US" dirty="0" err="1"/>
              <a:t>i</a:t>
            </a:r>
            <a:r>
              <a:rPr lang="en-US" dirty="0"/>
              <a:t> - 1):</a:t>
            </a:r>
          </a:p>
          <a:p>
            <a:pPr marL="0" indent="0">
              <a:buNone/>
            </a:pPr>
            <a:r>
              <a:rPr lang="en-US" dirty="0"/>
              <a:t>            if numbers[j] &gt; numbers[j + 1]:</a:t>
            </a:r>
          </a:p>
          <a:p>
            <a:pPr marL="0" indent="0">
              <a:buNone/>
            </a:pPr>
            <a:r>
              <a:rPr lang="en-US" dirty="0"/>
              <a:t>                numbers[j], numbers[j + 1] = numbers[j + 1], numbers[j]</a:t>
            </a:r>
          </a:p>
          <a:p>
            <a:pPr marL="0" indent="0">
              <a:buNone/>
            </a:pPr>
            <a:r>
              <a:rPr lang="en-US" dirty="0"/>
              <a:t>    return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 = [5, 4, 3, 2, 1]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bubble_sort</a:t>
            </a:r>
            <a:r>
              <a:rPr lang="en-US" dirty="0"/>
              <a:t>(numbers))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BB74-7946-C2E4-C208-DFDA6F9EC9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r>
              <a:rPr lang="en-US" sz="1600" dirty="0"/>
              <a:t>#include &lt;vector&gt;</a:t>
            </a:r>
          </a:p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bubble_sort</a:t>
            </a:r>
            <a:r>
              <a:rPr lang="en-US" sz="1600" dirty="0"/>
              <a:t>(std::vector&lt;int&gt; &amp;numbers) {</a:t>
            </a:r>
          </a:p>
          <a:p>
            <a:pPr marL="0" indent="0">
              <a:buNone/>
            </a:pPr>
            <a:r>
              <a:rPr lang="en-US" sz="1600" dirty="0"/>
              <a:t>    int n = </a:t>
            </a:r>
            <a:r>
              <a:rPr lang="en-US" sz="1600" dirty="0" err="1"/>
              <a:t>numbers.size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 - 1;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for (int j = 0; j &lt; n - </a:t>
            </a:r>
            <a:r>
              <a:rPr lang="en-US" sz="1600" dirty="0" err="1"/>
              <a:t>i</a:t>
            </a:r>
            <a:r>
              <a:rPr lang="en-US" sz="1600" dirty="0"/>
              <a:t> - 1; </a:t>
            </a:r>
            <a:r>
              <a:rPr lang="en-US" sz="1600" dirty="0" err="1"/>
              <a:t>j++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    if (numbers[j] &gt; numbers[j + 1]) {</a:t>
            </a:r>
          </a:p>
          <a:p>
            <a:pPr marL="0" indent="0">
              <a:buNone/>
            </a:pPr>
            <a:r>
              <a:rPr lang="en-US" sz="1600" dirty="0"/>
              <a:t>                int temp = numbers[j];</a:t>
            </a:r>
          </a:p>
          <a:p>
            <a:pPr marL="0" indent="0">
              <a:buNone/>
            </a:pPr>
            <a:r>
              <a:rPr lang="en-US" sz="1600" dirty="0"/>
              <a:t>                numbers[j] = numbers[j + 1];</a:t>
            </a:r>
          </a:p>
          <a:p>
            <a:pPr marL="0" indent="0">
              <a:buNone/>
            </a:pPr>
            <a:r>
              <a:rPr lang="en-US" sz="1600" dirty="0"/>
              <a:t>                numbers[j + 1] = temp;</a:t>
            </a:r>
          </a:p>
          <a:p>
            <a:pPr marL="0" indent="0">
              <a:buNone/>
            </a:pPr>
            <a:r>
              <a:rPr lang="en-US" sz="1600" dirty="0"/>
              <a:t>            }}}}</a:t>
            </a:r>
          </a:p>
          <a:p>
            <a:pPr marL="0" indent="0">
              <a:buNone/>
            </a:pPr>
            <a:r>
              <a:rPr lang="en-US" sz="1600" dirty="0"/>
              <a:t>int main() {</a:t>
            </a:r>
          </a:p>
          <a:p>
            <a:pPr marL="0" indent="0">
              <a:buNone/>
            </a:pPr>
            <a:r>
              <a:rPr lang="en-US" sz="1600" dirty="0"/>
              <a:t>    std::vector&lt;int&gt; numbers = {5, 4, 3, 2, 1};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bubble_sort</a:t>
            </a:r>
            <a:r>
              <a:rPr lang="en-US" sz="1600" dirty="0"/>
              <a:t>(numbers);</a:t>
            </a:r>
          </a:p>
          <a:p>
            <a:pPr marL="0" indent="0">
              <a:buNone/>
            </a:pP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: numbers) {</a:t>
            </a:r>
          </a:p>
          <a:p>
            <a:pPr marL="0" indent="0">
              <a:buNone/>
            </a:pPr>
            <a:r>
              <a:rPr lang="en-US" sz="1600" dirty="0"/>
              <a:t>        std::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i</a:t>
            </a:r>
            <a:r>
              <a:rPr lang="en-US" sz="1600" dirty="0"/>
              <a:t> &lt;&lt; " ";}</a:t>
            </a:r>
          </a:p>
          <a:p>
            <a:pPr marL="0" indent="0">
              <a:buNone/>
            </a:pPr>
            <a:r>
              <a:rPr lang="en-US" sz="1600" dirty="0"/>
              <a:t>    return 0;}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CF39-DAE4-BFB9-4C2C-8C88D43C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B0026-7AC6-44D4-9C24-B10127717BE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6F8766-DBA5-8D3B-4994-D243511755E1}"/>
              </a:ext>
            </a:extLst>
          </p:cNvPr>
          <p:cNvSpPr txBox="1">
            <a:spLocks/>
          </p:cNvSpPr>
          <p:nvPr/>
        </p:nvSpPr>
        <p:spPr bwMode="auto">
          <a:xfrm>
            <a:off x="6016752" y="987552"/>
            <a:ext cx="19649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C++:</a:t>
            </a:r>
          </a:p>
        </p:txBody>
      </p:sp>
    </p:spTree>
    <p:extLst>
      <p:ext uri="{BB962C8B-B14F-4D97-AF65-F5344CB8AC3E}">
        <p14:creationId xmlns:p14="http://schemas.microsoft.com/office/powerpoint/2010/main" val="22505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BA3E-5D08-E2F0-C7BC-6EE0C99E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en-US" dirty="0"/>
              <a:t>Chapter 8: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554DB-AE7A-8085-1467-A9A8AF6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BDF44-ECE2-4699-9983-1C085BEEF8E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9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3434-7334-E732-2E48-5270D35C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4A89-D420-EA47-5889-E1CA466A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Hash table is a data structure that support</a:t>
            </a:r>
          </a:p>
          <a:p>
            <a:r>
              <a:rPr lang="en-US" dirty="0"/>
              <a:t>   Finds, insertions, deletions (deletions may be unnecessary in some applications)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The implementation of hash tables is called hashing</a:t>
            </a:r>
          </a:p>
          <a:p>
            <a:r>
              <a:rPr lang="en-US" dirty="0"/>
              <a:t> A technique which allows the executions of above operations in constant average time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dirty="0"/>
              <a:t>Tree operations that requires any ordering information among elements are not supported</a:t>
            </a:r>
          </a:p>
          <a:p>
            <a:r>
              <a:rPr lang="en-US" dirty="0"/>
              <a:t>    </a:t>
            </a:r>
            <a:r>
              <a:rPr lang="en-US" dirty="0" err="1"/>
              <a:t>findMin</a:t>
            </a:r>
            <a:r>
              <a:rPr lang="en-US" dirty="0"/>
              <a:t> and </a:t>
            </a:r>
            <a:r>
              <a:rPr lang="en-US" dirty="0" err="1"/>
              <a:t>findMax</a:t>
            </a:r>
            <a:endParaRPr lang="en-US" dirty="0"/>
          </a:p>
          <a:p>
            <a:r>
              <a:rPr lang="en-US" dirty="0"/>
              <a:t>   Successor and predecessor</a:t>
            </a:r>
          </a:p>
          <a:p>
            <a:r>
              <a:rPr lang="en-US" dirty="0"/>
              <a:t>    Report data within a given range</a:t>
            </a:r>
          </a:p>
          <a:p>
            <a:r>
              <a:rPr lang="en-US" dirty="0"/>
              <a:t>    List out the data in order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201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2FFB-66F9-2EEF-6727-EE239D9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82772"/>
          </a:xfrm>
        </p:spPr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DA62-0B72-5C9C-BBC2-F2D85F26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29000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Hash tables are a data structure that allow for fast finding, inserting, and deleting of elements through the use of hashing. However, they do not support operations that require ordering information between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5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525D-CC37-6452-700D-F74D2A71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86E7-27C9-EF12-C89B-600BFDC3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96792"/>
            <a:ext cx="10058400" cy="12723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Usually, m &lt;&lt;N</a:t>
            </a:r>
          </a:p>
          <a:p>
            <a:r>
              <a:rPr lang="en-US" dirty="0"/>
              <a:t> h(Ki) = an integer in [О, ..., m-1] called the hash value of Ki</a:t>
            </a:r>
          </a:p>
          <a:p>
            <a:r>
              <a:rPr lang="en-US" dirty="0"/>
              <a:t>The keys are assumed to be natural numbers, if they are not, they can always be converted or interpreted in natural numbers.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75152-96C4-8A51-BAC6-8D05BE7C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66" y="1845734"/>
            <a:ext cx="464860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2650-6C76-45F7-2CA6-B14522A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B138-CB42-A6CF-79CC-9829668E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Compilers use hash tables (symbol table) to keep track of declared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On-line spell checkers. After </a:t>
            </a:r>
            <a:r>
              <a:rPr lang="en-US" sz="2400" dirty="0" err="1"/>
              <a:t>prehashing</a:t>
            </a:r>
            <a:r>
              <a:rPr lang="en-US" sz="2400" dirty="0"/>
              <a:t> the entire dictionary, one can check each word in constant time and print out the misspelled word in order of their appearance in the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Useful in applications when the input keys come in sorted order. This is a bad case for binary search tree. AVL tree and B+-tree are harder to implement and they are not necessarily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7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C997-5602-75D6-34B6-8696981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AC45-78AC-DF16-46FE-443FE1CF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Problem: Collision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keys may hash to the same slot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Can we ensure that any two distinct keys get different cells?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First: Design a good hash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That is fast to compute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Minimize the number of collision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Second: design a method to resolve the collision when they occur</a:t>
            </a:r>
          </a:p>
        </p:txBody>
      </p:sp>
    </p:spTree>
    <p:extLst>
      <p:ext uri="{BB962C8B-B14F-4D97-AF65-F5344CB8AC3E}">
        <p14:creationId xmlns:p14="http://schemas.microsoft.com/office/powerpoint/2010/main" val="23399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181-E4BC-924E-2F4F-ADCF271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2CB0-4AFE-4AE6-164F-9BA13064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java.util.Hashtable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HashTableExample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   </a:t>
            </a:r>
          </a:p>
          <a:p>
            <a:r>
              <a:rPr lang="en-US" dirty="0"/>
              <a:t>      // Creating a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Hashtable</a:t>
            </a:r>
            <a:r>
              <a:rPr lang="en-US" dirty="0"/>
              <a:t>&lt;Integer, String&gt; </a:t>
            </a:r>
            <a:r>
              <a:rPr lang="en-US" dirty="0" err="1"/>
              <a:t>hashtable</a:t>
            </a:r>
            <a:r>
              <a:rPr lang="en-US" dirty="0"/>
              <a:t> = </a:t>
            </a:r>
          </a:p>
          <a:p>
            <a:r>
              <a:rPr lang="en-US" dirty="0"/>
              <a:t>             new </a:t>
            </a:r>
            <a:r>
              <a:rPr lang="en-US" dirty="0" err="1"/>
              <a:t>Hashtable</a:t>
            </a:r>
            <a:r>
              <a:rPr lang="en-US" dirty="0"/>
              <a:t>&lt;Integer, String&gt;();</a:t>
            </a:r>
          </a:p>
          <a:p>
            <a:r>
              <a:rPr lang="en-US" dirty="0"/>
              <a:t>      // Adding Key and Value pairs to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hashtable.put</a:t>
            </a:r>
            <a:r>
              <a:rPr lang="en-US" dirty="0"/>
              <a:t>(1, "One");</a:t>
            </a:r>
          </a:p>
          <a:p>
            <a:r>
              <a:rPr lang="en-US" dirty="0"/>
              <a:t>      </a:t>
            </a:r>
            <a:r>
              <a:rPr lang="en-US" dirty="0" err="1"/>
              <a:t>hashtable.put</a:t>
            </a:r>
            <a:r>
              <a:rPr lang="en-US" dirty="0"/>
              <a:t>(2, "Two");</a:t>
            </a:r>
          </a:p>
          <a:p>
            <a:r>
              <a:rPr lang="en-US" dirty="0"/>
              <a:t>      </a:t>
            </a:r>
            <a:r>
              <a:rPr lang="en-US" dirty="0" err="1"/>
              <a:t>hashtable.put</a:t>
            </a:r>
            <a:r>
              <a:rPr lang="en-US" dirty="0"/>
              <a:t>(3, "Three");</a:t>
            </a:r>
          </a:p>
          <a:p>
            <a:r>
              <a:rPr lang="en-US" dirty="0"/>
              <a:t>      </a:t>
            </a:r>
            <a:r>
              <a:rPr lang="en-US" dirty="0" err="1"/>
              <a:t>hashtable.put</a:t>
            </a:r>
            <a:r>
              <a:rPr lang="en-US" dirty="0"/>
              <a:t>(4, "Four");</a:t>
            </a:r>
          </a:p>
          <a:p>
            <a:r>
              <a:rPr lang="en-US" dirty="0"/>
              <a:t>      </a:t>
            </a:r>
            <a:r>
              <a:rPr lang="en-US" dirty="0" err="1"/>
              <a:t>hashtable.put</a:t>
            </a:r>
            <a:r>
              <a:rPr lang="en-US" dirty="0"/>
              <a:t>(5, "Five"); </a:t>
            </a:r>
          </a:p>
          <a:p>
            <a:r>
              <a:rPr lang="en-US" dirty="0"/>
              <a:t>      // Displaying the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Hashtable</a:t>
            </a:r>
            <a:r>
              <a:rPr lang="en-US" dirty="0"/>
              <a:t>: " + </a:t>
            </a:r>
            <a:r>
              <a:rPr lang="en-US" dirty="0" err="1"/>
              <a:t>hashtable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5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F839-EFB8-672A-7183-51806E84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6295"/>
            <a:ext cx="10972800" cy="1143000"/>
          </a:xfrm>
        </p:spPr>
        <p:txBody>
          <a:bodyPr/>
          <a:lstStyle/>
          <a:p>
            <a:r>
              <a:rPr lang="en-US" dirty="0"/>
              <a:t>What is Recursive Function?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BFE4E-2B30-11CC-26E9-16DE1CA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55F-EBB5-4A5A-817E-DAC65F2346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EFD4D-E938-99D4-D293-288C1310FB26}"/>
              </a:ext>
            </a:extLst>
          </p:cNvPr>
          <p:cNvSpPr txBox="1"/>
          <p:nvPr/>
        </p:nvSpPr>
        <p:spPr>
          <a:xfrm>
            <a:off x="1736035" y="2902215"/>
            <a:ext cx="83339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sequence of function calls is known as "chaining" when one function calls another. Recursion is a specific instance of this process, in which a function calls itself.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606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5102-E105-77EA-B38A-58AD8800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373889" cy="1450757"/>
          </a:xfrm>
        </p:spPr>
        <p:txBody>
          <a:bodyPr/>
          <a:lstStyle/>
          <a:p>
            <a:r>
              <a:rPr lang="en-US" dirty="0"/>
              <a:t>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2692-EA5F-76E0-489C-FF7922A09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hashtable</a:t>
            </a:r>
            <a:r>
              <a:rPr lang="en-US" dirty="0"/>
              <a:t> = {}</a:t>
            </a:r>
          </a:p>
          <a:p>
            <a:endParaRPr lang="en-US" dirty="0"/>
          </a:p>
          <a:p>
            <a:r>
              <a:rPr lang="en-US" dirty="0"/>
              <a:t># Adding key-value pairs to the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 err="1"/>
              <a:t>hashtable</a:t>
            </a:r>
            <a:r>
              <a:rPr lang="en-US" dirty="0"/>
              <a:t>[1] = "One"</a:t>
            </a:r>
          </a:p>
          <a:p>
            <a:r>
              <a:rPr lang="en-US" dirty="0" err="1"/>
              <a:t>hashtable</a:t>
            </a:r>
            <a:r>
              <a:rPr lang="en-US" dirty="0"/>
              <a:t>[2] = "Two"</a:t>
            </a:r>
          </a:p>
          <a:p>
            <a:r>
              <a:rPr lang="en-US" dirty="0" err="1"/>
              <a:t>hashtable</a:t>
            </a:r>
            <a:r>
              <a:rPr lang="en-US" dirty="0"/>
              <a:t>[3] = "Three"</a:t>
            </a:r>
          </a:p>
          <a:p>
            <a:r>
              <a:rPr lang="en-US" dirty="0" err="1"/>
              <a:t>hashtable</a:t>
            </a:r>
            <a:r>
              <a:rPr lang="en-US" dirty="0"/>
              <a:t>[4] = "Four"</a:t>
            </a:r>
          </a:p>
          <a:p>
            <a:r>
              <a:rPr lang="en-US" dirty="0" err="1"/>
              <a:t>hashtable</a:t>
            </a:r>
            <a:r>
              <a:rPr lang="en-US" dirty="0"/>
              <a:t>[5] = "Five"</a:t>
            </a:r>
          </a:p>
          <a:p>
            <a:endParaRPr lang="en-US" dirty="0"/>
          </a:p>
          <a:p>
            <a:r>
              <a:rPr lang="en-US" dirty="0"/>
              <a:t># Printing the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Hashtable</a:t>
            </a:r>
            <a:r>
              <a:rPr lang="en-US" dirty="0"/>
              <a:t>: ", </a:t>
            </a:r>
            <a:r>
              <a:rPr lang="en-US" dirty="0" err="1"/>
              <a:t>hashtable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007F-E3B6-889F-4051-B2553D49F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Autofit/>
          </a:bodyPr>
          <a:lstStyle/>
          <a:p>
            <a:r>
              <a:rPr lang="en-US" sz="1700" dirty="0"/>
              <a:t>#include &lt;iostream&gt;</a:t>
            </a:r>
          </a:p>
          <a:p>
            <a:r>
              <a:rPr lang="en-US" sz="1700" dirty="0"/>
              <a:t>#include &lt;</a:t>
            </a:r>
            <a:r>
              <a:rPr lang="en-US" sz="1700" dirty="0" err="1"/>
              <a:t>unordered_map</a:t>
            </a:r>
            <a:r>
              <a:rPr lang="en-US" sz="1700" dirty="0"/>
              <a:t>&gt;</a:t>
            </a:r>
          </a:p>
          <a:p>
            <a:r>
              <a:rPr lang="en-US" sz="1700" dirty="0"/>
              <a:t>int main() {</a:t>
            </a:r>
          </a:p>
          <a:p>
            <a:r>
              <a:rPr lang="en-US" sz="1700" dirty="0"/>
              <a:t>    // Creating a </a:t>
            </a:r>
            <a:r>
              <a:rPr lang="en-US" sz="1700" dirty="0" err="1"/>
              <a:t>Hashtable</a:t>
            </a:r>
            <a:endParaRPr lang="en-US" sz="1700" dirty="0"/>
          </a:p>
          <a:p>
            <a:r>
              <a:rPr lang="en-US" sz="1700" dirty="0"/>
              <a:t>    std::</a:t>
            </a:r>
            <a:r>
              <a:rPr lang="en-US" sz="1700" dirty="0" err="1"/>
              <a:t>unordered_map</a:t>
            </a:r>
            <a:r>
              <a:rPr lang="en-US" sz="1700" dirty="0"/>
              <a:t>&lt;int, std::string&gt; </a:t>
            </a:r>
            <a:r>
              <a:rPr lang="en-US" sz="1700" dirty="0" err="1"/>
              <a:t>hashtable</a:t>
            </a:r>
            <a:r>
              <a:rPr lang="en-US" sz="1700" dirty="0"/>
              <a:t>;</a:t>
            </a:r>
          </a:p>
          <a:p>
            <a:r>
              <a:rPr lang="en-US" sz="1700" dirty="0"/>
              <a:t>    // Adding key-value pairs to the </a:t>
            </a:r>
            <a:r>
              <a:rPr lang="en-US" sz="1700" dirty="0" err="1"/>
              <a:t>hashtable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hashtable</a:t>
            </a:r>
            <a:r>
              <a:rPr lang="en-US" sz="1700" dirty="0"/>
              <a:t>[1] = "One";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hashtable</a:t>
            </a:r>
            <a:r>
              <a:rPr lang="en-US" sz="1700" dirty="0"/>
              <a:t>[2] = "Two";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hashtable</a:t>
            </a:r>
            <a:r>
              <a:rPr lang="en-US" sz="1700" dirty="0"/>
              <a:t>[3] = "Three";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hashtable</a:t>
            </a:r>
            <a:r>
              <a:rPr lang="en-US" sz="1700" dirty="0"/>
              <a:t>[4] = "Four";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hashtable</a:t>
            </a:r>
            <a:r>
              <a:rPr lang="en-US" sz="1700" dirty="0"/>
              <a:t>[5] = "Five";</a:t>
            </a:r>
          </a:p>
          <a:p>
            <a:r>
              <a:rPr lang="en-US" sz="1700" dirty="0"/>
              <a:t>    // Printing the </a:t>
            </a:r>
            <a:r>
              <a:rPr lang="en-US" sz="1700" dirty="0" err="1"/>
              <a:t>hashtable</a:t>
            </a:r>
            <a:endParaRPr lang="en-US" sz="1700" dirty="0"/>
          </a:p>
          <a:p>
            <a:r>
              <a:rPr lang="en-US" sz="1700" dirty="0"/>
              <a:t>    std::</a:t>
            </a:r>
            <a:r>
              <a:rPr lang="en-US" sz="1700" dirty="0" err="1"/>
              <a:t>cout</a:t>
            </a:r>
            <a:r>
              <a:rPr lang="en-US" sz="1700" dirty="0"/>
              <a:t> &lt;&lt; "</a:t>
            </a:r>
            <a:r>
              <a:rPr lang="en-US" sz="1700" dirty="0" err="1"/>
              <a:t>Hashtable</a:t>
            </a:r>
            <a:r>
              <a:rPr lang="en-US" sz="1700" dirty="0"/>
              <a:t>: " &lt;&lt; std::</a:t>
            </a:r>
            <a:r>
              <a:rPr lang="en-US" sz="1700" dirty="0" err="1"/>
              <a:t>endl</a:t>
            </a:r>
            <a:r>
              <a:rPr lang="en-US" sz="1700" dirty="0"/>
              <a:t>;</a:t>
            </a:r>
          </a:p>
          <a:p>
            <a:r>
              <a:rPr lang="en-US" sz="1700" dirty="0"/>
              <a:t>    for (auto x : </a:t>
            </a:r>
            <a:r>
              <a:rPr lang="en-US" sz="1700" dirty="0" err="1"/>
              <a:t>hashtable</a:t>
            </a:r>
            <a:r>
              <a:rPr lang="en-US" sz="1700" dirty="0"/>
              <a:t>) {</a:t>
            </a:r>
          </a:p>
          <a:p>
            <a:r>
              <a:rPr lang="en-US" sz="1700" dirty="0"/>
              <a:t>        std::</a:t>
            </a:r>
            <a:r>
              <a:rPr lang="en-US" sz="1700" dirty="0" err="1"/>
              <a:t>cout</a:t>
            </a:r>
            <a:r>
              <a:rPr lang="en-US" sz="1700" dirty="0"/>
              <a:t> &lt;&lt; </a:t>
            </a:r>
            <a:r>
              <a:rPr lang="en-US" sz="1700" dirty="0" err="1"/>
              <a:t>x.first</a:t>
            </a:r>
            <a:r>
              <a:rPr lang="en-US" sz="1700" dirty="0"/>
              <a:t> &lt;&lt; ": " &lt;&lt; </a:t>
            </a:r>
            <a:r>
              <a:rPr lang="en-US" sz="1700" dirty="0" err="1"/>
              <a:t>x.second</a:t>
            </a:r>
            <a:r>
              <a:rPr lang="en-US" sz="1700" dirty="0"/>
              <a:t> &lt;&lt; std::</a:t>
            </a:r>
            <a:r>
              <a:rPr lang="en-US" sz="1700" dirty="0" err="1"/>
              <a:t>endl</a:t>
            </a:r>
            <a:r>
              <a:rPr lang="en-US" sz="1700" dirty="0"/>
              <a:t>;</a:t>
            </a:r>
          </a:p>
          <a:p>
            <a:r>
              <a:rPr lang="en-US" sz="1700" dirty="0"/>
              <a:t>    }return 0;}</a:t>
            </a:r>
          </a:p>
          <a:p>
            <a:endParaRPr lang="en-US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CA8111-93CE-7FF5-E83B-C2765F230B23}"/>
              </a:ext>
            </a:extLst>
          </p:cNvPr>
          <p:cNvSpPr txBox="1">
            <a:spLocks/>
          </p:cNvSpPr>
          <p:nvPr/>
        </p:nvSpPr>
        <p:spPr>
          <a:xfrm>
            <a:off x="6115235" y="286603"/>
            <a:ext cx="237388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C++:</a:t>
            </a:r>
          </a:p>
        </p:txBody>
      </p:sp>
    </p:spTree>
    <p:extLst>
      <p:ext uri="{BB962C8B-B14F-4D97-AF65-F5344CB8AC3E}">
        <p14:creationId xmlns:p14="http://schemas.microsoft.com/office/powerpoint/2010/main" val="36330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04DB-6581-66F7-F4F2-38C1C4F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1303867"/>
          </a:xfrm>
        </p:spPr>
        <p:txBody>
          <a:bodyPr/>
          <a:lstStyle/>
          <a:p>
            <a:r>
              <a:rPr lang="en-US" dirty="0"/>
              <a:t>Advantage and Disadvantage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187B0-4863-0292-F7DE-3D8C1B00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55F-EBB5-4A5A-817E-DAC65F2346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3770F-5F90-05CE-21E5-B12A54C7ED3F}"/>
              </a:ext>
            </a:extLst>
          </p:cNvPr>
          <p:cNvSpPr txBox="1"/>
          <p:nvPr/>
        </p:nvSpPr>
        <p:spPr>
          <a:xfrm>
            <a:off x="959893" y="2837005"/>
            <a:ext cx="513610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 Advantages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Easy solution for recursively defined problems.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Complex programs can be easily written in less code.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38FB-6EC5-A33F-397A-8E1180C8E50B}"/>
              </a:ext>
            </a:extLst>
          </p:cNvPr>
          <p:cNvSpPr txBox="1"/>
          <p:nvPr/>
        </p:nvSpPr>
        <p:spPr>
          <a:xfrm>
            <a:off x="5411998" y="1808577"/>
            <a:ext cx="441439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</a:t>
            </a:r>
            <a:endParaRPr lang="en-US" sz="2000" dirty="0"/>
          </a:p>
          <a:p>
            <a:r>
              <a:rPr lang="en-US" sz="2400" b="1" dirty="0"/>
              <a:t>- Disadvantage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Recursive code is difficult to understand and debug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Terminating condition is must, otherwise it will go in infinite loop.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Execution speed decreases because of function call and return activity many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9310-F1C3-AE9F-251A-4C63B72B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function in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8A18-9AB1-70F7-0197-3284CFAC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55F-EBB5-4A5A-817E-DAC65F2346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298D2-67AF-B0AA-C71F-088A4D6BB1AB}"/>
              </a:ext>
            </a:extLst>
          </p:cNvPr>
          <p:cNvSpPr txBox="1"/>
          <p:nvPr/>
        </p:nvSpPr>
        <p:spPr>
          <a:xfrm>
            <a:off x="1295402" y="2660690"/>
            <a:ext cx="6094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class Main {</a:t>
            </a:r>
          </a:p>
          <a:p>
            <a:r>
              <a:rPr lang="en-US" sz="1400" dirty="0"/>
              <a:t>    public static int factorial(int n) {</a:t>
            </a:r>
          </a:p>
          <a:p>
            <a:r>
              <a:rPr lang="en-US" sz="1400" dirty="0"/>
              <a:t>        if (n == 0) {</a:t>
            </a:r>
          </a:p>
          <a:p>
            <a:r>
              <a:rPr lang="en-US" sz="1400" dirty="0"/>
              <a:t>            return 1;</a:t>
            </a:r>
          </a:p>
          <a:p>
            <a:r>
              <a:rPr lang="en-US" sz="1400" dirty="0"/>
              <a:t>        } else {</a:t>
            </a:r>
          </a:p>
          <a:p>
            <a:r>
              <a:rPr lang="en-US" sz="1400" dirty="0"/>
              <a:t>            return n * factorial(n-1);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int number = 5;</a:t>
            </a:r>
          </a:p>
          <a:p>
            <a:r>
              <a:rPr lang="en-US" sz="1400" dirty="0"/>
              <a:t>        int result = factorial(number);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("The factorial of " + number + " is " + result);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DA3D1-ACC6-4357-F214-E21A270DFB81}"/>
              </a:ext>
            </a:extLst>
          </p:cNvPr>
          <p:cNvSpPr txBox="1"/>
          <p:nvPr/>
        </p:nvSpPr>
        <p:spPr>
          <a:xfrm>
            <a:off x="7389922" y="386101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output of the program would be:</a:t>
            </a:r>
          </a:p>
          <a:p>
            <a:endParaRPr lang="en-US" dirty="0"/>
          </a:p>
          <a:p>
            <a:r>
              <a:rPr lang="en-US" dirty="0"/>
              <a:t>The factorial of 5 is 120</a:t>
            </a:r>
          </a:p>
        </p:txBody>
      </p:sp>
    </p:spTree>
    <p:extLst>
      <p:ext uri="{BB962C8B-B14F-4D97-AF65-F5344CB8AC3E}">
        <p14:creationId xmlns:p14="http://schemas.microsoft.com/office/powerpoint/2010/main" val="7713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96FF-299B-89EE-14C1-423EFE83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06" y="1229981"/>
            <a:ext cx="1964924" cy="1143000"/>
          </a:xfrm>
        </p:spPr>
        <p:txBody>
          <a:bodyPr>
            <a:norm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8FB6-8C53-A2EA-6FF0-6017017AA7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def factorial(n):</a:t>
            </a:r>
          </a:p>
          <a:p>
            <a:pPr marL="0" indent="0">
              <a:buNone/>
            </a:pPr>
            <a:r>
              <a:rPr lang="en-US" sz="2400" dirty="0"/>
              <a:t>    if n == 0:</a:t>
            </a:r>
          </a:p>
          <a:p>
            <a:pPr marL="0" indent="0">
              <a:buNone/>
            </a:pPr>
            <a:r>
              <a:rPr lang="en-US" sz="2400" dirty="0"/>
              <a:t>        return 1</a:t>
            </a:r>
          </a:p>
          <a:p>
            <a:pPr marL="0" indent="0">
              <a:buNone/>
            </a:pPr>
            <a:r>
              <a:rPr lang="en-US" sz="2400" dirty="0"/>
              <a:t>    else:</a:t>
            </a:r>
          </a:p>
          <a:p>
            <a:pPr marL="0" indent="0">
              <a:buNone/>
            </a:pPr>
            <a:r>
              <a:rPr lang="en-US" sz="2400" dirty="0"/>
              <a:t>        return n * factorial(n-1)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 = 5</a:t>
            </a:r>
          </a:p>
          <a:p>
            <a:pPr marL="0" indent="0">
              <a:buNone/>
            </a:pPr>
            <a:r>
              <a:rPr lang="en-US" sz="2400" dirty="0"/>
              <a:t>result = factorial(number)</a:t>
            </a:r>
          </a:p>
          <a:p>
            <a:pPr marL="0" indent="0">
              <a:buNone/>
            </a:pPr>
            <a:r>
              <a:rPr lang="en-US" sz="2400" dirty="0"/>
              <a:t>print("The factorial of", number, "is", result)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BB74-7946-C2E4-C208-DFDA6F9EC9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/>
              <a:t>#include &lt;iostream&gt;</a:t>
            </a:r>
          </a:p>
          <a:p>
            <a:pPr marL="0" indent="0">
              <a:buNone/>
            </a:pPr>
            <a:r>
              <a:rPr lang="en-US" sz="2000" dirty="0"/>
              <a:t>int factorial(int n) {</a:t>
            </a:r>
          </a:p>
          <a:p>
            <a:pPr marL="0" indent="0">
              <a:buNone/>
            </a:pPr>
            <a:r>
              <a:rPr lang="en-US" sz="2000" dirty="0"/>
              <a:t>    if (n == 0) {</a:t>
            </a:r>
          </a:p>
          <a:p>
            <a:pPr marL="0" indent="0">
              <a:buNone/>
            </a:pPr>
            <a:r>
              <a:rPr lang="en-US" sz="2000" dirty="0"/>
              <a:t>        return 1;</a:t>
            </a:r>
          </a:p>
          <a:p>
            <a:pPr marL="0" indent="0">
              <a:buNone/>
            </a:pPr>
            <a:r>
              <a:rPr lang="en-US" sz="2000" dirty="0"/>
              <a:t>    } else {</a:t>
            </a:r>
          </a:p>
          <a:p>
            <a:pPr marL="0" indent="0">
              <a:buNone/>
            </a:pPr>
            <a:r>
              <a:rPr lang="en-US" sz="2000" dirty="0"/>
              <a:t>        return n * factorial(n-1);</a:t>
            </a:r>
          </a:p>
          <a:p>
            <a:pPr marL="0" indent="0">
              <a:buNone/>
            </a:pPr>
            <a:r>
              <a:rPr lang="en-US" sz="2000" dirty="0"/>
              <a:t>    }}</a:t>
            </a:r>
          </a:p>
          <a:p>
            <a:pPr marL="0" indent="0">
              <a:buNone/>
            </a:pPr>
            <a:r>
              <a:rPr lang="en-US" sz="2000" dirty="0"/>
              <a:t>int main() {</a:t>
            </a:r>
          </a:p>
          <a:p>
            <a:pPr marL="0" indent="0">
              <a:buNone/>
            </a:pPr>
            <a:r>
              <a:rPr lang="en-US" sz="2000" dirty="0"/>
              <a:t>    int number = 5;</a:t>
            </a:r>
          </a:p>
          <a:p>
            <a:pPr marL="0" indent="0">
              <a:buNone/>
            </a:pPr>
            <a:r>
              <a:rPr lang="en-US" sz="2000" dirty="0"/>
              <a:t>    int result = factorial(number);</a:t>
            </a:r>
          </a:p>
          <a:p>
            <a:pPr marL="0" indent="0">
              <a:buNone/>
            </a:pPr>
            <a:r>
              <a:rPr lang="en-US" sz="2000" dirty="0"/>
              <a:t>    std::</a:t>
            </a:r>
            <a:r>
              <a:rPr lang="en-US" sz="2000" dirty="0" err="1"/>
              <a:t>cout</a:t>
            </a:r>
            <a:r>
              <a:rPr lang="en-US" sz="2000" dirty="0"/>
              <a:t> &lt;&lt; "The factorial of " &lt;&lt; number &lt;&lt; " is " &lt;&lt; result &lt;&lt; std::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return 0;}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CF39-DAE4-BFB9-4C2C-8C88D43C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B0026-7AC6-44D4-9C24-B10127717BE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6F8766-DBA5-8D3B-4994-D243511755E1}"/>
              </a:ext>
            </a:extLst>
          </p:cNvPr>
          <p:cNvSpPr txBox="1">
            <a:spLocks/>
          </p:cNvSpPr>
          <p:nvPr/>
        </p:nvSpPr>
        <p:spPr bwMode="auto">
          <a:xfrm>
            <a:off x="5910997" y="1229981"/>
            <a:ext cx="19649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C++:</a:t>
            </a:r>
          </a:p>
        </p:txBody>
      </p:sp>
    </p:spTree>
    <p:extLst>
      <p:ext uri="{BB962C8B-B14F-4D97-AF65-F5344CB8AC3E}">
        <p14:creationId xmlns:p14="http://schemas.microsoft.com/office/powerpoint/2010/main" val="215905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5506-C50E-6529-26B6-47FE9C4EB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853770"/>
            <a:ext cx="6815669" cy="1515533"/>
          </a:xfrm>
        </p:spPr>
        <p:txBody>
          <a:bodyPr/>
          <a:lstStyle/>
          <a:p>
            <a:r>
              <a:rPr lang="en-US" dirty="0"/>
              <a:t>Chapter 6: Binary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6FD8E-FD98-8D32-D8CD-B30EF757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BDF44-ECE2-4699-9983-1C085BEEF8E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0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AB158B-185A-0843-B3D8-4FE589C331AE}"/>
              </a:ext>
            </a:extLst>
          </p:cNvPr>
          <p:cNvSpPr txBox="1">
            <a:spLocks/>
          </p:cNvSpPr>
          <p:nvPr/>
        </p:nvSpPr>
        <p:spPr>
          <a:xfrm>
            <a:off x="1381539" y="1319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Trees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0B9714-5A10-2040-3AC5-52CEF33B546A}"/>
              </a:ext>
            </a:extLst>
          </p:cNvPr>
          <p:cNvSpPr txBox="1">
            <a:spLocks/>
          </p:cNvSpPr>
          <p:nvPr/>
        </p:nvSpPr>
        <p:spPr>
          <a:xfrm>
            <a:off x="1067804" y="2644594"/>
            <a:ext cx="8939784" cy="35510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Binary tree</a:t>
            </a:r>
            <a:r>
              <a:rPr lang="en-US" sz="2400" dirty="0"/>
              <a:t>:  Each node has at most 2 children (branching factor 2)</a:t>
            </a:r>
          </a:p>
          <a:p>
            <a:pPr marL="342900" indent="-342900"/>
            <a:r>
              <a:rPr lang="en-US" sz="2400" dirty="0"/>
              <a:t>Binary tree is</a:t>
            </a:r>
          </a:p>
          <a:p>
            <a:pPr marL="800100" lvl="1" indent="-342900"/>
            <a:r>
              <a:rPr lang="en-US" sz="2200" dirty="0"/>
              <a:t>A root </a:t>
            </a:r>
            <a:r>
              <a:rPr lang="en-US" sz="2200" i="1" dirty="0"/>
              <a:t>(with data)</a:t>
            </a:r>
          </a:p>
          <a:p>
            <a:pPr marL="800100" lvl="1" indent="-342900"/>
            <a:r>
              <a:rPr lang="en-US" sz="2200" dirty="0"/>
              <a:t>A left subtree </a:t>
            </a:r>
            <a:r>
              <a:rPr lang="en-US" sz="2200" i="1" dirty="0"/>
              <a:t>(may be empty) </a:t>
            </a:r>
            <a:endParaRPr lang="en-US" sz="2200" dirty="0"/>
          </a:p>
          <a:p>
            <a:pPr marL="800100" lvl="1" indent="-342900"/>
            <a:r>
              <a:rPr lang="en-US" sz="2200" dirty="0"/>
              <a:t>A right subtree </a:t>
            </a:r>
            <a:r>
              <a:rPr lang="en-US" sz="2200" i="1" dirty="0"/>
              <a:t>(may be empty) </a:t>
            </a:r>
          </a:p>
          <a:p>
            <a:pPr marL="800100" lvl="1" indent="-342900"/>
            <a:endParaRPr lang="en-US" sz="1050" i="1" dirty="0"/>
          </a:p>
          <a:p>
            <a:pPr marL="342900" indent="-342900"/>
            <a:r>
              <a:rPr lang="en-US" sz="2400" dirty="0"/>
              <a:t>Special Cases: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77332"/>
            <a:ext cx="9601196" cy="1303867"/>
          </a:xfrm>
        </p:spPr>
        <p:txBody>
          <a:bodyPr/>
          <a:lstStyle/>
          <a:p>
            <a:r>
              <a:rPr lang="en-US" dirty="0"/>
              <a:t>Binary Trees: Some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911" y="1981199"/>
            <a:ext cx="9593687" cy="476162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400" dirty="0"/>
              <a:t>Recall: height of a tree = longest path from root to leaf (count edges)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/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/>
              <a:t>For binary tree of height </a:t>
            </a:r>
            <a:r>
              <a:rPr lang="en-US" sz="1400" i="1" dirty="0"/>
              <a:t>h</a:t>
            </a:r>
            <a:r>
              <a:rPr lang="en-US" sz="1400" dirty="0"/>
              <a:t>:</a:t>
            </a:r>
          </a:p>
          <a:p>
            <a:pPr lvl="3">
              <a:spcBef>
                <a:spcPts val="0"/>
              </a:spcBef>
            </a:pPr>
            <a:endParaRPr lang="en-US" sz="1100" dirty="0"/>
          </a:p>
          <a:p>
            <a:pPr lvl="1">
              <a:spcBef>
                <a:spcPts val="0"/>
              </a:spcBef>
            </a:pPr>
            <a:r>
              <a:rPr lang="en-US" sz="1400" dirty="0"/>
              <a:t>max # of leaves:</a:t>
            </a:r>
          </a:p>
          <a:p>
            <a:pPr lvl="1">
              <a:spcBef>
                <a:spcPts val="0"/>
              </a:spcBef>
            </a:pPr>
            <a:endParaRPr lang="en-US" sz="1100" dirty="0"/>
          </a:p>
          <a:p>
            <a:pPr lvl="1">
              <a:spcBef>
                <a:spcPts val="0"/>
              </a:spcBef>
            </a:pPr>
            <a:r>
              <a:rPr lang="en-US" sz="1400" dirty="0"/>
              <a:t>max # of nodes: </a:t>
            </a:r>
          </a:p>
          <a:p>
            <a:pPr lvl="1">
              <a:spcBef>
                <a:spcPts val="0"/>
              </a:spcBef>
            </a:pPr>
            <a:endParaRPr lang="en-US" sz="1400" dirty="0"/>
          </a:p>
          <a:p>
            <a:pPr lvl="1">
              <a:spcBef>
                <a:spcPts val="0"/>
              </a:spcBef>
            </a:pPr>
            <a:r>
              <a:rPr lang="en-US" sz="1400" dirty="0"/>
              <a:t>min # of leaves:</a:t>
            </a:r>
          </a:p>
          <a:p>
            <a:pPr lvl="1">
              <a:spcBef>
                <a:spcPts val="0"/>
              </a:spcBef>
            </a:pPr>
            <a:endParaRPr lang="en-US" sz="1100" dirty="0"/>
          </a:p>
          <a:p>
            <a:pPr lvl="1">
              <a:spcBef>
                <a:spcPts val="0"/>
              </a:spcBef>
            </a:pPr>
            <a:r>
              <a:rPr lang="en-US" sz="1400" dirty="0"/>
              <a:t>min # of nodes:</a:t>
            </a:r>
          </a:p>
          <a:p>
            <a:pPr lvl="1">
              <a:spcBef>
                <a:spcPts val="0"/>
              </a:spcBef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For </a:t>
            </a:r>
            <a:r>
              <a:rPr lang="en-US" sz="1400" i="1" dirty="0"/>
              <a:t>n</a:t>
            </a:r>
            <a:r>
              <a:rPr lang="en-US" sz="1400" dirty="0"/>
              <a:t> nodes, the min height (best-case) is</a:t>
            </a:r>
          </a:p>
          <a:p>
            <a:pPr marL="0" indent="0">
              <a:spcBef>
                <a:spcPts val="0"/>
              </a:spcBef>
              <a:buNone/>
            </a:pPr>
            <a:endParaRPr lang="en-US" sz="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aseline="30000" dirty="0"/>
              <a:t>	 </a:t>
            </a:r>
            <a:r>
              <a:rPr lang="en-US" sz="1400" dirty="0"/>
              <a:t>         the max height (worst-case) is</a:t>
            </a:r>
          </a:p>
        </p:txBody>
      </p:sp>
    </p:spTree>
    <p:extLst>
      <p:ext uri="{BB962C8B-B14F-4D97-AF65-F5344CB8AC3E}">
        <p14:creationId xmlns:p14="http://schemas.microsoft.com/office/powerpoint/2010/main" val="2278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568</TotalTime>
  <Words>2926</Words>
  <Application>Microsoft Office PowerPoint</Application>
  <PresentationFormat>Widescreen</PresentationFormat>
  <Paragraphs>442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Garamond</vt:lpstr>
      <vt:lpstr>Garamond (Headings)</vt:lpstr>
      <vt:lpstr>Times New Roman</vt:lpstr>
      <vt:lpstr>Organic</vt:lpstr>
      <vt:lpstr>Data Structures Assignment 2</vt:lpstr>
      <vt:lpstr>Chapter 5: Recursive Functions</vt:lpstr>
      <vt:lpstr>What is Recursive Function?</vt:lpstr>
      <vt:lpstr>Advantage and Disadvantage</vt:lpstr>
      <vt:lpstr>Example of a function in Java</vt:lpstr>
      <vt:lpstr>Python:</vt:lpstr>
      <vt:lpstr>Chapter 6: Binary Search Tree</vt:lpstr>
      <vt:lpstr>PowerPoint Presentation</vt:lpstr>
      <vt:lpstr>Binary Trees: Some Numbers</vt:lpstr>
      <vt:lpstr>Tree Traversals</vt:lpstr>
      <vt:lpstr>Code ex in java:</vt:lpstr>
      <vt:lpstr>PowerPoint Presentation</vt:lpstr>
      <vt:lpstr>Code ex in Python:</vt:lpstr>
      <vt:lpstr>Code ex in C++:</vt:lpstr>
      <vt:lpstr>PowerPoint Presentation</vt:lpstr>
      <vt:lpstr>Chapter 7: Sorting Algorithms</vt:lpstr>
      <vt:lpstr>Selection Sort</vt:lpstr>
      <vt:lpstr>Algorithm:</vt:lpstr>
      <vt:lpstr>Example:</vt:lpstr>
      <vt:lpstr>PowerPoint Presentation</vt:lpstr>
      <vt:lpstr>Code ex in java:</vt:lpstr>
      <vt:lpstr>Python:</vt:lpstr>
      <vt:lpstr>Chapter 8:  Hashtable</vt:lpstr>
      <vt:lpstr>Hash Tables</vt:lpstr>
      <vt:lpstr>General Idea</vt:lpstr>
      <vt:lpstr>Hashing</vt:lpstr>
      <vt:lpstr>Example Application</vt:lpstr>
      <vt:lpstr>Collision</vt:lpstr>
      <vt:lpstr>Basic Implementation in Java</vt:lpstr>
      <vt:lpstr>Python: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creator>Joe Abboud</dc:creator>
  <cp:lastModifiedBy>dory nehme</cp:lastModifiedBy>
  <cp:revision>12</cp:revision>
  <dcterms:created xsi:type="dcterms:W3CDTF">2023-02-01T13:48:07Z</dcterms:created>
  <dcterms:modified xsi:type="dcterms:W3CDTF">2023-02-05T21:56:18Z</dcterms:modified>
</cp:coreProperties>
</file>