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29" r:id="rId3"/>
    <p:sldId id="330" r:id="rId4"/>
    <p:sldId id="331" r:id="rId5"/>
    <p:sldId id="335" r:id="rId6"/>
    <p:sldId id="336" r:id="rId7"/>
    <p:sldId id="337" r:id="rId8"/>
    <p:sldId id="338" r:id="rId9"/>
    <p:sldId id="339" r:id="rId10"/>
    <p:sldId id="340" r:id="rId11"/>
    <p:sldId id="341" r:id="rId12"/>
    <p:sldId id="342" r:id="rId13"/>
    <p:sldId id="343" r:id="rId14"/>
    <p:sldId id="344" r:id="rId15"/>
    <p:sldId id="345" r:id="rId16"/>
    <p:sldId id="366" r:id="rId17"/>
    <p:sldId id="346" r:id="rId18"/>
    <p:sldId id="347" r:id="rId19"/>
    <p:sldId id="332" r:id="rId20"/>
    <p:sldId id="348" r:id="rId21"/>
    <p:sldId id="333" r:id="rId22"/>
    <p:sldId id="334" r:id="rId23"/>
    <p:sldId id="349" r:id="rId24"/>
    <p:sldId id="350" r:id="rId25"/>
    <p:sldId id="351" r:id="rId26"/>
    <p:sldId id="352" r:id="rId27"/>
    <p:sldId id="353" r:id="rId28"/>
    <p:sldId id="354" r:id="rId29"/>
    <p:sldId id="355" r:id="rId30"/>
    <p:sldId id="356" r:id="rId31"/>
    <p:sldId id="357" r:id="rId32"/>
    <p:sldId id="372" r:id="rId33"/>
    <p:sldId id="359" r:id="rId34"/>
    <p:sldId id="360" r:id="rId35"/>
    <p:sldId id="361" r:id="rId36"/>
    <p:sldId id="362" r:id="rId37"/>
    <p:sldId id="363" r:id="rId38"/>
    <p:sldId id="364" r:id="rId39"/>
    <p:sldId id="365" r:id="rId40"/>
    <p:sldId id="25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FB3D8-C2B2-421A-9F3D-DE0A9E26C5E3}" type="datetimeFigureOut">
              <a:rPr lang="en-US" smtClean="0"/>
              <a:t>4/14/2020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79023-AF0E-4014-B9E3-F6924C4F100B}" type="slidenum">
              <a:rPr lang="en-US" smtClean="0"/>
              <a:t>‹#›</a:t>
            </a:fld>
            <a:endParaRPr lang="en-US"/>
          </a:p>
        </p:txBody>
      </p:sp>
    </p:spTree>
    <p:extLst>
      <p:ext uri="{BB962C8B-B14F-4D97-AF65-F5344CB8AC3E}">
        <p14:creationId xmlns:p14="http://schemas.microsoft.com/office/powerpoint/2010/main" val="2729071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p:cNvSpPr>
            <a:spLocks noGrp="1" noChangeArrowheads="1"/>
          </p:cNvSpPr>
          <p:nvPr>
            <p:ph type="sldNum" sz="quarter"/>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8B62CD17-F41E-40B0-8258-A71A0C85A637}" type="slidenum">
              <a:rPr lang="en-US" altLang="en-US" sz="1400" smtClean="0">
                <a:ea typeface="Arial Unicode MS" panose="020B0604020202020204" pitchFamily="34" charset="-128"/>
              </a:rPr>
              <a:pPr>
                <a:spcBef>
                  <a:spcPct val="0"/>
                </a:spcBef>
              </a:pPr>
              <a:t>3</a:t>
            </a:fld>
            <a:endParaRPr lang="en-US" altLang="en-US" sz="1400">
              <a:ea typeface="Arial Unicode MS" panose="020B0604020202020204" pitchFamily="34" charset="-128"/>
            </a:endParaRPr>
          </a:p>
        </p:txBody>
      </p:sp>
      <p:sp>
        <p:nvSpPr>
          <p:cNvPr id="717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72870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a:spLocks noGrp="1" noChangeArrowheads="1"/>
          </p:cNvSpPr>
          <p:nvPr>
            <p:ph type="sldNum" sz="quarter"/>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FE5ED9AB-801F-41D8-9089-780BEE3A4031}" type="slidenum">
              <a:rPr lang="en-US" altLang="en-US" sz="1400" smtClean="0">
                <a:ea typeface="Arial Unicode MS" panose="020B0604020202020204" pitchFamily="34" charset="-128"/>
              </a:rPr>
              <a:pPr>
                <a:spcBef>
                  <a:spcPct val="0"/>
                </a:spcBef>
              </a:pPr>
              <a:t>4</a:t>
            </a:fld>
            <a:endParaRPr lang="en-US" altLang="en-US" sz="1400">
              <a:ea typeface="Arial Unicode MS" panose="020B0604020202020204" pitchFamily="34" charset="-128"/>
            </a:endParaRPr>
          </a:p>
        </p:txBody>
      </p:sp>
      <p:sp>
        <p:nvSpPr>
          <p:cNvPr id="9219"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3465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0AEA0108-E324-4DB8-A64F-43C1A09ABC5F}" type="slidenum">
              <a:rPr lang="en-US" altLang="en-US" sz="1400" smtClean="0">
                <a:ea typeface="Arial Unicode MS" panose="020B0604020202020204" pitchFamily="34" charset="-128"/>
              </a:rPr>
              <a:pPr>
                <a:spcBef>
                  <a:spcPct val="0"/>
                </a:spcBef>
              </a:pPr>
              <a:t>5</a:t>
            </a:fld>
            <a:endParaRPr lang="en-US" altLang="en-US" sz="1400">
              <a:ea typeface="Arial Unicode MS" panose="020B0604020202020204" pitchFamily="34" charset="-128"/>
            </a:endParaRPr>
          </a:p>
        </p:txBody>
      </p:sp>
      <p:sp>
        <p:nvSpPr>
          <p:cNvPr id="1741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58681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7C707FFF-FC61-4760-9752-7E33BA93F26F}" type="slidenum">
              <a:rPr lang="en-US" altLang="en-US" sz="1400" smtClean="0">
                <a:ea typeface="Arial Unicode MS" panose="020B0604020202020204" pitchFamily="34" charset="-128"/>
              </a:rPr>
              <a:pPr>
                <a:spcBef>
                  <a:spcPct val="0"/>
                </a:spcBef>
              </a:pPr>
              <a:t>7</a:t>
            </a:fld>
            <a:endParaRPr lang="en-US" altLang="en-US" sz="1400">
              <a:ea typeface="Arial Unicode MS" panose="020B0604020202020204" pitchFamily="34" charset="-128"/>
            </a:endParaRPr>
          </a:p>
        </p:txBody>
      </p:sp>
      <p:sp>
        <p:nvSpPr>
          <p:cNvPr id="20483"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23902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a:spLocks noGrp="1" noChangeArrowheads="1"/>
          </p:cNvSpPr>
          <p:nvPr>
            <p:ph type="sldNum" sz="quarter"/>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AF502583-9AEB-4D61-A24B-86D902BE5E33}" type="slidenum">
              <a:rPr lang="en-US" altLang="en-US" sz="1400" smtClean="0">
                <a:ea typeface="Arial Unicode MS" panose="020B0604020202020204" pitchFamily="34" charset="-128"/>
              </a:rPr>
              <a:pPr>
                <a:spcBef>
                  <a:spcPct val="0"/>
                </a:spcBef>
              </a:pPr>
              <a:t>19</a:t>
            </a:fld>
            <a:endParaRPr lang="en-US" altLang="en-US" sz="1400">
              <a:ea typeface="Arial Unicode MS" panose="020B0604020202020204" pitchFamily="34" charset="-128"/>
            </a:endParaRPr>
          </a:p>
        </p:txBody>
      </p:sp>
      <p:sp>
        <p:nvSpPr>
          <p:cNvPr id="11267"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2527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a:spLocks noGrp="1" noChangeArrowheads="1"/>
          </p:cNvSpPr>
          <p:nvPr>
            <p:ph type="sldNum" sz="quarter"/>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30B7BAA4-90A7-4A5C-B7D3-F615076137D5}" type="slidenum">
              <a:rPr lang="en-US" altLang="en-US" sz="1400" smtClean="0">
                <a:ea typeface="Arial Unicode MS" panose="020B0604020202020204" pitchFamily="34" charset="-128"/>
              </a:rPr>
              <a:pPr>
                <a:spcBef>
                  <a:spcPct val="0"/>
                </a:spcBef>
              </a:pPr>
              <a:t>21</a:t>
            </a:fld>
            <a:endParaRPr lang="en-US" altLang="en-US" sz="1400">
              <a:ea typeface="Arial Unicode MS" panose="020B0604020202020204" pitchFamily="34" charset="-128"/>
            </a:endParaRPr>
          </a:p>
        </p:txBody>
      </p:sp>
      <p:sp>
        <p:nvSpPr>
          <p:cNvPr id="13315"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13877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3C6CEB44-DD18-4808-B3E9-8765092E41E2}" type="slidenum">
              <a:rPr lang="en-US" altLang="en-US" sz="1400" smtClean="0">
                <a:ea typeface="Arial Unicode MS" panose="020B0604020202020204" pitchFamily="34" charset="-128"/>
              </a:rPr>
              <a:pPr>
                <a:spcBef>
                  <a:spcPct val="0"/>
                </a:spcBef>
              </a:pPr>
              <a:t>22</a:t>
            </a:fld>
            <a:endParaRPr lang="en-US" altLang="en-US" sz="1400">
              <a:ea typeface="Arial Unicode MS" panose="020B0604020202020204" pitchFamily="34" charset="-128"/>
            </a:endParaRPr>
          </a:p>
        </p:txBody>
      </p:sp>
      <p:sp>
        <p:nvSpPr>
          <p:cNvPr id="15363"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9236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E608-1047-4E7E-AD90-BEC4FEDAE00A}"/>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0ED5BBE-4D60-4678-9253-D075780550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04306E-7ABE-444D-A428-F5B76AA43A0A}"/>
              </a:ext>
            </a:extLst>
          </p:cNvPr>
          <p:cNvSpPr>
            <a:spLocks noGrp="1"/>
          </p:cNvSpPr>
          <p:nvPr>
            <p:ph type="dt" sz="half" idx="10"/>
          </p:nvPr>
        </p:nvSpPr>
        <p:spPr/>
        <p:txBody>
          <a:bodyPr/>
          <a:lstStyle/>
          <a:p>
            <a:fld id="{586E6DEA-8BB1-42B7-9CD3-C658EA92C498}" type="datetime1">
              <a:rPr lang="en-US" smtClean="0"/>
              <a:t>4/14/2020</a:t>
            </a:fld>
            <a:endParaRPr lang="en-US"/>
          </a:p>
        </p:txBody>
      </p:sp>
      <p:sp>
        <p:nvSpPr>
          <p:cNvPr id="5" name="Footer Placeholder 4">
            <a:extLst>
              <a:ext uri="{FF2B5EF4-FFF2-40B4-BE49-F238E27FC236}">
                <a16:creationId xmlns:a16="http://schemas.microsoft.com/office/drawing/2014/main" id="{0A2F2DA2-B607-4A49-9C45-8B15E2DF1FAE}"/>
              </a:ext>
            </a:extLst>
          </p:cNvPr>
          <p:cNvSpPr>
            <a:spLocks noGrp="1"/>
          </p:cNvSpPr>
          <p:nvPr>
            <p:ph type="ftr" sz="quarter" idx="11"/>
          </p:nvPr>
        </p:nvSpPr>
        <p:spPr>
          <a:xfrm>
            <a:off x="3581400" y="6615111"/>
            <a:ext cx="4114800" cy="365125"/>
          </a:xfrm>
        </p:spPr>
        <p:txBody>
          <a:bodyPr/>
          <a:lstStyle>
            <a:lvl1pPr>
              <a:defRPr>
                <a:latin typeface="Arial" panose="020B0604020202020204" pitchFamily="34" charset="0"/>
                <a:cs typeface="Arial" panose="020B0604020202020204" pitchFamily="34" charset="0"/>
              </a:defRPr>
            </a:lvl1pPr>
          </a:lstStyle>
          <a:p>
            <a:r>
              <a:rPr lang="en-US"/>
              <a:t>Introduction to Data science</a:t>
            </a:r>
          </a:p>
        </p:txBody>
      </p:sp>
      <p:sp>
        <p:nvSpPr>
          <p:cNvPr id="6" name="Slide Number Placeholder 5">
            <a:extLst>
              <a:ext uri="{FF2B5EF4-FFF2-40B4-BE49-F238E27FC236}">
                <a16:creationId xmlns:a16="http://schemas.microsoft.com/office/drawing/2014/main" id="{70BB8E99-2442-4660-AAE5-CF1462B7C102}"/>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348729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2D58-9993-4CA7-A8C7-5C14B1D86D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1E3B0C-9236-4D95-A8F0-C714838208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BF451-7A2A-4CC0-B4FF-5DEE14A6BBBE}"/>
              </a:ext>
            </a:extLst>
          </p:cNvPr>
          <p:cNvSpPr>
            <a:spLocks noGrp="1"/>
          </p:cNvSpPr>
          <p:nvPr>
            <p:ph type="dt" sz="half" idx="10"/>
          </p:nvPr>
        </p:nvSpPr>
        <p:spPr/>
        <p:txBody>
          <a:bodyPr/>
          <a:lstStyle/>
          <a:p>
            <a:fld id="{8F3F030A-675D-445D-B234-AABF8CEB6553}" type="datetime1">
              <a:rPr lang="en-US" smtClean="0"/>
              <a:t>4/14/2020</a:t>
            </a:fld>
            <a:endParaRPr lang="en-US"/>
          </a:p>
        </p:txBody>
      </p:sp>
      <p:sp>
        <p:nvSpPr>
          <p:cNvPr id="5" name="Footer Placeholder 4">
            <a:extLst>
              <a:ext uri="{FF2B5EF4-FFF2-40B4-BE49-F238E27FC236}">
                <a16:creationId xmlns:a16="http://schemas.microsoft.com/office/drawing/2014/main" id="{F61BBBB0-ABDD-481C-9E8F-958FEB721469}"/>
              </a:ext>
            </a:extLst>
          </p:cNvPr>
          <p:cNvSpPr>
            <a:spLocks noGrp="1"/>
          </p:cNvSpPr>
          <p:nvPr>
            <p:ph type="ftr" sz="quarter" idx="11"/>
          </p:nvPr>
        </p:nvSpPr>
        <p:spPr/>
        <p:txBody>
          <a:bodyPr/>
          <a:lstStyle/>
          <a:p>
            <a:r>
              <a:rPr lang="en-US"/>
              <a:t>Introduction to Data science</a:t>
            </a:r>
          </a:p>
        </p:txBody>
      </p:sp>
      <p:sp>
        <p:nvSpPr>
          <p:cNvPr id="6" name="Slide Number Placeholder 5">
            <a:extLst>
              <a:ext uri="{FF2B5EF4-FFF2-40B4-BE49-F238E27FC236}">
                <a16:creationId xmlns:a16="http://schemas.microsoft.com/office/drawing/2014/main" id="{96A813B9-F0FD-4E02-959D-0EBF203F59E8}"/>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300687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7B18C-8891-4441-BD62-365ABFC145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300EE-9B26-4625-BC2A-CBCAFFDCEF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7801E-9D85-4490-A556-BA85568C9EE6}"/>
              </a:ext>
            </a:extLst>
          </p:cNvPr>
          <p:cNvSpPr>
            <a:spLocks noGrp="1"/>
          </p:cNvSpPr>
          <p:nvPr>
            <p:ph type="dt" sz="half" idx="10"/>
          </p:nvPr>
        </p:nvSpPr>
        <p:spPr/>
        <p:txBody>
          <a:bodyPr/>
          <a:lstStyle/>
          <a:p>
            <a:fld id="{3B51EE6A-837C-4447-9AC7-DCFB563D04B5}" type="datetime1">
              <a:rPr lang="en-US" smtClean="0"/>
              <a:t>4/14/2020</a:t>
            </a:fld>
            <a:endParaRPr lang="en-US"/>
          </a:p>
        </p:txBody>
      </p:sp>
      <p:sp>
        <p:nvSpPr>
          <p:cNvPr id="5" name="Footer Placeholder 4">
            <a:extLst>
              <a:ext uri="{FF2B5EF4-FFF2-40B4-BE49-F238E27FC236}">
                <a16:creationId xmlns:a16="http://schemas.microsoft.com/office/drawing/2014/main" id="{644D78A6-EE80-4AE3-9779-90036910C1AA}"/>
              </a:ext>
            </a:extLst>
          </p:cNvPr>
          <p:cNvSpPr>
            <a:spLocks noGrp="1"/>
          </p:cNvSpPr>
          <p:nvPr>
            <p:ph type="ftr" sz="quarter" idx="11"/>
          </p:nvPr>
        </p:nvSpPr>
        <p:spPr/>
        <p:txBody>
          <a:bodyPr/>
          <a:lstStyle/>
          <a:p>
            <a:r>
              <a:rPr lang="en-US"/>
              <a:t>Introduction to Data science</a:t>
            </a:r>
          </a:p>
        </p:txBody>
      </p:sp>
      <p:sp>
        <p:nvSpPr>
          <p:cNvPr id="6" name="Slide Number Placeholder 5">
            <a:extLst>
              <a:ext uri="{FF2B5EF4-FFF2-40B4-BE49-F238E27FC236}">
                <a16:creationId xmlns:a16="http://schemas.microsoft.com/office/drawing/2014/main" id="{AD776A87-9D6B-4011-B529-04E2EB361EC4}"/>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4200595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60" cy="1143480"/>
          </a:xfrm>
        </p:spPr>
        <p:txBody>
          <a:bodyPr/>
          <a:lstStyle/>
          <a:p>
            <a:r>
              <a:rPr lang="en-US"/>
              <a:t>Click to edit Master title style</a:t>
            </a:r>
          </a:p>
        </p:txBody>
      </p:sp>
    </p:spTree>
    <p:extLst>
      <p:ext uri="{BB962C8B-B14F-4D97-AF65-F5344CB8AC3E}">
        <p14:creationId xmlns:p14="http://schemas.microsoft.com/office/powerpoint/2010/main" val="389203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2652-A47A-4A93-8620-1E38EDBC4CA6}"/>
              </a:ext>
            </a:extLst>
          </p:cNvPr>
          <p:cNvSpPr>
            <a:spLocks noGrp="1"/>
          </p:cNvSpPr>
          <p:nvPr>
            <p:ph type="title"/>
          </p:nvPr>
        </p:nvSpPr>
        <p:spPr>
          <a:xfrm>
            <a:off x="1543050" y="458787"/>
            <a:ext cx="10515600" cy="4445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1C9C7D4-DFCD-402F-A780-F03109C901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56EB-2AC1-47D8-9EEA-77E957CEC253}"/>
              </a:ext>
            </a:extLst>
          </p:cNvPr>
          <p:cNvSpPr>
            <a:spLocks noGrp="1"/>
          </p:cNvSpPr>
          <p:nvPr>
            <p:ph type="dt" sz="half" idx="10"/>
          </p:nvPr>
        </p:nvSpPr>
        <p:spPr/>
        <p:txBody>
          <a:bodyPr/>
          <a:lstStyle/>
          <a:p>
            <a:fld id="{7CDF9167-77F4-4C6F-93DA-0E357DE3606C}" type="datetime1">
              <a:rPr lang="en-US" smtClean="0"/>
              <a:t>4/14/2020</a:t>
            </a:fld>
            <a:endParaRPr lang="en-US"/>
          </a:p>
        </p:txBody>
      </p:sp>
      <p:sp>
        <p:nvSpPr>
          <p:cNvPr id="5" name="Footer Placeholder 4">
            <a:extLst>
              <a:ext uri="{FF2B5EF4-FFF2-40B4-BE49-F238E27FC236}">
                <a16:creationId xmlns:a16="http://schemas.microsoft.com/office/drawing/2014/main" id="{70CF5395-22BE-43E3-8425-8AF85A9EA2C6}"/>
              </a:ext>
            </a:extLst>
          </p:cNvPr>
          <p:cNvSpPr>
            <a:spLocks noGrp="1"/>
          </p:cNvSpPr>
          <p:nvPr>
            <p:ph type="ftr" sz="quarter" idx="11"/>
          </p:nvPr>
        </p:nvSpPr>
        <p:spPr/>
        <p:txBody>
          <a:bodyPr/>
          <a:lstStyle/>
          <a:p>
            <a:r>
              <a:rPr lang="en-US"/>
              <a:t>Introduction to Data science</a:t>
            </a:r>
          </a:p>
        </p:txBody>
      </p:sp>
      <p:sp>
        <p:nvSpPr>
          <p:cNvPr id="6" name="Slide Number Placeholder 5">
            <a:extLst>
              <a:ext uri="{FF2B5EF4-FFF2-40B4-BE49-F238E27FC236}">
                <a16:creationId xmlns:a16="http://schemas.microsoft.com/office/drawing/2014/main" id="{C0C80A20-B4D6-4900-B356-E7A43BD66EC4}"/>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224248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303E-4A94-471C-9A8E-19555A2B7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94B721-9F6B-4ED0-B52B-B72AEE351A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36F66A-6312-4495-A7A2-63DFBA87FD68}"/>
              </a:ext>
            </a:extLst>
          </p:cNvPr>
          <p:cNvSpPr>
            <a:spLocks noGrp="1"/>
          </p:cNvSpPr>
          <p:nvPr>
            <p:ph type="dt" sz="half" idx="10"/>
          </p:nvPr>
        </p:nvSpPr>
        <p:spPr/>
        <p:txBody>
          <a:bodyPr/>
          <a:lstStyle/>
          <a:p>
            <a:fld id="{495FEA79-F1F6-4ED2-AD0C-057F90035A19}" type="datetime1">
              <a:rPr lang="en-US" smtClean="0"/>
              <a:t>4/14/2020</a:t>
            </a:fld>
            <a:endParaRPr lang="en-US"/>
          </a:p>
        </p:txBody>
      </p:sp>
      <p:sp>
        <p:nvSpPr>
          <p:cNvPr id="5" name="Footer Placeholder 4">
            <a:extLst>
              <a:ext uri="{FF2B5EF4-FFF2-40B4-BE49-F238E27FC236}">
                <a16:creationId xmlns:a16="http://schemas.microsoft.com/office/drawing/2014/main" id="{7DE7EA11-1B92-4BE4-9485-2D8DFED2120A}"/>
              </a:ext>
            </a:extLst>
          </p:cNvPr>
          <p:cNvSpPr>
            <a:spLocks noGrp="1"/>
          </p:cNvSpPr>
          <p:nvPr>
            <p:ph type="ftr" sz="quarter" idx="11"/>
          </p:nvPr>
        </p:nvSpPr>
        <p:spPr/>
        <p:txBody>
          <a:bodyPr/>
          <a:lstStyle/>
          <a:p>
            <a:r>
              <a:rPr lang="en-US"/>
              <a:t>Introduction to Data science</a:t>
            </a:r>
          </a:p>
        </p:txBody>
      </p:sp>
      <p:sp>
        <p:nvSpPr>
          <p:cNvPr id="6" name="Slide Number Placeholder 5">
            <a:extLst>
              <a:ext uri="{FF2B5EF4-FFF2-40B4-BE49-F238E27FC236}">
                <a16:creationId xmlns:a16="http://schemas.microsoft.com/office/drawing/2014/main" id="{E36BDDAD-AE61-4E00-AAAB-C8D008C8FA4A}"/>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144541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B133-2880-4050-9D05-2EEA2C01B2E3}"/>
              </a:ext>
            </a:extLst>
          </p:cNvPr>
          <p:cNvSpPr>
            <a:spLocks noGrp="1"/>
          </p:cNvSpPr>
          <p:nvPr>
            <p:ph type="title"/>
          </p:nvPr>
        </p:nvSpPr>
        <p:spPr>
          <a:xfrm>
            <a:off x="1427186" y="279401"/>
            <a:ext cx="10515600" cy="5588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21915D4-8ED5-4618-9BD4-8A973BF8ED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953894-E238-4182-AA2C-21AA8B9C57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3D749-138A-4858-9F40-B5758FA55F22}"/>
              </a:ext>
            </a:extLst>
          </p:cNvPr>
          <p:cNvSpPr>
            <a:spLocks noGrp="1"/>
          </p:cNvSpPr>
          <p:nvPr>
            <p:ph type="dt" sz="half" idx="10"/>
          </p:nvPr>
        </p:nvSpPr>
        <p:spPr/>
        <p:txBody>
          <a:bodyPr/>
          <a:lstStyle/>
          <a:p>
            <a:fld id="{51D4C05F-28D0-4A21-93F7-7769E48EB2F1}" type="datetime1">
              <a:rPr lang="en-US" smtClean="0"/>
              <a:t>4/14/2020</a:t>
            </a:fld>
            <a:endParaRPr lang="en-US"/>
          </a:p>
        </p:txBody>
      </p:sp>
      <p:sp>
        <p:nvSpPr>
          <p:cNvPr id="6" name="Footer Placeholder 5">
            <a:extLst>
              <a:ext uri="{FF2B5EF4-FFF2-40B4-BE49-F238E27FC236}">
                <a16:creationId xmlns:a16="http://schemas.microsoft.com/office/drawing/2014/main" id="{D9108404-E018-4A62-ABA0-A21E0E472DBA}"/>
              </a:ext>
            </a:extLst>
          </p:cNvPr>
          <p:cNvSpPr>
            <a:spLocks noGrp="1"/>
          </p:cNvSpPr>
          <p:nvPr>
            <p:ph type="ftr" sz="quarter" idx="11"/>
          </p:nvPr>
        </p:nvSpPr>
        <p:spPr/>
        <p:txBody>
          <a:bodyPr/>
          <a:lstStyle/>
          <a:p>
            <a:r>
              <a:rPr lang="en-US"/>
              <a:t>Introduction to Data science</a:t>
            </a:r>
          </a:p>
        </p:txBody>
      </p:sp>
      <p:sp>
        <p:nvSpPr>
          <p:cNvPr id="7" name="Slide Number Placeholder 6">
            <a:extLst>
              <a:ext uri="{FF2B5EF4-FFF2-40B4-BE49-F238E27FC236}">
                <a16:creationId xmlns:a16="http://schemas.microsoft.com/office/drawing/2014/main" id="{40A2B2D7-C42A-4703-A1B9-A9C0BFDA2DA4}"/>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256597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14BC-831C-4CB6-9974-E6D161D7D0A0}"/>
              </a:ext>
            </a:extLst>
          </p:cNvPr>
          <p:cNvSpPr>
            <a:spLocks noGrp="1"/>
          </p:cNvSpPr>
          <p:nvPr>
            <p:ph type="title"/>
          </p:nvPr>
        </p:nvSpPr>
        <p:spPr>
          <a:xfrm>
            <a:off x="1258888" y="322262"/>
            <a:ext cx="10515600" cy="64452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05A6D15-F4E4-4C9F-B9C9-BD786F688B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08237-4DA3-46AE-9AB9-5C728D0A6E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8CD645-9A68-41EB-A51D-AACEB3A561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69A6D9-1164-494E-880F-CB11BEAB12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1521D-4C6D-4DD2-8F69-7A3C2B9CA7B7}"/>
              </a:ext>
            </a:extLst>
          </p:cNvPr>
          <p:cNvSpPr>
            <a:spLocks noGrp="1"/>
          </p:cNvSpPr>
          <p:nvPr>
            <p:ph type="dt" sz="half" idx="10"/>
          </p:nvPr>
        </p:nvSpPr>
        <p:spPr/>
        <p:txBody>
          <a:bodyPr/>
          <a:lstStyle/>
          <a:p>
            <a:fld id="{45F3A9DD-697C-44A7-A803-55D3C811AC24}" type="datetime1">
              <a:rPr lang="en-US" smtClean="0"/>
              <a:t>4/14/2020</a:t>
            </a:fld>
            <a:endParaRPr lang="en-US"/>
          </a:p>
        </p:txBody>
      </p:sp>
      <p:sp>
        <p:nvSpPr>
          <p:cNvPr id="8" name="Footer Placeholder 7">
            <a:extLst>
              <a:ext uri="{FF2B5EF4-FFF2-40B4-BE49-F238E27FC236}">
                <a16:creationId xmlns:a16="http://schemas.microsoft.com/office/drawing/2014/main" id="{B9627AEE-669D-4DAC-A9CE-59083B2B8419}"/>
              </a:ext>
            </a:extLst>
          </p:cNvPr>
          <p:cNvSpPr>
            <a:spLocks noGrp="1"/>
          </p:cNvSpPr>
          <p:nvPr>
            <p:ph type="ftr" sz="quarter" idx="11"/>
          </p:nvPr>
        </p:nvSpPr>
        <p:spPr/>
        <p:txBody>
          <a:bodyPr/>
          <a:lstStyle/>
          <a:p>
            <a:r>
              <a:rPr lang="en-US"/>
              <a:t>Introduction to Data science</a:t>
            </a:r>
          </a:p>
        </p:txBody>
      </p:sp>
      <p:sp>
        <p:nvSpPr>
          <p:cNvPr id="9" name="Slide Number Placeholder 8">
            <a:extLst>
              <a:ext uri="{FF2B5EF4-FFF2-40B4-BE49-F238E27FC236}">
                <a16:creationId xmlns:a16="http://schemas.microsoft.com/office/drawing/2014/main" id="{115BCB2F-E93B-467F-B6B9-49463347BA43}"/>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287882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E77B-65FD-43AA-975D-6411FF3027E9}"/>
              </a:ext>
            </a:extLst>
          </p:cNvPr>
          <p:cNvSpPr>
            <a:spLocks noGrp="1"/>
          </p:cNvSpPr>
          <p:nvPr>
            <p:ph type="title"/>
          </p:nvPr>
        </p:nvSpPr>
        <p:spPr>
          <a:xfrm>
            <a:off x="1552575" y="260350"/>
            <a:ext cx="10515600" cy="6635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C09FA891-CA0D-4718-8D22-6AADE4211E68}"/>
              </a:ext>
            </a:extLst>
          </p:cNvPr>
          <p:cNvSpPr>
            <a:spLocks noGrp="1"/>
          </p:cNvSpPr>
          <p:nvPr>
            <p:ph type="dt" sz="half" idx="10"/>
          </p:nvPr>
        </p:nvSpPr>
        <p:spPr/>
        <p:txBody>
          <a:bodyPr/>
          <a:lstStyle/>
          <a:p>
            <a:fld id="{21BCD8E6-3A0E-4DA5-85B2-FFC8FF9F9D17}" type="datetime1">
              <a:rPr lang="en-US" smtClean="0"/>
              <a:t>4/14/2020</a:t>
            </a:fld>
            <a:endParaRPr lang="en-US"/>
          </a:p>
        </p:txBody>
      </p:sp>
      <p:sp>
        <p:nvSpPr>
          <p:cNvPr id="4" name="Footer Placeholder 3">
            <a:extLst>
              <a:ext uri="{FF2B5EF4-FFF2-40B4-BE49-F238E27FC236}">
                <a16:creationId xmlns:a16="http://schemas.microsoft.com/office/drawing/2014/main" id="{B7A79DC7-745B-4039-9CCB-9FC1C140F1AC}"/>
              </a:ext>
            </a:extLst>
          </p:cNvPr>
          <p:cNvSpPr>
            <a:spLocks noGrp="1"/>
          </p:cNvSpPr>
          <p:nvPr>
            <p:ph type="ftr" sz="quarter" idx="11"/>
          </p:nvPr>
        </p:nvSpPr>
        <p:spPr/>
        <p:txBody>
          <a:bodyPr/>
          <a:lstStyle/>
          <a:p>
            <a:r>
              <a:rPr lang="en-US"/>
              <a:t>Introduction to Data science</a:t>
            </a:r>
          </a:p>
        </p:txBody>
      </p:sp>
      <p:sp>
        <p:nvSpPr>
          <p:cNvPr id="5" name="Slide Number Placeholder 4">
            <a:extLst>
              <a:ext uri="{FF2B5EF4-FFF2-40B4-BE49-F238E27FC236}">
                <a16:creationId xmlns:a16="http://schemas.microsoft.com/office/drawing/2014/main" id="{92E229D9-32D0-4C35-B9A2-5F1073A56065}"/>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304460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55C5C7-AB9D-45EC-9F47-1D4FE71580BA}"/>
              </a:ext>
            </a:extLst>
          </p:cNvPr>
          <p:cNvSpPr>
            <a:spLocks noGrp="1"/>
          </p:cNvSpPr>
          <p:nvPr>
            <p:ph type="dt" sz="half" idx="10"/>
          </p:nvPr>
        </p:nvSpPr>
        <p:spPr/>
        <p:txBody>
          <a:bodyPr/>
          <a:lstStyle/>
          <a:p>
            <a:fld id="{8602DB31-4EF0-4F0E-AEA1-EAF4374AA7CE}" type="datetime1">
              <a:rPr lang="en-US" smtClean="0"/>
              <a:t>4/14/2020</a:t>
            </a:fld>
            <a:endParaRPr lang="en-US"/>
          </a:p>
        </p:txBody>
      </p:sp>
      <p:sp>
        <p:nvSpPr>
          <p:cNvPr id="3" name="Footer Placeholder 2">
            <a:extLst>
              <a:ext uri="{FF2B5EF4-FFF2-40B4-BE49-F238E27FC236}">
                <a16:creationId xmlns:a16="http://schemas.microsoft.com/office/drawing/2014/main" id="{1E8AADE7-AD2D-43D3-92BB-194C617E80CB}"/>
              </a:ext>
            </a:extLst>
          </p:cNvPr>
          <p:cNvSpPr>
            <a:spLocks noGrp="1"/>
          </p:cNvSpPr>
          <p:nvPr>
            <p:ph type="ftr" sz="quarter" idx="11"/>
          </p:nvPr>
        </p:nvSpPr>
        <p:spPr/>
        <p:txBody>
          <a:bodyPr/>
          <a:lstStyle/>
          <a:p>
            <a:r>
              <a:rPr lang="en-US"/>
              <a:t>Introduction to Data science</a:t>
            </a:r>
          </a:p>
        </p:txBody>
      </p:sp>
      <p:sp>
        <p:nvSpPr>
          <p:cNvPr id="4" name="Slide Number Placeholder 3">
            <a:extLst>
              <a:ext uri="{FF2B5EF4-FFF2-40B4-BE49-F238E27FC236}">
                <a16:creationId xmlns:a16="http://schemas.microsoft.com/office/drawing/2014/main" id="{D2FF7906-B0D9-49E2-89BF-952F6C98C955}"/>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95033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99E5-37BC-4587-AEAE-58E0047BC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42B4FA-AFD1-414E-A8D8-72ED1ED5A4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CED874-8D54-4BDA-8294-BC53BAAB5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DC745-A49E-4E34-9748-5AECA5B25C9B}"/>
              </a:ext>
            </a:extLst>
          </p:cNvPr>
          <p:cNvSpPr>
            <a:spLocks noGrp="1"/>
          </p:cNvSpPr>
          <p:nvPr>
            <p:ph type="dt" sz="half" idx="10"/>
          </p:nvPr>
        </p:nvSpPr>
        <p:spPr/>
        <p:txBody>
          <a:bodyPr/>
          <a:lstStyle/>
          <a:p>
            <a:fld id="{52F2C2BB-9AB8-4A79-AB61-40376B172A03}" type="datetime1">
              <a:rPr lang="en-US" smtClean="0"/>
              <a:t>4/14/2020</a:t>
            </a:fld>
            <a:endParaRPr lang="en-US"/>
          </a:p>
        </p:txBody>
      </p:sp>
      <p:sp>
        <p:nvSpPr>
          <p:cNvPr id="6" name="Footer Placeholder 5">
            <a:extLst>
              <a:ext uri="{FF2B5EF4-FFF2-40B4-BE49-F238E27FC236}">
                <a16:creationId xmlns:a16="http://schemas.microsoft.com/office/drawing/2014/main" id="{D43786E8-EF7A-45AA-ACDF-ACD7C8728F81}"/>
              </a:ext>
            </a:extLst>
          </p:cNvPr>
          <p:cNvSpPr>
            <a:spLocks noGrp="1"/>
          </p:cNvSpPr>
          <p:nvPr>
            <p:ph type="ftr" sz="quarter" idx="11"/>
          </p:nvPr>
        </p:nvSpPr>
        <p:spPr/>
        <p:txBody>
          <a:bodyPr/>
          <a:lstStyle/>
          <a:p>
            <a:r>
              <a:rPr lang="en-US"/>
              <a:t>Introduction to Data science</a:t>
            </a:r>
          </a:p>
        </p:txBody>
      </p:sp>
      <p:sp>
        <p:nvSpPr>
          <p:cNvPr id="7" name="Slide Number Placeholder 6">
            <a:extLst>
              <a:ext uri="{FF2B5EF4-FFF2-40B4-BE49-F238E27FC236}">
                <a16:creationId xmlns:a16="http://schemas.microsoft.com/office/drawing/2014/main" id="{801942EB-BC5F-4437-9D22-CDFEE0F4F822}"/>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256034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17FE-774C-4ECD-9AB9-C0CDD5AC0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7D2F01-3A5D-4422-AA71-352C61339F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218D55-1271-433E-A65B-A817EB0C7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F5225-EE90-4F85-835D-B60086B27273}"/>
              </a:ext>
            </a:extLst>
          </p:cNvPr>
          <p:cNvSpPr>
            <a:spLocks noGrp="1"/>
          </p:cNvSpPr>
          <p:nvPr>
            <p:ph type="dt" sz="half" idx="10"/>
          </p:nvPr>
        </p:nvSpPr>
        <p:spPr/>
        <p:txBody>
          <a:bodyPr/>
          <a:lstStyle/>
          <a:p>
            <a:fld id="{3F654F14-C629-4E1C-8764-71C1F623406D}" type="datetime1">
              <a:rPr lang="en-US" smtClean="0"/>
              <a:t>4/14/2020</a:t>
            </a:fld>
            <a:endParaRPr lang="en-US"/>
          </a:p>
        </p:txBody>
      </p:sp>
      <p:sp>
        <p:nvSpPr>
          <p:cNvPr id="6" name="Footer Placeholder 5">
            <a:extLst>
              <a:ext uri="{FF2B5EF4-FFF2-40B4-BE49-F238E27FC236}">
                <a16:creationId xmlns:a16="http://schemas.microsoft.com/office/drawing/2014/main" id="{5BE083B7-9018-4716-BC2C-7CAC98FA2AC9}"/>
              </a:ext>
            </a:extLst>
          </p:cNvPr>
          <p:cNvSpPr>
            <a:spLocks noGrp="1"/>
          </p:cNvSpPr>
          <p:nvPr>
            <p:ph type="ftr" sz="quarter" idx="11"/>
          </p:nvPr>
        </p:nvSpPr>
        <p:spPr/>
        <p:txBody>
          <a:bodyPr/>
          <a:lstStyle/>
          <a:p>
            <a:r>
              <a:rPr lang="en-US"/>
              <a:t>Introduction to Data science</a:t>
            </a:r>
          </a:p>
        </p:txBody>
      </p:sp>
      <p:sp>
        <p:nvSpPr>
          <p:cNvPr id="7" name="Slide Number Placeholder 6">
            <a:extLst>
              <a:ext uri="{FF2B5EF4-FFF2-40B4-BE49-F238E27FC236}">
                <a16:creationId xmlns:a16="http://schemas.microsoft.com/office/drawing/2014/main" id="{CCE9CC66-54A9-4E41-ABF7-D301E8F65B6B}"/>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194172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1D19D-CC20-4025-BA5D-18354BD464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3E12CD-C9F0-489F-89BA-171E4C8C7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14722-8395-454D-A8E7-E7D175A4EE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C6CA9-CBD7-4673-ADFB-A9C08E49E6ED}" type="datetime1">
              <a:rPr lang="en-US" smtClean="0"/>
              <a:t>4/14/2020</a:t>
            </a:fld>
            <a:endParaRPr lang="en-US"/>
          </a:p>
        </p:txBody>
      </p:sp>
      <p:sp>
        <p:nvSpPr>
          <p:cNvPr id="5" name="Footer Placeholder 4">
            <a:extLst>
              <a:ext uri="{FF2B5EF4-FFF2-40B4-BE49-F238E27FC236}">
                <a16:creationId xmlns:a16="http://schemas.microsoft.com/office/drawing/2014/main" id="{C29A2BDF-1518-48D2-897D-7F7ED73171EA}"/>
              </a:ext>
            </a:extLst>
          </p:cNvPr>
          <p:cNvSpPr>
            <a:spLocks noGrp="1"/>
          </p:cNvSpPr>
          <p:nvPr>
            <p:ph type="ftr" sz="quarter" idx="3"/>
          </p:nvPr>
        </p:nvSpPr>
        <p:spPr>
          <a:xfrm>
            <a:off x="3581400" y="6548436"/>
            <a:ext cx="4114800" cy="365125"/>
          </a:xfrm>
          <a:prstGeom prst="rect">
            <a:avLst/>
          </a:prstGeom>
        </p:spPr>
        <p:txBody>
          <a:bodyPr vert="horz" lIns="91440" tIns="45720" rIns="91440" bIns="45720" rtlCol="0" anchor="ctr"/>
          <a:lstStyle>
            <a:lvl1pPr algn="ctr">
              <a:defRPr sz="800" u="sng">
                <a:solidFill>
                  <a:srgbClr val="FF0000"/>
                </a:solidFill>
              </a:defRPr>
            </a:lvl1pPr>
          </a:lstStyle>
          <a:p>
            <a:r>
              <a:rPr lang="en-US"/>
              <a:t>Introduction to Data science</a:t>
            </a:r>
            <a:endParaRPr lang="en-US" dirty="0"/>
          </a:p>
        </p:txBody>
      </p:sp>
      <p:sp>
        <p:nvSpPr>
          <p:cNvPr id="6" name="Slide Number Placeholder 5">
            <a:extLst>
              <a:ext uri="{FF2B5EF4-FFF2-40B4-BE49-F238E27FC236}">
                <a16:creationId xmlns:a16="http://schemas.microsoft.com/office/drawing/2014/main" id="{3A5258CD-3FC4-44AD-A7D3-3908A9BA6D2B}"/>
              </a:ext>
            </a:extLst>
          </p:cNvPr>
          <p:cNvSpPr>
            <a:spLocks noGrp="1"/>
          </p:cNvSpPr>
          <p:nvPr>
            <p:ph type="sldNum" sz="quarter" idx="4"/>
          </p:nvPr>
        </p:nvSpPr>
        <p:spPr>
          <a:xfrm>
            <a:off x="9199586" y="6308724"/>
            <a:ext cx="2743200" cy="365125"/>
          </a:xfrm>
          <a:prstGeom prst="rect">
            <a:avLst/>
          </a:prstGeom>
        </p:spPr>
        <p:txBody>
          <a:bodyPr vert="horz" lIns="91440" tIns="45720" rIns="91440" bIns="45720" rtlCol="0" anchor="ctr"/>
          <a:lstStyle>
            <a:lvl1pPr algn="r">
              <a:defRPr sz="600">
                <a:solidFill>
                  <a:schemeClr val="tx1">
                    <a:tint val="75000"/>
                  </a:schemeClr>
                </a:solidFill>
                <a:latin typeface="Arial" panose="020B0604020202020204" pitchFamily="34" charset="0"/>
                <a:cs typeface="Arial" panose="020B0604020202020204" pitchFamily="34" charset="0"/>
              </a:defRPr>
            </a:lvl1pPr>
          </a:lstStyle>
          <a:p>
            <a:fld id="{94553C80-DEEE-4162-BE14-2BC211C9C7DF}" type="slidenum">
              <a:rPr lang="en-US" smtClean="0"/>
              <a:pPr/>
              <a:t>‹#›</a:t>
            </a:fld>
            <a:endParaRPr lang="en-US"/>
          </a:p>
        </p:txBody>
      </p:sp>
      <p:pic>
        <p:nvPicPr>
          <p:cNvPr id="8" name="Picture 7" descr="A screenshot of a cell phone&#10;&#10;Description automatically generated">
            <a:extLst>
              <a:ext uri="{FF2B5EF4-FFF2-40B4-BE49-F238E27FC236}">
                <a16:creationId xmlns:a16="http://schemas.microsoft.com/office/drawing/2014/main" id="{B3CB142B-8AC4-4587-AEE8-CAFBD7C8B3C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34996" y="136524"/>
            <a:ext cx="11290253" cy="6537326"/>
          </a:xfrm>
          <a:prstGeom prst="rect">
            <a:avLst/>
          </a:prstGeom>
        </p:spPr>
      </p:pic>
    </p:spTree>
    <p:extLst>
      <p:ext uri="{BB962C8B-B14F-4D97-AF65-F5344CB8AC3E}">
        <p14:creationId xmlns:p14="http://schemas.microsoft.com/office/powerpoint/2010/main" val="3141827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www.continuum.io/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DDF2-4525-4682-B72D-1058148172DC}"/>
              </a:ext>
            </a:extLst>
          </p:cNvPr>
          <p:cNvSpPr>
            <a:spLocks noGrp="1"/>
          </p:cNvSpPr>
          <p:nvPr>
            <p:ph type="ctrTitle"/>
          </p:nvPr>
        </p:nvSpPr>
        <p:spPr/>
        <p:txBody>
          <a:bodyPr/>
          <a:lstStyle/>
          <a:p>
            <a:r>
              <a:rPr lang="en-US" dirty="0"/>
              <a:t>N. </a:t>
            </a:r>
            <a:r>
              <a:rPr lang="en-US" dirty="0" err="1"/>
              <a:t>Rizk</a:t>
            </a:r>
            <a:endParaRPr lang="en-US" dirty="0"/>
          </a:p>
        </p:txBody>
      </p:sp>
      <p:sp>
        <p:nvSpPr>
          <p:cNvPr id="3" name="Subtitle 2">
            <a:extLst>
              <a:ext uri="{FF2B5EF4-FFF2-40B4-BE49-F238E27FC236}">
                <a16:creationId xmlns:a16="http://schemas.microsoft.com/office/drawing/2014/main" id="{73A9DE5B-723B-4358-8229-580135F2A6E8}"/>
              </a:ext>
            </a:extLst>
          </p:cNvPr>
          <p:cNvSpPr>
            <a:spLocks noGrp="1"/>
          </p:cNvSpPr>
          <p:nvPr>
            <p:ph type="subTitle" idx="1"/>
          </p:nvPr>
        </p:nvSpPr>
        <p:spPr/>
        <p:txBody>
          <a:bodyPr/>
          <a:lstStyle/>
          <a:p>
            <a:r>
              <a:rPr lang="en-US" dirty="0"/>
              <a:t>College of Natural and Applied Sciences</a:t>
            </a:r>
          </a:p>
          <a:p>
            <a:r>
              <a:rPr lang="en-US" dirty="0"/>
              <a:t>Department of Computer Science </a:t>
            </a:r>
          </a:p>
          <a:p>
            <a:r>
              <a:rPr lang="en-US" sz="2800" b="1" dirty="0">
                <a:latin typeface="+mj-lt"/>
                <a:ea typeface="+mj-ea"/>
                <a:cs typeface="+mj-cs"/>
              </a:rPr>
              <a:t>University of Houston</a:t>
            </a:r>
          </a:p>
          <a:p>
            <a:endParaRPr lang="en-US" dirty="0"/>
          </a:p>
        </p:txBody>
      </p:sp>
      <p:sp>
        <p:nvSpPr>
          <p:cNvPr id="4" name="Footer Placeholder 3">
            <a:extLst>
              <a:ext uri="{FF2B5EF4-FFF2-40B4-BE49-F238E27FC236}">
                <a16:creationId xmlns:a16="http://schemas.microsoft.com/office/drawing/2014/main" id="{A83ECADD-DA6A-40EB-9A34-A12BF924EA78}"/>
              </a:ext>
            </a:extLst>
          </p:cNvPr>
          <p:cNvSpPr>
            <a:spLocks noGrp="1"/>
          </p:cNvSpPr>
          <p:nvPr>
            <p:ph type="ftr" sz="quarter" idx="11"/>
          </p:nvPr>
        </p:nvSpPr>
        <p:spPr/>
        <p:txBody>
          <a:bodyPr/>
          <a:lstStyle/>
          <a:p>
            <a:r>
              <a:rPr lang="en-US"/>
              <a:t>Introduction to Data science</a:t>
            </a:r>
          </a:p>
        </p:txBody>
      </p:sp>
      <p:sp>
        <p:nvSpPr>
          <p:cNvPr id="5" name="Slide Number Placeholder 4">
            <a:extLst>
              <a:ext uri="{FF2B5EF4-FFF2-40B4-BE49-F238E27FC236}">
                <a16:creationId xmlns:a16="http://schemas.microsoft.com/office/drawing/2014/main" id="{924D37E7-3E09-4191-B8E4-069C9C4A2DE7}"/>
              </a:ext>
            </a:extLst>
          </p:cNvPr>
          <p:cNvSpPr>
            <a:spLocks noGrp="1"/>
          </p:cNvSpPr>
          <p:nvPr>
            <p:ph type="sldNum" sz="quarter" idx="12"/>
          </p:nvPr>
        </p:nvSpPr>
        <p:spPr/>
        <p:txBody>
          <a:bodyPr/>
          <a:lstStyle/>
          <a:p>
            <a:fld id="{94553C80-DEEE-4162-BE14-2BC211C9C7DF}" type="slidenum">
              <a:rPr lang="en-US" smtClean="0"/>
              <a:t>1</a:t>
            </a:fld>
            <a:endParaRPr lang="en-US"/>
          </a:p>
        </p:txBody>
      </p:sp>
      <p:sp>
        <p:nvSpPr>
          <p:cNvPr id="6" name="TextBox 5">
            <a:extLst>
              <a:ext uri="{FF2B5EF4-FFF2-40B4-BE49-F238E27FC236}">
                <a16:creationId xmlns:a16="http://schemas.microsoft.com/office/drawing/2014/main" id="{8EC57702-7DE6-468D-BEC1-023C3A6F92B8}"/>
              </a:ext>
            </a:extLst>
          </p:cNvPr>
          <p:cNvSpPr txBox="1"/>
          <p:nvPr/>
        </p:nvSpPr>
        <p:spPr>
          <a:xfrm>
            <a:off x="2962275" y="285750"/>
            <a:ext cx="5570756" cy="600164"/>
          </a:xfrm>
          <a:prstGeom prst="rect">
            <a:avLst/>
          </a:prstGeom>
          <a:noFill/>
        </p:spPr>
        <p:txBody>
          <a:bodyPr wrap="none" rtlCol="0">
            <a:spAutoFit/>
          </a:bodyPr>
          <a:lstStyle/>
          <a:p>
            <a:r>
              <a:rPr lang="en-US" sz="3300" dirty="0">
                <a:latin typeface="Arial" panose="020B0604020202020204" pitchFamily="34" charset="0"/>
                <a:cs typeface="Arial" panose="020B0604020202020204" pitchFamily="34" charset="0"/>
              </a:rPr>
              <a:t>COSC 3337 : Data Science I</a:t>
            </a:r>
          </a:p>
        </p:txBody>
      </p:sp>
    </p:spTree>
    <p:extLst>
      <p:ext uri="{BB962C8B-B14F-4D97-AF65-F5344CB8AC3E}">
        <p14:creationId xmlns:p14="http://schemas.microsoft.com/office/powerpoint/2010/main" val="1034936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ltLang="en-US"/>
              <a:t>1-planning tasks</a:t>
            </a:r>
          </a:p>
        </p:txBody>
      </p:sp>
      <p:sp>
        <p:nvSpPr>
          <p:cNvPr id="23555" name="Content Placeholder 2"/>
          <p:cNvSpPr>
            <a:spLocks noGrp="1"/>
          </p:cNvSpPr>
          <p:nvPr>
            <p:ph idx="1"/>
          </p:nvPr>
        </p:nvSpPr>
        <p:spPr/>
        <p:txBody>
          <a:bodyPr/>
          <a:lstStyle/>
          <a:p>
            <a:r>
              <a:rPr lang="en-US" altLang="en-US"/>
              <a:t>a. Deifne goals</a:t>
            </a:r>
          </a:p>
          <a:p>
            <a:r>
              <a:rPr lang="en-US" altLang="en-US"/>
              <a:t>b. Organize resources (+time)</a:t>
            </a:r>
          </a:p>
          <a:p>
            <a:r>
              <a:rPr lang="en-US" altLang="en-US"/>
              <a:t>c. Coordinate people</a:t>
            </a:r>
          </a:p>
          <a:p>
            <a:r>
              <a:rPr lang="en-US" altLang="en-US"/>
              <a:t>d. Schedule the project</a:t>
            </a:r>
          </a:p>
        </p:txBody>
      </p:sp>
      <p:sp>
        <p:nvSpPr>
          <p:cNvPr id="2" name="Footer Placeholder 1">
            <a:extLst>
              <a:ext uri="{FF2B5EF4-FFF2-40B4-BE49-F238E27FC236}">
                <a16:creationId xmlns:a16="http://schemas.microsoft.com/office/drawing/2014/main" id="{F8A12DA0-ED56-4F71-AF84-4F128DBF97FA}"/>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3A6BDA51-5E1A-454D-B06C-4AB2C27012BF}"/>
              </a:ext>
            </a:extLst>
          </p:cNvPr>
          <p:cNvSpPr>
            <a:spLocks noGrp="1"/>
          </p:cNvSpPr>
          <p:nvPr>
            <p:ph type="sldNum" sz="quarter" idx="12"/>
          </p:nvPr>
        </p:nvSpPr>
        <p:spPr/>
        <p:txBody>
          <a:bodyPr/>
          <a:lstStyle/>
          <a:p>
            <a:fld id="{94553C80-DEEE-4162-BE14-2BC211C9C7DF}" type="slidenum">
              <a:rPr lang="en-US" smtClean="0"/>
              <a:t>10</a:t>
            </a:fld>
            <a:endParaRPr lang="en-US"/>
          </a:p>
        </p:txBody>
      </p:sp>
    </p:spTree>
    <p:extLst>
      <p:ext uri="{BB962C8B-B14F-4D97-AF65-F5344CB8AC3E}">
        <p14:creationId xmlns:p14="http://schemas.microsoft.com/office/powerpoint/2010/main" val="379315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altLang="en-US"/>
              <a:t>2-data preparation tasks</a:t>
            </a:r>
          </a:p>
        </p:txBody>
      </p:sp>
      <p:sp>
        <p:nvSpPr>
          <p:cNvPr id="24579" name="Content Placeholder 2"/>
          <p:cNvSpPr>
            <a:spLocks noGrp="1"/>
          </p:cNvSpPr>
          <p:nvPr>
            <p:ph idx="1"/>
          </p:nvPr>
        </p:nvSpPr>
        <p:spPr/>
        <p:txBody>
          <a:bodyPr/>
          <a:lstStyle/>
          <a:p>
            <a:r>
              <a:rPr lang="en-US" altLang="en-US"/>
              <a:t>a. Get data</a:t>
            </a:r>
          </a:p>
          <a:p>
            <a:r>
              <a:rPr lang="en-US" altLang="en-US"/>
              <a:t>b. Clean data</a:t>
            </a:r>
          </a:p>
          <a:p>
            <a:r>
              <a:rPr lang="en-US" altLang="en-US"/>
              <a:t>c. Explore data</a:t>
            </a:r>
          </a:p>
          <a:p>
            <a:r>
              <a:rPr lang="en-US" altLang="en-US"/>
              <a:t>d. Refine data (choice of cases obsverved)</a:t>
            </a:r>
          </a:p>
        </p:txBody>
      </p:sp>
      <p:sp>
        <p:nvSpPr>
          <p:cNvPr id="2" name="Footer Placeholder 1">
            <a:extLst>
              <a:ext uri="{FF2B5EF4-FFF2-40B4-BE49-F238E27FC236}">
                <a16:creationId xmlns:a16="http://schemas.microsoft.com/office/drawing/2014/main" id="{C1D43D63-EC57-4A02-93CE-C071FE0E2DDB}"/>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161DDD80-C97E-4F07-BFAB-613CB34235FE}"/>
              </a:ext>
            </a:extLst>
          </p:cNvPr>
          <p:cNvSpPr>
            <a:spLocks noGrp="1"/>
          </p:cNvSpPr>
          <p:nvPr>
            <p:ph type="sldNum" sz="quarter" idx="12"/>
          </p:nvPr>
        </p:nvSpPr>
        <p:spPr/>
        <p:txBody>
          <a:bodyPr/>
          <a:lstStyle/>
          <a:p>
            <a:fld id="{94553C80-DEEE-4162-BE14-2BC211C9C7DF}" type="slidenum">
              <a:rPr lang="en-US" smtClean="0"/>
              <a:t>11</a:t>
            </a:fld>
            <a:endParaRPr lang="en-US"/>
          </a:p>
        </p:txBody>
      </p:sp>
    </p:spTree>
    <p:extLst>
      <p:ext uri="{BB962C8B-B14F-4D97-AF65-F5344CB8AC3E}">
        <p14:creationId xmlns:p14="http://schemas.microsoft.com/office/powerpoint/2010/main" val="143385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altLang="en-US"/>
              <a:t>3- modeling tasks (data analysis)</a:t>
            </a:r>
          </a:p>
        </p:txBody>
      </p:sp>
      <p:sp>
        <p:nvSpPr>
          <p:cNvPr id="25603" name="Content Placeholder 2"/>
          <p:cNvSpPr>
            <a:spLocks noGrp="1"/>
          </p:cNvSpPr>
          <p:nvPr>
            <p:ph idx="1"/>
          </p:nvPr>
        </p:nvSpPr>
        <p:spPr/>
        <p:txBody>
          <a:bodyPr/>
          <a:lstStyle/>
          <a:p>
            <a:r>
              <a:rPr lang="en-US" altLang="en-US"/>
              <a:t>a. Create model</a:t>
            </a:r>
          </a:p>
          <a:p>
            <a:r>
              <a:rPr lang="en-US" altLang="en-US"/>
              <a:t>b. Validate model (accurate ?generalize well)</a:t>
            </a:r>
          </a:p>
          <a:p>
            <a:r>
              <a:rPr lang="en-US" altLang="en-US"/>
              <a:t>c. Evaluate model (how accurate and informative)</a:t>
            </a:r>
          </a:p>
          <a:p>
            <a:r>
              <a:rPr lang="en-US" altLang="en-US"/>
              <a:t>d. Refine data (?tweaks to make more informative and implementable)</a:t>
            </a:r>
          </a:p>
        </p:txBody>
      </p:sp>
      <p:sp>
        <p:nvSpPr>
          <p:cNvPr id="2" name="Footer Placeholder 1">
            <a:extLst>
              <a:ext uri="{FF2B5EF4-FFF2-40B4-BE49-F238E27FC236}">
                <a16:creationId xmlns:a16="http://schemas.microsoft.com/office/drawing/2014/main" id="{9ACACF71-EE61-476D-979A-CE3569F100A0}"/>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7EC26230-7794-4064-ACEC-9E99C5A887A8}"/>
              </a:ext>
            </a:extLst>
          </p:cNvPr>
          <p:cNvSpPr>
            <a:spLocks noGrp="1"/>
          </p:cNvSpPr>
          <p:nvPr>
            <p:ph type="sldNum" sz="quarter" idx="12"/>
          </p:nvPr>
        </p:nvSpPr>
        <p:spPr/>
        <p:txBody>
          <a:bodyPr/>
          <a:lstStyle/>
          <a:p>
            <a:fld id="{94553C80-DEEE-4162-BE14-2BC211C9C7DF}" type="slidenum">
              <a:rPr lang="en-US" smtClean="0"/>
              <a:t>12</a:t>
            </a:fld>
            <a:endParaRPr lang="en-US"/>
          </a:p>
        </p:txBody>
      </p:sp>
    </p:spTree>
    <p:extLst>
      <p:ext uri="{BB962C8B-B14F-4D97-AF65-F5344CB8AC3E}">
        <p14:creationId xmlns:p14="http://schemas.microsoft.com/office/powerpoint/2010/main" val="2265376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altLang="en-US"/>
              <a:t>4- follow up tasks</a:t>
            </a:r>
          </a:p>
        </p:txBody>
      </p:sp>
      <p:sp>
        <p:nvSpPr>
          <p:cNvPr id="26627" name="Content Placeholder 2"/>
          <p:cNvSpPr>
            <a:spLocks noGrp="1"/>
          </p:cNvSpPr>
          <p:nvPr>
            <p:ph idx="1"/>
          </p:nvPr>
        </p:nvSpPr>
        <p:spPr/>
        <p:txBody>
          <a:bodyPr/>
          <a:lstStyle/>
          <a:p>
            <a:r>
              <a:rPr lang="en-US" altLang="en-US"/>
              <a:t>a. present model</a:t>
            </a:r>
          </a:p>
          <a:p>
            <a:r>
              <a:rPr lang="en-US" altLang="en-US"/>
              <a:t>b. deploy model</a:t>
            </a:r>
          </a:p>
          <a:p>
            <a:r>
              <a:rPr lang="en-US" altLang="en-US"/>
              <a:t>c. Revisit model</a:t>
            </a:r>
          </a:p>
          <a:p>
            <a:r>
              <a:rPr lang="en-US" altLang="en-US"/>
              <a:t>d. Archive assets (all the steps)</a:t>
            </a:r>
          </a:p>
        </p:txBody>
      </p:sp>
      <p:sp>
        <p:nvSpPr>
          <p:cNvPr id="2" name="Footer Placeholder 1">
            <a:extLst>
              <a:ext uri="{FF2B5EF4-FFF2-40B4-BE49-F238E27FC236}">
                <a16:creationId xmlns:a16="http://schemas.microsoft.com/office/drawing/2014/main" id="{8438A3F1-EBC2-4DA9-8754-B4DAC4ECA9A0}"/>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AE706E62-F7B3-4EE9-AE80-2F95829391A1}"/>
              </a:ext>
            </a:extLst>
          </p:cNvPr>
          <p:cNvSpPr>
            <a:spLocks noGrp="1"/>
          </p:cNvSpPr>
          <p:nvPr>
            <p:ph type="sldNum" sz="quarter" idx="12"/>
          </p:nvPr>
        </p:nvSpPr>
        <p:spPr/>
        <p:txBody>
          <a:bodyPr/>
          <a:lstStyle/>
          <a:p>
            <a:fld id="{94553C80-DEEE-4162-BE14-2BC211C9C7DF}" type="slidenum">
              <a:rPr lang="en-US" smtClean="0"/>
              <a:t>13</a:t>
            </a:fld>
            <a:endParaRPr lang="en-US"/>
          </a:p>
        </p:txBody>
      </p:sp>
    </p:spTree>
    <p:extLst>
      <p:ext uri="{BB962C8B-B14F-4D97-AF65-F5344CB8AC3E}">
        <p14:creationId xmlns:p14="http://schemas.microsoft.com/office/powerpoint/2010/main" val="81737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93011" y="273629"/>
            <a:ext cx="10968960" cy="539058"/>
          </a:xfrm>
        </p:spPr>
        <p:txBody>
          <a:bodyPr>
            <a:normAutofit fontScale="90000"/>
          </a:bodyPr>
          <a:lstStyle/>
          <a:p>
            <a:pPr eaLnBrk="1"/>
            <a:r>
              <a:rPr lang="en-US" altLang="en-US" dirty="0"/>
              <a:t>Data Science A Collaboration</a:t>
            </a:r>
          </a:p>
        </p:txBody>
      </p:sp>
      <p:pic>
        <p:nvPicPr>
          <p:cNvPr id="27651"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020" y="1839075"/>
            <a:ext cx="6758629" cy="380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Box 1"/>
          <p:cNvSpPr txBox="1">
            <a:spLocks noChangeArrowheads="1"/>
          </p:cNvSpPr>
          <p:nvPr/>
        </p:nvSpPr>
        <p:spPr bwMode="auto">
          <a:xfrm>
            <a:off x="7409419" y="4673292"/>
            <a:ext cx="1486304" cy="539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903"/>
              <a:t>Business</a:t>
            </a:r>
          </a:p>
        </p:txBody>
      </p:sp>
      <p:sp>
        <p:nvSpPr>
          <p:cNvPr id="27653" name="TextBox 4"/>
          <p:cNvSpPr txBox="1">
            <a:spLocks noChangeArrowheads="1"/>
          </p:cNvSpPr>
          <p:nvPr/>
        </p:nvSpPr>
        <p:spPr bwMode="auto">
          <a:xfrm>
            <a:off x="7616802" y="2046457"/>
            <a:ext cx="1790105" cy="98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903"/>
              <a:t>Computer </a:t>
            </a:r>
          </a:p>
          <a:p>
            <a:r>
              <a:rPr lang="en-US" altLang="en-US" sz="2903"/>
              <a:t>Science</a:t>
            </a:r>
          </a:p>
        </p:txBody>
      </p:sp>
      <p:sp>
        <p:nvSpPr>
          <p:cNvPr id="27654" name="TextBox 5"/>
          <p:cNvSpPr txBox="1">
            <a:spLocks noChangeArrowheads="1"/>
          </p:cNvSpPr>
          <p:nvPr/>
        </p:nvSpPr>
        <p:spPr bwMode="auto">
          <a:xfrm>
            <a:off x="1993011" y="3028639"/>
            <a:ext cx="2170274" cy="539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903"/>
              <a:t>Mathematics</a:t>
            </a:r>
          </a:p>
        </p:txBody>
      </p:sp>
      <p:sp>
        <p:nvSpPr>
          <p:cNvPr id="27655" name="TextBox 1"/>
          <p:cNvSpPr txBox="1">
            <a:spLocks noChangeArrowheads="1"/>
          </p:cNvSpPr>
          <p:nvPr/>
        </p:nvSpPr>
        <p:spPr bwMode="auto">
          <a:xfrm>
            <a:off x="7166034" y="5429371"/>
            <a:ext cx="3041599"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33"/>
              <a:t>Contextually  oriented managers who puts results into practice</a:t>
            </a:r>
          </a:p>
        </p:txBody>
      </p:sp>
      <p:sp>
        <p:nvSpPr>
          <p:cNvPr id="27656" name="TextBox 2"/>
          <p:cNvSpPr txBox="1">
            <a:spLocks noChangeArrowheads="1"/>
          </p:cNvSpPr>
          <p:nvPr/>
        </p:nvSpPr>
        <p:spPr bwMode="auto">
          <a:xfrm>
            <a:off x="2282825" y="1134090"/>
            <a:ext cx="59711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3200" dirty="0">
                <a:solidFill>
                  <a:srgbClr val="FF0000"/>
                </a:solidFill>
              </a:rPr>
              <a:t>Technicians who do data science??</a:t>
            </a:r>
          </a:p>
        </p:txBody>
      </p:sp>
    </p:spTree>
    <p:extLst>
      <p:ext uri="{BB962C8B-B14F-4D97-AF65-F5344CB8AC3E}">
        <p14:creationId xmlns:p14="http://schemas.microsoft.com/office/powerpoint/2010/main" val="314395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546226" y="304800"/>
            <a:ext cx="11166065" cy="607069"/>
          </a:xfrm>
        </p:spPr>
        <p:txBody>
          <a:bodyPr>
            <a:normAutofit fontScale="90000"/>
          </a:bodyPr>
          <a:lstStyle/>
          <a:p>
            <a:r>
              <a:rPr lang="en-US" altLang="en-US" dirty="0"/>
              <a:t>Conclusion what is data science?</a:t>
            </a:r>
          </a:p>
        </p:txBody>
      </p:sp>
      <p:sp>
        <p:nvSpPr>
          <p:cNvPr id="28675" name="Content Placeholder 2"/>
          <p:cNvSpPr>
            <a:spLocks noGrp="1"/>
          </p:cNvSpPr>
          <p:nvPr>
            <p:ph idx="1"/>
          </p:nvPr>
        </p:nvSpPr>
        <p:spPr/>
        <p:txBody>
          <a:bodyPr/>
          <a:lstStyle/>
          <a:p>
            <a:r>
              <a:rPr lang="en-US" altLang="en-US"/>
              <a:t>Data science is not technical</a:t>
            </a:r>
          </a:p>
          <a:p>
            <a:r>
              <a:rPr lang="en-US" altLang="en-US"/>
              <a:t>Contextual skills are critical </a:t>
            </a:r>
          </a:p>
          <a:p>
            <a:r>
              <a:rPr lang="en-US" altLang="en-US"/>
              <a:t>Data science fosters diversity</a:t>
            </a:r>
          </a:p>
        </p:txBody>
      </p:sp>
      <p:sp>
        <p:nvSpPr>
          <p:cNvPr id="2" name="Footer Placeholder 1">
            <a:extLst>
              <a:ext uri="{FF2B5EF4-FFF2-40B4-BE49-F238E27FC236}">
                <a16:creationId xmlns:a16="http://schemas.microsoft.com/office/drawing/2014/main" id="{5AFF737F-4F96-42CB-8B23-1A38B2023B76}"/>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0FD59A7E-75F7-4C29-A48C-23EDA301A7A8}"/>
              </a:ext>
            </a:extLst>
          </p:cNvPr>
          <p:cNvSpPr>
            <a:spLocks noGrp="1"/>
          </p:cNvSpPr>
          <p:nvPr>
            <p:ph type="sldNum" sz="quarter" idx="12"/>
          </p:nvPr>
        </p:nvSpPr>
        <p:spPr/>
        <p:txBody>
          <a:bodyPr/>
          <a:lstStyle/>
          <a:p>
            <a:fld id="{94553C80-DEEE-4162-BE14-2BC211C9C7DF}" type="slidenum">
              <a:rPr lang="en-US" smtClean="0"/>
              <a:t>15</a:t>
            </a:fld>
            <a:endParaRPr lang="en-US"/>
          </a:p>
        </p:txBody>
      </p:sp>
    </p:spTree>
    <p:extLst>
      <p:ext uri="{BB962C8B-B14F-4D97-AF65-F5344CB8AC3E}">
        <p14:creationId xmlns:p14="http://schemas.microsoft.com/office/powerpoint/2010/main" val="2794905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4"/>
            <a:ext cx="12192000" cy="6854653"/>
          </a:xfrm>
          <a:prstGeom prst="rect">
            <a:avLst/>
          </a:prstGeom>
        </p:spPr>
      </p:pic>
      <p:sp>
        <p:nvSpPr>
          <p:cNvPr id="3" name="Footer Placeholder 2">
            <a:extLst>
              <a:ext uri="{FF2B5EF4-FFF2-40B4-BE49-F238E27FC236}">
                <a16:creationId xmlns:a16="http://schemas.microsoft.com/office/drawing/2014/main" id="{20AB8B10-88A6-4736-8235-F47E938C8825}"/>
              </a:ext>
            </a:extLst>
          </p:cNvPr>
          <p:cNvSpPr>
            <a:spLocks noGrp="1"/>
          </p:cNvSpPr>
          <p:nvPr>
            <p:ph type="ftr" sz="quarter" idx="11"/>
          </p:nvPr>
        </p:nvSpPr>
        <p:spPr/>
        <p:txBody>
          <a:bodyPr/>
          <a:lstStyle/>
          <a:p>
            <a:r>
              <a:rPr lang="en-US"/>
              <a:t>Introduction to Data science</a:t>
            </a:r>
          </a:p>
        </p:txBody>
      </p:sp>
      <p:sp>
        <p:nvSpPr>
          <p:cNvPr id="4" name="Slide Number Placeholder 3">
            <a:extLst>
              <a:ext uri="{FF2B5EF4-FFF2-40B4-BE49-F238E27FC236}">
                <a16:creationId xmlns:a16="http://schemas.microsoft.com/office/drawing/2014/main" id="{D5F4445D-9513-40CF-A994-D7A7C90C8AF4}"/>
              </a:ext>
            </a:extLst>
          </p:cNvPr>
          <p:cNvSpPr>
            <a:spLocks noGrp="1"/>
          </p:cNvSpPr>
          <p:nvPr>
            <p:ph type="sldNum" sz="quarter" idx="12"/>
          </p:nvPr>
        </p:nvSpPr>
        <p:spPr/>
        <p:txBody>
          <a:bodyPr/>
          <a:lstStyle/>
          <a:p>
            <a:fld id="{94553C80-DEEE-4162-BE14-2BC211C9C7DF}" type="slidenum">
              <a:rPr lang="en-US" smtClean="0"/>
              <a:t>16</a:t>
            </a:fld>
            <a:endParaRPr lang="en-US"/>
          </a:p>
        </p:txBody>
      </p:sp>
    </p:spTree>
    <p:extLst>
      <p:ext uri="{BB962C8B-B14F-4D97-AF65-F5344CB8AC3E}">
        <p14:creationId xmlns:p14="http://schemas.microsoft.com/office/powerpoint/2010/main" val="2343560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168400" y="240636"/>
            <a:ext cx="11176000" cy="735917"/>
          </a:xfrm>
        </p:spPr>
        <p:txBody>
          <a:bodyPr>
            <a:normAutofit/>
          </a:bodyPr>
          <a:lstStyle/>
          <a:p>
            <a:r>
              <a:rPr lang="en-US" altLang="en-US" sz="3300" b="1" i="1" dirty="0"/>
              <a:t>Diverse </a:t>
            </a:r>
            <a:r>
              <a:rPr lang="en-US" altLang="en-US" sz="3300" b="1" i="1" dirty="0">
                <a:solidFill>
                  <a:srgbClr val="FF0000"/>
                </a:solidFill>
              </a:rPr>
              <a:t>roles</a:t>
            </a:r>
            <a:r>
              <a:rPr lang="en-US" altLang="en-US" sz="3300" b="1" i="1" dirty="0"/>
              <a:t>, different goals &amp; skills, different contexts </a:t>
            </a:r>
          </a:p>
        </p:txBody>
      </p:sp>
      <p:sp>
        <p:nvSpPr>
          <p:cNvPr id="29699" name="Content Placeholder 2"/>
          <p:cNvSpPr>
            <a:spLocks noGrp="1"/>
          </p:cNvSpPr>
          <p:nvPr>
            <p:ph idx="1"/>
          </p:nvPr>
        </p:nvSpPr>
        <p:spPr>
          <a:xfrm>
            <a:off x="914400" y="1193801"/>
            <a:ext cx="10363200" cy="3976257"/>
          </a:xfrm>
        </p:spPr>
        <p:txBody>
          <a:bodyPr>
            <a:normAutofit fontScale="92500" lnSpcReduction="20000"/>
          </a:bodyPr>
          <a:lstStyle/>
          <a:p>
            <a:r>
              <a:rPr lang="en-US" altLang="en-US" sz="3333" dirty="0"/>
              <a:t>Engineer/ developer : hardware software</a:t>
            </a:r>
          </a:p>
          <a:p>
            <a:r>
              <a:rPr lang="en-US" altLang="en-US" sz="3333" dirty="0"/>
              <a:t>(data engineer , database administrator)</a:t>
            </a:r>
          </a:p>
          <a:p>
            <a:r>
              <a:rPr lang="en-US" altLang="en-US" sz="3333" dirty="0">
                <a:solidFill>
                  <a:srgbClr val="FF0000"/>
                </a:solidFill>
              </a:rPr>
              <a:t>Big data specialist </a:t>
            </a:r>
            <a:r>
              <a:rPr lang="en-US" altLang="en-US" sz="3333" dirty="0"/>
              <a:t>(</a:t>
            </a:r>
            <a:r>
              <a:rPr lang="en-US" altLang="en-US" sz="3333" dirty="0" err="1"/>
              <a:t>cs+math</a:t>
            </a:r>
            <a:r>
              <a:rPr lang="en-US" altLang="en-US" sz="3333" dirty="0"/>
              <a:t> =&gt;machine learning)</a:t>
            </a:r>
          </a:p>
          <a:p>
            <a:r>
              <a:rPr lang="en-US" altLang="en-US" sz="3333" dirty="0"/>
              <a:t>Researcher (+statistics expertise)</a:t>
            </a:r>
          </a:p>
          <a:p>
            <a:r>
              <a:rPr lang="en-US" altLang="en-US" sz="3333" dirty="0">
                <a:solidFill>
                  <a:srgbClr val="FF0000"/>
                </a:solidFill>
              </a:rPr>
              <a:t>Analyst</a:t>
            </a:r>
            <a:r>
              <a:rPr lang="en-US" altLang="en-US" sz="3333" dirty="0"/>
              <a:t> (day-to-day web analytics, </a:t>
            </a:r>
            <a:r>
              <a:rPr lang="en-US" altLang="en-US" sz="3333" dirty="0" err="1"/>
              <a:t>sql</a:t>
            </a:r>
            <a:r>
              <a:rPr lang="en-US" altLang="en-US" sz="3333" dirty="0"/>
              <a:t>, visualizations)</a:t>
            </a:r>
          </a:p>
          <a:p>
            <a:r>
              <a:rPr lang="en-US" altLang="en-US" sz="3333" dirty="0"/>
              <a:t>Executive business :manage project o implement solutions</a:t>
            </a:r>
          </a:p>
          <a:p>
            <a:r>
              <a:rPr lang="en-US" altLang="en-US" sz="3333" dirty="0"/>
              <a:t>Entrepreneur data based </a:t>
            </a:r>
            <a:r>
              <a:rPr lang="en-US" altLang="en-US" sz="3333" dirty="0" err="1"/>
              <a:t>startups,planning</a:t>
            </a:r>
            <a:r>
              <a:rPr lang="en-US" altLang="en-US" sz="3333" dirty="0"/>
              <a:t> , solutions </a:t>
            </a:r>
          </a:p>
          <a:p>
            <a:r>
              <a:rPr lang="en-US" altLang="en-US" sz="3333" dirty="0"/>
              <a:t>Full stack data scientist </a:t>
            </a:r>
            <a:r>
              <a:rPr lang="en-US" altLang="en-US" sz="3333" dirty="0">
                <a:solidFill>
                  <a:srgbClr val="FF0000"/>
                </a:solidFill>
              </a:rPr>
              <a:t>ALL EXPERTISE (Unicorn)</a:t>
            </a:r>
          </a:p>
        </p:txBody>
      </p:sp>
      <p:sp>
        <p:nvSpPr>
          <p:cNvPr id="2" name="Footer Placeholder 1">
            <a:extLst>
              <a:ext uri="{FF2B5EF4-FFF2-40B4-BE49-F238E27FC236}">
                <a16:creationId xmlns:a16="http://schemas.microsoft.com/office/drawing/2014/main" id="{80FB243A-D602-43DE-8E95-C89AA5E88876}"/>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9FF6FA05-8D50-4304-A7FA-FA89CA5310BD}"/>
              </a:ext>
            </a:extLst>
          </p:cNvPr>
          <p:cNvSpPr>
            <a:spLocks noGrp="1"/>
          </p:cNvSpPr>
          <p:nvPr>
            <p:ph type="sldNum" sz="quarter" idx="12"/>
          </p:nvPr>
        </p:nvSpPr>
        <p:spPr/>
        <p:txBody>
          <a:bodyPr/>
          <a:lstStyle/>
          <a:p>
            <a:fld id="{94553C80-DEEE-4162-BE14-2BC211C9C7DF}" type="slidenum">
              <a:rPr lang="en-US" smtClean="0"/>
              <a:t>17</a:t>
            </a:fld>
            <a:endParaRPr lang="en-US"/>
          </a:p>
        </p:txBody>
      </p:sp>
    </p:spTree>
    <p:extLst>
      <p:ext uri="{BB962C8B-B14F-4D97-AF65-F5344CB8AC3E}">
        <p14:creationId xmlns:p14="http://schemas.microsoft.com/office/powerpoint/2010/main" val="3207524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altLang="en-US"/>
              <a:t>Combined Skills </a:t>
            </a:r>
          </a:p>
        </p:txBody>
      </p:sp>
      <p:pic>
        <p:nvPicPr>
          <p:cNvPr id="3072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1384" y="1562565"/>
            <a:ext cx="7465744" cy="442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A8DA9D82-F344-444B-9B16-C0177AE2C4F5}"/>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D7FFA7D0-0C29-4AD0-9474-130BDADF600C}"/>
              </a:ext>
            </a:extLst>
          </p:cNvPr>
          <p:cNvSpPr>
            <a:spLocks noGrp="1"/>
          </p:cNvSpPr>
          <p:nvPr>
            <p:ph type="sldNum" sz="quarter" idx="12"/>
          </p:nvPr>
        </p:nvSpPr>
        <p:spPr/>
        <p:txBody>
          <a:bodyPr/>
          <a:lstStyle/>
          <a:p>
            <a:fld id="{94553C80-DEEE-4162-BE14-2BC211C9C7DF}" type="slidenum">
              <a:rPr lang="en-US" smtClean="0"/>
              <a:t>18</a:t>
            </a:fld>
            <a:endParaRPr lang="en-US"/>
          </a:p>
        </p:txBody>
      </p:sp>
    </p:spTree>
    <p:extLst>
      <p:ext uri="{BB962C8B-B14F-4D97-AF65-F5344CB8AC3E}">
        <p14:creationId xmlns:p14="http://schemas.microsoft.com/office/powerpoint/2010/main" val="2716167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idx="4294967295"/>
          </p:nvPr>
        </p:nvSpPr>
        <p:spPr>
          <a:xfrm>
            <a:off x="1686258" y="151580"/>
            <a:ext cx="8229024" cy="753440"/>
          </a:xfrm>
        </p:spPr>
        <p:txBody>
          <a:bodyPr vert="horz" wrap="square" lIns="0" tIns="35205" rIns="0" bIns="0" rtlCol="0" anchor="ctr">
            <a:noAutofit/>
          </a:bodyPr>
          <a:lstStyle/>
          <a:p>
            <a:pP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 pos="6928533" algn="l"/>
                <a:tab pos="7336094" algn="l"/>
                <a:tab pos="7743654" algn="l"/>
                <a:tab pos="8151215" algn="l"/>
              </a:tabLst>
            </a:pPr>
            <a:r>
              <a:rPr lang="en-US" altLang="en-US" dirty="0"/>
              <a:t>What is Big Data?</a:t>
            </a:r>
          </a:p>
        </p:txBody>
      </p:sp>
      <p:sp>
        <p:nvSpPr>
          <p:cNvPr id="50182" name="Rectangle 2"/>
          <p:cNvSpPr>
            <a:spLocks noGrp="1" noChangeArrowheads="1"/>
          </p:cNvSpPr>
          <p:nvPr>
            <p:ph type="body" idx="4294967295"/>
          </p:nvPr>
        </p:nvSpPr>
        <p:spPr>
          <a:xfrm>
            <a:off x="1686258" y="1157881"/>
            <a:ext cx="6531085" cy="5502819"/>
          </a:xfrm>
        </p:spPr>
        <p:txBody>
          <a:bodyPr vert="horz" wrap="square" lIns="0" tIns="17603" rIns="0" bIns="0" rtlCol="0">
            <a:noAutofit/>
          </a:bodyPr>
          <a:lstStyle/>
          <a:p>
            <a:pPr marL="391720" indent="-293790">
              <a:buSzPct val="45000"/>
              <a:buFont typeface="Wingdings" panose="05000000000000000000" pitchFamily="2" charset="2"/>
              <a:buChar cha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Lst>
            </a:pPr>
            <a:r>
              <a:rPr lang="en-US" altLang="en-US" sz="1815" dirty="0"/>
              <a:t>The are many examples of "data", but what makes some of it “big”?  The classic definition revolves around the </a:t>
            </a:r>
            <a:r>
              <a:rPr lang="en-US" altLang="en-US" sz="1815" b="1" dirty="0"/>
              <a:t>three Vs</a:t>
            </a:r>
            <a:r>
              <a:rPr lang="en-US" altLang="en-US" sz="1815" dirty="0"/>
              <a:t>.  </a:t>
            </a:r>
          </a:p>
          <a:p>
            <a:pPr marL="391720" indent="-293790">
              <a:buSzPct val="45000"/>
              <a:buFont typeface="Wingdings" panose="05000000000000000000" pitchFamily="2" charset="2"/>
              <a:buChar cha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Lst>
            </a:pPr>
            <a:r>
              <a:rPr lang="en-US" altLang="en-US" sz="1815" b="1" dirty="0"/>
              <a:t>Volume, velocity, and variety. </a:t>
            </a:r>
            <a:r>
              <a:rPr lang="en-US" altLang="en-US" sz="1815" dirty="0"/>
              <a:t> </a:t>
            </a:r>
          </a:p>
          <a:p>
            <a:pPr marL="783438" lvl="1" indent="-293790">
              <a:buSzPct val="45000"/>
              <a:buFont typeface="Wingdings" panose="05000000000000000000" pitchFamily="2" charset="2"/>
              <a:buChar cha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Lst>
            </a:pPr>
            <a:r>
              <a:rPr lang="en-US" altLang="en-US" sz="1815" b="1" dirty="0"/>
              <a:t>Volume:</a:t>
            </a:r>
            <a:r>
              <a:rPr lang="en-US" altLang="en-US" sz="1815" dirty="0"/>
              <a:t>  There is a just a lot of it being generated all the time.  Things get interesting and “big”, when you can’t fit it all on one computer anymore.  Why?   There are many ideas here such as MapReduce, Hadoop, etc. that all revolve around being able to process data that  goes from Terabytes, to Petabytes, to Exabytes.  </a:t>
            </a:r>
          </a:p>
          <a:p>
            <a:pPr marL="783438" lvl="1" indent="-293790">
              <a:buSzPct val="45000"/>
              <a:buFont typeface="Wingdings" panose="05000000000000000000" pitchFamily="2" charset="2"/>
              <a:buChar cha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Lst>
            </a:pPr>
            <a:r>
              <a:rPr lang="en-US" altLang="en-US" sz="1815" b="1" dirty="0"/>
              <a:t>Velocity: </a:t>
            </a:r>
            <a:r>
              <a:rPr lang="en-US" altLang="en-US" sz="1815" dirty="0"/>
              <a:t> Data is being generated very quickly.  Can you even store?  If not, then what do you get rid of and what do you keep? it all</a:t>
            </a:r>
          </a:p>
          <a:p>
            <a:pPr marL="783438" lvl="1" indent="-293790">
              <a:buSzPct val="45000"/>
              <a:buFont typeface="Wingdings" panose="05000000000000000000" pitchFamily="2" charset="2"/>
              <a:buChar cha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Lst>
            </a:pPr>
            <a:r>
              <a:rPr lang="en-US" altLang="en-US" sz="1815" b="1" dirty="0"/>
              <a:t>Variety: </a:t>
            </a:r>
            <a:r>
              <a:rPr lang="en-US" altLang="en-US" sz="1815" dirty="0"/>
              <a:t> The data types you mention all take different shapes.  What does it mean to store them so that you can play with or compare them? </a:t>
            </a:r>
          </a:p>
          <a:p>
            <a:pPr marL="391720" indent="-293790">
              <a:buSzPct val="45000"/>
              <a:buNone/>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Lst>
            </a:pPr>
            <a:endParaRPr lang="en-US" altLang="en-US" sz="1815" dirty="0"/>
          </a:p>
        </p:txBody>
      </p:sp>
      <p:pic>
        <p:nvPicPr>
          <p:cNvPr id="1024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0467" y="1175165"/>
            <a:ext cx="2285520" cy="27766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5" name="Text Box 4"/>
          <p:cNvSpPr txBox="1">
            <a:spLocks noChangeArrowheads="1"/>
          </p:cNvSpPr>
          <p:nvPr/>
        </p:nvSpPr>
        <p:spPr bwMode="auto">
          <a:xfrm>
            <a:off x="8689714" y="4082830"/>
            <a:ext cx="1489116" cy="776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7" tIns="50425" rIns="81647" bIns="40823"/>
          <a:lstStyle>
            <a:lvl1pPr>
              <a:lnSpc>
                <a:spcPct val="93000"/>
              </a:lnSpc>
              <a:spcAft>
                <a:spcPts val="1425"/>
              </a:spcAft>
              <a:buClr>
                <a:srgbClr val="000000"/>
              </a:buClr>
              <a:buSzPct val="100000"/>
              <a:buFont typeface="Times New Roman" panose="02020603050405020304" pitchFamily="18" charset="0"/>
              <a:tabLst>
                <a:tab pos="449263" algn="l"/>
                <a:tab pos="898525" algn="l"/>
                <a:tab pos="1347788" algn="l"/>
              </a:tabLst>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449263" algn="l"/>
                <a:tab pos="898525" algn="l"/>
                <a:tab pos="1347788" algn="l"/>
              </a:tabLst>
              <a:defRPr sz="28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449263" algn="l"/>
                <a:tab pos="898525" algn="l"/>
                <a:tab pos="1347788" algn="l"/>
              </a:tabLst>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449263" algn="l"/>
                <a:tab pos="898525" algn="l"/>
                <a:tab pos="13477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449263" algn="l"/>
                <a:tab pos="898525" algn="l"/>
                <a:tab pos="13477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spcAft>
                <a:spcPct val="0"/>
              </a:spcAft>
            </a:pPr>
            <a:r>
              <a:rPr lang="en-US" altLang="en-US" sz="1088"/>
              <a:t>http://pl.wikipedia.org/wiki/Green_Giant#mediaviewer/Plik:Jolly_green_giant.jpg</a:t>
            </a:r>
          </a:p>
        </p:txBody>
      </p:sp>
      <p:sp>
        <p:nvSpPr>
          <p:cNvPr id="2" name="Footer Placeholder 1">
            <a:extLst>
              <a:ext uri="{FF2B5EF4-FFF2-40B4-BE49-F238E27FC236}">
                <a16:creationId xmlns:a16="http://schemas.microsoft.com/office/drawing/2014/main" id="{08976B39-B9BB-47BB-BBFC-0E63CC62831D}"/>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F6188045-FA5F-407C-8C9B-ABFDA1607B28}"/>
              </a:ext>
            </a:extLst>
          </p:cNvPr>
          <p:cNvSpPr>
            <a:spLocks noGrp="1"/>
          </p:cNvSpPr>
          <p:nvPr>
            <p:ph type="sldNum" sz="quarter" idx="12"/>
          </p:nvPr>
        </p:nvSpPr>
        <p:spPr/>
        <p:txBody>
          <a:bodyPr/>
          <a:lstStyle/>
          <a:p>
            <a:fld id="{94553C80-DEEE-4162-BE14-2BC211C9C7DF}" type="slidenum">
              <a:rPr lang="en-US" smtClean="0"/>
              <a:t>19</a:t>
            </a:fld>
            <a:endParaRPr lang="en-US"/>
          </a:p>
        </p:txBody>
      </p:sp>
    </p:spTree>
    <p:extLst>
      <p:ext uri="{BB962C8B-B14F-4D97-AF65-F5344CB8AC3E}">
        <p14:creationId xmlns:p14="http://schemas.microsoft.com/office/powerpoint/2010/main" val="13321188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182">
                                            <p:txEl>
                                              <p:pRg st="1" end="1"/>
                                            </p:txEl>
                                          </p:spTgt>
                                        </p:tgtEl>
                                        <p:attrNameLst>
                                          <p:attrName>style.visibility</p:attrName>
                                        </p:attrNameLst>
                                      </p:cBhvr>
                                      <p:to>
                                        <p:strVal val="visible"/>
                                      </p:to>
                                    </p:set>
                                    <p:anim calcmode="lin" valueType="num">
                                      <p:cBhvr additive="base">
                                        <p:cTn id="7" dur="500" fill="hold"/>
                                        <p:tgtEl>
                                          <p:spTgt spid="501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8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82">
                                            <p:txEl>
                                              <p:pRg st="2" end="2"/>
                                            </p:txEl>
                                          </p:spTgt>
                                        </p:tgtEl>
                                        <p:attrNameLst>
                                          <p:attrName>style.visibility</p:attrName>
                                        </p:attrNameLst>
                                      </p:cBhvr>
                                      <p:to>
                                        <p:strVal val="visible"/>
                                      </p:to>
                                    </p:set>
                                    <p:anim calcmode="lin" valueType="num">
                                      <p:cBhvr additive="base">
                                        <p:cTn id="11" dur="500" fill="hold"/>
                                        <p:tgtEl>
                                          <p:spTgt spid="5018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8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0182">
                                            <p:txEl>
                                              <p:pRg st="3" end="3"/>
                                            </p:txEl>
                                          </p:spTgt>
                                        </p:tgtEl>
                                        <p:attrNameLst>
                                          <p:attrName>style.visibility</p:attrName>
                                        </p:attrNameLst>
                                      </p:cBhvr>
                                      <p:to>
                                        <p:strVal val="visible"/>
                                      </p:to>
                                    </p:set>
                                    <p:anim calcmode="lin" valueType="num">
                                      <p:cBhvr additive="base">
                                        <p:cTn id="15" dur="500" fill="hold"/>
                                        <p:tgtEl>
                                          <p:spTgt spid="5018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018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0182">
                                            <p:txEl>
                                              <p:pRg st="4" end="4"/>
                                            </p:txEl>
                                          </p:spTgt>
                                        </p:tgtEl>
                                        <p:attrNameLst>
                                          <p:attrName>style.visibility</p:attrName>
                                        </p:attrNameLst>
                                      </p:cBhvr>
                                      <p:to>
                                        <p:strVal val="visible"/>
                                      </p:to>
                                    </p:set>
                                    <p:anim calcmode="lin" valueType="num">
                                      <p:cBhvr additive="base">
                                        <p:cTn id="19" dur="500" fill="hold"/>
                                        <p:tgtEl>
                                          <p:spTgt spid="5018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8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866900" y="273630"/>
            <a:ext cx="8227584" cy="805045"/>
          </a:xfrm>
        </p:spPr>
        <p:txBody>
          <a:bodyPr/>
          <a:lstStyle/>
          <a:p>
            <a:r>
              <a:rPr lang="en-US" altLang="en-US" dirty="0"/>
              <a:t>Terminology</a:t>
            </a:r>
          </a:p>
        </p:txBody>
      </p:sp>
      <p:sp>
        <p:nvSpPr>
          <p:cNvPr id="3" name="Content Placeholder 2"/>
          <p:cNvSpPr>
            <a:spLocks noGrp="1"/>
          </p:cNvSpPr>
          <p:nvPr>
            <p:ph idx="1"/>
          </p:nvPr>
        </p:nvSpPr>
        <p:spPr>
          <a:xfrm>
            <a:off x="1980049" y="1078675"/>
            <a:ext cx="8227584" cy="5211907"/>
          </a:xfrm>
        </p:spPr>
        <p:txBody>
          <a:bodyPr/>
          <a:lstStyle/>
          <a:p>
            <a:pPr marL="414762" indent="-414762"/>
            <a:r>
              <a:rPr lang="en-US" altLang="en-US" dirty="0"/>
              <a:t>Analyzing data has a long history!</a:t>
            </a:r>
          </a:p>
          <a:p>
            <a:pPr marL="414762" indent="-414762"/>
            <a:r>
              <a:rPr lang="en-US" altLang="en-US" dirty="0"/>
              <a:t>There have been many terms that have been used to describe such endeavors:</a:t>
            </a:r>
          </a:p>
          <a:p>
            <a:pPr marL="777678" lvl="1" indent="-414762"/>
            <a:r>
              <a:rPr lang="en-US" altLang="en-US" dirty="0"/>
              <a:t>Statistics</a:t>
            </a:r>
          </a:p>
          <a:p>
            <a:pPr marL="777678" lvl="1" indent="-414762"/>
            <a:r>
              <a:rPr lang="en-US" altLang="en-US" dirty="0"/>
              <a:t>Artificial Intelligence</a:t>
            </a:r>
          </a:p>
          <a:p>
            <a:pPr marL="777678" lvl="1" indent="-414762"/>
            <a:r>
              <a:rPr lang="en-US" altLang="en-US" dirty="0"/>
              <a:t>Machine learning</a:t>
            </a:r>
          </a:p>
          <a:p>
            <a:pPr marL="777678" lvl="1" indent="-414762"/>
            <a:r>
              <a:rPr lang="en-US" altLang="en-US" dirty="0"/>
              <a:t>Data analytics</a:t>
            </a:r>
          </a:p>
        </p:txBody>
      </p:sp>
      <p:sp>
        <p:nvSpPr>
          <p:cNvPr id="2" name="Footer Placeholder 1">
            <a:extLst>
              <a:ext uri="{FF2B5EF4-FFF2-40B4-BE49-F238E27FC236}">
                <a16:creationId xmlns:a16="http://schemas.microsoft.com/office/drawing/2014/main" id="{06E7EC0A-4404-4A84-BC5F-1EE739B7B542}"/>
              </a:ext>
            </a:extLst>
          </p:cNvPr>
          <p:cNvSpPr>
            <a:spLocks noGrp="1"/>
          </p:cNvSpPr>
          <p:nvPr>
            <p:ph type="ftr" sz="quarter" idx="11"/>
          </p:nvPr>
        </p:nvSpPr>
        <p:spPr/>
        <p:txBody>
          <a:bodyPr/>
          <a:lstStyle/>
          <a:p>
            <a:r>
              <a:rPr lang="en-US"/>
              <a:t>Introduction to Data science</a:t>
            </a:r>
          </a:p>
        </p:txBody>
      </p:sp>
      <p:sp>
        <p:nvSpPr>
          <p:cNvPr id="4" name="Slide Number Placeholder 3">
            <a:extLst>
              <a:ext uri="{FF2B5EF4-FFF2-40B4-BE49-F238E27FC236}">
                <a16:creationId xmlns:a16="http://schemas.microsoft.com/office/drawing/2014/main" id="{FD65019B-A6FF-4E00-B8E6-81F722B5B01A}"/>
              </a:ext>
            </a:extLst>
          </p:cNvPr>
          <p:cNvSpPr>
            <a:spLocks noGrp="1"/>
          </p:cNvSpPr>
          <p:nvPr>
            <p:ph type="sldNum" sz="quarter" idx="12"/>
          </p:nvPr>
        </p:nvSpPr>
        <p:spPr/>
        <p:txBody>
          <a:bodyPr/>
          <a:lstStyle/>
          <a:p>
            <a:fld id="{94553C80-DEEE-4162-BE14-2BC211C9C7DF}" type="slidenum">
              <a:rPr lang="en-US" smtClean="0"/>
              <a:t>2</a:t>
            </a:fld>
            <a:endParaRPr lang="en-US"/>
          </a:p>
        </p:txBody>
      </p:sp>
    </p:spTree>
    <p:extLst>
      <p:ext uri="{BB962C8B-B14F-4D97-AF65-F5344CB8AC3E}">
        <p14:creationId xmlns:p14="http://schemas.microsoft.com/office/powerpoint/2010/main" val="265796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402954"/>
            <a:ext cx="5206147" cy="4527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510FDBA2-D5D2-42D8-A4DF-55EDE632D7F3}"/>
              </a:ext>
            </a:extLst>
          </p:cNvPr>
          <p:cNvSpPr/>
          <p:nvPr/>
        </p:nvSpPr>
        <p:spPr>
          <a:xfrm>
            <a:off x="971550" y="1047405"/>
            <a:ext cx="3352800" cy="830997"/>
          </a:xfrm>
          <a:prstGeom prst="rect">
            <a:avLst/>
          </a:prstGeom>
        </p:spPr>
        <p:txBody>
          <a:bodyPr wrap="square">
            <a:spAutoFit/>
          </a:bodyPr>
          <a:lstStyle/>
          <a:p>
            <a:r>
              <a:rPr lang="en-US" altLang="en-US" sz="2400" dirty="0"/>
              <a:t>Use MapReduce, Hadoop,</a:t>
            </a:r>
            <a:endParaRPr lang="en-US" sz="2400" dirty="0"/>
          </a:p>
        </p:txBody>
      </p:sp>
      <p:sp>
        <p:nvSpPr>
          <p:cNvPr id="3" name="Rectangle 2">
            <a:extLst>
              <a:ext uri="{FF2B5EF4-FFF2-40B4-BE49-F238E27FC236}">
                <a16:creationId xmlns:a16="http://schemas.microsoft.com/office/drawing/2014/main" id="{956FD978-AC09-42DC-9941-9E2E08998064}"/>
              </a:ext>
            </a:extLst>
          </p:cNvPr>
          <p:cNvSpPr/>
          <p:nvPr/>
        </p:nvSpPr>
        <p:spPr>
          <a:xfrm>
            <a:off x="7215424" y="1402954"/>
            <a:ext cx="4814908" cy="461665"/>
          </a:xfrm>
          <a:prstGeom prst="rect">
            <a:avLst/>
          </a:prstGeom>
        </p:spPr>
        <p:txBody>
          <a:bodyPr wrap="none">
            <a:spAutoFit/>
          </a:bodyPr>
          <a:lstStyle/>
          <a:p>
            <a:r>
              <a:rPr lang="en-US" altLang="en-US" sz="2400" b="1" dirty="0"/>
              <a:t> </a:t>
            </a:r>
            <a:r>
              <a:rPr lang="en-US" altLang="en-US" sz="2400" dirty="0"/>
              <a:t> Data is being generated very quickly</a:t>
            </a:r>
            <a:endParaRPr lang="en-US" sz="2400" dirty="0"/>
          </a:p>
        </p:txBody>
      </p:sp>
      <p:sp>
        <p:nvSpPr>
          <p:cNvPr id="4" name="Rectangle 3">
            <a:extLst>
              <a:ext uri="{FF2B5EF4-FFF2-40B4-BE49-F238E27FC236}">
                <a16:creationId xmlns:a16="http://schemas.microsoft.com/office/drawing/2014/main" id="{3CEA9700-4E93-40FF-96AB-87381644D1F6}"/>
              </a:ext>
            </a:extLst>
          </p:cNvPr>
          <p:cNvSpPr/>
          <p:nvPr/>
        </p:nvSpPr>
        <p:spPr>
          <a:xfrm>
            <a:off x="3048000" y="5163970"/>
            <a:ext cx="6096000" cy="461665"/>
          </a:xfrm>
          <a:prstGeom prst="rect">
            <a:avLst/>
          </a:prstGeom>
        </p:spPr>
        <p:txBody>
          <a:bodyPr>
            <a:spAutoFit/>
          </a:bodyPr>
          <a:lstStyle/>
          <a:p>
            <a:r>
              <a:rPr lang="en-US" altLang="en-US" sz="2400" dirty="0"/>
              <a:t>data types of different shapes. </a:t>
            </a:r>
            <a:endParaRPr lang="en-US" sz="2400" dirty="0"/>
          </a:p>
        </p:txBody>
      </p:sp>
      <p:sp>
        <p:nvSpPr>
          <p:cNvPr id="6" name="Rectangle 1">
            <a:extLst>
              <a:ext uri="{FF2B5EF4-FFF2-40B4-BE49-F238E27FC236}">
                <a16:creationId xmlns:a16="http://schemas.microsoft.com/office/drawing/2014/main" id="{EF20B089-0C3F-4AF6-A399-B86F315A02E5}"/>
              </a:ext>
            </a:extLst>
          </p:cNvPr>
          <p:cNvSpPr txBox="1">
            <a:spLocks noChangeArrowheads="1"/>
          </p:cNvSpPr>
          <p:nvPr/>
        </p:nvSpPr>
        <p:spPr>
          <a:xfrm>
            <a:off x="4572000" y="106877"/>
            <a:ext cx="3352800" cy="1144920"/>
          </a:xfrm>
          <a:prstGeom prst="rect">
            <a:avLst/>
          </a:prstGeom>
        </p:spPr>
        <p:txBody>
          <a:bodyPr wrap="square" lIns="0" tIns="35205"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 pos="6928533" algn="l"/>
                <a:tab pos="7336094" algn="l"/>
                <a:tab pos="7743654" algn="l"/>
                <a:tab pos="8151215" algn="l"/>
              </a:tabLst>
            </a:pPr>
            <a:r>
              <a:rPr lang="en-US" altLang="en-US" sz="5867" dirty="0"/>
              <a:t>3 V’s</a:t>
            </a:r>
          </a:p>
        </p:txBody>
      </p:sp>
      <p:sp>
        <p:nvSpPr>
          <p:cNvPr id="5" name="Footer Placeholder 4">
            <a:extLst>
              <a:ext uri="{FF2B5EF4-FFF2-40B4-BE49-F238E27FC236}">
                <a16:creationId xmlns:a16="http://schemas.microsoft.com/office/drawing/2014/main" id="{A083A4B7-52B0-4942-9CA8-7AA946A47E65}"/>
              </a:ext>
            </a:extLst>
          </p:cNvPr>
          <p:cNvSpPr>
            <a:spLocks noGrp="1"/>
          </p:cNvSpPr>
          <p:nvPr>
            <p:ph type="ftr" sz="quarter" idx="11"/>
          </p:nvPr>
        </p:nvSpPr>
        <p:spPr/>
        <p:txBody>
          <a:bodyPr/>
          <a:lstStyle/>
          <a:p>
            <a:r>
              <a:rPr lang="en-US"/>
              <a:t>Introduction to Data science</a:t>
            </a:r>
          </a:p>
        </p:txBody>
      </p:sp>
      <p:sp>
        <p:nvSpPr>
          <p:cNvPr id="7" name="Slide Number Placeholder 6">
            <a:extLst>
              <a:ext uri="{FF2B5EF4-FFF2-40B4-BE49-F238E27FC236}">
                <a16:creationId xmlns:a16="http://schemas.microsoft.com/office/drawing/2014/main" id="{F6D954BE-8EBE-4956-8503-3AFBB5F38501}"/>
              </a:ext>
            </a:extLst>
          </p:cNvPr>
          <p:cNvSpPr>
            <a:spLocks noGrp="1"/>
          </p:cNvSpPr>
          <p:nvPr>
            <p:ph type="sldNum" sz="quarter" idx="12"/>
          </p:nvPr>
        </p:nvSpPr>
        <p:spPr/>
        <p:txBody>
          <a:bodyPr/>
          <a:lstStyle/>
          <a:p>
            <a:fld id="{94553C80-DEEE-4162-BE14-2BC211C9C7DF}" type="slidenum">
              <a:rPr lang="en-US" smtClean="0"/>
              <a:t>20</a:t>
            </a:fld>
            <a:endParaRPr lang="en-US"/>
          </a:p>
        </p:txBody>
      </p:sp>
    </p:spTree>
    <p:extLst>
      <p:ext uri="{BB962C8B-B14F-4D97-AF65-F5344CB8AC3E}">
        <p14:creationId xmlns:p14="http://schemas.microsoft.com/office/powerpoint/2010/main" val="495760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1222374" y="278385"/>
            <a:ext cx="8986699" cy="664590"/>
          </a:xfrm>
        </p:spPr>
        <p:txBody>
          <a:bodyPr vert="horz" wrap="square" lIns="0" tIns="35205" rIns="0" bIns="0" rtlCol="0" anchor="ctr">
            <a:noAutofit/>
          </a:bodyPr>
          <a:lstStyle/>
          <a:p>
            <a:pP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 pos="6928533" algn="l"/>
                <a:tab pos="7336094" algn="l"/>
                <a:tab pos="7743654" algn="l"/>
                <a:tab pos="8151215" algn="l"/>
              </a:tabLst>
            </a:pPr>
            <a:r>
              <a:rPr lang="en-US" altLang="en-US" dirty="0"/>
              <a:t>Is Big Data the same as Data Science?</a:t>
            </a:r>
          </a:p>
        </p:txBody>
      </p:sp>
      <p:sp>
        <p:nvSpPr>
          <p:cNvPr id="60419" name="Rectangle 2"/>
          <p:cNvSpPr>
            <a:spLocks noGrp="1" noChangeArrowheads="1"/>
          </p:cNvSpPr>
          <p:nvPr>
            <p:ph idx="1"/>
          </p:nvPr>
        </p:nvSpPr>
        <p:spPr>
          <a:xfrm>
            <a:off x="2133600" y="2006600"/>
            <a:ext cx="8229024" cy="4056907"/>
          </a:xfrm>
        </p:spPr>
        <p:txBody>
          <a:bodyPr/>
          <a:lstStyle/>
          <a:p>
            <a:pPr marL="391720" indent="-293790">
              <a:buSzPct val="45000"/>
              <a:buFont typeface="Wingdings" panose="05000000000000000000" pitchFamily="2" charset="2"/>
              <a:buChar cha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 pos="6928533" algn="l"/>
                <a:tab pos="7336094" algn="l"/>
                <a:tab pos="7743654" algn="l"/>
                <a:tab pos="8151215" algn="l"/>
              </a:tabLst>
            </a:pPr>
            <a:r>
              <a:rPr lang="en-US" altLang="en-US" dirty="0"/>
              <a:t>Are Big Data and Data Science the same thing?</a:t>
            </a:r>
          </a:p>
          <a:p>
            <a:pPr marL="783438" lvl="1" indent="-293790">
              <a:buSzPct val="45000"/>
              <a:buFont typeface="Wingdings" panose="05000000000000000000" pitchFamily="2" charset="2"/>
              <a:buChar cha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 pos="6928533" algn="l"/>
                <a:tab pos="7336094" algn="l"/>
                <a:tab pos="7743654" algn="l"/>
                <a:tab pos="8151215" algn="l"/>
              </a:tabLst>
            </a:pPr>
            <a:r>
              <a:rPr lang="en-US" altLang="en-US" dirty="0"/>
              <a:t>Data Science can be done on small data sets.</a:t>
            </a:r>
          </a:p>
          <a:p>
            <a:pPr marL="783438" lvl="1" indent="-293790">
              <a:buSzPct val="45000"/>
              <a:buFont typeface="Wingdings" panose="05000000000000000000" pitchFamily="2" charset="2"/>
              <a:buChar cha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 pos="6928533" algn="l"/>
                <a:tab pos="7336094" algn="l"/>
                <a:tab pos="7743654" algn="l"/>
                <a:tab pos="8151215" algn="l"/>
              </a:tabLst>
            </a:pPr>
            <a:r>
              <a:rPr lang="en-US" altLang="en-US" dirty="0"/>
              <a:t>And not everything done using Big Data would necessarily be called Data Science.</a:t>
            </a:r>
          </a:p>
          <a:p>
            <a:pPr marL="391720" indent="-293790">
              <a:buSzPct val="45000"/>
              <a:buNone/>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 pos="6928533" algn="l"/>
                <a:tab pos="7336094" algn="l"/>
                <a:tab pos="7743654" algn="l"/>
                <a:tab pos="8151215" algn="l"/>
              </a:tabLst>
            </a:pPr>
            <a:endParaRPr lang="en-US" altLang="en-US" dirty="0"/>
          </a:p>
        </p:txBody>
      </p:sp>
      <p:sp>
        <p:nvSpPr>
          <p:cNvPr id="12292" name="Oval 3"/>
          <p:cNvSpPr>
            <a:spLocks noChangeArrowheads="1"/>
          </p:cNvSpPr>
          <p:nvPr/>
        </p:nvSpPr>
        <p:spPr bwMode="auto">
          <a:xfrm>
            <a:off x="1740984" y="4535037"/>
            <a:ext cx="1960045" cy="199172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7" tIns="63227" rIns="81647" bIns="40823" anchor="ctr"/>
          <a:lstStyle>
            <a:lvl1pPr>
              <a:lnSpc>
                <a:spcPct val="93000"/>
              </a:lnSpc>
              <a:spcAft>
                <a:spcPts val="1425"/>
              </a:spcAft>
              <a:buClr>
                <a:srgbClr val="000000"/>
              </a:buClr>
              <a:buSzPct val="100000"/>
              <a:buFont typeface="Times New Roman" panose="02020603050405020304" pitchFamily="18" charset="0"/>
              <a:tabLst>
                <a:tab pos="449263" algn="l"/>
                <a:tab pos="898525" algn="l"/>
                <a:tab pos="1347788" algn="l"/>
                <a:tab pos="1797050" algn="l"/>
              </a:tabLst>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449263" algn="l"/>
                <a:tab pos="898525" algn="l"/>
                <a:tab pos="1347788" algn="l"/>
                <a:tab pos="1797050" algn="l"/>
              </a:tabLst>
              <a:defRPr sz="28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449263" algn="l"/>
                <a:tab pos="898525" algn="l"/>
                <a:tab pos="1347788" algn="l"/>
                <a:tab pos="1797050" algn="l"/>
              </a:tabLst>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449263" algn="l"/>
                <a:tab pos="898525" algn="l"/>
                <a:tab pos="1347788" algn="l"/>
                <a:tab pos="1797050"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449263" algn="l"/>
                <a:tab pos="898525" algn="l"/>
                <a:tab pos="1347788" algn="l"/>
                <a:tab pos="1797050"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spcAft>
                <a:spcPct val="0"/>
              </a:spcAft>
            </a:pPr>
            <a:r>
              <a:rPr lang="en-US" altLang="en-US" sz="2540"/>
              <a:t>Big Data</a:t>
            </a:r>
          </a:p>
        </p:txBody>
      </p:sp>
      <p:sp>
        <p:nvSpPr>
          <p:cNvPr id="12293" name="Oval 4"/>
          <p:cNvSpPr>
            <a:spLocks noChangeArrowheads="1"/>
          </p:cNvSpPr>
          <p:nvPr/>
        </p:nvSpPr>
        <p:spPr bwMode="auto">
          <a:xfrm>
            <a:off x="8086291" y="4535037"/>
            <a:ext cx="2122783" cy="1991728"/>
          </a:xfrm>
          <a:prstGeom prst="ellipse">
            <a:avLst/>
          </a:prstGeom>
          <a:solidFill>
            <a:srgbClr val="33FF99">
              <a:alpha val="50195"/>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7" tIns="63227" rIns="81647" bIns="40823" anchor="ctr"/>
          <a:lstStyle>
            <a:lvl1pPr>
              <a:lnSpc>
                <a:spcPct val="93000"/>
              </a:lnSpc>
              <a:spcAft>
                <a:spcPts val="1425"/>
              </a:spcAft>
              <a:buClr>
                <a:srgbClr val="000000"/>
              </a:buClr>
              <a:buSzPct val="100000"/>
              <a:buFont typeface="Times New Roman" panose="02020603050405020304" pitchFamily="18" charset="0"/>
              <a:tabLst>
                <a:tab pos="449263" algn="l"/>
                <a:tab pos="898525" algn="l"/>
                <a:tab pos="1347788" algn="l"/>
                <a:tab pos="1797050" algn="l"/>
                <a:tab pos="2246313" algn="l"/>
              </a:tabLst>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449263" algn="l"/>
                <a:tab pos="898525" algn="l"/>
                <a:tab pos="1347788" algn="l"/>
                <a:tab pos="1797050" algn="l"/>
                <a:tab pos="2246313" algn="l"/>
              </a:tabLst>
              <a:defRPr sz="28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Lst>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spcAft>
                <a:spcPct val="0"/>
              </a:spcAft>
            </a:pPr>
            <a:r>
              <a:rPr lang="en-US" altLang="en-US" sz="2540"/>
              <a:t>Data </a:t>
            </a:r>
          </a:p>
          <a:p>
            <a:pPr algn="ctr" eaLnBrk="1">
              <a:spcAft>
                <a:spcPct val="0"/>
              </a:spcAft>
            </a:pPr>
            <a:r>
              <a:rPr lang="en-US" altLang="en-US" sz="2540"/>
              <a:t>Science</a:t>
            </a:r>
          </a:p>
        </p:txBody>
      </p:sp>
      <p:sp>
        <p:nvSpPr>
          <p:cNvPr id="2" name="Footer Placeholder 1">
            <a:extLst>
              <a:ext uri="{FF2B5EF4-FFF2-40B4-BE49-F238E27FC236}">
                <a16:creationId xmlns:a16="http://schemas.microsoft.com/office/drawing/2014/main" id="{D5BAB7DD-A96E-4790-8DC5-2AC31C008E15}"/>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5D32577C-1352-4FD9-B55A-38E329DEC97F}"/>
              </a:ext>
            </a:extLst>
          </p:cNvPr>
          <p:cNvSpPr>
            <a:spLocks noGrp="1"/>
          </p:cNvSpPr>
          <p:nvPr>
            <p:ph type="sldNum" sz="quarter" idx="12"/>
          </p:nvPr>
        </p:nvSpPr>
        <p:spPr/>
        <p:txBody>
          <a:bodyPr/>
          <a:lstStyle/>
          <a:p>
            <a:fld id="{94553C80-DEEE-4162-BE14-2BC211C9C7DF}" type="slidenum">
              <a:rPr lang="en-US" smtClean="0"/>
              <a:t>21</a:t>
            </a:fld>
            <a:endParaRPr lang="en-US"/>
          </a:p>
        </p:txBody>
      </p:sp>
    </p:spTree>
    <p:extLst>
      <p:ext uri="{BB962C8B-B14F-4D97-AF65-F5344CB8AC3E}">
        <p14:creationId xmlns:p14="http://schemas.microsoft.com/office/powerpoint/2010/main" val="3184282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fade">
                                      <p:cBhvr>
                                        <p:cTn id="7" dur="500"/>
                                        <p:tgtEl>
                                          <p:spTgt spid="6041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0419">
                                            <p:txEl>
                                              <p:pRg st="2" end="2"/>
                                            </p:txEl>
                                          </p:spTgt>
                                        </p:tgtEl>
                                        <p:attrNameLst>
                                          <p:attrName>style.visibility</p:attrName>
                                        </p:attrNameLst>
                                      </p:cBhvr>
                                      <p:to>
                                        <p:strVal val="visible"/>
                                      </p:to>
                                    </p:set>
                                    <p:animEffect transition="in" filter="fade">
                                      <p:cBhvr>
                                        <p:cTn id="10" dur="500"/>
                                        <p:tgtEl>
                                          <p:spTgt spid="60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1279525" y="197185"/>
            <a:ext cx="11684000" cy="789062"/>
          </a:xfrm>
        </p:spPr>
        <p:txBody>
          <a:bodyPr vert="horz" wrap="square" lIns="0" tIns="35205" rIns="0" bIns="0" rtlCol="0" anchor="ctr">
            <a:noAutofit/>
          </a:bodyPr>
          <a:lstStyle/>
          <a:p>
            <a:pP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 pos="6928533" algn="l"/>
                <a:tab pos="7336094" algn="l"/>
                <a:tab pos="7743654" algn="l"/>
                <a:tab pos="8151215" algn="l"/>
              </a:tabLst>
            </a:pPr>
            <a:r>
              <a:rPr lang="en-US" altLang="en-US" dirty="0"/>
              <a:t>Is Big Data the same as Data Science?</a:t>
            </a:r>
          </a:p>
        </p:txBody>
      </p:sp>
      <p:sp>
        <p:nvSpPr>
          <p:cNvPr id="14339" name="Rectangle 2"/>
          <p:cNvSpPr>
            <a:spLocks noGrp="1" noChangeArrowheads="1"/>
          </p:cNvSpPr>
          <p:nvPr>
            <p:ph idx="1"/>
          </p:nvPr>
        </p:nvSpPr>
        <p:spPr>
          <a:xfrm>
            <a:off x="1980049" y="1604329"/>
            <a:ext cx="8229024" cy="4056907"/>
          </a:xfrm>
        </p:spPr>
        <p:txBody>
          <a:bodyPr/>
          <a:lstStyle/>
          <a:p>
            <a:pPr marL="391720" indent="-293790">
              <a:buSzPct val="45000"/>
              <a:buFont typeface="Wingdings" panose="05000000000000000000" pitchFamily="2" charset="2"/>
              <a:buChar cha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 pos="6928533" algn="l"/>
                <a:tab pos="7336094" algn="l"/>
                <a:tab pos="7743654" algn="l"/>
                <a:tab pos="8151215" algn="l"/>
              </a:tabLst>
            </a:pPr>
            <a:r>
              <a:rPr lang="en-US" altLang="en-US" dirty="0"/>
              <a:t>Are Big Data and Data Science the same thing?</a:t>
            </a:r>
          </a:p>
          <a:p>
            <a:pPr marL="783438" lvl="1" indent="-293790">
              <a:buSzPct val="45000"/>
              <a:buFont typeface="Wingdings" panose="05000000000000000000" pitchFamily="2" charset="2"/>
              <a:buChar cha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 pos="6928533" algn="l"/>
                <a:tab pos="7336094" algn="l"/>
                <a:tab pos="7743654" algn="l"/>
                <a:tab pos="8151215" algn="l"/>
              </a:tabLst>
            </a:pPr>
            <a:r>
              <a:rPr lang="en-US" altLang="en-US" dirty="0"/>
              <a:t>Data Science can be done on small data sets.</a:t>
            </a:r>
          </a:p>
          <a:p>
            <a:pPr marL="783438" lvl="1" indent="-293790">
              <a:buSzPct val="45000"/>
              <a:buFont typeface="Wingdings" panose="05000000000000000000" pitchFamily="2" charset="2"/>
              <a:buChar cha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 pos="6928533" algn="l"/>
                <a:tab pos="7336094" algn="l"/>
                <a:tab pos="7743654" algn="l"/>
                <a:tab pos="8151215" algn="l"/>
              </a:tabLst>
            </a:pPr>
            <a:r>
              <a:rPr lang="en-US" altLang="en-US" dirty="0"/>
              <a:t>And not everything done using Big Data would necessarily be called Data Science.</a:t>
            </a:r>
          </a:p>
          <a:p>
            <a:pPr marL="783438" lvl="1" indent="-293790">
              <a:buSzPct val="45000"/>
              <a:buFont typeface="Wingdings" panose="05000000000000000000" pitchFamily="2" charset="2"/>
              <a:buChar cha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 pos="6928533" algn="l"/>
                <a:tab pos="7336094" algn="l"/>
                <a:tab pos="7743654" algn="l"/>
                <a:tab pos="8151215" algn="l"/>
              </a:tabLst>
            </a:pPr>
            <a:r>
              <a:rPr lang="en-US" altLang="en-US" dirty="0"/>
              <a:t>But there certainly is a substantial overlap!</a:t>
            </a:r>
          </a:p>
          <a:p>
            <a:pPr marL="391720" indent="-293790">
              <a:buSzPct val="45000"/>
              <a:buNone/>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 pos="6928533" algn="l"/>
                <a:tab pos="7336094" algn="l"/>
                <a:tab pos="7743654" algn="l"/>
                <a:tab pos="8151215" algn="l"/>
              </a:tabLst>
            </a:pPr>
            <a:endParaRPr lang="en-US" altLang="en-US" dirty="0"/>
          </a:p>
        </p:txBody>
      </p:sp>
      <p:sp>
        <p:nvSpPr>
          <p:cNvPr id="14340" name="Oval 3"/>
          <p:cNvSpPr>
            <a:spLocks noChangeArrowheads="1"/>
          </p:cNvSpPr>
          <p:nvPr/>
        </p:nvSpPr>
        <p:spPr bwMode="auto">
          <a:xfrm>
            <a:off x="4897796" y="4533598"/>
            <a:ext cx="1960045" cy="1991729"/>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7" tIns="63227" rIns="81647" bIns="40823" anchor="ctr"/>
          <a:lstStyle>
            <a:lvl1pPr>
              <a:lnSpc>
                <a:spcPct val="93000"/>
              </a:lnSpc>
              <a:spcAft>
                <a:spcPts val="1425"/>
              </a:spcAft>
              <a:buClr>
                <a:srgbClr val="000000"/>
              </a:buClr>
              <a:buSzPct val="100000"/>
              <a:buFont typeface="Times New Roman" panose="02020603050405020304" pitchFamily="18" charset="0"/>
              <a:tabLst>
                <a:tab pos="449263" algn="l"/>
                <a:tab pos="898525" algn="l"/>
                <a:tab pos="1347788" algn="l"/>
                <a:tab pos="1797050" algn="l"/>
              </a:tabLst>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449263" algn="l"/>
                <a:tab pos="898525" algn="l"/>
                <a:tab pos="1347788" algn="l"/>
                <a:tab pos="1797050" algn="l"/>
              </a:tabLst>
              <a:defRPr sz="28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449263" algn="l"/>
                <a:tab pos="898525" algn="l"/>
                <a:tab pos="1347788" algn="l"/>
                <a:tab pos="1797050" algn="l"/>
              </a:tabLst>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449263" algn="l"/>
                <a:tab pos="898525" algn="l"/>
                <a:tab pos="1347788" algn="l"/>
                <a:tab pos="1797050"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449263" algn="l"/>
                <a:tab pos="898525" algn="l"/>
                <a:tab pos="1347788" algn="l"/>
                <a:tab pos="1797050"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spcAft>
                <a:spcPct val="0"/>
              </a:spcAft>
            </a:pPr>
            <a:r>
              <a:rPr lang="en-US" altLang="en-US" sz="2540"/>
              <a:t>Big Data</a:t>
            </a:r>
          </a:p>
        </p:txBody>
      </p:sp>
      <p:sp>
        <p:nvSpPr>
          <p:cNvPr id="14341" name="Oval 4"/>
          <p:cNvSpPr>
            <a:spLocks noChangeArrowheads="1"/>
          </p:cNvSpPr>
          <p:nvPr/>
        </p:nvSpPr>
        <p:spPr bwMode="auto">
          <a:xfrm>
            <a:off x="5286637" y="4533598"/>
            <a:ext cx="2122783" cy="1991729"/>
          </a:xfrm>
          <a:prstGeom prst="ellipse">
            <a:avLst/>
          </a:prstGeom>
          <a:solidFill>
            <a:srgbClr val="33FF99">
              <a:alpha val="50195"/>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7" tIns="63227" rIns="81647" bIns="40823" anchor="ctr"/>
          <a:lstStyle>
            <a:lvl1pPr>
              <a:lnSpc>
                <a:spcPct val="93000"/>
              </a:lnSpc>
              <a:spcAft>
                <a:spcPts val="1425"/>
              </a:spcAft>
              <a:buClr>
                <a:srgbClr val="000000"/>
              </a:buClr>
              <a:buSzPct val="100000"/>
              <a:buFont typeface="Times New Roman" panose="02020603050405020304" pitchFamily="18" charset="0"/>
              <a:tabLst>
                <a:tab pos="449263" algn="l"/>
                <a:tab pos="898525" algn="l"/>
                <a:tab pos="1347788" algn="l"/>
                <a:tab pos="1797050" algn="l"/>
                <a:tab pos="2246313" algn="l"/>
              </a:tabLst>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449263" algn="l"/>
                <a:tab pos="898525" algn="l"/>
                <a:tab pos="1347788" algn="l"/>
                <a:tab pos="1797050" algn="l"/>
                <a:tab pos="2246313" algn="l"/>
              </a:tabLst>
              <a:defRPr sz="28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Lst>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spcAft>
                <a:spcPct val="0"/>
              </a:spcAft>
            </a:pPr>
            <a:r>
              <a:rPr lang="en-US" altLang="en-US" sz="2540"/>
              <a:t>Data </a:t>
            </a:r>
          </a:p>
          <a:p>
            <a:pPr algn="ctr" eaLnBrk="1">
              <a:spcAft>
                <a:spcPct val="0"/>
              </a:spcAft>
            </a:pPr>
            <a:r>
              <a:rPr lang="en-US" altLang="en-US" sz="2540"/>
              <a:t>Science</a:t>
            </a:r>
          </a:p>
        </p:txBody>
      </p:sp>
      <p:sp>
        <p:nvSpPr>
          <p:cNvPr id="2" name="Footer Placeholder 1">
            <a:extLst>
              <a:ext uri="{FF2B5EF4-FFF2-40B4-BE49-F238E27FC236}">
                <a16:creationId xmlns:a16="http://schemas.microsoft.com/office/drawing/2014/main" id="{0A0C6882-A874-4D6A-A3E3-DFF07D9F6BD4}"/>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31148CED-1ECE-4BB1-BB35-B1742EBE8710}"/>
              </a:ext>
            </a:extLst>
          </p:cNvPr>
          <p:cNvSpPr>
            <a:spLocks noGrp="1"/>
          </p:cNvSpPr>
          <p:nvPr>
            <p:ph type="sldNum" sz="quarter" idx="12"/>
          </p:nvPr>
        </p:nvSpPr>
        <p:spPr/>
        <p:txBody>
          <a:bodyPr/>
          <a:lstStyle/>
          <a:p>
            <a:fld id="{94553C80-DEEE-4162-BE14-2BC211C9C7DF}" type="slidenum">
              <a:rPr lang="en-US" smtClean="0"/>
              <a:t>22</a:t>
            </a:fld>
            <a:endParaRPr lang="en-US"/>
          </a:p>
        </p:txBody>
      </p:sp>
    </p:spTree>
    <p:extLst>
      <p:ext uri="{BB962C8B-B14F-4D97-AF65-F5344CB8AC3E}">
        <p14:creationId xmlns:p14="http://schemas.microsoft.com/office/powerpoint/2010/main" val="275729631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22183" y="1977329"/>
            <a:ext cx="4382380" cy="374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Box 2"/>
          <p:cNvSpPr txBox="1">
            <a:spLocks noChangeArrowheads="1"/>
          </p:cNvSpPr>
          <p:nvPr/>
        </p:nvSpPr>
        <p:spPr bwMode="auto">
          <a:xfrm>
            <a:off x="669926" y="1140599"/>
            <a:ext cx="4372001" cy="173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667" dirty="0">
                <a:solidFill>
                  <a:srgbClr val="0070C0"/>
                </a:solidFill>
              </a:rPr>
              <a:t>Big data without data science</a:t>
            </a:r>
          </a:p>
          <a:p>
            <a:r>
              <a:rPr lang="en-US" altLang="en-US" sz="2667" dirty="0">
                <a:sym typeface="Wingdings" panose="05000000000000000000" pitchFamily="2" charset="2"/>
              </a:rPr>
              <a:t>machine learning &amp; words count (+volume or velocity</a:t>
            </a:r>
            <a:br>
              <a:rPr lang="en-US" altLang="en-US" sz="2667" dirty="0">
                <a:sym typeface="Wingdings" panose="05000000000000000000" pitchFamily="2" charset="2"/>
              </a:rPr>
            </a:br>
            <a:r>
              <a:rPr lang="en-US" altLang="en-US" sz="2667" dirty="0">
                <a:sym typeface="Wingdings" panose="05000000000000000000" pitchFamily="2" charset="2"/>
              </a:rPr>
              <a:t> –Math's skills) </a:t>
            </a:r>
            <a:endParaRPr lang="en-US" altLang="en-US" sz="2667" dirty="0"/>
          </a:p>
        </p:txBody>
      </p:sp>
      <p:sp>
        <p:nvSpPr>
          <p:cNvPr id="32772" name="Rectangle 3"/>
          <p:cNvSpPr>
            <a:spLocks noChangeArrowheads="1"/>
          </p:cNvSpPr>
          <p:nvPr/>
        </p:nvSpPr>
        <p:spPr bwMode="auto">
          <a:xfrm>
            <a:off x="5638800" y="979854"/>
            <a:ext cx="7103868" cy="173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667" dirty="0">
                <a:solidFill>
                  <a:srgbClr val="0070C0"/>
                </a:solidFill>
              </a:rPr>
              <a:t>Data</a:t>
            </a:r>
            <a:r>
              <a:rPr lang="en-US" altLang="en-US" sz="2667" dirty="0"/>
              <a:t>  </a:t>
            </a:r>
            <a:r>
              <a:rPr lang="en-US" altLang="en-US" sz="2667" dirty="0">
                <a:solidFill>
                  <a:srgbClr val="0070C0"/>
                </a:solidFill>
              </a:rPr>
              <a:t>science without Big data</a:t>
            </a:r>
          </a:p>
          <a:p>
            <a:r>
              <a:rPr lang="en-US" altLang="en-US" sz="2667" dirty="0"/>
              <a:t>Genetic data sets (huge data sets but consistent)</a:t>
            </a:r>
          </a:p>
          <a:p>
            <a:r>
              <a:rPr lang="en-US" altLang="en-US" sz="2667" dirty="0"/>
              <a:t>Streaming sensor data (large +structured)</a:t>
            </a:r>
          </a:p>
          <a:p>
            <a:r>
              <a:rPr lang="en-US" altLang="en-US" sz="2667" dirty="0"/>
              <a:t>Facial recognition  (variety +small amount photos)</a:t>
            </a:r>
          </a:p>
        </p:txBody>
      </p:sp>
      <p:sp>
        <p:nvSpPr>
          <p:cNvPr id="32773" name="Rectangle 4"/>
          <p:cNvSpPr>
            <a:spLocks noChangeArrowheads="1"/>
          </p:cNvSpPr>
          <p:nvPr/>
        </p:nvSpPr>
        <p:spPr bwMode="auto">
          <a:xfrm>
            <a:off x="4765351" y="5460769"/>
            <a:ext cx="4131003"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667" dirty="0">
                <a:solidFill>
                  <a:srgbClr val="0070C0"/>
                </a:solidFill>
              </a:rPr>
              <a:t>Big data science</a:t>
            </a:r>
          </a:p>
          <a:p>
            <a:r>
              <a:rPr lang="en-US" altLang="en-US" sz="2667" dirty="0"/>
              <a:t>Volume +velocity +variety</a:t>
            </a:r>
          </a:p>
          <a:p>
            <a:r>
              <a:rPr lang="en-US" altLang="en-US" sz="2667" dirty="0">
                <a:sym typeface="Wingdings" panose="05000000000000000000" pitchFamily="2" charset="2"/>
              </a:rPr>
              <a:t>Unicorn needed of course</a:t>
            </a:r>
            <a:endParaRPr lang="en-US" altLang="en-US" sz="2667" dirty="0"/>
          </a:p>
        </p:txBody>
      </p:sp>
      <p:sp>
        <p:nvSpPr>
          <p:cNvPr id="32774" name="TextBox 5"/>
          <p:cNvSpPr txBox="1">
            <a:spLocks noChangeArrowheads="1"/>
          </p:cNvSpPr>
          <p:nvPr/>
        </p:nvSpPr>
        <p:spPr bwMode="auto">
          <a:xfrm>
            <a:off x="1738289" y="398926"/>
            <a:ext cx="7293022" cy="58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3175" dirty="0">
                <a:solidFill>
                  <a:srgbClr val="FF0000"/>
                </a:solidFill>
              </a:rPr>
              <a:t>Differ but share same goals and techniques</a:t>
            </a:r>
          </a:p>
        </p:txBody>
      </p:sp>
      <p:sp>
        <p:nvSpPr>
          <p:cNvPr id="2" name="Footer Placeholder 1">
            <a:extLst>
              <a:ext uri="{FF2B5EF4-FFF2-40B4-BE49-F238E27FC236}">
                <a16:creationId xmlns:a16="http://schemas.microsoft.com/office/drawing/2014/main" id="{3CF6330C-2434-40A6-AD38-908BA9BF3D7E}"/>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2BACC4C8-10A6-4A21-9A96-309B569F6222}"/>
              </a:ext>
            </a:extLst>
          </p:cNvPr>
          <p:cNvSpPr>
            <a:spLocks noGrp="1"/>
          </p:cNvSpPr>
          <p:nvPr>
            <p:ph type="sldNum" sz="quarter" idx="12"/>
          </p:nvPr>
        </p:nvSpPr>
        <p:spPr/>
        <p:txBody>
          <a:bodyPr/>
          <a:lstStyle/>
          <a:p>
            <a:fld id="{94553C80-DEEE-4162-BE14-2BC211C9C7DF}" type="slidenum">
              <a:rPr lang="en-US" smtClean="0"/>
              <a:t>23</a:t>
            </a:fld>
            <a:endParaRPr lang="en-US"/>
          </a:p>
        </p:txBody>
      </p:sp>
    </p:spTree>
    <p:extLst>
      <p:ext uri="{BB962C8B-B14F-4D97-AF65-F5344CB8AC3E}">
        <p14:creationId xmlns:p14="http://schemas.microsoft.com/office/powerpoint/2010/main" val="202389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
          <p:cNvSpPr txBox="1">
            <a:spLocks noChangeArrowheads="1"/>
          </p:cNvSpPr>
          <p:nvPr/>
        </p:nvSpPr>
        <p:spPr bwMode="auto">
          <a:xfrm>
            <a:off x="2916147" y="180020"/>
            <a:ext cx="6188874" cy="58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3175">
                <a:solidFill>
                  <a:srgbClr val="FF0000"/>
                </a:solidFill>
              </a:rPr>
              <a:t>Programming for data (word counts)</a:t>
            </a:r>
          </a:p>
        </p:txBody>
      </p:sp>
      <p:pic>
        <p:nvPicPr>
          <p:cNvPr id="3379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9639" y="1147803"/>
            <a:ext cx="4258527" cy="45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Box 3"/>
          <p:cNvSpPr txBox="1">
            <a:spLocks noChangeArrowheads="1"/>
          </p:cNvSpPr>
          <p:nvPr/>
        </p:nvSpPr>
        <p:spPr bwMode="auto">
          <a:xfrm>
            <a:off x="6994657" y="1134841"/>
            <a:ext cx="42242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400" dirty="0"/>
              <a:t>Frequency of each set of words?</a:t>
            </a:r>
          </a:p>
        </p:txBody>
      </p:sp>
      <p:sp>
        <p:nvSpPr>
          <p:cNvPr id="33797" name="Title 1"/>
          <p:cNvSpPr txBox="1">
            <a:spLocks/>
          </p:cNvSpPr>
          <p:nvPr/>
        </p:nvSpPr>
        <p:spPr bwMode="auto">
          <a:xfrm>
            <a:off x="2363129" y="5433692"/>
            <a:ext cx="8227584" cy="114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a:spcAft>
                <a:spcPct val="0"/>
              </a:spcAft>
            </a:pPr>
            <a:r>
              <a:rPr lang="en-US" altLang="en-US" sz="2721"/>
              <a:t>But data with uncertainty and variability needs Data Science &amp;stats</a:t>
            </a:r>
          </a:p>
        </p:txBody>
      </p:sp>
      <p:sp>
        <p:nvSpPr>
          <p:cNvPr id="2" name="Footer Placeholder 1">
            <a:extLst>
              <a:ext uri="{FF2B5EF4-FFF2-40B4-BE49-F238E27FC236}">
                <a16:creationId xmlns:a16="http://schemas.microsoft.com/office/drawing/2014/main" id="{FCF832F2-F30F-4EA2-8955-344E5C49AD81}"/>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14AE7CF7-1C36-4D44-8A9F-273EBFB3008A}"/>
              </a:ext>
            </a:extLst>
          </p:cNvPr>
          <p:cNvSpPr>
            <a:spLocks noGrp="1"/>
          </p:cNvSpPr>
          <p:nvPr>
            <p:ph type="sldNum" sz="quarter" idx="12"/>
          </p:nvPr>
        </p:nvSpPr>
        <p:spPr/>
        <p:txBody>
          <a:bodyPr/>
          <a:lstStyle/>
          <a:p>
            <a:fld id="{94553C80-DEEE-4162-BE14-2BC211C9C7DF}" type="slidenum">
              <a:rPr lang="en-US" smtClean="0"/>
              <a:t>24</a:t>
            </a:fld>
            <a:endParaRPr lang="en-US"/>
          </a:p>
        </p:txBody>
      </p:sp>
    </p:spTree>
    <p:extLst>
      <p:ext uri="{BB962C8B-B14F-4D97-AF65-F5344CB8AC3E}">
        <p14:creationId xmlns:p14="http://schemas.microsoft.com/office/powerpoint/2010/main" val="1269169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90406" y="1746904"/>
            <a:ext cx="6006871" cy="3691107"/>
          </a:xfrm>
        </p:spPr>
      </p:pic>
      <p:sp>
        <p:nvSpPr>
          <p:cNvPr id="34819" name="Title 3"/>
          <p:cNvSpPr>
            <a:spLocks noGrp="1"/>
          </p:cNvSpPr>
          <p:nvPr>
            <p:ph type="title"/>
          </p:nvPr>
        </p:nvSpPr>
        <p:spPr/>
        <p:txBody>
          <a:bodyPr>
            <a:normAutofit fontScale="90000"/>
          </a:bodyPr>
          <a:lstStyle/>
          <a:p>
            <a:r>
              <a:rPr lang="en-US" altLang="en-US">
                <a:solidFill>
                  <a:srgbClr val="FF0000"/>
                </a:solidFill>
              </a:rPr>
              <a:t>Programming</a:t>
            </a:r>
            <a:r>
              <a:rPr lang="en-US" altLang="en-US"/>
              <a:t> tools</a:t>
            </a:r>
          </a:p>
        </p:txBody>
      </p:sp>
      <p:sp>
        <p:nvSpPr>
          <p:cNvPr id="34820" name="Rectangle 5"/>
          <p:cNvSpPr>
            <a:spLocks noChangeArrowheads="1"/>
          </p:cNvSpPr>
          <p:nvPr/>
        </p:nvSpPr>
        <p:spPr bwMode="auto">
          <a:xfrm>
            <a:off x="2708766" y="2737729"/>
            <a:ext cx="829527" cy="138255"/>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a:lnSpc>
                <a:spcPct val="93000"/>
              </a:lnSpc>
              <a:buClr>
                <a:srgbClr val="000000"/>
              </a:buClr>
              <a:buSzPct val="100000"/>
              <a:buFont typeface="Times New Roman" panose="02020603050405020304" pitchFamily="18" charset="0"/>
              <a:buNone/>
            </a:pPr>
            <a:endParaRPr lang="en-US" altLang="en-US" sz="1633"/>
          </a:p>
        </p:txBody>
      </p:sp>
      <p:sp>
        <p:nvSpPr>
          <p:cNvPr id="34821" name="Rectangle 6"/>
          <p:cNvSpPr>
            <a:spLocks noChangeArrowheads="1"/>
          </p:cNvSpPr>
          <p:nvPr/>
        </p:nvSpPr>
        <p:spPr bwMode="auto">
          <a:xfrm>
            <a:off x="2708766" y="3359874"/>
            <a:ext cx="829527" cy="138255"/>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a:lnSpc>
                <a:spcPct val="93000"/>
              </a:lnSpc>
              <a:buClr>
                <a:srgbClr val="000000"/>
              </a:buClr>
              <a:buSzPct val="100000"/>
              <a:buFont typeface="Times New Roman" panose="02020603050405020304" pitchFamily="18" charset="0"/>
              <a:buNone/>
            </a:pPr>
            <a:endParaRPr lang="en-US" altLang="en-US" sz="1633"/>
          </a:p>
        </p:txBody>
      </p:sp>
      <p:sp>
        <p:nvSpPr>
          <p:cNvPr id="2" name="Footer Placeholder 1">
            <a:extLst>
              <a:ext uri="{FF2B5EF4-FFF2-40B4-BE49-F238E27FC236}">
                <a16:creationId xmlns:a16="http://schemas.microsoft.com/office/drawing/2014/main" id="{ABD8DB7A-91C1-40C4-9DD5-A197CEB8B4F8}"/>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20C841BF-AEEE-48DC-8AF1-1715D1309C4C}"/>
              </a:ext>
            </a:extLst>
          </p:cNvPr>
          <p:cNvSpPr>
            <a:spLocks noGrp="1"/>
          </p:cNvSpPr>
          <p:nvPr>
            <p:ph type="sldNum" sz="quarter" idx="12"/>
          </p:nvPr>
        </p:nvSpPr>
        <p:spPr/>
        <p:txBody>
          <a:bodyPr/>
          <a:lstStyle/>
          <a:p>
            <a:fld id="{94553C80-DEEE-4162-BE14-2BC211C9C7DF}" type="slidenum">
              <a:rPr lang="en-US" smtClean="0"/>
              <a:t>25</a:t>
            </a:fld>
            <a:endParaRPr lang="en-US"/>
          </a:p>
        </p:txBody>
      </p:sp>
    </p:spTree>
    <p:extLst>
      <p:ext uri="{BB962C8B-B14F-4D97-AF65-F5344CB8AC3E}">
        <p14:creationId xmlns:p14="http://schemas.microsoft.com/office/powerpoint/2010/main" val="690102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980049" y="273630"/>
            <a:ext cx="8227584" cy="805045"/>
          </a:xfrm>
        </p:spPr>
        <p:txBody>
          <a:bodyPr/>
          <a:lstStyle/>
          <a:p>
            <a:r>
              <a:rPr lang="en-US" altLang="en-US"/>
              <a:t>Tools for data science</a:t>
            </a:r>
          </a:p>
        </p:txBody>
      </p:sp>
      <p:pic>
        <p:nvPicPr>
          <p:cNvPr id="35843" name="Picture 2" descr="Image result for top analytics and data science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606" y="1090735"/>
            <a:ext cx="6774471" cy="518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294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876158" y="393453"/>
            <a:ext cx="8227584" cy="568860"/>
          </a:xfrm>
        </p:spPr>
        <p:txBody>
          <a:bodyPr>
            <a:normAutofit fontScale="90000"/>
          </a:bodyPr>
          <a:lstStyle/>
          <a:p>
            <a:r>
              <a:rPr lang="en-US" altLang="en-US" dirty="0"/>
              <a:t>Data science vs statistics</a:t>
            </a:r>
          </a:p>
        </p:txBody>
      </p:sp>
      <p:sp>
        <p:nvSpPr>
          <p:cNvPr id="36867" name="Content Placeholder 2"/>
          <p:cNvSpPr>
            <a:spLocks noGrp="1"/>
          </p:cNvSpPr>
          <p:nvPr>
            <p:ph idx="1"/>
          </p:nvPr>
        </p:nvSpPr>
        <p:spPr>
          <a:xfrm>
            <a:off x="1672146" y="1056459"/>
            <a:ext cx="8868451" cy="2170308"/>
          </a:xfrm>
        </p:spPr>
        <p:txBody>
          <a:bodyPr/>
          <a:lstStyle/>
          <a:p>
            <a:r>
              <a:rPr lang="en-US" altLang="en-US" dirty="0"/>
              <a:t>Data science requires statistics but is not a subset </a:t>
            </a:r>
          </a:p>
          <a:p>
            <a:r>
              <a:rPr lang="en-US" altLang="en-US" dirty="0"/>
              <a:t>Both fields use data but have different motivation and goals; different background and different context</a:t>
            </a:r>
          </a:p>
        </p:txBody>
      </p:sp>
      <p:pic>
        <p:nvPicPr>
          <p:cNvPr id="3686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489" y="2554830"/>
            <a:ext cx="8558819" cy="418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4DD7602C-AD9D-4E5C-B4F5-4377BEB2834D}"/>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D5D7CF0E-3312-404A-9900-2535C7049F0E}"/>
              </a:ext>
            </a:extLst>
          </p:cNvPr>
          <p:cNvSpPr>
            <a:spLocks noGrp="1"/>
          </p:cNvSpPr>
          <p:nvPr>
            <p:ph type="sldNum" sz="quarter" idx="12"/>
          </p:nvPr>
        </p:nvSpPr>
        <p:spPr/>
        <p:txBody>
          <a:bodyPr/>
          <a:lstStyle/>
          <a:p>
            <a:fld id="{94553C80-DEEE-4162-BE14-2BC211C9C7DF}" type="slidenum">
              <a:rPr lang="en-US" smtClean="0"/>
              <a:t>27</a:t>
            </a:fld>
            <a:endParaRPr lang="en-US"/>
          </a:p>
        </p:txBody>
      </p:sp>
    </p:spTree>
    <p:extLst>
      <p:ext uri="{BB962C8B-B14F-4D97-AF65-F5344CB8AC3E}">
        <p14:creationId xmlns:p14="http://schemas.microsoft.com/office/powerpoint/2010/main" val="320416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fontScale="90000"/>
          </a:bodyPr>
          <a:lstStyle/>
          <a:p>
            <a:r>
              <a:rPr lang="en-US" altLang="en-US" dirty="0">
                <a:solidFill>
                  <a:srgbClr val="0070C0"/>
                </a:solidFill>
              </a:rPr>
              <a:t>Measure !!</a:t>
            </a:r>
          </a:p>
        </p:txBody>
      </p:sp>
      <p:sp>
        <p:nvSpPr>
          <p:cNvPr id="37891" name="Content Placeholder 2"/>
          <p:cNvSpPr>
            <a:spLocks noGrp="1"/>
          </p:cNvSpPr>
          <p:nvPr>
            <p:ph idx="1"/>
          </p:nvPr>
        </p:nvSpPr>
        <p:spPr/>
        <p:txBody>
          <a:bodyPr/>
          <a:lstStyle/>
          <a:p>
            <a:r>
              <a:rPr lang="en-US" altLang="en-US" dirty="0"/>
              <a:t>Measurement boosts awareness</a:t>
            </a:r>
          </a:p>
          <a:p>
            <a:r>
              <a:rPr lang="en-US" altLang="en-US" dirty="0"/>
              <a:t>Awareness contribute to quality</a:t>
            </a:r>
          </a:p>
          <a:p>
            <a:r>
              <a:rPr lang="en-US" altLang="en-US" dirty="0"/>
              <a:t>Measure thoughtfully and sensitively </a:t>
            </a:r>
          </a:p>
        </p:txBody>
      </p:sp>
      <p:sp>
        <p:nvSpPr>
          <p:cNvPr id="2" name="Footer Placeholder 1">
            <a:extLst>
              <a:ext uri="{FF2B5EF4-FFF2-40B4-BE49-F238E27FC236}">
                <a16:creationId xmlns:a16="http://schemas.microsoft.com/office/drawing/2014/main" id="{63FD7D4A-E2F4-482B-A453-ECAFAB1191D6}"/>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FB054D54-CE40-4E46-83AC-0F538FAE3828}"/>
              </a:ext>
            </a:extLst>
          </p:cNvPr>
          <p:cNvSpPr>
            <a:spLocks noGrp="1"/>
          </p:cNvSpPr>
          <p:nvPr>
            <p:ph type="sldNum" sz="quarter" idx="12"/>
          </p:nvPr>
        </p:nvSpPr>
        <p:spPr/>
        <p:txBody>
          <a:bodyPr/>
          <a:lstStyle/>
          <a:p>
            <a:fld id="{94553C80-DEEE-4162-BE14-2BC211C9C7DF}" type="slidenum">
              <a:rPr lang="en-US" smtClean="0"/>
              <a:t>28</a:t>
            </a:fld>
            <a:endParaRPr lang="en-US"/>
          </a:p>
        </p:txBody>
      </p:sp>
    </p:spTree>
    <p:extLst>
      <p:ext uri="{BB962C8B-B14F-4D97-AF65-F5344CB8AC3E}">
        <p14:creationId xmlns:p14="http://schemas.microsoft.com/office/powerpoint/2010/main" val="139831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353155" y="184151"/>
            <a:ext cx="8227584" cy="953381"/>
          </a:xfrm>
        </p:spPr>
        <p:txBody>
          <a:bodyPr/>
          <a:lstStyle/>
          <a:p>
            <a:r>
              <a:rPr lang="en-US" altLang="en-US" dirty="0">
                <a:solidFill>
                  <a:srgbClr val="C00000"/>
                </a:solidFill>
              </a:rPr>
              <a:t>Data science metrics</a:t>
            </a:r>
          </a:p>
        </p:txBody>
      </p:sp>
      <p:sp>
        <p:nvSpPr>
          <p:cNvPr id="38915" name="Content Placeholder 2"/>
          <p:cNvSpPr>
            <a:spLocks noGrp="1"/>
          </p:cNvSpPr>
          <p:nvPr>
            <p:ph idx="1"/>
          </p:nvPr>
        </p:nvSpPr>
        <p:spPr>
          <a:xfrm>
            <a:off x="1028700" y="1349709"/>
            <a:ext cx="11887200" cy="3976257"/>
          </a:xfrm>
        </p:spPr>
        <p:txBody>
          <a:bodyPr/>
          <a:lstStyle/>
          <a:p>
            <a:r>
              <a:rPr lang="en-US" altLang="en-US" dirty="0"/>
              <a:t>Key performance Indicators KPIs</a:t>
            </a:r>
          </a:p>
          <a:p>
            <a:r>
              <a:rPr lang="en-US" altLang="en-US" dirty="0"/>
              <a:t>(nonfinancial, timely, simple, significant </a:t>
            </a:r>
            <a:r>
              <a:rPr lang="en-US" altLang="en-US" sz="3200" dirty="0"/>
              <a:t>impact</a:t>
            </a:r>
            <a:r>
              <a:rPr lang="en-US" altLang="en-US" dirty="0"/>
              <a:t>)</a:t>
            </a:r>
          </a:p>
          <a:p>
            <a:r>
              <a:rPr lang="en-US" altLang="en-US" dirty="0"/>
              <a:t>SMART goals (specific, measurable, assignable, realistic, and time-bound)</a:t>
            </a:r>
          </a:p>
          <a:p>
            <a:r>
              <a:rPr lang="en-US" altLang="en-US" dirty="0"/>
              <a:t>Classification accuracy (sensitivity (event exists?),</a:t>
            </a:r>
            <a:r>
              <a:rPr lang="en-US" altLang="en-US" dirty="0" err="1"/>
              <a:t>specifity</a:t>
            </a:r>
            <a:r>
              <a:rPr lang="en-US" altLang="en-US" dirty="0"/>
              <a:t> (avoid false negative),positive predictive value, negative predictive value</a:t>
            </a:r>
          </a:p>
        </p:txBody>
      </p:sp>
      <p:pic>
        <p:nvPicPr>
          <p:cNvPr id="3891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68801" y="4343208"/>
            <a:ext cx="6899764" cy="250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82906CCD-2804-444F-ACDB-8F1C5F1F8527}"/>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7A7568B8-C84A-4B21-8ADB-187119290302}"/>
              </a:ext>
            </a:extLst>
          </p:cNvPr>
          <p:cNvSpPr>
            <a:spLocks noGrp="1"/>
          </p:cNvSpPr>
          <p:nvPr>
            <p:ph type="sldNum" sz="quarter" idx="12"/>
          </p:nvPr>
        </p:nvSpPr>
        <p:spPr/>
        <p:txBody>
          <a:bodyPr/>
          <a:lstStyle/>
          <a:p>
            <a:fld id="{94553C80-DEEE-4162-BE14-2BC211C9C7DF}" type="slidenum">
              <a:rPr lang="en-US" smtClean="0"/>
              <a:t>29</a:t>
            </a:fld>
            <a:endParaRPr lang="en-US"/>
          </a:p>
        </p:txBody>
      </p:sp>
    </p:spTree>
    <p:extLst>
      <p:ext uri="{BB962C8B-B14F-4D97-AF65-F5344CB8AC3E}">
        <p14:creationId xmlns:p14="http://schemas.microsoft.com/office/powerpoint/2010/main" val="280944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177350" y="1241411"/>
            <a:ext cx="8342796" cy="2533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7" tIns="55225" rIns="81647" bIns="40823"/>
          <a:lstStyle>
            <a:lvl1pPr>
              <a:lnSpc>
                <a:spcPct val="93000"/>
              </a:lnSpc>
              <a:spcAft>
                <a:spcPts val="142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8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spcAft>
                <a:spcPct val="0"/>
              </a:spcAft>
            </a:pPr>
            <a:r>
              <a:rPr lang="en-US" altLang="en-US" sz="2177">
                <a:solidFill>
                  <a:srgbClr val="006600"/>
                </a:solidFill>
              </a:rPr>
              <a:t>Experiments, observations, and numerical simulations</a:t>
            </a:r>
            <a:r>
              <a:rPr lang="en-US" altLang="en-US" sz="2177"/>
              <a:t> in many areas of </a:t>
            </a:r>
            <a:r>
              <a:rPr lang="en-US" altLang="en-US" sz="2177">
                <a:solidFill>
                  <a:srgbClr val="006600"/>
                </a:solidFill>
              </a:rPr>
              <a:t>science and business</a:t>
            </a:r>
            <a:r>
              <a:rPr lang="en-US" altLang="en-US" sz="2177"/>
              <a:t> are currently generating terabytes of data, and in some cases are on the verge of generating petabytes and beyond. </a:t>
            </a:r>
            <a:r>
              <a:rPr lang="en-US" altLang="en-US" sz="2177">
                <a:solidFill>
                  <a:srgbClr val="006600"/>
                </a:solidFill>
              </a:rPr>
              <a:t>Analyses of the information contained in these data sets</a:t>
            </a:r>
            <a:r>
              <a:rPr lang="en-US" altLang="en-US" sz="2177"/>
              <a:t> have already led to </a:t>
            </a:r>
            <a:r>
              <a:rPr lang="en-US" altLang="en-US" sz="2177">
                <a:solidFill>
                  <a:srgbClr val="006600"/>
                </a:solidFill>
              </a:rPr>
              <a:t>major breakthroughs</a:t>
            </a:r>
            <a:r>
              <a:rPr lang="en-US" altLang="en-US" sz="2177"/>
              <a:t> in fields ranging from </a:t>
            </a:r>
            <a:r>
              <a:rPr lang="en-US" altLang="en-US" sz="2177">
                <a:solidFill>
                  <a:srgbClr val="006600"/>
                </a:solidFill>
              </a:rPr>
              <a:t>genomics to astronomy and high-energy physics and to the development of new information-based industries.</a:t>
            </a:r>
          </a:p>
          <a:p>
            <a:pPr eaLnBrk="1">
              <a:spcAft>
                <a:spcPct val="0"/>
              </a:spcAft>
            </a:pPr>
            <a:r>
              <a:rPr lang="en-US" altLang="en-US" sz="2177"/>
              <a:t>- </a:t>
            </a:r>
            <a:r>
              <a:rPr lang="en-US" altLang="en-US" sz="997"/>
              <a:t>Frontiers in Massive Data Analysis, National Research Council of the National Academies</a:t>
            </a:r>
          </a:p>
        </p:txBody>
      </p:sp>
      <p:sp>
        <p:nvSpPr>
          <p:cNvPr id="9" name="Text Box 1"/>
          <p:cNvSpPr txBox="1">
            <a:spLocks noChangeArrowheads="1"/>
          </p:cNvSpPr>
          <p:nvPr/>
        </p:nvSpPr>
        <p:spPr bwMode="auto">
          <a:xfrm>
            <a:off x="2177350" y="4568160"/>
            <a:ext cx="7674567" cy="1211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7" tIns="58427" rIns="81647" bIns="40823"/>
          <a:lstStyle>
            <a:lvl1pPr>
              <a:lnSpc>
                <a:spcPct val="93000"/>
              </a:lnSpc>
              <a:spcAft>
                <a:spcPts val="142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8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spcAft>
                <a:spcPct val="0"/>
              </a:spcAft>
            </a:pPr>
            <a:r>
              <a:rPr lang="en-US" altLang="en-US" sz="2177" dirty="0"/>
              <a:t>Given a large mass of data, we can by judicious selection construct </a:t>
            </a:r>
            <a:r>
              <a:rPr lang="en-US" altLang="en-US" sz="2177" dirty="0">
                <a:solidFill>
                  <a:srgbClr val="006600"/>
                </a:solidFill>
              </a:rPr>
              <a:t>perfectly plausible</a:t>
            </a:r>
            <a:r>
              <a:rPr lang="en-US" altLang="en-US" sz="2177" dirty="0"/>
              <a:t> unassailable theories—</a:t>
            </a:r>
            <a:r>
              <a:rPr lang="en-US" altLang="en-US" sz="2177" dirty="0">
                <a:solidFill>
                  <a:srgbClr val="006600"/>
                </a:solidFill>
              </a:rPr>
              <a:t>all</a:t>
            </a:r>
            <a:r>
              <a:rPr lang="en-US" altLang="en-US" sz="2177" dirty="0"/>
              <a:t> of which, </a:t>
            </a:r>
            <a:r>
              <a:rPr lang="en-US" altLang="en-US" sz="2177" dirty="0">
                <a:solidFill>
                  <a:srgbClr val="006600"/>
                </a:solidFill>
              </a:rPr>
              <a:t>some</a:t>
            </a:r>
            <a:r>
              <a:rPr lang="en-US" altLang="en-US" sz="2177" dirty="0"/>
              <a:t> of which, or </a:t>
            </a:r>
            <a:r>
              <a:rPr lang="en-US" altLang="en-US" sz="2177" dirty="0">
                <a:solidFill>
                  <a:srgbClr val="006600"/>
                </a:solidFill>
              </a:rPr>
              <a:t>none</a:t>
            </a:r>
            <a:r>
              <a:rPr lang="en-US" altLang="en-US" sz="2177" dirty="0"/>
              <a:t> of which may be right. </a:t>
            </a:r>
          </a:p>
          <a:p>
            <a:pPr eaLnBrk="1">
              <a:spcAft>
                <a:spcPct val="0"/>
              </a:spcAft>
            </a:pPr>
            <a:r>
              <a:rPr lang="en-US" altLang="en-US" sz="907" dirty="0"/>
              <a:t> - Paul Arnold </a:t>
            </a:r>
            <a:r>
              <a:rPr lang="en-US" altLang="en-US" sz="907" dirty="0" err="1"/>
              <a:t>Srere</a:t>
            </a:r>
            <a:endParaRPr lang="en-US" altLang="en-US" sz="907" dirty="0"/>
          </a:p>
        </p:txBody>
      </p:sp>
      <p:sp>
        <p:nvSpPr>
          <p:cNvPr id="2" name="Rectangle 1"/>
          <p:cNvSpPr/>
          <p:nvPr/>
        </p:nvSpPr>
        <p:spPr>
          <a:xfrm>
            <a:off x="2355401" y="232415"/>
            <a:ext cx="2704587" cy="846257"/>
          </a:xfrm>
          <a:prstGeom prst="rect">
            <a:avLst/>
          </a:prstGeom>
          <a:noFill/>
        </p:spPr>
        <p:txBody>
          <a:bodyPr wrap="none">
            <a:spAutoFit/>
          </a:bodyPr>
          <a:lstStyle/>
          <a:p>
            <a:pPr algn="ctr">
              <a:defRPr/>
            </a:pPr>
            <a:r>
              <a:rPr lang="en-US" sz="4899" b="1" dirty="0">
                <a:ln w="22225">
                  <a:solidFill>
                    <a:schemeClr val="accent2"/>
                  </a:solidFill>
                  <a:prstDash val="solid"/>
                </a:ln>
                <a:solidFill>
                  <a:srgbClr val="00B050"/>
                </a:solidFill>
              </a:rPr>
              <a:t>The Good</a:t>
            </a:r>
          </a:p>
        </p:txBody>
      </p:sp>
      <p:sp>
        <p:nvSpPr>
          <p:cNvPr id="11" name="Rectangle 10"/>
          <p:cNvSpPr/>
          <p:nvPr/>
        </p:nvSpPr>
        <p:spPr>
          <a:xfrm>
            <a:off x="2355401" y="3730533"/>
            <a:ext cx="2289408" cy="846257"/>
          </a:xfrm>
          <a:prstGeom prst="rect">
            <a:avLst/>
          </a:prstGeom>
          <a:noFill/>
        </p:spPr>
        <p:txBody>
          <a:bodyPr wrap="none">
            <a:spAutoFit/>
          </a:bodyPr>
          <a:lstStyle/>
          <a:p>
            <a:pPr algn="ctr">
              <a:defRPr/>
            </a:pPr>
            <a:r>
              <a:rPr lang="en-US" sz="4899" b="1" dirty="0">
                <a:ln w="22225">
                  <a:solidFill>
                    <a:schemeClr val="accent2"/>
                  </a:solidFill>
                  <a:prstDash val="solid"/>
                </a:ln>
                <a:solidFill>
                  <a:srgbClr val="FFC000"/>
                </a:solidFill>
              </a:rPr>
              <a:t>The Bad</a:t>
            </a:r>
          </a:p>
        </p:txBody>
      </p:sp>
      <p:sp>
        <p:nvSpPr>
          <p:cNvPr id="3" name="Footer Placeholder 2">
            <a:extLst>
              <a:ext uri="{FF2B5EF4-FFF2-40B4-BE49-F238E27FC236}">
                <a16:creationId xmlns:a16="http://schemas.microsoft.com/office/drawing/2014/main" id="{26D6A002-7B10-4C1D-89FF-1F2BC5378B99}"/>
              </a:ext>
            </a:extLst>
          </p:cNvPr>
          <p:cNvSpPr>
            <a:spLocks noGrp="1"/>
          </p:cNvSpPr>
          <p:nvPr>
            <p:ph type="ftr" sz="quarter" idx="11"/>
          </p:nvPr>
        </p:nvSpPr>
        <p:spPr/>
        <p:txBody>
          <a:bodyPr/>
          <a:lstStyle/>
          <a:p>
            <a:r>
              <a:rPr lang="en-US"/>
              <a:t>Introduction to Data science</a:t>
            </a:r>
          </a:p>
        </p:txBody>
      </p:sp>
      <p:sp>
        <p:nvSpPr>
          <p:cNvPr id="4" name="Slide Number Placeholder 3">
            <a:extLst>
              <a:ext uri="{FF2B5EF4-FFF2-40B4-BE49-F238E27FC236}">
                <a16:creationId xmlns:a16="http://schemas.microsoft.com/office/drawing/2014/main" id="{26D8FEB5-B255-4AF2-928E-A9CB8F5CB8C4}"/>
              </a:ext>
            </a:extLst>
          </p:cNvPr>
          <p:cNvSpPr>
            <a:spLocks noGrp="1"/>
          </p:cNvSpPr>
          <p:nvPr>
            <p:ph type="sldNum" sz="quarter" idx="12"/>
          </p:nvPr>
        </p:nvSpPr>
        <p:spPr/>
        <p:txBody>
          <a:bodyPr/>
          <a:lstStyle/>
          <a:p>
            <a:fld id="{94553C80-DEEE-4162-BE14-2BC211C9C7DF}" type="slidenum">
              <a:rPr lang="en-US" smtClean="0"/>
              <a:t>3</a:t>
            </a:fld>
            <a:endParaRPr lang="en-US"/>
          </a:p>
        </p:txBody>
      </p:sp>
    </p:spTree>
    <p:extLst>
      <p:ext uri="{BB962C8B-B14F-4D97-AF65-F5344CB8AC3E}">
        <p14:creationId xmlns:p14="http://schemas.microsoft.com/office/powerpoint/2010/main" val="21943182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228726" y="275469"/>
            <a:ext cx="12027505" cy="607069"/>
          </a:xfrm>
        </p:spPr>
        <p:txBody>
          <a:bodyPr>
            <a:normAutofit/>
          </a:bodyPr>
          <a:lstStyle/>
          <a:p>
            <a:r>
              <a:rPr lang="en-US" altLang="en-US" sz="3300" dirty="0">
                <a:solidFill>
                  <a:srgbClr val="C00000"/>
                </a:solidFill>
              </a:rPr>
              <a:t>Existing data sets: care while interpreting data</a:t>
            </a:r>
          </a:p>
        </p:txBody>
      </p:sp>
      <p:sp>
        <p:nvSpPr>
          <p:cNvPr id="39939" name="Content Placeholder 2"/>
          <p:cNvSpPr>
            <a:spLocks noGrp="1"/>
          </p:cNvSpPr>
          <p:nvPr>
            <p:ph idx="1"/>
          </p:nvPr>
        </p:nvSpPr>
        <p:spPr>
          <a:xfrm>
            <a:off x="835025" y="1285876"/>
            <a:ext cx="11635792" cy="3976257"/>
          </a:xfrm>
        </p:spPr>
        <p:txBody>
          <a:bodyPr/>
          <a:lstStyle/>
          <a:p>
            <a:r>
              <a:rPr lang="en-US" altLang="en-US" dirty="0"/>
              <a:t>In house data</a:t>
            </a:r>
          </a:p>
          <a:p>
            <a:r>
              <a:rPr lang="en-US" altLang="en-US" dirty="0"/>
              <a:t>Quick easy and free , formatted, identifiers might be available</a:t>
            </a:r>
          </a:p>
          <a:p>
            <a:r>
              <a:rPr lang="en-US" altLang="en-US" dirty="0"/>
              <a:t>Cons: non existent data , inadequate documentation, biases answers</a:t>
            </a:r>
          </a:p>
          <a:p>
            <a:r>
              <a:rPr lang="en-US" altLang="en-US" dirty="0"/>
              <a:t>Open data: enormous data, formatted, documented, biases or unclear data,</a:t>
            </a:r>
          </a:p>
          <a:p>
            <a:r>
              <a:rPr lang="en-US" altLang="en-US" dirty="0"/>
              <a:t>Third party data :Data as a service </a:t>
            </a:r>
            <a:r>
              <a:rPr lang="en-US" altLang="en-US" dirty="0" err="1"/>
              <a:t>DaaS,data</a:t>
            </a:r>
            <a:r>
              <a:rPr lang="en-US" altLang="en-US" dirty="0"/>
              <a:t> brokers, processed data , individual level data, can be very expensive , requires validation</a:t>
            </a:r>
          </a:p>
        </p:txBody>
      </p:sp>
      <p:sp>
        <p:nvSpPr>
          <p:cNvPr id="2" name="Footer Placeholder 1">
            <a:extLst>
              <a:ext uri="{FF2B5EF4-FFF2-40B4-BE49-F238E27FC236}">
                <a16:creationId xmlns:a16="http://schemas.microsoft.com/office/drawing/2014/main" id="{10D607FA-1262-43AF-BDB0-6CFF89D79AAB}"/>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27BB1F8B-6A37-4139-8C4D-0D1E94E2650E}"/>
              </a:ext>
            </a:extLst>
          </p:cNvPr>
          <p:cNvSpPr>
            <a:spLocks noGrp="1"/>
          </p:cNvSpPr>
          <p:nvPr>
            <p:ph type="sldNum" sz="quarter" idx="12"/>
          </p:nvPr>
        </p:nvSpPr>
        <p:spPr/>
        <p:txBody>
          <a:bodyPr/>
          <a:lstStyle/>
          <a:p>
            <a:fld id="{94553C80-DEEE-4162-BE14-2BC211C9C7DF}" type="slidenum">
              <a:rPr lang="en-US" smtClean="0"/>
              <a:t>30</a:t>
            </a:fld>
            <a:endParaRPr lang="en-US"/>
          </a:p>
        </p:txBody>
      </p:sp>
    </p:spTree>
    <p:extLst>
      <p:ext uri="{BB962C8B-B14F-4D97-AF65-F5344CB8AC3E}">
        <p14:creationId xmlns:p14="http://schemas.microsoft.com/office/powerpoint/2010/main" val="1845128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982208" y="285324"/>
            <a:ext cx="8227584" cy="597663"/>
          </a:xfrm>
        </p:spPr>
        <p:txBody>
          <a:bodyPr>
            <a:normAutofit fontScale="90000"/>
          </a:bodyPr>
          <a:lstStyle/>
          <a:p>
            <a:r>
              <a:rPr lang="en-US" altLang="en-US" dirty="0"/>
              <a:t>Gather data (API)</a:t>
            </a:r>
          </a:p>
        </p:txBody>
      </p:sp>
      <p:sp>
        <p:nvSpPr>
          <p:cNvPr id="40963" name="Content Placeholder 2"/>
          <p:cNvSpPr>
            <a:spLocks noGrp="1"/>
          </p:cNvSpPr>
          <p:nvPr>
            <p:ph idx="1"/>
          </p:nvPr>
        </p:nvSpPr>
        <p:spPr>
          <a:xfrm>
            <a:off x="803275" y="1248606"/>
            <a:ext cx="12496800" cy="2281200"/>
          </a:xfrm>
        </p:spPr>
        <p:txBody>
          <a:bodyPr/>
          <a:lstStyle/>
          <a:p>
            <a:r>
              <a:rPr lang="en-US" altLang="en-US" dirty="0" err="1"/>
              <a:t>APIs:Application</a:t>
            </a:r>
            <a:r>
              <a:rPr lang="en-US" altLang="en-US" dirty="0"/>
              <a:t> programing interface</a:t>
            </a:r>
          </a:p>
          <a:p>
            <a:r>
              <a:rPr lang="en-US" altLang="en-US" dirty="0"/>
              <a:t>Rest API: Representation state Transfer API(software architecture style of World web):send via </a:t>
            </a:r>
            <a:r>
              <a:rPr lang="en-US" altLang="en-US" dirty="0" err="1"/>
              <a:t>HTTp</a:t>
            </a:r>
            <a:r>
              <a:rPr lang="en-US" altLang="en-US" dirty="0"/>
              <a:t> ; send directly from web to program(</a:t>
            </a:r>
            <a:r>
              <a:rPr lang="en-US" altLang="en-US" dirty="0" err="1"/>
              <a:t>javascript,JSON</a:t>
            </a:r>
            <a:r>
              <a:rPr lang="en-US" altLang="en-US" dirty="0"/>
              <a:t>); language agnostic </a:t>
            </a:r>
          </a:p>
          <a:p>
            <a:endParaRPr lang="en-US" altLang="en-US" dirty="0"/>
          </a:p>
          <a:p>
            <a:endParaRPr lang="en-US" altLang="en-US" dirty="0"/>
          </a:p>
        </p:txBody>
      </p:sp>
      <p:pic>
        <p:nvPicPr>
          <p:cNvPr id="4096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5601" y="3271800"/>
            <a:ext cx="8620745" cy="3892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6FE89EE9-5C27-40C3-85A6-AA94E9DFBC80}"/>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72923426-15E1-4DEB-BE23-180D713327D6}"/>
              </a:ext>
            </a:extLst>
          </p:cNvPr>
          <p:cNvSpPr>
            <a:spLocks noGrp="1"/>
          </p:cNvSpPr>
          <p:nvPr>
            <p:ph type="sldNum" sz="quarter" idx="12"/>
          </p:nvPr>
        </p:nvSpPr>
        <p:spPr/>
        <p:txBody>
          <a:bodyPr/>
          <a:lstStyle/>
          <a:p>
            <a:fld id="{94553C80-DEEE-4162-BE14-2BC211C9C7DF}" type="slidenum">
              <a:rPr lang="en-US" smtClean="0"/>
              <a:t>31</a:t>
            </a:fld>
            <a:endParaRPr lang="en-US"/>
          </a:p>
        </p:txBody>
      </p:sp>
    </p:spTree>
    <p:extLst>
      <p:ext uri="{BB962C8B-B14F-4D97-AF65-F5344CB8AC3E}">
        <p14:creationId xmlns:p14="http://schemas.microsoft.com/office/powerpoint/2010/main" val="101581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B01199-F3B3-46D3-A574-69253A17C34D}"/>
              </a:ext>
            </a:extLst>
          </p:cNvPr>
          <p:cNvSpPr/>
          <p:nvPr/>
        </p:nvSpPr>
        <p:spPr>
          <a:xfrm>
            <a:off x="536575" y="911918"/>
            <a:ext cx="12293600" cy="6001643"/>
          </a:xfrm>
          <a:prstGeom prst="rect">
            <a:avLst/>
          </a:prstGeom>
        </p:spPr>
        <p:txBody>
          <a:bodyPr wrap="square">
            <a:spAutoFit/>
          </a:bodyPr>
          <a:lstStyle/>
          <a:p>
            <a:r>
              <a:rPr lang="en-US" sz="2400" dirty="0"/>
              <a:t>#Import the modules</a:t>
            </a:r>
          </a:p>
          <a:p>
            <a:r>
              <a:rPr lang="en-US" sz="2400" dirty="0"/>
              <a:t>import requests</a:t>
            </a:r>
          </a:p>
          <a:p>
            <a:r>
              <a:rPr lang="en-US" sz="2400" dirty="0"/>
              <a:t>import json</a:t>
            </a:r>
          </a:p>
          <a:p>
            <a:r>
              <a:rPr lang="en-US" sz="2400" dirty="0">
                <a:solidFill>
                  <a:srgbClr val="92D050"/>
                </a:solidFill>
              </a:rPr>
              <a:t># Get the feed</a:t>
            </a:r>
          </a:p>
          <a:p>
            <a:r>
              <a:rPr lang="en-US" sz="2400" dirty="0"/>
              <a:t>r =</a:t>
            </a:r>
            <a:r>
              <a:rPr lang="en-US" sz="2400" dirty="0" err="1"/>
              <a:t>requests.get</a:t>
            </a:r>
            <a:r>
              <a:rPr lang="en-US" sz="2400" dirty="0"/>
              <a:t>("</a:t>
            </a:r>
            <a:r>
              <a:rPr lang="en-US" sz="1867" dirty="0"/>
              <a:t>http://gdata.youtube.com/feeds/</a:t>
            </a:r>
            <a:r>
              <a:rPr lang="en-US" sz="1867" dirty="0" err="1"/>
              <a:t>api</a:t>
            </a:r>
            <a:r>
              <a:rPr lang="en-US" sz="1867" dirty="0"/>
              <a:t>/</a:t>
            </a:r>
            <a:r>
              <a:rPr lang="en-US" sz="1867" dirty="0" err="1"/>
              <a:t>standardfeeds</a:t>
            </a:r>
            <a:r>
              <a:rPr lang="en-US" sz="1867" dirty="0"/>
              <a:t>/</a:t>
            </a:r>
            <a:r>
              <a:rPr lang="en-US" sz="1867" dirty="0" err="1"/>
              <a:t>top_rated?v</a:t>
            </a:r>
            <a:r>
              <a:rPr lang="en-US" sz="1867" dirty="0"/>
              <a:t>=2&amp;alt=</a:t>
            </a:r>
            <a:r>
              <a:rPr lang="en-US" sz="1867" dirty="0" err="1"/>
              <a:t>jsonc</a:t>
            </a:r>
            <a:r>
              <a:rPr lang="en-US" sz="2400" dirty="0"/>
              <a:t>")</a:t>
            </a:r>
          </a:p>
          <a:p>
            <a:r>
              <a:rPr lang="en-US" sz="2400" dirty="0" err="1"/>
              <a:t>r.text</a:t>
            </a:r>
            <a:endParaRPr lang="en-US" sz="2400" dirty="0"/>
          </a:p>
          <a:p>
            <a:r>
              <a:rPr lang="en-US" sz="2400" dirty="0">
                <a:solidFill>
                  <a:srgbClr val="92D050"/>
                </a:solidFill>
              </a:rPr>
              <a:t># Convert it to a Python dictionary</a:t>
            </a:r>
          </a:p>
          <a:p>
            <a:r>
              <a:rPr lang="en-US" sz="2400" dirty="0"/>
              <a:t>data = </a:t>
            </a:r>
            <a:r>
              <a:rPr lang="en-US" sz="2400" dirty="0" err="1"/>
              <a:t>json.loads</a:t>
            </a:r>
            <a:r>
              <a:rPr lang="en-US" sz="2400" dirty="0"/>
              <a:t>(</a:t>
            </a:r>
            <a:r>
              <a:rPr lang="en-US" sz="2400" dirty="0" err="1"/>
              <a:t>r.text</a:t>
            </a:r>
            <a:r>
              <a:rPr lang="en-US" sz="2400" dirty="0"/>
              <a:t>)</a:t>
            </a:r>
          </a:p>
          <a:p>
            <a:r>
              <a:rPr lang="en-US" sz="2400" dirty="0"/>
              <a:t># Loop through the result.</a:t>
            </a:r>
          </a:p>
          <a:p>
            <a:r>
              <a:rPr lang="en-US" sz="2400" dirty="0"/>
              <a:t>for item in data['data']['items']:</a:t>
            </a:r>
          </a:p>
          <a:p>
            <a:r>
              <a:rPr lang="en-US" sz="2400" dirty="0"/>
              <a:t>    print "Video Title: %s" % (item['title'])</a:t>
            </a:r>
          </a:p>
          <a:p>
            <a:r>
              <a:rPr lang="en-US" sz="2400" dirty="0"/>
              <a:t>    print "Video Category: %s" % (item['category'])</a:t>
            </a:r>
          </a:p>
          <a:p>
            <a:r>
              <a:rPr lang="en-US" sz="2400" dirty="0"/>
              <a:t>    print "Video ID: %s" % (item['id'])</a:t>
            </a:r>
          </a:p>
          <a:p>
            <a:r>
              <a:rPr lang="en-US" sz="2400" dirty="0"/>
              <a:t>    print "Video Rating: %f" % (item['rating'])</a:t>
            </a:r>
          </a:p>
          <a:p>
            <a:r>
              <a:rPr lang="en-US" sz="2400" dirty="0"/>
              <a:t>    print "Embed URL: %s" % (item['player']['default'])</a:t>
            </a:r>
          </a:p>
          <a:p>
            <a:endParaRPr lang="en-US" sz="2400" dirty="0"/>
          </a:p>
        </p:txBody>
      </p:sp>
      <p:sp>
        <p:nvSpPr>
          <p:cNvPr id="3" name="Title 1">
            <a:extLst>
              <a:ext uri="{FF2B5EF4-FFF2-40B4-BE49-F238E27FC236}">
                <a16:creationId xmlns:a16="http://schemas.microsoft.com/office/drawing/2014/main" id="{39D92AC7-DE18-4EF5-A265-8299335D8D9E}"/>
              </a:ext>
            </a:extLst>
          </p:cNvPr>
          <p:cNvSpPr txBox="1">
            <a:spLocks/>
          </p:cNvSpPr>
          <p:nvPr/>
        </p:nvSpPr>
        <p:spPr>
          <a:xfrm>
            <a:off x="1200150" y="257174"/>
            <a:ext cx="10280650" cy="9050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solidFill>
                  <a:srgbClr val="C00000"/>
                </a:solidFill>
              </a:rPr>
              <a:t>Access data from the web and feed it into Python</a:t>
            </a:r>
          </a:p>
        </p:txBody>
      </p:sp>
      <p:sp>
        <p:nvSpPr>
          <p:cNvPr id="4" name="Footer Placeholder 3">
            <a:extLst>
              <a:ext uri="{FF2B5EF4-FFF2-40B4-BE49-F238E27FC236}">
                <a16:creationId xmlns:a16="http://schemas.microsoft.com/office/drawing/2014/main" id="{A0572C5B-1498-423C-A847-2006EB6A86BC}"/>
              </a:ext>
            </a:extLst>
          </p:cNvPr>
          <p:cNvSpPr>
            <a:spLocks noGrp="1"/>
          </p:cNvSpPr>
          <p:nvPr>
            <p:ph type="ftr" sz="quarter" idx="11"/>
          </p:nvPr>
        </p:nvSpPr>
        <p:spPr/>
        <p:txBody>
          <a:bodyPr/>
          <a:lstStyle/>
          <a:p>
            <a:r>
              <a:rPr lang="en-US"/>
              <a:t>Introduction to Data science</a:t>
            </a:r>
          </a:p>
        </p:txBody>
      </p:sp>
      <p:sp>
        <p:nvSpPr>
          <p:cNvPr id="5" name="Slide Number Placeholder 4">
            <a:extLst>
              <a:ext uri="{FF2B5EF4-FFF2-40B4-BE49-F238E27FC236}">
                <a16:creationId xmlns:a16="http://schemas.microsoft.com/office/drawing/2014/main" id="{52B8BACC-D80E-44F3-B1AC-617F28B1679A}"/>
              </a:ext>
            </a:extLst>
          </p:cNvPr>
          <p:cNvSpPr>
            <a:spLocks noGrp="1"/>
          </p:cNvSpPr>
          <p:nvPr>
            <p:ph type="sldNum" sz="quarter" idx="12"/>
          </p:nvPr>
        </p:nvSpPr>
        <p:spPr/>
        <p:txBody>
          <a:bodyPr/>
          <a:lstStyle/>
          <a:p>
            <a:fld id="{94553C80-DEEE-4162-BE14-2BC211C9C7DF}" type="slidenum">
              <a:rPr lang="en-US" smtClean="0"/>
              <a:t>32</a:t>
            </a:fld>
            <a:endParaRPr lang="en-US"/>
          </a:p>
        </p:txBody>
      </p:sp>
    </p:spTree>
    <p:extLst>
      <p:ext uri="{BB962C8B-B14F-4D97-AF65-F5344CB8AC3E}">
        <p14:creationId xmlns:p14="http://schemas.microsoft.com/office/powerpoint/2010/main" val="1616132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171575" y="387402"/>
            <a:ext cx="9037497" cy="597663"/>
          </a:xfrm>
        </p:spPr>
        <p:txBody>
          <a:bodyPr>
            <a:normAutofit/>
          </a:bodyPr>
          <a:lstStyle/>
          <a:p>
            <a:r>
              <a:rPr lang="en-US" altLang="en-US" sz="3300" dirty="0"/>
              <a:t>Gather data (scraping data when API does not exist)</a:t>
            </a:r>
          </a:p>
        </p:txBody>
      </p:sp>
      <p:pic>
        <p:nvPicPr>
          <p:cNvPr id="4301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0401" y="2209801"/>
            <a:ext cx="8600583" cy="3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C3C1FED0-842D-4A00-A905-5951E5B0F40C}"/>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05240F41-3F2D-4AAB-9A1A-3A9152239E0B}"/>
              </a:ext>
            </a:extLst>
          </p:cNvPr>
          <p:cNvSpPr>
            <a:spLocks noGrp="1"/>
          </p:cNvSpPr>
          <p:nvPr>
            <p:ph type="sldNum" sz="quarter" idx="12"/>
          </p:nvPr>
        </p:nvSpPr>
        <p:spPr/>
        <p:txBody>
          <a:bodyPr/>
          <a:lstStyle/>
          <a:p>
            <a:fld id="{94553C80-DEEE-4162-BE14-2BC211C9C7DF}" type="slidenum">
              <a:rPr lang="en-US" smtClean="0"/>
              <a:t>33</a:t>
            </a:fld>
            <a:endParaRPr lang="en-US"/>
          </a:p>
        </p:txBody>
      </p:sp>
    </p:spTree>
    <p:extLst>
      <p:ext uri="{BB962C8B-B14F-4D97-AF65-F5344CB8AC3E}">
        <p14:creationId xmlns:p14="http://schemas.microsoft.com/office/powerpoint/2010/main" val="1483061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r>
              <a:rPr lang="en-US" altLang="en-US"/>
              <a:t>Creating data</a:t>
            </a:r>
          </a:p>
        </p:txBody>
      </p:sp>
      <p:pic>
        <p:nvPicPr>
          <p:cNvPr id="440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2992" y="1486237"/>
            <a:ext cx="8566019" cy="388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Box 4"/>
          <p:cNvSpPr txBox="1">
            <a:spLocks noChangeArrowheads="1"/>
          </p:cNvSpPr>
          <p:nvPr/>
        </p:nvSpPr>
        <p:spPr bwMode="auto">
          <a:xfrm>
            <a:off x="2916147" y="5641073"/>
            <a:ext cx="7291485" cy="34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33"/>
              <a:t>Interviews (time consuming), surveys (easy ), card sorting, experiments,</a:t>
            </a:r>
          </a:p>
        </p:txBody>
      </p:sp>
      <p:sp>
        <p:nvSpPr>
          <p:cNvPr id="44037" name="TextBox 5"/>
          <p:cNvSpPr txBox="1">
            <a:spLocks noChangeArrowheads="1"/>
          </p:cNvSpPr>
          <p:nvPr/>
        </p:nvSpPr>
        <p:spPr bwMode="auto">
          <a:xfrm>
            <a:off x="4713457" y="6077439"/>
            <a:ext cx="859851" cy="34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33"/>
              <a:t>Training</a:t>
            </a:r>
          </a:p>
        </p:txBody>
      </p:sp>
      <p:sp>
        <p:nvSpPr>
          <p:cNvPr id="2" name="Footer Placeholder 1">
            <a:extLst>
              <a:ext uri="{FF2B5EF4-FFF2-40B4-BE49-F238E27FC236}">
                <a16:creationId xmlns:a16="http://schemas.microsoft.com/office/drawing/2014/main" id="{FEAAB46B-7A6E-4689-ACE1-7961E8E99884}"/>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78375AA7-7579-406A-BB01-226661EFB737}"/>
              </a:ext>
            </a:extLst>
          </p:cNvPr>
          <p:cNvSpPr>
            <a:spLocks noGrp="1"/>
          </p:cNvSpPr>
          <p:nvPr>
            <p:ph type="sldNum" sz="quarter" idx="12"/>
          </p:nvPr>
        </p:nvSpPr>
        <p:spPr/>
        <p:txBody>
          <a:bodyPr/>
          <a:lstStyle/>
          <a:p>
            <a:fld id="{94553C80-DEEE-4162-BE14-2BC211C9C7DF}" type="slidenum">
              <a:rPr lang="en-US" smtClean="0"/>
              <a:t>34</a:t>
            </a:fld>
            <a:endParaRPr lang="en-US"/>
          </a:p>
        </p:txBody>
      </p:sp>
    </p:spTree>
    <p:extLst>
      <p:ext uri="{BB962C8B-B14F-4D97-AF65-F5344CB8AC3E}">
        <p14:creationId xmlns:p14="http://schemas.microsoft.com/office/powerpoint/2010/main" val="428672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982208" y="339205"/>
            <a:ext cx="8227584" cy="722856"/>
          </a:xfrm>
        </p:spPr>
        <p:txBody>
          <a:bodyPr/>
          <a:lstStyle/>
          <a:p>
            <a:r>
              <a:rPr lang="en-US" altLang="en-US" dirty="0"/>
              <a:t>Exploratory graphs</a:t>
            </a:r>
          </a:p>
        </p:txBody>
      </p:sp>
      <p:sp>
        <p:nvSpPr>
          <p:cNvPr id="45059" name="Content Placeholder 2"/>
          <p:cNvSpPr>
            <a:spLocks noGrp="1"/>
          </p:cNvSpPr>
          <p:nvPr>
            <p:ph idx="1"/>
          </p:nvPr>
        </p:nvSpPr>
        <p:spPr>
          <a:xfrm>
            <a:off x="1104901" y="1636406"/>
            <a:ext cx="11277599" cy="3976257"/>
          </a:xfrm>
        </p:spPr>
        <p:txBody>
          <a:bodyPr>
            <a:normAutofit fontScale="77500" lnSpcReduction="20000"/>
          </a:bodyPr>
          <a:lstStyle/>
          <a:p>
            <a:r>
              <a:rPr lang="en-US" altLang="en-US" sz="3200" dirty="0"/>
              <a:t>Review data</a:t>
            </a:r>
          </a:p>
          <a:p>
            <a:r>
              <a:rPr lang="en-US" altLang="en-US" sz="3200" dirty="0"/>
              <a:t>Check assumptions</a:t>
            </a:r>
          </a:p>
          <a:p>
            <a:r>
              <a:rPr lang="en-US" altLang="en-US" sz="3200" dirty="0"/>
              <a:t>Check anomalies</a:t>
            </a:r>
          </a:p>
          <a:p>
            <a:r>
              <a:rPr lang="en-US" altLang="en-US" sz="3200" dirty="0"/>
              <a:t>Data suggestion </a:t>
            </a:r>
          </a:p>
          <a:p>
            <a:r>
              <a:rPr lang="en-US" altLang="en-US" sz="3200" dirty="0"/>
              <a:t>Quickly check shape, gap, outliers</a:t>
            </a:r>
          </a:p>
          <a:p>
            <a:r>
              <a:rPr lang="en-US" altLang="en-US" sz="3200" dirty="0"/>
              <a:t>==========</a:t>
            </a:r>
          </a:p>
          <a:p>
            <a:r>
              <a:rPr lang="en-US" altLang="en-US" sz="3200" dirty="0"/>
              <a:t>Bar chart for categories</a:t>
            </a:r>
          </a:p>
          <a:p>
            <a:r>
              <a:rPr lang="en-US" altLang="en-US" sz="3200" dirty="0"/>
              <a:t>Box plots for quantitative variable</a:t>
            </a:r>
          </a:p>
          <a:p>
            <a:r>
              <a:rPr lang="en-US" altLang="en-US" sz="3200" dirty="0"/>
              <a:t>Histograms (overlay shapes for comparison)</a:t>
            </a:r>
          </a:p>
          <a:p>
            <a:r>
              <a:rPr lang="en-US" altLang="en-US" sz="3200" dirty="0"/>
              <a:t>Scatter plot matrices</a:t>
            </a:r>
          </a:p>
        </p:txBody>
      </p:sp>
      <p:sp>
        <p:nvSpPr>
          <p:cNvPr id="2" name="Footer Placeholder 1">
            <a:extLst>
              <a:ext uri="{FF2B5EF4-FFF2-40B4-BE49-F238E27FC236}">
                <a16:creationId xmlns:a16="http://schemas.microsoft.com/office/drawing/2014/main" id="{2414C433-4A57-4B9F-B36D-8F3EBD0D02F2}"/>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4EC90204-E013-4271-AA6A-0E455A5A86FB}"/>
              </a:ext>
            </a:extLst>
          </p:cNvPr>
          <p:cNvSpPr>
            <a:spLocks noGrp="1"/>
          </p:cNvSpPr>
          <p:nvPr>
            <p:ph type="sldNum" sz="quarter" idx="12"/>
          </p:nvPr>
        </p:nvSpPr>
        <p:spPr/>
        <p:txBody>
          <a:bodyPr/>
          <a:lstStyle/>
          <a:p>
            <a:fld id="{94553C80-DEEE-4162-BE14-2BC211C9C7DF}" type="slidenum">
              <a:rPr lang="en-US" smtClean="0"/>
              <a:t>35</a:t>
            </a:fld>
            <a:endParaRPr lang="en-US"/>
          </a:p>
        </p:txBody>
      </p:sp>
    </p:spTree>
    <p:extLst>
      <p:ext uri="{BB962C8B-B14F-4D97-AF65-F5344CB8AC3E}">
        <p14:creationId xmlns:p14="http://schemas.microsoft.com/office/powerpoint/2010/main" val="209831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107491" y="295275"/>
            <a:ext cx="11166065" cy="607069"/>
          </a:xfrm>
        </p:spPr>
        <p:txBody>
          <a:bodyPr>
            <a:normAutofit fontScale="90000"/>
          </a:bodyPr>
          <a:lstStyle/>
          <a:p>
            <a:r>
              <a:rPr lang="en-US" altLang="en-US" sz="4800" dirty="0">
                <a:solidFill>
                  <a:srgbClr val="C00000"/>
                </a:solidFill>
              </a:rPr>
              <a:t>Exploration: a critical first step in analysis </a:t>
            </a:r>
          </a:p>
        </p:txBody>
      </p:sp>
      <p:sp>
        <p:nvSpPr>
          <p:cNvPr id="46083" name="Content Placeholder 2"/>
          <p:cNvSpPr>
            <a:spLocks noGrp="1"/>
          </p:cNvSpPr>
          <p:nvPr>
            <p:ph idx="1"/>
          </p:nvPr>
        </p:nvSpPr>
        <p:spPr/>
        <p:txBody>
          <a:bodyPr/>
          <a:lstStyle/>
          <a:p>
            <a:r>
              <a:rPr lang="en-US" altLang="en-US"/>
              <a:t>Single distributions</a:t>
            </a:r>
          </a:p>
          <a:p>
            <a:r>
              <a:rPr lang="en-US" altLang="en-US"/>
              <a:t>Joint distributions (associations)</a:t>
            </a:r>
          </a:p>
          <a:p>
            <a:r>
              <a:rPr lang="en-US" altLang="en-US"/>
              <a:t>Unusual cases</a:t>
            </a:r>
          </a:p>
          <a:p>
            <a:r>
              <a:rPr lang="en-US" altLang="en-US"/>
              <a:t>Error in the data</a:t>
            </a:r>
          </a:p>
          <a:p>
            <a:r>
              <a:rPr lang="en-US" altLang="en-US"/>
              <a:t>Missing data</a:t>
            </a:r>
          </a:p>
        </p:txBody>
      </p:sp>
      <p:sp>
        <p:nvSpPr>
          <p:cNvPr id="2" name="Footer Placeholder 1">
            <a:extLst>
              <a:ext uri="{FF2B5EF4-FFF2-40B4-BE49-F238E27FC236}">
                <a16:creationId xmlns:a16="http://schemas.microsoft.com/office/drawing/2014/main" id="{DF510851-632E-4A3A-BDF2-289AA25E72A0}"/>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27077CD8-B56E-4E0E-BD25-0B481F124F7A}"/>
              </a:ext>
            </a:extLst>
          </p:cNvPr>
          <p:cNvSpPr>
            <a:spLocks noGrp="1"/>
          </p:cNvSpPr>
          <p:nvPr>
            <p:ph type="sldNum" sz="quarter" idx="12"/>
          </p:nvPr>
        </p:nvSpPr>
        <p:spPr/>
        <p:txBody>
          <a:bodyPr/>
          <a:lstStyle/>
          <a:p>
            <a:fld id="{94553C80-DEEE-4162-BE14-2BC211C9C7DF}" type="slidenum">
              <a:rPr lang="en-US" smtClean="0"/>
              <a:t>36</a:t>
            </a:fld>
            <a:endParaRPr lang="en-US"/>
          </a:p>
        </p:txBody>
      </p:sp>
    </p:spTree>
    <p:extLst>
      <p:ext uri="{BB962C8B-B14F-4D97-AF65-F5344CB8AC3E}">
        <p14:creationId xmlns:p14="http://schemas.microsoft.com/office/powerpoint/2010/main" val="2397207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684541" y="377502"/>
            <a:ext cx="11166065" cy="607069"/>
          </a:xfrm>
        </p:spPr>
        <p:txBody>
          <a:bodyPr>
            <a:normAutofit fontScale="90000"/>
          </a:bodyPr>
          <a:lstStyle/>
          <a:p>
            <a:r>
              <a:rPr lang="en-US" altLang="en-US" dirty="0"/>
              <a:t>Exploration using</a:t>
            </a:r>
          </a:p>
        </p:txBody>
      </p:sp>
      <p:sp>
        <p:nvSpPr>
          <p:cNvPr id="47107" name="Content Placeholder 2"/>
          <p:cNvSpPr>
            <a:spLocks noGrp="1"/>
          </p:cNvSpPr>
          <p:nvPr>
            <p:ph idx="1"/>
          </p:nvPr>
        </p:nvSpPr>
        <p:spPr/>
        <p:txBody>
          <a:bodyPr/>
          <a:lstStyle/>
          <a:p>
            <a:r>
              <a:rPr lang="en-US" altLang="en-US" dirty="0"/>
              <a:t>Coding (R, python, JavaScript)</a:t>
            </a:r>
          </a:p>
          <a:p>
            <a:r>
              <a:rPr lang="en-US" altLang="en-US" dirty="0"/>
              <a:t>Applications (tableau, Qlik , excel)</a:t>
            </a:r>
          </a:p>
          <a:p>
            <a:r>
              <a:rPr lang="en-US" altLang="en-US" dirty="0"/>
              <a:t>By hand (as John Tukey: </a:t>
            </a:r>
            <a:r>
              <a:rPr lang="en-US" dirty="0"/>
              <a:t>Exploratory Data Analysis</a:t>
            </a:r>
            <a:r>
              <a:rPr lang="en-US" altLang="en-US" dirty="0"/>
              <a:t>)</a:t>
            </a:r>
          </a:p>
        </p:txBody>
      </p:sp>
      <p:sp>
        <p:nvSpPr>
          <p:cNvPr id="2" name="Footer Placeholder 1">
            <a:extLst>
              <a:ext uri="{FF2B5EF4-FFF2-40B4-BE49-F238E27FC236}">
                <a16:creationId xmlns:a16="http://schemas.microsoft.com/office/drawing/2014/main" id="{5CE53E37-DE5A-4599-BAA6-2E5610E2CF3F}"/>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20D5DE45-BE92-43EB-8546-DA7622F5112B}"/>
              </a:ext>
            </a:extLst>
          </p:cNvPr>
          <p:cNvSpPr>
            <a:spLocks noGrp="1"/>
          </p:cNvSpPr>
          <p:nvPr>
            <p:ph type="sldNum" sz="quarter" idx="12"/>
          </p:nvPr>
        </p:nvSpPr>
        <p:spPr/>
        <p:txBody>
          <a:bodyPr/>
          <a:lstStyle/>
          <a:p>
            <a:fld id="{94553C80-DEEE-4162-BE14-2BC211C9C7DF}" type="slidenum">
              <a:rPr lang="en-US" smtClean="0"/>
              <a:t>37</a:t>
            </a:fld>
            <a:endParaRPr lang="en-US"/>
          </a:p>
        </p:txBody>
      </p:sp>
    </p:spTree>
    <p:extLst>
      <p:ext uri="{BB962C8B-B14F-4D97-AF65-F5344CB8AC3E}">
        <p14:creationId xmlns:p14="http://schemas.microsoft.com/office/powerpoint/2010/main" val="1751052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657350" y="350003"/>
            <a:ext cx="8227584" cy="459409"/>
          </a:xfrm>
        </p:spPr>
        <p:txBody>
          <a:bodyPr>
            <a:normAutofit fontScale="90000"/>
          </a:bodyPr>
          <a:lstStyle/>
          <a:p>
            <a:r>
              <a:rPr lang="en-US" altLang="en-US" sz="4800" dirty="0">
                <a:solidFill>
                  <a:srgbClr val="C00000"/>
                </a:solidFill>
              </a:rPr>
              <a:t>Exploratory statistics</a:t>
            </a:r>
          </a:p>
        </p:txBody>
      </p:sp>
      <p:sp>
        <p:nvSpPr>
          <p:cNvPr id="48131" name="Content Placeholder 2"/>
          <p:cNvSpPr>
            <a:spLocks noGrp="1"/>
          </p:cNvSpPr>
          <p:nvPr>
            <p:ph idx="1"/>
          </p:nvPr>
        </p:nvSpPr>
        <p:spPr>
          <a:xfrm>
            <a:off x="461045" y="1397001"/>
            <a:ext cx="11683999" cy="3976257"/>
          </a:xfrm>
        </p:spPr>
        <p:txBody>
          <a:bodyPr/>
          <a:lstStyle/>
          <a:p>
            <a:r>
              <a:rPr lang="en-US" altLang="en-US" dirty="0"/>
              <a:t>Robust statistics:(stable, less affected by outliers, many choices: median, avg..; not easy)</a:t>
            </a:r>
          </a:p>
          <a:p>
            <a:r>
              <a:rPr lang="en-US" altLang="en-US" dirty="0"/>
              <a:t>Resample data: empirical estimate of sampling variability</a:t>
            </a:r>
          </a:p>
          <a:p>
            <a:r>
              <a:rPr lang="en-US" altLang="en-US" dirty="0"/>
              <a:t>(</a:t>
            </a:r>
            <a:r>
              <a:rPr lang="en-US" altLang="en-US" dirty="0" err="1"/>
              <a:t>jackknife:sample</a:t>
            </a:r>
            <a:r>
              <a:rPr lang="en-US" altLang="en-US" dirty="0"/>
              <a:t> without replacement; bootstrap samples with </a:t>
            </a:r>
            <a:r>
              <a:rPr lang="en-US" altLang="en-US" dirty="0" err="1"/>
              <a:t>replacement;permutation:shuffle</a:t>
            </a:r>
            <a:r>
              <a:rPr lang="en-US" altLang="en-US" dirty="0"/>
              <a:t> across different </a:t>
            </a:r>
            <a:r>
              <a:rPr lang="en-US" altLang="en-US" dirty="0" err="1"/>
              <a:t>group,cross-validation:test</a:t>
            </a:r>
            <a:r>
              <a:rPr lang="en-US" altLang="en-US" dirty="0"/>
              <a:t>/training)</a:t>
            </a:r>
          </a:p>
          <a:p>
            <a:r>
              <a:rPr lang="en-US" altLang="en-US" dirty="0"/>
              <a:t>Transform data (functions while preserving the order ..such as Tukey’s ladder of power used when we expect outliers</a:t>
            </a:r>
          </a:p>
          <a:p>
            <a:endParaRPr lang="en-US" altLang="en-US" dirty="0"/>
          </a:p>
        </p:txBody>
      </p:sp>
      <p:sp>
        <p:nvSpPr>
          <p:cNvPr id="2" name="Footer Placeholder 1">
            <a:extLst>
              <a:ext uri="{FF2B5EF4-FFF2-40B4-BE49-F238E27FC236}">
                <a16:creationId xmlns:a16="http://schemas.microsoft.com/office/drawing/2014/main" id="{BF344AEF-95C1-47C5-9EF1-5F4A1D7D1378}"/>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62AB0C97-074D-496A-9E1A-CBACE828E1E0}"/>
              </a:ext>
            </a:extLst>
          </p:cNvPr>
          <p:cNvSpPr>
            <a:spLocks noGrp="1"/>
          </p:cNvSpPr>
          <p:nvPr>
            <p:ph type="sldNum" sz="quarter" idx="12"/>
          </p:nvPr>
        </p:nvSpPr>
        <p:spPr/>
        <p:txBody>
          <a:bodyPr/>
          <a:lstStyle/>
          <a:p>
            <a:fld id="{94553C80-DEEE-4162-BE14-2BC211C9C7DF}" type="slidenum">
              <a:rPr lang="en-US" smtClean="0"/>
              <a:t>38</a:t>
            </a:fld>
            <a:endParaRPr lang="en-US"/>
          </a:p>
        </p:txBody>
      </p:sp>
    </p:spTree>
    <p:extLst>
      <p:ext uri="{BB962C8B-B14F-4D97-AF65-F5344CB8AC3E}">
        <p14:creationId xmlns:p14="http://schemas.microsoft.com/office/powerpoint/2010/main" val="2666048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726616" y="377502"/>
            <a:ext cx="11166065" cy="607069"/>
          </a:xfrm>
        </p:spPr>
        <p:txBody>
          <a:bodyPr>
            <a:normAutofit fontScale="90000"/>
          </a:bodyPr>
          <a:lstStyle/>
          <a:p>
            <a:r>
              <a:rPr lang="en-US" altLang="en-US" dirty="0">
                <a:solidFill>
                  <a:srgbClr val="C00000"/>
                </a:solidFill>
              </a:rPr>
              <a:t>Programing</a:t>
            </a:r>
            <a:r>
              <a:rPr lang="en-US" altLang="en-US" dirty="0"/>
              <a:t> </a:t>
            </a:r>
          </a:p>
        </p:txBody>
      </p:sp>
      <p:sp>
        <p:nvSpPr>
          <p:cNvPr id="49155" name="Content Placeholder 2"/>
          <p:cNvSpPr>
            <a:spLocks noGrp="1"/>
          </p:cNvSpPr>
          <p:nvPr>
            <p:ph idx="1"/>
          </p:nvPr>
        </p:nvSpPr>
        <p:spPr/>
        <p:txBody>
          <a:bodyPr/>
          <a:lstStyle/>
          <a:p>
            <a:r>
              <a:rPr lang="en-US" altLang="en-US"/>
              <a:t>Excel  flexible</a:t>
            </a:r>
          </a:p>
          <a:p>
            <a:r>
              <a:rPr lang="en-US" altLang="en-US"/>
              <a:t>R language (7000 packages CRAN)</a:t>
            </a:r>
          </a:p>
          <a:p>
            <a:r>
              <a:rPr lang="en-US" altLang="en-US"/>
              <a:t>Python (Jupyter Interface)</a:t>
            </a:r>
          </a:p>
          <a:p>
            <a:r>
              <a:rPr lang="en-US" altLang="en-US"/>
              <a:t>SQL (RDBS)</a:t>
            </a:r>
          </a:p>
          <a:p>
            <a:r>
              <a:rPr lang="en-US" altLang="en-US"/>
              <a:t>Web formats (html,xml,Json (javascript object notation),javascript (d3.js library that generates dynamic visualization that can be shared on the web)</a:t>
            </a:r>
          </a:p>
          <a:p>
            <a:endParaRPr lang="en-US" altLang="en-US"/>
          </a:p>
          <a:p>
            <a:endParaRPr lang="en-US" altLang="en-US"/>
          </a:p>
        </p:txBody>
      </p:sp>
      <p:sp>
        <p:nvSpPr>
          <p:cNvPr id="2" name="Footer Placeholder 1">
            <a:extLst>
              <a:ext uri="{FF2B5EF4-FFF2-40B4-BE49-F238E27FC236}">
                <a16:creationId xmlns:a16="http://schemas.microsoft.com/office/drawing/2014/main" id="{B246A8DC-ABC8-4E4A-8AD6-6CB0A09F8AD6}"/>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B876A348-0B0A-4902-8B78-58AD8C9305F3}"/>
              </a:ext>
            </a:extLst>
          </p:cNvPr>
          <p:cNvSpPr>
            <a:spLocks noGrp="1"/>
          </p:cNvSpPr>
          <p:nvPr>
            <p:ph type="sldNum" sz="quarter" idx="12"/>
          </p:nvPr>
        </p:nvSpPr>
        <p:spPr/>
        <p:txBody>
          <a:bodyPr/>
          <a:lstStyle/>
          <a:p>
            <a:fld id="{94553C80-DEEE-4162-BE14-2BC211C9C7DF}" type="slidenum">
              <a:rPr lang="en-US" smtClean="0"/>
              <a:t>39</a:t>
            </a:fld>
            <a:endParaRPr lang="en-US"/>
          </a:p>
        </p:txBody>
      </p:sp>
    </p:spTree>
    <p:extLst>
      <p:ext uri="{BB962C8B-B14F-4D97-AF65-F5344CB8AC3E}">
        <p14:creationId xmlns:p14="http://schemas.microsoft.com/office/powerpoint/2010/main" val="121062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740985" y="1588489"/>
            <a:ext cx="8779161" cy="1759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7" tIns="55225" rIns="81647" bIns="40823"/>
          <a:lstStyle>
            <a:lvl1pPr>
              <a:lnSpc>
                <a:spcPct val="93000"/>
              </a:lnSpc>
              <a:spcAft>
                <a:spcPts val="142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8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spcAft>
                <a:spcPct val="0"/>
              </a:spcAft>
            </a:pPr>
            <a:r>
              <a:rPr lang="en-US" altLang="en-US" sz="2177"/>
              <a:t>The ability to take data—to be able to </a:t>
            </a:r>
            <a:r>
              <a:rPr lang="en-US" altLang="en-US" sz="2177">
                <a:solidFill>
                  <a:srgbClr val="006600"/>
                </a:solidFill>
              </a:rPr>
              <a:t>understand</a:t>
            </a:r>
            <a:r>
              <a:rPr lang="en-US" altLang="en-US" sz="2177"/>
              <a:t> it, to </a:t>
            </a:r>
            <a:r>
              <a:rPr lang="en-US" altLang="en-US" sz="2177">
                <a:solidFill>
                  <a:srgbClr val="006600"/>
                </a:solidFill>
              </a:rPr>
              <a:t>process</a:t>
            </a:r>
            <a:r>
              <a:rPr lang="en-US" altLang="en-US" sz="2177"/>
              <a:t> it, to </a:t>
            </a:r>
            <a:r>
              <a:rPr lang="en-US" altLang="en-US" sz="2177">
                <a:solidFill>
                  <a:srgbClr val="006600"/>
                </a:solidFill>
              </a:rPr>
              <a:t>extract value</a:t>
            </a:r>
            <a:r>
              <a:rPr lang="en-US" altLang="en-US" sz="2177"/>
              <a:t> from it, to </a:t>
            </a:r>
            <a:r>
              <a:rPr lang="en-US" altLang="en-US" sz="2177">
                <a:solidFill>
                  <a:srgbClr val="006600"/>
                </a:solidFill>
              </a:rPr>
              <a:t>visualize</a:t>
            </a:r>
            <a:r>
              <a:rPr lang="en-US" altLang="en-US" sz="2177"/>
              <a:t> it, to </a:t>
            </a:r>
            <a:r>
              <a:rPr lang="en-US" altLang="en-US" sz="2177">
                <a:solidFill>
                  <a:srgbClr val="006600"/>
                </a:solidFill>
              </a:rPr>
              <a:t>communicate</a:t>
            </a:r>
            <a:r>
              <a:rPr lang="en-US" altLang="en-US" sz="2177"/>
              <a:t> it—that’s going to be a hugely important skill in the next decades, not only at the professional level but even at the educational level for elementary school kids, for high school kids, for college kids. Because now we really do have </a:t>
            </a:r>
            <a:r>
              <a:rPr lang="en-US" altLang="en-US" sz="2177">
                <a:solidFill>
                  <a:srgbClr val="006600"/>
                </a:solidFill>
              </a:rPr>
              <a:t>essentially free and ubiquitous data</a:t>
            </a:r>
            <a:r>
              <a:rPr lang="en-US" altLang="en-US" sz="2177"/>
              <a:t>. So the complimentary scarce factor is the ability to understand that data and extract value from it.</a:t>
            </a:r>
          </a:p>
          <a:p>
            <a:pPr eaLnBrk="1">
              <a:spcAft>
                <a:spcPct val="0"/>
              </a:spcAft>
            </a:pPr>
            <a:r>
              <a:rPr lang="en-US" altLang="en-US" sz="2540"/>
              <a:t>-</a:t>
            </a:r>
            <a:r>
              <a:rPr lang="en-US" altLang="en-US" sz="997"/>
              <a:t> Hal Varian, Google's Chief Economist, http://www.mckinsey.com/insights/innovation/hal_varian_on_how_the_web_challenges_managers</a:t>
            </a:r>
          </a:p>
        </p:txBody>
      </p:sp>
      <p:sp>
        <p:nvSpPr>
          <p:cNvPr id="10" name="Rectangle 9"/>
          <p:cNvSpPr/>
          <p:nvPr/>
        </p:nvSpPr>
        <p:spPr>
          <a:xfrm>
            <a:off x="2304237" y="249147"/>
            <a:ext cx="3362010" cy="846257"/>
          </a:xfrm>
          <a:prstGeom prst="rect">
            <a:avLst/>
          </a:prstGeom>
          <a:noFill/>
        </p:spPr>
        <p:txBody>
          <a:bodyPr wrap="none">
            <a:spAutoFit/>
          </a:bodyPr>
          <a:lstStyle/>
          <a:p>
            <a:pPr algn="ctr">
              <a:defRPr/>
            </a:pPr>
            <a:r>
              <a:rPr lang="en-US" sz="4899" b="1" dirty="0">
                <a:ln w="22225">
                  <a:solidFill>
                    <a:schemeClr val="accent2"/>
                  </a:solidFill>
                  <a:prstDash val="solid"/>
                </a:ln>
                <a:solidFill>
                  <a:srgbClr val="0070C0"/>
                </a:solidFill>
              </a:rPr>
              <a:t>The Hopeful</a:t>
            </a:r>
          </a:p>
        </p:txBody>
      </p:sp>
      <p:sp>
        <p:nvSpPr>
          <p:cNvPr id="2" name="TextBox 1"/>
          <p:cNvSpPr txBox="1">
            <a:spLocks noChangeArrowheads="1"/>
          </p:cNvSpPr>
          <p:nvPr/>
        </p:nvSpPr>
        <p:spPr bwMode="auto">
          <a:xfrm>
            <a:off x="1753944" y="4673293"/>
            <a:ext cx="7557838" cy="98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903"/>
              <a:t>My personal goal:  Getting students to be able to</a:t>
            </a:r>
          </a:p>
          <a:p>
            <a:r>
              <a:rPr lang="en-US" altLang="en-US" sz="2903"/>
              <a:t>think </a:t>
            </a:r>
            <a:r>
              <a:rPr lang="en-US" altLang="en-US" sz="2903">
                <a:solidFill>
                  <a:srgbClr val="FF0000"/>
                </a:solidFill>
              </a:rPr>
              <a:t>critically </a:t>
            </a:r>
            <a:r>
              <a:rPr lang="en-US" altLang="en-US" sz="2903"/>
              <a:t>about data.</a:t>
            </a:r>
          </a:p>
        </p:txBody>
      </p:sp>
      <p:sp>
        <p:nvSpPr>
          <p:cNvPr id="3" name="Footer Placeholder 2">
            <a:extLst>
              <a:ext uri="{FF2B5EF4-FFF2-40B4-BE49-F238E27FC236}">
                <a16:creationId xmlns:a16="http://schemas.microsoft.com/office/drawing/2014/main" id="{FEEB2E5E-2A59-4237-8647-079ECE09602B}"/>
              </a:ext>
            </a:extLst>
          </p:cNvPr>
          <p:cNvSpPr>
            <a:spLocks noGrp="1"/>
          </p:cNvSpPr>
          <p:nvPr>
            <p:ph type="ftr" sz="quarter" idx="11"/>
          </p:nvPr>
        </p:nvSpPr>
        <p:spPr/>
        <p:txBody>
          <a:bodyPr/>
          <a:lstStyle/>
          <a:p>
            <a:r>
              <a:rPr lang="en-US"/>
              <a:t>Introduction to Data science</a:t>
            </a:r>
          </a:p>
        </p:txBody>
      </p:sp>
      <p:sp>
        <p:nvSpPr>
          <p:cNvPr id="4" name="Slide Number Placeholder 3">
            <a:extLst>
              <a:ext uri="{FF2B5EF4-FFF2-40B4-BE49-F238E27FC236}">
                <a16:creationId xmlns:a16="http://schemas.microsoft.com/office/drawing/2014/main" id="{EB7248F2-24FC-4DBA-8726-A6D54677C60A}"/>
              </a:ext>
            </a:extLst>
          </p:cNvPr>
          <p:cNvSpPr>
            <a:spLocks noGrp="1"/>
          </p:cNvSpPr>
          <p:nvPr>
            <p:ph type="sldNum" sz="quarter" idx="12"/>
          </p:nvPr>
        </p:nvSpPr>
        <p:spPr/>
        <p:txBody>
          <a:bodyPr/>
          <a:lstStyle/>
          <a:p>
            <a:fld id="{94553C80-DEEE-4162-BE14-2BC211C9C7DF}" type="slidenum">
              <a:rPr lang="en-US" smtClean="0"/>
              <a:t>4</a:t>
            </a:fld>
            <a:endParaRPr lang="en-US"/>
          </a:p>
        </p:txBody>
      </p:sp>
    </p:spTree>
    <p:extLst>
      <p:ext uri="{BB962C8B-B14F-4D97-AF65-F5344CB8AC3E}">
        <p14:creationId xmlns:p14="http://schemas.microsoft.com/office/powerpoint/2010/main" val="24757179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33329" y="352217"/>
            <a:ext cx="11166065" cy="607069"/>
          </a:xfrm>
          <a:prstGeom prst="rect">
            <a:avLst/>
          </a:prstGeom>
        </p:spPr>
        <p:txBody>
          <a:bodyPr vert="horz" wrap="square" lIns="0" tIns="0" rIns="0" bIns="0" rtlCol="0" anchor="ctr">
            <a:noAutofit/>
          </a:bodyPr>
          <a:lstStyle/>
          <a:p>
            <a:pPr marL="16933">
              <a:lnSpc>
                <a:spcPct val="100000"/>
              </a:lnSpc>
            </a:pPr>
            <a:r>
              <a:rPr sz="3733" spc="-93" dirty="0">
                <a:solidFill>
                  <a:srgbClr val="202729"/>
                </a:solidFill>
                <a:latin typeface="Arial"/>
                <a:cs typeface="Arial"/>
              </a:rPr>
              <a:t>What</a:t>
            </a:r>
            <a:r>
              <a:rPr sz="3733" spc="-80" dirty="0">
                <a:solidFill>
                  <a:srgbClr val="202729"/>
                </a:solidFill>
                <a:latin typeface="Arial"/>
                <a:cs typeface="Arial"/>
              </a:rPr>
              <a:t> </a:t>
            </a:r>
            <a:r>
              <a:rPr sz="3733" spc="60" dirty="0">
                <a:solidFill>
                  <a:srgbClr val="202729"/>
                </a:solidFill>
                <a:latin typeface="Arial"/>
                <a:cs typeface="Arial"/>
              </a:rPr>
              <a:t>do</a:t>
            </a:r>
            <a:r>
              <a:rPr sz="3733" spc="-80" dirty="0">
                <a:solidFill>
                  <a:srgbClr val="202729"/>
                </a:solidFill>
                <a:latin typeface="Arial"/>
                <a:cs typeface="Arial"/>
              </a:rPr>
              <a:t> </a:t>
            </a:r>
            <a:r>
              <a:rPr sz="3733" dirty="0">
                <a:solidFill>
                  <a:srgbClr val="202729"/>
                </a:solidFill>
                <a:latin typeface="Arial"/>
                <a:cs typeface="Arial"/>
              </a:rPr>
              <a:t>you</a:t>
            </a:r>
            <a:r>
              <a:rPr sz="3733" spc="-80" dirty="0">
                <a:solidFill>
                  <a:srgbClr val="202729"/>
                </a:solidFill>
                <a:latin typeface="Arial"/>
                <a:cs typeface="Arial"/>
              </a:rPr>
              <a:t> </a:t>
            </a:r>
            <a:r>
              <a:rPr sz="3733" spc="20" dirty="0">
                <a:solidFill>
                  <a:srgbClr val="202729"/>
                </a:solidFill>
                <a:latin typeface="Arial"/>
                <a:cs typeface="Arial"/>
              </a:rPr>
              <a:t>need</a:t>
            </a:r>
            <a:r>
              <a:rPr sz="3733" spc="-80" dirty="0">
                <a:solidFill>
                  <a:srgbClr val="202729"/>
                </a:solidFill>
                <a:latin typeface="Arial"/>
                <a:cs typeface="Arial"/>
              </a:rPr>
              <a:t> </a:t>
            </a:r>
            <a:r>
              <a:rPr sz="3733" spc="47" dirty="0">
                <a:solidFill>
                  <a:srgbClr val="202729"/>
                </a:solidFill>
                <a:latin typeface="Arial"/>
                <a:cs typeface="Arial"/>
              </a:rPr>
              <a:t>to</a:t>
            </a:r>
            <a:r>
              <a:rPr sz="3733" spc="-80" dirty="0">
                <a:solidFill>
                  <a:srgbClr val="202729"/>
                </a:solidFill>
                <a:latin typeface="Arial"/>
                <a:cs typeface="Arial"/>
              </a:rPr>
              <a:t> </a:t>
            </a:r>
            <a:r>
              <a:rPr sz="3733" spc="40" dirty="0">
                <a:solidFill>
                  <a:srgbClr val="202729"/>
                </a:solidFill>
                <a:latin typeface="Arial"/>
                <a:cs typeface="Arial"/>
              </a:rPr>
              <a:t>be</a:t>
            </a:r>
            <a:r>
              <a:rPr sz="3733" spc="-80" dirty="0">
                <a:solidFill>
                  <a:srgbClr val="202729"/>
                </a:solidFill>
                <a:latin typeface="Arial"/>
                <a:cs typeface="Arial"/>
              </a:rPr>
              <a:t> ready?</a:t>
            </a:r>
            <a:endParaRPr sz="3733" dirty="0">
              <a:latin typeface="Arial"/>
              <a:cs typeface="Arial"/>
            </a:endParaRPr>
          </a:p>
        </p:txBody>
      </p:sp>
      <p:sp>
        <p:nvSpPr>
          <p:cNvPr id="5" name="object 5"/>
          <p:cNvSpPr/>
          <p:nvPr/>
        </p:nvSpPr>
        <p:spPr>
          <a:xfrm>
            <a:off x="415599" y="1238466"/>
            <a:ext cx="11360799" cy="5143599"/>
          </a:xfrm>
          <a:custGeom>
            <a:avLst/>
            <a:gdLst/>
            <a:ahLst/>
            <a:cxnLst/>
            <a:rect l="l" t="t" r="r" b="b"/>
            <a:pathLst>
              <a:path w="8520599" h="3857699">
                <a:moveTo>
                  <a:pt x="0" y="0"/>
                </a:moveTo>
                <a:lnTo>
                  <a:pt x="8520599" y="0"/>
                </a:lnTo>
                <a:lnTo>
                  <a:pt x="8520599" y="3857699"/>
                </a:lnTo>
                <a:lnTo>
                  <a:pt x="0" y="3857699"/>
                </a:lnTo>
                <a:lnTo>
                  <a:pt x="0" y="0"/>
                </a:lnTo>
                <a:close/>
              </a:path>
            </a:pathLst>
          </a:custGeom>
          <a:ln w="9524">
            <a:solidFill>
              <a:srgbClr val="FF0000"/>
            </a:solidFill>
          </a:ln>
        </p:spPr>
        <p:txBody>
          <a:bodyPr wrap="square" lIns="0" tIns="0" rIns="0" bIns="0" rtlCol="0">
            <a:noAutofit/>
          </a:bodyPr>
          <a:lstStyle/>
          <a:p>
            <a:endParaRPr sz="2400"/>
          </a:p>
        </p:txBody>
      </p:sp>
      <p:sp>
        <p:nvSpPr>
          <p:cNvPr id="6" name="object 6"/>
          <p:cNvSpPr txBox="1"/>
          <p:nvPr/>
        </p:nvSpPr>
        <p:spPr>
          <a:xfrm>
            <a:off x="633666" y="1287174"/>
            <a:ext cx="10565553" cy="5060527"/>
          </a:xfrm>
          <a:prstGeom prst="rect">
            <a:avLst/>
          </a:prstGeom>
        </p:spPr>
        <p:txBody>
          <a:bodyPr vert="horz" wrap="square" lIns="0" tIns="0" rIns="0" bIns="0" rtlCol="0">
            <a:noAutofit/>
          </a:bodyPr>
          <a:lstStyle/>
          <a:p>
            <a:pPr>
              <a:lnSpc>
                <a:spcPts val="1333"/>
              </a:lnSpc>
              <a:buClr>
                <a:srgbClr val="616161"/>
              </a:buClr>
            </a:pPr>
            <a:endParaRPr sz="1333" dirty="0"/>
          </a:p>
          <a:p>
            <a:pPr marL="505447" indent="-489361">
              <a:buClr>
                <a:srgbClr val="616161"/>
              </a:buClr>
              <a:buFont typeface="Arial"/>
              <a:buChar char="●"/>
              <a:tabLst>
                <a:tab pos="505447" algn="l"/>
              </a:tabLst>
            </a:pPr>
            <a:r>
              <a:rPr sz="2400" spc="-33" dirty="0">
                <a:solidFill>
                  <a:srgbClr val="616161"/>
                </a:solidFill>
                <a:latin typeface="Arial"/>
                <a:cs typeface="Arial"/>
              </a:rPr>
              <a:t>Anaconda</a:t>
            </a:r>
            <a:r>
              <a:rPr sz="2400" spc="-53" dirty="0">
                <a:solidFill>
                  <a:srgbClr val="616161"/>
                </a:solidFill>
                <a:latin typeface="Arial"/>
                <a:cs typeface="Arial"/>
              </a:rPr>
              <a:t> </a:t>
            </a:r>
            <a:r>
              <a:rPr sz="2400" spc="-80" dirty="0">
                <a:solidFill>
                  <a:srgbClr val="616161"/>
                </a:solidFill>
                <a:latin typeface="Arial"/>
                <a:cs typeface="Arial"/>
              </a:rPr>
              <a:t>-</a:t>
            </a:r>
            <a:r>
              <a:rPr sz="2400" spc="-53" dirty="0">
                <a:solidFill>
                  <a:srgbClr val="616161"/>
                </a:solidFill>
                <a:latin typeface="Arial"/>
                <a:cs typeface="Arial"/>
              </a:rPr>
              <a:t> </a:t>
            </a:r>
            <a:r>
              <a:rPr sz="2400" spc="-20" dirty="0">
                <a:solidFill>
                  <a:srgbClr val="616161"/>
                </a:solidFill>
                <a:latin typeface="Arial"/>
                <a:cs typeface="Arial"/>
              </a:rPr>
              <a:t>Scientific</a:t>
            </a:r>
            <a:r>
              <a:rPr sz="2400" spc="-53" dirty="0">
                <a:solidFill>
                  <a:srgbClr val="616161"/>
                </a:solidFill>
                <a:latin typeface="Arial"/>
                <a:cs typeface="Arial"/>
              </a:rPr>
              <a:t> </a:t>
            </a:r>
            <a:r>
              <a:rPr sz="2400" spc="-40" dirty="0">
                <a:solidFill>
                  <a:srgbClr val="616161"/>
                </a:solidFill>
                <a:latin typeface="Arial"/>
                <a:cs typeface="Arial"/>
              </a:rPr>
              <a:t>Python</a:t>
            </a:r>
            <a:r>
              <a:rPr sz="2400" spc="-53" dirty="0">
                <a:solidFill>
                  <a:srgbClr val="616161"/>
                </a:solidFill>
                <a:latin typeface="Arial"/>
                <a:cs typeface="Arial"/>
              </a:rPr>
              <a:t> </a:t>
            </a:r>
            <a:r>
              <a:rPr sz="2400" spc="-13" dirty="0">
                <a:solidFill>
                  <a:srgbClr val="616161"/>
                </a:solidFill>
                <a:latin typeface="Arial"/>
                <a:cs typeface="Arial"/>
              </a:rPr>
              <a:t>package</a:t>
            </a:r>
            <a:r>
              <a:rPr sz="2400" spc="-53" dirty="0">
                <a:solidFill>
                  <a:srgbClr val="616161"/>
                </a:solidFill>
                <a:latin typeface="Arial"/>
                <a:cs typeface="Arial"/>
              </a:rPr>
              <a:t> </a:t>
            </a:r>
            <a:r>
              <a:rPr sz="2400" spc="7" dirty="0">
                <a:solidFill>
                  <a:srgbClr val="616161"/>
                </a:solidFill>
                <a:latin typeface="Arial"/>
                <a:cs typeface="Arial"/>
              </a:rPr>
              <a:t>with</a:t>
            </a:r>
            <a:r>
              <a:rPr sz="2400" spc="-53" dirty="0">
                <a:solidFill>
                  <a:srgbClr val="616161"/>
                </a:solidFill>
                <a:latin typeface="Arial"/>
                <a:cs typeface="Arial"/>
              </a:rPr>
              <a:t> </a:t>
            </a:r>
            <a:r>
              <a:rPr sz="2400" spc="-47" dirty="0">
                <a:solidFill>
                  <a:srgbClr val="616161"/>
                </a:solidFill>
                <a:latin typeface="Arial"/>
                <a:cs typeface="Arial"/>
              </a:rPr>
              <a:t>IPython</a:t>
            </a:r>
            <a:r>
              <a:rPr sz="2400" spc="-53" dirty="0">
                <a:solidFill>
                  <a:srgbClr val="616161"/>
                </a:solidFill>
                <a:latin typeface="Arial"/>
                <a:cs typeface="Arial"/>
              </a:rPr>
              <a:t> </a:t>
            </a:r>
            <a:r>
              <a:rPr sz="2400" dirty="0">
                <a:solidFill>
                  <a:srgbClr val="616161"/>
                </a:solidFill>
                <a:latin typeface="Arial"/>
                <a:cs typeface="Arial"/>
              </a:rPr>
              <a:t>Notebook.</a:t>
            </a:r>
            <a:endParaRPr sz="2400" dirty="0">
              <a:latin typeface="Arial"/>
              <a:cs typeface="Arial"/>
            </a:endParaRPr>
          </a:p>
          <a:p>
            <a:pPr marL="505447">
              <a:spcBef>
                <a:spcPts val="420"/>
              </a:spcBef>
            </a:pPr>
            <a:r>
              <a:rPr sz="2400" u="heavy" dirty="0">
                <a:solidFill>
                  <a:srgbClr val="FF5252"/>
                </a:solidFill>
                <a:latin typeface="Arial"/>
                <a:cs typeface="Arial"/>
              </a:rPr>
              <a:t> </a:t>
            </a:r>
            <a:r>
              <a:rPr sz="2400" u="heavy" spc="-13" dirty="0">
                <a:solidFill>
                  <a:srgbClr val="FF5252"/>
                </a:solidFill>
                <a:latin typeface="Arial"/>
                <a:cs typeface="Arial"/>
                <a:hlinkClick r:id="rId2"/>
              </a:rPr>
              <a:t>https://www.continuum.io/downloads</a:t>
            </a:r>
            <a:r>
              <a:rPr sz="2400" u="heavy" spc="-13" dirty="0">
                <a:solidFill>
                  <a:srgbClr val="FF5252"/>
                </a:solidFill>
                <a:latin typeface="Arial"/>
                <a:cs typeface="Arial"/>
              </a:rPr>
              <a:t> </a:t>
            </a:r>
            <a:endParaRPr sz="2400" dirty="0">
              <a:latin typeface="Arial"/>
              <a:cs typeface="Arial"/>
            </a:endParaRPr>
          </a:p>
        </p:txBody>
      </p:sp>
      <p:sp>
        <p:nvSpPr>
          <p:cNvPr id="2" name="Footer Placeholder 1">
            <a:extLst>
              <a:ext uri="{FF2B5EF4-FFF2-40B4-BE49-F238E27FC236}">
                <a16:creationId xmlns:a16="http://schemas.microsoft.com/office/drawing/2014/main" id="{F281CB85-4124-4266-998E-24A34AB91615}"/>
              </a:ext>
            </a:extLst>
          </p:cNvPr>
          <p:cNvSpPr>
            <a:spLocks noGrp="1"/>
          </p:cNvSpPr>
          <p:nvPr>
            <p:ph type="ftr" sz="quarter" idx="11"/>
          </p:nvPr>
        </p:nvSpPr>
        <p:spPr/>
        <p:txBody>
          <a:bodyPr/>
          <a:lstStyle/>
          <a:p>
            <a:r>
              <a:rPr lang="en-US"/>
              <a:t>Introduction to Data science</a:t>
            </a:r>
          </a:p>
        </p:txBody>
      </p:sp>
      <p:sp>
        <p:nvSpPr>
          <p:cNvPr id="4" name="Slide Number Placeholder 3">
            <a:extLst>
              <a:ext uri="{FF2B5EF4-FFF2-40B4-BE49-F238E27FC236}">
                <a16:creationId xmlns:a16="http://schemas.microsoft.com/office/drawing/2014/main" id="{9D2158FA-507C-4039-A023-F34F4BE11038}"/>
              </a:ext>
            </a:extLst>
          </p:cNvPr>
          <p:cNvSpPr>
            <a:spLocks noGrp="1"/>
          </p:cNvSpPr>
          <p:nvPr>
            <p:ph type="sldNum" sz="quarter" idx="12"/>
          </p:nvPr>
        </p:nvSpPr>
        <p:spPr/>
        <p:txBody>
          <a:bodyPr/>
          <a:lstStyle/>
          <a:p>
            <a:fld id="{94553C80-DEEE-4162-BE14-2BC211C9C7DF}" type="slidenum">
              <a:rPr lang="en-US" smtClean="0"/>
              <a:t>40</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ext Box 4"/>
          <p:cNvSpPr txBox="1">
            <a:spLocks noChangeArrowheads="1"/>
          </p:cNvSpPr>
          <p:nvPr/>
        </p:nvSpPr>
        <p:spPr bwMode="auto">
          <a:xfrm>
            <a:off x="1220601" y="316430"/>
            <a:ext cx="9809349" cy="979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7" tIns="55225" rIns="81647" bIns="40823"/>
          <a:lstStyle>
            <a:lvl1pPr>
              <a:lnSpc>
                <a:spcPct val="93000"/>
              </a:lnSpc>
              <a:spcAft>
                <a:spcPts val="142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8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spcAft>
                <a:spcPct val="0"/>
              </a:spcAft>
            </a:pPr>
            <a:r>
              <a:rPr lang="en-US" altLang="en-US" sz="3000" dirty="0"/>
              <a:t>Human beings are really good at </a:t>
            </a:r>
            <a:r>
              <a:rPr lang="en-US" altLang="en-US" sz="3000" b="1" dirty="0">
                <a:solidFill>
                  <a:srgbClr val="FF0000"/>
                </a:solidFill>
              </a:rPr>
              <a:t>pattern detection...</a:t>
            </a:r>
          </a:p>
        </p:txBody>
      </p:sp>
      <p:pic>
        <p:nvPicPr>
          <p:cNvPr id="4" name="Picture 3" descr="A sign on the side of a building&#10;&#10;Description automatically generated">
            <a:extLst>
              <a:ext uri="{FF2B5EF4-FFF2-40B4-BE49-F238E27FC236}">
                <a16:creationId xmlns:a16="http://schemas.microsoft.com/office/drawing/2014/main" id="{4398AAD3-8EB8-460A-B20A-09792F20A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629" y="2182042"/>
            <a:ext cx="2648496" cy="3207004"/>
          </a:xfrm>
          <a:prstGeom prst="rect">
            <a:avLst/>
          </a:prstGeom>
        </p:spPr>
      </p:pic>
      <p:sp>
        <p:nvSpPr>
          <p:cNvPr id="2" name="Footer Placeholder 1">
            <a:extLst>
              <a:ext uri="{FF2B5EF4-FFF2-40B4-BE49-F238E27FC236}">
                <a16:creationId xmlns:a16="http://schemas.microsoft.com/office/drawing/2014/main" id="{D0A3DAAD-0BA4-430F-BA57-2973C88FB2AC}"/>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3BFB4F7D-3548-44B8-A248-81A32829888D}"/>
              </a:ext>
            </a:extLst>
          </p:cNvPr>
          <p:cNvSpPr>
            <a:spLocks noGrp="1"/>
          </p:cNvSpPr>
          <p:nvPr>
            <p:ph type="sldNum" sz="quarter" idx="12"/>
          </p:nvPr>
        </p:nvSpPr>
        <p:spPr/>
        <p:txBody>
          <a:bodyPr/>
          <a:lstStyle/>
          <a:p>
            <a:fld id="{94553C80-DEEE-4162-BE14-2BC211C9C7DF}" type="slidenum">
              <a:rPr lang="en-US" smtClean="0"/>
              <a:t>5</a:t>
            </a:fld>
            <a:endParaRPr lang="en-US"/>
          </a:p>
        </p:txBody>
      </p:sp>
    </p:spTree>
    <p:extLst>
      <p:ext uri="{BB962C8B-B14F-4D97-AF65-F5344CB8AC3E}">
        <p14:creationId xmlns:p14="http://schemas.microsoft.com/office/powerpoint/2010/main" val="36763414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494466" y="255702"/>
            <a:ext cx="10968960" cy="669346"/>
          </a:xfrm>
        </p:spPr>
        <p:txBody>
          <a:bodyPr>
            <a:normAutofit fontScale="90000"/>
          </a:bodyPr>
          <a:lstStyle/>
          <a:p>
            <a:r>
              <a:rPr lang="en-US" altLang="en-US" dirty="0"/>
              <a:t>Skills for Data Science</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9185" y="1412790"/>
            <a:ext cx="4889313" cy="4666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Box 2"/>
          <p:cNvSpPr txBox="1">
            <a:spLocks noChangeArrowheads="1"/>
          </p:cNvSpPr>
          <p:nvPr/>
        </p:nvSpPr>
        <p:spPr bwMode="auto">
          <a:xfrm>
            <a:off x="1810111" y="1254374"/>
            <a:ext cx="2350327" cy="1097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33" dirty="0"/>
              <a:t>Data science is the field that joins statistics and programming skills in applied settings</a:t>
            </a:r>
          </a:p>
        </p:txBody>
      </p:sp>
      <p:sp>
        <p:nvSpPr>
          <p:cNvPr id="18438" name="TextBox 3"/>
          <p:cNvSpPr txBox="1">
            <a:spLocks noChangeArrowheads="1"/>
          </p:cNvSpPr>
          <p:nvPr/>
        </p:nvSpPr>
        <p:spPr bwMode="auto">
          <a:xfrm>
            <a:off x="2224875" y="4604164"/>
            <a:ext cx="1935563" cy="8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633" dirty="0"/>
              <a:t>Data science is the analysis of diverse data</a:t>
            </a:r>
          </a:p>
        </p:txBody>
      </p:sp>
      <p:sp>
        <p:nvSpPr>
          <p:cNvPr id="18439" name="TextBox 4"/>
          <p:cNvSpPr txBox="1">
            <a:spLocks noChangeArrowheads="1"/>
          </p:cNvSpPr>
          <p:nvPr/>
        </p:nvSpPr>
        <p:spPr bwMode="auto">
          <a:xfrm>
            <a:off x="7542769" y="4080080"/>
            <a:ext cx="3664981" cy="8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633" dirty="0"/>
              <a:t>Data science qualities</a:t>
            </a:r>
          </a:p>
          <a:p>
            <a:r>
              <a:rPr lang="en-US" altLang="en-US" sz="1633" dirty="0"/>
              <a:t>ability to take unstructured data and find order ,value and  meaning</a:t>
            </a:r>
          </a:p>
        </p:txBody>
      </p:sp>
      <p:sp>
        <p:nvSpPr>
          <p:cNvPr id="18440" name="TextBox 5"/>
          <p:cNvSpPr txBox="1">
            <a:spLocks noChangeArrowheads="1"/>
          </p:cNvSpPr>
          <p:nvPr/>
        </p:nvSpPr>
        <p:spPr bwMode="auto">
          <a:xfrm>
            <a:off x="8074770" y="5170145"/>
            <a:ext cx="3304431" cy="1097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633" dirty="0"/>
              <a:t>The demand is because they give insights in what is going on in people minds</a:t>
            </a:r>
          </a:p>
          <a:p>
            <a:endParaRPr lang="en-US" altLang="en-US" sz="1633" dirty="0"/>
          </a:p>
        </p:txBody>
      </p:sp>
    </p:spTree>
    <p:extLst>
      <p:ext uri="{BB962C8B-B14F-4D97-AF65-F5344CB8AC3E}">
        <p14:creationId xmlns:p14="http://schemas.microsoft.com/office/powerpoint/2010/main" val="369269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additive="base">
                                        <p:cTn id="7" dur="500" fill="hold"/>
                                        <p:tgtEl>
                                          <p:spTgt spid="18437"/>
                                        </p:tgtEl>
                                        <p:attrNameLst>
                                          <p:attrName>ppt_x</p:attrName>
                                        </p:attrNameLst>
                                      </p:cBhvr>
                                      <p:tavLst>
                                        <p:tav tm="0">
                                          <p:val>
                                            <p:strVal val="#ppt_x"/>
                                          </p:val>
                                        </p:tav>
                                        <p:tav tm="100000">
                                          <p:val>
                                            <p:strVal val="#ppt_x"/>
                                          </p:val>
                                        </p:tav>
                                      </p:tavLst>
                                    </p:anim>
                                    <p:anim calcmode="lin" valueType="num">
                                      <p:cBhvr additive="base">
                                        <p:cTn id="8"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8438"/>
                                        </p:tgtEl>
                                        <p:attrNameLst>
                                          <p:attrName>style.visibility</p:attrName>
                                        </p:attrNameLst>
                                      </p:cBhvr>
                                      <p:to>
                                        <p:strVal val="visible"/>
                                      </p:to>
                                    </p:set>
                                    <p:animEffect transition="in" filter="fade">
                                      <p:cBhvr>
                                        <p:cTn id="13" dur="1000"/>
                                        <p:tgtEl>
                                          <p:spTgt spid="18438"/>
                                        </p:tgtEl>
                                      </p:cBhvr>
                                    </p:animEffect>
                                    <p:anim calcmode="lin" valueType="num">
                                      <p:cBhvr>
                                        <p:cTn id="14" dur="1000" fill="hold"/>
                                        <p:tgtEl>
                                          <p:spTgt spid="18438"/>
                                        </p:tgtEl>
                                        <p:attrNameLst>
                                          <p:attrName>ppt_x</p:attrName>
                                        </p:attrNameLst>
                                      </p:cBhvr>
                                      <p:tavLst>
                                        <p:tav tm="0">
                                          <p:val>
                                            <p:strVal val="#ppt_x"/>
                                          </p:val>
                                        </p:tav>
                                        <p:tav tm="100000">
                                          <p:val>
                                            <p:strVal val="#ppt_x"/>
                                          </p:val>
                                        </p:tav>
                                      </p:tavLst>
                                    </p:anim>
                                    <p:anim calcmode="lin" valueType="num">
                                      <p:cBhvr>
                                        <p:cTn id="15" dur="1000" fill="hold"/>
                                        <p:tgtEl>
                                          <p:spTgt spid="1843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8439"/>
                                        </p:tgtEl>
                                        <p:attrNameLst>
                                          <p:attrName>style.visibility</p:attrName>
                                        </p:attrNameLst>
                                      </p:cBhvr>
                                      <p:to>
                                        <p:strVal val="visible"/>
                                      </p:to>
                                    </p:set>
                                    <p:anim calcmode="lin" valueType="num">
                                      <p:cBhvr additive="base">
                                        <p:cTn id="20" dur="500" fill="hold"/>
                                        <p:tgtEl>
                                          <p:spTgt spid="18439"/>
                                        </p:tgtEl>
                                        <p:attrNameLst>
                                          <p:attrName>ppt_x</p:attrName>
                                        </p:attrNameLst>
                                      </p:cBhvr>
                                      <p:tavLst>
                                        <p:tav tm="0">
                                          <p:val>
                                            <p:strVal val="#ppt_x"/>
                                          </p:val>
                                        </p:tav>
                                        <p:tav tm="100000">
                                          <p:val>
                                            <p:strVal val="#ppt_x"/>
                                          </p:val>
                                        </p:tav>
                                      </p:tavLst>
                                    </p:anim>
                                    <p:anim calcmode="lin" valueType="num">
                                      <p:cBhvr additive="base">
                                        <p:cTn id="21" dur="500" fill="hold"/>
                                        <p:tgtEl>
                                          <p:spTgt spid="1843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8440"/>
                                        </p:tgtEl>
                                        <p:attrNameLst>
                                          <p:attrName>style.visibility</p:attrName>
                                        </p:attrNameLst>
                                      </p:cBhvr>
                                      <p:to>
                                        <p:strVal val="visible"/>
                                      </p:to>
                                    </p:set>
                                    <p:animEffect transition="in" filter="fade">
                                      <p:cBhvr>
                                        <p:cTn id="26" dur="1000"/>
                                        <p:tgtEl>
                                          <p:spTgt spid="18440"/>
                                        </p:tgtEl>
                                      </p:cBhvr>
                                    </p:animEffect>
                                    <p:anim calcmode="lin" valueType="num">
                                      <p:cBhvr>
                                        <p:cTn id="27" dur="1000" fill="hold"/>
                                        <p:tgtEl>
                                          <p:spTgt spid="18440"/>
                                        </p:tgtEl>
                                        <p:attrNameLst>
                                          <p:attrName>ppt_x</p:attrName>
                                        </p:attrNameLst>
                                      </p:cBhvr>
                                      <p:tavLst>
                                        <p:tav tm="0">
                                          <p:val>
                                            <p:strVal val="#ppt_x"/>
                                          </p:val>
                                        </p:tav>
                                        <p:tav tm="100000">
                                          <p:val>
                                            <p:strVal val="#ppt_x"/>
                                          </p:val>
                                        </p:tav>
                                      </p:tavLst>
                                    </p:anim>
                                    <p:anim calcmode="lin" valueType="num">
                                      <p:cBhvr>
                                        <p:cTn id="28" dur="1000" fill="hold"/>
                                        <p:tgtEl>
                                          <p:spTgt spid="184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38" grpId="0"/>
      <p:bldP spid="18439" grpId="0"/>
      <p:bldP spid="184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2278160" y="208823"/>
            <a:ext cx="8229024" cy="1144920"/>
          </a:xfrm>
        </p:spPr>
        <p:txBody>
          <a:bodyPr vert="horz" wrap="square" lIns="0" tIns="35205" rIns="0" bIns="0" rtlCol="0" anchor="ctr">
            <a:noAutofit/>
          </a:bodyPr>
          <a:lstStyle/>
          <a:p>
            <a:pPr>
              <a:tabLst>
                <a:tab pos="407562" algn="l"/>
                <a:tab pos="815121" algn="l"/>
                <a:tab pos="1222683" algn="l"/>
                <a:tab pos="1630243" algn="l"/>
                <a:tab pos="2037804" algn="l"/>
                <a:tab pos="2445364" algn="l"/>
                <a:tab pos="2852926" algn="l"/>
                <a:tab pos="3260486" algn="l"/>
                <a:tab pos="3668047" algn="l"/>
                <a:tab pos="4075607" algn="l"/>
                <a:tab pos="4483169" algn="l"/>
                <a:tab pos="4890728" algn="l"/>
                <a:tab pos="5298290" algn="l"/>
                <a:tab pos="5705851" algn="l"/>
                <a:tab pos="6113411" algn="l"/>
                <a:tab pos="6520972" algn="l"/>
                <a:tab pos="6928533" algn="l"/>
                <a:tab pos="7336094" algn="l"/>
                <a:tab pos="7743654" algn="l"/>
                <a:tab pos="8151215" algn="l"/>
              </a:tabLst>
            </a:pPr>
            <a:r>
              <a:rPr lang="en-US" altLang="en-US"/>
              <a:t>Which is most important?</a:t>
            </a:r>
          </a:p>
        </p:txBody>
      </p:sp>
      <p:pic>
        <p:nvPicPr>
          <p:cNvPr id="19459"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5676" y="1450234"/>
            <a:ext cx="4887873" cy="4666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Box 4"/>
          <p:cNvSpPr txBox="1">
            <a:spLocks noChangeArrowheads="1"/>
          </p:cNvSpPr>
          <p:nvPr/>
        </p:nvSpPr>
        <p:spPr bwMode="auto">
          <a:xfrm>
            <a:off x="8393041" y="1314859"/>
            <a:ext cx="1837362" cy="34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33" dirty="0"/>
              <a:t>Make sense of data</a:t>
            </a:r>
          </a:p>
        </p:txBody>
      </p:sp>
      <p:sp>
        <p:nvSpPr>
          <p:cNvPr id="19462" name="Rectangle 1"/>
          <p:cNvSpPr>
            <a:spLocks noChangeArrowheads="1"/>
          </p:cNvSpPr>
          <p:nvPr/>
        </p:nvSpPr>
        <p:spPr bwMode="auto">
          <a:xfrm>
            <a:off x="2246478" y="1391187"/>
            <a:ext cx="3453574" cy="34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33" dirty="0"/>
              <a:t>Coding + retrieve and manipulate data</a:t>
            </a:r>
          </a:p>
        </p:txBody>
      </p:sp>
      <p:sp>
        <p:nvSpPr>
          <p:cNvPr id="19463" name="TextBox 2"/>
          <p:cNvSpPr txBox="1">
            <a:spLocks noChangeArrowheads="1"/>
          </p:cNvSpPr>
          <p:nvPr/>
        </p:nvSpPr>
        <p:spPr bwMode="auto">
          <a:xfrm>
            <a:off x="7755057" y="4993005"/>
            <a:ext cx="2557708"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33" dirty="0"/>
              <a:t>Familiarity with applied domain</a:t>
            </a:r>
          </a:p>
        </p:txBody>
      </p:sp>
      <p:sp>
        <p:nvSpPr>
          <p:cNvPr id="19464" name="TextBox 3"/>
          <p:cNvSpPr txBox="1">
            <a:spLocks noChangeArrowheads="1"/>
          </p:cNvSpPr>
          <p:nvPr/>
        </p:nvSpPr>
        <p:spPr bwMode="auto">
          <a:xfrm>
            <a:off x="1969967" y="2046456"/>
            <a:ext cx="2340000" cy="8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33" dirty="0"/>
              <a:t>Gather and prepare data </a:t>
            </a:r>
          </a:p>
          <a:p>
            <a:r>
              <a:rPr lang="en-US" altLang="en-US" sz="1633" dirty="0"/>
              <a:t>Unusual data format</a:t>
            </a:r>
          </a:p>
          <a:p>
            <a:r>
              <a:rPr lang="en-US" altLang="en-US" sz="1633" dirty="0"/>
              <a:t>Creativity skills</a:t>
            </a:r>
          </a:p>
        </p:txBody>
      </p:sp>
      <p:sp>
        <p:nvSpPr>
          <p:cNvPr id="19465" name="TextBox 5"/>
          <p:cNvSpPr txBox="1">
            <a:spLocks noChangeArrowheads="1"/>
          </p:cNvSpPr>
          <p:nvPr/>
        </p:nvSpPr>
        <p:spPr bwMode="auto">
          <a:xfrm>
            <a:off x="8633549" y="2923619"/>
            <a:ext cx="3659143" cy="134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33" dirty="0"/>
              <a:t>Choose procedure to</a:t>
            </a:r>
          </a:p>
          <a:p>
            <a:r>
              <a:rPr lang="en-US" altLang="en-US" sz="1633" dirty="0"/>
              <a:t>Answer question</a:t>
            </a:r>
          </a:p>
          <a:p>
            <a:r>
              <a:rPr lang="en-US" altLang="en-US" sz="1633" dirty="0"/>
              <a:t>How to diagnose problem</a:t>
            </a:r>
          </a:p>
          <a:p>
            <a:r>
              <a:rPr lang="en-US" altLang="en-US" sz="1633" dirty="0"/>
              <a:t>How to develop and improve procedures</a:t>
            </a:r>
            <a:br>
              <a:rPr lang="en-US" altLang="en-US" sz="1633" dirty="0"/>
            </a:br>
            <a:r>
              <a:rPr lang="en-US" altLang="en-US" sz="1633" dirty="0"/>
              <a:t>to deal with new data challenges</a:t>
            </a:r>
          </a:p>
        </p:txBody>
      </p:sp>
      <p:sp>
        <p:nvSpPr>
          <p:cNvPr id="19466" name="TextBox 6"/>
          <p:cNvSpPr txBox="1">
            <a:spLocks noChangeArrowheads="1"/>
          </p:cNvSpPr>
          <p:nvPr/>
        </p:nvSpPr>
        <p:spPr bwMode="auto">
          <a:xfrm>
            <a:off x="7685929" y="5780768"/>
            <a:ext cx="2890215"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33" dirty="0"/>
              <a:t>To know value , goals and </a:t>
            </a:r>
          </a:p>
          <a:p>
            <a:r>
              <a:rPr lang="en-US" altLang="en-US" sz="1633" dirty="0"/>
              <a:t>restrictions of a specific domain</a:t>
            </a:r>
          </a:p>
        </p:txBody>
      </p:sp>
      <p:sp>
        <p:nvSpPr>
          <p:cNvPr id="2" name="Footer Placeholder 1">
            <a:extLst>
              <a:ext uri="{FF2B5EF4-FFF2-40B4-BE49-F238E27FC236}">
                <a16:creationId xmlns:a16="http://schemas.microsoft.com/office/drawing/2014/main" id="{33926BEC-4322-4695-AEC3-44C11217A2C0}"/>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323CAA2D-D722-4586-A770-11AF11458D47}"/>
              </a:ext>
            </a:extLst>
          </p:cNvPr>
          <p:cNvSpPr>
            <a:spLocks noGrp="1"/>
          </p:cNvSpPr>
          <p:nvPr>
            <p:ph type="sldNum" sz="quarter" idx="12"/>
          </p:nvPr>
        </p:nvSpPr>
        <p:spPr/>
        <p:txBody>
          <a:bodyPr/>
          <a:lstStyle/>
          <a:p>
            <a:fld id="{94553C80-DEEE-4162-BE14-2BC211C9C7DF}" type="slidenum">
              <a:rPr lang="en-US" smtClean="0"/>
              <a:t>7</a:t>
            </a:fld>
            <a:endParaRPr lang="en-US"/>
          </a:p>
        </p:txBody>
      </p:sp>
    </p:spTree>
    <p:extLst>
      <p:ext uri="{BB962C8B-B14F-4D97-AF65-F5344CB8AC3E}">
        <p14:creationId xmlns:p14="http://schemas.microsoft.com/office/powerpoint/2010/main" val="1570042538"/>
      </p:ext>
    </p:extLst>
  </p:cSld>
  <p:clrMapOvr>
    <a:masterClrMapping/>
  </p:clrMapOvr>
  <p:transition/>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fade">
                                      <p:cBhvr>
                                        <p:cTn id="7" dur="1000"/>
                                        <p:tgtEl>
                                          <p:spTgt spid="19462"/>
                                        </p:tgtEl>
                                      </p:cBhvr>
                                    </p:animEffect>
                                    <p:anim calcmode="lin" valueType="num">
                                      <p:cBhvr>
                                        <p:cTn id="8" dur="1000" fill="hold"/>
                                        <p:tgtEl>
                                          <p:spTgt spid="19462"/>
                                        </p:tgtEl>
                                        <p:attrNameLst>
                                          <p:attrName>ppt_x</p:attrName>
                                        </p:attrNameLst>
                                      </p:cBhvr>
                                      <p:tavLst>
                                        <p:tav tm="0">
                                          <p:val>
                                            <p:strVal val="#ppt_x"/>
                                          </p:val>
                                        </p:tav>
                                        <p:tav tm="100000">
                                          <p:val>
                                            <p:strVal val="#ppt_x"/>
                                          </p:val>
                                        </p:tav>
                                      </p:tavLst>
                                    </p:anim>
                                    <p:anim calcmode="lin" valueType="num">
                                      <p:cBhvr>
                                        <p:cTn id="9" dur="1000" fill="hold"/>
                                        <p:tgtEl>
                                          <p:spTgt spid="1946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464"/>
                                        </p:tgtEl>
                                        <p:attrNameLst>
                                          <p:attrName>style.visibility</p:attrName>
                                        </p:attrNameLst>
                                      </p:cBhvr>
                                      <p:to>
                                        <p:strVal val="visible"/>
                                      </p:to>
                                    </p:set>
                                    <p:animEffect transition="in" filter="fade">
                                      <p:cBhvr>
                                        <p:cTn id="14" dur="1000"/>
                                        <p:tgtEl>
                                          <p:spTgt spid="19464"/>
                                        </p:tgtEl>
                                      </p:cBhvr>
                                    </p:animEffect>
                                    <p:anim calcmode="lin" valueType="num">
                                      <p:cBhvr>
                                        <p:cTn id="15" dur="1000" fill="hold"/>
                                        <p:tgtEl>
                                          <p:spTgt spid="19464"/>
                                        </p:tgtEl>
                                        <p:attrNameLst>
                                          <p:attrName>ppt_x</p:attrName>
                                        </p:attrNameLst>
                                      </p:cBhvr>
                                      <p:tavLst>
                                        <p:tav tm="0">
                                          <p:val>
                                            <p:strVal val="#ppt_x"/>
                                          </p:val>
                                        </p:tav>
                                        <p:tav tm="100000">
                                          <p:val>
                                            <p:strVal val="#ppt_x"/>
                                          </p:val>
                                        </p:tav>
                                      </p:tavLst>
                                    </p:anim>
                                    <p:anim calcmode="lin" valueType="num">
                                      <p:cBhvr>
                                        <p:cTn id="16" dur="1000" fill="hold"/>
                                        <p:tgtEl>
                                          <p:spTgt spid="1946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9461"/>
                                        </p:tgtEl>
                                        <p:attrNameLst>
                                          <p:attrName>style.visibility</p:attrName>
                                        </p:attrNameLst>
                                      </p:cBhvr>
                                      <p:to>
                                        <p:strVal val="visible"/>
                                      </p:to>
                                    </p:set>
                                    <p:animEffect transition="in" filter="wipe(down)">
                                      <p:cBhvr>
                                        <p:cTn id="21" dur="500"/>
                                        <p:tgtEl>
                                          <p:spTgt spid="1946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46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9463"/>
                                        </p:tgtEl>
                                        <p:attrNameLst>
                                          <p:attrName>style.visibility</p:attrName>
                                        </p:attrNameLst>
                                      </p:cBhvr>
                                      <p:to>
                                        <p:strVal val="visible"/>
                                      </p:to>
                                    </p:set>
                                    <p:animEffect transition="in" filter="fade">
                                      <p:cBhvr>
                                        <p:cTn id="30" dur="1000"/>
                                        <p:tgtEl>
                                          <p:spTgt spid="19463"/>
                                        </p:tgtEl>
                                      </p:cBhvr>
                                    </p:animEffect>
                                    <p:anim calcmode="lin" valueType="num">
                                      <p:cBhvr>
                                        <p:cTn id="31" dur="1000" fill="hold"/>
                                        <p:tgtEl>
                                          <p:spTgt spid="19463"/>
                                        </p:tgtEl>
                                        <p:attrNameLst>
                                          <p:attrName>ppt_x</p:attrName>
                                        </p:attrNameLst>
                                      </p:cBhvr>
                                      <p:tavLst>
                                        <p:tav tm="0">
                                          <p:val>
                                            <p:strVal val="#ppt_x"/>
                                          </p:val>
                                        </p:tav>
                                        <p:tav tm="100000">
                                          <p:val>
                                            <p:strVal val="#ppt_x"/>
                                          </p:val>
                                        </p:tav>
                                      </p:tavLst>
                                    </p:anim>
                                    <p:anim calcmode="lin" valueType="num">
                                      <p:cBhvr>
                                        <p:cTn id="32" dur="1000" fill="hold"/>
                                        <p:tgtEl>
                                          <p:spTgt spid="1946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466"/>
                                        </p:tgtEl>
                                        <p:attrNameLst>
                                          <p:attrName>style.visibility</p:attrName>
                                        </p:attrNameLst>
                                      </p:cBhvr>
                                      <p:to>
                                        <p:strVal val="visible"/>
                                      </p:to>
                                    </p:set>
                                    <p:animEffect transition="in" filter="wipe(down)">
                                      <p:cBhvr>
                                        <p:cTn id="37" dur="500"/>
                                        <p:tgtEl>
                                          <p:spTgt spid="1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62" grpId="0"/>
      <p:bldP spid="19463" grpId="0"/>
      <p:bldP spid="19464" grpId="0"/>
      <p:bldP spid="19465" grpId="0"/>
      <p:bldP spid="194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86447" y="1133400"/>
            <a:ext cx="5219108" cy="459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Box 2"/>
          <p:cNvSpPr txBox="1">
            <a:spLocks noChangeArrowheads="1"/>
          </p:cNvSpPr>
          <p:nvPr/>
        </p:nvSpPr>
        <p:spPr bwMode="auto">
          <a:xfrm>
            <a:off x="5957748" y="2046456"/>
            <a:ext cx="926857"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33"/>
              <a:t>Machine</a:t>
            </a:r>
          </a:p>
          <a:p>
            <a:r>
              <a:rPr lang="en-US" altLang="en-US" sz="1633"/>
              <a:t>learning</a:t>
            </a:r>
          </a:p>
        </p:txBody>
      </p:sp>
      <p:sp>
        <p:nvSpPr>
          <p:cNvPr id="21508" name="TextBox 3"/>
          <p:cNvSpPr txBox="1">
            <a:spLocks noChangeArrowheads="1"/>
          </p:cNvSpPr>
          <p:nvPr/>
        </p:nvSpPr>
        <p:spPr bwMode="auto">
          <a:xfrm>
            <a:off x="6649019" y="3705511"/>
            <a:ext cx="1092287"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33"/>
              <a:t>Traditional</a:t>
            </a:r>
          </a:p>
          <a:p>
            <a:r>
              <a:rPr lang="en-US" altLang="en-US" sz="1633"/>
              <a:t>research</a:t>
            </a:r>
          </a:p>
        </p:txBody>
      </p:sp>
      <p:sp>
        <p:nvSpPr>
          <p:cNvPr id="21509" name="TextBox 4"/>
          <p:cNvSpPr txBox="1">
            <a:spLocks noChangeArrowheads="1"/>
          </p:cNvSpPr>
          <p:nvPr/>
        </p:nvSpPr>
        <p:spPr bwMode="auto">
          <a:xfrm>
            <a:off x="5059093" y="3542772"/>
            <a:ext cx="898655"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33"/>
              <a:t>Danger zone</a:t>
            </a:r>
          </a:p>
        </p:txBody>
      </p:sp>
      <p:sp>
        <p:nvSpPr>
          <p:cNvPr id="21510" name="TextBox 5"/>
          <p:cNvSpPr txBox="1">
            <a:spLocks noChangeArrowheads="1"/>
          </p:cNvSpPr>
          <p:nvPr/>
        </p:nvSpPr>
        <p:spPr bwMode="auto">
          <a:xfrm>
            <a:off x="2856927" y="298711"/>
            <a:ext cx="5259773" cy="60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3333" dirty="0">
                <a:latin typeface="Arial" panose="020B0604020202020204" pitchFamily="34" charset="0"/>
                <a:cs typeface="Arial" panose="020B0604020202020204" pitchFamily="34" charset="0"/>
              </a:rPr>
              <a:t>Black box predictive model</a:t>
            </a:r>
          </a:p>
        </p:txBody>
      </p:sp>
      <p:sp>
        <p:nvSpPr>
          <p:cNvPr id="21511" name="TextBox 6"/>
          <p:cNvSpPr txBox="1">
            <a:spLocks noChangeArrowheads="1"/>
          </p:cNvSpPr>
          <p:nvPr/>
        </p:nvSpPr>
        <p:spPr bwMode="auto">
          <a:xfrm>
            <a:off x="8169819" y="4465911"/>
            <a:ext cx="2097497"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33" dirty="0"/>
              <a:t>Data sets and analysis </a:t>
            </a:r>
          </a:p>
          <a:p>
            <a:r>
              <a:rPr lang="en-US" altLang="en-US" sz="1633" dirty="0"/>
              <a:t>are structured</a:t>
            </a:r>
          </a:p>
        </p:txBody>
      </p:sp>
      <p:sp>
        <p:nvSpPr>
          <p:cNvPr id="21512" name="TextBox 7"/>
          <p:cNvSpPr txBox="1">
            <a:spLocks noChangeArrowheads="1"/>
          </p:cNvSpPr>
          <p:nvPr/>
        </p:nvSpPr>
        <p:spPr bwMode="auto">
          <a:xfrm>
            <a:off x="1671857" y="3912893"/>
            <a:ext cx="2142945" cy="1097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33" dirty="0"/>
              <a:t>Unlikely to happen as this person can develop math and statistics expertise</a:t>
            </a:r>
          </a:p>
        </p:txBody>
      </p:sp>
      <p:sp>
        <p:nvSpPr>
          <p:cNvPr id="2" name="Footer Placeholder 1">
            <a:extLst>
              <a:ext uri="{FF2B5EF4-FFF2-40B4-BE49-F238E27FC236}">
                <a16:creationId xmlns:a16="http://schemas.microsoft.com/office/drawing/2014/main" id="{FE0572D4-7C29-443F-917B-F5756A775908}"/>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9326DDA2-740F-4AF7-AB9F-1399C67789FE}"/>
              </a:ext>
            </a:extLst>
          </p:cNvPr>
          <p:cNvSpPr>
            <a:spLocks noGrp="1"/>
          </p:cNvSpPr>
          <p:nvPr>
            <p:ph type="sldNum" sz="quarter" idx="12"/>
          </p:nvPr>
        </p:nvSpPr>
        <p:spPr/>
        <p:txBody>
          <a:bodyPr/>
          <a:lstStyle/>
          <a:p>
            <a:fld id="{94553C80-DEEE-4162-BE14-2BC211C9C7DF}" type="slidenum">
              <a:rPr lang="en-US" smtClean="0"/>
              <a:t>8</a:t>
            </a:fld>
            <a:endParaRPr lang="en-US"/>
          </a:p>
        </p:txBody>
      </p:sp>
    </p:spTree>
    <p:extLst>
      <p:ext uri="{BB962C8B-B14F-4D97-AF65-F5344CB8AC3E}">
        <p14:creationId xmlns:p14="http://schemas.microsoft.com/office/powerpoint/2010/main" val="89912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animEffect transition="in" filter="fade">
                                      <p:cBhvr>
                                        <p:cTn id="7" dur="500"/>
                                        <p:tgtEl>
                                          <p:spTgt spid="215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1511"/>
                                        </p:tgtEl>
                                        <p:attrNameLst>
                                          <p:attrName>style.visibility</p:attrName>
                                        </p:attrNameLst>
                                      </p:cBhvr>
                                      <p:to>
                                        <p:strVal val="visible"/>
                                      </p:to>
                                    </p:set>
                                    <p:animEffect transition="in" filter="fade">
                                      <p:cBhvr>
                                        <p:cTn id="12" dur="1000"/>
                                        <p:tgtEl>
                                          <p:spTgt spid="21511"/>
                                        </p:tgtEl>
                                      </p:cBhvr>
                                    </p:animEffect>
                                    <p:anim calcmode="lin" valueType="num">
                                      <p:cBhvr>
                                        <p:cTn id="13" dur="1000" fill="hold"/>
                                        <p:tgtEl>
                                          <p:spTgt spid="21511"/>
                                        </p:tgtEl>
                                        <p:attrNameLst>
                                          <p:attrName>ppt_x</p:attrName>
                                        </p:attrNameLst>
                                      </p:cBhvr>
                                      <p:tavLst>
                                        <p:tav tm="0">
                                          <p:val>
                                            <p:strVal val="#ppt_x"/>
                                          </p:val>
                                        </p:tav>
                                        <p:tav tm="100000">
                                          <p:val>
                                            <p:strVal val="#ppt_x"/>
                                          </p:val>
                                        </p:tav>
                                      </p:tavLst>
                                    </p:anim>
                                    <p:anim calcmode="lin" valueType="num">
                                      <p:cBhvr>
                                        <p:cTn id="14" dur="1000" fill="hold"/>
                                        <p:tgtEl>
                                          <p:spTgt spid="215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p:bldP spid="215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p:cNvSpPr txBox="1">
            <a:spLocks noChangeArrowheads="1"/>
          </p:cNvSpPr>
          <p:nvPr/>
        </p:nvSpPr>
        <p:spPr bwMode="auto">
          <a:xfrm>
            <a:off x="1377951" y="390618"/>
            <a:ext cx="11223624"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540" dirty="0">
                <a:solidFill>
                  <a:srgbClr val="FF0000"/>
                </a:solidFill>
              </a:rPr>
              <a:t>Role of a data </a:t>
            </a:r>
            <a:r>
              <a:rPr lang="en-US" altLang="en-US" sz="2540" dirty="0" err="1">
                <a:solidFill>
                  <a:srgbClr val="FF0000"/>
                </a:solidFill>
              </a:rPr>
              <a:t>scientist?diverse</a:t>
            </a:r>
            <a:r>
              <a:rPr lang="en-US" altLang="en-US" sz="2540" dirty="0">
                <a:solidFill>
                  <a:srgbClr val="FF0000"/>
                </a:solidFill>
              </a:rPr>
              <a:t> skills ?Background ?Emphasis </a:t>
            </a:r>
          </a:p>
        </p:txBody>
      </p:sp>
      <p:sp>
        <p:nvSpPr>
          <p:cNvPr id="22531" name="TextBox 2"/>
          <p:cNvSpPr txBox="1">
            <a:spLocks noChangeArrowheads="1"/>
          </p:cNvSpPr>
          <p:nvPr/>
        </p:nvSpPr>
        <p:spPr bwMode="auto">
          <a:xfrm>
            <a:off x="2224875" y="2046456"/>
            <a:ext cx="4082271" cy="2549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3992" dirty="0"/>
              <a:t>1- planning</a:t>
            </a:r>
          </a:p>
          <a:p>
            <a:r>
              <a:rPr lang="en-US" altLang="en-US" sz="3992" dirty="0"/>
              <a:t>2-data preparation</a:t>
            </a:r>
          </a:p>
          <a:p>
            <a:r>
              <a:rPr lang="en-US" altLang="en-US" sz="3992" dirty="0"/>
              <a:t>3-modeling</a:t>
            </a:r>
          </a:p>
          <a:p>
            <a:r>
              <a:rPr lang="en-US" altLang="en-US" sz="3992" dirty="0"/>
              <a:t>4-follow up</a:t>
            </a:r>
          </a:p>
        </p:txBody>
      </p:sp>
      <p:sp>
        <p:nvSpPr>
          <p:cNvPr id="22532" name="TextBox 3"/>
          <p:cNvSpPr txBox="1">
            <a:spLocks noChangeArrowheads="1"/>
          </p:cNvSpPr>
          <p:nvPr/>
        </p:nvSpPr>
        <p:spPr bwMode="auto">
          <a:xfrm>
            <a:off x="2258742" y="990601"/>
            <a:ext cx="6219844" cy="79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33" dirty="0"/>
              <a:t>How to do </a:t>
            </a:r>
            <a:r>
              <a:rPr lang="en-US" altLang="en-US" sz="4536" dirty="0">
                <a:solidFill>
                  <a:srgbClr val="FF0000"/>
                </a:solidFill>
              </a:rPr>
              <a:t>collaborative</a:t>
            </a:r>
            <a:r>
              <a:rPr lang="en-US" altLang="en-US" sz="1633" dirty="0"/>
              <a:t> project in data science?</a:t>
            </a:r>
          </a:p>
        </p:txBody>
      </p:sp>
      <p:sp>
        <p:nvSpPr>
          <p:cNvPr id="2" name="Footer Placeholder 1">
            <a:extLst>
              <a:ext uri="{FF2B5EF4-FFF2-40B4-BE49-F238E27FC236}">
                <a16:creationId xmlns:a16="http://schemas.microsoft.com/office/drawing/2014/main" id="{54BC68C6-AA79-4736-BE9D-BE7019C4C8BA}"/>
              </a:ext>
            </a:extLst>
          </p:cNvPr>
          <p:cNvSpPr>
            <a:spLocks noGrp="1"/>
          </p:cNvSpPr>
          <p:nvPr>
            <p:ph type="ftr" sz="quarter" idx="11"/>
          </p:nvPr>
        </p:nvSpPr>
        <p:spPr/>
        <p:txBody>
          <a:bodyPr/>
          <a:lstStyle/>
          <a:p>
            <a:r>
              <a:rPr lang="en-US"/>
              <a:t>Introduction to Data science</a:t>
            </a:r>
          </a:p>
        </p:txBody>
      </p:sp>
      <p:sp>
        <p:nvSpPr>
          <p:cNvPr id="3" name="Slide Number Placeholder 2">
            <a:extLst>
              <a:ext uri="{FF2B5EF4-FFF2-40B4-BE49-F238E27FC236}">
                <a16:creationId xmlns:a16="http://schemas.microsoft.com/office/drawing/2014/main" id="{2E6D9140-4F11-4363-93E7-468A2D1BC85E}"/>
              </a:ext>
            </a:extLst>
          </p:cNvPr>
          <p:cNvSpPr>
            <a:spLocks noGrp="1"/>
          </p:cNvSpPr>
          <p:nvPr>
            <p:ph type="sldNum" sz="quarter" idx="12"/>
          </p:nvPr>
        </p:nvSpPr>
        <p:spPr/>
        <p:txBody>
          <a:bodyPr/>
          <a:lstStyle/>
          <a:p>
            <a:fld id="{94553C80-DEEE-4162-BE14-2BC211C9C7DF}" type="slidenum">
              <a:rPr lang="en-US" smtClean="0"/>
              <a:t>9</a:t>
            </a:fld>
            <a:endParaRPr lang="en-US"/>
          </a:p>
        </p:txBody>
      </p:sp>
    </p:spTree>
    <p:extLst>
      <p:ext uri="{BB962C8B-B14F-4D97-AF65-F5344CB8AC3E}">
        <p14:creationId xmlns:p14="http://schemas.microsoft.com/office/powerpoint/2010/main" val="2209445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1988</Words>
  <Application>Microsoft Office PowerPoint</Application>
  <PresentationFormat>Widescreen</PresentationFormat>
  <Paragraphs>298</Paragraphs>
  <Slides>40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Times New Roman</vt:lpstr>
      <vt:lpstr>Wingdings</vt:lpstr>
      <vt:lpstr>Office Theme</vt:lpstr>
      <vt:lpstr>N. Rizk</vt:lpstr>
      <vt:lpstr>Terminology</vt:lpstr>
      <vt:lpstr>PowerPoint Presentation</vt:lpstr>
      <vt:lpstr>PowerPoint Presentation</vt:lpstr>
      <vt:lpstr>PowerPoint Presentation</vt:lpstr>
      <vt:lpstr>Skills for Data Science</vt:lpstr>
      <vt:lpstr>Which is most important?</vt:lpstr>
      <vt:lpstr>PowerPoint Presentation</vt:lpstr>
      <vt:lpstr>PowerPoint Presentation</vt:lpstr>
      <vt:lpstr>1-planning tasks</vt:lpstr>
      <vt:lpstr>2-data preparation tasks</vt:lpstr>
      <vt:lpstr>3- modeling tasks (data analysis)</vt:lpstr>
      <vt:lpstr>4- follow up tasks</vt:lpstr>
      <vt:lpstr>Data Science A Collaboration</vt:lpstr>
      <vt:lpstr>Conclusion what is data science?</vt:lpstr>
      <vt:lpstr>PowerPoint Presentation</vt:lpstr>
      <vt:lpstr>Diverse roles, different goals &amp; skills, different contexts </vt:lpstr>
      <vt:lpstr>Combined Skills </vt:lpstr>
      <vt:lpstr>What is Big Data?</vt:lpstr>
      <vt:lpstr>PowerPoint Presentation</vt:lpstr>
      <vt:lpstr>Is Big Data the same as Data Science?</vt:lpstr>
      <vt:lpstr>Is Big Data the same as Data Science?</vt:lpstr>
      <vt:lpstr>PowerPoint Presentation</vt:lpstr>
      <vt:lpstr>PowerPoint Presentation</vt:lpstr>
      <vt:lpstr>Programming tools</vt:lpstr>
      <vt:lpstr>Tools for data science</vt:lpstr>
      <vt:lpstr>Data science vs statistics</vt:lpstr>
      <vt:lpstr>Measure !!</vt:lpstr>
      <vt:lpstr>Data science metrics</vt:lpstr>
      <vt:lpstr>Existing data sets: care while interpreting data</vt:lpstr>
      <vt:lpstr>Gather data (API)</vt:lpstr>
      <vt:lpstr>PowerPoint Presentation</vt:lpstr>
      <vt:lpstr>Gather data (scraping data when API does not exist)</vt:lpstr>
      <vt:lpstr>Creating data</vt:lpstr>
      <vt:lpstr>Exploratory graphs</vt:lpstr>
      <vt:lpstr>Exploration: a critical first step in analysis </vt:lpstr>
      <vt:lpstr>Exploration using</vt:lpstr>
      <vt:lpstr>Exploratory statistics</vt:lpstr>
      <vt:lpstr>Programing </vt:lpstr>
      <vt:lpstr>What do you need to be ready?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Rizk</dc:title>
  <dc:creator>Dr. Nouhad Rizk</dc:creator>
  <cp:lastModifiedBy>Dr. Nouhad Rizk</cp:lastModifiedBy>
  <cp:revision>5</cp:revision>
  <dcterms:created xsi:type="dcterms:W3CDTF">2020-04-11T17:12:32Z</dcterms:created>
  <dcterms:modified xsi:type="dcterms:W3CDTF">2020-04-14T17:36:16Z</dcterms:modified>
</cp:coreProperties>
</file>