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1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295" r:id="rId20"/>
    <p:sldId id="296" r:id="rId21"/>
    <p:sldId id="297" r:id="rId22"/>
    <p:sldId id="298" r:id="rId23"/>
    <p:sldId id="300" r:id="rId24"/>
    <p:sldId id="301" r:id="rId25"/>
    <p:sldId id="302" r:id="rId26"/>
    <p:sldId id="315" r:id="rId27"/>
    <p:sldId id="316" r:id="rId28"/>
    <p:sldId id="317" r:id="rId29"/>
    <p:sldId id="318" r:id="rId30"/>
    <p:sldId id="31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FB3D8-C2B2-421A-9F3D-DE0A9E26C5E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79023-AF0E-4014-B9E3-F6924C4F1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7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E608-1047-4E7E-AD90-BEC4FEDAE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D5BBE-4D60-4678-9253-D07578055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4306E-7ABE-444D-A428-F5B76AA4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7D52-94B5-4EB4-A62E-49513D61E0CA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F2DA2-B607-4A49-9C45-8B15E2DF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615111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B8E99-2442-4660-AAE5-CF1462B7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9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2D58-9993-4CA7-A8C7-5C14B1D8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E3B0C-9236-4D95-A8F0-C71483820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BF451-7A2A-4CC0-B4FF-5DEE14A6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0587-1CF4-48E6-9417-2E507D32CBE0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BBBB0-ABDD-481C-9E8F-958FEB72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813B9-F0FD-4E02-959D-0EBF203F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7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07B18C-8891-4441-BD62-365ABFC14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300EE-9B26-4625-BC2A-CBCAFFDCE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7801E-9D85-4490-A556-BA85568C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3FF7-5076-4CCC-A228-730FE7232E81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D78A6-EE80-4AE3-9779-90036910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76A87-9D6B-4011-B529-04E2EB36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95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C846A8-5CD2-4452-A2BD-B9802D2D3F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76" y="184149"/>
            <a:ext cx="11576043" cy="65373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>
            <a:normAutofit/>
          </a:bodyPr>
          <a:lstStyle>
            <a:lvl1pPr>
              <a:defRPr sz="3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Machine Learning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363506-4FF1-4E75-B24B-B0847258F7F7}"/>
              </a:ext>
            </a:extLst>
          </p:cNvPr>
          <p:cNvSpPr/>
          <p:nvPr userDrawn="1"/>
        </p:nvSpPr>
        <p:spPr>
          <a:xfrm>
            <a:off x="-36576" y="0"/>
            <a:ext cx="203200" cy="2413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DF2FEB-AF1E-40BD-9CC5-AEADCBEF79FC}"/>
              </a:ext>
            </a:extLst>
          </p:cNvPr>
          <p:cNvSpPr/>
          <p:nvPr userDrawn="1"/>
        </p:nvSpPr>
        <p:spPr>
          <a:xfrm>
            <a:off x="-36576" y="4335272"/>
            <a:ext cx="203200" cy="2413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2CFFDE-3175-42C8-A8A9-008A68CA1F01}"/>
              </a:ext>
            </a:extLst>
          </p:cNvPr>
          <p:cNvSpPr/>
          <p:nvPr userDrawn="1"/>
        </p:nvSpPr>
        <p:spPr>
          <a:xfrm>
            <a:off x="-36576" y="2092100"/>
            <a:ext cx="203200" cy="2413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ED4A69-529B-4038-9DCF-74EDE185C8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-265551"/>
            <a:ext cx="1600115" cy="152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2652-A47A-4A93-8620-1E38EDBC4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50" y="458787"/>
            <a:ext cx="10515600" cy="444500"/>
          </a:xfrm>
        </p:spPr>
        <p:txBody>
          <a:bodyPr>
            <a:noAutofit/>
          </a:bodyPr>
          <a:lstStyle>
            <a:lvl1pPr>
              <a:defRPr sz="3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9C7D4-DFCD-402F-A780-F03109C90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56EB-2AC1-47D8-9EEA-77E957CE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6922-B9C8-4921-B552-4682737E1DAD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F5395-22BE-43E3-8425-8AF85A9E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80A20-B4D6-4900-B356-E7A43BD6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8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D303E-4A94-471C-9A8E-19555A2B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4B721-9F6B-4ED0-B52B-B72AEE351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6F66A-6312-4495-A7A2-63DFBA87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30AF-A9F1-448C-83F4-042833373CA4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7EA11-1B92-4BE4-9485-2D8DFED2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BDDAD-AE61-4E00-AAAB-C8D008C8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1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B133-2880-4050-9D05-2EEA2C01B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186" y="279401"/>
            <a:ext cx="10515600" cy="558800"/>
          </a:xfrm>
        </p:spPr>
        <p:txBody>
          <a:bodyPr>
            <a:normAutofit/>
          </a:bodyPr>
          <a:lstStyle>
            <a:lvl1pPr>
              <a:defRPr sz="3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915D4-8ED5-4618-9BD4-8A973BF8E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53894-E238-4182-AA2C-21AA8B9C5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3D749-138A-4858-9F40-B5758FA5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6988-844C-4C17-9015-5E36932A0A8A}" type="datetime1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08404-E018-4A62-ABA0-A21E0E47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2B2D7-C42A-4703-A1B9-A9C0BFDA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7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14BC-831C-4CB6-9974-E6D161D7D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322262"/>
            <a:ext cx="10515600" cy="644525"/>
          </a:xfrm>
        </p:spPr>
        <p:txBody>
          <a:bodyPr>
            <a:normAutofit/>
          </a:bodyPr>
          <a:lstStyle>
            <a:lvl1pPr>
              <a:defRPr sz="3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A6D15-F4E4-4C9F-B9C9-BD786F688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08237-4DA3-46AE-9AB9-5C728D0A6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CD645-9A68-41EB-A51D-AACEB3A56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9A6D9-1164-494E-880F-CB11BEAB1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D1521D-4C6D-4DD2-8F69-7A3C2B9C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C5B0-F4CC-4E51-BA0F-0C16A8F8D8E8}" type="datetime1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27AEE-669D-4DAC-A9CE-59083B2B8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BCB2F-E93B-467F-B6B9-49463347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E77B-65FD-43AA-975D-6411FF302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5" y="260350"/>
            <a:ext cx="10515600" cy="663575"/>
          </a:xfrm>
        </p:spPr>
        <p:txBody>
          <a:bodyPr>
            <a:normAutofit/>
          </a:bodyPr>
          <a:lstStyle>
            <a:lvl1pPr>
              <a:defRPr sz="3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FA891-CA0D-4718-8D22-6AADE421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18C8-5071-466D-8079-01ED1AFE2D8A}" type="datetime1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79DC7-745B-4039-9CCB-9FC1C140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229D9-32D0-4C35-B9A2-5F1073A5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0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5C5C7-AB9D-45EC-9F47-1D4FE715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3583-CDD2-4145-B7EA-0D54E4F26835}" type="datetime1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AADE7-AD2D-43D3-92BB-194C617E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F7906-B0D9-49E2-89BF-952F6C98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3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99E5-37BC-4587-AEAE-58E0047BC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2B4FA-AFD1-414E-A8D8-72ED1ED5A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ED874-8D54-4BDA-8294-BC53BAA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DC745-A49E-4E34-9748-5AECA5B2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74D31-7916-4532-9933-0041BCE1CD8C}" type="datetime1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786E8-EF7A-45AA-ACDF-ACD7C872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942EB-BC5F-4437-9D22-CDFEE0F4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4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17FE-774C-4ECD-9AB9-C0CDD5AC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D2F01-3A5D-4422-AA71-352C61339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18D55-1271-433E-A65B-A817EB0C7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F5225-EE90-4F85-835D-B60086B2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3072-AB84-4ACB-9D81-03414534F752}" type="datetime1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083B7-9018-4716-BC2C-7CAC98FA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9CC66-54A9-4E41-ABF7-D301E8F6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2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D19D-CC20-4025-BA5D-18354BD4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E12CD-C9F0-489F-89BA-171E4C8C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14722-8395-454D-A8E7-E7D175A4E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3097F-C5E2-415A-AF6E-749AAFA663D9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A2BDF-1518-48D2-897D-7F7ED7317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u="sng">
                <a:solidFill>
                  <a:srgbClr val="FF0000"/>
                </a:solidFill>
              </a:defRPr>
            </a:lvl1pPr>
          </a:lstStyle>
          <a:p>
            <a:r>
              <a:rPr lang="en-US"/>
              <a:t>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258CD-3FC4-44AD-A7D3-3908A9BA6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553C80-DEEE-4162-BE14-2BC211C9C7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CB142B-8AC4-4587-AEE8-CAFBD7C8B3C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14" y="184149"/>
            <a:ext cx="11290253" cy="653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2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jakevdp/the-state-" TargetMode="External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8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DDF2-4525-4682-B72D-1058148172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N. </a:t>
            </a:r>
            <a:r>
              <a:rPr lang="en-US" dirty="0" err="1"/>
              <a:t>Rizk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9DE5B-723B-4358-8229-580135F2A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College of Natural and Applied Sciences</a:t>
            </a:r>
          </a:p>
          <a:p>
            <a:r>
              <a:rPr lang="en-US" dirty="0"/>
              <a:t>Department of Computer Science </a:t>
            </a:r>
          </a:p>
          <a:p>
            <a:r>
              <a:rPr lang="en-US" sz="2800" b="1" dirty="0">
                <a:latin typeface="+mj-lt"/>
                <a:ea typeface="+mj-ea"/>
                <a:cs typeface="+mj-cs"/>
              </a:rPr>
              <a:t>University of Houston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ECADD-DA6A-40EB-9A34-A12BF924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D37E7-3E09-4191-B8E4-069C9C4A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57702-7DE6-468D-BEC1-023C3A6F92B8}"/>
              </a:ext>
            </a:extLst>
          </p:cNvPr>
          <p:cNvSpPr txBox="1"/>
          <p:nvPr/>
        </p:nvSpPr>
        <p:spPr>
          <a:xfrm>
            <a:off x="2962275" y="285750"/>
            <a:ext cx="557075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COSC 3337 : Data Science I</a:t>
            </a:r>
          </a:p>
        </p:txBody>
      </p:sp>
    </p:spTree>
    <p:extLst>
      <p:ext uri="{BB962C8B-B14F-4D97-AF65-F5344CB8AC3E}">
        <p14:creationId xmlns:p14="http://schemas.microsoft.com/office/powerpoint/2010/main" val="103493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047" y="317720"/>
            <a:ext cx="10807906" cy="516848"/>
          </a:xfrm>
          <a:prstGeom prst="rect">
            <a:avLst/>
          </a:prstGeom>
        </p:spPr>
        <p:txBody>
          <a:bodyPr vert="horz" wrap="square" lIns="0" tIns="8929" rIns="0" bIns="0" rtlCol="0" anchor="ctr">
            <a:spAutoFit/>
          </a:bodyPr>
          <a:lstStyle/>
          <a:p>
            <a:pPr marR="6251" algn="ctr">
              <a:lnSpc>
                <a:spcPct val="100000"/>
              </a:lnSpc>
              <a:spcBef>
                <a:spcPts val="71"/>
              </a:spcBef>
            </a:pPr>
            <a:r>
              <a:rPr sz="3300" spc="67" dirty="0"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  <a:r>
              <a:rPr sz="3300" spc="-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00" spc="63" dirty="0">
                <a:latin typeface="Arial" panose="020B0604020202020204" pitchFamily="34" charset="0"/>
                <a:cs typeface="Arial" panose="020B0604020202020204" pitchFamily="34" charset="0"/>
              </a:rPr>
              <a:t>Learnin</a:t>
            </a:r>
            <a:r>
              <a:rPr lang="en-US" sz="3300" spc="63" dirty="0">
                <a:latin typeface="Arial" panose="020B0604020202020204" pitchFamily="34" charset="0"/>
                <a:cs typeface="Arial" panose="020B0604020202020204" pitchFamily="34" charset="0"/>
              </a:rPr>
              <a:t>g:</a:t>
            </a:r>
            <a:r>
              <a:rPr sz="3300" spc="19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00" spc="67" dirty="0">
                <a:latin typeface="Arial" panose="020B0604020202020204" pitchFamily="34" charset="0"/>
                <a:cs typeface="Arial" panose="020B0604020202020204" pitchFamily="34" charset="0"/>
              </a:rPr>
              <a:t>Dimensionality</a:t>
            </a:r>
            <a:r>
              <a:rPr sz="3300" spc="-21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00" spc="92" dirty="0"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2633467" y="2641663"/>
            <a:ext cx="7299739" cy="2814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786">
              <a:spcBef>
                <a:spcPts val="24"/>
              </a:spcBef>
            </a:pPr>
            <a:fld id="{B6F15528-21DE-4FAA-801E-634DDDAF4B2B}" type="slidenum">
              <a:rPr lang="en-US" smtClean="0"/>
              <a:pPr/>
              <a:t>10</a:t>
            </a:fld>
            <a:endParaRPr spc="-4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B0765-452B-4DD5-9D0E-B5E71FE0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0068" y="277972"/>
            <a:ext cx="7260729" cy="604116"/>
          </a:xfrm>
          <a:prstGeom prst="rect">
            <a:avLst/>
          </a:prstGeom>
        </p:spPr>
        <p:txBody>
          <a:bodyPr vert="horz" wrap="square" lIns="0" tIns="8929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1"/>
              </a:spcBef>
            </a:pPr>
            <a:r>
              <a:rPr sz="3867" spc="71" dirty="0"/>
              <a:t>Categories </a:t>
            </a:r>
            <a:r>
              <a:rPr sz="3867" spc="140" dirty="0"/>
              <a:t>of </a:t>
            </a:r>
            <a:r>
              <a:rPr sz="3867" spc="92" dirty="0"/>
              <a:t>Machine</a:t>
            </a:r>
            <a:r>
              <a:rPr sz="3867" spc="-236" dirty="0"/>
              <a:t> </a:t>
            </a:r>
            <a:r>
              <a:rPr sz="3867" spc="67" dirty="0"/>
              <a:t>Learning</a:t>
            </a:r>
            <a:endParaRPr sz="3867" dirty="0"/>
          </a:p>
        </p:txBody>
      </p:sp>
      <p:sp>
        <p:nvSpPr>
          <p:cNvPr id="3" name="object 3"/>
          <p:cNvSpPr/>
          <p:nvPr/>
        </p:nvSpPr>
        <p:spPr>
          <a:xfrm>
            <a:off x="5959626" y="1841661"/>
            <a:ext cx="3284785" cy="1311324"/>
          </a:xfrm>
          <a:custGeom>
            <a:avLst/>
            <a:gdLst/>
            <a:ahLst/>
            <a:cxnLst/>
            <a:rect l="l" t="t" r="r" b="b"/>
            <a:pathLst>
              <a:path w="4671695" h="1864995">
                <a:moveTo>
                  <a:pt x="0" y="0"/>
                </a:moveTo>
                <a:lnTo>
                  <a:pt x="4671446" y="0"/>
                </a:lnTo>
                <a:lnTo>
                  <a:pt x="4671446" y="1864479"/>
                </a:lnTo>
                <a:lnTo>
                  <a:pt x="0" y="1864479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4" name="object 4"/>
          <p:cNvSpPr txBox="1"/>
          <p:nvPr/>
        </p:nvSpPr>
        <p:spPr>
          <a:xfrm>
            <a:off x="5959626" y="1841659"/>
            <a:ext cx="3284785" cy="1157023"/>
          </a:xfrm>
          <a:prstGeom prst="rect">
            <a:avLst/>
          </a:prstGeom>
          <a:ln w="10244">
            <a:solidFill>
              <a:srgbClr val="000000"/>
            </a:solidFill>
          </a:ln>
        </p:spPr>
        <p:txBody>
          <a:bodyPr vert="horz" wrap="square" lIns="0" tIns="23216" rIns="0" bIns="0" rtlCol="0">
            <a:spAutoFit/>
          </a:bodyPr>
          <a:lstStyle/>
          <a:p>
            <a:pPr marL="266076" marR="1624135">
              <a:lnSpc>
                <a:spcPct val="145600"/>
              </a:lnSpc>
              <a:spcBef>
                <a:spcPts val="183"/>
              </a:spcBef>
            </a:pPr>
            <a:r>
              <a:rPr sz="1688" spc="4" dirty="0">
                <a:latin typeface="Gill Sans MT"/>
                <a:cs typeface="Gill Sans MT"/>
              </a:rPr>
              <a:t>Labeled data  </a:t>
            </a:r>
            <a:r>
              <a:rPr sz="1688" dirty="0">
                <a:latin typeface="Gill Sans MT"/>
                <a:cs typeface="Gill Sans MT"/>
              </a:rPr>
              <a:t>Direct</a:t>
            </a:r>
            <a:r>
              <a:rPr sz="1688" spc="-39" dirty="0">
                <a:latin typeface="Gill Sans MT"/>
                <a:cs typeface="Gill Sans MT"/>
              </a:rPr>
              <a:t> </a:t>
            </a:r>
            <a:r>
              <a:rPr sz="1688" dirty="0">
                <a:latin typeface="Gill Sans MT"/>
                <a:cs typeface="Gill Sans MT"/>
              </a:rPr>
              <a:t>feedback</a:t>
            </a:r>
            <a:endParaRPr sz="1688">
              <a:latin typeface="Gill Sans MT"/>
              <a:cs typeface="Gill Sans MT"/>
            </a:endParaRPr>
          </a:p>
          <a:p>
            <a:pPr marL="266076">
              <a:spcBef>
                <a:spcPts val="921"/>
              </a:spcBef>
            </a:pPr>
            <a:r>
              <a:rPr sz="1688" spc="-4" dirty="0">
                <a:latin typeface="Gill Sans MT"/>
                <a:cs typeface="Gill Sans MT"/>
              </a:rPr>
              <a:t>Predict</a:t>
            </a:r>
            <a:r>
              <a:rPr sz="1688" spc="4" dirty="0">
                <a:latin typeface="Gill Sans MT"/>
                <a:cs typeface="Gill Sans MT"/>
              </a:rPr>
              <a:t> </a:t>
            </a:r>
            <a:r>
              <a:rPr sz="1688" dirty="0">
                <a:latin typeface="Gill Sans MT"/>
                <a:cs typeface="Gill Sans MT"/>
              </a:rPr>
              <a:t>outcome/future</a:t>
            </a:r>
            <a:endParaRPr sz="1688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53266" y="2037943"/>
            <a:ext cx="100844" cy="165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6" name="object 6"/>
          <p:cNvSpPr/>
          <p:nvPr/>
        </p:nvSpPr>
        <p:spPr>
          <a:xfrm>
            <a:off x="6053266" y="2408902"/>
            <a:ext cx="100844" cy="165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7" name="object 7"/>
          <p:cNvSpPr/>
          <p:nvPr/>
        </p:nvSpPr>
        <p:spPr>
          <a:xfrm>
            <a:off x="6053266" y="2779862"/>
            <a:ext cx="100844" cy="165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8" name="object 8"/>
          <p:cNvSpPr/>
          <p:nvPr/>
        </p:nvSpPr>
        <p:spPr>
          <a:xfrm>
            <a:off x="5959626" y="3267871"/>
            <a:ext cx="3284785" cy="1311324"/>
          </a:xfrm>
          <a:custGeom>
            <a:avLst/>
            <a:gdLst/>
            <a:ahLst/>
            <a:cxnLst/>
            <a:rect l="l" t="t" r="r" b="b"/>
            <a:pathLst>
              <a:path w="4671695" h="1864995">
                <a:moveTo>
                  <a:pt x="0" y="0"/>
                </a:moveTo>
                <a:lnTo>
                  <a:pt x="4671446" y="0"/>
                </a:lnTo>
                <a:lnTo>
                  <a:pt x="4671446" y="1864479"/>
                </a:lnTo>
                <a:lnTo>
                  <a:pt x="0" y="1864479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9" name="object 9"/>
          <p:cNvSpPr txBox="1"/>
          <p:nvPr/>
        </p:nvSpPr>
        <p:spPr>
          <a:xfrm>
            <a:off x="5959626" y="3267873"/>
            <a:ext cx="3284785" cy="1150261"/>
          </a:xfrm>
          <a:prstGeom prst="rect">
            <a:avLst/>
          </a:prstGeom>
          <a:ln w="10244">
            <a:solidFill>
              <a:srgbClr val="000000"/>
            </a:solidFill>
          </a:ln>
        </p:spPr>
        <p:txBody>
          <a:bodyPr vert="horz" wrap="square" lIns="0" tIns="16520" rIns="0" bIns="0" rtlCol="0">
            <a:spAutoFit/>
          </a:bodyPr>
          <a:lstStyle/>
          <a:p>
            <a:pPr marL="309380" marR="1478150">
              <a:lnSpc>
                <a:spcPct val="145600"/>
              </a:lnSpc>
              <a:spcBef>
                <a:spcPts val="131"/>
              </a:spcBef>
            </a:pPr>
            <a:r>
              <a:rPr sz="1688" spc="7" dirty="0">
                <a:latin typeface="Gill Sans MT"/>
                <a:cs typeface="Gill Sans MT"/>
              </a:rPr>
              <a:t>No</a:t>
            </a:r>
            <a:r>
              <a:rPr sz="1688" spc="-45" dirty="0">
                <a:latin typeface="Gill Sans MT"/>
                <a:cs typeface="Gill Sans MT"/>
              </a:rPr>
              <a:t> </a:t>
            </a:r>
            <a:r>
              <a:rPr sz="1688" spc="4" dirty="0">
                <a:latin typeface="Gill Sans MT"/>
                <a:cs typeface="Gill Sans MT"/>
              </a:rPr>
              <a:t>labels/targets  </a:t>
            </a:r>
            <a:r>
              <a:rPr sz="1688" spc="7" dirty="0">
                <a:latin typeface="Gill Sans MT"/>
                <a:cs typeface="Gill Sans MT"/>
              </a:rPr>
              <a:t>No</a:t>
            </a:r>
            <a:r>
              <a:rPr sz="1688" spc="-4" dirty="0">
                <a:latin typeface="Gill Sans MT"/>
                <a:cs typeface="Gill Sans MT"/>
              </a:rPr>
              <a:t> </a:t>
            </a:r>
            <a:r>
              <a:rPr sz="1688" dirty="0">
                <a:latin typeface="Gill Sans MT"/>
                <a:cs typeface="Gill Sans MT"/>
              </a:rPr>
              <a:t>feedback</a:t>
            </a:r>
            <a:endParaRPr sz="1688">
              <a:latin typeface="Gill Sans MT"/>
              <a:cs typeface="Gill Sans MT"/>
            </a:endParaRPr>
          </a:p>
          <a:p>
            <a:pPr marL="309380">
              <a:spcBef>
                <a:spcPts val="924"/>
              </a:spcBef>
            </a:pPr>
            <a:r>
              <a:rPr sz="1688" spc="4" dirty="0">
                <a:latin typeface="Gill Sans MT"/>
                <a:cs typeface="Gill Sans MT"/>
              </a:rPr>
              <a:t>Find </a:t>
            </a:r>
            <a:r>
              <a:rPr sz="1688" dirty="0">
                <a:latin typeface="Gill Sans MT"/>
                <a:cs typeface="Gill Sans MT"/>
              </a:rPr>
              <a:t>hidden structure in</a:t>
            </a:r>
            <a:r>
              <a:rPr sz="1688" spc="4" dirty="0">
                <a:latin typeface="Gill Sans MT"/>
                <a:cs typeface="Gill Sans MT"/>
              </a:rPr>
              <a:t> data</a:t>
            </a:r>
            <a:endParaRPr sz="1688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3266" y="3457853"/>
            <a:ext cx="100844" cy="165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1" name="object 11"/>
          <p:cNvSpPr/>
          <p:nvPr/>
        </p:nvSpPr>
        <p:spPr>
          <a:xfrm>
            <a:off x="6053266" y="3828811"/>
            <a:ext cx="100844" cy="165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2" name="object 12"/>
          <p:cNvSpPr/>
          <p:nvPr/>
        </p:nvSpPr>
        <p:spPr>
          <a:xfrm>
            <a:off x="6053266" y="4199771"/>
            <a:ext cx="100844" cy="165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3" name="object 13"/>
          <p:cNvSpPr/>
          <p:nvPr/>
        </p:nvSpPr>
        <p:spPr>
          <a:xfrm>
            <a:off x="5959626" y="4737302"/>
            <a:ext cx="3284785" cy="1311324"/>
          </a:xfrm>
          <a:custGeom>
            <a:avLst/>
            <a:gdLst/>
            <a:ahLst/>
            <a:cxnLst/>
            <a:rect l="l" t="t" r="r" b="b"/>
            <a:pathLst>
              <a:path w="4671695" h="1864995">
                <a:moveTo>
                  <a:pt x="0" y="0"/>
                </a:moveTo>
                <a:lnTo>
                  <a:pt x="4671446" y="0"/>
                </a:lnTo>
                <a:lnTo>
                  <a:pt x="4671446" y="1864480"/>
                </a:lnTo>
                <a:lnTo>
                  <a:pt x="0" y="1864480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4" name="object 14"/>
          <p:cNvSpPr txBox="1"/>
          <p:nvPr/>
        </p:nvSpPr>
        <p:spPr>
          <a:xfrm>
            <a:off x="5959626" y="4737302"/>
            <a:ext cx="3284785" cy="1162434"/>
          </a:xfrm>
          <a:prstGeom prst="rect">
            <a:avLst/>
          </a:prstGeom>
          <a:ln w="1024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345542" marR="1435739">
              <a:lnSpc>
                <a:spcPct val="145600"/>
              </a:lnSpc>
              <a:spcBef>
                <a:spcPts val="225"/>
              </a:spcBef>
            </a:pPr>
            <a:r>
              <a:rPr sz="1688" spc="4" dirty="0">
                <a:latin typeface="Gill Sans MT"/>
                <a:cs typeface="Gill Sans MT"/>
              </a:rPr>
              <a:t>Decision</a:t>
            </a:r>
            <a:r>
              <a:rPr sz="1688" spc="-28" dirty="0">
                <a:latin typeface="Gill Sans MT"/>
                <a:cs typeface="Gill Sans MT"/>
              </a:rPr>
              <a:t> </a:t>
            </a:r>
            <a:r>
              <a:rPr sz="1688" spc="-4" dirty="0">
                <a:latin typeface="Gill Sans MT"/>
                <a:cs typeface="Gill Sans MT"/>
              </a:rPr>
              <a:t>process  Reward</a:t>
            </a:r>
            <a:r>
              <a:rPr sz="1688" spc="-11" dirty="0">
                <a:latin typeface="Gill Sans MT"/>
                <a:cs typeface="Gill Sans MT"/>
              </a:rPr>
              <a:t> </a:t>
            </a:r>
            <a:r>
              <a:rPr sz="1688" spc="4" dirty="0">
                <a:latin typeface="Gill Sans MT"/>
                <a:cs typeface="Gill Sans MT"/>
              </a:rPr>
              <a:t>system</a:t>
            </a:r>
            <a:endParaRPr sz="1688">
              <a:latin typeface="Gill Sans MT"/>
              <a:cs typeface="Gill Sans MT"/>
            </a:endParaRPr>
          </a:p>
          <a:p>
            <a:pPr marL="345542">
              <a:spcBef>
                <a:spcPts val="924"/>
              </a:spcBef>
            </a:pPr>
            <a:r>
              <a:rPr sz="1688" spc="4" dirty="0">
                <a:latin typeface="Gill Sans MT"/>
                <a:cs typeface="Gill Sans MT"/>
              </a:rPr>
              <a:t>Learn series of</a:t>
            </a:r>
            <a:r>
              <a:rPr sz="1688" spc="-4" dirty="0">
                <a:latin typeface="Gill Sans MT"/>
                <a:cs typeface="Gill Sans MT"/>
              </a:rPr>
              <a:t> </a:t>
            </a:r>
            <a:r>
              <a:rPr sz="1688" spc="4" dirty="0">
                <a:latin typeface="Gill Sans MT"/>
                <a:cs typeface="Gill Sans MT"/>
              </a:rPr>
              <a:t>actions</a:t>
            </a:r>
            <a:endParaRPr sz="1688">
              <a:latin typeface="Gill Sans MT"/>
              <a:cs typeface="Gill Sans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03687" y="4938989"/>
            <a:ext cx="100844" cy="165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6" name="object 16"/>
          <p:cNvSpPr/>
          <p:nvPr/>
        </p:nvSpPr>
        <p:spPr>
          <a:xfrm>
            <a:off x="6103687" y="5309947"/>
            <a:ext cx="100844" cy="165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7" name="object 17"/>
          <p:cNvSpPr/>
          <p:nvPr/>
        </p:nvSpPr>
        <p:spPr>
          <a:xfrm>
            <a:off x="6103687" y="5680906"/>
            <a:ext cx="100844" cy="165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8" name="object 18"/>
          <p:cNvSpPr txBox="1"/>
          <p:nvPr/>
        </p:nvSpPr>
        <p:spPr>
          <a:xfrm>
            <a:off x="2675017" y="5068645"/>
            <a:ext cx="3284785" cy="468443"/>
          </a:xfrm>
          <a:prstGeom prst="rect">
            <a:avLst/>
          </a:prstGeom>
          <a:solidFill>
            <a:srgbClr val="666666"/>
          </a:solidFill>
          <a:ln w="10244">
            <a:solidFill>
              <a:srgbClr val="000000"/>
            </a:solidFill>
          </a:ln>
        </p:spPr>
        <p:txBody>
          <a:bodyPr vert="horz" wrap="square" lIns="0" tIns="153144" rIns="0" bIns="0" rtlCol="0">
            <a:spAutoFit/>
          </a:bodyPr>
          <a:lstStyle/>
          <a:p>
            <a:pPr marR="8929" algn="ctr">
              <a:spcBef>
                <a:spcPts val="1205"/>
              </a:spcBef>
            </a:pPr>
            <a:r>
              <a:rPr sz="2039" spc="-7" dirty="0">
                <a:solidFill>
                  <a:srgbClr val="FFFFFF"/>
                </a:solidFill>
                <a:latin typeface="Gill Sans MT"/>
                <a:cs typeface="Gill Sans MT"/>
              </a:rPr>
              <a:t>Reinforcement </a:t>
            </a:r>
            <a:r>
              <a:rPr sz="2039" dirty="0">
                <a:solidFill>
                  <a:srgbClr val="FFFFFF"/>
                </a:solidFill>
                <a:latin typeface="Gill Sans MT"/>
                <a:cs typeface="Gill Sans MT"/>
              </a:rPr>
              <a:t>Learning</a:t>
            </a:r>
            <a:endParaRPr sz="2039">
              <a:latin typeface="Gill Sans MT"/>
              <a:cs typeface="Gill Sans MT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6153151" y="3501868"/>
            <a:ext cx="1478756" cy="95488"/>
          </a:xfrm>
          <a:prstGeom prst="rect">
            <a:avLst/>
          </a:prstGeom>
        </p:spPr>
        <p:txBody>
          <a:bodyPr vert="horz" wrap="square" lIns="0" tIns="3125" rIns="0" bIns="0" rtlCol="0" anchor="ctr">
            <a:spAutoFit/>
          </a:bodyPr>
          <a:lstStyle/>
          <a:p>
            <a:pPr marL="26786">
              <a:spcBef>
                <a:spcPts val="24"/>
              </a:spcBef>
            </a:pPr>
            <a:fld id="{81D60167-4931-47E6-BA6A-407CBD079E47}" type="slidenum">
              <a:rPr spc="-4" dirty="0"/>
              <a:pPr marL="26786">
                <a:spcBef>
                  <a:spcPts val="24"/>
                </a:spcBef>
              </a:pPr>
              <a:t>11</a:t>
            </a:fld>
            <a:endParaRPr spc="-4" dirty="0"/>
          </a:p>
        </p:txBody>
      </p:sp>
      <p:sp>
        <p:nvSpPr>
          <p:cNvPr id="19" name="object 19"/>
          <p:cNvSpPr txBox="1"/>
          <p:nvPr/>
        </p:nvSpPr>
        <p:spPr>
          <a:xfrm>
            <a:off x="2675017" y="3599214"/>
            <a:ext cx="3284785" cy="468443"/>
          </a:xfrm>
          <a:prstGeom prst="rect">
            <a:avLst/>
          </a:prstGeom>
          <a:solidFill>
            <a:srgbClr val="666666"/>
          </a:solidFill>
          <a:ln w="10244">
            <a:solidFill>
              <a:srgbClr val="000000"/>
            </a:solidFill>
          </a:ln>
        </p:spPr>
        <p:txBody>
          <a:bodyPr vert="horz" wrap="square" lIns="0" tIns="153144" rIns="0" bIns="0" rtlCol="0">
            <a:spAutoFit/>
          </a:bodyPr>
          <a:lstStyle/>
          <a:p>
            <a:pPr marR="8929" algn="ctr">
              <a:spcBef>
                <a:spcPts val="1205"/>
              </a:spcBef>
            </a:pPr>
            <a:r>
              <a:rPr sz="2039" spc="4" dirty="0">
                <a:solidFill>
                  <a:srgbClr val="FFFFFF"/>
                </a:solidFill>
                <a:latin typeface="Gill Sans MT"/>
                <a:cs typeface="Gill Sans MT"/>
              </a:rPr>
              <a:t>Unsupervised</a:t>
            </a:r>
            <a:r>
              <a:rPr sz="2039" spc="-7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039" dirty="0">
                <a:solidFill>
                  <a:srgbClr val="FFFFFF"/>
                </a:solidFill>
                <a:latin typeface="Gill Sans MT"/>
                <a:cs typeface="Gill Sans MT"/>
              </a:rPr>
              <a:t>Learning</a:t>
            </a:r>
            <a:endParaRPr sz="2039">
              <a:latin typeface="Gill Sans MT"/>
              <a:cs typeface="Gill Sans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75017" y="2173002"/>
            <a:ext cx="3284785" cy="466641"/>
          </a:xfrm>
          <a:prstGeom prst="rect">
            <a:avLst/>
          </a:prstGeom>
          <a:solidFill>
            <a:srgbClr val="666666"/>
          </a:solidFill>
          <a:ln w="10244">
            <a:solidFill>
              <a:srgbClr val="000000"/>
            </a:solidFill>
          </a:ln>
        </p:spPr>
        <p:txBody>
          <a:bodyPr vert="horz" wrap="square" lIns="0" tIns="151359" rIns="0" bIns="0" rtlCol="0">
            <a:spAutoFit/>
          </a:bodyPr>
          <a:lstStyle/>
          <a:p>
            <a:pPr marR="8929" algn="ctr">
              <a:spcBef>
                <a:spcPts val="1192"/>
              </a:spcBef>
            </a:pPr>
            <a:r>
              <a:rPr sz="2039" spc="7" dirty="0">
                <a:solidFill>
                  <a:srgbClr val="FFFFFF"/>
                </a:solidFill>
                <a:latin typeface="Gill Sans MT"/>
                <a:cs typeface="Gill Sans MT"/>
              </a:rPr>
              <a:t>Supervised</a:t>
            </a:r>
            <a:r>
              <a:rPr sz="2039" spc="-11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039" dirty="0">
                <a:solidFill>
                  <a:srgbClr val="FFFFFF"/>
                </a:solidFill>
                <a:latin typeface="Gill Sans MT"/>
                <a:cs typeface="Gill Sans MT"/>
              </a:rPr>
              <a:t>Learning</a:t>
            </a:r>
            <a:endParaRPr sz="2039">
              <a:latin typeface="Gill Sans MT"/>
              <a:cs typeface="Gill Sans MT"/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7BE9D33-C206-4EE9-8DBC-D6383CF5A37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4777" y="232050"/>
            <a:ext cx="6768703" cy="686125"/>
          </a:xfrm>
          <a:prstGeom prst="rect">
            <a:avLst/>
          </a:prstGeom>
        </p:spPr>
        <p:txBody>
          <a:bodyPr vert="horz" wrap="square" lIns="0" tIns="8929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1"/>
              </a:spcBef>
            </a:pPr>
            <a:r>
              <a:rPr spc="67" dirty="0"/>
              <a:t>Reinforcement</a:t>
            </a:r>
            <a:r>
              <a:rPr spc="-21" dirty="0"/>
              <a:t> </a:t>
            </a:r>
            <a:r>
              <a:rPr spc="63" dirty="0"/>
              <a:t>Learning</a:t>
            </a:r>
          </a:p>
        </p:txBody>
      </p:sp>
      <p:sp>
        <p:nvSpPr>
          <p:cNvPr id="3" name="object 3"/>
          <p:cNvSpPr/>
          <p:nvPr/>
        </p:nvSpPr>
        <p:spPr>
          <a:xfrm>
            <a:off x="4448473" y="4068169"/>
            <a:ext cx="1643063" cy="571500"/>
          </a:xfrm>
          <a:custGeom>
            <a:avLst/>
            <a:gdLst/>
            <a:ahLst/>
            <a:cxnLst/>
            <a:rect l="l" t="t" r="r" b="b"/>
            <a:pathLst>
              <a:path w="2336800" h="812800">
                <a:moveTo>
                  <a:pt x="2235200" y="0"/>
                </a:moveTo>
                <a:lnTo>
                  <a:pt x="101600" y="0"/>
                </a:lnTo>
                <a:lnTo>
                  <a:pt x="62052" y="7984"/>
                </a:lnTo>
                <a:lnTo>
                  <a:pt x="29757" y="29757"/>
                </a:lnTo>
                <a:lnTo>
                  <a:pt x="7984" y="62052"/>
                </a:lnTo>
                <a:lnTo>
                  <a:pt x="0" y="101600"/>
                </a:lnTo>
                <a:lnTo>
                  <a:pt x="0" y="711200"/>
                </a:lnTo>
                <a:lnTo>
                  <a:pt x="7984" y="750747"/>
                </a:lnTo>
                <a:lnTo>
                  <a:pt x="29757" y="783042"/>
                </a:lnTo>
                <a:lnTo>
                  <a:pt x="62052" y="804815"/>
                </a:lnTo>
                <a:lnTo>
                  <a:pt x="101600" y="812800"/>
                </a:lnTo>
                <a:lnTo>
                  <a:pt x="2235200" y="812800"/>
                </a:lnTo>
                <a:lnTo>
                  <a:pt x="2274747" y="804815"/>
                </a:lnTo>
                <a:lnTo>
                  <a:pt x="2307042" y="783042"/>
                </a:lnTo>
                <a:lnTo>
                  <a:pt x="2328815" y="750747"/>
                </a:lnTo>
                <a:lnTo>
                  <a:pt x="2336800" y="711200"/>
                </a:lnTo>
                <a:lnTo>
                  <a:pt x="2336800" y="101600"/>
                </a:lnTo>
                <a:lnTo>
                  <a:pt x="2328815" y="62052"/>
                </a:lnTo>
                <a:lnTo>
                  <a:pt x="2307042" y="29757"/>
                </a:lnTo>
                <a:lnTo>
                  <a:pt x="2274747" y="7984"/>
                </a:lnTo>
                <a:lnTo>
                  <a:pt x="223520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4" name="object 4"/>
          <p:cNvSpPr/>
          <p:nvPr/>
        </p:nvSpPr>
        <p:spPr>
          <a:xfrm>
            <a:off x="4448473" y="4068169"/>
            <a:ext cx="1643063" cy="571500"/>
          </a:xfrm>
          <a:custGeom>
            <a:avLst/>
            <a:gdLst/>
            <a:ahLst/>
            <a:cxnLst/>
            <a:rect l="l" t="t" r="r" b="b"/>
            <a:pathLst>
              <a:path w="2336800" h="812800">
                <a:moveTo>
                  <a:pt x="101600" y="0"/>
                </a:moveTo>
                <a:lnTo>
                  <a:pt x="2235200" y="0"/>
                </a:lnTo>
                <a:lnTo>
                  <a:pt x="2274747" y="7984"/>
                </a:lnTo>
                <a:lnTo>
                  <a:pt x="2307042" y="29757"/>
                </a:lnTo>
                <a:lnTo>
                  <a:pt x="2328815" y="62052"/>
                </a:lnTo>
                <a:lnTo>
                  <a:pt x="2336800" y="101600"/>
                </a:lnTo>
                <a:lnTo>
                  <a:pt x="2336800" y="711200"/>
                </a:lnTo>
                <a:lnTo>
                  <a:pt x="2328815" y="750747"/>
                </a:lnTo>
                <a:lnTo>
                  <a:pt x="2307042" y="783042"/>
                </a:lnTo>
                <a:lnTo>
                  <a:pt x="2274747" y="804815"/>
                </a:lnTo>
                <a:lnTo>
                  <a:pt x="2235200" y="812800"/>
                </a:lnTo>
                <a:lnTo>
                  <a:pt x="101600" y="812800"/>
                </a:lnTo>
                <a:lnTo>
                  <a:pt x="62052" y="804815"/>
                </a:lnTo>
                <a:lnTo>
                  <a:pt x="29757" y="783042"/>
                </a:lnTo>
                <a:lnTo>
                  <a:pt x="7984" y="750747"/>
                </a:lnTo>
                <a:lnTo>
                  <a:pt x="0" y="711200"/>
                </a:lnTo>
                <a:lnTo>
                  <a:pt x="0" y="101600"/>
                </a:lnTo>
                <a:lnTo>
                  <a:pt x="7984" y="62052"/>
                </a:lnTo>
                <a:lnTo>
                  <a:pt x="29757" y="29757"/>
                </a:lnTo>
                <a:lnTo>
                  <a:pt x="62052" y="7984"/>
                </a:lnTo>
                <a:lnTo>
                  <a:pt x="1016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5" name="object 5"/>
          <p:cNvSpPr txBox="1"/>
          <p:nvPr/>
        </p:nvSpPr>
        <p:spPr>
          <a:xfrm>
            <a:off x="5009559" y="4212918"/>
            <a:ext cx="512117" cy="25786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617" dirty="0">
                <a:latin typeface="Gill Sans MT"/>
                <a:cs typeface="Gill Sans MT"/>
              </a:rPr>
              <a:t>A</a:t>
            </a:r>
            <a:r>
              <a:rPr sz="1617" spc="-4" dirty="0">
                <a:latin typeface="Gill Sans MT"/>
                <a:cs typeface="Gill Sans MT"/>
              </a:rPr>
              <a:t>g</a:t>
            </a:r>
            <a:r>
              <a:rPr sz="1617" dirty="0">
                <a:latin typeface="Gill Sans MT"/>
                <a:cs typeface="Gill Sans MT"/>
              </a:rPr>
              <a:t>ent</a:t>
            </a:r>
            <a:endParaRPr sz="1617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60219" y="3277891"/>
            <a:ext cx="553640" cy="650527"/>
          </a:xfrm>
          <a:custGeom>
            <a:avLst/>
            <a:gdLst/>
            <a:ahLst/>
            <a:cxnLst/>
            <a:rect l="l" t="t" r="r" b="b"/>
            <a:pathLst>
              <a:path w="787400" h="925195">
                <a:moveTo>
                  <a:pt x="787400" y="0"/>
                </a:moveTo>
                <a:lnTo>
                  <a:pt x="0" y="0"/>
                </a:lnTo>
                <a:lnTo>
                  <a:pt x="0" y="924685"/>
                </a:lnTo>
              </a:path>
            </a:pathLst>
          </a:custGeom>
          <a:ln w="38100">
            <a:solidFill>
              <a:srgbClr val="D840D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7" name="object 7"/>
          <p:cNvSpPr/>
          <p:nvPr/>
        </p:nvSpPr>
        <p:spPr>
          <a:xfrm>
            <a:off x="5509319" y="3914666"/>
            <a:ext cx="101799" cy="126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8" name="object 8"/>
          <p:cNvSpPr/>
          <p:nvPr/>
        </p:nvSpPr>
        <p:spPr>
          <a:xfrm>
            <a:off x="4953001" y="2974282"/>
            <a:ext cx="1151929" cy="954137"/>
          </a:xfrm>
          <a:custGeom>
            <a:avLst/>
            <a:gdLst/>
            <a:ahLst/>
            <a:cxnLst/>
            <a:rect l="l" t="t" r="r" b="b"/>
            <a:pathLst>
              <a:path w="1638300" h="1356995">
                <a:moveTo>
                  <a:pt x="1638300" y="0"/>
                </a:moveTo>
                <a:lnTo>
                  <a:pt x="0" y="0"/>
                </a:lnTo>
                <a:lnTo>
                  <a:pt x="0" y="1356485"/>
                </a:lnTo>
              </a:path>
            </a:pathLst>
          </a:custGeom>
          <a:ln w="38100">
            <a:solidFill>
              <a:srgbClr val="D840D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9" name="object 9"/>
          <p:cNvSpPr/>
          <p:nvPr/>
        </p:nvSpPr>
        <p:spPr>
          <a:xfrm>
            <a:off x="4902100" y="3914666"/>
            <a:ext cx="101797" cy="126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0" name="object 10"/>
          <p:cNvSpPr/>
          <p:nvPr/>
        </p:nvSpPr>
        <p:spPr>
          <a:xfrm>
            <a:off x="6109395" y="2826942"/>
            <a:ext cx="1643063" cy="571500"/>
          </a:xfrm>
          <a:custGeom>
            <a:avLst/>
            <a:gdLst/>
            <a:ahLst/>
            <a:cxnLst/>
            <a:rect l="l" t="t" r="r" b="b"/>
            <a:pathLst>
              <a:path w="2336800" h="812800">
                <a:moveTo>
                  <a:pt x="2235200" y="0"/>
                </a:moveTo>
                <a:lnTo>
                  <a:pt x="101600" y="0"/>
                </a:lnTo>
                <a:lnTo>
                  <a:pt x="62052" y="7984"/>
                </a:lnTo>
                <a:lnTo>
                  <a:pt x="29757" y="29757"/>
                </a:lnTo>
                <a:lnTo>
                  <a:pt x="7984" y="62052"/>
                </a:lnTo>
                <a:lnTo>
                  <a:pt x="0" y="101600"/>
                </a:lnTo>
                <a:lnTo>
                  <a:pt x="0" y="711200"/>
                </a:lnTo>
                <a:lnTo>
                  <a:pt x="7984" y="750747"/>
                </a:lnTo>
                <a:lnTo>
                  <a:pt x="29757" y="783042"/>
                </a:lnTo>
                <a:lnTo>
                  <a:pt x="62052" y="804815"/>
                </a:lnTo>
                <a:lnTo>
                  <a:pt x="101600" y="812800"/>
                </a:lnTo>
                <a:lnTo>
                  <a:pt x="2235200" y="812800"/>
                </a:lnTo>
                <a:lnTo>
                  <a:pt x="2274747" y="804815"/>
                </a:lnTo>
                <a:lnTo>
                  <a:pt x="2307042" y="783042"/>
                </a:lnTo>
                <a:lnTo>
                  <a:pt x="2328815" y="750747"/>
                </a:lnTo>
                <a:lnTo>
                  <a:pt x="2336800" y="711200"/>
                </a:lnTo>
                <a:lnTo>
                  <a:pt x="2336800" y="101600"/>
                </a:lnTo>
                <a:lnTo>
                  <a:pt x="2328815" y="62052"/>
                </a:lnTo>
                <a:lnTo>
                  <a:pt x="2307042" y="29757"/>
                </a:lnTo>
                <a:lnTo>
                  <a:pt x="2274747" y="7984"/>
                </a:lnTo>
                <a:lnTo>
                  <a:pt x="223520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1" name="object 11"/>
          <p:cNvSpPr/>
          <p:nvPr/>
        </p:nvSpPr>
        <p:spPr>
          <a:xfrm>
            <a:off x="6109395" y="2826942"/>
            <a:ext cx="1643063" cy="571500"/>
          </a:xfrm>
          <a:custGeom>
            <a:avLst/>
            <a:gdLst/>
            <a:ahLst/>
            <a:cxnLst/>
            <a:rect l="l" t="t" r="r" b="b"/>
            <a:pathLst>
              <a:path w="2336800" h="812800">
                <a:moveTo>
                  <a:pt x="101600" y="0"/>
                </a:moveTo>
                <a:lnTo>
                  <a:pt x="2235200" y="0"/>
                </a:lnTo>
                <a:lnTo>
                  <a:pt x="2274747" y="7984"/>
                </a:lnTo>
                <a:lnTo>
                  <a:pt x="2307042" y="29757"/>
                </a:lnTo>
                <a:lnTo>
                  <a:pt x="2328815" y="62052"/>
                </a:lnTo>
                <a:lnTo>
                  <a:pt x="2336800" y="101600"/>
                </a:lnTo>
                <a:lnTo>
                  <a:pt x="2336800" y="711200"/>
                </a:lnTo>
                <a:lnTo>
                  <a:pt x="2328815" y="750747"/>
                </a:lnTo>
                <a:lnTo>
                  <a:pt x="2307042" y="783042"/>
                </a:lnTo>
                <a:lnTo>
                  <a:pt x="2274747" y="804815"/>
                </a:lnTo>
                <a:lnTo>
                  <a:pt x="2235200" y="812800"/>
                </a:lnTo>
                <a:lnTo>
                  <a:pt x="101600" y="812800"/>
                </a:lnTo>
                <a:lnTo>
                  <a:pt x="62052" y="804815"/>
                </a:lnTo>
                <a:lnTo>
                  <a:pt x="29757" y="783042"/>
                </a:lnTo>
                <a:lnTo>
                  <a:pt x="7984" y="750747"/>
                </a:lnTo>
                <a:lnTo>
                  <a:pt x="0" y="711200"/>
                </a:lnTo>
                <a:lnTo>
                  <a:pt x="0" y="101600"/>
                </a:lnTo>
                <a:lnTo>
                  <a:pt x="7984" y="62052"/>
                </a:lnTo>
                <a:lnTo>
                  <a:pt x="29757" y="29757"/>
                </a:lnTo>
                <a:lnTo>
                  <a:pt x="62052" y="7984"/>
                </a:lnTo>
                <a:lnTo>
                  <a:pt x="1016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2" name="object 12"/>
          <p:cNvSpPr txBox="1"/>
          <p:nvPr/>
        </p:nvSpPr>
        <p:spPr>
          <a:xfrm>
            <a:off x="6388654" y="2965353"/>
            <a:ext cx="1075581" cy="25786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617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1617" spc="-24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1617" dirty="0">
                <a:solidFill>
                  <a:srgbClr val="FFFFFF"/>
                </a:solidFill>
                <a:latin typeface="Gill Sans MT"/>
                <a:cs typeface="Gill Sans MT"/>
              </a:rPr>
              <a:t>vi</a:t>
            </a:r>
            <a:r>
              <a:rPr sz="1617" spc="-43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1617" dirty="0">
                <a:solidFill>
                  <a:srgbClr val="FFFFFF"/>
                </a:solidFill>
                <a:latin typeface="Gill Sans MT"/>
                <a:cs typeface="Gill Sans MT"/>
              </a:rPr>
              <a:t>onment</a:t>
            </a:r>
            <a:endParaRPr sz="1617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04702" y="3535959"/>
            <a:ext cx="1151929" cy="838051"/>
          </a:xfrm>
          <a:custGeom>
            <a:avLst/>
            <a:gdLst/>
            <a:ahLst/>
            <a:cxnLst/>
            <a:rect l="l" t="t" r="r" b="b"/>
            <a:pathLst>
              <a:path w="1638300" h="1191895">
                <a:moveTo>
                  <a:pt x="0" y="1191385"/>
                </a:moveTo>
                <a:lnTo>
                  <a:pt x="1638300" y="1191385"/>
                </a:lnTo>
                <a:lnTo>
                  <a:pt x="1638300" y="0"/>
                </a:lnTo>
              </a:path>
            </a:pathLst>
          </a:custGeom>
          <a:ln w="38100">
            <a:solidFill>
              <a:srgbClr val="D840D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4" name="object 14"/>
          <p:cNvSpPr/>
          <p:nvPr/>
        </p:nvSpPr>
        <p:spPr>
          <a:xfrm>
            <a:off x="7205732" y="3422553"/>
            <a:ext cx="101797" cy="1268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5" name="object 15"/>
          <p:cNvSpPr txBox="1"/>
          <p:nvPr/>
        </p:nvSpPr>
        <p:spPr>
          <a:xfrm>
            <a:off x="4214500" y="3268962"/>
            <a:ext cx="1929259" cy="470681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lnSpc>
                <a:spcPts val="1813"/>
              </a:lnSpc>
              <a:spcBef>
                <a:spcPts val="71"/>
              </a:spcBef>
            </a:pPr>
            <a:r>
              <a:rPr sz="1617" spc="-11" dirty="0">
                <a:latin typeface="Gill Sans MT"/>
                <a:cs typeface="Gill Sans MT"/>
              </a:rPr>
              <a:t>Reward</a:t>
            </a:r>
            <a:endParaRPr sz="1617">
              <a:latin typeface="Gill Sans MT"/>
              <a:cs typeface="Gill Sans MT"/>
            </a:endParaRPr>
          </a:p>
          <a:p>
            <a:pPr marL="1503150">
              <a:lnSpc>
                <a:spcPts val="1813"/>
              </a:lnSpc>
            </a:pPr>
            <a:r>
              <a:rPr sz="1617" dirty="0">
                <a:latin typeface="Gill Sans MT"/>
                <a:cs typeface="Gill Sans MT"/>
              </a:rPr>
              <a:t>St</a:t>
            </a:r>
            <a:r>
              <a:rPr sz="1617" spc="-4" dirty="0">
                <a:latin typeface="Gill Sans MT"/>
                <a:cs typeface="Gill Sans MT"/>
              </a:rPr>
              <a:t>a</a:t>
            </a:r>
            <a:r>
              <a:rPr sz="1617" dirty="0">
                <a:latin typeface="Gill Sans MT"/>
                <a:cs typeface="Gill Sans MT"/>
              </a:rPr>
              <a:t>te</a:t>
            </a:r>
            <a:endParaRPr sz="1617">
              <a:latin typeface="Gill Sans MT"/>
              <a:cs typeface="Gill Sans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02830" y="3795814"/>
            <a:ext cx="574625" cy="25786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617" dirty="0">
                <a:latin typeface="Gill Sans MT"/>
                <a:cs typeface="Gill Sans MT"/>
              </a:rPr>
              <a:t>Action</a:t>
            </a:r>
            <a:endParaRPr sz="1617">
              <a:latin typeface="Gill Sans MT"/>
              <a:cs typeface="Gill Sans MT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B5DAF14-BE28-4445-B7BA-21F225B2A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473" y="340323"/>
            <a:ext cx="7603881" cy="516848"/>
          </a:xfrm>
          <a:prstGeom prst="rect">
            <a:avLst/>
          </a:prstGeom>
        </p:spPr>
        <p:txBody>
          <a:bodyPr vert="horz" wrap="square" lIns="0" tIns="8929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71"/>
              </a:spcBef>
            </a:pPr>
            <a:r>
              <a:rPr sz="3300" spc="63" dirty="0"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  <a:r>
              <a:rPr sz="3300" spc="-8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00" spc="95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3" name="object 3"/>
          <p:cNvSpPr/>
          <p:nvPr/>
        </p:nvSpPr>
        <p:spPr>
          <a:xfrm>
            <a:off x="6859490" y="4912078"/>
            <a:ext cx="188863" cy="1785"/>
          </a:xfrm>
          <a:custGeom>
            <a:avLst/>
            <a:gdLst/>
            <a:ahLst/>
            <a:cxnLst/>
            <a:rect l="l" t="t" r="r" b="b"/>
            <a:pathLst>
              <a:path w="268604" h="2540">
                <a:moveTo>
                  <a:pt x="0" y="0"/>
                </a:moveTo>
                <a:lnTo>
                  <a:pt x="267976" y="2352"/>
                </a:lnTo>
              </a:path>
            </a:pathLst>
          </a:custGeom>
          <a:ln w="25400">
            <a:solidFill>
              <a:srgbClr val="D840D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4" name="object 4"/>
          <p:cNvSpPr/>
          <p:nvPr/>
        </p:nvSpPr>
        <p:spPr>
          <a:xfrm>
            <a:off x="7038698" y="4872658"/>
            <a:ext cx="103863" cy="82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5" name="object 5"/>
          <p:cNvSpPr/>
          <p:nvPr/>
        </p:nvSpPr>
        <p:spPr>
          <a:xfrm>
            <a:off x="5073551" y="4912078"/>
            <a:ext cx="188863" cy="1785"/>
          </a:xfrm>
          <a:custGeom>
            <a:avLst/>
            <a:gdLst/>
            <a:ahLst/>
            <a:cxnLst/>
            <a:rect l="l" t="t" r="r" b="b"/>
            <a:pathLst>
              <a:path w="268604" h="2540">
                <a:moveTo>
                  <a:pt x="0" y="0"/>
                </a:moveTo>
                <a:lnTo>
                  <a:pt x="267976" y="2352"/>
                </a:lnTo>
              </a:path>
            </a:pathLst>
          </a:custGeom>
          <a:ln w="25400">
            <a:solidFill>
              <a:srgbClr val="D840D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6" name="object 6"/>
          <p:cNvSpPr/>
          <p:nvPr/>
        </p:nvSpPr>
        <p:spPr>
          <a:xfrm>
            <a:off x="5252761" y="4872658"/>
            <a:ext cx="103863" cy="82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7" name="object 7"/>
          <p:cNvSpPr/>
          <p:nvPr/>
        </p:nvSpPr>
        <p:spPr>
          <a:xfrm>
            <a:off x="6119682" y="4217695"/>
            <a:ext cx="1785" cy="367011"/>
          </a:xfrm>
          <a:custGeom>
            <a:avLst/>
            <a:gdLst/>
            <a:ahLst/>
            <a:cxnLst/>
            <a:rect l="l" t="t" r="r" b="b"/>
            <a:pathLst>
              <a:path w="2540" h="521970">
                <a:moveTo>
                  <a:pt x="2176" y="0"/>
                </a:moveTo>
                <a:lnTo>
                  <a:pt x="0" y="521971"/>
                </a:lnTo>
              </a:path>
            </a:pathLst>
          </a:custGeom>
          <a:ln w="25400">
            <a:solidFill>
              <a:srgbClr val="D840D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8" name="object 8"/>
          <p:cNvSpPr/>
          <p:nvPr/>
        </p:nvSpPr>
        <p:spPr>
          <a:xfrm>
            <a:off x="6078604" y="4575643"/>
            <a:ext cx="82152" cy="1037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9" name="object 9"/>
          <p:cNvSpPr/>
          <p:nvPr/>
        </p:nvSpPr>
        <p:spPr>
          <a:xfrm>
            <a:off x="5381626" y="2355855"/>
            <a:ext cx="1330524" cy="419695"/>
          </a:xfrm>
          <a:custGeom>
            <a:avLst/>
            <a:gdLst/>
            <a:ahLst/>
            <a:cxnLst/>
            <a:rect l="l" t="t" r="r" b="b"/>
            <a:pathLst>
              <a:path w="1892300" h="596900">
                <a:moveTo>
                  <a:pt x="1790700" y="0"/>
                </a:moveTo>
                <a:lnTo>
                  <a:pt x="101600" y="0"/>
                </a:lnTo>
                <a:lnTo>
                  <a:pt x="62052" y="7984"/>
                </a:lnTo>
                <a:lnTo>
                  <a:pt x="29757" y="29757"/>
                </a:lnTo>
                <a:lnTo>
                  <a:pt x="7984" y="62052"/>
                </a:lnTo>
                <a:lnTo>
                  <a:pt x="0" y="101600"/>
                </a:lnTo>
                <a:lnTo>
                  <a:pt x="0" y="495300"/>
                </a:lnTo>
                <a:lnTo>
                  <a:pt x="7984" y="534847"/>
                </a:lnTo>
                <a:lnTo>
                  <a:pt x="29757" y="567142"/>
                </a:lnTo>
                <a:lnTo>
                  <a:pt x="62052" y="588915"/>
                </a:lnTo>
                <a:lnTo>
                  <a:pt x="101600" y="596900"/>
                </a:lnTo>
                <a:lnTo>
                  <a:pt x="1790700" y="596900"/>
                </a:lnTo>
                <a:lnTo>
                  <a:pt x="1830247" y="588915"/>
                </a:lnTo>
                <a:lnTo>
                  <a:pt x="1862542" y="567142"/>
                </a:lnTo>
                <a:lnTo>
                  <a:pt x="1884315" y="534847"/>
                </a:lnTo>
                <a:lnTo>
                  <a:pt x="1892300" y="495300"/>
                </a:lnTo>
                <a:lnTo>
                  <a:pt x="1892300" y="101600"/>
                </a:lnTo>
                <a:lnTo>
                  <a:pt x="1884315" y="62052"/>
                </a:lnTo>
                <a:lnTo>
                  <a:pt x="1862542" y="29757"/>
                </a:lnTo>
                <a:lnTo>
                  <a:pt x="1830247" y="7984"/>
                </a:lnTo>
                <a:lnTo>
                  <a:pt x="179070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0" name="object 10"/>
          <p:cNvSpPr/>
          <p:nvPr/>
        </p:nvSpPr>
        <p:spPr>
          <a:xfrm>
            <a:off x="5381626" y="2355855"/>
            <a:ext cx="1330524" cy="419695"/>
          </a:xfrm>
          <a:custGeom>
            <a:avLst/>
            <a:gdLst/>
            <a:ahLst/>
            <a:cxnLst/>
            <a:rect l="l" t="t" r="r" b="b"/>
            <a:pathLst>
              <a:path w="1892300" h="596900">
                <a:moveTo>
                  <a:pt x="101600" y="0"/>
                </a:moveTo>
                <a:lnTo>
                  <a:pt x="1790700" y="0"/>
                </a:lnTo>
                <a:lnTo>
                  <a:pt x="1830247" y="7984"/>
                </a:lnTo>
                <a:lnTo>
                  <a:pt x="1862542" y="29757"/>
                </a:lnTo>
                <a:lnTo>
                  <a:pt x="1884315" y="62052"/>
                </a:lnTo>
                <a:lnTo>
                  <a:pt x="1892300" y="101600"/>
                </a:lnTo>
                <a:lnTo>
                  <a:pt x="1892300" y="495300"/>
                </a:lnTo>
                <a:lnTo>
                  <a:pt x="1884315" y="534847"/>
                </a:lnTo>
                <a:lnTo>
                  <a:pt x="1862542" y="567142"/>
                </a:lnTo>
                <a:lnTo>
                  <a:pt x="1830247" y="588915"/>
                </a:lnTo>
                <a:lnTo>
                  <a:pt x="1790700" y="596900"/>
                </a:lnTo>
                <a:lnTo>
                  <a:pt x="101600" y="596900"/>
                </a:lnTo>
                <a:lnTo>
                  <a:pt x="62052" y="588915"/>
                </a:lnTo>
                <a:lnTo>
                  <a:pt x="29757" y="567142"/>
                </a:lnTo>
                <a:lnTo>
                  <a:pt x="7984" y="534847"/>
                </a:lnTo>
                <a:lnTo>
                  <a:pt x="0" y="495300"/>
                </a:lnTo>
                <a:lnTo>
                  <a:pt x="0" y="101600"/>
                </a:lnTo>
                <a:lnTo>
                  <a:pt x="7984" y="62052"/>
                </a:lnTo>
                <a:lnTo>
                  <a:pt x="29757" y="29757"/>
                </a:lnTo>
                <a:lnTo>
                  <a:pt x="62052" y="7984"/>
                </a:lnTo>
                <a:lnTo>
                  <a:pt x="1016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1" name="object 11"/>
          <p:cNvSpPr/>
          <p:nvPr/>
        </p:nvSpPr>
        <p:spPr>
          <a:xfrm>
            <a:off x="4694039" y="2668395"/>
            <a:ext cx="1330524" cy="419695"/>
          </a:xfrm>
          <a:custGeom>
            <a:avLst/>
            <a:gdLst/>
            <a:ahLst/>
            <a:cxnLst/>
            <a:rect l="l" t="t" r="r" b="b"/>
            <a:pathLst>
              <a:path w="1892300" h="596900">
                <a:moveTo>
                  <a:pt x="1790700" y="0"/>
                </a:moveTo>
                <a:lnTo>
                  <a:pt x="101600" y="0"/>
                </a:lnTo>
                <a:lnTo>
                  <a:pt x="62052" y="7984"/>
                </a:lnTo>
                <a:lnTo>
                  <a:pt x="29757" y="29757"/>
                </a:lnTo>
                <a:lnTo>
                  <a:pt x="7984" y="62052"/>
                </a:lnTo>
                <a:lnTo>
                  <a:pt x="0" y="101600"/>
                </a:lnTo>
                <a:lnTo>
                  <a:pt x="0" y="495300"/>
                </a:lnTo>
                <a:lnTo>
                  <a:pt x="7984" y="534847"/>
                </a:lnTo>
                <a:lnTo>
                  <a:pt x="29757" y="567142"/>
                </a:lnTo>
                <a:lnTo>
                  <a:pt x="62052" y="588915"/>
                </a:lnTo>
                <a:lnTo>
                  <a:pt x="101600" y="596900"/>
                </a:lnTo>
                <a:lnTo>
                  <a:pt x="1790700" y="596900"/>
                </a:lnTo>
                <a:lnTo>
                  <a:pt x="1830247" y="588915"/>
                </a:lnTo>
                <a:lnTo>
                  <a:pt x="1862542" y="567142"/>
                </a:lnTo>
                <a:lnTo>
                  <a:pt x="1884315" y="534847"/>
                </a:lnTo>
                <a:lnTo>
                  <a:pt x="1892300" y="495300"/>
                </a:lnTo>
                <a:lnTo>
                  <a:pt x="1892300" y="101600"/>
                </a:lnTo>
                <a:lnTo>
                  <a:pt x="1884315" y="62052"/>
                </a:lnTo>
                <a:lnTo>
                  <a:pt x="1862542" y="29757"/>
                </a:lnTo>
                <a:lnTo>
                  <a:pt x="1830247" y="7984"/>
                </a:lnTo>
                <a:lnTo>
                  <a:pt x="179070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2" name="object 12"/>
          <p:cNvSpPr/>
          <p:nvPr/>
        </p:nvSpPr>
        <p:spPr>
          <a:xfrm>
            <a:off x="4694039" y="2668395"/>
            <a:ext cx="1330524" cy="419695"/>
          </a:xfrm>
          <a:custGeom>
            <a:avLst/>
            <a:gdLst/>
            <a:ahLst/>
            <a:cxnLst/>
            <a:rect l="l" t="t" r="r" b="b"/>
            <a:pathLst>
              <a:path w="1892300" h="596900">
                <a:moveTo>
                  <a:pt x="101600" y="0"/>
                </a:moveTo>
                <a:lnTo>
                  <a:pt x="1790700" y="0"/>
                </a:lnTo>
                <a:lnTo>
                  <a:pt x="1830247" y="7984"/>
                </a:lnTo>
                <a:lnTo>
                  <a:pt x="1862542" y="29757"/>
                </a:lnTo>
                <a:lnTo>
                  <a:pt x="1884315" y="62052"/>
                </a:lnTo>
                <a:lnTo>
                  <a:pt x="1892300" y="101600"/>
                </a:lnTo>
                <a:lnTo>
                  <a:pt x="1892300" y="495300"/>
                </a:lnTo>
                <a:lnTo>
                  <a:pt x="1884315" y="534847"/>
                </a:lnTo>
                <a:lnTo>
                  <a:pt x="1862542" y="567142"/>
                </a:lnTo>
                <a:lnTo>
                  <a:pt x="1830247" y="588915"/>
                </a:lnTo>
                <a:lnTo>
                  <a:pt x="1790700" y="596900"/>
                </a:lnTo>
                <a:lnTo>
                  <a:pt x="101600" y="596900"/>
                </a:lnTo>
                <a:lnTo>
                  <a:pt x="62052" y="588915"/>
                </a:lnTo>
                <a:lnTo>
                  <a:pt x="29757" y="567142"/>
                </a:lnTo>
                <a:lnTo>
                  <a:pt x="7984" y="534847"/>
                </a:lnTo>
                <a:lnTo>
                  <a:pt x="0" y="495300"/>
                </a:lnTo>
                <a:lnTo>
                  <a:pt x="0" y="101600"/>
                </a:lnTo>
                <a:lnTo>
                  <a:pt x="7984" y="62052"/>
                </a:lnTo>
                <a:lnTo>
                  <a:pt x="29757" y="29757"/>
                </a:lnTo>
                <a:lnTo>
                  <a:pt x="62052" y="7984"/>
                </a:lnTo>
                <a:lnTo>
                  <a:pt x="1016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3" name="object 13"/>
          <p:cNvSpPr/>
          <p:nvPr/>
        </p:nvSpPr>
        <p:spPr>
          <a:xfrm>
            <a:off x="5381625" y="3463136"/>
            <a:ext cx="1482328" cy="759024"/>
          </a:xfrm>
          <a:custGeom>
            <a:avLst/>
            <a:gdLst/>
            <a:ahLst/>
            <a:cxnLst/>
            <a:rect l="l" t="t" r="r" b="b"/>
            <a:pathLst>
              <a:path w="2108200" h="1079500">
                <a:moveTo>
                  <a:pt x="2006600" y="0"/>
                </a:moveTo>
                <a:lnTo>
                  <a:pt x="101600" y="0"/>
                </a:lnTo>
                <a:lnTo>
                  <a:pt x="62052" y="7984"/>
                </a:lnTo>
                <a:lnTo>
                  <a:pt x="29757" y="29757"/>
                </a:lnTo>
                <a:lnTo>
                  <a:pt x="7984" y="62052"/>
                </a:lnTo>
                <a:lnTo>
                  <a:pt x="0" y="101600"/>
                </a:lnTo>
                <a:lnTo>
                  <a:pt x="0" y="977900"/>
                </a:lnTo>
                <a:lnTo>
                  <a:pt x="7984" y="1017447"/>
                </a:lnTo>
                <a:lnTo>
                  <a:pt x="29757" y="1049742"/>
                </a:lnTo>
                <a:lnTo>
                  <a:pt x="62052" y="1071515"/>
                </a:lnTo>
                <a:lnTo>
                  <a:pt x="101600" y="1079500"/>
                </a:lnTo>
                <a:lnTo>
                  <a:pt x="2006600" y="1079500"/>
                </a:lnTo>
                <a:lnTo>
                  <a:pt x="2046147" y="1071515"/>
                </a:lnTo>
                <a:lnTo>
                  <a:pt x="2078442" y="1049742"/>
                </a:lnTo>
                <a:lnTo>
                  <a:pt x="2100215" y="1017447"/>
                </a:lnTo>
                <a:lnTo>
                  <a:pt x="2108200" y="977900"/>
                </a:lnTo>
                <a:lnTo>
                  <a:pt x="2108200" y="101600"/>
                </a:lnTo>
                <a:lnTo>
                  <a:pt x="2100215" y="62052"/>
                </a:lnTo>
                <a:lnTo>
                  <a:pt x="2078442" y="29757"/>
                </a:lnTo>
                <a:lnTo>
                  <a:pt x="2046147" y="7984"/>
                </a:lnTo>
                <a:lnTo>
                  <a:pt x="200660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4" name="object 14"/>
          <p:cNvSpPr/>
          <p:nvPr/>
        </p:nvSpPr>
        <p:spPr>
          <a:xfrm>
            <a:off x="5381625" y="3463136"/>
            <a:ext cx="1482328" cy="759024"/>
          </a:xfrm>
          <a:custGeom>
            <a:avLst/>
            <a:gdLst/>
            <a:ahLst/>
            <a:cxnLst/>
            <a:rect l="l" t="t" r="r" b="b"/>
            <a:pathLst>
              <a:path w="2108200" h="1079500">
                <a:moveTo>
                  <a:pt x="101600" y="0"/>
                </a:moveTo>
                <a:lnTo>
                  <a:pt x="2006600" y="0"/>
                </a:lnTo>
                <a:lnTo>
                  <a:pt x="2046147" y="7984"/>
                </a:lnTo>
                <a:lnTo>
                  <a:pt x="2078442" y="29757"/>
                </a:lnTo>
                <a:lnTo>
                  <a:pt x="2100215" y="62052"/>
                </a:lnTo>
                <a:lnTo>
                  <a:pt x="2108200" y="101600"/>
                </a:lnTo>
                <a:lnTo>
                  <a:pt x="2108200" y="977900"/>
                </a:lnTo>
                <a:lnTo>
                  <a:pt x="2100215" y="1017447"/>
                </a:lnTo>
                <a:lnTo>
                  <a:pt x="2078442" y="1049742"/>
                </a:lnTo>
                <a:lnTo>
                  <a:pt x="2046147" y="1071515"/>
                </a:lnTo>
                <a:lnTo>
                  <a:pt x="2006600" y="1079500"/>
                </a:lnTo>
                <a:lnTo>
                  <a:pt x="101600" y="1079500"/>
                </a:lnTo>
                <a:lnTo>
                  <a:pt x="62052" y="1071515"/>
                </a:lnTo>
                <a:lnTo>
                  <a:pt x="29757" y="1049742"/>
                </a:lnTo>
                <a:lnTo>
                  <a:pt x="7984" y="1017447"/>
                </a:lnTo>
                <a:lnTo>
                  <a:pt x="0" y="977900"/>
                </a:lnTo>
                <a:lnTo>
                  <a:pt x="0" y="101600"/>
                </a:lnTo>
                <a:lnTo>
                  <a:pt x="7984" y="62052"/>
                </a:lnTo>
                <a:lnTo>
                  <a:pt x="29757" y="29757"/>
                </a:lnTo>
                <a:lnTo>
                  <a:pt x="62052" y="7984"/>
                </a:lnTo>
                <a:lnTo>
                  <a:pt x="1016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5" name="object 15"/>
          <p:cNvSpPr/>
          <p:nvPr/>
        </p:nvSpPr>
        <p:spPr>
          <a:xfrm>
            <a:off x="3747493" y="4704363"/>
            <a:ext cx="1330524" cy="419695"/>
          </a:xfrm>
          <a:custGeom>
            <a:avLst/>
            <a:gdLst/>
            <a:ahLst/>
            <a:cxnLst/>
            <a:rect l="l" t="t" r="r" b="b"/>
            <a:pathLst>
              <a:path w="1892300" h="596900">
                <a:moveTo>
                  <a:pt x="1790700" y="0"/>
                </a:moveTo>
                <a:lnTo>
                  <a:pt x="101600" y="0"/>
                </a:lnTo>
                <a:lnTo>
                  <a:pt x="62052" y="7984"/>
                </a:lnTo>
                <a:lnTo>
                  <a:pt x="29757" y="29757"/>
                </a:lnTo>
                <a:lnTo>
                  <a:pt x="7984" y="62052"/>
                </a:lnTo>
                <a:lnTo>
                  <a:pt x="0" y="101599"/>
                </a:lnTo>
                <a:lnTo>
                  <a:pt x="0" y="495299"/>
                </a:lnTo>
                <a:lnTo>
                  <a:pt x="7984" y="534847"/>
                </a:lnTo>
                <a:lnTo>
                  <a:pt x="29757" y="567142"/>
                </a:lnTo>
                <a:lnTo>
                  <a:pt x="62052" y="588915"/>
                </a:lnTo>
                <a:lnTo>
                  <a:pt x="101600" y="596899"/>
                </a:lnTo>
                <a:lnTo>
                  <a:pt x="1790700" y="596899"/>
                </a:lnTo>
                <a:lnTo>
                  <a:pt x="1830247" y="588915"/>
                </a:lnTo>
                <a:lnTo>
                  <a:pt x="1862542" y="567142"/>
                </a:lnTo>
                <a:lnTo>
                  <a:pt x="1884315" y="534847"/>
                </a:lnTo>
                <a:lnTo>
                  <a:pt x="1892300" y="495299"/>
                </a:lnTo>
                <a:lnTo>
                  <a:pt x="1892300" y="101599"/>
                </a:lnTo>
                <a:lnTo>
                  <a:pt x="1884315" y="62052"/>
                </a:lnTo>
                <a:lnTo>
                  <a:pt x="1862542" y="29757"/>
                </a:lnTo>
                <a:lnTo>
                  <a:pt x="1830247" y="7984"/>
                </a:lnTo>
                <a:lnTo>
                  <a:pt x="179070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6" name="object 16"/>
          <p:cNvSpPr/>
          <p:nvPr/>
        </p:nvSpPr>
        <p:spPr>
          <a:xfrm>
            <a:off x="3747493" y="4704363"/>
            <a:ext cx="1330524" cy="419695"/>
          </a:xfrm>
          <a:custGeom>
            <a:avLst/>
            <a:gdLst/>
            <a:ahLst/>
            <a:cxnLst/>
            <a:rect l="l" t="t" r="r" b="b"/>
            <a:pathLst>
              <a:path w="1892300" h="596900">
                <a:moveTo>
                  <a:pt x="101600" y="0"/>
                </a:moveTo>
                <a:lnTo>
                  <a:pt x="1790700" y="0"/>
                </a:lnTo>
                <a:lnTo>
                  <a:pt x="1830247" y="7984"/>
                </a:lnTo>
                <a:lnTo>
                  <a:pt x="1862542" y="29757"/>
                </a:lnTo>
                <a:lnTo>
                  <a:pt x="1884315" y="62052"/>
                </a:lnTo>
                <a:lnTo>
                  <a:pt x="1892300" y="101600"/>
                </a:lnTo>
                <a:lnTo>
                  <a:pt x="1892300" y="495300"/>
                </a:lnTo>
                <a:lnTo>
                  <a:pt x="1884315" y="534847"/>
                </a:lnTo>
                <a:lnTo>
                  <a:pt x="1862542" y="567142"/>
                </a:lnTo>
                <a:lnTo>
                  <a:pt x="1830247" y="588915"/>
                </a:lnTo>
                <a:lnTo>
                  <a:pt x="1790700" y="596900"/>
                </a:lnTo>
                <a:lnTo>
                  <a:pt x="101600" y="596900"/>
                </a:lnTo>
                <a:lnTo>
                  <a:pt x="62052" y="588915"/>
                </a:lnTo>
                <a:lnTo>
                  <a:pt x="29757" y="567142"/>
                </a:lnTo>
                <a:lnTo>
                  <a:pt x="7984" y="534847"/>
                </a:lnTo>
                <a:lnTo>
                  <a:pt x="0" y="495300"/>
                </a:lnTo>
                <a:lnTo>
                  <a:pt x="0" y="101600"/>
                </a:lnTo>
                <a:lnTo>
                  <a:pt x="7984" y="62052"/>
                </a:lnTo>
                <a:lnTo>
                  <a:pt x="29757" y="29757"/>
                </a:lnTo>
                <a:lnTo>
                  <a:pt x="62052" y="7984"/>
                </a:lnTo>
                <a:lnTo>
                  <a:pt x="1016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7" name="object 17"/>
          <p:cNvSpPr/>
          <p:nvPr/>
        </p:nvSpPr>
        <p:spPr>
          <a:xfrm>
            <a:off x="5381625" y="4704363"/>
            <a:ext cx="1482328" cy="419695"/>
          </a:xfrm>
          <a:custGeom>
            <a:avLst/>
            <a:gdLst/>
            <a:ahLst/>
            <a:cxnLst/>
            <a:rect l="l" t="t" r="r" b="b"/>
            <a:pathLst>
              <a:path w="2108200" h="596900">
                <a:moveTo>
                  <a:pt x="2006600" y="0"/>
                </a:moveTo>
                <a:lnTo>
                  <a:pt x="101600" y="0"/>
                </a:lnTo>
                <a:lnTo>
                  <a:pt x="62052" y="7984"/>
                </a:lnTo>
                <a:lnTo>
                  <a:pt x="29757" y="29757"/>
                </a:lnTo>
                <a:lnTo>
                  <a:pt x="7984" y="62052"/>
                </a:lnTo>
                <a:lnTo>
                  <a:pt x="0" y="101599"/>
                </a:lnTo>
                <a:lnTo>
                  <a:pt x="0" y="495299"/>
                </a:lnTo>
                <a:lnTo>
                  <a:pt x="7984" y="534847"/>
                </a:lnTo>
                <a:lnTo>
                  <a:pt x="29757" y="567142"/>
                </a:lnTo>
                <a:lnTo>
                  <a:pt x="62052" y="588915"/>
                </a:lnTo>
                <a:lnTo>
                  <a:pt x="101600" y="596899"/>
                </a:lnTo>
                <a:lnTo>
                  <a:pt x="2006600" y="596899"/>
                </a:lnTo>
                <a:lnTo>
                  <a:pt x="2046147" y="588915"/>
                </a:lnTo>
                <a:lnTo>
                  <a:pt x="2078442" y="567142"/>
                </a:lnTo>
                <a:lnTo>
                  <a:pt x="2100215" y="534847"/>
                </a:lnTo>
                <a:lnTo>
                  <a:pt x="2108200" y="495299"/>
                </a:lnTo>
                <a:lnTo>
                  <a:pt x="2108200" y="101599"/>
                </a:lnTo>
                <a:lnTo>
                  <a:pt x="2100215" y="62052"/>
                </a:lnTo>
                <a:lnTo>
                  <a:pt x="2078442" y="29757"/>
                </a:lnTo>
                <a:lnTo>
                  <a:pt x="2046147" y="7984"/>
                </a:lnTo>
                <a:lnTo>
                  <a:pt x="200660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8" name="object 18"/>
          <p:cNvSpPr/>
          <p:nvPr/>
        </p:nvSpPr>
        <p:spPr>
          <a:xfrm>
            <a:off x="5381625" y="4704363"/>
            <a:ext cx="1482328" cy="419695"/>
          </a:xfrm>
          <a:custGeom>
            <a:avLst/>
            <a:gdLst/>
            <a:ahLst/>
            <a:cxnLst/>
            <a:rect l="l" t="t" r="r" b="b"/>
            <a:pathLst>
              <a:path w="2108200" h="596900">
                <a:moveTo>
                  <a:pt x="101600" y="0"/>
                </a:moveTo>
                <a:lnTo>
                  <a:pt x="2006600" y="0"/>
                </a:lnTo>
                <a:lnTo>
                  <a:pt x="2046147" y="7984"/>
                </a:lnTo>
                <a:lnTo>
                  <a:pt x="2078442" y="29757"/>
                </a:lnTo>
                <a:lnTo>
                  <a:pt x="2100215" y="62052"/>
                </a:lnTo>
                <a:lnTo>
                  <a:pt x="2108200" y="101600"/>
                </a:lnTo>
                <a:lnTo>
                  <a:pt x="2108200" y="495300"/>
                </a:lnTo>
                <a:lnTo>
                  <a:pt x="2100215" y="534847"/>
                </a:lnTo>
                <a:lnTo>
                  <a:pt x="2078442" y="567142"/>
                </a:lnTo>
                <a:lnTo>
                  <a:pt x="2046147" y="588915"/>
                </a:lnTo>
                <a:lnTo>
                  <a:pt x="2006600" y="596900"/>
                </a:lnTo>
                <a:lnTo>
                  <a:pt x="101600" y="596900"/>
                </a:lnTo>
                <a:lnTo>
                  <a:pt x="62052" y="588915"/>
                </a:lnTo>
                <a:lnTo>
                  <a:pt x="29757" y="567142"/>
                </a:lnTo>
                <a:lnTo>
                  <a:pt x="7984" y="534847"/>
                </a:lnTo>
                <a:lnTo>
                  <a:pt x="0" y="495300"/>
                </a:lnTo>
                <a:lnTo>
                  <a:pt x="0" y="101600"/>
                </a:lnTo>
                <a:lnTo>
                  <a:pt x="7984" y="62052"/>
                </a:lnTo>
                <a:lnTo>
                  <a:pt x="29757" y="29757"/>
                </a:lnTo>
                <a:lnTo>
                  <a:pt x="62052" y="7984"/>
                </a:lnTo>
                <a:lnTo>
                  <a:pt x="1016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9" name="object 19"/>
          <p:cNvSpPr/>
          <p:nvPr/>
        </p:nvSpPr>
        <p:spPr>
          <a:xfrm>
            <a:off x="7167563" y="4704363"/>
            <a:ext cx="1330524" cy="419695"/>
          </a:xfrm>
          <a:custGeom>
            <a:avLst/>
            <a:gdLst/>
            <a:ahLst/>
            <a:cxnLst/>
            <a:rect l="l" t="t" r="r" b="b"/>
            <a:pathLst>
              <a:path w="1892300" h="596900">
                <a:moveTo>
                  <a:pt x="1790700" y="0"/>
                </a:moveTo>
                <a:lnTo>
                  <a:pt x="101600" y="0"/>
                </a:lnTo>
                <a:lnTo>
                  <a:pt x="62052" y="7984"/>
                </a:lnTo>
                <a:lnTo>
                  <a:pt x="29757" y="29757"/>
                </a:lnTo>
                <a:lnTo>
                  <a:pt x="7984" y="62052"/>
                </a:lnTo>
                <a:lnTo>
                  <a:pt x="0" y="101599"/>
                </a:lnTo>
                <a:lnTo>
                  <a:pt x="0" y="495299"/>
                </a:lnTo>
                <a:lnTo>
                  <a:pt x="7984" y="534847"/>
                </a:lnTo>
                <a:lnTo>
                  <a:pt x="29757" y="567142"/>
                </a:lnTo>
                <a:lnTo>
                  <a:pt x="62052" y="588915"/>
                </a:lnTo>
                <a:lnTo>
                  <a:pt x="101600" y="596899"/>
                </a:lnTo>
                <a:lnTo>
                  <a:pt x="1790700" y="596899"/>
                </a:lnTo>
                <a:lnTo>
                  <a:pt x="1830247" y="588915"/>
                </a:lnTo>
                <a:lnTo>
                  <a:pt x="1862542" y="567142"/>
                </a:lnTo>
                <a:lnTo>
                  <a:pt x="1884315" y="534847"/>
                </a:lnTo>
                <a:lnTo>
                  <a:pt x="1892300" y="495299"/>
                </a:lnTo>
                <a:lnTo>
                  <a:pt x="1892300" y="101599"/>
                </a:lnTo>
                <a:lnTo>
                  <a:pt x="1884315" y="62052"/>
                </a:lnTo>
                <a:lnTo>
                  <a:pt x="1862542" y="29757"/>
                </a:lnTo>
                <a:lnTo>
                  <a:pt x="1830247" y="7984"/>
                </a:lnTo>
                <a:lnTo>
                  <a:pt x="179070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0" name="object 20"/>
          <p:cNvSpPr/>
          <p:nvPr/>
        </p:nvSpPr>
        <p:spPr>
          <a:xfrm>
            <a:off x="7167563" y="4704363"/>
            <a:ext cx="1330524" cy="419695"/>
          </a:xfrm>
          <a:custGeom>
            <a:avLst/>
            <a:gdLst/>
            <a:ahLst/>
            <a:cxnLst/>
            <a:rect l="l" t="t" r="r" b="b"/>
            <a:pathLst>
              <a:path w="1892300" h="596900">
                <a:moveTo>
                  <a:pt x="101600" y="0"/>
                </a:moveTo>
                <a:lnTo>
                  <a:pt x="1790700" y="0"/>
                </a:lnTo>
                <a:lnTo>
                  <a:pt x="1830247" y="7984"/>
                </a:lnTo>
                <a:lnTo>
                  <a:pt x="1862542" y="29757"/>
                </a:lnTo>
                <a:lnTo>
                  <a:pt x="1884315" y="62052"/>
                </a:lnTo>
                <a:lnTo>
                  <a:pt x="1892300" y="101600"/>
                </a:lnTo>
                <a:lnTo>
                  <a:pt x="1892300" y="495300"/>
                </a:lnTo>
                <a:lnTo>
                  <a:pt x="1884315" y="534847"/>
                </a:lnTo>
                <a:lnTo>
                  <a:pt x="1862542" y="567142"/>
                </a:lnTo>
                <a:lnTo>
                  <a:pt x="1830247" y="588915"/>
                </a:lnTo>
                <a:lnTo>
                  <a:pt x="1790700" y="596900"/>
                </a:lnTo>
                <a:lnTo>
                  <a:pt x="101600" y="596900"/>
                </a:lnTo>
                <a:lnTo>
                  <a:pt x="62052" y="588915"/>
                </a:lnTo>
                <a:lnTo>
                  <a:pt x="29757" y="567142"/>
                </a:lnTo>
                <a:lnTo>
                  <a:pt x="7984" y="534847"/>
                </a:lnTo>
                <a:lnTo>
                  <a:pt x="0" y="495300"/>
                </a:lnTo>
                <a:lnTo>
                  <a:pt x="0" y="101600"/>
                </a:lnTo>
                <a:lnTo>
                  <a:pt x="7984" y="62052"/>
                </a:lnTo>
                <a:lnTo>
                  <a:pt x="29757" y="29757"/>
                </a:lnTo>
                <a:lnTo>
                  <a:pt x="62052" y="7984"/>
                </a:lnTo>
                <a:lnTo>
                  <a:pt x="1016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1" name="object 21"/>
          <p:cNvSpPr/>
          <p:nvPr/>
        </p:nvSpPr>
        <p:spPr>
          <a:xfrm>
            <a:off x="5354837" y="3083625"/>
            <a:ext cx="1340" cy="184399"/>
          </a:xfrm>
          <a:custGeom>
            <a:avLst/>
            <a:gdLst/>
            <a:ahLst/>
            <a:cxnLst/>
            <a:rect l="l" t="t" r="r" b="b"/>
            <a:pathLst>
              <a:path w="1904" h="262254">
                <a:moveTo>
                  <a:pt x="659" y="-12700"/>
                </a:moveTo>
                <a:lnTo>
                  <a:pt x="659" y="274530"/>
                </a:lnTo>
              </a:path>
            </a:pathLst>
          </a:custGeom>
          <a:ln w="26718">
            <a:solidFill>
              <a:srgbClr val="D840D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2" name="object 22"/>
          <p:cNvSpPr/>
          <p:nvPr/>
        </p:nvSpPr>
        <p:spPr>
          <a:xfrm>
            <a:off x="5354837" y="3267724"/>
            <a:ext cx="723305" cy="0"/>
          </a:xfrm>
          <a:custGeom>
            <a:avLst/>
            <a:gdLst/>
            <a:ahLst/>
            <a:cxnLst/>
            <a:rect l="l" t="t" r="r" b="b"/>
            <a:pathLst>
              <a:path w="1028700">
                <a:moveTo>
                  <a:pt x="1028503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D840D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3" name="object 23"/>
          <p:cNvSpPr/>
          <p:nvPr/>
        </p:nvSpPr>
        <p:spPr>
          <a:xfrm>
            <a:off x="6037581" y="3260433"/>
            <a:ext cx="82152" cy="1695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4" name="object 24"/>
          <p:cNvSpPr txBox="1"/>
          <p:nvPr/>
        </p:nvSpPr>
        <p:spPr>
          <a:xfrm>
            <a:off x="5506181" y="3632800"/>
            <a:ext cx="1152823" cy="404557"/>
          </a:xfrm>
          <a:prstGeom prst="rect">
            <a:avLst/>
          </a:prstGeom>
        </p:spPr>
        <p:txBody>
          <a:bodyPr vert="horz" wrap="square" lIns="0" tIns="19644" rIns="0" bIns="0" rtlCol="0">
            <a:spAutoFit/>
          </a:bodyPr>
          <a:lstStyle/>
          <a:p>
            <a:pPr marL="248664" marR="3572" indent="-240182">
              <a:lnSpc>
                <a:spcPts val="1476"/>
              </a:lnSpc>
              <a:spcBef>
                <a:spcPts val="153"/>
              </a:spcBef>
            </a:pPr>
            <a:r>
              <a:rPr sz="1265" dirty="0">
                <a:solidFill>
                  <a:srgbClr val="FFFFFF"/>
                </a:solidFill>
                <a:latin typeface="Gill Sans MT"/>
                <a:cs typeface="Gill Sans MT"/>
              </a:rPr>
              <a:t>Machine</a:t>
            </a:r>
            <a:r>
              <a:rPr sz="1265" spc="-53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265" spc="-4" dirty="0">
                <a:solidFill>
                  <a:srgbClr val="FFFFFF"/>
                </a:solidFill>
                <a:latin typeface="Gill Sans MT"/>
                <a:cs typeface="Gill Sans MT"/>
              </a:rPr>
              <a:t>Learning  Algorithm</a:t>
            </a:r>
            <a:endParaRPr sz="1265">
              <a:latin typeface="Gill Sans MT"/>
              <a:cs typeface="Gill Sans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36779" y="4798124"/>
            <a:ext cx="689819" cy="203685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265" spc="-7" dirty="0">
                <a:latin typeface="Gill Sans MT"/>
                <a:cs typeface="Gill Sans MT"/>
              </a:rPr>
              <a:t>New</a:t>
            </a:r>
            <a:r>
              <a:rPr sz="1265" spc="-53" dirty="0">
                <a:latin typeface="Gill Sans MT"/>
                <a:cs typeface="Gill Sans MT"/>
              </a:rPr>
              <a:t> </a:t>
            </a:r>
            <a:r>
              <a:rPr sz="1265" spc="-4" dirty="0">
                <a:latin typeface="Gill Sans MT"/>
                <a:cs typeface="Gill Sans MT"/>
              </a:rPr>
              <a:t>Data</a:t>
            </a:r>
            <a:endParaRPr sz="1265">
              <a:latin typeface="Gill Sans MT"/>
              <a:cs typeface="Gill Sans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62952" y="4798124"/>
            <a:ext cx="1110853" cy="203685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265" spc="-7" dirty="0">
                <a:latin typeface="Gill Sans MT"/>
                <a:cs typeface="Gill Sans MT"/>
              </a:rPr>
              <a:t>Predictive</a:t>
            </a:r>
            <a:r>
              <a:rPr sz="1265" spc="-56" dirty="0">
                <a:latin typeface="Gill Sans MT"/>
                <a:cs typeface="Gill Sans MT"/>
              </a:rPr>
              <a:t> </a:t>
            </a:r>
            <a:r>
              <a:rPr sz="1265" dirty="0">
                <a:latin typeface="Gill Sans MT"/>
                <a:cs typeface="Gill Sans MT"/>
              </a:rPr>
              <a:t>Model</a:t>
            </a:r>
            <a:endParaRPr sz="1265">
              <a:latin typeface="Gill Sans MT"/>
              <a:cs typeface="Gill Sans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60263" y="4798124"/>
            <a:ext cx="682675" cy="203685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265" dirty="0">
                <a:latin typeface="Gill Sans MT"/>
                <a:cs typeface="Gill Sans MT"/>
              </a:rPr>
              <a:t>P</a:t>
            </a:r>
            <a:r>
              <a:rPr sz="1265" spc="-28" dirty="0">
                <a:latin typeface="Gill Sans MT"/>
                <a:cs typeface="Gill Sans MT"/>
              </a:rPr>
              <a:t>r</a:t>
            </a:r>
            <a:r>
              <a:rPr sz="1265" dirty="0">
                <a:latin typeface="Gill Sans MT"/>
                <a:cs typeface="Gill Sans MT"/>
              </a:rPr>
              <a:t>e</a:t>
            </a:r>
            <a:r>
              <a:rPr sz="1265" spc="-4" dirty="0">
                <a:latin typeface="Gill Sans MT"/>
                <a:cs typeface="Gill Sans MT"/>
              </a:rPr>
              <a:t>di</a:t>
            </a:r>
            <a:r>
              <a:rPr sz="1265" dirty="0">
                <a:latin typeface="Gill Sans MT"/>
                <a:cs typeface="Gill Sans MT"/>
              </a:rPr>
              <a:t>ction</a:t>
            </a:r>
            <a:endParaRPr sz="1265">
              <a:latin typeface="Gill Sans MT"/>
              <a:cs typeface="Gill Sans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86633" y="2449616"/>
            <a:ext cx="1365795" cy="513770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R="3572" algn="r">
              <a:spcBef>
                <a:spcPts val="71"/>
              </a:spcBef>
            </a:pPr>
            <a:r>
              <a:rPr sz="1265" spc="-4" dirty="0">
                <a:latin typeface="Gill Sans MT"/>
                <a:cs typeface="Gill Sans MT"/>
              </a:rPr>
              <a:t>L</a:t>
            </a:r>
            <a:r>
              <a:rPr sz="1265" dirty="0">
                <a:latin typeface="Gill Sans MT"/>
                <a:cs typeface="Gill Sans MT"/>
              </a:rPr>
              <a:t>abels</a:t>
            </a:r>
            <a:endParaRPr sz="1265">
              <a:latin typeface="Gill Sans MT"/>
              <a:cs typeface="Gill Sans MT"/>
            </a:endParaRPr>
          </a:p>
          <a:p>
            <a:pPr marL="8929">
              <a:spcBef>
                <a:spcPts val="943"/>
              </a:spcBef>
            </a:pPr>
            <a:r>
              <a:rPr sz="1265" spc="-21" dirty="0">
                <a:latin typeface="Gill Sans MT"/>
                <a:cs typeface="Gill Sans MT"/>
              </a:rPr>
              <a:t>Training</a:t>
            </a:r>
            <a:r>
              <a:rPr sz="1265" spc="-11" dirty="0">
                <a:latin typeface="Gill Sans MT"/>
                <a:cs typeface="Gill Sans MT"/>
              </a:rPr>
              <a:t> </a:t>
            </a:r>
            <a:r>
              <a:rPr sz="1265" spc="-4" dirty="0">
                <a:latin typeface="Gill Sans MT"/>
                <a:cs typeface="Gill Sans MT"/>
              </a:rPr>
              <a:t>Data</a:t>
            </a:r>
            <a:endParaRPr sz="1265">
              <a:latin typeface="Gill Sans MT"/>
              <a:cs typeface="Gill Sans MT"/>
            </a:endParaRPr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650150AE-AE00-45CC-8EBE-E3A763D7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850" y="274245"/>
            <a:ext cx="9391649" cy="1037503"/>
          </a:xfrm>
          <a:prstGeom prst="rect">
            <a:avLst/>
          </a:prstGeom>
        </p:spPr>
        <p:txBody>
          <a:bodyPr vert="horz" wrap="square" lIns="0" tIns="8929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71"/>
              </a:spcBef>
            </a:pPr>
            <a:r>
              <a:rPr sz="3300" spc="63" dirty="0"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  <a:r>
              <a:rPr sz="3300" spc="-8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00" spc="95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  <a:p>
            <a:pPr marL="1785" algn="ctr">
              <a:lnSpc>
                <a:spcPct val="100000"/>
              </a:lnSpc>
              <a:spcBef>
                <a:spcPts val="71"/>
              </a:spcBef>
            </a:pPr>
            <a:r>
              <a:rPr sz="3300" spc="63" dirty="0">
                <a:latin typeface="Arial" panose="020B0604020202020204" pitchFamily="34" charset="0"/>
                <a:cs typeface="Arial" panose="020B0604020202020204" pitchFamily="34" charset="0"/>
              </a:rPr>
              <a:t>Detailed</a:t>
            </a:r>
            <a:endParaRPr sz="3300" spc="4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02234" y="2880526"/>
            <a:ext cx="1136749" cy="2041327"/>
          </a:xfrm>
          <a:custGeom>
            <a:avLst/>
            <a:gdLst/>
            <a:ahLst/>
            <a:cxnLst/>
            <a:rect l="l" t="t" r="r" b="b"/>
            <a:pathLst>
              <a:path w="1616709" h="2903220">
                <a:moveTo>
                  <a:pt x="61274" y="0"/>
                </a:moveTo>
                <a:lnTo>
                  <a:pt x="1554846" y="0"/>
                </a:lnTo>
                <a:lnTo>
                  <a:pt x="1578697" y="4815"/>
                </a:lnTo>
                <a:lnTo>
                  <a:pt x="1598173" y="17946"/>
                </a:lnTo>
                <a:lnTo>
                  <a:pt x="1611305" y="37423"/>
                </a:lnTo>
                <a:lnTo>
                  <a:pt x="1616120" y="61274"/>
                </a:lnTo>
                <a:lnTo>
                  <a:pt x="1616120" y="2841615"/>
                </a:lnTo>
                <a:lnTo>
                  <a:pt x="1611305" y="2865466"/>
                </a:lnTo>
                <a:lnTo>
                  <a:pt x="1598173" y="2884943"/>
                </a:lnTo>
                <a:lnTo>
                  <a:pt x="1578697" y="2898074"/>
                </a:lnTo>
                <a:lnTo>
                  <a:pt x="1554846" y="2902890"/>
                </a:lnTo>
                <a:lnTo>
                  <a:pt x="61274" y="2902890"/>
                </a:lnTo>
                <a:lnTo>
                  <a:pt x="37423" y="2898074"/>
                </a:lnTo>
                <a:lnTo>
                  <a:pt x="17946" y="2884943"/>
                </a:lnTo>
                <a:lnTo>
                  <a:pt x="4815" y="2865466"/>
                </a:lnTo>
                <a:lnTo>
                  <a:pt x="0" y="2841615"/>
                </a:lnTo>
                <a:lnTo>
                  <a:pt x="0" y="61274"/>
                </a:lnTo>
                <a:lnTo>
                  <a:pt x="4815" y="37423"/>
                </a:lnTo>
                <a:lnTo>
                  <a:pt x="17946" y="17946"/>
                </a:lnTo>
                <a:lnTo>
                  <a:pt x="37423" y="4815"/>
                </a:lnTo>
                <a:lnTo>
                  <a:pt x="61274" y="0"/>
                </a:lnTo>
                <a:close/>
              </a:path>
            </a:pathLst>
          </a:custGeom>
          <a:ln w="15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4" name="object 4"/>
          <p:cNvSpPr/>
          <p:nvPr/>
        </p:nvSpPr>
        <p:spPr>
          <a:xfrm>
            <a:off x="7905519" y="2880526"/>
            <a:ext cx="1142107" cy="2041327"/>
          </a:xfrm>
          <a:custGeom>
            <a:avLst/>
            <a:gdLst/>
            <a:ahLst/>
            <a:cxnLst/>
            <a:rect l="l" t="t" r="r" b="b"/>
            <a:pathLst>
              <a:path w="1624329" h="2903220">
                <a:moveTo>
                  <a:pt x="61274" y="0"/>
                </a:moveTo>
                <a:lnTo>
                  <a:pt x="1562505" y="0"/>
                </a:lnTo>
                <a:lnTo>
                  <a:pt x="1586355" y="4815"/>
                </a:lnTo>
                <a:lnTo>
                  <a:pt x="1605832" y="17946"/>
                </a:lnTo>
                <a:lnTo>
                  <a:pt x="1618964" y="37423"/>
                </a:lnTo>
                <a:lnTo>
                  <a:pt x="1623780" y="61274"/>
                </a:lnTo>
                <a:lnTo>
                  <a:pt x="1623780" y="2841615"/>
                </a:lnTo>
                <a:lnTo>
                  <a:pt x="1618964" y="2865466"/>
                </a:lnTo>
                <a:lnTo>
                  <a:pt x="1605832" y="2884943"/>
                </a:lnTo>
                <a:lnTo>
                  <a:pt x="1586355" y="2898074"/>
                </a:lnTo>
                <a:lnTo>
                  <a:pt x="1562505" y="2902890"/>
                </a:lnTo>
                <a:lnTo>
                  <a:pt x="61274" y="2902890"/>
                </a:lnTo>
                <a:lnTo>
                  <a:pt x="37424" y="2898074"/>
                </a:lnTo>
                <a:lnTo>
                  <a:pt x="17947" y="2884943"/>
                </a:lnTo>
                <a:lnTo>
                  <a:pt x="4815" y="2865466"/>
                </a:lnTo>
                <a:lnTo>
                  <a:pt x="0" y="2841615"/>
                </a:lnTo>
                <a:lnTo>
                  <a:pt x="0" y="61274"/>
                </a:lnTo>
                <a:lnTo>
                  <a:pt x="4815" y="37423"/>
                </a:lnTo>
                <a:lnTo>
                  <a:pt x="17947" y="17946"/>
                </a:lnTo>
                <a:lnTo>
                  <a:pt x="37424" y="4815"/>
                </a:lnTo>
                <a:lnTo>
                  <a:pt x="61274" y="0"/>
                </a:lnTo>
                <a:close/>
              </a:path>
            </a:pathLst>
          </a:custGeom>
          <a:ln w="15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5" name="object 5"/>
          <p:cNvSpPr/>
          <p:nvPr/>
        </p:nvSpPr>
        <p:spPr>
          <a:xfrm>
            <a:off x="5293565" y="2902069"/>
            <a:ext cx="1098799" cy="2041327"/>
          </a:xfrm>
          <a:custGeom>
            <a:avLst/>
            <a:gdLst/>
            <a:ahLst/>
            <a:cxnLst/>
            <a:rect l="l" t="t" r="r" b="b"/>
            <a:pathLst>
              <a:path w="1562734" h="2903220">
                <a:moveTo>
                  <a:pt x="61274" y="0"/>
                </a:moveTo>
                <a:lnTo>
                  <a:pt x="1501230" y="0"/>
                </a:lnTo>
                <a:lnTo>
                  <a:pt x="1525081" y="4815"/>
                </a:lnTo>
                <a:lnTo>
                  <a:pt x="1544558" y="17946"/>
                </a:lnTo>
                <a:lnTo>
                  <a:pt x="1557690" y="37423"/>
                </a:lnTo>
                <a:lnTo>
                  <a:pt x="1562505" y="61274"/>
                </a:lnTo>
                <a:lnTo>
                  <a:pt x="1562505" y="2841615"/>
                </a:lnTo>
                <a:lnTo>
                  <a:pt x="1557690" y="2865466"/>
                </a:lnTo>
                <a:lnTo>
                  <a:pt x="1544558" y="2884943"/>
                </a:lnTo>
                <a:lnTo>
                  <a:pt x="1525081" y="2898074"/>
                </a:lnTo>
                <a:lnTo>
                  <a:pt x="1501230" y="2902890"/>
                </a:lnTo>
                <a:lnTo>
                  <a:pt x="61274" y="2902890"/>
                </a:lnTo>
                <a:lnTo>
                  <a:pt x="37423" y="2898074"/>
                </a:lnTo>
                <a:lnTo>
                  <a:pt x="17946" y="2884943"/>
                </a:lnTo>
                <a:lnTo>
                  <a:pt x="4815" y="2865466"/>
                </a:lnTo>
                <a:lnTo>
                  <a:pt x="0" y="2841615"/>
                </a:lnTo>
                <a:lnTo>
                  <a:pt x="0" y="61274"/>
                </a:lnTo>
                <a:lnTo>
                  <a:pt x="4815" y="37423"/>
                </a:lnTo>
                <a:lnTo>
                  <a:pt x="17946" y="17946"/>
                </a:lnTo>
                <a:lnTo>
                  <a:pt x="37423" y="4815"/>
                </a:lnTo>
                <a:lnTo>
                  <a:pt x="61274" y="0"/>
                </a:lnTo>
                <a:close/>
              </a:path>
            </a:pathLst>
          </a:custGeom>
          <a:ln w="15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6" name="object 6"/>
          <p:cNvSpPr/>
          <p:nvPr/>
        </p:nvSpPr>
        <p:spPr>
          <a:xfrm>
            <a:off x="3150146" y="2902069"/>
            <a:ext cx="1960513" cy="2041327"/>
          </a:xfrm>
          <a:custGeom>
            <a:avLst/>
            <a:gdLst/>
            <a:ahLst/>
            <a:cxnLst/>
            <a:rect l="l" t="t" r="r" b="b"/>
            <a:pathLst>
              <a:path w="2788285" h="2903220">
                <a:moveTo>
                  <a:pt x="61274" y="0"/>
                </a:moveTo>
                <a:lnTo>
                  <a:pt x="2726725" y="0"/>
                </a:lnTo>
                <a:lnTo>
                  <a:pt x="2750576" y="4815"/>
                </a:lnTo>
                <a:lnTo>
                  <a:pt x="2770053" y="17946"/>
                </a:lnTo>
                <a:lnTo>
                  <a:pt x="2783184" y="37423"/>
                </a:lnTo>
                <a:lnTo>
                  <a:pt x="2787999" y="61274"/>
                </a:lnTo>
                <a:lnTo>
                  <a:pt x="2787999" y="2841615"/>
                </a:lnTo>
                <a:lnTo>
                  <a:pt x="2783184" y="2865466"/>
                </a:lnTo>
                <a:lnTo>
                  <a:pt x="2770053" y="2884943"/>
                </a:lnTo>
                <a:lnTo>
                  <a:pt x="2750576" y="2898074"/>
                </a:lnTo>
                <a:lnTo>
                  <a:pt x="2726725" y="2902890"/>
                </a:lnTo>
                <a:lnTo>
                  <a:pt x="61274" y="2902890"/>
                </a:lnTo>
                <a:lnTo>
                  <a:pt x="37423" y="2898074"/>
                </a:lnTo>
                <a:lnTo>
                  <a:pt x="17946" y="2884943"/>
                </a:lnTo>
                <a:lnTo>
                  <a:pt x="4815" y="2865466"/>
                </a:lnTo>
                <a:lnTo>
                  <a:pt x="0" y="2841615"/>
                </a:lnTo>
                <a:lnTo>
                  <a:pt x="0" y="61274"/>
                </a:lnTo>
                <a:lnTo>
                  <a:pt x="4815" y="37423"/>
                </a:lnTo>
                <a:lnTo>
                  <a:pt x="17946" y="17946"/>
                </a:lnTo>
                <a:lnTo>
                  <a:pt x="37423" y="4815"/>
                </a:lnTo>
                <a:lnTo>
                  <a:pt x="61274" y="0"/>
                </a:lnTo>
                <a:close/>
              </a:path>
            </a:pathLst>
          </a:custGeom>
          <a:ln w="15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7" name="object 7"/>
          <p:cNvSpPr/>
          <p:nvPr/>
        </p:nvSpPr>
        <p:spPr>
          <a:xfrm>
            <a:off x="3249777" y="3782594"/>
            <a:ext cx="630435" cy="301823"/>
          </a:xfrm>
          <a:custGeom>
            <a:avLst/>
            <a:gdLst/>
            <a:ahLst/>
            <a:cxnLst/>
            <a:rect l="l" t="t" r="r" b="b"/>
            <a:pathLst>
              <a:path w="896620" h="429260">
                <a:moveTo>
                  <a:pt x="834867" y="0"/>
                </a:moveTo>
                <a:lnTo>
                  <a:pt x="61273" y="0"/>
                </a:lnTo>
                <a:lnTo>
                  <a:pt x="37423" y="4815"/>
                </a:lnTo>
                <a:lnTo>
                  <a:pt x="17946" y="17946"/>
                </a:lnTo>
                <a:lnTo>
                  <a:pt x="4815" y="37423"/>
                </a:lnTo>
                <a:lnTo>
                  <a:pt x="0" y="61274"/>
                </a:lnTo>
                <a:lnTo>
                  <a:pt x="0" y="367648"/>
                </a:lnTo>
                <a:lnTo>
                  <a:pt x="4815" y="391499"/>
                </a:lnTo>
                <a:lnTo>
                  <a:pt x="17946" y="410976"/>
                </a:lnTo>
                <a:lnTo>
                  <a:pt x="37423" y="424108"/>
                </a:lnTo>
                <a:lnTo>
                  <a:pt x="61273" y="428923"/>
                </a:lnTo>
                <a:lnTo>
                  <a:pt x="834867" y="428923"/>
                </a:lnTo>
                <a:lnTo>
                  <a:pt x="858718" y="424108"/>
                </a:lnTo>
                <a:lnTo>
                  <a:pt x="878195" y="410976"/>
                </a:lnTo>
                <a:lnTo>
                  <a:pt x="891327" y="391499"/>
                </a:lnTo>
                <a:lnTo>
                  <a:pt x="896142" y="367648"/>
                </a:lnTo>
                <a:lnTo>
                  <a:pt x="896142" y="61274"/>
                </a:lnTo>
                <a:lnTo>
                  <a:pt x="891327" y="37423"/>
                </a:lnTo>
                <a:lnTo>
                  <a:pt x="878195" y="17946"/>
                </a:lnTo>
                <a:lnTo>
                  <a:pt x="858718" y="4815"/>
                </a:lnTo>
                <a:lnTo>
                  <a:pt x="834867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8" name="object 8"/>
          <p:cNvSpPr/>
          <p:nvPr/>
        </p:nvSpPr>
        <p:spPr>
          <a:xfrm>
            <a:off x="3249777" y="3782594"/>
            <a:ext cx="630435" cy="301823"/>
          </a:xfrm>
          <a:custGeom>
            <a:avLst/>
            <a:gdLst/>
            <a:ahLst/>
            <a:cxnLst/>
            <a:rect l="l" t="t" r="r" b="b"/>
            <a:pathLst>
              <a:path w="896620" h="429260">
                <a:moveTo>
                  <a:pt x="61274" y="0"/>
                </a:moveTo>
                <a:lnTo>
                  <a:pt x="834868" y="0"/>
                </a:lnTo>
                <a:lnTo>
                  <a:pt x="858719" y="4815"/>
                </a:lnTo>
                <a:lnTo>
                  <a:pt x="878195" y="17946"/>
                </a:lnTo>
                <a:lnTo>
                  <a:pt x="891327" y="37423"/>
                </a:lnTo>
                <a:lnTo>
                  <a:pt x="896142" y="61274"/>
                </a:lnTo>
                <a:lnTo>
                  <a:pt x="896142" y="367648"/>
                </a:lnTo>
                <a:lnTo>
                  <a:pt x="891327" y="391499"/>
                </a:lnTo>
                <a:lnTo>
                  <a:pt x="878195" y="410976"/>
                </a:lnTo>
                <a:lnTo>
                  <a:pt x="858719" y="424107"/>
                </a:lnTo>
                <a:lnTo>
                  <a:pt x="834868" y="428923"/>
                </a:lnTo>
                <a:lnTo>
                  <a:pt x="61274" y="428923"/>
                </a:lnTo>
                <a:lnTo>
                  <a:pt x="37423" y="424107"/>
                </a:lnTo>
                <a:lnTo>
                  <a:pt x="17946" y="410976"/>
                </a:lnTo>
                <a:lnTo>
                  <a:pt x="4815" y="391499"/>
                </a:lnTo>
                <a:lnTo>
                  <a:pt x="0" y="367648"/>
                </a:lnTo>
                <a:lnTo>
                  <a:pt x="0" y="61274"/>
                </a:lnTo>
                <a:lnTo>
                  <a:pt x="4815" y="37423"/>
                </a:lnTo>
                <a:lnTo>
                  <a:pt x="17946" y="17946"/>
                </a:lnTo>
                <a:lnTo>
                  <a:pt x="37423" y="4815"/>
                </a:lnTo>
                <a:lnTo>
                  <a:pt x="61274" y="0"/>
                </a:lnTo>
                <a:close/>
              </a:path>
            </a:pathLst>
          </a:custGeom>
          <a:ln w="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9" name="object 9"/>
          <p:cNvSpPr/>
          <p:nvPr/>
        </p:nvSpPr>
        <p:spPr>
          <a:xfrm>
            <a:off x="3249777" y="4143421"/>
            <a:ext cx="630435" cy="301823"/>
          </a:xfrm>
          <a:custGeom>
            <a:avLst/>
            <a:gdLst/>
            <a:ahLst/>
            <a:cxnLst/>
            <a:rect l="l" t="t" r="r" b="b"/>
            <a:pathLst>
              <a:path w="896620" h="429260">
                <a:moveTo>
                  <a:pt x="834867" y="0"/>
                </a:moveTo>
                <a:lnTo>
                  <a:pt x="61273" y="0"/>
                </a:lnTo>
                <a:lnTo>
                  <a:pt x="37423" y="4815"/>
                </a:lnTo>
                <a:lnTo>
                  <a:pt x="17946" y="17946"/>
                </a:lnTo>
                <a:lnTo>
                  <a:pt x="4815" y="37423"/>
                </a:lnTo>
                <a:lnTo>
                  <a:pt x="0" y="61273"/>
                </a:lnTo>
                <a:lnTo>
                  <a:pt x="0" y="367647"/>
                </a:lnTo>
                <a:lnTo>
                  <a:pt x="4815" y="391498"/>
                </a:lnTo>
                <a:lnTo>
                  <a:pt x="17946" y="410975"/>
                </a:lnTo>
                <a:lnTo>
                  <a:pt x="37423" y="424106"/>
                </a:lnTo>
                <a:lnTo>
                  <a:pt x="61273" y="428922"/>
                </a:lnTo>
                <a:lnTo>
                  <a:pt x="834867" y="428922"/>
                </a:lnTo>
                <a:lnTo>
                  <a:pt x="858718" y="424106"/>
                </a:lnTo>
                <a:lnTo>
                  <a:pt x="878195" y="410975"/>
                </a:lnTo>
                <a:lnTo>
                  <a:pt x="891327" y="391498"/>
                </a:lnTo>
                <a:lnTo>
                  <a:pt x="896142" y="367647"/>
                </a:lnTo>
                <a:lnTo>
                  <a:pt x="896142" y="61273"/>
                </a:lnTo>
                <a:lnTo>
                  <a:pt x="891327" y="37423"/>
                </a:lnTo>
                <a:lnTo>
                  <a:pt x="878195" y="17946"/>
                </a:lnTo>
                <a:lnTo>
                  <a:pt x="858718" y="4815"/>
                </a:lnTo>
                <a:lnTo>
                  <a:pt x="834867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0" name="object 10"/>
          <p:cNvSpPr/>
          <p:nvPr/>
        </p:nvSpPr>
        <p:spPr>
          <a:xfrm>
            <a:off x="3249777" y="4143421"/>
            <a:ext cx="630435" cy="301823"/>
          </a:xfrm>
          <a:custGeom>
            <a:avLst/>
            <a:gdLst/>
            <a:ahLst/>
            <a:cxnLst/>
            <a:rect l="l" t="t" r="r" b="b"/>
            <a:pathLst>
              <a:path w="896620" h="429260">
                <a:moveTo>
                  <a:pt x="61274" y="0"/>
                </a:moveTo>
                <a:lnTo>
                  <a:pt x="834868" y="0"/>
                </a:lnTo>
                <a:lnTo>
                  <a:pt x="858719" y="4815"/>
                </a:lnTo>
                <a:lnTo>
                  <a:pt x="878195" y="17946"/>
                </a:lnTo>
                <a:lnTo>
                  <a:pt x="891327" y="37423"/>
                </a:lnTo>
                <a:lnTo>
                  <a:pt x="896142" y="61274"/>
                </a:lnTo>
                <a:lnTo>
                  <a:pt x="896142" y="367648"/>
                </a:lnTo>
                <a:lnTo>
                  <a:pt x="891327" y="391499"/>
                </a:lnTo>
                <a:lnTo>
                  <a:pt x="878195" y="410976"/>
                </a:lnTo>
                <a:lnTo>
                  <a:pt x="858719" y="424107"/>
                </a:lnTo>
                <a:lnTo>
                  <a:pt x="834868" y="428923"/>
                </a:lnTo>
                <a:lnTo>
                  <a:pt x="61274" y="428923"/>
                </a:lnTo>
                <a:lnTo>
                  <a:pt x="37423" y="424107"/>
                </a:lnTo>
                <a:lnTo>
                  <a:pt x="17946" y="410976"/>
                </a:lnTo>
                <a:lnTo>
                  <a:pt x="4815" y="391499"/>
                </a:lnTo>
                <a:lnTo>
                  <a:pt x="0" y="367648"/>
                </a:lnTo>
                <a:lnTo>
                  <a:pt x="0" y="61274"/>
                </a:lnTo>
                <a:lnTo>
                  <a:pt x="4815" y="37423"/>
                </a:lnTo>
                <a:lnTo>
                  <a:pt x="17946" y="17946"/>
                </a:lnTo>
                <a:lnTo>
                  <a:pt x="37423" y="4815"/>
                </a:lnTo>
                <a:lnTo>
                  <a:pt x="61274" y="0"/>
                </a:lnTo>
                <a:close/>
              </a:path>
            </a:pathLst>
          </a:custGeom>
          <a:ln w="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1" name="object 11"/>
          <p:cNvSpPr/>
          <p:nvPr/>
        </p:nvSpPr>
        <p:spPr>
          <a:xfrm>
            <a:off x="4100682" y="3454079"/>
            <a:ext cx="964407" cy="630435"/>
          </a:xfrm>
          <a:custGeom>
            <a:avLst/>
            <a:gdLst/>
            <a:ahLst/>
            <a:cxnLst/>
            <a:rect l="l" t="t" r="r" b="b"/>
            <a:pathLst>
              <a:path w="1371600" h="896620">
                <a:moveTo>
                  <a:pt x="1309747" y="0"/>
                </a:moveTo>
                <a:lnTo>
                  <a:pt x="61274" y="0"/>
                </a:lnTo>
                <a:lnTo>
                  <a:pt x="37423" y="4815"/>
                </a:lnTo>
                <a:lnTo>
                  <a:pt x="17946" y="17947"/>
                </a:lnTo>
                <a:lnTo>
                  <a:pt x="4815" y="37424"/>
                </a:lnTo>
                <a:lnTo>
                  <a:pt x="0" y="61274"/>
                </a:lnTo>
                <a:lnTo>
                  <a:pt x="0" y="834868"/>
                </a:lnTo>
                <a:lnTo>
                  <a:pt x="4815" y="858719"/>
                </a:lnTo>
                <a:lnTo>
                  <a:pt x="17946" y="878196"/>
                </a:lnTo>
                <a:lnTo>
                  <a:pt x="37423" y="891328"/>
                </a:lnTo>
                <a:lnTo>
                  <a:pt x="61274" y="896143"/>
                </a:lnTo>
                <a:lnTo>
                  <a:pt x="1309747" y="896143"/>
                </a:lnTo>
                <a:lnTo>
                  <a:pt x="1333598" y="891328"/>
                </a:lnTo>
                <a:lnTo>
                  <a:pt x="1353075" y="878196"/>
                </a:lnTo>
                <a:lnTo>
                  <a:pt x="1366206" y="858719"/>
                </a:lnTo>
                <a:lnTo>
                  <a:pt x="1371022" y="834868"/>
                </a:lnTo>
                <a:lnTo>
                  <a:pt x="1371022" y="61274"/>
                </a:lnTo>
                <a:lnTo>
                  <a:pt x="1366206" y="37424"/>
                </a:lnTo>
                <a:lnTo>
                  <a:pt x="1353075" y="17947"/>
                </a:lnTo>
                <a:lnTo>
                  <a:pt x="1333598" y="4815"/>
                </a:lnTo>
                <a:lnTo>
                  <a:pt x="1309747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2" name="object 12"/>
          <p:cNvSpPr/>
          <p:nvPr/>
        </p:nvSpPr>
        <p:spPr>
          <a:xfrm>
            <a:off x="4100682" y="3454079"/>
            <a:ext cx="964407" cy="630435"/>
          </a:xfrm>
          <a:custGeom>
            <a:avLst/>
            <a:gdLst/>
            <a:ahLst/>
            <a:cxnLst/>
            <a:rect l="l" t="t" r="r" b="b"/>
            <a:pathLst>
              <a:path w="1371600" h="896620">
                <a:moveTo>
                  <a:pt x="61274" y="0"/>
                </a:moveTo>
                <a:lnTo>
                  <a:pt x="1309747" y="0"/>
                </a:lnTo>
                <a:lnTo>
                  <a:pt x="1333598" y="4815"/>
                </a:lnTo>
                <a:lnTo>
                  <a:pt x="1353075" y="17946"/>
                </a:lnTo>
                <a:lnTo>
                  <a:pt x="1366206" y="37423"/>
                </a:lnTo>
                <a:lnTo>
                  <a:pt x="1371021" y="61274"/>
                </a:lnTo>
                <a:lnTo>
                  <a:pt x="1371021" y="834868"/>
                </a:lnTo>
                <a:lnTo>
                  <a:pt x="1366206" y="858719"/>
                </a:lnTo>
                <a:lnTo>
                  <a:pt x="1353075" y="878195"/>
                </a:lnTo>
                <a:lnTo>
                  <a:pt x="1333598" y="891327"/>
                </a:lnTo>
                <a:lnTo>
                  <a:pt x="1309747" y="896142"/>
                </a:lnTo>
                <a:lnTo>
                  <a:pt x="61274" y="896142"/>
                </a:lnTo>
                <a:lnTo>
                  <a:pt x="37423" y="891327"/>
                </a:lnTo>
                <a:lnTo>
                  <a:pt x="17946" y="878195"/>
                </a:lnTo>
                <a:lnTo>
                  <a:pt x="4815" y="858719"/>
                </a:lnTo>
                <a:lnTo>
                  <a:pt x="0" y="834868"/>
                </a:lnTo>
                <a:lnTo>
                  <a:pt x="0" y="61274"/>
                </a:lnTo>
                <a:lnTo>
                  <a:pt x="4815" y="37423"/>
                </a:lnTo>
                <a:lnTo>
                  <a:pt x="17946" y="17946"/>
                </a:lnTo>
                <a:lnTo>
                  <a:pt x="37423" y="4815"/>
                </a:lnTo>
                <a:lnTo>
                  <a:pt x="61274" y="0"/>
                </a:lnTo>
                <a:close/>
              </a:path>
            </a:pathLst>
          </a:custGeom>
          <a:ln w="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3" name="object 13"/>
          <p:cNvSpPr/>
          <p:nvPr/>
        </p:nvSpPr>
        <p:spPr>
          <a:xfrm>
            <a:off x="4100682" y="4084179"/>
            <a:ext cx="964407" cy="231725"/>
          </a:xfrm>
          <a:custGeom>
            <a:avLst/>
            <a:gdLst/>
            <a:ahLst/>
            <a:cxnLst/>
            <a:rect l="l" t="t" r="r" b="b"/>
            <a:pathLst>
              <a:path w="1371600" h="329564">
                <a:moveTo>
                  <a:pt x="1309747" y="0"/>
                </a:moveTo>
                <a:lnTo>
                  <a:pt x="61274" y="0"/>
                </a:lnTo>
                <a:lnTo>
                  <a:pt x="37423" y="4815"/>
                </a:lnTo>
                <a:lnTo>
                  <a:pt x="17946" y="17946"/>
                </a:lnTo>
                <a:lnTo>
                  <a:pt x="4815" y="37423"/>
                </a:lnTo>
                <a:lnTo>
                  <a:pt x="0" y="61274"/>
                </a:lnTo>
                <a:lnTo>
                  <a:pt x="0" y="268076"/>
                </a:lnTo>
                <a:lnTo>
                  <a:pt x="4815" y="291927"/>
                </a:lnTo>
                <a:lnTo>
                  <a:pt x="17946" y="311404"/>
                </a:lnTo>
                <a:lnTo>
                  <a:pt x="37423" y="324536"/>
                </a:lnTo>
                <a:lnTo>
                  <a:pt x="61274" y="329351"/>
                </a:lnTo>
                <a:lnTo>
                  <a:pt x="1309747" y="329351"/>
                </a:lnTo>
                <a:lnTo>
                  <a:pt x="1333598" y="324536"/>
                </a:lnTo>
                <a:lnTo>
                  <a:pt x="1353075" y="311404"/>
                </a:lnTo>
                <a:lnTo>
                  <a:pt x="1366206" y="291927"/>
                </a:lnTo>
                <a:lnTo>
                  <a:pt x="1371022" y="268076"/>
                </a:lnTo>
                <a:lnTo>
                  <a:pt x="1371022" y="61274"/>
                </a:lnTo>
                <a:lnTo>
                  <a:pt x="1366206" y="37423"/>
                </a:lnTo>
                <a:lnTo>
                  <a:pt x="1353075" y="17946"/>
                </a:lnTo>
                <a:lnTo>
                  <a:pt x="1333598" y="4815"/>
                </a:lnTo>
                <a:lnTo>
                  <a:pt x="1309747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4" name="object 14"/>
          <p:cNvSpPr/>
          <p:nvPr/>
        </p:nvSpPr>
        <p:spPr>
          <a:xfrm>
            <a:off x="4100682" y="4084179"/>
            <a:ext cx="964407" cy="231725"/>
          </a:xfrm>
          <a:custGeom>
            <a:avLst/>
            <a:gdLst/>
            <a:ahLst/>
            <a:cxnLst/>
            <a:rect l="l" t="t" r="r" b="b"/>
            <a:pathLst>
              <a:path w="1371600" h="329564">
                <a:moveTo>
                  <a:pt x="61274" y="0"/>
                </a:moveTo>
                <a:lnTo>
                  <a:pt x="1309747" y="0"/>
                </a:lnTo>
                <a:lnTo>
                  <a:pt x="1333598" y="4815"/>
                </a:lnTo>
                <a:lnTo>
                  <a:pt x="1353075" y="17946"/>
                </a:lnTo>
                <a:lnTo>
                  <a:pt x="1366206" y="37423"/>
                </a:lnTo>
                <a:lnTo>
                  <a:pt x="1371021" y="61274"/>
                </a:lnTo>
                <a:lnTo>
                  <a:pt x="1371021" y="268076"/>
                </a:lnTo>
                <a:lnTo>
                  <a:pt x="1366206" y="291927"/>
                </a:lnTo>
                <a:lnTo>
                  <a:pt x="1353075" y="311404"/>
                </a:lnTo>
                <a:lnTo>
                  <a:pt x="1333598" y="324536"/>
                </a:lnTo>
                <a:lnTo>
                  <a:pt x="1309747" y="329351"/>
                </a:lnTo>
                <a:lnTo>
                  <a:pt x="61274" y="329351"/>
                </a:lnTo>
                <a:lnTo>
                  <a:pt x="37423" y="324536"/>
                </a:lnTo>
                <a:lnTo>
                  <a:pt x="17946" y="311404"/>
                </a:lnTo>
                <a:lnTo>
                  <a:pt x="4815" y="291927"/>
                </a:lnTo>
                <a:lnTo>
                  <a:pt x="0" y="268076"/>
                </a:lnTo>
                <a:lnTo>
                  <a:pt x="0" y="61274"/>
                </a:lnTo>
                <a:lnTo>
                  <a:pt x="4815" y="37423"/>
                </a:lnTo>
                <a:lnTo>
                  <a:pt x="17946" y="17946"/>
                </a:lnTo>
                <a:lnTo>
                  <a:pt x="37423" y="4815"/>
                </a:lnTo>
                <a:lnTo>
                  <a:pt x="61274" y="0"/>
                </a:lnTo>
                <a:close/>
              </a:path>
            </a:pathLst>
          </a:custGeom>
          <a:ln w="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5" name="object 15"/>
          <p:cNvSpPr/>
          <p:nvPr/>
        </p:nvSpPr>
        <p:spPr>
          <a:xfrm>
            <a:off x="5360883" y="3653342"/>
            <a:ext cx="964407" cy="430857"/>
          </a:xfrm>
          <a:custGeom>
            <a:avLst/>
            <a:gdLst/>
            <a:ahLst/>
            <a:cxnLst/>
            <a:rect l="l" t="t" r="r" b="b"/>
            <a:pathLst>
              <a:path w="1371600" h="612775">
                <a:moveTo>
                  <a:pt x="1309747" y="0"/>
                </a:moveTo>
                <a:lnTo>
                  <a:pt x="61273" y="0"/>
                </a:lnTo>
                <a:lnTo>
                  <a:pt x="37423" y="4815"/>
                </a:lnTo>
                <a:lnTo>
                  <a:pt x="17946" y="17946"/>
                </a:lnTo>
                <a:lnTo>
                  <a:pt x="4815" y="37423"/>
                </a:lnTo>
                <a:lnTo>
                  <a:pt x="0" y="61273"/>
                </a:lnTo>
                <a:lnTo>
                  <a:pt x="0" y="551472"/>
                </a:lnTo>
                <a:lnTo>
                  <a:pt x="4815" y="575323"/>
                </a:lnTo>
                <a:lnTo>
                  <a:pt x="17946" y="594800"/>
                </a:lnTo>
                <a:lnTo>
                  <a:pt x="37423" y="607931"/>
                </a:lnTo>
                <a:lnTo>
                  <a:pt x="61273" y="612747"/>
                </a:lnTo>
                <a:lnTo>
                  <a:pt x="1309747" y="612747"/>
                </a:lnTo>
                <a:lnTo>
                  <a:pt x="1333597" y="607931"/>
                </a:lnTo>
                <a:lnTo>
                  <a:pt x="1353074" y="594800"/>
                </a:lnTo>
                <a:lnTo>
                  <a:pt x="1366206" y="575323"/>
                </a:lnTo>
                <a:lnTo>
                  <a:pt x="1371022" y="551472"/>
                </a:lnTo>
                <a:lnTo>
                  <a:pt x="1371022" y="61273"/>
                </a:lnTo>
                <a:lnTo>
                  <a:pt x="1366206" y="37423"/>
                </a:lnTo>
                <a:lnTo>
                  <a:pt x="1353074" y="17946"/>
                </a:lnTo>
                <a:lnTo>
                  <a:pt x="1333597" y="4815"/>
                </a:lnTo>
                <a:lnTo>
                  <a:pt x="1309747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6" name="object 16"/>
          <p:cNvSpPr/>
          <p:nvPr/>
        </p:nvSpPr>
        <p:spPr>
          <a:xfrm>
            <a:off x="5360882" y="3653342"/>
            <a:ext cx="964407" cy="430857"/>
          </a:xfrm>
          <a:custGeom>
            <a:avLst/>
            <a:gdLst/>
            <a:ahLst/>
            <a:cxnLst/>
            <a:rect l="l" t="t" r="r" b="b"/>
            <a:pathLst>
              <a:path w="1371600" h="612775">
                <a:moveTo>
                  <a:pt x="61274" y="0"/>
                </a:moveTo>
                <a:lnTo>
                  <a:pt x="1309747" y="0"/>
                </a:lnTo>
                <a:lnTo>
                  <a:pt x="1333598" y="4815"/>
                </a:lnTo>
                <a:lnTo>
                  <a:pt x="1353075" y="17946"/>
                </a:lnTo>
                <a:lnTo>
                  <a:pt x="1366206" y="37423"/>
                </a:lnTo>
                <a:lnTo>
                  <a:pt x="1371021" y="61274"/>
                </a:lnTo>
                <a:lnTo>
                  <a:pt x="1371021" y="551472"/>
                </a:lnTo>
                <a:lnTo>
                  <a:pt x="1366206" y="575323"/>
                </a:lnTo>
                <a:lnTo>
                  <a:pt x="1353075" y="594800"/>
                </a:lnTo>
                <a:lnTo>
                  <a:pt x="1333598" y="607931"/>
                </a:lnTo>
                <a:lnTo>
                  <a:pt x="1309747" y="612747"/>
                </a:lnTo>
                <a:lnTo>
                  <a:pt x="61274" y="612747"/>
                </a:lnTo>
                <a:lnTo>
                  <a:pt x="37423" y="607931"/>
                </a:lnTo>
                <a:lnTo>
                  <a:pt x="17946" y="594800"/>
                </a:lnTo>
                <a:lnTo>
                  <a:pt x="4815" y="575323"/>
                </a:lnTo>
                <a:lnTo>
                  <a:pt x="0" y="551472"/>
                </a:lnTo>
                <a:lnTo>
                  <a:pt x="0" y="61274"/>
                </a:lnTo>
                <a:lnTo>
                  <a:pt x="4815" y="37423"/>
                </a:lnTo>
                <a:lnTo>
                  <a:pt x="17946" y="17946"/>
                </a:lnTo>
                <a:lnTo>
                  <a:pt x="37423" y="4815"/>
                </a:lnTo>
                <a:lnTo>
                  <a:pt x="61274" y="0"/>
                </a:lnTo>
                <a:close/>
              </a:path>
            </a:pathLst>
          </a:custGeom>
          <a:ln w="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7" name="object 17"/>
          <p:cNvSpPr/>
          <p:nvPr/>
        </p:nvSpPr>
        <p:spPr>
          <a:xfrm>
            <a:off x="6841888" y="3082482"/>
            <a:ext cx="630435" cy="301823"/>
          </a:xfrm>
          <a:custGeom>
            <a:avLst/>
            <a:gdLst/>
            <a:ahLst/>
            <a:cxnLst/>
            <a:rect l="l" t="t" r="r" b="b"/>
            <a:pathLst>
              <a:path w="896620" h="429260">
                <a:moveTo>
                  <a:pt x="834868" y="0"/>
                </a:moveTo>
                <a:lnTo>
                  <a:pt x="61274" y="0"/>
                </a:lnTo>
                <a:lnTo>
                  <a:pt x="37423" y="4815"/>
                </a:lnTo>
                <a:lnTo>
                  <a:pt x="17946" y="17946"/>
                </a:lnTo>
                <a:lnTo>
                  <a:pt x="4815" y="37423"/>
                </a:lnTo>
                <a:lnTo>
                  <a:pt x="0" y="61274"/>
                </a:lnTo>
                <a:lnTo>
                  <a:pt x="0" y="367648"/>
                </a:lnTo>
                <a:lnTo>
                  <a:pt x="4815" y="391499"/>
                </a:lnTo>
                <a:lnTo>
                  <a:pt x="17946" y="410976"/>
                </a:lnTo>
                <a:lnTo>
                  <a:pt x="37423" y="424108"/>
                </a:lnTo>
                <a:lnTo>
                  <a:pt x="61274" y="428923"/>
                </a:lnTo>
                <a:lnTo>
                  <a:pt x="834868" y="428923"/>
                </a:lnTo>
                <a:lnTo>
                  <a:pt x="858719" y="424108"/>
                </a:lnTo>
                <a:lnTo>
                  <a:pt x="878196" y="410976"/>
                </a:lnTo>
                <a:lnTo>
                  <a:pt x="891328" y="391499"/>
                </a:lnTo>
                <a:lnTo>
                  <a:pt x="896143" y="367648"/>
                </a:lnTo>
                <a:lnTo>
                  <a:pt x="896143" y="61274"/>
                </a:lnTo>
                <a:lnTo>
                  <a:pt x="891328" y="37423"/>
                </a:lnTo>
                <a:lnTo>
                  <a:pt x="878196" y="17946"/>
                </a:lnTo>
                <a:lnTo>
                  <a:pt x="858719" y="4815"/>
                </a:lnTo>
                <a:lnTo>
                  <a:pt x="834868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8" name="object 18"/>
          <p:cNvSpPr/>
          <p:nvPr/>
        </p:nvSpPr>
        <p:spPr>
          <a:xfrm>
            <a:off x="6841888" y="3082482"/>
            <a:ext cx="630435" cy="301823"/>
          </a:xfrm>
          <a:custGeom>
            <a:avLst/>
            <a:gdLst/>
            <a:ahLst/>
            <a:cxnLst/>
            <a:rect l="l" t="t" r="r" b="b"/>
            <a:pathLst>
              <a:path w="896620" h="429260">
                <a:moveTo>
                  <a:pt x="61274" y="0"/>
                </a:moveTo>
                <a:lnTo>
                  <a:pt x="834868" y="0"/>
                </a:lnTo>
                <a:lnTo>
                  <a:pt x="858719" y="4815"/>
                </a:lnTo>
                <a:lnTo>
                  <a:pt x="878195" y="17946"/>
                </a:lnTo>
                <a:lnTo>
                  <a:pt x="891327" y="37423"/>
                </a:lnTo>
                <a:lnTo>
                  <a:pt x="896142" y="61274"/>
                </a:lnTo>
                <a:lnTo>
                  <a:pt x="896142" y="367648"/>
                </a:lnTo>
                <a:lnTo>
                  <a:pt x="891327" y="391499"/>
                </a:lnTo>
                <a:lnTo>
                  <a:pt x="878195" y="410976"/>
                </a:lnTo>
                <a:lnTo>
                  <a:pt x="858719" y="424107"/>
                </a:lnTo>
                <a:lnTo>
                  <a:pt x="834868" y="428923"/>
                </a:lnTo>
                <a:lnTo>
                  <a:pt x="61274" y="428923"/>
                </a:lnTo>
                <a:lnTo>
                  <a:pt x="37423" y="424107"/>
                </a:lnTo>
                <a:lnTo>
                  <a:pt x="17946" y="410976"/>
                </a:lnTo>
                <a:lnTo>
                  <a:pt x="4815" y="391499"/>
                </a:lnTo>
                <a:lnTo>
                  <a:pt x="0" y="367648"/>
                </a:lnTo>
                <a:lnTo>
                  <a:pt x="0" y="61274"/>
                </a:lnTo>
                <a:lnTo>
                  <a:pt x="4815" y="37423"/>
                </a:lnTo>
                <a:lnTo>
                  <a:pt x="17946" y="17946"/>
                </a:lnTo>
                <a:lnTo>
                  <a:pt x="37423" y="4815"/>
                </a:lnTo>
                <a:lnTo>
                  <a:pt x="61274" y="0"/>
                </a:lnTo>
                <a:close/>
              </a:path>
            </a:pathLst>
          </a:custGeom>
          <a:ln w="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9" name="object 19"/>
          <p:cNvSpPr/>
          <p:nvPr/>
        </p:nvSpPr>
        <p:spPr>
          <a:xfrm>
            <a:off x="8032078" y="3653342"/>
            <a:ext cx="964407" cy="430857"/>
          </a:xfrm>
          <a:custGeom>
            <a:avLst/>
            <a:gdLst/>
            <a:ahLst/>
            <a:cxnLst/>
            <a:rect l="l" t="t" r="r" b="b"/>
            <a:pathLst>
              <a:path w="1371600" h="612775">
                <a:moveTo>
                  <a:pt x="1309747" y="0"/>
                </a:moveTo>
                <a:lnTo>
                  <a:pt x="61274" y="0"/>
                </a:lnTo>
                <a:lnTo>
                  <a:pt x="37423" y="4815"/>
                </a:lnTo>
                <a:lnTo>
                  <a:pt x="17946" y="17946"/>
                </a:lnTo>
                <a:lnTo>
                  <a:pt x="4815" y="37423"/>
                </a:lnTo>
                <a:lnTo>
                  <a:pt x="0" y="61273"/>
                </a:lnTo>
                <a:lnTo>
                  <a:pt x="0" y="551472"/>
                </a:lnTo>
                <a:lnTo>
                  <a:pt x="4815" y="575323"/>
                </a:lnTo>
                <a:lnTo>
                  <a:pt x="17946" y="594800"/>
                </a:lnTo>
                <a:lnTo>
                  <a:pt x="37423" y="607931"/>
                </a:lnTo>
                <a:lnTo>
                  <a:pt x="61274" y="612747"/>
                </a:lnTo>
                <a:lnTo>
                  <a:pt x="1309747" y="612747"/>
                </a:lnTo>
                <a:lnTo>
                  <a:pt x="1333597" y="607931"/>
                </a:lnTo>
                <a:lnTo>
                  <a:pt x="1353074" y="594800"/>
                </a:lnTo>
                <a:lnTo>
                  <a:pt x="1366206" y="575323"/>
                </a:lnTo>
                <a:lnTo>
                  <a:pt x="1371022" y="551472"/>
                </a:lnTo>
                <a:lnTo>
                  <a:pt x="1371022" y="61273"/>
                </a:lnTo>
                <a:lnTo>
                  <a:pt x="1366206" y="37423"/>
                </a:lnTo>
                <a:lnTo>
                  <a:pt x="1353074" y="17946"/>
                </a:lnTo>
                <a:lnTo>
                  <a:pt x="1333597" y="4815"/>
                </a:lnTo>
                <a:lnTo>
                  <a:pt x="1309747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0" name="object 20"/>
          <p:cNvSpPr/>
          <p:nvPr/>
        </p:nvSpPr>
        <p:spPr>
          <a:xfrm>
            <a:off x="8032078" y="3653342"/>
            <a:ext cx="964407" cy="430857"/>
          </a:xfrm>
          <a:custGeom>
            <a:avLst/>
            <a:gdLst/>
            <a:ahLst/>
            <a:cxnLst/>
            <a:rect l="l" t="t" r="r" b="b"/>
            <a:pathLst>
              <a:path w="1371600" h="612775">
                <a:moveTo>
                  <a:pt x="61274" y="0"/>
                </a:moveTo>
                <a:lnTo>
                  <a:pt x="1309747" y="0"/>
                </a:lnTo>
                <a:lnTo>
                  <a:pt x="1333597" y="4815"/>
                </a:lnTo>
                <a:lnTo>
                  <a:pt x="1353074" y="17946"/>
                </a:lnTo>
                <a:lnTo>
                  <a:pt x="1366206" y="37423"/>
                </a:lnTo>
                <a:lnTo>
                  <a:pt x="1371021" y="61274"/>
                </a:lnTo>
                <a:lnTo>
                  <a:pt x="1371021" y="551472"/>
                </a:lnTo>
                <a:lnTo>
                  <a:pt x="1366206" y="575323"/>
                </a:lnTo>
                <a:lnTo>
                  <a:pt x="1353074" y="594800"/>
                </a:lnTo>
                <a:lnTo>
                  <a:pt x="1333597" y="607931"/>
                </a:lnTo>
                <a:lnTo>
                  <a:pt x="1309747" y="612747"/>
                </a:lnTo>
                <a:lnTo>
                  <a:pt x="61274" y="612747"/>
                </a:lnTo>
                <a:lnTo>
                  <a:pt x="37424" y="607931"/>
                </a:lnTo>
                <a:lnTo>
                  <a:pt x="17947" y="594800"/>
                </a:lnTo>
                <a:lnTo>
                  <a:pt x="4815" y="575323"/>
                </a:lnTo>
                <a:lnTo>
                  <a:pt x="0" y="551472"/>
                </a:lnTo>
                <a:lnTo>
                  <a:pt x="0" y="61274"/>
                </a:lnTo>
                <a:lnTo>
                  <a:pt x="4815" y="37423"/>
                </a:lnTo>
                <a:lnTo>
                  <a:pt x="17947" y="17946"/>
                </a:lnTo>
                <a:lnTo>
                  <a:pt x="37424" y="4815"/>
                </a:lnTo>
                <a:lnTo>
                  <a:pt x="61274" y="0"/>
                </a:lnTo>
                <a:close/>
              </a:path>
            </a:pathLst>
          </a:custGeom>
          <a:ln w="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1" name="object 21"/>
          <p:cNvSpPr/>
          <p:nvPr/>
        </p:nvSpPr>
        <p:spPr>
          <a:xfrm>
            <a:off x="8199028" y="4358839"/>
            <a:ext cx="630435" cy="301823"/>
          </a:xfrm>
          <a:custGeom>
            <a:avLst/>
            <a:gdLst/>
            <a:ahLst/>
            <a:cxnLst/>
            <a:rect l="l" t="t" r="r" b="b"/>
            <a:pathLst>
              <a:path w="896620" h="429259">
                <a:moveTo>
                  <a:pt x="834867" y="0"/>
                </a:moveTo>
                <a:lnTo>
                  <a:pt x="61273" y="0"/>
                </a:lnTo>
                <a:lnTo>
                  <a:pt x="37423" y="4815"/>
                </a:lnTo>
                <a:lnTo>
                  <a:pt x="17946" y="17946"/>
                </a:lnTo>
                <a:lnTo>
                  <a:pt x="4815" y="37423"/>
                </a:lnTo>
                <a:lnTo>
                  <a:pt x="0" y="61273"/>
                </a:lnTo>
                <a:lnTo>
                  <a:pt x="0" y="367648"/>
                </a:lnTo>
                <a:lnTo>
                  <a:pt x="4815" y="391498"/>
                </a:lnTo>
                <a:lnTo>
                  <a:pt x="17946" y="410975"/>
                </a:lnTo>
                <a:lnTo>
                  <a:pt x="37423" y="424106"/>
                </a:lnTo>
                <a:lnTo>
                  <a:pt x="61273" y="428922"/>
                </a:lnTo>
                <a:lnTo>
                  <a:pt x="834867" y="428922"/>
                </a:lnTo>
                <a:lnTo>
                  <a:pt x="858717" y="424106"/>
                </a:lnTo>
                <a:lnTo>
                  <a:pt x="878194" y="410975"/>
                </a:lnTo>
                <a:lnTo>
                  <a:pt x="891326" y="391498"/>
                </a:lnTo>
                <a:lnTo>
                  <a:pt x="896142" y="367648"/>
                </a:lnTo>
                <a:lnTo>
                  <a:pt x="896142" y="61273"/>
                </a:lnTo>
                <a:lnTo>
                  <a:pt x="891326" y="37423"/>
                </a:lnTo>
                <a:lnTo>
                  <a:pt x="878194" y="17946"/>
                </a:lnTo>
                <a:lnTo>
                  <a:pt x="858717" y="4815"/>
                </a:lnTo>
                <a:lnTo>
                  <a:pt x="834867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2" name="object 22"/>
          <p:cNvSpPr/>
          <p:nvPr/>
        </p:nvSpPr>
        <p:spPr>
          <a:xfrm>
            <a:off x="8199027" y="4358839"/>
            <a:ext cx="630435" cy="301823"/>
          </a:xfrm>
          <a:custGeom>
            <a:avLst/>
            <a:gdLst/>
            <a:ahLst/>
            <a:cxnLst/>
            <a:rect l="l" t="t" r="r" b="b"/>
            <a:pathLst>
              <a:path w="896620" h="429259">
                <a:moveTo>
                  <a:pt x="61274" y="0"/>
                </a:moveTo>
                <a:lnTo>
                  <a:pt x="834868" y="0"/>
                </a:lnTo>
                <a:lnTo>
                  <a:pt x="858718" y="4815"/>
                </a:lnTo>
                <a:lnTo>
                  <a:pt x="878195" y="17946"/>
                </a:lnTo>
                <a:lnTo>
                  <a:pt x="891327" y="37423"/>
                </a:lnTo>
                <a:lnTo>
                  <a:pt x="896142" y="61274"/>
                </a:lnTo>
                <a:lnTo>
                  <a:pt x="896142" y="367648"/>
                </a:lnTo>
                <a:lnTo>
                  <a:pt x="891327" y="391499"/>
                </a:lnTo>
                <a:lnTo>
                  <a:pt x="878195" y="410976"/>
                </a:lnTo>
                <a:lnTo>
                  <a:pt x="858718" y="424107"/>
                </a:lnTo>
                <a:lnTo>
                  <a:pt x="834868" y="428923"/>
                </a:lnTo>
                <a:lnTo>
                  <a:pt x="61274" y="428923"/>
                </a:lnTo>
                <a:lnTo>
                  <a:pt x="37424" y="424107"/>
                </a:lnTo>
                <a:lnTo>
                  <a:pt x="17947" y="410976"/>
                </a:lnTo>
                <a:lnTo>
                  <a:pt x="4815" y="391499"/>
                </a:lnTo>
                <a:lnTo>
                  <a:pt x="0" y="367648"/>
                </a:lnTo>
                <a:lnTo>
                  <a:pt x="0" y="61274"/>
                </a:lnTo>
                <a:lnTo>
                  <a:pt x="4815" y="37423"/>
                </a:lnTo>
                <a:lnTo>
                  <a:pt x="17947" y="17946"/>
                </a:lnTo>
                <a:lnTo>
                  <a:pt x="37424" y="4815"/>
                </a:lnTo>
                <a:lnTo>
                  <a:pt x="61274" y="0"/>
                </a:lnTo>
                <a:close/>
              </a:path>
            </a:pathLst>
          </a:custGeom>
          <a:ln w="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3" name="object 23"/>
          <p:cNvSpPr/>
          <p:nvPr/>
        </p:nvSpPr>
        <p:spPr>
          <a:xfrm>
            <a:off x="3909497" y="4071792"/>
            <a:ext cx="127064" cy="73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4" name="object 24"/>
          <p:cNvSpPr/>
          <p:nvPr/>
        </p:nvSpPr>
        <p:spPr>
          <a:xfrm>
            <a:off x="5135517" y="3826753"/>
            <a:ext cx="127064" cy="73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5" name="object 25"/>
          <p:cNvSpPr/>
          <p:nvPr/>
        </p:nvSpPr>
        <p:spPr>
          <a:xfrm>
            <a:off x="6422645" y="3826753"/>
            <a:ext cx="127064" cy="73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6" name="object 26"/>
          <p:cNvSpPr/>
          <p:nvPr/>
        </p:nvSpPr>
        <p:spPr>
          <a:xfrm>
            <a:off x="7758243" y="3826753"/>
            <a:ext cx="127064" cy="73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7" name="object 27"/>
          <p:cNvSpPr/>
          <p:nvPr/>
        </p:nvSpPr>
        <p:spPr>
          <a:xfrm>
            <a:off x="8472071" y="4163916"/>
            <a:ext cx="73243" cy="1270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8" name="object 28"/>
          <p:cNvSpPr/>
          <p:nvPr/>
        </p:nvSpPr>
        <p:spPr>
          <a:xfrm>
            <a:off x="7114932" y="3436815"/>
            <a:ext cx="73243" cy="1270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9" name="object 29"/>
          <p:cNvSpPr txBox="1"/>
          <p:nvPr/>
        </p:nvSpPr>
        <p:spPr>
          <a:xfrm>
            <a:off x="3398372" y="3840981"/>
            <a:ext cx="327720" cy="158238"/>
          </a:xfrm>
          <a:prstGeom prst="rect">
            <a:avLst/>
          </a:prstGeom>
        </p:spPr>
        <p:txBody>
          <a:bodyPr vert="horz" wrap="square" lIns="0" tIns="12055" rIns="0" bIns="0" rtlCol="0">
            <a:spAutoFit/>
          </a:bodyPr>
          <a:lstStyle/>
          <a:p>
            <a:pPr marL="8929">
              <a:spcBef>
                <a:spcPts val="95"/>
              </a:spcBef>
            </a:pPr>
            <a:r>
              <a:rPr sz="949" spc="11" dirty="0">
                <a:latin typeface="Gill Sans MT"/>
                <a:cs typeface="Gill Sans MT"/>
              </a:rPr>
              <a:t>Labels</a:t>
            </a:r>
            <a:endParaRPr sz="949" dirty="0">
              <a:latin typeface="Gill Sans MT"/>
              <a:cs typeface="Gill Sans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47001" y="4131797"/>
            <a:ext cx="230385" cy="158238"/>
          </a:xfrm>
          <a:prstGeom prst="rect">
            <a:avLst/>
          </a:prstGeom>
        </p:spPr>
        <p:txBody>
          <a:bodyPr vert="horz" wrap="square" lIns="0" tIns="12055" rIns="0" bIns="0" rtlCol="0">
            <a:spAutoFit/>
          </a:bodyPr>
          <a:lstStyle/>
          <a:p>
            <a:pPr marL="8929">
              <a:spcBef>
                <a:spcPts val="95"/>
              </a:spcBef>
            </a:pPr>
            <a:r>
              <a:rPr sz="949" spc="15" dirty="0">
                <a:latin typeface="Gill Sans MT"/>
                <a:cs typeface="Gill Sans MT"/>
              </a:rPr>
              <a:t>R</a:t>
            </a:r>
            <a:r>
              <a:rPr sz="949" spc="-24" dirty="0">
                <a:latin typeface="Gill Sans MT"/>
                <a:cs typeface="Gill Sans MT"/>
              </a:rPr>
              <a:t>a</a:t>
            </a:r>
            <a:r>
              <a:rPr sz="949" spc="17" dirty="0">
                <a:latin typeface="Gill Sans MT"/>
                <a:cs typeface="Gill Sans MT"/>
              </a:rPr>
              <a:t>w</a:t>
            </a:r>
            <a:endParaRPr sz="949">
              <a:latin typeface="Gill Sans MT"/>
              <a:cs typeface="Gill Sans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33270" y="4271820"/>
            <a:ext cx="258068" cy="158238"/>
          </a:xfrm>
          <a:prstGeom prst="rect">
            <a:avLst/>
          </a:prstGeom>
        </p:spPr>
        <p:txBody>
          <a:bodyPr vert="horz" wrap="square" lIns="0" tIns="12055" rIns="0" bIns="0" rtlCol="0">
            <a:spAutoFit/>
          </a:bodyPr>
          <a:lstStyle/>
          <a:p>
            <a:pPr marL="8929">
              <a:spcBef>
                <a:spcPts val="95"/>
              </a:spcBef>
            </a:pPr>
            <a:r>
              <a:rPr sz="949" spc="17" dirty="0">
                <a:latin typeface="Gill Sans MT"/>
                <a:cs typeface="Gill Sans MT"/>
              </a:rPr>
              <a:t>D</a:t>
            </a:r>
            <a:r>
              <a:rPr sz="949" spc="7" dirty="0">
                <a:latin typeface="Gill Sans MT"/>
                <a:cs typeface="Gill Sans MT"/>
              </a:rPr>
              <a:t>ata</a:t>
            </a:r>
            <a:endParaRPr sz="949">
              <a:latin typeface="Gill Sans MT"/>
              <a:cs typeface="Gill Sans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63658" y="3577093"/>
            <a:ext cx="832693" cy="158238"/>
          </a:xfrm>
          <a:prstGeom prst="rect">
            <a:avLst/>
          </a:prstGeom>
        </p:spPr>
        <p:txBody>
          <a:bodyPr vert="horz" wrap="square" lIns="0" tIns="12055" rIns="0" bIns="0" rtlCol="0">
            <a:spAutoFit/>
          </a:bodyPr>
          <a:lstStyle/>
          <a:p>
            <a:pPr marL="8929">
              <a:spcBef>
                <a:spcPts val="95"/>
              </a:spcBef>
            </a:pPr>
            <a:r>
              <a:rPr sz="949" spc="-7" dirty="0">
                <a:latin typeface="Gill Sans MT"/>
                <a:cs typeface="Gill Sans MT"/>
              </a:rPr>
              <a:t>Training</a:t>
            </a:r>
            <a:r>
              <a:rPr sz="949" spc="-39" dirty="0">
                <a:latin typeface="Gill Sans MT"/>
                <a:cs typeface="Gill Sans MT"/>
              </a:rPr>
              <a:t> </a:t>
            </a:r>
            <a:r>
              <a:rPr sz="949" spc="11" dirty="0">
                <a:latin typeface="Gill Sans MT"/>
                <a:cs typeface="Gill Sans MT"/>
              </a:rPr>
              <a:t>Dataset</a:t>
            </a:r>
            <a:endParaRPr sz="949">
              <a:latin typeface="Gill Sans MT"/>
              <a:cs typeface="Gill Sans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52170" y="4094100"/>
            <a:ext cx="645169" cy="158238"/>
          </a:xfrm>
          <a:prstGeom prst="rect">
            <a:avLst/>
          </a:prstGeom>
        </p:spPr>
        <p:txBody>
          <a:bodyPr vert="horz" wrap="square" lIns="0" tIns="12055" rIns="0" bIns="0" rtlCol="0">
            <a:spAutoFit/>
          </a:bodyPr>
          <a:lstStyle/>
          <a:p>
            <a:pPr marL="8929">
              <a:spcBef>
                <a:spcPts val="95"/>
              </a:spcBef>
            </a:pPr>
            <a:r>
              <a:rPr sz="949" spc="-28" dirty="0">
                <a:latin typeface="Gill Sans MT"/>
                <a:cs typeface="Gill Sans MT"/>
              </a:rPr>
              <a:t>Test</a:t>
            </a:r>
            <a:r>
              <a:rPr sz="949" spc="-43" dirty="0">
                <a:latin typeface="Gill Sans MT"/>
                <a:cs typeface="Gill Sans MT"/>
              </a:rPr>
              <a:t> </a:t>
            </a:r>
            <a:r>
              <a:rPr sz="949" spc="11" dirty="0">
                <a:latin typeface="Gill Sans MT"/>
                <a:cs typeface="Gill Sans MT"/>
              </a:rPr>
              <a:t>Dataset</a:t>
            </a:r>
            <a:endParaRPr sz="949">
              <a:latin typeface="Gill Sans MT"/>
              <a:cs typeface="Gill Sans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990483" y="3140870"/>
            <a:ext cx="327720" cy="158238"/>
          </a:xfrm>
          <a:prstGeom prst="rect">
            <a:avLst/>
          </a:prstGeom>
        </p:spPr>
        <p:txBody>
          <a:bodyPr vert="horz" wrap="square" lIns="0" tIns="12055" rIns="0" bIns="0" rtlCol="0">
            <a:spAutoFit/>
          </a:bodyPr>
          <a:lstStyle/>
          <a:p>
            <a:pPr marL="8929">
              <a:spcBef>
                <a:spcPts val="95"/>
              </a:spcBef>
            </a:pPr>
            <a:r>
              <a:rPr sz="949" spc="11" dirty="0">
                <a:latin typeface="Gill Sans MT"/>
                <a:cs typeface="Gill Sans MT"/>
              </a:rPr>
              <a:t>Labels</a:t>
            </a:r>
            <a:endParaRPr sz="949">
              <a:latin typeface="Gill Sans MT"/>
              <a:cs typeface="Gill Sans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78933" y="3706344"/>
            <a:ext cx="522833" cy="302866"/>
          </a:xfrm>
          <a:prstGeom prst="rect">
            <a:avLst/>
          </a:prstGeom>
        </p:spPr>
        <p:txBody>
          <a:bodyPr vert="horz" wrap="square" lIns="0" tIns="20537" rIns="0" bIns="0" rtlCol="0">
            <a:spAutoFit/>
          </a:bodyPr>
          <a:lstStyle/>
          <a:p>
            <a:pPr marL="8929" marR="4019" indent="39287">
              <a:lnSpc>
                <a:spcPts val="1104"/>
              </a:lnSpc>
              <a:spcBef>
                <a:spcPts val="161"/>
              </a:spcBef>
            </a:pPr>
            <a:r>
              <a:rPr sz="949" spc="11" dirty="0">
                <a:solidFill>
                  <a:srgbClr val="FFFFFF"/>
                </a:solidFill>
                <a:latin typeface="Gill Sans MT"/>
                <a:cs typeface="Gill Sans MT"/>
              </a:rPr>
              <a:t>Learning  Al</a:t>
            </a:r>
            <a:r>
              <a:rPr sz="949" dirty="0">
                <a:solidFill>
                  <a:srgbClr val="FFFFFF"/>
                </a:solidFill>
                <a:latin typeface="Gill Sans MT"/>
                <a:cs typeface="Gill Sans MT"/>
              </a:rPr>
              <a:t>g</a:t>
            </a:r>
            <a:r>
              <a:rPr sz="949" spc="11" dirty="0">
                <a:solidFill>
                  <a:srgbClr val="FFFFFF"/>
                </a:solidFill>
                <a:latin typeface="Gill Sans MT"/>
                <a:cs typeface="Gill Sans MT"/>
              </a:rPr>
              <a:t>orithm</a:t>
            </a:r>
            <a:endParaRPr sz="949">
              <a:latin typeface="Gill Sans MT"/>
              <a:cs typeface="Gill Sans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73471" y="4708042"/>
            <a:ext cx="714375" cy="158238"/>
          </a:xfrm>
          <a:prstGeom prst="rect">
            <a:avLst/>
          </a:prstGeom>
        </p:spPr>
        <p:txBody>
          <a:bodyPr vert="horz" wrap="square" lIns="0" tIns="12055" rIns="0" bIns="0" rtlCol="0">
            <a:spAutoFit/>
          </a:bodyPr>
          <a:lstStyle/>
          <a:p>
            <a:pPr marL="8929">
              <a:spcBef>
                <a:spcPts val="95"/>
              </a:spcBef>
            </a:pPr>
            <a:r>
              <a:rPr sz="949" spc="11" dirty="0">
                <a:latin typeface="Gill Sans MT"/>
                <a:cs typeface="Gill Sans MT"/>
              </a:rPr>
              <a:t>P</a:t>
            </a:r>
            <a:r>
              <a:rPr sz="949" spc="-15" dirty="0">
                <a:latin typeface="Gill Sans MT"/>
                <a:cs typeface="Gill Sans MT"/>
              </a:rPr>
              <a:t>r</a:t>
            </a:r>
            <a:r>
              <a:rPr sz="949" spc="11" dirty="0">
                <a:latin typeface="Gill Sans MT"/>
                <a:cs typeface="Gill Sans MT"/>
              </a:rPr>
              <a:t>ep</a:t>
            </a:r>
            <a:r>
              <a:rPr sz="949" spc="-17" dirty="0">
                <a:latin typeface="Gill Sans MT"/>
                <a:cs typeface="Gill Sans MT"/>
              </a:rPr>
              <a:t>r</a:t>
            </a:r>
            <a:r>
              <a:rPr sz="949" spc="11" dirty="0">
                <a:latin typeface="Gill Sans MT"/>
                <a:cs typeface="Gill Sans MT"/>
              </a:rPr>
              <a:t>oce</a:t>
            </a:r>
            <a:r>
              <a:rPr sz="949" spc="4" dirty="0">
                <a:latin typeface="Gill Sans MT"/>
                <a:cs typeface="Gill Sans MT"/>
              </a:rPr>
              <a:t>s</a:t>
            </a:r>
            <a:r>
              <a:rPr sz="949" spc="7" dirty="0">
                <a:latin typeface="Gill Sans MT"/>
                <a:cs typeface="Gill Sans MT"/>
              </a:rPr>
              <a:t>s</a:t>
            </a:r>
            <a:r>
              <a:rPr sz="949" dirty="0">
                <a:latin typeface="Gill Sans MT"/>
                <a:cs typeface="Gill Sans MT"/>
              </a:rPr>
              <a:t>i</a:t>
            </a:r>
            <a:r>
              <a:rPr sz="949" spc="11" dirty="0">
                <a:latin typeface="Gill Sans MT"/>
                <a:cs typeface="Gill Sans MT"/>
              </a:rPr>
              <a:t>ng</a:t>
            </a:r>
            <a:endParaRPr sz="949">
              <a:latin typeface="Gill Sans MT"/>
              <a:cs typeface="Gill Sans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05259" y="4729585"/>
            <a:ext cx="1075581" cy="158238"/>
          </a:xfrm>
          <a:prstGeom prst="rect">
            <a:avLst/>
          </a:prstGeom>
        </p:spPr>
        <p:txBody>
          <a:bodyPr vert="horz" wrap="square" lIns="0" tIns="12055" rIns="0" bIns="0" rtlCol="0">
            <a:spAutoFit/>
          </a:bodyPr>
          <a:lstStyle/>
          <a:p>
            <a:pPr marL="323667">
              <a:spcBef>
                <a:spcPts val="95"/>
              </a:spcBef>
            </a:pPr>
            <a:r>
              <a:rPr sz="949" spc="11" dirty="0">
                <a:latin typeface="Gill Sans MT"/>
                <a:cs typeface="Gill Sans MT"/>
              </a:rPr>
              <a:t>Learning</a:t>
            </a:r>
            <a:endParaRPr sz="949">
              <a:latin typeface="Gill Sans MT"/>
              <a:cs typeface="Gill Sans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13930" y="4708042"/>
            <a:ext cx="1113085" cy="158238"/>
          </a:xfrm>
          <a:prstGeom prst="rect">
            <a:avLst/>
          </a:prstGeom>
        </p:spPr>
        <p:txBody>
          <a:bodyPr vert="horz" wrap="square" lIns="0" tIns="12055" rIns="0" bIns="0" rtlCol="0">
            <a:spAutoFit/>
          </a:bodyPr>
          <a:lstStyle/>
          <a:p>
            <a:pPr marL="300898">
              <a:spcBef>
                <a:spcPts val="95"/>
              </a:spcBef>
            </a:pPr>
            <a:r>
              <a:rPr sz="949" spc="7" dirty="0">
                <a:latin typeface="Gill Sans MT"/>
                <a:cs typeface="Gill Sans MT"/>
              </a:rPr>
              <a:t>Evaluation</a:t>
            </a:r>
            <a:endParaRPr sz="949">
              <a:latin typeface="Gill Sans MT"/>
              <a:cs typeface="Gill Sans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917215" y="3776355"/>
            <a:ext cx="1118444" cy="1063614"/>
          </a:xfrm>
          <a:prstGeom prst="rect">
            <a:avLst/>
          </a:prstGeom>
        </p:spPr>
        <p:txBody>
          <a:bodyPr vert="horz" wrap="square" lIns="0" tIns="12055" rIns="0" bIns="0" rtlCol="0">
            <a:spAutoFit/>
          </a:bodyPr>
          <a:lstStyle/>
          <a:p>
            <a:pPr marL="69644" algn="ctr">
              <a:spcBef>
                <a:spcPts val="95"/>
              </a:spcBef>
            </a:pPr>
            <a:r>
              <a:rPr sz="949" spc="11" dirty="0">
                <a:latin typeface="Gill Sans MT"/>
                <a:cs typeface="Gill Sans MT"/>
              </a:rPr>
              <a:t>New</a:t>
            </a:r>
            <a:r>
              <a:rPr sz="949" spc="-56" dirty="0">
                <a:latin typeface="Gill Sans MT"/>
                <a:cs typeface="Gill Sans MT"/>
              </a:rPr>
              <a:t> </a:t>
            </a:r>
            <a:r>
              <a:rPr sz="949" spc="11" dirty="0">
                <a:latin typeface="Gill Sans MT"/>
                <a:cs typeface="Gill Sans MT"/>
              </a:rPr>
              <a:t>Data</a:t>
            </a:r>
            <a:endParaRPr sz="949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1125">
              <a:latin typeface="Gill Sans MT"/>
              <a:cs typeface="Gill Sans MT"/>
            </a:endParaRPr>
          </a:p>
          <a:p>
            <a:pPr>
              <a:spcBef>
                <a:spcPts val="24"/>
              </a:spcBef>
            </a:pPr>
            <a:endParaRPr sz="1231">
              <a:latin typeface="Gill Sans MT"/>
              <a:cs typeface="Gill Sans MT"/>
            </a:endParaRPr>
          </a:p>
          <a:p>
            <a:pPr marL="337952" marR="262504" algn="ctr">
              <a:lnSpc>
                <a:spcPct val="200999"/>
              </a:lnSpc>
            </a:pPr>
            <a:r>
              <a:rPr sz="949" spc="11" dirty="0">
                <a:latin typeface="Gill Sans MT"/>
                <a:cs typeface="Gill Sans MT"/>
              </a:rPr>
              <a:t>Labels  P</a:t>
            </a:r>
            <a:r>
              <a:rPr sz="949" spc="-15" dirty="0">
                <a:latin typeface="Gill Sans MT"/>
                <a:cs typeface="Gill Sans MT"/>
              </a:rPr>
              <a:t>r</a:t>
            </a:r>
            <a:r>
              <a:rPr sz="949" spc="11" dirty="0">
                <a:latin typeface="Gill Sans MT"/>
                <a:cs typeface="Gill Sans MT"/>
              </a:rPr>
              <a:t>e</a:t>
            </a:r>
            <a:r>
              <a:rPr sz="949" spc="4" dirty="0">
                <a:latin typeface="Gill Sans MT"/>
                <a:cs typeface="Gill Sans MT"/>
              </a:rPr>
              <a:t>di</a:t>
            </a:r>
            <a:r>
              <a:rPr sz="949" spc="11" dirty="0">
                <a:latin typeface="Gill Sans MT"/>
                <a:cs typeface="Gill Sans MT"/>
              </a:rPr>
              <a:t>ction</a:t>
            </a:r>
            <a:endParaRPr sz="949">
              <a:latin typeface="Gill Sans MT"/>
              <a:cs typeface="Gill Sans M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067376" y="4199967"/>
            <a:ext cx="2089993" cy="0"/>
          </a:xfrm>
          <a:custGeom>
            <a:avLst/>
            <a:gdLst/>
            <a:ahLst/>
            <a:cxnLst/>
            <a:rect l="l" t="t" r="r" b="b"/>
            <a:pathLst>
              <a:path w="2972434">
                <a:moveTo>
                  <a:pt x="0" y="0"/>
                </a:moveTo>
                <a:lnTo>
                  <a:pt x="2971824" y="0"/>
                </a:lnTo>
              </a:path>
            </a:pathLst>
          </a:custGeom>
          <a:ln w="30637">
            <a:solidFill>
              <a:srgbClr val="D840D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41" name="object 41"/>
          <p:cNvSpPr/>
          <p:nvPr/>
        </p:nvSpPr>
        <p:spPr>
          <a:xfrm>
            <a:off x="7151553" y="3507155"/>
            <a:ext cx="9823" cy="658117"/>
          </a:xfrm>
          <a:custGeom>
            <a:avLst/>
            <a:gdLst/>
            <a:ahLst/>
            <a:cxnLst/>
            <a:rect l="l" t="t" r="r" b="b"/>
            <a:pathLst>
              <a:path w="13970" h="935989">
                <a:moveTo>
                  <a:pt x="13569" y="935879"/>
                </a:moveTo>
                <a:lnTo>
                  <a:pt x="0" y="0"/>
                </a:lnTo>
              </a:path>
            </a:pathLst>
          </a:custGeom>
          <a:ln w="30637">
            <a:solidFill>
              <a:srgbClr val="D840D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42" name="object 42"/>
          <p:cNvSpPr/>
          <p:nvPr/>
        </p:nvSpPr>
        <p:spPr>
          <a:xfrm>
            <a:off x="6674939" y="3653342"/>
            <a:ext cx="964407" cy="430857"/>
          </a:xfrm>
          <a:custGeom>
            <a:avLst/>
            <a:gdLst/>
            <a:ahLst/>
            <a:cxnLst/>
            <a:rect l="l" t="t" r="r" b="b"/>
            <a:pathLst>
              <a:path w="1371600" h="612775">
                <a:moveTo>
                  <a:pt x="1309747" y="0"/>
                </a:moveTo>
                <a:lnTo>
                  <a:pt x="61274" y="0"/>
                </a:lnTo>
                <a:lnTo>
                  <a:pt x="37423" y="4815"/>
                </a:lnTo>
                <a:lnTo>
                  <a:pt x="17946" y="17946"/>
                </a:lnTo>
                <a:lnTo>
                  <a:pt x="4815" y="37423"/>
                </a:lnTo>
                <a:lnTo>
                  <a:pt x="0" y="61273"/>
                </a:lnTo>
                <a:lnTo>
                  <a:pt x="0" y="551472"/>
                </a:lnTo>
                <a:lnTo>
                  <a:pt x="4815" y="575323"/>
                </a:lnTo>
                <a:lnTo>
                  <a:pt x="17946" y="594800"/>
                </a:lnTo>
                <a:lnTo>
                  <a:pt x="37423" y="607931"/>
                </a:lnTo>
                <a:lnTo>
                  <a:pt x="61274" y="612747"/>
                </a:lnTo>
                <a:lnTo>
                  <a:pt x="1309747" y="612747"/>
                </a:lnTo>
                <a:lnTo>
                  <a:pt x="1333598" y="607931"/>
                </a:lnTo>
                <a:lnTo>
                  <a:pt x="1353075" y="594800"/>
                </a:lnTo>
                <a:lnTo>
                  <a:pt x="1366206" y="575323"/>
                </a:lnTo>
                <a:lnTo>
                  <a:pt x="1371022" y="551472"/>
                </a:lnTo>
                <a:lnTo>
                  <a:pt x="1371022" y="61273"/>
                </a:lnTo>
                <a:lnTo>
                  <a:pt x="1366206" y="37423"/>
                </a:lnTo>
                <a:lnTo>
                  <a:pt x="1353075" y="17946"/>
                </a:lnTo>
                <a:lnTo>
                  <a:pt x="1333598" y="4815"/>
                </a:lnTo>
                <a:lnTo>
                  <a:pt x="1309747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43" name="object 43"/>
          <p:cNvSpPr/>
          <p:nvPr/>
        </p:nvSpPr>
        <p:spPr>
          <a:xfrm>
            <a:off x="6674938" y="3653342"/>
            <a:ext cx="964407" cy="430857"/>
          </a:xfrm>
          <a:custGeom>
            <a:avLst/>
            <a:gdLst/>
            <a:ahLst/>
            <a:cxnLst/>
            <a:rect l="l" t="t" r="r" b="b"/>
            <a:pathLst>
              <a:path w="1371600" h="612775">
                <a:moveTo>
                  <a:pt x="61274" y="0"/>
                </a:moveTo>
                <a:lnTo>
                  <a:pt x="1309747" y="0"/>
                </a:lnTo>
                <a:lnTo>
                  <a:pt x="1333598" y="4815"/>
                </a:lnTo>
                <a:lnTo>
                  <a:pt x="1353075" y="17946"/>
                </a:lnTo>
                <a:lnTo>
                  <a:pt x="1366206" y="37423"/>
                </a:lnTo>
                <a:lnTo>
                  <a:pt x="1371021" y="61274"/>
                </a:lnTo>
                <a:lnTo>
                  <a:pt x="1371021" y="551472"/>
                </a:lnTo>
                <a:lnTo>
                  <a:pt x="1366206" y="575323"/>
                </a:lnTo>
                <a:lnTo>
                  <a:pt x="1353075" y="594800"/>
                </a:lnTo>
                <a:lnTo>
                  <a:pt x="1333598" y="607931"/>
                </a:lnTo>
                <a:lnTo>
                  <a:pt x="1309747" y="612747"/>
                </a:lnTo>
                <a:lnTo>
                  <a:pt x="61274" y="612747"/>
                </a:lnTo>
                <a:lnTo>
                  <a:pt x="37423" y="607931"/>
                </a:lnTo>
                <a:lnTo>
                  <a:pt x="17946" y="594800"/>
                </a:lnTo>
                <a:lnTo>
                  <a:pt x="4815" y="575323"/>
                </a:lnTo>
                <a:lnTo>
                  <a:pt x="0" y="551472"/>
                </a:lnTo>
                <a:lnTo>
                  <a:pt x="0" y="61274"/>
                </a:lnTo>
                <a:lnTo>
                  <a:pt x="4815" y="37423"/>
                </a:lnTo>
                <a:lnTo>
                  <a:pt x="17946" y="17946"/>
                </a:lnTo>
                <a:lnTo>
                  <a:pt x="37423" y="4815"/>
                </a:lnTo>
                <a:lnTo>
                  <a:pt x="61274" y="0"/>
                </a:lnTo>
                <a:close/>
              </a:path>
            </a:pathLst>
          </a:custGeom>
          <a:ln w="7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44" name="object 44"/>
          <p:cNvSpPr txBox="1"/>
          <p:nvPr/>
        </p:nvSpPr>
        <p:spPr>
          <a:xfrm>
            <a:off x="6857153" y="3776356"/>
            <a:ext cx="594271" cy="158238"/>
          </a:xfrm>
          <a:prstGeom prst="rect">
            <a:avLst/>
          </a:prstGeom>
        </p:spPr>
        <p:txBody>
          <a:bodyPr vert="horz" wrap="square" lIns="0" tIns="12055" rIns="0" bIns="0" rtlCol="0">
            <a:spAutoFit/>
          </a:bodyPr>
          <a:lstStyle/>
          <a:p>
            <a:pPr marL="8929">
              <a:spcBef>
                <a:spcPts val="95"/>
              </a:spcBef>
            </a:pPr>
            <a:r>
              <a:rPr sz="949" spc="7" dirty="0">
                <a:latin typeface="Gill Sans MT"/>
                <a:cs typeface="Gill Sans MT"/>
              </a:rPr>
              <a:t>Final</a:t>
            </a:r>
            <a:r>
              <a:rPr sz="949" spc="-35" dirty="0">
                <a:latin typeface="Gill Sans MT"/>
                <a:cs typeface="Gill Sans MT"/>
              </a:rPr>
              <a:t> </a:t>
            </a:r>
            <a:r>
              <a:rPr sz="949" spc="11" dirty="0">
                <a:latin typeface="Gill Sans MT"/>
                <a:cs typeface="Gill Sans MT"/>
              </a:rPr>
              <a:t>Model</a:t>
            </a:r>
            <a:endParaRPr sz="949">
              <a:latin typeface="Gill Sans MT"/>
              <a:cs typeface="Gill Sans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539598" y="4498860"/>
            <a:ext cx="3151287" cy="0"/>
          </a:xfrm>
          <a:custGeom>
            <a:avLst/>
            <a:gdLst/>
            <a:ahLst/>
            <a:cxnLst/>
            <a:rect l="l" t="t" r="r" b="b"/>
            <a:pathLst>
              <a:path w="4481830">
                <a:moveTo>
                  <a:pt x="0" y="0"/>
                </a:moveTo>
                <a:lnTo>
                  <a:pt x="4481663" y="0"/>
                </a:lnTo>
              </a:path>
            </a:pathLst>
          </a:custGeom>
          <a:ln w="30637">
            <a:solidFill>
              <a:srgbClr val="D840D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46" name="object 46"/>
          <p:cNvSpPr/>
          <p:nvPr/>
        </p:nvSpPr>
        <p:spPr>
          <a:xfrm>
            <a:off x="7694551" y="3232139"/>
            <a:ext cx="0" cy="1272480"/>
          </a:xfrm>
          <a:custGeom>
            <a:avLst/>
            <a:gdLst/>
            <a:ahLst/>
            <a:cxnLst/>
            <a:rect l="l" t="t" r="r" b="b"/>
            <a:pathLst>
              <a:path h="1809750">
                <a:moveTo>
                  <a:pt x="0" y="0"/>
                </a:moveTo>
                <a:lnTo>
                  <a:pt x="0" y="1809218"/>
                </a:lnTo>
              </a:path>
            </a:pathLst>
          </a:custGeom>
          <a:ln w="30637">
            <a:solidFill>
              <a:srgbClr val="D840D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47" name="object 47"/>
          <p:cNvSpPr/>
          <p:nvPr/>
        </p:nvSpPr>
        <p:spPr>
          <a:xfrm>
            <a:off x="7469297" y="3226753"/>
            <a:ext cx="230385" cy="0"/>
          </a:xfrm>
          <a:custGeom>
            <a:avLst/>
            <a:gdLst/>
            <a:ahLst/>
            <a:cxnLst/>
            <a:rect l="l" t="t" r="r" b="b"/>
            <a:pathLst>
              <a:path w="327659">
                <a:moveTo>
                  <a:pt x="327642" y="0"/>
                </a:moveTo>
                <a:lnTo>
                  <a:pt x="0" y="0"/>
                </a:lnTo>
              </a:path>
            </a:pathLst>
          </a:custGeom>
          <a:ln w="15318">
            <a:solidFill>
              <a:srgbClr val="D840D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48" name="object 48"/>
          <p:cNvSpPr/>
          <p:nvPr/>
        </p:nvSpPr>
        <p:spPr>
          <a:xfrm>
            <a:off x="4502976" y="4357086"/>
            <a:ext cx="73243" cy="1417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49" name="object 49"/>
          <p:cNvSpPr/>
          <p:nvPr/>
        </p:nvSpPr>
        <p:spPr>
          <a:xfrm>
            <a:off x="3150146" y="1827786"/>
            <a:ext cx="2509689" cy="1033165"/>
          </a:xfrm>
          <a:custGeom>
            <a:avLst/>
            <a:gdLst/>
            <a:ahLst/>
            <a:cxnLst/>
            <a:rect l="l" t="t" r="r" b="b"/>
            <a:pathLst>
              <a:path w="3569335" h="1469389">
                <a:moveTo>
                  <a:pt x="3569252" y="593427"/>
                </a:moveTo>
                <a:lnTo>
                  <a:pt x="3564035" y="547199"/>
                </a:lnTo>
                <a:lnTo>
                  <a:pt x="3548336" y="501919"/>
                </a:lnTo>
                <a:lnTo>
                  <a:pt x="3522550" y="457721"/>
                </a:lnTo>
                <a:lnTo>
                  <a:pt x="3487075" y="414737"/>
                </a:lnTo>
                <a:lnTo>
                  <a:pt x="3442307" y="373104"/>
                </a:lnTo>
                <a:lnTo>
                  <a:pt x="3388640" y="332954"/>
                </a:lnTo>
                <a:lnTo>
                  <a:pt x="3326471" y="294423"/>
                </a:lnTo>
                <a:lnTo>
                  <a:pt x="3292322" y="275805"/>
                </a:lnTo>
                <a:lnTo>
                  <a:pt x="3256196" y="257643"/>
                </a:lnTo>
                <a:lnTo>
                  <a:pt x="3218143" y="239952"/>
                </a:lnTo>
                <a:lnTo>
                  <a:pt x="3178212" y="222750"/>
                </a:lnTo>
                <a:lnTo>
                  <a:pt x="3136452" y="206053"/>
                </a:lnTo>
                <a:lnTo>
                  <a:pt x="3092914" y="189877"/>
                </a:lnTo>
                <a:lnTo>
                  <a:pt x="3047645" y="174241"/>
                </a:lnTo>
                <a:lnTo>
                  <a:pt x="3000697" y="159159"/>
                </a:lnTo>
                <a:lnTo>
                  <a:pt x="2952119" y="144650"/>
                </a:lnTo>
                <a:lnTo>
                  <a:pt x="2901959" y="130730"/>
                </a:lnTo>
                <a:lnTo>
                  <a:pt x="2850268" y="117416"/>
                </a:lnTo>
                <a:lnTo>
                  <a:pt x="2797095" y="104724"/>
                </a:lnTo>
                <a:lnTo>
                  <a:pt x="2742490" y="92671"/>
                </a:lnTo>
                <a:lnTo>
                  <a:pt x="2686501" y="81275"/>
                </a:lnTo>
                <a:lnTo>
                  <a:pt x="2629179" y="70551"/>
                </a:lnTo>
                <a:lnTo>
                  <a:pt x="2570573" y="60517"/>
                </a:lnTo>
                <a:lnTo>
                  <a:pt x="2510733" y="51189"/>
                </a:lnTo>
                <a:lnTo>
                  <a:pt x="2449708" y="42584"/>
                </a:lnTo>
                <a:lnTo>
                  <a:pt x="2387547" y="34720"/>
                </a:lnTo>
                <a:lnTo>
                  <a:pt x="2324300" y="27612"/>
                </a:lnTo>
                <a:lnTo>
                  <a:pt x="2260017" y="21277"/>
                </a:lnTo>
                <a:lnTo>
                  <a:pt x="2194746" y="15733"/>
                </a:lnTo>
                <a:lnTo>
                  <a:pt x="2128539" y="10995"/>
                </a:lnTo>
                <a:lnTo>
                  <a:pt x="2061443" y="7081"/>
                </a:lnTo>
                <a:lnTo>
                  <a:pt x="1993509" y="4008"/>
                </a:lnTo>
                <a:lnTo>
                  <a:pt x="1924786" y="1792"/>
                </a:lnTo>
                <a:lnTo>
                  <a:pt x="1855323" y="451"/>
                </a:lnTo>
                <a:lnTo>
                  <a:pt x="1785170" y="0"/>
                </a:lnTo>
                <a:lnTo>
                  <a:pt x="1715018" y="451"/>
                </a:lnTo>
                <a:lnTo>
                  <a:pt x="1645555" y="1793"/>
                </a:lnTo>
                <a:lnTo>
                  <a:pt x="1576832" y="4009"/>
                </a:lnTo>
                <a:lnTo>
                  <a:pt x="1508897" y="7084"/>
                </a:lnTo>
                <a:lnTo>
                  <a:pt x="1441800" y="11001"/>
                </a:lnTo>
                <a:lnTo>
                  <a:pt x="1375591" y="15742"/>
                </a:lnTo>
                <a:lnTo>
                  <a:pt x="1310319" y="21293"/>
                </a:lnTo>
                <a:lnTo>
                  <a:pt x="1246033" y="27635"/>
                </a:lnTo>
                <a:lnTo>
                  <a:pt x="1182783" y="34753"/>
                </a:lnTo>
                <a:lnTo>
                  <a:pt x="1120619" y="42630"/>
                </a:lnTo>
                <a:lnTo>
                  <a:pt x="1059588" y="51250"/>
                </a:lnTo>
                <a:lnTo>
                  <a:pt x="999742" y="60595"/>
                </a:lnTo>
                <a:lnTo>
                  <a:pt x="941129" y="70651"/>
                </a:lnTo>
                <a:lnTo>
                  <a:pt x="883799" y="81399"/>
                </a:lnTo>
                <a:lnTo>
                  <a:pt x="827802" y="92824"/>
                </a:lnTo>
                <a:lnTo>
                  <a:pt x="773186" y="104910"/>
                </a:lnTo>
                <a:lnTo>
                  <a:pt x="720000" y="117639"/>
                </a:lnTo>
                <a:lnTo>
                  <a:pt x="668296" y="130995"/>
                </a:lnTo>
                <a:lnTo>
                  <a:pt x="618121" y="144962"/>
                </a:lnTo>
                <a:lnTo>
                  <a:pt x="569526" y="159523"/>
                </a:lnTo>
                <a:lnTo>
                  <a:pt x="522559" y="174661"/>
                </a:lnTo>
                <a:lnTo>
                  <a:pt x="477271" y="190361"/>
                </a:lnTo>
                <a:lnTo>
                  <a:pt x="433710" y="206605"/>
                </a:lnTo>
                <a:lnTo>
                  <a:pt x="391926" y="223378"/>
                </a:lnTo>
                <a:lnTo>
                  <a:pt x="351968" y="240662"/>
                </a:lnTo>
                <a:lnTo>
                  <a:pt x="313886" y="258441"/>
                </a:lnTo>
                <a:lnTo>
                  <a:pt x="277729" y="276699"/>
                </a:lnTo>
                <a:lnTo>
                  <a:pt x="243547" y="295419"/>
                </a:lnTo>
                <a:lnTo>
                  <a:pt x="181304" y="334180"/>
                </a:lnTo>
                <a:lnTo>
                  <a:pt x="127553" y="374592"/>
                </a:lnTo>
                <a:lnTo>
                  <a:pt x="82688" y="416522"/>
                </a:lnTo>
                <a:lnTo>
                  <a:pt x="47104" y="459839"/>
                </a:lnTo>
                <a:lnTo>
                  <a:pt x="21199" y="504411"/>
                </a:lnTo>
                <a:lnTo>
                  <a:pt x="5365" y="550105"/>
                </a:lnTo>
                <a:lnTo>
                  <a:pt x="0" y="596791"/>
                </a:lnTo>
                <a:lnTo>
                  <a:pt x="1602" y="622227"/>
                </a:lnTo>
                <a:lnTo>
                  <a:pt x="14233" y="672277"/>
                </a:lnTo>
                <a:lnTo>
                  <a:pt x="39000" y="721085"/>
                </a:lnTo>
                <a:lnTo>
                  <a:pt x="75391" y="768477"/>
                </a:lnTo>
                <a:lnTo>
                  <a:pt x="122889" y="814278"/>
                </a:lnTo>
                <a:lnTo>
                  <a:pt x="180981" y="858315"/>
                </a:lnTo>
                <a:lnTo>
                  <a:pt x="213839" y="879616"/>
                </a:lnTo>
                <a:lnTo>
                  <a:pt x="249153" y="900412"/>
                </a:lnTo>
                <a:lnTo>
                  <a:pt x="286857" y="920679"/>
                </a:lnTo>
                <a:lnTo>
                  <a:pt x="326888" y="940395"/>
                </a:lnTo>
                <a:lnTo>
                  <a:pt x="369182" y="959540"/>
                </a:lnTo>
                <a:lnTo>
                  <a:pt x="413674" y="978091"/>
                </a:lnTo>
                <a:lnTo>
                  <a:pt x="460300" y="996026"/>
                </a:lnTo>
                <a:lnTo>
                  <a:pt x="508995" y="1013324"/>
                </a:lnTo>
                <a:lnTo>
                  <a:pt x="559695" y="1029963"/>
                </a:lnTo>
                <a:lnTo>
                  <a:pt x="612337" y="1045920"/>
                </a:lnTo>
                <a:lnTo>
                  <a:pt x="666855" y="1061175"/>
                </a:lnTo>
                <a:lnTo>
                  <a:pt x="723185" y="1075706"/>
                </a:lnTo>
                <a:lnTo>
                  <a:pt x="781263" y="1089490"/>
                </a:lnTo>
                <a:lnTo>
                  <a:pt x="841025" y="1102506"/>
                </a:lnTo>
                <a:lnTo>
                  <a:pt x="902406" y="1114732"/>
                </a:lnTo>
                <a:lnTo>
                  <a:pt x="965342" y="1126146"/>
                </a:lnTo>
                <a:lnTo>
                  <a:pt x="1029768" y="1136727"/>
                </a:lnTo>
                <a:lnTo>
                  <a:pt x="1095621" y="1146452"/>
                </a:lnTo>
                <a:lnTo>
                  <a:pt x="1162836" y="1155301"/>
                </a:lnTo>
                <a:lnTo>
                  <a:pt x="1231349" y="1163250"/>
                </a:lnTo>
                <a:lnTo>
                  <a:pt x="1301095" y="1170279"/>
                </a:lnTo>
                <a:lnTo>
                  <a:pt x="1372010" y="1176365"/>
                </a:lnTo>
                <a:lnTo>
                  <a:pt x="1348930" y="1212332"/>
                </a:lnTo>
                <a:lnTo>
                  <a:pt x="1322594" y="1249007"/>
                </a:lnTo>
                <a:lnTo>
                  <a:pt x="1292845" y="1285717"/>
                </a:lnTo>
                <a:lnTo>
                  <a:pt x="1259524" y="1321789"/>
                </a:lnTo>
                <a:lnTo>
                  <a:pt x="1222472" y="1356550"/>
                </a:lnTo>
                <a:lnTo>
                  <a:pt x="1181531" y="1389327"/>
                </a:lnTo>
                <a:lnTo>
                  <a:pt x="1136543" y="1419447"/>
                </a:lnTo>
                <a:lnTo>
                  <a:pt x="1087350" y="1446237"/>
                </a:lnTo>
                <a:lnTo>
                  <a:pt x="1033792" y="1469024"/>
                </a:lnTo>
                <a:lnTo>
                  <a:pt x="1087495" y="1467697"/>
                </a:lnTo>
                <a:lnTo>
                  <a:pt x="1141033" y="1463827"/>
                </a:lnTo>
                <a:lnTo>
                  <a:pt x="1194306" y="1457580"/>
                </a:lnTo>
                <a:lnTo>
                  <a:pt x="1247213" y="1449125"/>
                </a:lnTo>
                <a:lnTo>
                  <a:pt x="1299654" y="1438626"/>
                </a:lnTo>
                <a:lnTo>
                  <a:pt x="1351529" y="1426251"/>
                </a:lnTo>
                <a:lnTo>
                  <a:pt x="1402736" y="1412168"/>
                </a:lnTo>
                <a:lnTo>
                  <a:pt x="1453176" y="1396542"/>
                </a:lnTo>
                <a:lnTo>
                  <a:pt x="1502748" y="1379540"/>
                </a:lnTo>
                <a:lnTo>
                  <a:pt x="1551351" y="1361330"/>
                </a:lnTo>
                <a:lnTo>
                  <a:pt x="1598884" y="1342077"/>
                </a:lnTo>
                <a:lnTo>
                  <a:pt x="1645249" y="1321950"/>
                </a:lnTo>
                <a:lnTo>
                  <a:pt x="1690343" y="1301113"/>
                </a:lnTo>
                <a:lnTo>
                  <a:pt x="1734067" y="1279735"/>
                </a:lnTo>
                <a:lnTo>
                  <a:pt x="1776319" y="1257983"/>
                </a:lnTo>
                <a:lnTo>
                  <a:pt x="1817000" y="1236022"/>
                </a:lnTo>
                <a:lnTo>
                  <a:pt x="1856008" y="1214019"/>
                </a:lnTo>
                <a:lnTo>
                  <a:pt x="1893244" y="1192142"/>
                </a:lnTo>
                <a:lnTo>
                  <a:pt x="1963081" y="1190295"/>
                </a:lnTo>
                <a:lnTo>
                  <a:pt x="2032131" y="1187561"/>
                </a:lnTo>
                <a:lnTo>
                  <a:pt x="2100342" y="1183957"/>
                </a:lnTo>
                <a:lnTo>
                  <a:pt x="2167664" y="1179499"/>
                </a:lnTo>
                <a:lnTo>
                  <a:pt x="2234046" y="1174206"/>
                </a:lnTo>
                <a:lnTo>
                  <a:pt x="2299437" y="1168093"/>
                </a:lnTo>
                <a:lnTo>
                  <a:pt x="2363786" y="1161177"/>
                </a:lnTo>
                <a:lnTo>
                  <a:pt x="2427042" y="1153477"/>
                </a:lnTo>
                <a:lnTo>
                  <a:pt x="2489154" y="1145007"/>
                </a:lnTo>
                <a:lnTo>
                  <a:pt x="2550072" y="1135786"/>
                </a:lnTo>
                <a:lnTo>
                  <a:pt x="2609743" y="1125830"/>
                </a:lnTo>
                <a:lnTo>
                  <a:pt x="2668117" y="1115156"/>
                </a:lnTo>
                <a:lnTo>
                  <a:pt x="2725144" y="1103781"/>
                </a:lnTo>
                <a:lnTo>
                  <a:pt x="2780772" y="1091722"/>
                </a:lnTo>
                <a:lnTo>
                  <a:pt x="2834951" y="1078995"/>
                </a:lnTo>
                <a:lnTo>
                  <a:pt x="2887629" y="1065619"/>
                </a:lnTo>
                <a:lnTo>
                  <a:pt x="2938755" y="1051609"/>
                </a:lnTo>
                <a:lnTo>
                  <a:pt x="2988279" y="1036982"/>
                </a:lnTo>
                <a:lnTo>
                  <a:pt x="3036150" y="1021756"/>
                </a:lnTo>
                <a:lnTo>
                  <a:pt x="3082316" y="1005947"/>
                </a:lnTo>
                <a:lnTo>
                  <a:pt x="3126726" y="989572"/>
                </a:lnTo>
                <a:lnTo>
                  <a:pt x="3169331" y="972649"/>
                </a:lnTo>
                <a:lnTo>
                  <a:pt x="3210078" y="955193"/>
                </a:lnTo>
                <a:lnTo>
                  <a:pt x="3248917" y="937222"/>
                </a:lnTo>
                <a:lnTo>
                  <a:pt x="3285797" y="918753"/>
                </a:lnTo>
                <a:lnTo>
                  <a:pt x="3320667" y="899803"/>
                </a:lnTo>
                <a:lnTo>
                  <a:pt x="3353476" y="880388"/>
                </a:lnTo>
                <a:lnTo>
                  <a:pt x="3412706" y="840233"/>
                </a:lnTo>
                <a:lnTo>
                  <a:pt x="3463081" y="798424"/>
                </a:lnTo>
                <a:lnTo>
                  <a:pt x="3504193" y="755094"/>
                </a:lnTo>
                <a:lnTo>
                  <a:pt x="3535634" y="710381"/>
                </a:lnTo>
                <a:lnTo>
                  <a:pt x="3556997" y="664418"/>
                </a:lnTo>
                <a:lnTo>
                  <a:pt x="3567873" y="617341"/>
                </a:lnTo>
                <a:lnTo>
                  <a:pt x="3569252" y="593427"/>
                </a:lnTo>
                <a:close/>
              </a:path>
            </a:pathLst>
          </a:custGeom>
          <a:ln w="15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50" name="object 50"/>
          <p:cNvSpPr/>
          <p:nvPr/>
        </p:nvSpPr>
        <p:spPr>
          <a:xfrm>
            <a:off x="5320491" y="5002403"/>
            <a:ext cx="2407444" cy="1077367"/>
          </a:xfrm>
          <a:custGeom>
            <a:avLst/>
            <a:gdLst/>
            <a:ahLst/>
            <a:cxnLst/>
            <a:rect l="l" t="t" r="r" b="b"/>
            <a:pathLst>
              <a:path w="3423920" h="1532254">
                <a:moveTo>
                  <a:pt x="3423725" y="911461"/>
                </a:moveTo>
                <a:lnTo>
                  <a:pt x="3418477" y="961052"/>
                </a:lnTo>
                <a:lnTo>
                  <a:pt x="3402687" y="1009581"/>
                </a:lnTo>
                <a:lnTo>
                  <a:pt x="3376764" y="1056899"/>
                </a:lnTo>
                <a:lnTo>
                  <a:pt x="3341115" y="1102857"/>
                </a:lnTo>
                <a:lnTo>
                  <a:pt x="3296150" y="1147305"/>
                </a:lnTo>
                <a:lnTo>
                  <a:pt x="3242276" y="1190094"/>
                </a:lnTo>
                <a:lnTo>
                  <a:pt x="3179902" y="1231076"/>
                </a:lnTo>
                <a:lnTo>
                  <a:pt x="3145655" y="1250842"/>
                </a:lnTo>
                <a:lnTo>
                  <a:pt x="3109436" y="1270100"/>
                </a:lnTo>
                <a:lnTo>
                  <a:pt x="3071296" y="1288831"/>
                </a:lnTo>
                <a:lnTo>
                  <a:pt x="3031287" y="1307017"/>
                </a:lnTo>
                <a:lnTo>
                  <a:pt x="2989459" y="1324639"/>
                </a:lnTo>
                <a:lnTo>
                  <a:pt x="2945863" y="1341678"/>
                </a:lnTo>
                <a:lnTo>
                  <a:pt x="2900550" y="1358116"/>
                </a:lnTo>
                <a:lnTo>
                  <a:pt x="2853572" y="1373934"/>
                </a:lnTo>
                <a:lnTo>
                  <a:pt x="2804979" y="1389114"/>
                </a:lnTo>
                <a:lnTo>
                  <a:pt x="2754822" y="1403636"/>
                </a:lnTo>
                <a:lnTo>
                  <a:pt x="2703153" y="1417482"/>
                </a:lnTo>
                <a:lnTo>
                  <a:pt x="2650023" y="1430634"/>
                </a:lnTo>
                <a:lnTo>
                  <a:pt x="2595482" y="1443072"/>
                </a:lnTo>
                <a:lnTo>
                  <a:pt x="2539582" y="1454779"/>
                </a:lnTo>
                <a:lnTo>
                  <a:pt x="2482374" y="1465734"/>
                </a:lnTo>
                <a:lnTo>
                  <a:pt x="2423908" y="1475921"/>
                </a:lnTo>
                <a:lnTo>
                  <a:pt x="2364236" y="1485320"/>
                </a:lnTo>
                <a:lnTo>
                  <a:pt x="2303409" y="1493912"/>
                </a:lnTo>
                <a:lnTo>
                  <a:pt x="2241478" y="1501679"/>
                </a:lnTo>
                <a:lnTo>
                  <a:pt x="2178494" y="1508602"/>
                </a:lnTo>
                <a:lnTo>
                  <a:pt x="2114508" y="1514663"/>
                </a:lnTo>
                <a:lnTo>
                  <a:pt x="2049571" y="1519842"/>
                </a:lnTo>
                <a:lnTo>
                  <a:pt x="1983734" y="1524121"/>
                </a:lnTo>
                <a:lnTo>
                  <a:pt x="1917048" y="1527482"/>
                </a:lnTo>
                <a:lnTo>
                  <a:pt x="1849564" y="1529906"/>
                </a:lnTo>
                <a:lnTo>
                  <a:pt x="1781333" y="1531374"/>
                </a:lnTo>
                <a:lnTo>
                  <a:pt x="1712407" y="1531868"/>
                </a:lnTo>
                <a:lnTo>
                  <a:pt x="1643480" y="1531374"/>
                </a:lnTo>
                <a:lnTo>
                  <a:pt x="1575249" y="1529906"/>
                </a:lnTo>
                <a:lnTo>
                  <a:pt x="1507765" y="1527482"/>
                </a:lnTo>
                <a:lnTo>
                  <a:pt x="1441079" y="1524120"/>
                </a:lnTo>
                <a:lnTo>
                  <a:pt x="1375241" y="1519838"/>
                </a:lnTo>
                <a:lnTo>
                  <a:pt x="1310302" y="1514657"/>
                </a:lnTo>
                <a:lnTo>
                  <a:pt x="1246314" y="1508593"/>
                </a:lnTo>
                <a:lnTo>
                  <a:pt x="1183327" y="1501665"/>
                </a:lnTo>
                <a:lnTo>
                  <a:pt x="1121392" y="1493892"/>
                </a:lnTo>
                <a:lnTo>
                  <a:pt x="1060561" y="1485292"/>
                </a:lnTo>
                <a:lnTo>
                  <a:pt x="1000884" y="1475884"/>
                </a:lnTo>
                <a:lnTo>
                  <a:pt x="942412" y="1465686"/>
                </a:lnTo>
                <a:lnTo>
                  <a:pt x="885196" y="1454718"/>
                </a:lnTo>
                <a:lnTo>
                  <a:pt x="829288" y="1442996"/>
                </a:lnTo>
                <a:lnTo>
                  <a:pt x="774737" y="1430540"/>
                </a:lnTo>
                <a:lnTo>
                  <a:pt x="721595" y="1417368"/>
                </a:lnTo>
                <a:lnTo>
                  <a:pt x="669913" y="1403499"/>
                </a:lnTo>
                <a:lnTo>
                  <a:pt x="619742" y="1388952"/>
                </a:lnTo>
                <a:lnTo>
                  <a:pt x="571133" y="1373744"/>
                </a:lnTo>
                <a:lnTo>
                  <a:pt x="524137" y="1357894"/>
                </a:lnTo>
                <a:lnTo>
                  <a:pt x="478804" y="1341421"/>
                </a:lnTo>
                <a:lnTo>
                  <a:pt x="435187" y="1324343"/>
                </a:lnTo>
                <a:lnTo>
                  <a:pt x="393334" y="1306679"/>
                </a:lnTo>
                <a:lnTo>
                  <a:pt x="353298" y="1288447"/>
                </a:lnTo>
                <a:lnTo>
                  <a:pt x="315130" y="1269666"/>
                </a:lnTo>
                <a:lnTo>
                  <a:pt x="278881" y="1250353"/>
                </a:lnTo>
                <a:lnTo>
                  <a:pt x="244600" y="1230529"/>
                </a:lnTo>
                <a:lnTo>
                  <a:pt x="212340" y="1210211"/>
                </a:lnTo>
                <a:lnTo>
                  <a:pt x="154086" y="1168166"/>
                </a:lnTo>
                <a:lnTo>
                  <a:pt x="104524" y="1124369"/>
                </a:lnTo>
                <a:lnTo>
                  <a:pt x="64062" y="1078965"/>
                </a:lnTo>
                <a:lnTo>
                  <a:pt x="33109" y="1032104"/>
                </a:lnTo>
                <a:lnTo>
                  <a:pt x="12072" y="983934"/>
                </a:lnTo>
                <a:lnTo>
                  <a:pt x="1358" y="934602"/>
                </a:lnTo>
                <a:lnTo>
                  <a:pt x="0" y="909546"/>
                </a:lnTo>
                <a:lnTo>
                  <a:pt x="1537" y="883022"/>
                </a:lnTo>
                <a:lnTo>
                  <a:pt x="13653" y="830831"/>
                </a:lnTo>
                <a:lnTo>
                  <a:pt x="37411" y="779935"/>
                </a:lnTo>
                <a:lnTo>
                  <a:pt x="72318" y="730515"/>
                </a:lnTo>
                <a:lnTo>
                  <a:pt x="117880" y="682755"/>
                </a:lnTo>
                <a:lnTo>
                  <a:pt x="173605" y="636835"/>
                </a:lnTo>
                <a:lnTo>
                  <a:pt x="205123" y="614621"/>
                </a:lnTo>
                <a:lnTo>
                  <a:pt x="238997" y="592936"/>
                </a:lnTo>
                <a:lnTo>
                  <a:pt x="275165" y="571803"/>
                </a:lnTo>
                <a:lnTo>
                  <a:pt x="313564" y="551243"/>
                </a:lnTo>
                <a:lnTo>
                  <a:pt x="354134" y="531279"/>
                </a:lnTo>
                <a:lnTo>
                  <a:pt x="396812" y="511934"/>
                </a:lnTo>
                <a:lnTo>
                  <a:pt x="441538" y="493232"/>
                </a:lnTo>
                <a:lnTo>
                  <a:pt x="488248" y="475194"/>
                </a:lnTo>
                <a:lnTo>
                  <a:pt x="536882" y="457843"/>
                </a:lnTo>
                <a:lnTo>
                  <a:pt x="587378" y="441203"/>
                </a:lnTo>
                <a:lnTo>
                  <a:pt x="639673" y="425295"/>
                </a:lnTo>
                <a:lnTo>
                  <a:pt x="693708" y="410143"/>
                </a:lnTo>
                <a:lnTo>
                  <a:pt x="749418" y="395770"/>
                </a:lnTo>
                <a:lnTo>
                  <a:pt x="806744" y="382197"/>
                </a:lnTo>
                <a:lnTo>
                  <a:pt x="865623" y="369448"/>
                </a:lnTo>
                <a:lnTo>
                  <a:pt x="925994" y="357545"/>
                </a:lnTo>
                <a:lnTo>
                  <a:pt x="987795" y="346512"/>
                </a:lnTo>
                <a:lnTo>
                  <a:pt x="1050964" y="336370"/>
                </a:lnTo>
                <a:lnTo>
                  <a:pt x="1115439" y="327144"/>
                </a:lnTo>
                <a:lnTo>
                  <a:pt x="1181159" y="318854"/>
                </a:lnTo>
                <a:lnTo>
                  <a:pt x="1248062" y="311525"/>
                </a:lnTo>
                <a:lnTo>
                  <a:pt x="1316087" y="305178"/>
                </a:lnTo>
                <a:lnTo>
                  <a:pt x="1293948" y="267673"/>
                </a:lnTo>
                <a:lnTo>
                  <a:pt x="1268685" y="229429"/>
                </a:lnTo>
                <a:lnTo>
                  <a:pt x="1240149" y="191148"/>
                </a:lnTo>
                <a:lnTo>
                  <a:pt x="1208186" y="153533"/>
                </a:lnTo>
                <a:lnTo>
                  <a:pt x="1172644" y="117285"/>
                </a:lnTo>
                <a:lnTo>
                  <a:pt x="1133372" y="83106"/>
                </a:lnTo>
                <a:lnTo>
                  <a:pt x="1090218" y="51698"/>
                </a:lnTo>
                <a:lnTo>
                  <a:pt x="1043029" y="23762"/>
                </a:lnTo>
                <a:lnTo>
                  <a:pt x="991654" y="0"/>
                </a:lnTo>
                <a:lnTo>
                  <a:pt x="1043168" y="1383"/>
                </a:lnTo>
                <a:lnTo>
                  <a:pt x="1094524" y="5419"/>
                </a:lnTo>
                <a:lnTo>
                  <a:pt x="1145626" y="11933"/>
                </a:lnTo>
                <a:lnTo>
                  <a:pt x="1196376" y="20750"/>
                </a:lnTo>
                <a:lnTo>
                  <a:pt x="1246680" y="31698"/>
                </a:lnTo>
                <a:lnTo>
                  <a:pt x="1296440" y="44602"/>
                </a:lnTo>
                <a:lnTo>
                  <a:pt x="1345560" y="59288"/>
                </a:lnTo>
                <a:lnTo>
                  <a:pt x="1393944" y="75582"/>
                </a:lnTo>
                <a:lnTo>
                  <a:pt x="1441495" y="93311"/>
                </a:lnTo>
                <a:lnTo>
                  <a:pt x="1488117" y="112301"/>
                </a:lnTo>
                <a:lnTo>
                  <a:pt x="1533714" y="132377"/>
                </a:lnTo>
                <a:lnTo>
                  <a:pt x="1578188" y="153366"/>
                </a:lnTo>
                <a:lnTo>
                  <a:pt x="1621444" y="175093"/>
                </a:lnTo>
                <a:lnTo>
                  <a:pt x="1663386" y="197386"/>
                </a:lnTo>
                <a:lnTo>
                  <a:pt x="1703916" y="220069"/>
                </a:lnTo>
                <a:lnTo>
                  <a:pt x="1742939" y="242969"/>
                </a:lnTo>
                <a:lnTo>
                  <a:pt x="1780357" y="265913"/>
                </a:lnTo>
                <a:lnTo>
                  <a:pt x="1816076" y="288726"/>
                </a:lnTo>
                <a:lnTo>
                  <a:pt x="1884774" y="290714"/>
                </a:lnTo>
                <a:lnTo>
                  <a:pt x="1952676" y="293674"/>
                </a:lnTo>
                <a:lnTo>
                  <a:pt x="2019730" y="297587"/>
                </a:lnTo>
                <a:lnTo>
                  <a:pt x="2085882" y="302434"/>
                </a:lnTo>
                <a:lnTo>
                  <a:pt x="2151081" y="308196"/>
                </a:lnTo>
                <a:lnTo>
                  <a:pt x="2215272" y="314854"/>
                </a:lnTo>
                <a:lnTo>
                  <a:pt x="2278404" y="322388"/>
                </a:lnTo>
                <a:lnTo>
                  <a:pt x="2340424" y="330779"/>
                </a:lnTo>
                <a:lnTo>
                  <a:pt x="2401279" y="340008"/>
                </a:lnTo>
                <a:lnTo>
                  <a:pt x="2460916" y="350056"/>
                </a:lnTo>
                <a:lnTo>
                  <a:pt x="2519283" y="360904"/>
                </a:lnTo>
                <a:lnTo>
                  <a:pt x="2576326" y="372532"/>
                </a:lnTo>
                <a:lnTo>
                  <a:pt x="2631994" y="384922"/>
                </a:lnTo>
                <a:lnTo>
                  <a:pt x="2686233" y="398053"/>
                </a:lnTo>
                <a:lnTo>
                  <a:pt x="2738991" y="411908"/>
                </a:lnTo>
                <a:lnTo>
                  <a:pt x="2790215" y="426467"/>
                </a:lnTo>
                <a:lnTo>
                  <a:pt x="2839853" y="441710"/>
                </a:lnTo>
                <a:lnTo>
                  <a:pt x="2887851" y="457619"/>
                </a:lnTo>
                <a:lnTo>
                  <a:pt x="2934156" y="474173"/>
                </a:lnTo>
                <a:lnTo>
                  <a:pt x="2978717" y="491356"/>
                </a:lnTo>
                <a:lnTo>
                  <a:pt x="3021480" y="509146"/>
                </a:lnTo>
                <a:lnTo>
                  <a:pt x="3062393" y="527524"/>
                </a:lnTo>
                <a:lnTo>
                  <a:pt x="3101403" y="546473"/>
                </a:lnTo>
                <a:lnTo>
                  <a:pt x="3138457" y="565971"/>
                </a:lnTo>
                <a:lnTo>
                  <a:pt x="3173503" y="586001"/>
                </a:lnTo>
                <a:lnTo>
                  <a:pt x="3206487" y="606543"/>
                </a:lnTo>
                <a:lnTo>
                  <a:pt x="3266061" y="649087"/>
                </a:lnTo>
                <a:lnTo>
                  <a:pt x="3316758" y="693448"/>
                </a:lnTo>
                <a:lnTo>
                  <a:pt x="3358155" y="739475"/>
                </a:lnTo>
                <a:lnTo>
                  <a:pt x="3389832" y="787012"/>
                </a:lnTo>
                <a:lnTo>
                  <a:pt x="3411365" y="835907"/>
                </a:lnTo>
                <a:lnTo>
                  <a:pt x="3422334" y="886007"/>
                </a:lnTo>
                <a:lnTo>
                  <a:pt x="3423725" y="911461"/>
                </a:lnTo>
                <a:close/>
              </a:path>
            </a:pathLst>
          </a:custGeom>
          <a:ln w="15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51" name="object 51"/>
          <p:cNvSpPr txBox="1"/>
          <p:nvPr/>
        </p:nvSpPr>
        <p:spPr>
          <a:xfrm>
            <a:off x="3480714" y="1981256"/>
            <a:ext cx="2014263" cy="588393"/>
          </a:xfrm>
          <a:prstGeom prst="rect">
            <a:avLst/>
          </a:prstGeom>
        </p:spPr>
        <p:txBody>
          <a:bodyPr vert="horz" wrap="square" lIns="0" tIns="20537" rIns="0" bIns="0" rtlCol="0">
            <a:spAutoFit/>
          </a:bodyPr>
          <a:lstStyle/>
          <a:p>
            <a:pPr marL="8929" marR="3572">
              <a:lnSpc>
                <a:spcPts val="1104"/>
              </a:lnSpc>
              <a:spcBef>
                <a:spcPts val="161"/>
              </a:spcBef>
            </a:pPr>
            <a:r>
              <a:rPr sz="1265" b="1" spc="4" dirty="0">
                <a:latin typeface="Gill Sans MT"/>
                <a:cs typeface="Gill Sans MT"/>
              </a:rPr>
              <a:t>Feature </a:t>
            </a:r>
            <a:r>
              <a:rPr sz="1265" b="1" spc="11" dirty="0">
                <a:latin typeface="Gill Sans MT"/>
                <a:cs typeface="Gill Sans MT"/>
              </a:rPr>
              <a:t>Extraction and</a:t>
            </a:r>
            <a:r>
              <a:rPr sz="1265" b="1" spc="-32" dirty="0">
                <a:latin typeface="Gill Sans MT"/>
                <a:cs typeface="Gill Sans MT"/>
              </a:rPr>
              <a:t> </a:t>
            </a:r>
            <a:r>
              <a:rPr sz="1265" b="1" spc="7" dirty="0">
                <a:latin typeface="Gill Sans MT"/>
                <a:cs typeface="Gill Sans MT"/>
              </a:rPr>
              <a:t>Scaling  </a:t>
            </a:r>
            <a:r>
              <a:rPr sz="1265" b="1" spc="4" dirty="0">
                <a:latin typeface="Gill Sans MT"/>
                <a:cs typeface="Gill Sans MT"/>
              </a:rPr>
              <a:t>Feature </a:t>
            </a:r>
            <a:r>
              <a:rPr sz="1265" b="1" spc="11" dirty="0">
                <a:latin typeface="Gill Sans MT"/>
                <a:cs typeface="Gill Sans MT"/>
              </a:rPr>
              <a:t>Selection  </a:t>
            </a:r>
            <a:r>
              <a:rPr sz="1265" b="1" spc="7" dirty="0">
                <a:latin typeface="Gill Sans MT"/>
                <a:cs typeface="Gill Sans MT"/>
              </a:rPr>
              <a:t>Dimensionality </a:t>
            </a:r>
            <a:r>
              <a:rPr sz="1265" b="1" spc="11" dirty="0">
                <a:latin typeface="Gill Sans MT"/>
                <a:cs typeface="Gill Sans MT"/>
              </a:rPr>
              <a:t>Reduction  Sampling</a:t>
            </a:r>
            <a:endParaRPr sz="1265" b="1" dirty="0">
              <a:latin typeface="Gill Sans MT"/>
              <a:cs typeface="Gill Sans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823183" y="5332757"/>
            <a:ext cx="2208895" cy="729458"/>
          </a:xfrm>
          <a:prstGeom prst="rect">
            <a:avLst/>
          </a:prstGeom>
        </p:spPr>
        <p:txBody>
          <a:bodyPr vert="horz" wrap="square" lIns="0" tIns="20537" rIns="0" bIns="0" rtlCol="0">
            <a:spAutoFit/>
          </a:bodyPr>
          <a:lstStyle/>
          <a:p>
            <a:pPr marL="8929" marR="482597">
              <a:lnSpc>
                <a:spcPts val="1104"/>
              </a:lnSpc>
              <a:spcBef>
                <a:spcPts val="161"/>
              </a:spcBef>
            </a:pPr>
            <a:r>
              <a:rPr sz="1265" b="1" spc="11" dirty="0">
                <a:latin typeface="Gill Sans MT"/>
                <a:cs typeface="Gill Sans MT"/>
              </a:rPr>
              <a:t>Model Selection  </a:t>
            </a:r>
            <a:r>
              <a:rPr sz="1265" b="1" spc="4" dirty="0">
                <a:latin typeface="Gill Sans MT"/>
                <a:cs typeface="Gill Sans MT"/>
              </a:rPr>
              <a:t>Cross-Validation  </a:t>
            </a:r>
            <a:r>
              <a:rPr sz="1265" b="1" spc="7" dirty="0">
                <a:latin typeface="Gill Sans MT"/>
                <a:cs typeface="Gill Sans MT"/>
              </a:rPr>
              <a:t>Performance</a:t>
            </a:r>
            <a:r>
              <a:rPr sz="1265" b="1" spc="-39" dirty="0">
                <a:latin typeface="Gill Sans MT"/>
                <a:cs typeface="Gill Sans MT"/>
              </a:rPr>
              <a:t> </a:t>
            </a:r>
            <a:r>
              <a:rPr sz="1265" b="1" spc="11" dirty="0">
                <a:latin typeface="Gill Sans MT"/>
                <a:cs typeface="Gill Sans MT"/>
              </a:rPr>
              <a:t>Metrics</a:t>
            </a:r>
            <a:endParaRPr sz="1265" b="1" dirty="0">
              <a:latin typeface="Gill Sans MT"/>
              <a:cs typeface="Gill Sans MT"/>
            </a:endParaRPr>
          </a:p>
          <a:p>
            <a:pPr marL="8929">
              <a:lnSpc>
                <a:spcPts val="1068"/>
              </a:lnSpc>
            </a:pPr>
            <a:r>
              <a:rPr sz="1265" b="1" spc="11" dirty="0">
                <a:latin typeface="Gill Sans MT"/>
                <a:cs typeface="Gill Sans MT"/>
              </a:rPr>
              <a:t>Hyperparameter</a:t>
            </a:r>
            <a:r>
              <a:rPr sz="1265" b="1" spc="-28" dirty="0">
                <a:latin typeface="Gill Sans MT"/>
                <a:cs typeface="Gill Sans MT"/>
              </a:rPr>
              <a:t> </a:t>
            </a:r>
            <a:r>
              <a:rPr sz="1265" b="1" spc="11" dirty="0">
                <a:latin typeface="Gill Sans MT"/>
                <a:cs typeface="Gill Sans MT"/>
              </a:rPr>
              <a:t>Optimization</a:t>
            </a:r>
            <a:endParaRPr sz="1265" b="1" dirty="0">
              <a:latin typeface="Gill Sans MT"/>
              <a:cs typeface="Gill Sans MT"/>
            </a:endParaRPr>
          </a:p>
        </p:txBody>
      </p:sp>
      <p:sp>
        <p:nvSpPr>
          <p:cNvPr id="53" name="Footer Placeholder 52">
            <a:extLst>
              <a:ext uri="{FF2B5EF4-FFF2-40B4-BE49-F238E27FC236}">
                <a16:creationId xmlns:a16="http://schemas.microsoft.com/office/drawing/2014/main" id="{B8637F33-FADF-4F6E-84A0-2E9CB5E6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517" y="1094644"/>
            <a:ext cx="4254996" cy="1363233"/>
          </a:xfrm>
          <a:prstGeom prst="rect">
            <a:avLst/>
          </a:prstGeom>
        </p:spPr>
        <p:txBody>
          <a:bodyPr vert="horz" wrap="square" lIns="0" tIns="8929" rIns="0" bIns="0" rtlCol="0" anchor="ctr">
            <a:spAutoFit/>
          </a:bodyPr>
          <a:lstStyle/>
          <a:p>
            <a:pPr marL="11161">
              <a:lnSpc>
                <a:spcPct val="100000"/>
              </a:lnSpc>
              <a:spcBef>
                <a:spcPts val="71"/>
              </a:spcBef>
            </a:pPr>
            <a:r>
              <a:rPr spc="45" dirty="0"/>
              <a:t>Data</a:t>
            </a:r>
            <a:r>
              <a:rPr spc="-39" dirty="0"/>
              <a:t> </a:t>
            </a:r>
            <a:r>
              <a:rPr spc="63" dirty="0"/>
              <a:t>Representation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127077" y="1251436"/>
            <a:ext cx="6175079" cy="44929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4" name="object 4"/>
          <p:cNvSpPr/>
          <p:nvPr/>
        </p:nvSpPr>
        <p:spPr>
          <a:xfrm>
            <a:off x="6130492" y="5968311"/>
            <a:ext cx="1317576" cy="219671"/>
          </a:xfrm>
          <a:custGeom>
            <a:avLst/>
            <a:gdLst/>
            <a:ahLst/>
            <a:cxnLst/>
            <a:rect l="l" t="t" r="r" b="b"/>
            <a:pathLst>
              <a:path w="1873884" h="312420">
                <a:moveTo>
                  <a:pt x="0" y="311868"/>
                </a:moveTo>
                <a:lnTo>
                  <a:pt x="1873486" y="311868"/>
                </a:lnTo>
                <a:lnTo>
                  <a:pt x="1873486" y="0"/>
                </a:lnTo>
                <a:lnTo>
                  <a:pt x="0" y="0"/>
                </a:lnTo>
                <a:lnTo>
                  <a:pt x="0" y="3118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5" name="object 5"/>
          <p:cNvSpPr/>
          <p:nvPr/>
        </p:nvSpPr>
        <p:spPr>
          <a:xfrm>
            <a:off x="3875151" y="5968311"/>
            <a:ext cx="260747" cy="219671"/>
          </a:xfrm>
          <a:custGeom>
            <a:avLst/>
            <a:gdLst/>
            <a:ahLst/>
            <a:cxnLst/>
            <a:rect l="l" t="t" r="r" b="b"/>
            <a:pathLst>
              <a:path w="370839" h="312420">
                <a:moveTo>
                  <a:pt x="0" y="311868"/>
                </a:moveTo>
                <a:lnTo>
                  <a:pt x="370478" y="311868"/>
                </a:lnTo>
                <a:lnTo>
                  <a:pt x="370478" y="0"/>
                </a:lnTo>
                <a:lnTo>
                  <a:pt x="0" y="0"/>
                </a:lnTo>
                <a:lnTo>
                  <a:pt x="0" y="3118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7" name="object 7"/>
          <p:cNvSpPr/>
          <p:nvPr/>
        </p:nvSpPr>
        <p:spPr>
          <a:xfrm>
            <a:off x="7851197" y="5578586"/>
            <a:ext cx="403176" cy="446037"/>
          </a:xfrm>
          <a:custGeom>
            <a:avLst/>
            <a:gdLst/>
            <a:ahLst/>
            <a:cxnLst/>
            <a:rect l="l" t="t" r="r" b="b"/>
            <a:pathLst>
              <a:path w="573404" h="634365">
                <a:moveTo>
                  <a:pt x="0" y="634199"/>
                </a:moveTo>
                <a:lnTo>
                  <a:pt x="572971" y="634199"/>
                </a:lnTo>
                <a:lnTo>
                  <a:pt x="572971" y="0"/>
                </a:lnTo>
                <a:lnTo>
                  <a:pt x="0" y="0"/>
                </a:lnTo>
                <a:lnTo>
                  <a:pt x="0" y="634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3" name="object 13"/>
          <p:cNvSpPr/>
          <p:nvPr/>
        </p:nvSpPr>
        <p:spPr>
          <a:xfrm>
            <a:off x="8254069" y="5406770"/>
            <a:ext cx="1994892" cy="646956"/>
          </a:xfrm>
          <a:custGeom>
            <a:avLst/>
            <a:gdLst/>
            <a:ahLst/>
            <a:cxnLst/>
            <a:rect l="l" t="t" r="r" b="b"/>
            <a:pathLst>
              <a:path w="2837179" h="920115">
                <a:moveTo>
                  <a:pt x="0" y="0"/>
                </a:moveTo>
                <a:lnTo>
                  <a:pt x="2837117" y="0"/>
                </a:lnTo>
                <a:lnTo>
                  <a:pt x="2837117" y="920055"/>
                </a:lnTo>
                <a:lnTo>
                  <a:pt x="0" y="92005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6" name="object 16"/>
          <p:cNvSpPr/>
          <p:nvPr/>
        </p:nvSpPr>
        <p:spPr>
          <a:xfrm>
            <a:off x="7077475" y="2459674"/>
            <a:ext cx="292071" cy="3240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0020E-6490-433E-BC86-3A450A3A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82185B-BB29-45F5-972A-ADD6F2434D7F}"/>
              </a:ext>
            </a:extLst>
          </p:cNvPr>
          <p:cNvSpPr txBox="1"/>
          <p:nvPr/>
        </p:nvSpPr>
        <p:spPr>
          <a:xfrm>
            <a:off x="2690901" y="427326"/>
            <a:ext cx="26292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IRIS data set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413727"/>
            <a:ext cx="11074400" cy="529785"/>
          </a:xfrm>
          <a:prstGeom prst="rect">
            <a:avLst/>
          </a:prstGeom>
        </p:spPr>
        <p:txBody>
          <a:bodyPr vert="horz" wrap="square" lIns="0" tIns="19645" rIns="0" bIns="0" rtlCol="0" anchor="ctr">
            <a:spAutoFit/>
          </a:bodyPr>
          <a:lstStyle/>
          <a:p>
            <a:pPr marL="1517883" marR="3572" indent="-1508954">
              <a:lnSpc>
                <a:spcPts val="4289"/>
              </a:lnSpc>
              <a:spcBef>
                <a:spcPts val="155"/>
              </a:spcBef>
            </a:pPr>
            <a:r>
              <a:rPr sz="3300" spc="-4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sz="3300" spc="73" dirty="0">
                <a:latin typeface="Arial" panose="020B0604020202020204" pitchFamily="34" charset="0"/>
                <a:cs typeface="Arial" panose="020B0604020202020204" pitchFamily="34" charset="0"/>
              </a:rPr>
              <a:t>Steps </a:t>
            </a:r>
            <a:r>
              <a:rPr sz="3300" spc="109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3300" spc="92" dirty="0">
                <a:latin typeface="Arial" panose="020B0604020202020204" pitchFamily="34" charset="0"/>
                <a:cs typeface="Arial" panose="020B0604020202020204" pitchFamily="34" charset="0"/>
              </a:rPr>
              <a:t>Approaching </a:t>
            </a:r>
            <a:r>
              <a:rPr sz="3300" spc="-4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300" spc="-4" dirty="0">
                <a:latin typeface="Arial" panose="020B0604020202020204" pitchFamily="34" charset="0"/>
                <a:cs typeface="Arial" panose="020B0604020202020204" pitchFamily="34" charset="0"/>
              </a:rPr>
              <a:t>n A</a:t>
            </a:r>
            <a:r>
              <a:rPr sz="3300" spc="105" dirty="0">
                <a:latin typeface="Arial" panose="020B0604020202020204" pitchFamily="34" charset="0"/>
                <a:cs typeface="Arial" panose="020B0604020202020204" pitchFamily="34" charset="0"/>
              </a:rPr>
              <a:t>pplication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7552" y="1780259"/>
            <a:ext cx="7246888" cy="3297481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383936" indent="-375007">
              <a:spcBef>
                <a:spcPts val="71"/>
              </a:spcBef>
              <a:buClr>
                <a:srgbClr val="333333"/>
              </a:buClr>
              <a:buFont typeface="Times New Roman"/>
              <a:buAutoNum type="arabicPeriod"/>
              <a:tabLst>
                <a:tab pos="383489" algn="l"/>
                <a:tab pos="383936" algn="l"/>
              </a:tabLst>
            </a:pPr>
            <a:r>
              <a:rPr sz="2249" spc="-17" dirty="0">
                <a:latin typeface="Arial"/>
                <a:cs typeface="Arial"/>
              </a:rPr>
              <a:t>Define </a:t>
            </a:r>
            <a:r>
              <a:rPr sz="2249" spc="11" dirty="0">
                <a:latin typeface="Arial"/>
                <a:cs typeface="Arial"/>
              </a:rPr>
              <a:t>the </a:t>
            </a:r>
            <a:r>
              <a:rPr sz="2249" spc="21" dirty="0">
                <a:latin typeface="Arial"/>
                <a:cs typeface="Arial"/>
              </a:rPr>
              <a:t>problem </a:t>
            </a:r>
            <a:r>
              <a:rPr sz="2249" spc="60" dirty="0">
                <a:latin typeface="Arial"/>
                <a:cs typeface="Arial"/>
              </a:rPr>
              <a:t>to </a:t>
            </a:r>
            <a:r>
              <a:rPr sz="2249" spc="17" dirty="0">
                <a:latin typeface="Arial"/>
                <a:cs typeface="Arial"/>
              </a:rPr>
              <a:t>be</a:t>
            </a:r>
            <a:r>
              <a:rPr sz="2249" spc="-77" dirty="0">
                <a:latin typeface="Arial"/>
                <a:cs typeface="Arial"/>
              </a:rPr>
              <a:t> </a:t>
            </a:r>
            <a:r>
              <a:rPr sz="2249" spc="11" dirty="0">
                <a:latin typeface="Arial"/>
                <a:cs typeface="Arial"/>
              </a:rPr>
              <a:t>solved.</a:t>
            </a:r>
            <a:endParaRPr sz="2249" dirty="0">
              <a:latin typeface="Arial"/>
              <a:cs typeface="Arial"/>
            </a:endParaRPr>
          </a:p>
          <a:p>
            <a:pPr>
              <a:spcBef>
                <a:spcPts val="15"/>
              </a:spcBef>
              <a:buClr>
                <a:srgbClr val="333333"/>
              </a:buClr>
              <a:buFont typeface="Times New Roman"/>
              <a:buAutoNum type="arabicPeriod"/>
            </a:pPr>
            <a:endParaRPr sz="2531" dirty="0">
              <a:latin typeface="Arial"/>
              <a:cs typeface="Arial"/>
            </a:endParaRPr>
          </a:p>
          <a:p>
            <a:pPr marL="383936" indent="-375007">
              <a:buClr>
                <a:srgbClr val="333333"/>
              </a:buClr>
              <a:buFont typeface="Times New Roman"/>
              <a:buAutoNum type="arabicPeriod"/>
              <a:tabLst>
                <a:tab pos="383489" algn="l"/>
                <a:tab pos="383936" algn="l"/>
              </a:tabLst>
            </a:pPr>
            <a:r>
              <a:rPr sz="2249" spc="21" dirty="0">
                <a:latin typeface="Arial"/>
                <a:cs typeface="Arial"/>
              </a:rPr>
              <a:t>Collect </a:t>
            </a:r>
            <a:r>
              <a:rPr sz="2249" spc="-35" dirty="0">
                <a:latin typeface="Arial"/>
                <a:cs typeface="Arial"/>
              </a:rPr>
              <a:t>(labeled)</a:t>
            </a:r>
            <a:r>
              <a:rPr sz="2249" spc="-24" dirty="0">
                <a:latin typeface="Arial"/>
                <a:cs typeface="Arial"/>
              </a:rPr>
              <a:t> </a:t>
            </a:r>
            <a:r>
              <a:rPr sz="2249" spc="15" dirty="0">
                <a:latin typeface="Arial"/>
                <a:cs typeface="Arial"/>
              </a:rPr>
              <a:t>data.</a:t>
            </a:r>
            <a:endParaRPr sz="2249" dirty="0">
              <a:latin typeface="Arial"/>
              <a:cs typeface="Arial"/>
            </a:endParaRPr>
          </a:p>
          <a:p>
            <a:pPr>
              <a:spcBef>
                <a:spcPts val="15"/>
              </a:spcBef>
              <a:buClr>
                <a:srgbClr val="333333"/>
              </a:buClr>
              <a:buFont typeface="Times New Roman"/>
              <a:buAutoNum type="arabicPeriod"/>
            </a:pPr>
            <a:endParaRPr sz="2531" dirty="0">
              <a:latin typeface="Arial"/>
              <a:cs typeface="Arial"/>
            </a:endParaRPr>
          </a:p>
          <a:p>
            <a:pPr marL="383936" indent="-375007">
              <a:buClr>
                <a:srgbClr val="333333"/>
              </a:buClr>
              <a:buFont typeface="Times New Roman"/>
              <a:buAutoNum type="arabicPeriod"/>
              <a:tabLst>
                <a:tab pos="383489" algn="l"/>
                <a:tab pos="383936" algn="l"/>
              </a:tabLst>
            </a:pPr>
            <a:r>
              <a:rPr sz="2249" spc="4" dirty="0">
                <a:latin typeface="Arial"/>
                <a:cs typeface="Arial"/>
              </a:rPr>
              <a:t>Choose </a:t>
            </a:r>
            <a:r>
              <a:rPr sz="2249" spc="-24" dirty="0">
                <a:latin typeface="Arial"/>
                <a:cs typeface="Arial"/>
              </a:rPr>
              <a:t>an </a:t>
            </a:r>
            <a:r>
              <a:rPr sz="2249" spc="17" dirty="0">
                <a:latin typeface="Arial"/>
                <a:cs typeface="Arial"/>
              </a:rPr>
              <a:t>algorithm </a:t>
            </a:r>
            <a:r>
              <a:rPr sz="2249" spc="4" dirty="0">
                <a:latin typeface="Arial"/>
                <a:cs typeface="Arial"/>
              </a:rPr>
              <a:t>class.</a:t>
            </a:r>
            <a:endParaRPr sz="2249" dirty="0">
              <a:latin typeface="Arial"/>
              <a:cs typeface="Arial"/>
            </a:endParaRPr>
          </a:p>
          <a:p>
            <a:pPr>
              <a:spcBef>
                <a:spcPts val="15"/>
              </a:spcBef>
              <a:buClr>
                <a:srgbClr val="333333"/>
              </a:buClr>
              <a:buFont typeface="Times New Roman"/>
              <a:buAutoNum type="arabicPeriod"/>
            </a:pPr>
            <a:endParaRPr sz="2531" dirty="0">
              <a:latin typeface="Arial"/>
              <a:cs typeface="Arial"/>
            </a:endParaRPr>
          </a:p>
          <a:p>
            <a:pPr marL="383936" indent="-375007">
              <a:buClr>
                <a:srgbClr val="333333"/>
              </a:buClr>
              <a:buFont typeface="Times New Roman"/>
              <a:buAutoNum type="arabicPeriod"/>
              <a:tabLst>
                <a:tab pos="383489" algn="l"/>
                <a:tab pos="383936" algn="l"/>
              </a:tabLst>
            </a:pPr>
            <a:r>
              <a:rPr sz="2249" spc="4" dirty="0">
                <a:latin typeface="Arial"/>
                <a:cs typeface="Arial"/>
              </a:rPr>
              <a:t>Choose </a:t>
            </a:r>
            <a:r>
              <a:rPr sz="2249" spc="-24" dirty="0">
                <a:latin typeface="Arial"/>
                <a:cs typeface="Arial"/>
              </a:rPr>
              <a:t>an </a:t>
            </a:r>
            <a:r>
              <a:rPr sz="2249" spc="21" dirty="0">
                <a:latin typeface="Arial"/>
                <a:cs typeface="Arial"/>
              </a:rPr>
              <a:t>optimization </a:t>
            </a:r>
            <a:r>
              <a:rPr sz="2249" spc="24" dirty="0">
                <a:latin typeface="Arial"/>
                <a:cs typeface="Arial"/>
              </a:rPr>
              <a:t>metric for </a:t>
            </a:r>
            <a:r>
              <a:rPr sz="2249" spc="-4" dirty="0">
                <a:latin typeface="Arial"/>
                <a:cs typeface="Arial"/>
              </a:rPr>
              <a:t>learning </a:t>
            </a:r>
            <a:r>
              <a:rPr sz="2249" spc="11" dirty="0">
                <a:latin typeface="Arial"/>
                <a:cs typeface="Arial"/>
              </a:rPr>
              <a:t>the </a:t>
            </a:r>
            <a:r>
              <a:rPr sz="2249" spc="17" dirty="0">
                <a:latin typeface="Arial"/>
                <a:cs typeface="Arial"/>
              </a:rPr>
              <a:t>model.</a:t>
            </a:r>
            <a:endParaRPr sz="2249" dirty="0">
              <a:latin typeface="Arial"/>
              <a:cs typeface="Arial"/>
            </a:endParaRPr>
          </a:p>
          <a:p>
            <a:pPr>
              <a:spcBef>
                <a:spcPts val="15"/>
              </a:spcBef>
              <a:buClr>
                <a:srgbClr val="333333"/>
              </a:buClr>
              <a:buFont typeface="Times New Roman"/>
              <a:buAutoNum type="arabicPeriod"/>
            </a:pPr>
            <a:endParaRPr sz="2531" dirty="0">
              <a:latin typeface="Arial"/>
              <a:cs typeface="Arial"/>
            </a:endParaRPr>
          </a:p>
          <a:p>
            <a:pPr marL="383936" indent="-375007">
              <a:buClr>
                <a:srgbClr val="333333"/>
              </a:buClr>
              <a:buFont typeface="Times New Roman"/>
              <a:buAutoNum type="arabicPeriod"/>
              <a:tabLst>
                <a:tab pos="383489" algn="l"/>
                <a:tab pos="383936" algn="l"/>
              </a:tabLst>
            </a:pPr>
            <a:r>
              <a:rPr sz="2249" spc="4" dirty="0">
                <a:latin typeface="Arial"/>
                <a:cs typeface="Arial"/>
              </a:rPr>
              <a:t>Choose </a:t>
            </a:r>
            <a:r>
              <a:rPr sz="2249" spc="-45" dirty="0">
                <a:latin typeface="Arial"/>
                <a:cs typeface="Arial"/>
              </a:rPr>
              <a:t>a </a:t>
            </a:r>
            <a:r>
              <a:rPr sz="2249" spc="24" dirty="0">
                <a:latin typeface="Arial"/>
                <a:cs typeface="Arial"/>
              </a:rPr>
              <a:t>metric for </a:t>
            </a:r>
            <a:r>
              <a:rPr sz="2249" spc="-4" dirty="0">
                <a:latin typeface="Arial"/>
                <a:cs typeface="Arial"/>
              </a:rPr>
              <a:t>evaluating </a:t>
            </a:r>
            <a:r>
              <a:rPr sz="2249" spc="11" dirty="0">
                <a:latin typeface="Arial"/>
                <a:cs typeface="Arial"/>
              </a:rPr>
              <a:t>the</a:t>
            </a:r>
            <a:r>
              <a:rPr sz="2249" spc="4" dirty="0">
                <a:latin typeface="Arial"/>
                <a:cs typeface="Arial"/>
              </a:rPr>
              <a:t> </a:t>
            </a:r>
            <a:r>
              <a:rPr sz="2249" spc="17" dirty="0">
                <a:latin typeface="Arial"/>
                <a:cs typeface="Arial"/>
              </a:rPr>
              <a:t>model.</a:t>
            </a:r>
            <a:endParaRPr sz="2249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7700F-5919-4E86-8B7D-038EBB07B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0556" y="316925"/>
            <a:ext cx="6862243" cy="686125"/>
          </a:xfrm>
          <a:prstGeom prst="rect">
            <a:avLst/>
          </a:prstGeom>
        </p:spPr>
        <p:txBody>
          <a:bodyPr vert="horz" wrap="square" lIns="0" tIns="8929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1"/>
              </a:spcBef>
            </a:pPr>
            <a:r>
              <a:rPr sz="3300" spc="77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spc="-28" dirty="0"/>
              <a:t> </a:t>
            </a:r>
            <a:r>
              <a:rPr sz="3300" spc="77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2257" y="1679673"/>
            <a:ext cx="117872" cy="418549"/>
          </a:xfrm>
          <a:prstGeom prst="rect">
            <a:avLst/>
          </a:prstGeom>
        </p:spPr>
        <p:txBody>
          <a:bodyPr vert="horz" wrap="square" lIns="0" tIns="8037" rIns="0" bIns="0" rtlCol="0">
            <a:spAutoFit/>
          </a:bodyPr>
          <a:lstStyle/>
          <a:p>
            <a:pPr marL="8929">
              <a:spcBef>
                <a:spcPts val="63"/>
              </a:spcBef>
            </a:pPr>
            <a:r>
              <a:rPr sz="2667" spc="-4" dirty="0">
                <a:solidFill>
                  <a:srgbClr val="333333"/>
                </a:solidFill>
                <a:latin typeface="Times New Roman"/>
                <a:cs typeface="Times New Roman"/>
              </a:rPr>
              <a:t>•</a:t>
            </a:r>
            <a:endParaRPr sz="26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5704" y="1077483"/>
            <a:ext cx="9944696" cy="419450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2667" dirty="0">
                <a:latin typeface="Arial"/>
                <a:cs typeface="Arial"/>
              </a:rPr>
              <a:t>Maximize </a:t>
            </a:r>
            <a:r>
              <a:rPr sz="2667" spc="7" dirty="0">
                <a:latin typeface="Arial"/>
                <a:cs typeface="Arial"/>
              </a:rPr>
              <a:t>the </a:t>
            </a:r>
            <a:r>
              <a:rPr sz="2667" spc="15" dirty="0">
                <a:latin typeface="Arial"/>
                <a:cs typeface="Arial"/>
              </a:rPr>
              <a:t>posterior </a:t>
            </a:r>
            <a:r>
              <a:rPr sz="2667" spc="11" dirty="0">
                <a:latin typeface="Arial"/>
                <a:cs typeface="Arial"/>
              </a:rPr>
              <a:t>probabilities </a:t>
            </a:r>
            <a:r>
              <a:rPr sz="2667" spc="-21" dirty="0">
                <a:latin typeface="Arial"/>
                <a:cs typeface="Arial"/>
              </a:rPr>
              <a:t>(e.g., </a:t>
            </a:r>
            <a:r>
              <a:rPr sz="2667" spc="-15" dirty="0">
                <a:latin typeface="Arial"/>
                <a:cs typeface="Arial"/>
              </a:rPr>
              <a:t>naive</a:t>
            </a:r>
            <a:r>
              <a:rPr sz="2667" spc="17" dirty="0">
                <a:latin typeface="Arial"/>
                <a:cs typeface="Arial"/>
              </a:rPr>
              <a:t> </a:t>
            </a:r>
            <a:r>
              <a:rPr sz="2667" spc="-24" dirty="0">
                <a:latin typeface="Arial"/>
                <a:cs typeface="Arial"/>
              </a:rPr>
              <a:t>Bayes)</a:t>
            </a:r>
            <a:endParaRPr sz="2667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2257" y="2295823"/>
            <a:ext cx="117872" cy="418549"/>
          </a:xfrm>
          <a:prstGeom prst="rect">
            <a:avLst/>
          </a:prstGeom>
        </p:spPr>
        <p:txBody>
          <a:bodyPr vert="horz" wrap="square" lIns="0" tIns="8037" rIns="0" bIns="0" rtlCol="0">
            <a:spAutoFit/>
          </a:bodyPr>
          <a:lstStyle/>
          <a:p>
            <a:pPr marL="8929">
              <a:spcBef>
                <a:spcPts val="63"/>
              </a:spcBef>
            </a:pPr>
            <a:r>
              <a:rPr sz="2667" spc="-4" dirty="0">
                <a:solidFill>
                  <a:srgbClr val="333333"/>
                </a:solidFill>
                <a:latin typeface="Times New Roman"/>
                <a:cs typeface="Times New Roman"/>
              </a:rPr>
              <a:t>•</a:t>
            </a:r>
            <a:endParaRPr sz="26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6800" y="1710701"/>
            <a:ext cx="8827096" cy="419450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2667" dirty="0">
                <a:latin typeface="Arial"/>
                <a:cs typeface="Arial"/>
              </a:rPr>
              <a:t>Maximize </a:t>
            </a:r>
            <a:r>
              <a:rPr sz="2667" spc="-32" dirty="0">
                <a:latin typeface="Arial"/>
                <a:cs typeface="Arial"/>
              </a:rPr>
              <a:t>a </a:t>
            </a:r>
            <a:r>
              <a:rPr sz="2667" spc="7" dirty="0">
                <a:latin typeface="Arial"/>
                <a:cs typeface="Arial"/>
              </a:rPr>
              <a:t>fitness </a:t>
            </a:r>
            <a:r>
              <a:rPr sz="2667" spc="21" dirty="0">
                <a:latin typeface="Arial"/>
                <a:cs typeface="Arial"/>
              </a:rPr>
              <a:t>function </a:t>
            </a:r>
            <a:r>
              <a:rPr sz="2667" spc="-7" dirty="0">
                <a:latin typeface="Arial"/>
                <a:cs typeface="Arial"/>
              </a:rPr>
              <a:t>(genetic</a:t>
            </a:r>
            <a:r>
              <a:rPr sz="2667" spc="21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programming)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72257" y="2911971"/>
            <a:ext cx="117872" cy="418549"/>
          </a:xfrm>
          <a:prstGeom prst="rect">
            <a:avLst/>
          </a:prstGeom>
        </p:spPr>
        <p:txBody>
          <a:bodyPr vert="horz" wrap="square" lIns="0" tIns="8037" rIns="0" bIns="0" rtlCol="0">
            <a:spAutoFit/>
          </a:bodyPr>
          <a:lstStyle/>
          <a:p>
            <a:pPr marL="8929">
              <a:spcBef>
                <a:spcPts val="63"/>
              </a:spcBef>
            </a:pPr>
            <a:r>
              <a:rPr sz="2667" spc="-4" dirty="0">
                <a:solidFill>
                  <a:srgbClr val="333333"/>
                </a:solidFill>
                <a:latin typeface="Times New Roman"/>
                <a:cs typeface="Times New Roman"/>
              </a:rPr>
              <a:t>•</a:t>
            </a:r>
            <a:endParaRPr sz="26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47304" y="2314481"/>
            <a:ext cx="9741496" cy="829882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2667" dirty="0">
                <a:latin typeface="Arial"/>
                <a:cs typeface="Arial"/>
              </a:rPr>
              <a:t>Maximize </a:t>
            </a:r>
            <a:r>
              <a:rPr sz="2667" spc="7" dirty="0">
                <a:latin typeface="Arial"/>
                <a:cs typeface="Arial"/>
              </a:rPr>
              <a:t>the </a:t>
            </a:r>
            <a:r>
              <a:rPr sz="2667" spc="21" dirty="0">
                <a:latin typeface="Arial"/>
                <a:cs typeface="Arial"/>
              </a:rPr>
              <a:t>total </a:t>
            </a:r>
            <a:r>
              <a:rPr sz="2667" dirty="0">
                <a:latin typeface="Arial"/>
                <a:cs typeface="Arial"/>
              </a:rPr>
              <a:t>reward/value </a:t>
            </a:r>
            <a:r>
              <a:rPr sz="2667" spc="21" dirty="0">
                <a:latin typeface="Arial"/>
                <a:cs typeface="Arial"/>
              </a:rPr>
              <a:t>function </a:t>
            </a:r>
            <a:r>
              <a:rPr sz="2667" spc="-7" dirty="0">
                <a:latin typeface="Arial"/>
                <a:cs typeface="Arial"/>
              </a:rPr>
              <a:t>(reinforcement</a:t>
            </a:r>
            <a:r>
              <a:rPr sz="2667" spc="-15" dirty="0">
                <a:latin typeface="Arial"/>
                <a:cs typeface="Arial"/>
              </a:rPr>
              <a:t> learning)</a:t>
            </a:r>
            <a:endParaRPr sz="2667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2257" y="3528119"/>
            <a:ext cx="117872" cy="418549"/>
          </a:xfrm>
          <a:prstGeom prst="rect">
            <a:avLst/>
          </a:prstGeom>
        </p:spPr>
        <p:txBody>
          <a:bodyPr vert="horz" wrap="square" lIns="0" tIns="8037" rIns="0" bIns="0" rtlCol="0">
            <a:spAutoFit/>
          </a:bodyPr>
          <a:lstStyle/>
          <a:p>
            <a:pPr marL="8929">
              <a:spcBef>
                <a:spcPts val="63"/>
              </a:spcBef>
            </a:pPr>
            <a:r>
              <a:rPr sz="2667" spc="-4" dirty="0">
                <a:solidFill>
                  <a:srgbClr val="333333"/>
                </a:solidFill>
                <a:latin typeface="Times New Roman"/>
                <a:cs typeface="Times New Roman"/>
              </a:rPr>
              <a:t>•</a:t>
            </a:r>
            <a:endParaRPr sz="2667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47305" y="3144236"/>
            <a:ext cx="10046295" cy="829882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2667" dirty="0">
                <a:latin typeface="Arial"/>
                <a:cs typeface="Arial"/>
              </a:rPr>
              <a:t>Maximize </a:t>
            </a:r>
            <a:r>
              <a:rPr sz="2667" spc="11" dirty="0">
                <a:latin typeface="Arial"/>
                <a:cs typeface="Arial"/>
              </a:rPr>
              <a:t>information </a:t>
            </a:r>
            <a:r>
              <a:rPr sz="2667" spc="4" dirty="0">
                <a:latin typeface="Arial"/>
                <a:cs typeface="Arial"/>
              </a:rPr>
              <a:t>gain/minimize </a:t>
            </a:r>
            <a:r>
              <a:rPr sz="2667" spc="21" dirty="0">
                <a:latin typeface="Arial"/>
                <a:cs typeface="Arial"/>
              </a:rPr>
              <a:t>child </a:t>
            </a:r>
            <a:r>
              <a:rPr sz="2667" spc="11" dirty="0">
                <a:latin typeface="Arial"/>
                <a:cs typeface="Arial"/>
              </a:rPr>
              <a:t>node impurities </a:t>
            </a:r>
            <a:r>
              <a:rPr sz="2667" spc="-60" dirty="0">
                <a:latin typeface="Arial"/>
                <a:cs typeface="Arial"/>
              </a:rPr>
              <a:t>(CART </a:t>
            </a:r>
            <a:r>
              <a:rPr sz="2667" spc="11" dirty="0">
                <a:latin typeface="Arial"/>
                <a:cs typeface="Arial"/>
              </a:rPr>
              <a:t>decision </a:t>
            </a:r>
            <a:r>
              <a:rPr sz="2667" spc="-11" dirty="0">
                <a:latin typeface="Arial"/>
                <a:cs typeface="Arial"/>
              </a:rPr>
              <a:t>tree</a:t>
            </a:r>
            <a:r>
              <a:rPr sz="2667" spc="88" dirty="0">
                <a:latin typeface="Arial"/>
                <a:cs typeface="Arial"/>
              </a:rPr>
              <a:t> </a:t>
            </a:r>
            <a:r>
              <a:rPr sz="2667" spc="4" dirty="0">
                <a:latin typeface="Arial"/>
                <a:cs typeface="Arial"/>
              </a:rPr>
              <a:t>classification)</a:t>
            </a:r>
            <a:endParaRPr sz="2667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72257" y="4144268"/>
            <a:ext cx="117872" cy="418549"/>
          </a:xfrm>
          <a:prstGeom prst="rect">
            <a:avLst/>
          </a:prstGeom>
        </p:spPr>
        <p:txBody>
          <a:bodyPr vert="horz" wrap="square" lIns="0" tIns="8037" rIns="0" bIns="0" rtlCol="0">
            <a:spAutoFit/>
          </a:bodyPr>
          <a:lstStyle/>
          <a:p>
            <a:pPr marL="8929">
              <a:spcBef>
                <a:spcPts val="63"/>
              </a:spcBef>
            </a:pPr>
            <a:r>
              <a:rPr sz="2667" spc="-4" dirty="0">
                <a:solidFill>
                  <a:srgbClr val="333333"/>
                </a:solidFill>
                <a:latin typeface="Times New Roman"/>
                <a:cs typeface="Times New Roman"/>
              </a:rPr>
              <a:t>•</a:t>
            </a:r>
            <a:endParaRPr sz="26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45703" y="4091529"/>
            <a:ext cx="10951171" cy="814085"/>
          </a:xfrm>
          <a:prstGeom prst="rect">
            <a:avLst/>
          </a:prstGeom>
        </p:spPr>
        <p:txBody>
          <a:bodyPr vert="horz" wrap="square" lIns="0" tIns="3572" rIns="0" bIns="0" rtlCol="0">
            <a:spAutoFit/>
          </a:bodyPr>
          <a:lstStyle/>
          <a:p>
            <a:pPr marL="8929" marR="3572">
              <a:lnSpc>
                <a:spcPct val="102299"/>
              </a:lnSpc>
              <a:spcBef>
                <a:spcPts val="28"/>
              </a:spcBef>
            </a:pPr>
            <a:r>
              <a:rPr sz="2667" spc="4" dirty="0">
                <a:latin typeface="Arial"/>
                <a:cs typeface="Arial"/>
              </a:rPr>
              <a:t>Minimize </a:t>
            </a:r>
            <a:r>
              <a:rPr sz="2667" spc="-32" dirty="0">
                <a:latin typeface="Arial"/>
                <a:cs typeface="Arial"/>
              </a:rPr>
              <a:t>a </a:t>
            </a:r>
            <a:r>
              <a:rPr sz="2667" spc="-11" dirty="0">
                <a:latin typeface="Arial"/>
                <a:cs typeface="Arial"/>
              </a:rPr>
              <a:t>mean </a:t>
            </a:r>
            <a:r>
              <a:rPr sz="2667" spc="4" dirty="0">
                <a:latin typeface="Arial"/>
                <a:cs typeface="Arial"/>
              </a:rPr>
              <a:t>squared </a:t>
            </a:r>
            <a:r>
              <a:rPr sz="2667" spc="-7" dirty="0">
                <a:latin typeface="Arial"/>
                <a:cs typeface="Arial"/>
              </a:rPr>
              <a:t>error </a:t>
            </a:r>
            <a:r>
              <a:rPr sz="2667" spc="35" dirty="0">
                <a:latin typeface="Arial"/>
                <a:cs typeface="Arial"/>
              </a:rPr>
              <a:t>cost </a:t>
            </a:r>
            <a:r>
              <a:rPr sz="2667" spc="-32" dirty="0">
                <a:latin typeface="Arial"/>
                <a:cs typeface="Arial"/>
              </a:rPr>
              <a:t>(or </a:t>
            </a:r>
            <a:r>
              <a:rPr sz="2667" spc="-17" dirty="0">
                <a:latin typeface="Arial"/>
                <a:cs typeface="Arial"/>
              </a:rPr>
              <a:t>loss) </a:t>
            </a:r>
            <a:r>
              <a:rPr sz="2667" spc="21" dirty="0">
                <a:latin typeface="Arial"/>
                <a:cs typeface="Arial"/>
              </a:rPr>
              <a:t>function </a:t>
            </a:r>
            <a:r>
              <a:rPr sz="2667" spc="-77" dirty="0">
                <a:latin typeface="Arial"/>
                <a:cs typeface="Arial"/>
              </a:rPr>
              <a:t>(CART, </a:t>
            </a:r>
            <a:endParaRPr lang="en-US" sz="2667" spc="-77" dirty="0">
              <a:latin typeface="Arial"/>
              <a:cs typeface="Arial"/>
            </a:endParaRPr>
          </a:p>
          <a:p>
            <a:pPr marL="8929" marR="3572">
              <a:lnSpc>
                <a:spcPct val="102299"/>
              </a:lnSpc>
              <a:spcBef>
                <a:spcPts val="28"/>
              </a:spcBef>
            </a:pPr>
            <a:r>
              <a:rPr sz="2667" spc="11" dirty="0">
                <a:latin typeface="Arial"/>
                <a:cs typeface="Arial"/>
              </a:rPr>
              <a:t>decision </a:t>
            </a:r>
            <a:r>
              <a:rPr sz="2667" spc="-11" dirty="0">
                <a:latin typeface="Arial"/>
                <a:cs typeface="Arial"/>
              </a:rPr>
              <a:t>tree </a:t>
            </a:r>
            <a:r>
              <a:rPr sz="2667" spc="-7" dirty="0">
                <a:latin typeface="Arial"/>
                <a:cs typeface="Arial"/>
              </a:rPr>
              <a:t>regression, </a:t>
            </a:r>
            <a:r>
              <a:rPr sz="2667" spc="-11" dirty="0">
                <a:latin typeface="Arial"/>
                <a:cs typeface="Arial"/>
              </a:rPr>
              <a:t>linear  </a:t>
            </a:r>
            <a:r>
              <a:rPr sz="2667" spc="-7" dirty="0">
                <a:latin typeface="Arial"/>
                <a:cs typeface="Arial"/>
              </a:rPr>
              <a:t>regression, </a:t>
            </a:r>
            <a:r>
              <a:rPr sz="2667" spc="7" dirty="0">
                <a:latin typeface="Arial"/>
                <a:cs typeface="Arial"/>
              </a:rPr>
              <a:t>adaptive </a:t>
            </a:r>
            <a:r>
              <a:rPr sz="2667" spc="-11" dirty="0">
                <a:latin typeface="Arial"/>
                <a:cs typeface="Arial"/>
              </a:rPr>
              <a:t>linear </a:t>
            </a:r>
            <a:r>
              <a:rPr sz="2667" spc="-7" dirty="0">
                <a:latin typeface="Arial"/>
                <a:cs typeface="Arial"/>
              </a:rPr>
              <a:t>neurons,</a:t>
            </a:r>
            <a:r>
              <a:rPr sz="2667" spc="11" dirty="0">
                <a:latin typeface="Arial"/>
                <a:cs typeface="Arial"/>
              </a:rPr>
              <a:t> </a:t>
            </a:r>
            <a:r>
              <a:rPr sz="2667" spc="-32" dirty="0">
                <a:latin typeface="Arial"/>
                <a:cs typeface="Arial"/>
              </a:rPr>
              <a:t>...)</a:t>
            </a:r>
            <a:endParaRPr sz="2667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72257" y="5001517"/>
            <a:ext cx="117872" cy="418549"/>
          </a:xfrm>
          <a:prstGeom prst="rect">
            <a:avLst/>
          </a:prstGeom>
        </p:spPr>
        <p:txBody>
          <a:bodyPr vert="horz" wrap="square" lIns="0" tIns="8037" rIns="0" bIns="0" rtlCol="0">
            <a:spAutoFit/>
          </a:bodyPr>
          <a:lstStyle/>
          <a:p>
            <a:pPr marL="8929">
              <a:spcBef>
                <a:spcPts val="63"/>
              </a:spcBef>
            </a:pPr>
            <a:r>
              <a:rPr sz="2667" spc="-4" dirty="0">
                <a:solidFill>
                  <a:srgbClr val="333333"/>
                </a:solidFill>
                <a:latin typeface="Times New Roman"/>
                <a:cs typeface="Times New Roman"/>
              </a:rPr>
              <a:t>•</a:t>
            </a:r>
            <a:endParaRPr sz="2667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57906" y="4997152"/>
            <a:ext cx="10046295" cy="829882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2667" dirty="0">
                <a:latin typeface="Arial"/>
                <a:cs typeface="Arial"/>
              </a:rPr>
              <a:t>Maximize </a:t>
            </a:r>
            <a:r>
              <a:rPr sz="2667" spc="17" dirty="0">
                <a:latin typeface="Arial"/>
                <a:cs typeface="Arial"/>
              </a:rPr>
              <a:t>log-likelihood </a:t>
            </a:r>
            <a:r>
              <a:rPr sz="2667" spc="11" dirty="0">
                <a:latin typeface="Arial"/>
                <a:cs typeface="Arial"/>
              </a:rPr>
              <a:t>or </a:t>
            </a:r>
            <a:r>
              <a:rPr sz="2667" dirty="0">
                <a:latin typeface="Arial"/>
                <a:cs typeface="Arial"/>
              </a:rPr>
              <a:t>minimize </a:t>
            </a:r>
            <a:r>
              <a:rPr sz="2667" spc="15" dirty="0">
                <a:latin typeface="Arial"/>
                <a:cs typeface="Arial"/>
              </a:rPr>
              <a:t>cross-entropy </a:t>
            </a:r>
            <a:r>
              <a:rPr sz="2667" spc="4" dirty="0">
                <a:latin typeface="Arial"/>
                <a:cs typeface="Arial"/>
              </a:rPr>
              <a:t>loss </a:t>
            </a:r>
            <a:r>
              <a:rPr sz="2667" spc="-32" dirty="0">
                <a:latin typeface="Arial"/>
                <a:cs typeface="Arial"/>
              </a:rPr>
              <a:t>(or </a:t>
            </a:r>
            <a:r>
              <a:rPr sz="2667" spc="4" dirty="0">
                <a:latin typeface="Arial"/>
                <a:cs typeface="Arial"/>
              </a:rPr>
              <a:t>cost)</a:t>
            </a:r>
            <a:r>
              <a:rPr sz="2667" spc="28" dirty="0">
                <a:latin typeface="Arial"/>
                <a:cs typeface="Arial"/>
              </a:rPr>
              <a:t> </a:t>
            </a:r>
            <a:r>
              <a:rPr sz="2667" spc="21" dirty="0">
                <a:latin typeface="Arial"/>
                <a:cs typeface="Arial"/>
              </a:rPr>
              <a:t>function</a:t>
            </a:r>
            <a:endParaRPr sz="2667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2257" y="5617665"/>
            <a:ext cx="117872" cy="418549"/>
          </a:xfrm>
          <a:prstGeom prst="rect">
            <a:avLst/>
          </a:prstGeom>
        </p:spPr>
        <p:txBody>
          <a:bodyPr vert="horz" wrap="square" lIns="0" tIns="8037" rIns="0" bIns="0" rtlCol="0">
            <a:spAutoFit/>
          </a:bodyPr>
          <a:lstStyle/>
          <a:p>
            <a:pPr marL="8929">
              <a:spcBef>
                <a:spcPts val="63"/>
              </a:spcBef>
            </a:pPr>
            <a:r>
              <a:rPr sz="2667" spc="-4" dirty="0">
                <a:solidFill>
                  <a:srgbClr val="333333"/>
                </a:solidFill>
                <a:latin typeface="Times New Roman"/>
                <a:cs typeface="Times New Roman"/>
              </a:rPr>
              <a:t>•</a:t>
            </a:r>
            <a:endParaRPr sz="2667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60557" y="5901818"/>
            <a:ext cx="9436695" cy="419450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2667" spc="4" dirty="0">
                <a:latin typeface="Arial"/>
                <a:cs typeface="Arial"/>
              </a:rPr>
              <a:t>Minimize </a:t>
            </a:r>
            <a:r>
              <a:rPr sz="2667" spc="-4" dirty="0">
                <a:latin typeface="Arial"/>
                <a:cs typeface="Arial"/>
              </a:rPr>
              <a:t>hinge </a:t>
            </a:r>
            <a:r>
              <a:rPr sz="2667" spc="4" dirty="0">
                <a:latin typeface="Arial"/>
                <a:cs typeface="Arial"/>
              </a:rPr>
              <a:t>loss </a:t>
            </a:r>
            <a:r>
              <a:rPr sz="2667" spc="11" dirty="0">
                <a:latin typeface="Arial"/>
                <a:cs typeface="Arial"/>
              </a:rPr>
              <a:t>(support </a:t>
            </a:r>
            <a:r>
              <a:rPr sz="2667" spc="17" dirty="0">
                <a:latin typeface="Arial"/>
                <a:cs typeface="Arial"/>
              </a:rPr>
              <a:t>vector</a:t>
            </a:r>
            <a:r>
              <a:rPr sz="2667" spc="-24" dirty="0">
                <a:latin typeface="Arial"/>
                <a:cs typeface="Arial"/>
              </a:rPr>
              <a:t> </a:t>
            </a:r>
            <a:r>
              <a:rPr sz="2667" spc="-15" dirty="0">
                <a:latin typeface="Arial"/>
                <a:cs typeface="Arial"/>
              </a:rPr>
              <a:t>machine)</a:t>
            </a:r>
            <a:endParaRPr sz="2667" dirty="0">
              <a:latin typeface="Arial"/>
              <a:cs typeface="Arial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829FCA55-7094-4001-94C4-82666DD8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375290"/>
            <a:ext cx="6676728" cy="516848"/>
          </a:xfrm>
          <a:prstGeom prst="rect">
            <a:avLst/>
          </a:prstGeom>
        </p:spPr>
        <p:txBody>
          <a:bodyPr vert="horz" wrap="square" lIns="0" tIns="8929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1"/>
              </a:spcBef>
            </a:pPr>
            <a:r>
              <a:rPr sz="3300" spc="109" dirty="0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sz="3300" spc="7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38437" y="1489026"/>
            <a:ext cx="131267" cy="3986719"/>
          </a:xfrm>
          <a:prstGeom prst="rect">
            <a:avLst/>
          </a:prstGeom>
        </p:spPr>
        <p:txBody>
          <a:bodyPr vert="horz" wrap="square" lIns="0" tIns="11163" rIns="0" bIns="0" rtlCol="0">
            <a:spAutoFit/>
          </a:bodyPr>
          <a:lstStyle/>
          <a:p>
            <a:pPr marL="8929">
              <a:lnSpc>
                <a:spcPts val="2925"/>
              </a:lnSpc>
              <a:spcBef>
                <a:spcPts val="88"/>
              </a:spcBef>
            </a:pPr>
            <a:r>
              <a:rPr sz="2531" spc="4" dirty="0">
                <a:solidFill>
                  <a:srgbClr val="333333"/>
                </a:solidFill>
                <a:latin typeface="Times New Roman"/>
                <a:cs typeface="Times New Roman"/>
              </a:rPr>
              <a:t>•</a:t>
            </a:r>
            <a:endParaRPr sz="2531">
              <a:latin typeface="Times New Roman"/>
              <a:cs typeface="Times New Roman"/>
            </a:endParaRPr>
          </a:p>
          <a:p>
            <a:pPr marL="8929">
              <a:lnSpc>
                <a:spcPts val="2812"/>
              </a:lnSpc>
            </a:pPr>
            <a:r>
              <a:rPr sz="2531" spc="4" dirty="0">
                <a:solidFill>
                  <a:srgbClr val="333333"/>
                </a:solidFill>
                <a:latin typeface="Times New Roman"/>
                <a:cs typeface="Times New Roman"/>
              </a:rPr>
              <a:t>•</a:t>
            </a:r>
            <a:endParaRPr sz="2531">
              <a:latin typeface="Times New Roman"/>
              <a:cs typeface="Times New Roman"/>
            </a:endParaRPr>
          </a:p>
          <a:p>
            <a:pPr marL="8929">
              <a:lnSpc>
                <a:spcPts val="2812"/>
              </a:lnSpc>
            </a:pPr>
            <a:r>
              <a:rPr sz="2531" spc="4" dirty="0">
                <a:solidFill>
                  <a:srgbClr val="333333"/>
                </a:solidFill>
                <a:latin typeface="Times New Roman"/>
                <a:cs typeface="Times New Roman"/>
              </a:rPr>
              <a:t>•</a:t>
            </a:r>
            <a:endParaRPr sz="2531">
              <a:latin typeface="Times New Roman"/>
              <a:cs typeface="Times New Roman"/>
            </a:endParaRPr>
          </a:p>
          <a:p>
            <a:pPr marL="8929">
              <a:lnSpc>
                <a:spcPts val="2812"/>
              </a:lnSpc>
            </a:pPr>
            <a:r>
              <a:rPr sz="2531" spc="4" dirty="0">
                <a:solidFill>
                  <a:srgbClr val="333333"/>
                </a:solidFill>
                <a:latin typeface="Times New Roman"/>
                <a:cs typeface="Times New Roman"/>
              </a:rPr>
              <a:t>•</a:t>
            </a:r>
            <a:endParaRPr sz="2531">
              <a:latin typeface="Times New Roman"/>
              <a:cs typeface="Times New Roman"/>
            </a:endParaRPr>
          </a:p>
          <a:p>
            <a:pPr marL="8929">
              <a:lnSpc>
                <a:spcPts val="2812"/>
              </a:lnSpc>
            </a:pPr>
            <a:r>
              <a:rPr sz="2531" spc="4" dirty="0">
                <a:solidFill>
                  <a:srgbClr val="333333"/>
                </a:solidFill>
                <a:latin typeface="Times New Roman"/>
                <a:cs typeface="Times New Roman"/>
              </a:rPr>
              <a:t>•</a:t>
            </a:r>
            <a:endParaRPr sz="2531">
              <a:latin typeface="Times New Roman"/>
              <a:cs typeface="Times New Roman"/>
            </a:endParaRPr>
          </a:p>
          <a:p>
            <a:pPr marL="8929">
              <a:lnSpc>
                <a:spcPts val="2812"/>
              </a:lnSpc>
            </a:pPr>
            <a:r>
              <a:rPr sz="2531" spc="4" dirty="0">
                <a:solidFill>
                  <a:srgbClr val="333333"/>
                </a:solidFill>
                <a:latin typeface="Times New Roman"/>
                <a:cs typeface="Times New Roman"/>
              </a:rPr>
              <a:t>•</a:t>
            </a:r>
            <a:endParaRPr sz="2531">
              <a:latin typeface="Times New Roman"/>
              <a:cs typeface="Times New Roman"/>
            </a:endParaRPr>
          </a:p>
          <a:p>
            <a:pPr marL="8929">
              <a:lnSpc>
                <a:spcPts val="2812"/>
              </a:lnSpc>
            </a:pPr>
            <a:r>
              <a:rPr sz="2531" spc="4" dirty="0">
                <a:solidFill>
                  <a:srgbClr val="333333"/>
                </a:solidFill>
                <a:latin typeface="Times New Roman"/>
                <a:cs typeface="Times New Roman"/>
              </a:rPr>
              <a:t>•</a:t>
            </a:r>
            <a:endParaRPr sz="2531">
              <a:latin typeface="Times New Roman"/>
              <a:cs typeface="Times New Roman"/>
            </a:endParaRPr>
          </a:p>
          <a:p>
            <a:pPr marL="8929">
              <a:lnSpc>
                <a:spcPts val="2812"/>
              </a:lnSpc>
            </a:pPr>
            <a:r>
              <a:rPr sz="2531" spc="4" dirty="0">
                <a:solidFill>
                  <a:srgbClr val="333333"/>
                </a:solidFill>
                <a:latin typeface="Times New Roman"/>
                <a:cs typeface="Times New Roman"/>
              </a:rPr>
              <a:t>•</a:t>
            </a:r>
            <a:endParaRPr sz="2531">
              <a:latin typeface="Times New Roman"/>
              <a:cs typeface="Times New Roman"/>
            </a:endParaRPr>
          </a:p>
          <a:p>
            <a:pPr marL="8929">
              <a:lnSpc>
                <a:spcPts val="2812"/>
              </a:lnSpc>
            </a:pPr>
            <a:r>
              <a:rPr sz="2531" spc="4" dirty="0">
                <a:solidFill>
                  <a:srgbClr val="333333"/>
                </a:solidFill>
                <a:latin typeface="Times New Roman"/>
                <a:cs typeface="Times New Roman"/>
              </a:rPr>
              <a:t>•</a:t>
            </a:r>
            <a:endParaRPr sz="2531">
              <a:latin typeface="Times New Roman"/>
              <a:cs typeface="Times New Roman"/>
            </a:endParaRPr>
          </a:p>
          <a:p>
            <a:pPr marL="8929">
              <a:lnSpc>
                <a:spcPts val="2812"/>
              </a:lnSpc>
            </a:pPr>
            <a:r>
              <a:rPr sz="2531" spc="4" dirty="0">
                <a:solidFill>
                  <a:srgbClr val="333333"/>
                </a:solidFill>
                <a:latin typeface="Times New Roman"/>
                <a:cs typeface="Times New Roman"/>
              </a:rPr>
              <a:t>•</a:t>
            </a:r>
            <a:endParaRPr sz="2531">
              <a:latin typeface="Times New Roman"/>
              <a:cs typeface="Times New Roman"/>
            </a:endParaRPr>
          </a:p>
          <a:p>
            <a:pPr marL="8929">
              <a:lnSpc>
                <a:spcPts val="2925"/>
              </a:lnSpc>
            </a:pPr>
            <a:r>
              <a:rPr sz="2531" spc="4" dirty="0">
                <a:solidFill>
                  <a:srgbClr val="333333"/>
                </a:solidFill>
                <a:latin typeface="Times New Roman"/>
                <a:cs typeface="Times New Roman"/>
              </a:rPr>
              <a:t>•</a:t>
            </a:r>
            <a:endParaRPr sz="253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6073" y="872754"/>
            <a:ext cx="2982516" cy="5827725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 marR="136163">
              <a:lnSpc>
                <a:spcPct val="133300"/>
              </a:lnSpc>
              <a:spcBef>
                <a:spcPts val="71"/>
              </a:spcBef>
            </a:pPr>
            <a:r>
              <a:rPr sz="2667" spc="15" dirty="0">
                <a:latin typeface="Arial"/>
                <a:cs typeface="Arial"/>
              </a:rPr>
              <a:t>Accuracy</a:t>
            </a:r>
            <a:r>
              <a:rPr sz="2667" spc="-32" dirty="0">
                <a:latin typeface="Arial"/>
                <a:cs typeface="Arial"/>
              </a:rPr>
              <a:t> (1-Error) </a:t>
            </a:r>
            <a:r>
              <a:rPr sz="2667" spc="-24" dirty="0">
                <a:latin typeface="Arial"/>
                <a:cs typeface="Arial"/>
              </a:rPr>
              <a:t> </a:t>
            </a:r>
            <a:r>
              <a:rPr sz="2667" spc="-35" dirty="0">
                <a:latin typeface="Arial"/>
                <a:cs typeface="Arial"/>
              </a:rPr>
              <a:t>ROC</a:t>
            </a:r>
            <a:r>
              <a:rPr sz="2667" spc="-7" dirty="0">
                <a:latin typeface="Arial"/>
                <a:cs typeface="Arial"/>
              </a:rPr>
              <a:t> </a:t>
            </a:r>
            <a:r>
              <a:rPr sz="2667" spc="-15" dirty="0">
                <a:latin typeface="Arial"/>
                <a:cs typeface="Arial"/>
              </a:rPr>
              <a:t>AUC</a:t>
            </a:r>
            <a:endParaRPr sz="2667" dirty="0">
              <a:latin typeface="Arial"/>
              <a:cs typeface="Arial"/>
            </a:endParaRPr>
          </a:p>
          <a:p>
            <a:pPr marL="8929" marR="1024570">
              <a:lnSpc>
                <a:spcPct val="133300"/>
              </a:lnSpc>
            </a:pPr>
            <a:r>
              <a:rPr sz="2667" spc="-24" dirty="0">
                <a:latin typeface="Arial"/>
                <a:cs typeface="Arial"/>
              </a:rPr>
              <a:t>P</a:t>
            </a:r>
            <a:r>
              <a:rPr sz="2667" spc="-45" dirty="0">
                <a:latin typeface="Arial"/>
                <a:cs typeface="Arial"/>
              </a:rPr>
              <a:t>r</a:t>
            </a:r>
            <a:r>
              <a:rPr sz="2667" spc="7" dirty="0">
                <a:latin typeface="Arial"/>
                <a:cs typeface="Arial"/>
              </a:rPr>
              <a:t>ecision  </a:t>
            </a:r>
            <a:r>
              <a:rPr sz="2667" spc="-15" dirty="0">
                <a:latin typeface="Arial"/>
                <a:cs typeface="Arial"/>
              </a:rPr>
              <a:t>Recall</a:t>
            </a:r>
            <a:endParaRPr sz="2667" dirty="0">
              <a:latin typeface="Arial"/>
              <a:cs typeface="Arial"/>
            </a:endParaRPr>
          </a:p>
          <a:p>
            <a:pPr marL="8929" marR="408488">
              <a:lnSpc>
                <a:spcPct val="133300"/>
              </a:lnSpc>
            </a:pPr>
            <a:r>
              <a:rPr sz="2667" spc="-39" dirty="0">
                <a:latin typeface="Arial"/>
                <a:cs typeface="Arial"/>
              </a:rPr>
              <a:t>(Cross)</a:t>
            </a:r>
            <a:r>
              <a:rPr sz="2667" spc="-56" dirty="0">
                <a:latin typeface="Arial"/>
                <a:cs typeface="Arial"/>
              </a:rPr>
              <a:t> </a:t>
            </a:r>
            <a:r>
              <a:rPr sz="2667" spc="4" dirty="0">
                <a:latin typeface="Arial"/>
                <a:cs typeface="Arial"/>
              </a:rPr>
              <a:t>Entropy  </a:t>
            </a:r>
            <a:r>
              <a:rPr sz="2667" spc="11" dirty="0">
                <a:latin typeface="Arial"/>
                <a:cs typeface="Arial"/>
              </a:rPr>
              <a:t>Likelihood</a:t>
            </a:r>
            <a:endParaRPr sz="2667" dirty="0">
              <a:latin typeface="Arial"/>
              <a:cs typeface="Arial"/>
            </a:endParaRPr>
          </a:p>
          <a:p>
            <a:pPr marL="8929" marR="3572">
              <a:lnSpc>
                <a:spcPct val="133300"/>
              </a:lnSpc>
            </a:pPr>
            <a:r>
              <a:rPr sz="2667" spc="-4" dirty="0">
                <a:latin typeface="Arial"/>
                <a:cs typeface="Arial"/>
              </a:rPr>
              <a:t>Squared</a:t>
            </a:r>
            <a:r>
              <a:rPr sz="2667" spc="-21" dirty="0">
                <a:latin typeface="Arial"/>
                <a:cs typeface="Arial"/>
              </a:rPr>
              <a:t> </a:t>
            </a:r>
            <a:r>
              <a:rPr sz="2667" spc="-11" dirty="0">
                <a:latin typeface="Arial"/>
                <a:cs typeface="Arial"/>
              </a:rPr>
              <a:t>Error/MSE  </a:t>
            </a:r>
            <a:r>
              <a:rPr sz="2667" spc="21" dirty="0">
                <a:latin typeface="Arial"/>
                <a:cs typeface="Arial"/>
              </a:rPr>
              <a:t>L-norms</a:t>
            </a:r>
            <a:endParaRPr sz="2667" dirty="0">
              <a:latin typeface="Arial"/>
              <a:cs typeface="Arial"/>
            </a:endParaRPr>
          </a:p>
          <a:p>
            <a:pPr marL="8929" marR="1227252">
              <a:lnSpc>
                <a:spcPct val="133300"/>
              </a:lnSpc>
              <a:spcBef>
                <a:spcPts val="4"/>
              </a:spcBef>
            </a:pPr>
            <a:r>
              <a:rPr sz="2667" spc="17" dirty="0">
                <a:latin typeface="Arial"/>
                <a:cs typeface="Arial"/>
              </a:rPr>
              <a:t>Utility  </a:t>
            </a:r>
            <a:r>
              <a:rPr sz="2667" spc="-7" dirty="0">
                <a:latin typeface="Arial"/>
                <a:cs typeface="Arial"/>
              </a:rPr>
              <a:t>Fitness</a:t>
            </a:r>
            <a:endParaRPr sz="2667" dirty="0">
              <a:latin typeface="Arial"/>
              <a:cs typeface="Arial"/>
            </a:endParaRPr>
          </a:p>
          <a:p>
            <a:pPr marL="8929">
              <a:spcBef>
                <a:spcPts val="703"/>
              </a:spcBef>
            </a:pPr>
            <a:r>
              <a:rPr sz="1757" dirty="0">
                <a:latin typeface="Arial"/>
                <a:cs typeface="Arial"/>
              </a:rPr>
              <a:t>...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0E565-0E1F-420C-A0D3-15F1EF262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CEF26-1A32-455D-9C4F-75BFEF58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2962" y="323739"/>
            <a:ext cx="8618041" cy="516848"/>
          </a:xfrm>
          <a:prstGeom prst="rect">
            <a:avLst/>
          </a:prstGeom>
        </p:spPr>
        <p:txBody>
          <a:bodyPr vert="horz" wrap="square" lIns="0" tIns="8929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1"/>
              </a:spcBef>
            </a:pPr>
            <a:r>
              <a:rPr sz="3300" spc="67" dirty="0">
                <a:latin typeface="Arial" panose="020B0604020202020204" pitchFamily="34" charset="0"/>
                <a:cs typeface="Arial" panose="020B0604020202020204" pitchFamily="34" charset="0"/>
              </a:rPr>
              <a:t>Categorizing </a:t>
            </a:r>
            <a:r>
              <a:rPr sz="3300" spc="80" dirty="0"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sz="3300" spc="60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sz="3300" spc="-15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00" spc="88" dirty="0"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endParaRPr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9446" y="2741415"/>
            <a:ext cx="3223617" cy="452664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383936" indent="-375007">
              <a:spcBef>
                <a:spcPts val="71"/>
              </a:spcBef>
              <a:buClr>
                <a:srgbClr val="333333"/>
              </a:buClr>
              <a:buSzPct val="145121"/>
              <a:buFont typeface="Times New Roman"/>
              <a:buChar char="•"/>
              <a:tabLst>
                <a:tab pos="383936" algn="l"/>
              </a:tabLst>
            </a:pPr>
            <a:r>
              <a:rPr lang="en-US" sz="2883" spc="-24" dirty="0">
                <a:latin typeface="Arial"/>
                <a:cs typeface="Arial"/>
              </a:rPr>
              <a:t>E</a:t>
            </a:r>
            <a:r>
              <a:rPr sz="2883" spc="-24" dirty="0">
                <a:latin typeface="Arial"/>
                <a:cs typeface="Arial"/>
              </a:rPr>
              <a:t>ager </a:t>
            </a:r>
            <a:r>
              <a:rPr sz="2883" dirty="0">
                <a:latin typeface="Arial"/>
                <a:cs typeface="Arial"/>
              </a:rPr>
              <a:t>vs</a:t>
            </a:r>
            <a:r>
              <a:rPr lang="en-US" sz="2883" dirty="0">
                <a:latin typeface="Arial"/>
                <a:cs typeface="Arial"/>
              </a:rPr>
              <a:t> L</a:t>
            </a:r>
            <a:r>
              <a:rPr sz="2883" spc="-24" dirty="0">
                <a:latin typeface="Arial"/>
                <a:cs typeface="Arial"/>
              </a:rPr>
              <a:t>azy;</a:t>
            </a:r>
            <a:endParaRPr sz="2883" dirty="0">
              <a:latin typeface="Arial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14D5A0-76FF-42CF-A152-E23EAD592312}"/>
              </a:ext>
            </a:extLst>
          </p:cNvPr>
          <p:cNvSpPr/>
          <p:nvPr/>
        </p:nvSpPr>
        <p:spPr>
          <a:xfrm>
            <a:off x="1836539" y="1091761"/>
            <a:ext cx="7233047" cy="611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88" b="1" dirty="0">
                <a:solidFill>
                  <a:srgbClr val="FF0000"/>
                </a:solidFill>
              </a:rPr>
              <a:t>Lazy : K - Nearest Neighbor, Case - Based Reasoning</a:t>
            </a:r>
          </a:p>
          <a:p>
            <a:r>
              <a:rPr lang="en-US" sz="1688" b="1" dirty="0">
                <a:solidFill>
                  <a:srgbClr val="FF0000"/>
                </a:solidFill>
              </a:rPr>
              <a:t>Eager : Decision Tree, Naive Bayes, Artificial Neural Networks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100D10-7CB6-45A0-A77E-4D3D108C0490}"/>
              </a:ext>
            </a:extLst>
          </p:cNvPr>
          <p:cNvSpPr/>
          <p:nvPr/>
        </p:nvSpPr>
        <p:spPr>
          <a:xfrm>
            <a:off x="5898431" y="1604652"/>
            <a:ext cx="4572000" cy="23650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88" b="1" dirty="0"/>
              <a:t>Lazy learner:</a:t>
            </a:r>
          </a:p>
          <a:p>
            <a:endParaRPr lang="en-US" sz="1688" b="1" dirty="0"/>
          </a:p>
          <a:p>
            <a:r>
              <a:rPr lang="en-US" sz="1688" b="1" dirty="0"/>
              <a:t>Just store Data set without learning from it</a:t>
            </a:r>
          </a:p>
          <a:p>
            <a:endParaRPr lang="en-US" sz="1688" b="1" dirty="0"/>
          </a:p>
          <a:p>
            <a:r>
              <a:rPr lang="en-US" sz="1688" b="1" dirty="0"/>
              <a:t>Start classifying data when it receive Test data</a:t>
            </a:r>
          </a:p>
          <a:p>
            <a:endParaRPr lang="en-US" sz="1688" b="1" dirty="0"/>
          </a:p>
          <a:p>
            <a:r>
              <a:rPr lang="en-US" sz="1688" b="1" dirty="0"/>
              <a:t>So it takes less time learning and more time classifying data</a:t>
            </a:r>
          </a:p>
          <a:p>
            <a:endParaRPr lang="en-US" sz="1265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496C74-4A5C-4153-BB40-98526DAB4220}"/>
              </a:ext>
            </a:extLst>
          </p:cNvPr>
          <p:cNvSpPr/>
          <p:nvPr/>
        </p:nvSpPr>
        <p:spPr>
          <a:xfrm>
            <a:off x="1899047" y="3883515"/>
            <a:ext cx="5429251" cy="1910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88" b="1" dirty="0"/>
              <a:t>Eager learner:</a:t>
            </a:r>
          </a:p>
          <a:p>
            <a:endParaRPr lang="en-US" sz="1688" b="1" dirty="0"/>
          </a:p>
          <a:p>
            <a:r>
              <a:rPr lang="en-US" sz="1688" b="1" dirty="0"/>
              <a:t>When it receive data set it starts classifying (learning)</a:t>
            </a:r>
          </a:p>
          <a:p>
            <a:endParaRPr lang="en-US" sz="1688" b="1" dirty="0"/>
          </a:p>
          <a:p>
            <a:r>
              <a:rPr lang="en-US" sz="1688" b="1" dirty="0"/>
              <a:t>Then it does not wait for test data to learn</a:t>
            </a:r>
          </a:p>
          <a:p>
            <a:endParaRPr lang="en-US" sz="1688" b="1" dirty="0"/>
          </a:p>
          <a:p>
            <a:r>
              <a:rPr lang="en-US" sz="1688" b="1" dirty="0"/>
              <a:t>So it takes long time learning and less time classifying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95A3C-F9D9-440C-BC22-842B351F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1B73B07-8457-4C62-8FC6-97AB7A98B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6" y="154781"/>
            <a:ext cx="4239444" cy="30874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330886" y="5214837"/>
            <a:ext cx="59829" cy="97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31"/>
              </a:lnSpc>
            </a:pPr>
            <a:r>
              <a:rPr sz="773" spc="-21" dirty="0">
                <a:latin typeface="Lucida Sans Unicode"/>
                <a:cs typeface="Lucida Sans Unicode"/>
              </a:rPr>
              <a:t>1</a:t>
            </a:r>
            <a:endParaRPr sz="773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3024" y="5206008"/>
            <a:ext cx="115640" cy="158056"/>
          </a:xfrm>
          <a:custGeom>
            <a:avLst/>
            <a:gdLst/>
            <a:ahLst/>
            <a:cxnLst/>
            <a:rect l="l" t="t" r="r" b="b"/>
            <a:pathLst>
              <a:path w="164465" h="224790">
                <a:moveTo>
                  <a:pt x="0" y="0"/>
                </a:moveTo>
                <a:lnTo>
                  <a:pt x="164207" y="0"/>
                </a:lnTo>
                <a:lnTo>
                  <a:pt x="164207" y="224233"/>
                </a:lnTo>
                <a:lnTo>
                  <a:pt x="0" y="2242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94230" y="3321866"/>
            <a:ext cx="8203543" cy="1599813"/>
          </a:xfrm>
          <a:prstGeom prst="rect">
            <a:avLst/>
          </a:prstGeom>
        </p:spPr>
        <p:txBody>
          <a:bodyPr vert="horz" wrap="square" lIns="0" tIns="3572" rIns="0" bIns="0" rtlCol="0" anchor="ctr">
            <a:spAutoFit/>
          </a:bodyPr>
          <a:lstStyle/>
          <a:p>
            <a:pPr marL="8929" marR="375007">
              <a:lnSpc>
                <a:spcPct val="101800"/>
              </a:lnSpc>
              <a:spcBef>
                <a:spcPts val="28"/>
              </a:spcBef>
            </a:pPr>
            <a:r>
              <a:rPr sz="2672" b="1" spc="77" dirty="0">
                <a:latin typeface="Times New Roman"/>
                <a:cs typeface="Times New Roman"/>
              </a:rPr>
              <a:t>“Machine </a:t>
            </a:r>
            <a:r>
              <a:rPr sz="2672" b="1" spc="73" dirty="0">
                <a:latin typeface="Times New Roman"/>
                <a:cs typeface="Times New Roman"/>
              </a:rPr>
              <a:t>learning </a:t>
            </a:r>
            <a:r>
              <a:rPr sz="2672" b="1" spc="21" dirty="0">
                <a:latin typeface="Times New Roman"/>
                <a:cs typeface="Times New Roman"/>
              </a:rPr>
              <a:t>is </a:t>
            </a:r>
            <a:r>
              <a:rPr sz="2672" b="1" spc="127" dirty="0">
                <a:latin typeface="Times New Roman"/>
                <a:cs typeface="Times New Roman"/>
              </a:rPr>
              <a:t>the </a:t>
            </a:r>
            <a:r>
              <a:rPr sz="2672" b="1" spc="17" dirty="0">
                <a:latin typeface="Times New Roman"/>
                <a:cs typeface="Times New Roman"/>
              </a:rPr>
              <a:t>field </a:t>
            </a:r>
            <a:r>
              <a:rPr sz="2672" b="1" spc="-7" dirty="0">
                <a:latin typeface="Times New Roman"/>
                <a:cs typeface="Times New Roman"/>
              </a:rPr>
              <a:t>of </a:t>
            </a:r>
            <a:r>
              <a:rPr sz="2672" b="1" spc="116" dirty="0">
                <a:latin typeface="Times New Roman"/>
                <a:cs typeface="Times New Roman"/>
              </a:rPr>
              <a:t>study </a:t>
            </a:r>
            <a:r>
              <a:rPr sz="2672" b="1" spc="176" dirty="0">
                <a:latin typeface="Times New Roman"/>
                <a:cs typeface="Times New Roman"/>
              </a:rPr>
              <a:t>that </a:t>
            </a:r>
            <a:r>
              <a:rPr sz="2672" b="1" spc="21" dirty="0">
                <a:latin typeface="Times New Roman"/>
                <a:cs typeface="Times New Roman"/>
              </a:rPr>
              <a:t>gives </a:t>
            </a:r>
            <a:r>
              <a:rPr sz="2672" b="1" spc="95" dirty="0">
                <a:latin typeface="Times New Roman"/>
                <a:cs typeface="Times New Roman"/>
              </a:rPr>
              <a:t>computers </a:t>
            </a:r>
            <a:r>
              <a:rPr sz="2672" b="1" spc="127" dirty="0">
                <a:latin typeface="Times New Roman"/>
                <a:cs typeface="Times New Roman"/>
              </a:rPr>
              <a:t>the </a:t>
            </a:r>
            <a:r>
              <a:rPr sz="2672" b="1" spc="77" dirty="0">
                <a:latin typeface="Times New Roman"/>
                <a:cs typeface="Times New Roman"/>
              </a:rPr>
              <a:t>ability </a:t>
            </a:r>
            <a:r>
              <a:rPr sz="2672" b="1" spc="123" dirty="0">
                <a:latin typeface="Times New Roman"/>
                <a:cs typeface="Times New Roman"/>
              </a:rPr>
              <a:t>to  </a:t>
            </a:r>
            <a:r>
              <a:rPr sz="2672" b="1" spc="84" dirty="0">
                <a:latin typeface="Times New Roman"/>
                <a:cs typeface="Times New Roman"/>
              </a:rPr>
              <a:t>learn </a:t>
            </a:r>
            <a:r>
              <a:rPr sz="2672" b="1" spc="109" dirty="0">
                <a:latin typeface="Times New Roman"/>
                <a:cs typeface="Times New Roman"/>
              </a:rPr>
              <a:t>without </a:t>
            </a:r>
            <a:r>
              <a:rPr sz="2672" b="1" spc="73" dirty="0">
                <a:latin typeface="Times New Roman"/>
                <a:cs typeface="Times New Roman"/>
              </a:rPr>
              <a:t>being </a:t>
            </a:r>
            <a:r>
              <a:rPr sz="2672" b="1" spc="60" dirty="0">
                <a:latin typeface="Times New Roman"/>
                <a:cs typeface="Times New Roman"/>
              </a:rPr>
              <a:t>explicitly</a:t>
            </a:r>
            <a:r>
              <a:rPr sz="2672" b="1" spc="419" dirty="0">
                <a:latin typeface="Times New Roman"/>
                <a:cs typeface="Times New Roman"/>
              </a:rPr>
              <a:t> </a:t>
            </a:r>
            <a:r>
              <a:rPr sz="2672" b="1" spc="101" dirty="0">
                <a:latin typeface="Times New Roman"/>
                <a:cs typeface="Times New Roman"/>
              </a:rPr>
              <a:t>programmed”</a:t>
            </a:r>
            <a:endParaRPr sz="2672" b="1" dirty="0">
              <a:latin typeface="Times New Roman"/>
              <a:cs typeface="Times New Roman"/>
            </a:endParaRPr>
          </a:p>
          <a:p>
            <a:pPr marL="4131767">
              <a:lnSpc>
                <a:spcPct val="100000"/>
              </a:lnSpc>
              <a:spcBef>
                <a:spcPts val="432"/>
              </a:spcBef>
            </a:pPr>
            <a:r>
              <a:rPr sz="1863" spc="49" dirty="0">
                <a:latin typeface="Times New Roman"/>
                <a:cs typeface="Times New Roman"/>
              </a:rPr>
              <a:t>— </a:t>
            </a:r>
            <a:r>
              <a:rPr sz="1863" spc="127" dirty="0">
                <a:latin typeface="Times New Roman"/>
                <a:cs typeface="Times New Roman"/>
              </a:rPr>
              <a:t>Arthur </a:t>
            </a:r>
            <a:r>
              <a:rPr sz="1863" spc="60" dirty="0">
                <a:latin typeface="Times New Roman"/>
                <a:cs typeface="Times New Roman"/>
              </a:rPr>
              <a:t>L. </a:t>
            </a:r>
            <a:r>
              <a:rPr sz="1863" spc="67" dirty="0">
                <a:latin typeface="Times New Roman"/>
                <a:cs typeface="Times New Roman"/>
              </a:rPr>
              <a:t>Samuel, </a:t>
            </a:r>
            <a:r>
              <a:rPr sz="1863" spc="77" dirty="0">
                <a:latin typeface="Times New Roman"/>
                <a:cs typeface="Times New Roman"/>
              </a:rPr>
              <a:t>AI </a:t>
            </a:r>
            <a:r>
              <a:rPr sz="1863" spc="67" dirty="0">
                <a:latin typeface="Times New Roman"/>
                <a:cs typeface="Times New Roman"/>
              </a:rPr>
              <a:t>pioneer,</a:t>
            </a:r>
            <a:r>
              <a:rPr sz="1863" spc="105" dirty="0">
                <a:latin typeface="Times New Roman"/>
                <a:cs typeface="Times New Roman"/>
              </a:rPr>
              <a:t> </a:t>
            </a:r>
            <a:r>
              <a:rPr sz="1863" spc="21" dirty="0">
                <a:latin typeface="Times New Roman"/>
                <a:cs typeface="Times New Roman"/>
              </a:rPr>
              <a:t>1959</a:t>
            </a:r>
            <a:endParaRPr sz="1863" dirty="0">
              <a:latin typeface="Times New Roman"/>
              <a:cs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696523-7301-49BF-A800-88B9A368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4DEA6-6177-4DA9-9E8D-477CD9064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7B7F34-867F-41A9-8610-B10191CFAC14}"/>
              </a:ext>
            </a:extLst>
          </p:cNvPr>
          <p:cNvSpPr/>
          <p:nvPr/>
        </p:nvSpPr>
        <p:spPr>
          <a:xfrm>
            <a:off x="1367564" y="272534"/>
            <a:ext cx="194655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00" b="1" spc="77" dirty="0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endParaRPr 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FA906E-E301-4D41-8CE0-C01CEA494A26}"/>
              </a:ext>
            </a:extLst>
          </p:cNvPr>
          <p:cNvSpPr/>
          <p:nvPr/>
        </p:nvSpPr>
        <p:spPr>
          <a:xfrm>
            <a:off x="8069073" y="339209"/>
            <a:ext cx="2049407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00" b="1" spc="77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DB3315-0482-427B-8AB0-60A4C362990F}"/>
              </a:ext>
            </a:extLst>
          </p:cNvPr>
          <p:cNvSpPr/>
          <p:nvPr/>
        </p:nvSpPr>
        <p:spPr>
          <a:xfrm>
            <a:off x="2024064" y="1342802"/>
            <a:ext cx="8090297" cy="698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68" b="1" dirty="0">
                <a:solidFill>
                  <a:srgbClr val="FF0000"/>
                </a:solidFill>
              </a:rPr>
              <a:t>Online: Learning based on each pattern as it is observed. </a:t>
            </a:r>
          </a:p>
          <a:p>
            <a:r>
              <a:rPr lang="en-US" sz="1968" b="1" dirty="0">
                <a:solidFill>
                  <a:srgbClr val="FF0000"/>
                </a:solidFill>
              </a:rPr>
              <a:t>Batch: Learning over groups of patterns. Most algorithms are batch.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2962" y="323739"/>
            <a:ext cx="8618041" cy="516848"/>
          </a:xfrm>
          <a:prstGeom prst="rect">
            <a:avLst/>
          </a:prstGeom>
        </p:spPr>
        <p:txBody>
          <a:bodyPr vert="horz" wrap="square" lIns="0" tIns="8929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1"/>
              </a:spcBef>
            </a:pPr>
            <a:r>
              <a:rPr sz="3300" spc="67" dirty="0">
                <a:latin typeface="Arial" panose="020B0604020202020204" pitchFamily="34" charset="0"/>
                <a:cs typeface="Arial" panose="020B0604020202020204" pitchFamily="34" charset="0"/>
              </a:rPr>
              <a:t>Categorizing </a:t>
            </a:r>
            <a:r>
              <a:rPr sz="3300" spc="80" dirty="0"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sz="3300" spc="60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sz="3300" spc="-15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00" spc="88" dirty="0"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endParaRPr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1587" y="2597616"/>
            <a:ext cx="5223867" cy="1413379"/>
          </a:xfrm>
          <a:prstGeom prst="rect">
            <a:avLst/>
          </a:prstGeom>
        </p:spPr>
        <p:txBody>
          <a:bodyPr vert="horz" wrap="square" lIns="0" tIns="152697" rIns="0" bIns="0" rtlCol="0">
            <a:spAutoFit/>
          </a:bodyPr>
          <a:lstStyle/>
          <a:p>
            <a:pPr marL="401793" indent="-375007">
              <a:spcBef>
                <a:spcPts val="1203"/>
              </a:spcBef>
              <a:buClr>
                <a:srgbClr val="333333"/>
              </a:buClr>
              <a:buSzPct val="145121"/>
              <a:buFont typeface="Times New Roman"/>
              <a:buChar char="•"/>
              <a:tabLst>
                <a:tab pos="401793" algn="l"/>
              </a:tabLst>
            </a:pPr>
            <a:r>
              <a:rPr lang="en-US" sz="2883" spc="-24" dirty="0">
                <a:latin typeface="Arial"/>
                <a:cs typeface="Arial"/>
              </a:rPr>
              <a:t>E</a:t>
            </a:r>
            <a:r>
              <a:rPr sz="2883" spc="-24" dirty="0">
                <a:latin typeface="Arial"/>
                <a:cs typeface="Arial"/>
              </a:rPr>
              <a:t>ager </a:t>
            </a:r>
            <a:r>
              <a:rPr sz="2883" dirty="0">
                <a:latin typeface="Arial"/>
                <a:cs typeface="Arial"/>
              </a:rPr>
              <a:t>vs</a:t>
            </a:r>
            <a:r>
              <a:rPr sz="2883" spc="4" dirty="0">
                <a:latin typeface="Arial"/>
                <a:cs typeface="Arial"/>
              </a:rPr>
              <a:t> </a:t>
            </a:r>
            <a:r>
              <a:rPr lang="en-US" sz="2883" spc="-24" dirty="0">
                <a:latin typeface="Arial"/>
                <a:cs typeface="Arial"/>
              </a:rPr>
              <a:t>L</a:t>
            </a:r>
            <a:r>
              <a:rPr sz="2883" spc="-24" dirty="0">
                <a:latin typeface="Arial"/>
                <a:cs typeface="Arial"/>
              </a:rPr>
              <a:t>azy;</a:t>
            </a:r>
            <a:endParaRPr sz="2883" dirty="0">
              <a:latin typeface="Arial"/>
              <a:cs typeface="Arial"/>
            </a:endParaRPr>
          </a:p>
          <a:p>
            <a:pPr marL="401793" indent="-375007">
              <a:spcBef>
                <a:spcPts val="2939"/>
              </a:spcBef>
              <a:buClr>
                <a:srgbClr val="333333"/>
              </a:buClr>
              <a:buSzPct val="145121"/>
              <a:buFont typeface="Times New Roman"/>
              <a:buChar char="•"/>
              <a:tabLst>
                <a:tab pos="401793" algn="l"/>
              </a:tabLst>
            </a:pPr>
            <a:r>
              <a:rPr lang="en-US" sz="2883" spc="53" dirty="0">
                <a:latin typeface="Arial"/>
                <a:cs typeface="Arial"/>
              </a:rPr>
              <a:t>B</a:t>
            </a:r>
            <a:r>
              <a:rPr sz="2883" spc="53" dirty="0">
                <a:latin typeface="Arial"/>
                <a:cs typeface="Arial"/>
              </a:rPr>
              <a:t>atch </a:t>
            </a:r>
            <a:r>
              <a:rPr sz="2883" dirty="0">
                <a:latin typeface="Arial"/>
                <a:cs typeface="Arial"/>
              </a:rPr>
              <a:t>vs</a:t>
            </a:r>
            <a:r>
              <a:rPr sz="2883" spc="-99" dirty="0">
                <a:latin typeface="Arial"/>
                <a:cs typeface="Arial"/>
              </a:rPr>
              <a:t> </a:t>
            </a:r>
            <a:r>
              <a:rPr lang="en-US" sz="2883" spc="-4" dirty="0">
                <a:latin typeface="Arial"/>
                <a:cs typeface="Arial"/>
              </a:rPr>
              <a:t>O</a:t>
            </a:r>
            <a:r>
              <a:rPr sz="2883" spc="-4" dirty="0">
                <a:latin typeface="Arial"/>
                <a:cs typeface="Arial"/>
              </a:rPr>
              <a:t>nline;</a:t>
            </a:r>
            <a:endParaRPr sz="2883" dirty="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CC214B-823C-4246-86C8-39CABB5BE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388" y="840587"/>
            <a:ext cx="7825624" cy="574492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1396E-1A69-4D33-9CC7-77E17005B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2962" y="323739"/>
            <a:ext cx="8618041" cy="516848"/>
          </a:xfrm>
          <a:prstGeom prst="rect">
            <a:avLst/>
          </a:prstGeom>
        </p:spPr>
        <p:txBody>
          <a:bodyPr vert="horz" wrap="square" lIns="0" tIns="8929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1"/>
              </a:spcBef>
            </a:pPr>
            <a:r>
              <a:rPr sz="3300" spc="67" dirty="0">
                <a:latin typeface="Arial" panose="020B0604020202020204" pitchFamily="34" charset="0"/>
                <a:cs typeface="Arial" panose="020B0604020202020204" pitchFamily="34" charset="0"/>
              </a:rPr>
              <a:t>Categorizing </a:t>
            </a:r>
            <a:r>
              <a:rPr sz="3300" spc="80" dirty="0"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sz="3300" spc="60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sz="3300" spc="-15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00" spc="88" dirty="0"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endParaRPr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01739" y="1974231"/>
            <a:ext cx="6998196" cy="2228923"/>
          </a:xfrm>
          <a:prstGeom prst="rect">
            <a:avLst/>
          </a:prstGeom>
        </p:spPr>
        <p:txBody>
          <a:bodyPr vert="horz" wrap="square" lIns="0" tIns="152697" rIns="0" bIns="0" rtlCol="0">
            <a:spAutoFit/>
          </a:bodyPr>
          <a:lstStyle/>
          <a:p>
            <a:pPr marL="401793" indent="-375007">
              <a:spcBef>
                <a:spcPts val="1203"/>
              </a:spcBef>
              <a:buClr>
                <a:srgbClr val="333333"/>
              </a:buClr>
              <a:buSzPct val="145121"/>
              <a:buFont typeface="Times New Roman"/>
              <a:buChar char="•"/>
              <a:tabLst>
                <a:tab pos="401793" algn="l"/>
              </a:tabLst>
            </a:pPr>
            <a:r>
              <a:rPr lang="en-US" sz="2883" spc="-24" dirty="0">
                <a:latin typeface="Arial"/>
                <a:cs typeface="Arial"/>
              </a:rPr>
              <a:t>Eager </a:t>
            </a:r>
            <a:r>
              <a:rPr lang="en-US" sz="2883" dirty="0">
                <a:latin typeface="Arial"/>
                <a:cs typeface="Arial"/>
              </a:rPr>
              <a:t>vs</a:t>
            </a:r>
            <a:r>
              <a:rPr lang="en-US" sz="2883" spc="17" dirty="0">
                <a:latin typeface="Arial"/>
                <a:cs typeface="Arial"/>
              </a:rPr>
              <a:t> </a:t>
            </a:r>
            <a:r>
              <a:rPr lang="en-US" sz="2883" spc="-24" dirty="0">
                <a:latin typeface="Arial"/>
                <a:cs typeface="Arial"/>
              </a:rPr>
              <a:t>Lazy;</a:t>
            </a:r>
            <a:endParaRPr lang="en-US" sz="2883" dirty="0">
              <a:latin typeface="Arial"/>
              <a:cs typeface="Arial"/>
            </a:endParaRPr>
          </a:p>
          <a:p>
            <a:pPr marL="401793" indent="-375007">
              <a:spcBef>
                <a:spcPts val="2939"/>
              </a:spcBef>
              <a:buClr>
                <a:srgbClr val="333333"/>
              </a:buClr>
              <a:buSzPct val="145121"/>
              <a:buFont typeface="Times New Roman"/>
              <a:buChar char="•"/>
              <a:tabLst>
                <a:tab pos="401793" algn="l"/>
              </a:tabLst>
            </a:pPr>
            <a:r>
              <a:rPr lang="en-US" sz="2883" spc="53" dirty="0">
                <a:latin typeface="Arial"/>
                <a:cs typeface="Arial"/>
              </a:rPr>
              <a:t>Batch </a:t>
            </a:r>
            <a:r>
              <a:rPr lang="en-US" sz="2883" dirty="0">
                <a:latin typeface="Arial"/>
                <a:cs typeface="Arial"/>
              </a:rPr>
              <a:t>vs</a:t>
            </a:r>
            <a:r>
              <a:rPr lang="en-US" sz="2883" spc="-60" dirty="0">
                <a:latin typeface="Arial"/>
                <a:cs typeface="Arial"/>
              </a:rPr>
              <a:t> </a:t>
            </a:r>
            <a:r>
              <a:rPr lang="en-US" sz="2883" spc="-4" dirty="0">
                <a:latin typeface="Arial"/>
                <a:cs typeface="Arial"/>
              </a:rPr>
              <a:t>Online;</a:t>
            </a:r>
            <a:endParaRPr lang="en-US" sz="2883" dirty="0">
              <a:latin typeface="Arial"/>
              <a:cs typeface="Arial"/>
            </a:endParaRPr>
          </a:p>
          <a:p>
            <a:pPr marL="401793" indent="-375007">
              <a:spcBef>
                <a:spcPts val="2939"/>
              </a:spcBef>
              <a:buClr>
                <a:srgbClr val="333333"/>
              </a:buClr>
              <a:buSzPct val="145121"/>
              <a:buFont typeface="Times New Roman"/>
              <a:buChar char="•"/>
              <a:tabLst>
                <a:tab pos="401793" algn="l"/>
              </a:tabLst>
            </a:pPr>
            <a:r>
              <a:rPr lang="en-US" sz="2883" spc="21" dirty="0">
                <a:latin typeface="Arial"/>
                <a:cs typeface="Arial"/>
              </a:rPr>
              <a:t>Parametric </a:t>
            </a:r>
            <a:r>
              <a:rPr lang="en-US" sz="2883" dirty="0">
                <a:latin typeface="Arial"/>
                <a:cs typeface="Arial"/>
              </a:rPr>
              <a:t>vs</a:t>
            </a:r>
            <a:r>
              <a:rPr lang="en-US" sz="2883" spc="-71" dirty="0">
                <a:latin typeface="Arial"/>
                <a:cs typeface="Arial"/>
              </a:rPr>
              <a:t> </a:t>
            </a:r>
            <a:r>
              <a:rPr lang="en-US" sz="2883" spc="17" dirty="0">
                <a:latin typeface="Arial"/>
                <a:cs typeface="Arial"/>
              </a:rPr>
              <a:t>Nonparametric;</a:t>
            </a:r>
            <a:endParaRPr lang="en-US" sz="2883" dirty="0">
              <a:latin typeface="Arial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F57B6C-6D42-40C5-BA75-3373808D4CB3}"/>
              </a:ext>
            </a:extLst>
          </p:cNvPr>
          <p:cNvSpPr/>
          <p:nvPr/>
        </p:nvSpPr>
        <p:spPr>
          <a:xfrm>
            <a:off x="2024063" y="4705103"/>
            <a:ext cx="4572000" cy="11313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88" b="1" dirty="0"/>
              <a:t>A parametric algorithm has a fixed number of parameters.  A parametric algorithm is computationally faster, but makes stronger assumptions about the data: Linear Regression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8B3A95-181B-4F5B-9BFB-791720B3B5E2}"/>
              </a:ext>
            </a:extLst>
          </p:cNvPr>
          <p:cNvSpPr/>
          <p:nvPr/>
        </p:nvSpPr>
        <p:spPr>
          <a:xfrm>
            <a:off x="6091981" y="1954139"/>
            <a:ext cx="4572000" cy="13910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88" b="1" dirty="0"/>
              <a:t>A non-parametric algorithm uses a flexible number of parameters, and the number of parameters often grows as it learns from more data.  A non-parametric algorithm is computationally </a:t>
            </a:r>
            <a:r>
              <a:rPr lang="en-US" sz="1688" b="1" dirty="0" err="1"/>
              <a:t>slower:KNN</a:t>
            </a:r>
            <a:endParaRPr lang="en-US" sz="1688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6B3847-5533-4EC9-9032-50AFCA7F8C9B}"/>
              </a:ext>
            </a:extLst>
          </p:cNvPr>
          <p:cNvSpPr/>
          <p:nvPr/>
        </p:nvSpPr>
        <p:spPr>
          <a:xfrm>
            <a:off x="2452688" y="1110158"/>
            <a:ext cx="5572125" cy="611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88" b="1" dirty="0">
                <a:solidFill>
                  <a:srgbClr val="FF0000"/>
                </a:solidFill>
              </a:rPr>
              <a:t>The trade-offs between parametric and non-parametric algorithms are in computational cost and accuracy.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AB74A-16D3-47DB-9CDE-80D0F20F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2962" y="323739"/>
            <a:ext cx="8618041" cy="516848"/>
          </a:xfrm>
          <a:prstGeom prst="rect">
            <a:avLst/>
          </a:prstGeom>
        </p:spPr>
        <p:txBody>
          <a:bodyPr vert="horz" wrap="square" lIns="0" tIns="8929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1"/>
              </a:spcBef>
            </a:pPr>
            <a:r>
              <a:rPr sz="3300" spc="67" dirty="0">
                <a:latin typeface="Arial" panose="020B0604020202020204" pitchFamily="34" charset="0"/>
                <a:cs typeface="Arial" panose="020B0604020202020204" pitchFamily="34" charset="0"/>
              </a:rPr>
              <a:t>Categorizing </a:t>
            </a:r>
            <a:r>
              <a:rPr sz="3300" spc="80" dirty="0"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sz="3300" spc="60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sz="3300" spc="-15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00" spc="88" dirty="0"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endParaRPr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1587" y="1785013"/>
            <a:ext cx="6295429" cy="3044467"/>
          </a:xfrm>
          <a:prstGeom prst="rect">
            <a:avLst/>
          </a:prstGeom>
        </p:spPr>
        <p:txBody>
          <a:bodyPr vert="horz" wrap="square" lIns="0" tIns="152697" rIns="0" bIns="0" rtlCol="0">
            <a:spAutoFit/>
          </a:bodyPr>
          <a:lstStyle/>
          <a:p>
            <a:pPr marL="401793" indent="-375007">
              <a:spcBef>
                <a:spcPts val="1203"/>
              </a:spcBef>
              <a:buClr>
                <a:srgbClr val="333333"/>
              </a:buClr>
              <a:buSzPct val="145121"/>
              <a:buFont typeface="Times New Roman"/>
              <a:buChar char="•"/>
              <a:tabLst>
                <a:tab pos="401793" algn="l"/>
              </a:tabLst>
            </a:pPr>
            <a:r>
              <a:rPr lang="en-US" sz="2883" spc="-24" dirty="0">
                <a:latin typeface="Arial"/>
                <a:cs typeface="Arial"/>
              </a:rPr>
              <a:t>E</a:t>
            </a:r>
            <a:r>
              <a:rPr sz="2883" spc="-24" dirty="0">
                <a:latin typeface="Arial"/>
                <a:cs typeface="Arial"/>
              </a:rPr>
              <a:t>ager </a:t>
            </a:r>
            <a:r>
              <a:rPr sz="2883" dirty="0">
                <a:latin typeface="Arial"/>
                <a:cs typeface="Arial"/>
              </a:rPr>
              <a:t>vs</a:t>
            </a:r>
            <a:r>
              <a:rPr sz="2883" spc="17" dirty="0">
                <a:latin typeface="Arial"/>
                <a:cs typeface="Arial"/>
              </a:rPr>
              <a:t> </a:t>
            </a:r>
            <a:r>
              <a:rPr lang="en-US" sz="2883" spc="-24" dirty="0">
                <a:latin typeface="Arial"/>
                <a:cs typeface="Arial"/>
              </a:rPr>
              <a:t>L</a:t>
            </a:r>
            <a:r>
              <a:rPr sz="2883" spc="-24" dirty="0">
                <a:latin typeface="Arial"/>
                <a:cs typeface="Arial"/>
              </a:rPr>
              <a:t>azy;</a:t>
            </a:r>
            <a:endParaRPr sz="2883" dirty="0">
              <a:latin typeface="Arial"/>
              <a:cs typeface="Arial"/>
            </a:endParaRPr>
          </a:p>
          <a:p>
            <a:pPr marL="401793" indent="-375007">
              <a:spcBef>
                <a:spcPts val="2939"/>
              </a:spcBef>
              <a:buClr>
                <a:srgbClr val="333333"/>
              </a:buClr>
              <a:buSzPct val="145121"/>
              <a:buFont typeface="Times New Roman"/>
              <a:buChar char="•"/>
              <a:tabLst>
                <a:tab pos="401793" algn="l"/>
              </a:tabLst>
            </a:pPr>
            <a:r>
              <a:rPr lang="en-US" sz="2883" spc="53" dirty="0">
                <a:latin typeface="Arial"/>
                <a:cs typeface="Arial"/>
              </a:rPr>
              <a:t>B</a:t>
            </a:r>
            <a:r>
              <a:rPr sz="2883" spc="53" dirty="0">
                <a:latin typeface="Arial"/>
                <a:cs typeface="Arial"/>
              </a:rPr>
              <a:t>atch </a:t>
            </a:r>
            <a:r>
              <a:rPr sz="2883" dirty="0">
                <a:latin typeface="Arial"/>
                <a:cs typeface="Arial"/>
              </a:rPr>
              <a:t>vs</a:t>
            </a:r>
            <a:r>
              <a:rPr sz="2883" spc="-60" dirty="0">
                <a:latin typeface="Arial"/>
                <a:cs typeface="Arial"/>
              </a:rPr>
              <a:t> </a:t>
            </a:r>
            <a:r>
              <a:rPr lang="en-US" sz="2883" spc="-4" dirty="0">
                <a:latin typeface="Arial"/>
                <a:cs typeface="Arial"/>
              </a:rPr>
              <a:t>O</a:t>
            </a:r>
            <a:r>
              <a:rPr sz="2883" spc="-4" dirty="0">
                <a:latin typeface="Arial"/>
                <a:cs typeface="Arial"/>
              </a:rPr>
              <a:t>nline;</a:t>
            </a:r>
            <a:endParaRPr sz="2883" dirty="0">
              <a:latin typeface="Arial"/>
              <a:cs typeface="Arial"/>
            </a:endParaRPr>
          </a:p>
          <a:p>
            <a:pPr marL="401793" indent="-375007">
              <a:spcBef>
                <a:spcPts val="2939"/>
              </a:spcBef>
              <a:buClr>
                <a:srgbClr val="333333"/>
              </a:buClr>
              <a:buSzPct val="145121"/>
              <a:buFont typeface="Times New Roman"/>
              <a:buChar char="•"/>
              <a:tabLst>
                <a:tab pos="401793" algn="l"/>
              </a:tabLst>
            </a:pPr>
            <a:r>
              <a:rPr lang="en-US" sz="2883" spc="21" dirty="0">
                <a:latin typeface="Arial"/>
                <a:cs typeface="Arial"/>
              </a:rPr>
              <a:t>P</a:t>
            </a:r>
            <a:r>
              <a:rPr sz="2883" spc="21" dirty="0">
                <a:latin typeface="Arial"/>
                <a:cs typeface="Arial"/>
              </a:rPr>
              <a:t>arametric </a:t>
            </a:r>
            <a:r>
              <a:rPr sz="2883" dirty="0">
                <a:latin typeface="Arial"/>
                <a:cs typeface="Arial"/>
              </a:rPr>
              <a:t>vs</a:t>
            </a:r>
            <a:r>
              <a:rPr sz="2883" spc="-71" dirty="0">
                <a:latin typeface="Arial"/>
                <a:cs typeface="Arial"/>
              </a:rPr>
              <a:t> </a:t>
            </a:r>
            <a:r>
              <a:rPr lang="en-US" sz="2883" spc="17" dirty="0">
                <a:latin typeface="Arial"/>
                <a:cs typeface="Arial"/>
              </a:rPr>
              <a:t>N</a:t>
            </a:r>
            <a:r>
              <a:rPr sz="2883" spc="17" dirty="0">
                <a:latin typeface="Arial"/>
                <a:cs typeface="Arial"/>
              </a:rPr>
              <a:t>onparametric;</a:t>
            </a:r>
            <a:endParaRPr sz="2883" dirty="0">
              <a:latin typeface="Arial"/>
              <a:cs typeface="Arial"/>
            </a:endParaRPr>
          </a:p>
          <a:p>
            <a:pPr marL="401793" indent="-375007">
              <a:spcBef>
                <a:spcPts val="2939"/>
              </a:spcBef>
              <a:buClr>
                <a:srgbClr val="333333"/>
              </a:buClr>
              <a:buSzPct val="145121"/>
              <a:buFont typeface="Times New Roman"/>
              <a:buChar char="•"/>
              <a:tabLst>
                <a:tab pos="401793" algn="l"/>
              </a:tabLst>
            </a:pPr>
            <a:r>
              <a:rPr lang="en-US" sz="2883" spc="17" dirty="0">
                <a:latin typeface="Arial"/>
                <a:cs typeface="Arial"/>
              </a:rPr>
              <a:t>D</a:t>
            </a:r>
            <a:r>
              <a:rPr sz="2883" spc="17" dirty="0">
                <a:latin typeface="Arial"/>
                <a:cs typeface="Arial"/>
              </a:rPr>
              <a:t>iscriminative </a:t>
            </a:r>
            <a:r>
              <a:rPr sz="2883" dirty="0">
                <a:latin typeface="Arial"/>
                <a:cs typeface="Arial"/>
              </a:rPr>
              <a:t>vs</a:t>
            </a:r>
            <a:r>
              <a:rPr sz="2883" spc="-39" dirty="0">
                <a:latin typeface="Arial"/>
                <a:cs typeface="Arial"/>
              </a:rPr>
              <a:t> </a:t>
            </a:r>
            <a:r>
              <a:rPr lang="en-US" sz="2883" spc="-7" dirty="0">
                <a:latin typeface="Arial"/>
                <a:cs typeface="Arial"/>
              </a:rPr>
              <a:t>G</a:t>
            </a:r>
            <a:r>
              <a:rPr sz="2883" spc="-7" dirty="0">
                <a:latin typeface="Arial"/>
                <a:cs typeface="Arial"/>
              </a:rPr>
              <a:t>enerative.</a:t>
            </a:r>
            <a:endParaRPr sz="2883" dirty="0">
              <a:latin typeface="Arial"/>
              <a:cs typeface="Arial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D89DCE9C-555A-417C-9121-4B3AFEFA1E59}"/>
              </a:ext>
            </a:extLst>
          </p:cNvPr>
          <p:cNvSpPr txBox="1"/>
          <p:nvPr/>
        </p:nvSpPr>
        <p:spPr>
          <a:xfrm>
            <a:off x="6203157" y="3089144"/>
            <a:ext cx="5447556" cy="5906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5094" marR="203575" indent="-236611">
              <a:lnSpc>
                <a:spcPts val="1160"/>
              </a:lnSpc>
              <a:buFont typeface="Arial"/>
              <a:buChar char="●"/>
              <a:tabLst>
                <a:tab pos="244647" algn="l"/>
              </a:tabLst>
            </a:pPr>
            <a:r>
              <a:rPr sz="1700" b="1" spc="-11" dirty="0">
                <a:latin typeface="Arial" panose="020B0604020202020204" pitchFamily="34" charset="0"/>
                <a:cs typeface="Arial" panose="020B0604020202020204" pitchFamily="34" charset="0"/>
              </a:rPr>
              <a:t>Generative</a:t>
            </a:r>
            <a:r>
              <a:rPr sz="1700" b="1" spc="-2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b="1" spc="-7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sz="1700" b="1" spc="-2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b="1" dirty="0"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sz="1700" b="1" spc="-2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b="1" spc="11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700" b="1" spc="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b="1" spc="-7" dirty="0">
                <a:latin typeface="Arial" panose="020B0604020202020204" pitchFamily="34" charset="0"/>
                <a:cs typeface="Arial" panose="020B0604020202020204" pitchFamily="34" charset="0"/>
              </a:rPr>
              <a:t>understand</a:t>
            </a:r>
            <a:r>
              <a:rPr sz="1700" b="1" spc="-2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b="1" spc="4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700" b="1" spc="-2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b="1" spc="4" dirty="0"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r>
              <a:rPr sz="1700" b="1" dirty="0">
                <a:latin typeface="Arial" panose="020B0604020202020204" pitchFamily="34" charset="0"/>
                <a:cs typeface="Arial" panose="020B0604020202020204" pitchFamily="34" charset="0"/>
              </a:rPr>
              <a:t> distribution</a:t>
            </a:r>
            <a:r>
              <a:rPr sz="1700" b="1" spc="-2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b="1" spc="7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700" b="1" spc="-2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b="1" spc="4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700" b="1" spc="-2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b="1" spc="-1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1700" b="1" spc="-2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b="1" spc="-53" dirty="0">
                <a:latin typeface="Arial" panose="020B0604020202020204" pitchFamily="34" charset="0"/>
                <a:cs typeface="Arial" panose="020B0604020202020204" pitchFamily="34" charset="0"/>
              </a:rPr>
              <a:t>(x,y)</a:t>
            </a:r>
            <a:endParaRPr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457"/>
              </a:lnSpc>
              <a:buFont typeface="Arial"/>
              <a:buChar char="●"/>
            </a:pPr>
            <a:endParaRPr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703"/>
              </a:lnSpc>
              <a:buFont typeface="Arial"/>
              <a:buChar char="●"/>
            </a:pP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8B091E-0F63-4B57-9CC8-8B64512189EA}"/>
              </a:ext>
            </a:extLst>
          </p:cNvPr>
          <p:cNvSpPr/>
          <p:nvPr/>
        </p:nvSpPr>
        <p:spPr>
          <a:xfrm>
            <a:off x="6203156" y="2095938"/>
            <a:ext cx="4182219" cy="718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5094" marR="8929" indent="-236611">
              <a:lnSpc>
                <a:spcPts val="1160"/>
              </a:lnSpc>
              <a:buFont typeface="Arial"/>
              <a:buChar char="●"/>
              <a:tabLst>
                <a:tab pos="244647" algn="l"/>
              </a:tabLst>
            </a:pPr>
            <a:r>
              <a:rPr lang="en-US" sz="1700" b="1" spc="-11" dirty="0">
                <a:latin typeface="Arial" panose="020B0604020202020204" pitchFamily="34" charset="0"/>
                <a:cs typeface="Arial" panose="020B0604020202020204" pitchFamily="34" charset="0"/>
              </a:rPr>
              <a:t>Discriminative</a:t>
            </a:r>
            <a:r>
              <a:rPr lang="en-US" sz="1700" b="1" spc="-2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spc="-7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en-US" sz="1700" b="1" spc="-2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en-US" sz="1700" b="1" spc="-2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only </a:t>
            </a:r>
            <a:r>
              <a:rPr lang="en-US" sz="1700" b="1" spc="11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700" b="1" spc="-2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spc="-7" dirty="0">
                <a:latin typeface="Arial" panose="020B0604020202020204" pitchFamily="34" charset="0"/>
                <a:cs typeface="Arial" panose="020B0604020202020204" pitchFamily="34" charset="0"/>
              </a:rPr>
              <a:t>understand</a:t>
            </a:r>
            <a:r>
              <a:rPr lang="en-US" sz="1700" b="1" spc="-2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spc="4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n-US" sz="1700" b="1" spc="-21" dirty="0">
                <a:latin typeface="Arial" panose="020B0604020202020204" pitchFamily="34" charset="0"/>
                <a:cs typeface="Arial" panose="020B0604020202020204" pitchFamily="34" charset="0"/>
              </a:rPr>
              <a:t> classes </a:t>
            </a:r>
            <a:r>
              <a:rPr lang="en-US" sz="1700" b="1" spc="-11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en-US" sz="1700" b="1" spc="-7" dirty="0">
                <a:latin typeface="Arial" panose="020B0604020202020204" pitchFamily="34" charset="0"/>
                <a:cs typeface="Arial" panose="020B0604020202020204" pitchFamily="34" charset="0"/>
              </a:rPr>
              <a:t> separated</a:t>
            </a:r>
            <a:r>
              <a:rPr lang="en-US" sz="1700" b="1" spc="-2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spc="-7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en-US" sz="1700" b="1" spc="-2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1700" b="1" spc="-2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spc="4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 attributes</a:t>
            </a:r>
            <a:r>
              <a:rPr lang="en-US" sz="1700" b="1" spc="-21" dirty="0">
                <a:latin typeface="Arial" panose="020B0604020202020204" pitchFamily="34" charset="0"/>
                <a:cs typeface="Arial" panose="020B0604020202020204" pitchFamily="34" charset="0"/>
              </a:rPr>
              <a:t> (more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1700" b="1" spc="-2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spc="-11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700" b="1" spc="-2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spc="-24" dirty="0">
                <a:latin typeface="Arial" panose="020B0604020202020204" pitchFamily="34" charset="0"/>
                <a:cs typeface="Arial" panose="020B0604020202020204" pitchFamily="34" charset="0"/>
              </a:rPr>
              <a:t>later).</a:t>
            </a:r>
            <a:endParaRPr lang="en-US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A1DAB7-CB35-4558-AD80-439B42C16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156" y="1889522"/>
            <a:ext cx="4644243" cy="185014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72FBB-BD14-4D9B-9942-56C09000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82144" y="2966863"/>
            <a:ext cx="4088457" cy="912339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 marR="3572">
              <a:lnSpc>
                <a:spcPct val="102000"/>
              </a:lnSpc>
              <a:spcBef>
                <a:spcPts val="808"/>
              </a:spcBef>
              <a:tabLst>
                <a:tab pos="1116537" algn="l"/>
                <a:tab pos="1408953" algn="l"/>
                <a:tab pos="2073250" algn="l"/>
                <a:tab pos="2580401" algn="l"/>
                <a:tab pos="3625955" algn="l"/>
              </a:tabLst>
            </a:pPr>
            <a:r>
              <a:rPr sz="1968" i="1" spc="11" dirty="0">
                <a:latin typeface="Century Schoolbook"/>
                <a:cs typeface="Century Schoolbook"/>
              </a:rPr>
              <a:t>Prediction.</a:t>
            </a:r>
            <a:r>
              <a:rPr sz="1968" i="1" spc="-49" dirty="0">
                <a:latin typeface="Century Schoolbook"/>
                <a:cs typeface="Century Schoolbook"/>
              </a:rPr>
              <a:t> </a:t>
            </a:r>
            <a:r>
              <a:rPr sz="1968" spc="-24" dirty="0">
                <a:latin typeface="Century"/>
                <a:cs typeface="Century"/>
              </a:rPr>
              <a:t>To</a:t>
            </a:r>
            <a:r>
              <a:rPr sz="1968" spc="-49" dirty="0">
                <a:latin typeface="Century"/>
                <a:cs typeface="Century"/>
              </a:rPr>
              <a:t> </a:t>
            </a:r>
            <a:r>
              <a:rPr sz="1968" spc="15" dirty="0">
                <a:latin typeface="Century"/>
                <a:cs typeface="Century"/>
              </a:rPr>
              <a:t>be</a:t>
            </a:r>
            <a:r>
              <a:rPr sz="1968" spc="-45" dirty="0">
                <a:latin typeface="Century"/>
                <a:cs typeface="Century"/>
              </a:rPr>
              <a:t> </a:t>
            </a:r>
            <a:r>
              <a:rPr sz="1968" spc="11" dirty="0">
                <a:latin typeface="Century"/>
                <a:cs typeface="Century"/>
              </a:rPr>
              <a:t>able</a:t>
            </a:r>
            <a:r>
              <a:rPr sz="1968" spc="-49" dirty="0">
                <a:latin typeface="Century"/>
                <a:cs typeface="Century"/>
              </a:rPr>
              <a:t> </a:t>
            </a:r>
            <a:r>
              <a:rPr sz="1968" spc="11" dirty="0">
                <a:latin typeface="Century"/>
                <a:cs typeface="Century"/>
              </a:rPr>
              <a:t>to</a:t>
            </a:r>
            <a:r>
              <a:rPr sz="1968" spc="-49" dirty="0">
                <a:latin typeface="Century"/>
                <a:cs typeface="Century"/>
              </a:rPr>
              <a:t> </a:t>
            </a:r>
            <a:r>
              <a:rPr sz="1968" spc="11" dirty="0">
                <a:latin typeface="Century"/>
                <a:cs typeface="Century"/>
              </a:rPr>
              <a:t>predict</a:t>
            </a:r>
            <a:r>
              <a:rPr sz="1968" spc="-45" dirty="0">
                <a:latin typeface="Century"/>
                <a:cs typeface="Century"/>
              </a:rPr>
              <a:t> </a:t>
            </a:r>
            <a:r>
              <a:rPr sz="1968" spc="15" dirty="0">
                <a:latin typeface="Century"/>
                <a:cs typeface="Century"/>
              </a:rPr>
              <a:t>what</a:t>
            </a:r>
            <a:r>
              <a:rPr sz="1968" spc="-49" dirty="0">
                <a:latin typeface="Century"/>
                <a:cs typeface="Century"/>
              </a:rPr>
              <a:t> </a:t>
            </a:r>
            <a:r>
              <a:rPr sz="1968" spc="11" dirty="0">
                <a:latin typeface="Century"/>
                <a:cs typeface="Century"/>
              </a:rPr>
              <a:t>the</a:t>
            </a:r>
            <a:r>
              <a:rPr sz="1968" spc="-49" dirty="0">
                <a:latin typeface="Century"/>
                <a:cs typeface="Century"/>
              </a:rPr>
              <a:t> </a:t>
            </a:r>
            <a:r>
              <a:rPr sz="1968" spc="15" dirty="0">
                <a:latin typeface="Century"/>
                <a:cs typeface="Century"/>
              </a:rPr>
              <a:t>responses  </a:t>
            </a:r>
            <a:r>
              <a:rPr sz="1968" spc="11" dirty="0">
                <a:latin typeface="Century"/>
                <a:cs typeface="Century"/>
              </a:rPr>
              <a:t>are going to </a:t>
            </a:r>
            <a:r>
              <a:rPr sz="1968" spc="15" dirty="0">
                <a:latin typeface="Century"/>
                <a:cs typeface="Century"/>
              </a:rPr>
              <a:t>be </a:t>
            </a:r>
            <a:r>
              <a:rPr sz="1968" spc="11" dirty="0">
                <a:latin typeface="Century"/>
                <a:cs typeface="Century"/>
              </a:rPr>
              <a:t>to future input variables</a:t>
            </a:r>
            <a:endParaRPr sz="1968" dirty="0">
              <a:latin typeface="Century"/>
              <a:cs typeface="Century"/>
            </a:endParaRPr>
          </a:p>
        </p:txBody>
      </p:sp>
      <p:sp>
        <p:nvSpPr>
          <p:cNvPr id="7" name="object 7"/>
          <p:cNvSpPr txBox="1"/>
          <p:nvPr/>
        </p:nvSpPr>
        <p:spPr>
          <a:xfrm flipH="1">
            <a:off x="2651987" y="1660922"/>
            <a:ext cx="1512467" cy="345395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8929">
              <a:spcBef>
                <a:spcPts val="77"/>
              </a:spcBef>
            </a:pPr>
            <a:r>
              <a:rPr lang="en-US" sz="2180" spc="-39" dirty="0">
                <a:solidFill>
                  <a:srgbClr val="FF0000"/>
                </a:solidFill>
                <a:latin typeface="Arial"/>
                <a:cs typeface="Arial"/>
              </a:rPr>
              <a:t>Case 1:</a:t>
            </a:r>
            <a:endParaRPr sz="218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51987" y="402244"/>
            <a:ext cx="7551669" cy="361470"/>
          </a:xfrm>
          <a:prstGeom prst="rect">
            <a:avLst/>
          </a:prstGeom>
        </p:spPr>
        <p:txBody>
          <a:bodyPr vert="horz" wrap="square" lIns="0" tIns="33933" rIns="0" bIns="0" rtlCol="0" anchor="ctr">
            <a:spAutoFit/>
          </a:bodyPr>
          <a:lstStyle/>
          <a:p>
            <a:pPr marL="8929" marR="3572">
              <a:lnSpc>
                <a:spcPts val="2391"/>
              </a:lnSpc>
              <a:spcBef>
                <a:spcPts val="267"/>
              </a:spcBef>
            </a:pPr>
            <a:r>
              <a:rPr lang="en-US" sz="3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 in Analyzing data </a:t>
            </a:r>
            <a:endParaRPr sz="33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C79B0C-FD5F-4F54-ACCB-ADFE7B185EDF}"/>
              </a:ext>
            </a:extLst>
          </p:cNvPr>
          <p:cNvCxnSpPr/>
          <p:nvPr/>
        </p:nvCxnSpPr>
        <p:spPr>
          <a:xfrm>
            <a:off x="4551076" y="2196703"/>
            <a:ext cx="1285875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4645BD-CE49-4E63-9E12-738332BA0DAC}"/>
              </a:ext>
            </a:extLst>
          </p:cNvPr>
          <p:cNvCxnSpPr/>
          <p:nvPr/>
        </p:nvCxnSpPr>
        <p:spPr>
          <a:xfrm>
            <a:off x="6741673" y="2210097"/>
            <a:ext cx="1285875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801695-B1CF-4E58-92D9-EDAF0CF8E482}"/>
              </a:ext>
            </a:extLst>
          </p:cNvPr>
          <p:cNvSpPr txBox="1"/>
          <p:nvPr/>
        </p:nvSpPr>
        <p:spPr>
          <a:xfrm>
            <a:off x="4326049" y="1975925"/>
            <a:ext cx="32147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68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CECCF0-0F23-443D-A0A8-9F3622EE7CB1}"/>
              </a:ext>
            </a:extLst>
          </p:cNvPr>
          <p:cNvSpPr txBox="1"/>
          <p:nvPr/>
        </p:nvSpPr>
        <p:spPr>
          <a:xfrm>
            <a:off x="8488488" y="1980998"/>
            <a:ext cx="32147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68" dirty="0"/>
              <a:t>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297515-8F7F-4A0A-ABEB-55BE22B5EBC0}"/>
              </a:ext>
            </a:extLst>
          </p:cNvPr>
          <p:cNvSpPr/>
          <p:nvPr/>
        </p:nvSpPr>
        <p:spPr>
          <a:xfrm>
            <a:off x="3282328" y="5010833"/>
            <a:ext cx="6376545" cy="1000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68" i="1" spc="15" dirty="0">
                <a:solidFill>
                  <a:prstClr val="black"/>
                </a:solidFill>
                <a:latin typeface="Century Schoolbook"/>
                <a:cs typeface="Century Schoolbook"/>
              </a:rPr>
              <a:t>Information. To</a:t>
            </a:r>
            <a:r>
              <a:rPr lang="en-US" sz="1968" dirty="0">
                <a:solidFill>
                  <a:prstClr val="black"/>
                </a:solidFill>
                <a:latin typeface="Century"/>
                <a:cs typeface="Century"/>
              </a:rPr>
              <a:t>	</a:t>
            </a:r>
            <a:r>
              <a:rPr lang="en-US" sz="1968" spc="11" dirty="0">
                <a:solidFill>
                  <a:prstClr val="black"/>
                </a:solidFill>
                <a:latin typeface="Century"/>
                <a:cs typeface="Century"/>
              </a:rPr>
              <a:t>extract </a:t>
            </a:r>
            <a:r>
              <a:rPr lang="en-US" sz="1968" spc="15" dirty="0">
                <a:solidFill>
                  <a:prstClr val="black"/>
                </a:solidFill>
                <a:latin typeface="Century"/>
                <a:cs typeface="Century"/>
              </a:rPr>
              <a:t>some </a:t>
            </a:r>
            <a:r>
              <a:rPr lang="en-US" sz="1968" spc="11" dirty="0">
                <a:solidFill>
                  <a:prstClr val="black"/>
                </a:solidFill>
                <a:latin typeface="Century"/>
                <a:cs typeface="Century"/>
              </a:rPr>
              <a:t>information about  </a:t>
            </a:r>
            <a:r>
              <a:rPr lang="en-US" sz="1968" spc="17" dirty="0">
                <a:solidFill>
                  <a:prstClr val="black"/>
                </a:solidFill>
                <a:latin typeface="Century"/>
                <a:cs typeface="Century"/>
              </a:rPr>
              <a:t>how </a:t>
            </a:r>
            <a:r>
              <a:rPr lang="en-US" sz="1968" spc="15" dirty="0">
                <a:solidFill>
                  <a:prstClr val="black"/>
                </a:solidFill>
                <a:latin typeface="Century"/>
                <a:cs typeface="Century"/>
              </a:rPr>
              <a:t>the algorithm </a:t>
            </a:r>
            <a:r>
              <a:rPr lang="en-US" sz="1968" spc="11" dirty="0">
                <a:solidFill>
                  <a:prstClr val="black"/>
                </a:solidFill>
                <a:latin typeface="Century"/>
                <a:cs typeface="Century"/>
              </a:rPr>
              <a:t>is associating the </a:t>
            </a:r>
            <a:r>
              <a:rPr lang="en-US" sz="1968" spc="15" dirty="0">
                <a:solidFill>
                  <a:prstClr val="black"/>
                </a:solidFill>
                <a:latin typeface="Century"/>
                <a:cs typeface="Century"/>
              </a:rPr>
              <a:t>response </a:t>
            </a:r>
            <a:r>
              <a:rPr lang="en-US" sz="1968" spc="11" dirty="0">
                <a:solidFill>
                  <a:prstClr val="black"/>
                </a:solidFill>
                <a:latin typeface="Century"/>
                <a:cs typeface="Century"/>
              </a:rPr>
              <a:t>variables  to the input</a:t>
            </a:r>
            <a:r>
              <a:rPr lang="en-US" sz="1968" spc="208" dirty="0">
                <a:solidFill>
                  <a:prstClr val="black"/>
                </a:solidFill>
                <a:latin typeface="Century"/>
                <a:cs typeface="Century"/>
              </a:rPr>
              <a:t> </a:t>
            </a:r>
            <a:r>
              <a:rPr lang="en-US" sz="1968" spc="7" dirty="0">
                <a:solidFill>
                  <a:prstClr val="black"/>
                </a:solidFill>
                <a:latin typeface="Century"/>
                <a:cs typeface="Century"/>
              </a:rPr>
              <a:t>variables.</a:t>
            </a:r>
            <a:endParaRPr lang="en-US" sz="1968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674837-2225-44A5-B16D-37D01AEACF42}"/>
              </a:ext>
            </a:extLst>
          </p:cNvPr>
          <p:cNvSpPr/>
          <p:nvPr/>
        </p:nvSpPr>
        <p:spPr>
          <a:xfrm>
            <a:off x="5988845" y="1975925"/>
            <a:ext cx="878681" cy="476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293" tIns="32147" rIns="64293" bIns="321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5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DE0E1-74A9-4F21-A3C5-756AA8A1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0965" y="2615816"/>
            <a:ext cx="4175076" cy="1530073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 marR="3572" algn="just">
              <a:lnSpc>
                <a:spcPct val="102000"/>
              </a:lnSpc>
              <a:spcBef>
                <a:spcPts val="67"/>
              </a:spcBef>
            </a:pPr>
            <a:r>
              <a:rPr sz="1968" spc="15" dirty="0">
                <a:latin typeface="Century"/>
                <a:cs typeface="Century"/>
              </a:rPr>
              <a:t>The </a:t>
            </a:r>
            <a:r>
              <a:rPr sz="1968" spc="11" dirty="0">
                <a:latin typeface="Century"/>
                <a:cs typeface="Century"/>
              </a:rPr>
              <a:t>values of the </a:t>
            </a:r>
            <a:r>
              <a:rPr sz="1968" spc="15" dirty="0">
                <a:latin typeface="Century"/>
                <a:cs typeface="Century"/>
              </a:rPr>
              <a:t>parameters </a:t>
            </a:r>
            <a:r>
              <a:rPr sz="1968" spc="11" dirty="0">
                <a:latin typeface="Century"/>
                <a:cs typeface="Century"/>
              </a:rPr>
              <a:t>are </a:t>
            </a:r>
            <a:r>
              <a:rPr sz="1968" spc="15" dirty="0">
                <a:latin typeface="Century"/>
                <a:cs typeface="Century"/>
              </a:rPr>
              <a:t>estimated from  </a:t>
            </a:r>
            <a:r>
              <a:rPr sz="1968" spc="11" dirty="0">
                <a:latin typeface="Century"/>
                <a:cs typeface="Century"/>
              </a:rPr>
              <a:t>the </a:t>
            </a:r>
            <a:r>
              <a:rPr sz="1968" spc="15" dirty="0">
                <a:latin typeface="Century"/>
                <a:cs typeface="Century"/>
              </a:rPr>
              <a:t>data and </a:t>
            </a:r>
            <a:r>
              <a:rPr sz="1968" spc="11" dirty="0">
                <a:latin typeface="Century"/>
                <a:cs typeface="Century"/>
              </a:rPr>
              <a:t>the </a:t>
            </a:r>
            <a:r>
              <a:rPr sz="1968" spc="15" dirty="0">
                <a:latin typeface="Century"/>
                <a:cs typeface="Century"/>
              </a:rPr>
              <a:t>model then used </a:t>
            </a:r>
            <a:r>
              <a:rPr sz="1968" spc="11" dirty="0">
                <a:latin typeface="Century"/>
                <a:cs typeface="Century"/>
              </a:rPr>
              <a:t>for information  and/or prediction. </a:t>
            </a:r>
            <a:r>
              <a:rPr sz="1968" spc="15" dirty="0">
                <a:latin typeface="Century"/>
                <a:cs typeface="Century"/>
              </a:rPr>
              <a:t>Thus </a:t>
            </a:r>
            <a:r>
              <a:rPr sz="1968" spc="11" dirty="0">
                <a:latin typeface="Century"/>
                <a:cs typeface="Century"/>
              </a:rPr>
              <a:t>the black </a:t>
            </a:r>
            <a:r>
              <a:rPr sz="1968" spc="15" dirty="0">
                <a:latin typeface="Century"/>
                <a:cs typeface="Century"/>
              </a:rPr>
              <a:t>box </a:t>
            </a:r>
            <a:r>
              <a:rPr sz="1968" spc="11" dirty="0">
                <a:latin typeface="Century"/>
                <a:cs typeface="Century"/>
              </a:rPr>
              <a:t>is </a:t>
            </a:r>
            <a:r>
              <a:rPr sz="1968" dirty="0">
                <a:latin typeface="Century"/>
                <a:cs typeface="Century"/>
              </a:rPr>
              <a:t>filled </a:t>
            </a:r>
            <a:r>
              <a:rPr sz="1968" spc="11" dirty="0">
                <a:latin typeface="Century"/>
                <a:cs typeface="Century"/>
              </a:rPr>
              <a:t>in</a:t>
            </a:r>
            <a:r>
              <a:rPr sz="1968" spc="-88" dirty="0">
                <a:latin typeface="Century"/>
                <a:cs typeface="Century"/>
              </a:rPr>
              <a:t> </a:t>
            </a:r>
            <a:r>
              <a:rPr sz="1968" spc="11" dirty="0">
                <a:latin typeface="Century"/>
                <a:cs typeface="Century"/>
              </a:rPr>
              <a:t>like  this:</a:t>
            </a:r>
            <a:endParaRPr sz="1968" dirty="0">
              <a:latin typeface="Century"/>
              <a:cs typeface="Century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2797" y="5402771"/>
            <a:ext cx="5481455" cy="603472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 marR="3572">
              <a:lnSpc>
                <a:spcPct val="102000"/>
              </a:lnSpc>
              <a:spcBef>
                <a:spcPts val="67"/>
              </a:spcBef>
              <a:tabLst>
                <a:tab pos="638851" algn="l"/>
                <a:tab pos="1648243" algn="l"/>
                <a:tab pos="2348255" algn="l"/>
                <a:tab pos="2927281" algn="l"/>
              </a:tabLst>
            </a:pPr>
            <a:r>
              <a:rPr sz="1968" i="1" spc="15" dirty="0">
                <a:latin typeface="Century Schoolbook"/>
                <a:cs typeface="Century Schoolbook"/>
              </a:rPr>
              <a:t>Model</a:t>
            </a:r>
            <a:r>
              <a:rPr lang="en-US" sz="1968" i="1" spc="15" dirty="0">
                <a:latin typeface="Century Schoolbook"/>
                <a:cs typeface="Century Schoolbook"/>
              </a:rPr>
              <a:t> </a:t>
            </a:r>
            <a:r>
              <a:rPr sz="1968" i="1" spc="11" dirty="0">
                <a:latin typeface="Century Schoolbook"/>
                <a:cs typeface="Century Schoolbook"/>
              </a:rPr>
              <a:t>validation.</a:t>
            </a:r>
            <a:r>
              <a:rPr lang="en-US" sz="1968" i="1" spc="11" dirty="0">
                <a:latin typeface="Century Schoolbook"/>
                <a:cs typeface="Century Schoolbook"/>
              </a:rPr>
              <a:t> </a:t>
            </a:r>
            <a:r>
              <a:rPr sz="1968" spc="-120" dirty="0">
                <a:latin typeface="Century"/>
                <a:cs typeface="Century"/>
              </a:rPr>
              <a:t>Y</a:t>
            </a:r>
            <a:r>
              <a:rPr sz="1968" spc="15" dirty="0">
                <a:latin typeface="Century"/>
                <a:cs typeface="Century"/>
              </a:rPr>
              <a:t>es–no</a:t>
            </a:r>
            <a:r>
              <a:rPr lang="en-US" sz="1968" spc="15" dirty="0">
                <a:latin typeface="Century"/>
                <a:cs typeface="Century"/>
              </a:rPr>
              <a:t> </a:t>
            </a:r>
            <a:r>
              <a:rPr sz="1968" spc="15" dirty="0">
                <a:latin typeface="Century"/>
                <a:cs typeface="Century"/>
              </a:rPr>
              <a:t>usin</a:t>
            </a:r>
            <a:r>
              <a:rPr lang="en-US" sz="1968" spc="15" dirty="0">
                <a:latin typeface="Century"/>
                <a:cs typeface="Century"/>
              </a:rPr>
              <a:t>g </a:t>
            </a:r>
            <a:r>
              <a:rPr sz="1968" spc="7" dirty="0">
                <a:latin typeface="Century"/>
                <a:cs typeface="Century"/>
              </a:rPr>
              <a:t>goodness-of-fit  </a:t>
            </a:r>
            <a:r>
              <a:rPr sz="1968" spc="11" dirty="0">
                <a:latin typeface="Century"/>
                <a:cs typeface="Century"/>
              </a:rPr>
              <a:t>tests </a:t>
            </a:r>
            <a:r>
              <a:rPr sz="1968" spc="15" dirty="0">
                <a:latin typeface="Century"/>
                <a:cs typeface="Century"/>
              </a:rPr>
              <a:t>and </a:t>
            </a:r>
            <a:r>
              <a:rPr sz="1968" spc="11" dirty="0">
                <a:latin typeface="Century"/>
                <a:cs typeface="Century"/>
              </a:rPr>
              <a:t>residual</a:t>
            </a:r>
            <a:r>
              <a:rPr sz="1968" spc="204" dirty="0">
                <a:latin typeface="Century"/>
                <a:cs typeface="Century"/>
              </a:rPr>
              <a:t> </a:t>
            </a:r>
            <a:r>
              <a:rPr sz="1968" spc="15" dirty="0">
                <a:latin typeface="Century"/>
                <a:cs typeface="Century"/>
              </a:rPr>
              <a:t>examination.</a:t>
            </a:r>
            <a:endParaRPr sz="1968" dirty="0">
              <a:latin typeface="Century"/>
              <a:cs typeface="Century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7641" y="1714500"/>
            <a:ext cx="953692" cy="345395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10"/>
              </a:spcBef>
              <a:defRPr sz="3100" spc="-55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 sz="2180" dirty="0"/>
              <a:t>Case 2</a:t>
            </a:r>
            <a:endParaRPr sz="2180" dirty="0"/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DE1D4E76-A2DC-4349-9754-785A487539BF}"/>
              </a:ext>
            </a:extLst>
          </p:cNvPr>
          <p:cNvSpPr txBox="1"/>
          <p:nvPr/>
        </p:nvSpPr>
        <p:spPr>
          <a:xfrm>
            <a:off x="5051256" y="1980381"/>
            <a:ext cx="1544389" cy="538825"/>
          </a:xfrm>
          <a:prstGeom prst="rect">
            <a:avLst/>
          </a:prstGeom>
          <a:ln w="15255">
            <a:solidFill>
              <a:srgbClr val="000000"/>
            </a:solidFill>
          </a:ln>
        </p:spPr>
        <p:txBody>
          <a:bodyPr vert="horz" wrap="square" lIns="0" tIns="19645" rIns="0" bIns="0" rtlCol="0">
            <a:spAutoFit/>
          </a:bodyPr>
          <a:lstStyle/>
          <a:p>
            <a:pPr marL="148216" marR="120538">
              <a:lnSpc>
                <a:spcPct val="81800"/>
              </a:lnSpc>
              <a:spcBef>
                <a:spcPts val="155"/>
              </a:spcBef>
            </a:pPr>
            <a:r>
              <a:rPr sz="1371" spc="-4" dirty="0">
                <a:latin typeface="Times New Roman"/>
                <a:cs typeface="Times New Roman"/>
              </a:rPr>
              <a:t>linear regression  logistic</a:t>
            </a:r>
            <a:r>
              <a:rPr sz="1371" spc="-24" dirty="0">
                <a:latin typeface="Times New Roman"/>
                <a:cs typeface="Times New Roman"/>
              </a:rPr>
              <a:t> </a:t>
            </a:r>
            <a:r>
              <a:rPr sz="1371" spc="-4" dirty="0">
                <a:latin typeface="Times New Roman"/>
                <a:cs typeface="Times New Roman"/>
              </a:rPr>
              <a:t>regression  Cox</a:t>
            </a:r>
            <a:r>
              <a:rPr sz="1371" spc="-11" dirty="0">
                <a:latin typeface="Times New Roman"/>
                <a:cs typeface="Times New Roman"/>
              </a:rPr>
              <a:t> </a:t>
            </a:r>
            <a:r>
              <a:rPr sz="1371" spc="-4" dirty="0">
                <a:latin typeface="Times New Roman"/>
                <a:cs typeface="Times New Roman"/>
              </a:rPr>
              <a:t>model</a:t>
            </a:r>
            <a:endParaRPr sz="1371" dirty="0">
              <a:latin typeface="Times New Roman"/>
              <a:cs typeface="Times New Roman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FD0AF6-AA03-48AF-9FB1-63F6B41FBF99}"/>
              </a:ext>
            </a:extLst>
          </p:cNvPr>
          <p:cNvCxnSpPr/>
          <p:nvPr/>
        </p:nvCxnSpPr>
        <p:spPr>
          <a:xfrm>
            <a:off x="3899297" y="2210139"/>
            <a:ext cx="1285875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6C6DAB-8EF6-4445-B913-0E92AC9FB58D}"/>
              </a:ext>
            </a:extLst>
          </p:cNvPr>
          <p:cNvCxnSpPr/>
          <p:nvPr/>
        </p:nvCxnSpPr>
        <p:spPr>
          <a:xfrm>
            <a:off x="6620039" y="2210139"/>
            <a:ext cx="1285875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1C50E5-A77C-47DA-9E3E-F54B61EEBC79}"/>
              </a:ext>
            </a:extLst>
          </p:cNvPr>
          <p:cNvSpPr txBox="1"/>
          <p:nvPr/>
        </p:nvSpPr>
        <p:spPr>
          <a:xfrm>
            <a:off x="3743476" y="1997125"/>
            <a:ext cx="32147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68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BEA19F-6BB3-4172-AA29-803683C3785C}"/>
              </a:ext>
            </a:extLst>
          </p:cNvPr>
          <p:cNvSpPr txBox="1"/>
          <p:nvPr/>
        </p:nvSpPr>
        <p:spPr>
          <a:xfrm>
            <a:off x="7905915" y="2002198"/>
            <a:ext cx="32147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68" dirty="0"/>
              <a:t>y</a:t>
            </a: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02F1A075-320F-4FC8-A9B4-485B9F802693}"/>
              </a:ext>
            </a:extLst>
          </p:cNvPr>
          <p:cNvSpPr txBox="1">
            <a:spLocks/>
          </p:cNvSpPr>
          <p:nvPr/>
        </p:nvSpPr>
        <p:spPr>
          <a:xfrm>
            <a:off x="2651987" y="405204"/>
            <a:ext cx="7551669" cy="361470"/>
          </a:xfrm>
          <a:prstGeom prst="rect">
            <a:avLst/>
          </a:prstGeom>
        </p:spPr>
        <p:txBody>
          <a:bodyPr vert="horz" wrap="square" lIns="0" tIns="33933" rIns="0" bIns="0" rtlCol="0">
            <a:spAutoFit/>
          </a:bodyPr>
          <a:lstStyle>
            <a:lvl1pPr>
              <a:defRPr sz="50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8929" marR="3572">
              <a:lnSpc>
                <a:spcPts val="2391"/>
              </a:lnSpc>
              <a:spcBef>
                <a:spcPts val="267"/>
              </a:spcBef>
            </a:pPr>
            <a:r>
              <a:rPr lang="en-US" sz="3300" kern="0" dirty="0">
                <a:solidFill>
                  <a:srgbClr val="FF0000"/>
                </a:solidFill>
              </a:rPr>
              <a:t>Goals in Analyzing data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544A45-7879-46DA-B21A-E5D5216B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88085" y="4221106"/>
            <a:ext cx="4175076" cy="783843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 marR="3572" indent="172770">
              <a:lnSpc>
                <a:spcPct val="102000"/>
              </a:lnSpc>
              <a:spcBef>
                <a:spcPts val="67"/>
              </a:spcBef>
            </a:pPr>
            <a:r>
              <a:rPr sz="1688" spc="15" dirty="0">
                <a:latin typeface="Century"/>
                <a:cs typeface="Century"/>
              </a:rPr>
              <a:t>The</a:t>
            </a:r>
            <a:r>
              <a:rPr sz="1688" spc="-35" dirty="0">
                <a:latin typeface="Century"/>
                <a:cs typeface="Century"/>
              </a:rPr>
              <a:t> </a:t>
            </a:r>
            <a:r>
              <a:rPr sz="1688" spc="11" dirty="0">
                <a:latin typeface="Century"/>
                <a:cs typeface="Century"/>
              </a:rPr>
              <a:t>analysis</a:t>
            </a:r>
            <a:r>
              <a:rPr sz="1688" spc="-32" dirty="0">
                <a:latin typeface="Century"/>
                <a:cs typeface="Century"/>
              </a:rPr>
              <a:t> </a:t>
            </a:r>
            <a:r>
              <a:rPr sz="1688" spc="11" dirty="0">
                <a:latin typeface="Century"/>
                <a:cs typeface="Century"/>
              </a:rPr>
              <a:t>in</a:t>
            </a:r>
            <a:r>
              <a:rPr sz="1688" spc="-35" dirty="0">
                <a:latin typeface="Century"/>
                <a:cs typeface="Century"/>
              </a:rPr>
              <a:t> </a:t>
            </a:r>
            <a:r>
              <a:rPr sz="1688" spc="11" dirty="0">
                <a:latin typeface="Century"/>
                <a:cs typeface="Century"/>
              </a:rPr>
              <a:t>this</a:t>
            </a:r>
            <a:r>
              <a:rPr sz="1688" spc="-32" dirty="0">
                <a:latin typeface="Century"/>
                <a:cs typeface="Century"/>
              </a:rPr>
              <a:t> </a:t>
            </a:r>
            <a:r>
              <a:rPr sz="1688" spc="11" dirty="0">
                <a:latin typeface="Century"/>
                <a:cs typeface="Century"/>
              </a:rPr>
              <a:t>culture</a:t>
            </a:r>
            <a:r>
              <a:rPr sz="1688" spc="-35" dirty="0">
                <a:latin typeface="Century"/>
                <a:cs typeface="Century"/>
              </a:rPr>
              <a:t> </a:t>
            </a:r>
            <a:r>
              <a:rPr sz="1688" spc="11" dirty="0">
                <a:latin typeface="Century"/>
                <a:cs typeface="Century"/>
              </a:rPr>
              <a:t>considers</a:t>
            </a:r>
            <a:r>
              <a:rPr sz="1688" spc="-32" dirty="0">
                <a:latin typeface="Century"/>
                <a:cs typeface="Century"/>
              </a:rPr>
              <a:t> </a:t>
            </a:r>
            <a:r>
              <a:rPr sz="1688" spc="11" dirty="0">
                <a:latin typeface="Century"/>
                <a:cs typeface="Century"/>
              </a:rPr>
              <a:t>the</a:t>
            </a:r>
            <a:r>
              <a:rPr sz="1688" spc="-35" dirty="0">
                <a:latin typeface="Century"/>
                <a:cs typeface="Century"/>
              </a:rPr>
              <a:t> </a:t>
            </a:r>
            <a:r>
              <a:rPr sz="1688" spc="11" dirty="0">
                <a:latin typeface="Century"/>
                <a:cs typeface="Century"/>
              </a:rPr>
              <a:t>inside</a:t>
            </a:r>
            <a:r>
              <a:rPr sz="1688" spc="-32" dirty="0">
                <a:latin typeface="Century"/>
                <a:cs typeface="Century"/>
              </a:rPr>
              <a:t> </a:t>
            </a:r>
            <a:r>
              <a:rPr sz="1688" spc="11" dirty="0">
                <a:latin typeface="Century"/>
                <a:cs typeface="Century"/>
              </a:rPr>
              <a:t>of  the </a:t>
            </a:r>
            <a:r>
              <a:rPr sz="1688" spc="15" dirty="0">
                <a:latin typeface="Century"/>
                <a:cs typeface="Century"/>
              </a:rPr>
              <a:t>box complex and unknown. Their </a:t>
            </a:r>
            <a:r>
              <a:rPr sz="1688" spc="11" dirty="0">
                <a:latin typeface="Century"/>
                <a:cs typeface="Century"/>
              </a:rPr>
              <a:t>approach is</a:t>
            </a:r>
            <a:r>
              <a:rPr sz="1688" spc="131" dirty="0">
                <a:latin typeface="Century"/>
                <a:cs typeface="Century"/>
              </a:rPr>
              <a:t> </a:t>
            </a:r>
            <a:r>
              <a:rPr sz="1688" spc="11" dirty="0">
                <a:latin typeface="Century"/>
                <a:cs typeface="Century"/>
              </a:rPr>
              <a:t>to</a:t>
            </a:r>
            <a:endParaRPr sz="1688" dirty="0">
              <a:latin typeface="Century"/>
              <a:cs typeface="Century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xfrm>
            <a:off x="1691793" y="5106868"/>
            <a:ext cx="4209455" cy="527298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 marR="37947" algn="just">
              <a:lnSpc>
                <a:spcPct val="102000"/>
              </a:lnSpc>
              <a:spcBef>
                <a:spcPts val="67"/>
              </a:spcBef>
            </a:pPr>
            <a:r>
              <a:rPr sz="1688" dirty="0"/>
              <a:t>find </a:t>
            </a:r>
            <a:r>
              <a:rPr sz="1688" spc="15" dirty="0"/>
              <a:t>a </a:t>
            </a:r>
            <a:r>
              <a:rPr sz="1688" spc="11" dirty="0"/>
              <a:t>function </a:t>
            </a:r>
            <a:r>
              <a:rPr sz="1688" spc="-39" dirty="0">
                <a:latin typeface="Lucida Sans"/>
                <a:cs typeface="Lucida Sans"/>
              </a:rPr>
              <a:t>f</a:t>
            </a:r>
            <a:r>
              <a:rPr sz="1688" spc="-39" dirty="0">
                <a:latin typeface="Arial Black"/>
                <a:cs typeface="Arial Black"/>
              </a:rPr>
              <a:t>→</a:t>
            </a:r>
            <a:r>
              <a:rPr sz="1688" b="1" spc="-39" dirty="0">
                <a:latin typeface="Century Schoolbook"/>
                <a:cs typeface="Century Schoolbook"/>
              </a:rPr>
              <a:t>x</a:t>
            </a:r>
            <a:r>
              <a:rPr sz="1688" spc="-39" dirty="0">
                <a:latin typeface="Arial Black"/>
                <a:cs typeface="Arial Black"/>
              </a:rPr>
              <a:t>)</a:t>
            </a:r>
            <a:r>
              <a:rPr sz="1688" spc="-39" dirty="0"/>
              <a:t>—an </a:t>
            </a:r>
            <a:r>
              <a:rPr sz="1688" spc="15" dirty="0"/>
              <a:t>algorithm </a:t>
            </a:r>
            <a:r>
              <a:rPr sz="1688" spc="11" dirty="0"/>
              <a:t>that operates </a:t>
            </a:r>
            <a:r>
              <a:rPr sz="1688" spc="15" dirty="0"/>
              <a:t>on  </a:t>
            </a:r>
            <a:r>
              <a:rPr sz="1688" b="1" spc="15" dirty="0">
                <a:latin typeface="Century Schoolbook"/>
                <a:cs typeface="Century Schoolbook"/>
              </a:rPr>
              <a:t>x </a:t>
            </a:r>
            <a:r>
              <a:rPr sz="1688" spc="11" dirty="0"/>
              <a:t>to predict the </a:t>
            </a:r>
            <a:r>
              <a:rPr sz="1688" spc="15" dirty="0"/>
              <a:t>responses </a:t>
            </a:r>
            <a:r>
              <a:rPr sz="1688" b="1" spc="21" dirty="0">
                <a:latin typeface="Century Schoolbook"/>
                <a:cs typeface="Century Schoolbook"/>
              </a:rPr>
              <a:t>y</a:t>
            </a:r>
            <a:endParaRPr sz="1688" spc="11" dirty="0"/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8A1D7A91-C2E3-4C6E-8F8C-5F739924D679}"/>
              </a:ext>
            </a:extLst>
          </p:cNvPr>
          <p:cNvSpPr txBox="1">
            <a:spLocks/>
          </p:cNvSpPr>
          <p:nvPr/>
        </p:nvSpPr>
        <p:spPr>
          <a:xfrm>
            <a:off x="2651987" y="405204"/>
            <a:ext cx="7551669" cy="343067"/>
          </a:xfrm>
          <a:prstGeom prst="rect">
            <a:avLst/>
          </a:prstGeom>
        </p:spPr>
        <p:txBody>
          <a:bodyPr vert="horz" wrap="square" lIns="0" tIns="33933" rIns="0" bIns="0" rtlCol="0">
            <a:spAutoFit/>
          </a:bodyPr>
          <a:lstStyle>
            <a:lvl1pPr>
              <a:defRPr sz="50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8929" marR="3572">
              <a:lnSpc>
                <a:spcPts val="2391"/>
              </a:lnSpc>
              <a:spcBef>
                <a:spcPts val="267"/>
              </a:spcBef>
            </a:pPr>
            <a:r>
              <a:rPr lang="en-US" sz="2672" kern="0" dirty="0">
                <a:solidFill>
                  <a:srgbClr val="FF0000"/>
                </a:solidFill>
              </a:rPr>
              <a:t>Goals in Analyzing data </a:t>
            </a:r>
          </a:p>
        </p:txBody>
      </p:sp>
      <p:sp>
        <p:nvSpPr>
          <p:cNvPr id="23" name="object 10">
            <a:extLst>
              <a:ext uri="{FF2B5EF4-FFF2-40B4-BE49-F238E27FC236}">
                <a16:creationId xmlns:a16="http://schemas.microsoft.com/office/drawing/2014/main" id="{F5699E68-A0FF-445D-BF27-97DEC354ACE4}"/>
              </a:ext>
            </a:extLst>
          </p:cNvPr>
          <p:cNvSpPr txBox="1"/>
          <p:nvPr/>
        </p:nvSpPr>
        <p:spPr>
          <a:xfrm>
            <a:off x="2077641" y="1714500"/>
            <a:ext cx="953692" cy="345395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10"/>
              </a:spcBef>
              <a:defRPr sz="3100" spc="-55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 sz="2180" dirty="0"/>
              <a:t>Case 3</a:t>
            </a:r>
            <a:endParaRPr sz="2180" dirty="0"/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FF420DDE-64FB-4556-B432-7C1AE8F11E3C}"/>
              </a:ext>
            </a:extLst>
          </p:cNvPr>
          <p:cNvSpPr txBox="1"/>
          <p:nvPr/>
        </p:nvSpPr>
        <p:spPr>
          <a:xfrm>
            <a:off x="5051256" y="1980382"/>
            <a:ext cx="1544389" cy="435976"/>
          </a:xfrm>
          <a:prstGeom prst="rect">
            <a:avLst/>
          </a:prstGeom>
          <a:ln w="15255">
            <a:solidFill>
              <a:srgbClr val="000000"/>
            </a:solidFill>
          </a:ln>
        </p:spPr>
        <p:txBody>
          <a:bodyPr vert="horz" wrap="square" lIns="0" tIns="19645" rIns="0" bIns="0" rtlCol="0">
            <a:spAutoFit/>
          </a:bodyPr>
          <a:lstStyle/>
          <a:p>
            <a:pPr marL="148216" marR="120538">
              <a:lnSpc>
                <a:spcPct val="81800"/>
              </a:lnSpc>
              <a:spcBef>
                <a:spcPts val="155"/>
              </a:spcBef>
            </a:pPr>
            <a:r>
              <a:rPr lang="en-US" sz="1547" spc="-4" dirty="0">
                <a:latin typeface="Times New Roman"/>
                <a:cs typeface="Times New Roman"/>
              </a:rPr>
              <a:t>Unknown </a:t>
            </a:r>
          </a:p>
          <a:p>
            <a:pPr marL="148216" marR="120538">
              <a:lnSpc>
                <a:spcPct val="81800"/>
              </a:lnSpc>
              <a:spcBef>
                <a:spcPts val="155"/>
              </a:spcBef>
            </a:pPr>
            <a:endParaRPr sz="1547" dirty="0">
              <a:latin typeface="Times New Roman"/>
              <a:cs typeface="Times New Roman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715009-EE3C-48F0-98F6-0AEA1B61FDAD}"/>
              </a:ext>
            </a:extLst>
          </p:cNvPr>
          <p:cNvCxnSpPr>
            <a:cxnSpLocks/>
          </p:cNvCxnSpPr>
          <p:nvPr/>
        </p:nvCxnSpPr>
        <p:spPr>
          <a:xfrm>
            <a:off x="3899297" y="2210139"/>
            <a:ext cx="1285875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221A75-E5C2-4881-BAAE-74016E4AABE1}"/>
              </a:ext>
            </a:extLst>
          </p:cNvPr>
          <p:cNvCxnSpPr>
            <a:cxnSpLocks/>
          </p:cNvCxnSpPr>
          <p:nvPr/>
        </p:nvCxnSpPr>
        <p:spPr>
          <a:xfrm>
            <a:off x="6620039" y="2210139"/>
            <a:ext cx="1285875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838FD0E-A6B6-497B-A0A4-49A79C6578FF}"/>
              </a:ext>
            </a:extLst>
          </p:cNvPr>
          <p:cNvSpPr txBox="1"/>
          <p:nvPr/>
        </p:nvSpPr>
        <p:spPr>
          <a:xfrm>
            <a:off x="3743476" y="1997125"/>
            <a:ext cx="32147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68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268225-0286-432E-9B36-619DEBD57AEB}"/>
              </a:ext>
            </a:extLst>
          </p:cNvPr>
          <p:cNvSpPr txBox="1"/>
          <p:nvPr/>
        </p:nvSpPr>
        <p:spPr>
          <a:xfrm>
            <a:off x="7905915" y="2002198"/>
            <a:ext cx="32147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68" dirty="0"/>
              <a:t>y</a:t>
            </a:r>
          </a:p>
        </p:txBody>
      </p:sp>
      <p:sp>
        <p:nvSpPr>
          <p:cNvPr id="31" name="object 5">
            <a:extLst>
              <a:ext uri="{FF2B5EF4-FFF2-40B4-BE49-F238E27FC236}">
                <a16:creationId xmlns:a16="http://schemas.microsoft.com/office/drawing/2014/main" id="{29537990-E4E5-41FC-ABC6-EFF26364859D}"/>
              </a:ext>
            </a:extLst>
          </p:cNvPr>
          <p:cNvSpPr txBox="1"/>
          <p:nvPr/>
        </p:nvSpPr>
        <p:spPr>
          <a:xfrm>
            <a:off x="5129052" y="3060850"/>
            <a:ext cx="1544389" cy="656871"/>
          </a:xfrm>
          <a:prstGeom prst="rect">
            <a:avLst/>
          </a:prstGeom>
          <a:ln w="15255">
            <a:solidFill>
              <a:srgbClr val="000000"/>
            </a:solidFill>
          </a:ln>
        </p:spPr>
        <p:txBody>
          <a:bodyPr vert="horz" wrap="square" lIns="0" tIns="19645" rIns="0" bIns="0" rtlCol="0">
            <a:spAutoFit/>
          </a:bodyPr>
          <a:lstStyle/>
          <a:p>
            <a:pPr marL="148216" marR="120538">
              <a:lnSpc>
                <a:spcPct val="81800"/>
              </a:lnSpc>
              <a:spcBef>
                <a:spcPts val="155"/>
              </a:spcBef>
            </a:pPr>
            <a:r>
              <a:rPr lang="en-US" sz="1547" spc="-4" dirty="0">
                <a:latin typeface="Times New Roman"/>
                <a:cs typeface="Times New Roman"/>
              </a:rPr>
              <a:t>Decision Trees</a:t>
            </a:r>
          </a:p>
          <a:p>
            <a:pPr marL="148216" marR="120538">
              <a:lnSpc>
                <a:spcPct val="81800"/>
              </a:lnSpc>
              <a:spcBef>
                <a:spcPts val="155"/>
              </a:spcBef>
            </a:pPr>
            <a:r>
              <a:rPr lang="en-US" sz="1547" spc="-4" dirty="0">
                <a:latin typeface="Times New Roman"/>
                <a:cs typeface="Times New Roman"/>
              </a:rPr>
              <a:t>Neural Nets</a:t>
            </a:r>
          </a:p>
          <a:p>
            <a:pPr marL="148216" marR="120538">
              <a:lnSpc>
                <a:spcPct val="81800"/>
              </a:lnSpc>
              <a:spcBef>
                <a:spcPts val="155"/>
              </a:spcBef>
            </a:pPr>
            <a:endParaRPr sz="1547" dirty="0">
              <a:latin typeface="Times New Roman"/>
              <a:cs typeface="Times New Roman"/>
            </a:endParaRP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A30DD309-FCE0-49E7-8774-AA8EE63DDAB8}"/>
              </a:ext>
            </a:extLst>
          </p:cNvPr>
          <p:cNvCxnSpPr/>
          <p:nvPr/>
        </p:nvCxnSpPr>
        <p:spPr>
          <a:xfrm>
            <a:off x="3775621" y="2455651"/>
            <a:ext cx="1266443" cy="75817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6CD4ED9C-F8E5-4C3E-9045-2DEBF73D4F28}"/>
              </a:ext>
            </a:extLst>
          </p:cNvPr>
          <p:cNvCxnSpPr/>
          <p:nvPr/>
        </p:nvCxnSpPr>
        <p:spPr>
          <a:xfrm rot="10800000" flipV="1">
            <a:off x="6673443" y="2518172"/>
            <a:ext cx="1264619" cy="69565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FFA9C58-917B-4A3C-82DC-46EDA2DB9731}"/>
              </a:ext>
            </a:extLst>
          </p:cNvPr>
          <p:cNvSpPr/>
          <p:nvPr/>
        </p:nvSpPr>
        <p:spPr>
          <a:xfrm>
            <a:off x="6203156" y="3886116"/>
            <a:ext cx="4572000" cy="8909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8929" marR="37947" algn="just">
              <a:lnSpc>
                <a:spcPct val="102000"/>
              </a:lnSpc>
              <a:spcBef>
                <a:spcPts val="67"/>
              </a:spcBef>
            </a:pPr>
            <a:endParaRPr lang="en-US" sz="1688" b="1" spc="21" dirty="0">
              <a:latin typeface="Century Schoolbook"/>
              <a:cs typeface="Century Schoolbook"/>
            </a:endParaRPr>
          </a:p>
          <a:p>
            <a:pPr marL="8929" marR="37947" algn="just">
              <a:lnSpc>
                <a:spcPct val="102000"/>
              </a:lnSpc>
              <a:spcBef>
                <a:spcPts val="67"/>
              </a:spcBef>
            </a:pPr>
            <a:r>
              <a:rPr lang="en-US" sz="1688" i="1" spc="15" dirty="0">
                <a:latin typeface="Century Schoolbook"/>
                <a:cs typeface="Century Schoolbook"/>
              </a:rPr>
              <a:t>Model </a:t>
            </a:r>
            <a:r>
              <a:rPr lang="en-US" sz="1688" i="1" spc="11" dirty="0">
                <a:latin typeface="Century Schoolbook"/>
                <a:cs typeface="Century Schoolbook"/>
              </a:rPr>
              <a:t>validation. </a:t>
            </a:r>
            <a:r>
              <a:rPr lang="en-US" sz="1688" spc="15" dirty="0"/>
              <a:t>Measured by </a:t>
            </a:r>
            <a:r>
              <a:rPr lang="en-US" sz="1688" spc="11" dirty="0"/>
              <a:t>predictive</a:t>
            </a:r>
            <a:r>
              <a:rPr lang="en-US" sz="1688" spc="-169" dirty="0"/>
              <a:t> </a:t>
            </a:r>
            <a:r>
              <a:rPr lang="en-US" sz="1688" spc="11" dirty="0"/>
              <a:t>accuracy.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F7FC78-8ACA-4B64-9A81-4011C05D4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 build="p"/>
      <p:bldP spid="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AC6C683-7E70-4FA1-93E1-0FAA1218493B}"/>
              </a:ext>
            </a:extLst>
          </p:cNvPr>
          <p:cNvSpPr txBox="1">
            <a:spLocks/>
          </p:cNvSpPr>
          <p:nvPr/>
        </p:nvSpPr>
        <p:spPr>
          <a:xfrm>
            <a:off x="1823368" y="173012"/>
            <a:ext cx="8545264" cy="3660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8929">
              <a:spcBef>
                <a:spcPts val="71"/>
              </a:spcBef>
            </a:pPr>
            <a:r>
              <a:rPr lang="en-US" sz="2320" kern="0" spc="80" dirty="0">
                <a:solidFill>
                  <a:srgbClr val="FF0000"/>
                </a:solidFill>
              </a:rPr>
              <a:t>Machine </a:t>
            </a:r>
            <a:r>
              <a:rPr lang="en-US" sz="2320" kern="0" spc="56" dirty="0">
                <a:solidFill>
                  <a:srgbClr val="FF0000"/>
                </a:solidFill>
              </a:rPr>
              <a:t>Learning, </a:t>
            </a:r>
            <a:r>
              <a:rPr lang="en-US" sz="2320" kern="0" dirty="0">
                <a:solidFill>
                  <a:srgbClr val="FF0000"/>
                </a:solidFill>
              </a:rPr>
              <a:t>AI, </a:t>
            </a:r>
            <a:r>
              <a:rPr lang="en-US" sz="2320" kern="0" spc="45" dirty="0">
                <a:solidFill>
                  <a:srgbClr val="FF0000"/>
                </a:solidFill>
              </a:rPr>
              <a:t>Deep</a:t>
            </a:r>
            <a:r>
              <a:rPr lang="en-US" sz="2320" kern="0" spc="-249" dirty="0">
                <a:solidFill>
                  <a:srgbClr val="FF0000"/>
                </a:solidFill>
              </a:rPr>
              <a:t> </a:t>
            </a:r>
            <a:r>
              <a:rPr lang="en-US" sz="2320" kern="0" spc="63" dirty="0">
                <a:solidFill>
                  <a:srgbClr val="FF0000"/>
                </a:solidFill>
              </a:rPr>
              <a:t>Learning, </a:t>
            </a:r>
            <a:r>
              <a:rPr lang="en-US" sz="2320" kern="0" spc="84" dirty="0">
                <a:solidFill>
                  <a:srgbClr val="FF0000"/>
                </a:solidFill>
              </a:rPr>
              <a:t>and DATA SCIENCE</a:t>
            </a:r>
            <a:endParaRPr lang="en-US" sz="2320" kern="0" spc="63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939202-5900-4214-81DC-35A667936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910829"/>
            <a:ext cx="5143500" cy="4266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B72220-BEB1-40A1-AE1E-859BBD3A0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643" y="685718"/>
            <a:ext cx="3595375" cy="13633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9A94C8-08E0-49FA-A33B-DD2173FC9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044" y="4929189"/>
            <a:ext cx="4435157" cy="174575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D71D78E-D43B-4951-9E76-F57ACE00279B}"/>
              </a:ext>
            </a:extLst>
          </p:cNvPr>
          <p:cNvSpPr/>
          <p:nvPr/>
        </p:nvSpPr>
        <p:spPr>
          <a:xfrm>
            <a:off x="7113984" y="1030584"/>
            <a:ext cx="3429000" cy="1391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88" b="1" dirty="0"/>
              <a:t>Data science is a multidisciplinary term for a whole set of tools and techniques of data inference and algorithm development to solve complex analytical problems.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D13680-A82B-40DA-9C22-16295AD0D13D}"/>
              </a:ext>
            </a:extLst>
          </p:cNvPr>
          <p:cNvSpPr/>
          <p:nvPr/>
        </p:nvSpPr>
        <p:spPr>
          <a:xfrm>
            <a:off x="7698940" y="3913367"/>
            <a:ext cx="3220601" cy="2170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88" b="1" dirty="0"/>
              <a:t>The data science life cycle has six different phases:</a:t>
            </a:r>
          </a:p>
          <a:p>
            <a:r>
              <a:rPr lang="en-US" sz="1688" b="1" dirty="0"/>
              <a:t>1. Discovery</a:t>
            </a:r>
          </a:p>
          <a:p>
            <a:r>
              <a:rPr lang="en-US" sz="1688" b="1" dirty="0"/>
              <a:t>2. Data preparation</a:t>
            </a:r>
          </a:p>
          <a:p>
            <a:r>
              <a:rPr lang="en-US" sz="1688" b="1" dirty="0"/>
              <a:t>3. Model planning</a:t>
            </a:r>
          </a:p>
          <a:p>
            <a:r>
              <a:rPr lang="en-US" sz="1688" b="1" dirty="0"/>
              <a:t>4. Model building</a:t>
            </a:r>
          </a:p>
          <a:p>
            <a:r>
              <a:rPr lang="en-US" sz="1688" b="1" dirty="0"/>
              <a:t>5. Communicating results</a:t>
            </a:r>
          </a:p>
          <a:p>
            <a:r>
              <a:rPr lang="en-US" sz="1688" b="1" dirty="0"/>
              <a:t>6. Operationalizing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81128-9BF6-488B-9132-1749C66E986E}"/>
              </a:ext>
            </a:extLst>
          </p:cNvPr>
          <p:cNvSpPr/>
          <p:nvPr/>
        </p:nvSpPr>
        <p:spPr>
          <a:xfrm>
            <a:off x="1680383" y="2335714"/>
            <a:ext cx="4572000" cy="61183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88" b="1" dirty="0"/>
              <a:t>Artificial Intelligence is a comprehensive term; it is conveying a cognitive ability to a machine.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CB0CB6-9437-4560-96F5-1D38BD536634}"/>
              </a:ext>
            </a:extLst>
          </p:cNvPr>
          <p:cNvSpPr/>
          <p:nvPr/>
        </p:nvSpPr>
        <p:spPr>
          <a:xfrm>
            <a:off x="1482643" y="4808932"/>
            <a:ext cx="4572000" cy="61183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88" b="1" dirty="0">
                <a:latin typeface="medium-content-serif-font"/>
              </a:rPr>
              <a:t>Deep Learning is an approach to Machine Learning that is recognized via neural networks.</a:t>
            </a:r>
            <a:endParaRPr lang="en-US" sz="1688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9A6ABC-ED90-492E-BF29-9A75D831880A}"/>
              </a:ext>
            </a:extLst>
          </p:cNvPr>
          <p:cNvSpPr/>
          <p:nvPr/>
        </p:nvSpPr>
        <p:spPr>
          <a:xfrm>
            <a:off x="3370693" y="2884351"/>
            <a:ext cx="4572000" cy="21703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88" b="1" dirty="0">
                <a:solidFill>
                  <a:srgbClr val="FF0000"/>
                </a:solidFill>
                <a:latin typeface="medium-content-sans-serif-font"/>
              </a:rPr>
              <a:t>Machine Learning deals with the listed below issues: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88" b="1" dirty="0">
                <a:solidFill>
                  <a:srgbClr val="FF0000"/>
                </a:solidFill>
                <a:latin typeface="medium-content-serif-font"/>
              </a:rPr>
              <a:t>Analyze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88" b="1" dirty="0">
                <a:solidFill>
                  <a:srgbClr val="FF0000"/>
                </a:solidFill>
                <a:latin typeface="medium-content-serif-font"/>
              </a:rPr>
              <a:t>Collect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88" b="1" dirty="0">
                <a:solidFill>
                  <a:srgbClr val="FF0000"/>
                </a:solidFill>
                <a:latin typeface="medium-content-serif-font"/>
              </a:rPr>
              <a:t>Filter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88" b="1" dirty="0">
                <a:solidFill>
                  <a:srgbClr val="FF0000"/>
                </a:solidFill>
                <a:latin typeface="medium-content-serif-font"/>
              </a:rPr>
              <a:t>Train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88" b="1" dirty="0">
                <a:solidFill>
                  <a:srgbClr val="FF0000"/>
                </a:solidFill>
                <a:latin typeface="medium-content-serif-font"/>
              </a:rPr>
              <a:t>Test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88" b="1" dirty="0">
                <a:solidFill>
                  <a:srgbClr val="FF0000"/>
                </a:solidFill>
                <a:latin typeface="medium-content-serif-font"/>
              </a:rPr>
              <a:t>Use algorithms for future predictions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755547-B775-4E15-9295-58341B3FC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CB0CE2-CFC6-44FF-B392-18E4A139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7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B1117D-141C-4738-B766-D0D152F87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179" y="0"/>
            <a:ext cx="9189242" cy="684156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940CA-4C51-410F-B3B5-C5C843966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9D43-2C8D-4688-AB63-47CA6AD7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08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570036-21ED-4801-940A-D4292664D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110" y="1178719"/>
            <a:ext cx="8034684" cy="339216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0AF42-BD22-4589-8424-556C0A9E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07B08-885E-4B77-83C1-4347544C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5F795-A12E-42B1-A70E-66B9955E5746}"/>
              </a:ext>
            </a:extLst>
          </p:cNvPr>
          <p:cNvSpPr txBox="1"/>
          <p:nvPr/>
        </p:nvSpPr>
        <p:spPr>
          <a:xfrm flipH="1">
            <a:off x="1978287" y="495300"/>
            <a:ext cx="82354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Machine Learning vs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38014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440E66-CAA4-42C3-8B30-10C306151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74567"/>
            <a:ext cx="9144000" cy="5006865"/>
          </a:xfrm>
          <a:prstGeom prst="rect">
            <a:avLst/>
          </a:prstGeom>
        </p:spPr>
      </p:pic>
      <p:sp>
        <p:nvSpPr>
          <p:cNvPr id="3" name="object 8">
            <a:extLst>
              <a:ext uri="{FF2B5EF4-FFF2-40B4-BE49-F238E27FC236}">
                <a16:creationId xmlns:a16="http://schemas.microsoft.com/office/drawing/2014/main" id="{4E703C60-2C12-4FF9-9048-6E40A8FFC799}"/>
              </a:ext>
            </a:extLst>
          </p:cNvPr>
          <p:cNvSpPr txBox="1">
            <a:spLocks/>
          </p:cNvSpPr>
          <p:nvPr/>
        </p:nvSpPr>
        <p:spPr>
          <a:xfrm>
            <a:off x="1647917" y="504208"/>
            <a:ext cx="7551669" cy="361470"/>
          </a:xfrm>
          <a:prstGeom prst="rect">
            <a:avLst/>
          </a:prstGeom>
        </p:spPr>
        <p:txBody>
          <a:bodyPr vert="horz" wrap="square" lIns="0" tIns="33933" rIns="0" bIns="0" rtlCol="0">
            <a:spAutoFit/>
          </a:bodyPr>
          <a:lstStyle>
            <a:lvl1pPr>
              <a:defRPr sz="50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8929" marR="3572">
              <a:lnSpc>
                <a:spcPts val="2391"/>
              </a:lnSpc>
              <a:spcBef>
                <a:spcPts val="267"/>
              </a:spcBef>
            </a:pPr>
            <a:r>
              <a:rPr lang="en-US" sz="3300" kern="0" dirty="0">
                <a:solidFill>
                  <a:srgbClr val="FF0000"/>
                </a:solidFill>
              </a:rPr>
              <a:t>Why Python?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B1593-615A-4C71-B768-C362C962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F7EB3-42A9-4EFA-92A7-3E3D1699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F517B66-E9DF-4E94-9936-917A4CE08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44363"/>
            <a:ext cx="9544050" cy="28024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C9AEF2-8009-4B11-BD3D-98D40F613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2946797"/>
            <a:ext cx="9363075" cy="319666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001B7A-151D-4899-8212-E244C58A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62693" y="1076283"/>
            <a:ext cx="6266617" cy="47054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3" name="object 3"/>
          <p:cNvSpPr txBox="1"/>
          <p:nvPr/>
        </p:nvSpPr>
        <p:spPr>
          <a:xfrm>
            <a:off x="2301776" y="6123056"/>
            <a:ext cx="7588448" cy="485172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547" spc="-7" dirty="0">
                <a:latin typeface="Arial"/>
                <a:cs typeface="Arial"/>
              </a:rPr>
              <a:t>Image </a:t>
            </a:r>
            <a:r>
              <a:rPr sz="1547" spc="28" dirty="0">
                <a:latin typeface="Arial"/>
                <a:cs typeface="Arial"/>
              </a:rPr>
              <a:t>by </a:t>
            </a:r>
            <a:r>
              <a:rPr sz="1547" spc="-4" dirty="0">
                <a:latin typeface="Arial"/>
                <a:cs typeface="Arial"/>
              </a:rPr>
              <a:t>Jake </a:t>
            </a:r>
            <a:r>
              <a:rPr sz="1547" spc="-24" dirty="0">
                <a:latin typeface="Arial"/>
                <a:cs typeface="Arial"/>
              </a:rPr>
              <a:t>VanderPlas;</a:t>
            </a:r>
            <a:r>
              <a:rPr sz="1547" spc="-17" dirty="0">
                <a:latin typeface="Arial"/>
                <a:cs typeface="Arial"/>
              </a:rPr>
              <a:t> </a:t>
            </a:r>
            <a:r>
              <a:rPr sz="1547" spc="-4" dirty="0">
                <a:latin typeface="Arial"/>
                <a:cs typeface="Arial"/>
              </a:rPr>
              <a:t>Source:</a:t>
            </a:r>
            <a:endParaRPr sz="1547" dirty="0">
              <a:latin typeface="Arial"/>
              <a:cs typeface="Arial"/>
            </a:endParaRPr>
          </a:p>
          <a:p>
            <a:pPr marL="8929">
              <a:spcBef>
                <a:spcPts val="43"/>
              </a:spcBef>
            </a:pPr>
            <a:r>
              <a:rPr sz="1547" u="heavy" spc="21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https://speakerdeck.com/jakevdp/the-state-</a:t>
            </a:r>
            <a:r>
              <a:rPr sz="1547" spc="21" dirty="0">
                <a:latin typeface="Arial"/>
                <a:cs typeface="Arial"/>
              </a:rPr>
              <a:t>of-the-stack-scipy-2015-keynote?slide=8)</a:t>
            </a:r>
            <a:endParaRPr sz="1547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786">
              <a:spcBef>
                <a:spcPts val="24"/>
              </a:spcBef>
            </a:pPr>
            <a:fld id="{B6F15528-21DE-4FAA-801E-634DDDAF4B2B}" type="slidenum">
              <a:rPr lang="en-US" smtClean="0"/>
              <a:pPr/>
              <a:t>30</a:t>
            </a:fld>
            <a:endParaRPr spc="-4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331406C1-9A20-4BA5-8D0B-617483E5DB14}"/>
              </a:ext>
            </a:extLst>
          </p:cNvPr>
          <p:cNvSpPr txBox="1">
            <a:spLocks/>
          </p:cNvSpPr>
          <p:nvPr/>
        </p:nvSpPr>
        <p:spPr>
          <a:xfrm>
            <a:off x="1540669" y="502123"/>
            <a:ext cx="7551669" cy="361470"/>
          </a:xfrm>
          <a:prstGeom prst="rect">
            <a:avLst/>
          </a:prstGeom>
        </p:spPr>
        <p:txBody>
          <a:bodyPr vert="horz" wrap="square" lIns="0" tIns="33933" rIns="0" bIns="0" rtlCol="0">
            <a:spAutoFit/>
          </a:bodyPr>
          <a:lstStyle>
            <a:lvl1pPr>
              <a:defRPr sz="50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8929" marR="3572">
              <a:lnSpc>
                <a:spcPts val="2391"/>
              </a:lnSpc>
              <a:spcBef>
                <a:spcPts val="267"/>
              </a:spcBef>
            </a:pPr>
            <a:r>
              <a:rPr lang="en-US" sz="3300" kern="0" dirty="0">
                <a:solidFill>
                  <a:srgbClr val="FF0000"/>
                </a:solidFill>
              </a:rPr>
              <a:t>Python Libraries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1F125-32F0-441B-9CA2-534AE52D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1875" y="1594248"/>
            <a:ext cx="8037701" cy="1716518"/>
          </a:xfrm>
          <a:prstGeom prst="rect">
            <a:avLst/>
          </a:prstGeom>
        </p:spPr>
        <p:txBody>
          <a:bodyPr vert="horz" wrap="square" lIns="0" tIns="4911" rIns="0" bIns="0" rtlCol="0">
            <a:spAutoFit/>
          </a:bodyPr>
          <a:lstStyle/>
          <a:p>
            <a:pPr marL="8929" marR="3572">
              <a:lnSpc>
                <a:spcPct val="102099"/>
              </a:lnSpc>
              <a:spcBef>
                <a:spcPts val="39"/>
              </a:spcBef>
            </a:pPr>
            <a:r>
              <a:rPr sz="2320" b="1" spc="84" dirty="0">
                <a:latin typeface="Times New Roman"/>
                <a:cs typeface="Times New Roman"/>
              </a:rPr>
              <a:t>“A </a:t>
            </a:r>
            <a:r>
              <a:rPr sz="2320" b="1" spc="77" dirty="0">
                <a:latin typeface="Times New Roman"/>
                <a:cs typeface="Times New Roman"/>
              </a:rPr>
              <a:t>computer program </a:t>
            </a:r>
            <a:r>
              <a:rPr sz="2320" b="1" spc="15" dirty="0">
                <a:latin typeface="Times New Roman"/>
                <a:cs typeface="Times New Roman"/>
              </a:rPr>
              <a:t>is </a:t>
            </a:r>
            <a:r>
              <a:rPr sz="2320" b="1" spc="56" dirty="0">
                <a:latin typeface="Times New Roman"/>
                <a:cs typeface="Times New Roman"/>
              </a:rPr>
              <a:t>said </a:t>
            </a:r>
            <a:r>
              <a:rPr sz="2320" b="1" spc="95" dirty="0">
                <a:latin typeface="Times New Roman"/>
                <a:cs typeface="Times New Roman"/>
              </a:rPr>
              <a:t>to </a:t>
            </a:r>
            <a:r>
              <a:rPr sz="2320" b="1" spc="-39" dirty="0">
                <a:latin typeface="Georgia"/>
                <a:cs typeface="Georgia"/>
              </a:rPr>
              <a:t>learn </a:t>
            </a:r>
            <a:r>
              <a:rPr sz="2320" b="1" spc="49" dirty="0">
                <a:latin typeface="Times New Roman"/>
                <a:cs typeface="Times New Roman"/>
              </a:rPr>
              <a:t>from experience </a:t>
            </a:r>
            <a:r>
              <a:rPr sz="2320" b="1" i="1" spc="127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320" b="1" i="1" spc="127" dirty="0">
                <a:latin typeface="Arial"/>
                <a:cs typeface="Arial"/>
              </a:rPr>
              <a:t> </a:t>
            </a:r>
            <a:r>
              <a:rPr sz="2320" b="1" spc="77" dirty="0">
                <a:latin typeface="Times New Roman"/>
                <a:cs typeface="Times New Roman"/>
              </a:rPr>
              <a:t>with </a:t>
            </a:r>
            <a:r>
              <a:rPr sz="2320" b="1" spc="67" dirty="0">
                <a:latin typeface="Times New Roman"/>
                <a:cs typeface="Times New Roman"/>
              </a:rPr>
              <a:t>respect </a:t>
            </a:r>
            <a:r>
              <a:rPr sz="2320" b="1" spc="95" dirty="0">
                <a:latin typeface="Times New Roman"/>
                <a:cs typeface="Times New Roman"/>
              </a:rPr>
              <a:t>to  </a:t>
            </a:r>
            <a:r>
              <a:rPr sz="2320" b="1" spc="43" dirty="0">
                <a:latin typeface="Times New Roman"/>
                <a:cs typeface="Times New Roman"/>
              </a:rPr>
              <a:t>some </a:t>
            </a:r>
            <a:r>
              <a:rPr sz="2320" b="1" spc="35" dirty="0">
                <a:latin typeface="Times New Roman"/>
                <a:cs typeface="Times New Roman"/>
              </a:rPr>
              <a:t>class </a:t>
            </a:r>
            <a:r>
              <a:rPr sz="2320" b="1" spc="-4" dirty="0">
                <a:latin typeface="Times New Roman"/>
                <a:cs typeface="Times New Roman"/>
              </a:rPr>
              <a:t>of </a:t>
            </a:r>
            <a:r>
              <a:rPr sz="2320" b="1" spc="73" dirty="0">
                <a:latin typeface="Times New Roman"/>
                <a:cs typeface="Times New Roman"/>
              </a:rPr>
              <a:t>tasks </a:t>
            </a:r>
            <a:r>
              <a:rPr sz="2320" b="1" i="1" spc="-17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320" b="1" i="1" spc="-17" dirty="0">
                <a:latin typeface="Arial"/>
                <a:cs typeface="Arial"/>
              </a:rPr>
              <a:t> </a:t>
            </a:r>
            <a:r>
              <a:rPr sz="2320" b="1" spc="99" dirty="0">
                <a:latin typeface="Times New Roman"/>
                <a:cs typeface="Times New Roman"/>
              </a:rPr>
              <a:t>and </a:t>
            </a:r>
            <a:r>
              <a:rPr sz="2320" b="1" spc="63" dirty="0">
                <a:latin typeface="Times New Roman"/>
                <a:cs typeface="Times New Roman"/>
              </a:rPr>
              <a:t>performance </a:t>
            </a:r>
            <a:r>
              <a:rPr sz="2320" b="1" spc="67" dirty="0">
                <a:latin typeface="Times New Roman"/>
                <a:cs typeface="Times New Roman"/>
              </a:rPr>
              <a:t>measure </a:t>
            </a:r>
            <a:r>
              <a:rPr sz="2320" b="1" i="1" spc="-1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320" b="1" i="1" spc="-15" dirty="0">
                <a:latin typeface="Arial"/>
                <a:cs typeface="Arial"/>
              </a:rPr>
              <a:t> </a:t>
            </a:r>
            <a:r>
              <a:rPr sz="2320" b="1" spc="49" dirty="0">
                <a:latin typeface="Times New Roman"/>
                <a:cs typeface="Times New Roman"/>
              </a:rPr>
              <a:t>, </a:t>
            </a:r>
            <a:r>
              <a:rPr sz="2320" b="1" spc="-11" dirty="0">
                <a:latin typeface="Times New Roman"/>
                <a:cs typeface="Times New Roman"/>
              </a:rPr>
              <a:t>if </a:t>
            </a:r>
            <a:r>
              <a:rPr sz="2320" b="1" spc="67" dirty="0">
                <a:latin typeface="Times New Roman"/>
                <a:cs typeface="Times New Roman"/>
              </a:rPr>
              <a:t>its </a:t>
            </a:r>
            <a:r>
              <a:rPr sz="2320" b="1" spc="63" dirty="0">
                <a:latin typeface="Times New Roman"/>
                <a:cs typeface="Times New Roman"/>
              </a:rPr>
              <a:t>performance </a:t>
            </a:r>
            <a:r>
              <a:rPr sz="2320" b="1" spc="133" dirty="0">
                <a:latin typeface="Times New Roman"/>
                <a:cs typeface="Times New Roman"/>
              </a:rPr>
              <a:t>at </a:t>
            </a:r>
            <a:r>
              <a:rPr sz="2320" b="1" spc="73" dirty="0">
                <a:latin typeface="Times New Roman"/>
                <a:cs typeface="Times New Roman"/>
              </a:rPr>
              <a:t>tasks  </a:t>
            </a:r>
            <a:r>
              <a:rPr sz="2320" b="1" spc="53" dirty="0">
                <a:latin typeface="Times New Roman"/>
                <a:cs typeface="Times New Roman"/>
              </a:rPr>
              <a:t>in </a:t>
            </a:r>
            <a:r>
              <a:rPr sz="2320" b="1" i="1" spc="-17" dirty="0">
                <a:latin typeface="Arial"/>
                <a:cs typeface="Arial"/>
              </a:rPr>
              <a:t>T </a:t>
            </a:r>
            <a:r>
              <a:rPr sz="2320" b="1" spc="49" dirty="0">
                <a:latin typeface="Times New Roman"/>
                <a:cs typeface="Times New Roman"/>
              </a:rPr>
              <a:t>, </a:t>
            </a:r>
            <a:r>
              <a:rPr sz="2320" b="1" spc="60" dirty="0">
                <a:latin typeface="Times New Roman"/>
                <a:cs typeface="Times New Roman"/>
              </a:rPr>
              <a:t>as </a:t>
            </a:r>
            <a:r>
              <a:rPr sz="2320" b="1" spc="71" dirty="0">
                <a:latin typeface="Times New Roman"/>
                <a:cs typeface="Times New Roman"/>
              </a:rPr>
              <a:t>measured </a:t>
            </a:r>
            <a:r>
              <a:rPr sz="2320" b="1" spc="56" dirty="0">
                <a:latin typeface="Times New Roman"/>
                <a:cs typeface="Times New Roman"/>
              </a:rPr>
              <a:t>by </a:t>
            </a:r>
            <a:r>
              <a:rPr sz="2320" b="1" i="1" spc="-15" dirty="0">
                <a:latin typeface="Arial"/>
                <a:cs typeface="Arial"/>
              </a:rPr>
              <a:t>P </a:t>
            </a:r>
            <a:r>
              <a:rPr sz="2320" b="1" spc="49" dirty="0">
                <a:latin typeface="Times New Roman"/>
                <a:cs typeface="Times New Roman"/>
              </a:rPr>
              <a:t>, </a:t>
            </a:r>
            <a:r>
              <a:rPr sz="2320" b="1" spc="43" dirty="0">
                <a:latin typeface="Times New Roman"/>
                <a:cs typeface="Times New Roman"/>
              </a:rPr>
              <a:t>improves </a:t>
            </a:r>
            <a:r>
              <a:rPr sz="2320" b="1" spc="77" dirty="0">
                <a:latin typeface="Times New Roman"/>
                <a:cs typeface="Times New Roman"/>
              </a:rPr>
              <a:t>with </a:t>
            </a:r>
            <a:r>
              <a:rPr sz="2320" b="1" spc="49" dirty="0">
                <a:latin typeface="Times New Roman"/>
                <a:cs typeface="Times New Roman"/>
              </a:rPr>
              <a:t>experience</a:t>
            </a:r>
            <a:r>
              <a:rPr sz="2320" b="1" spc="365" dirty="0">
                <a:latin typeface="Times New Roman"/>
                <a:cs typeface="Times New Roman"/>
              </a:rPr>
              <a:t> </a:t>
            </a:r>
            <a:r>
              <a:rPr sz="2320" b="1" i="1" spc="116" dirty="0">
                <a:latin typeface="Arial"/>
                <a:cs typeface="Arial"/>
              </a:rPr>
              <a:t>E</a:t>
            </a:r>
            <a:r>
              <a:rPr sz="2320" b="1" spc="116" dirty="0">
                <a:latin typeface="Times New Roman"/>
                <a:cs typeface="Times New Roman"/>
              </a:rPr>
              <a:t>.”</a:t>
            </a:r>
            <a:endParaRPr sz="2320" b="1" dirty="0">
              <a:latin typeface="Times New Roman"/>
              <a:cs typeface="Times New Roman"/>
            </a:endParaRPr>
          </a:p>
          <a:p>
            <a:pPr marL="1575473">
              <a:spcBef>
                <a:spcPts val="327"/>
              </a:spcBef>
            </a:pPr>
            <a:r>
              <a:rPr sz="1407" spc="39" dirty="0">
                <a:latin typeface="Times New Roman"/>
                <a:cs typeface="Times New Roman"/>
              </a:rPr>
              <a:t>— </a:t>
            </a:r>
            <a:r>
              <a:rPr sz="1407" spc="63" dirty="0">
                <a:latin typeface="Times New Roman"/>
                <a:cs typeface="Times New Roman"/>
              </a:rPr>
              <a:t>Tom </a:t>
            </a:r>
            <a:r>
              <a:rPr sz="1407" spc="45" dirty="0">
                <a:latin typeface="Times New Roman"/>
                <a:cs typeface="Times New Roman"/>
              </a:rPr>
              <a:t>Mitchell, </a:t>
            </a:r>
            <a:r>
              <a:rPr sz="1407" spc="53" dirty="0">
                <a:latin typeface="Times New Roman"/>
                <a:cs typeface="Times New Roman"/>
              </a:rPr>
              <a:t>Professor </a:t>
            </a:r>
            <a:r>
              <a:rPr sz="1407" spc="133" dirty="0">
                <a:latin typeface="Times New Roman"/>
                <a:cs typeface="Times New Roman"/>
              </a:rPr>
              <a:t>at </a:t>
            </a:r>
            <a:r>
              <a:rPr sz="1407" spc="56" dirty="0">
                <a:latin typeface="Times New Roman"/>
                <a:cs typeface="Times New Roman"/>
              </a:rPr>
              <a:t>Carnegie </a:t>
            </a:r>
            <a:r>
              <a:rPr sz="1407" spc="39" dirty="0">
                <a:latin typeface="Times New Roman"/>
                <a:cs typeface="Times New Roman"/>
              </a:rPr>
              <a:t>Mellon</a:t>
            </a:r>
            <a:r>
              <a:rPr sz="1407" spc="144" dirty="0">
                <a:latin typeface="Times New Roman"/>
                <a:cs typeface="Times New Roman"/>
              </a:rPr>
              <a:t> </a:t>
            </a:r>
            <a:r>
              <a:rPr sz="1407" spc="53" dirty="0">
                <a:latin typeface="Times New Roman"/>
                <a:cs typeface="Times New Roman"/>
              </a:rPr>
              <a:t>University</a:t>
            </a:r>
            <a:endParaRPr sz="1407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786">
              <a:spcBef>
                <a:spcPts val="24"/>
              </a:spcBef>
            </a:pPr>
            <a:fld id="{B6F15528-21DE-4FAA-801E-634DDDAF4B2B}" type="slidenum">
              <a:rPr lang="en-US" smtClean="0"/>
              <a:pPr/>
              <a:t>4</a:t>
            </a:fld>
            <a:endParaRPr spc="-4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24B423-7D14-4848-A4DC-93E39FFBE3A0}"/>
              </a:ext>
            </a:extLst>
          </p:cNvPr>
          <p:cNvSpPr/>
          <p:nvPr/>
        </p:nvSpPr>
        <p:spPr>
          <a:xfrm>
            <a:off x="2752726" y="3881669"/>
            <a:ext cx="6096000" cy="18035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6933" marR="6773">
              <a:lnSpc>
                <a:spcPct val="119400"/>
              </a:lnSpc>
              <a:spcBef>
                <a:spcPts val="120"/>
              </a:spcBef>
            </a:pPr>
            <a:r>
              <a:rPr lang="en-US" sz="2400" spc="-93" dirty="0">
                <a:solidFill>
                  <a:srgbClr val="990000"/>
                </a:solidFill>
                <a:latin typeface="Tahoma"/>
                <a:cs typeface="Tahoma"/>
              </a:rPr>
              <a:t>Learning </a:t>
            </a:r>
            <a:r>
              <a:rPr lang="en-US" sz="2400" spc="-40" dirty="0">
                <a:latin typeface="Tahoma"/>
                <a:cs typeface="Tahoma"/>
              </a:rPr>
              <a:t>in </a:t>
            </a:r>
            <a:r>
              <a:rPr lang="en-US" sz="2400" spc="-47" dirty="0">
                <a:latin typeface="Tahoma"/>
                <a:cs typeface="Tahoma"/>
              </a:rPr>
              <a:t>this </a:t>
            </a:r>
            <a:r>
              <a:rPr lang="en-US" sz="2400" spc="-60" dirty="0">
                <a:latin typeface="Tahoma"/>
                <a:cs typeface="Tahoma"/>
              </a:rPr>
              <a:t>context </a:t>
            </a:r>
            <a:r>
              <a:rPr lang="en-US" sz="2400" spc="-80" dirty="0">
                <a:latin typeface="Tahoma"/>
                <a:cs typeface="Tahoma"/>
              </a:rPr>
              <a:t>is </a:t>
            </a:r>
            <a:r>
              <a:rPr lang="en-US" sz="2400" spc="-93" dirty="0">
                <a:latin typeface="Tahoma"/>
                <a:cs typeface="Tahoma"/>
              </a:rPr>
              <a:t>the </a:t>
            </a:r>
            <a:r>
              <a:rPr lang="en-US" sz="2400" spc="-140" dirty="0">
                <a:latin typeface="Tahoma"/>
                <a:cs typeface="Tahoma"/>
              </a:rPr>
              <a:t>process </a:t>
            </a:r>
            <a:r>
              <a:rPr lang="en-US" sz="2400" spc="-80" dirty="0">
                <a:latin typeface="Tahoma"/>
                <a:cs typeface="Tahoma"/>
              </a:rPr>
              <a:t>of </a:t>
            </a:r>
            <a:r>
              <a:rPr lang="en-US" sz="2400" spc="-87" dirty="0">
                <a:latin typeface="Tahoma"/>
                <a:cs typeface="Tahoma"/>
              </a:rPr>
              <a:t>gaining </a:t>
            </a:r>
            <a:r>
              <a:rPr lang="en-US" sz="2400" spc="-107" dirty="0">
                <a:latin typeface="Tahoma"/>
                <a:cs typeface="Tahoma"/>
              </a:rPr>
              <a:t>understanding </a:t>
            </a:r>
            <a:r>
              <a:rPr lang="en-US" sz="2400" spc="-152" dirty="0">
                <a:latin typeface="Tahoma"/>
                <a:cs typeface="Tahoma"/>
              </a:rPr>
              <a:t>by  </a:t>
            </a:r>
            <a:r>
              <a:rPr lang="en-US" sz="2400" spc="-60" dirty="0">
                <a:latin typeface="Tahoma"/>
                <a:cs typeface="Tahoma"/>
              </a:rPr>
              <a:t>constructing </a:t>
            </a:r>
            <a:r>
              <a:rPr lang="en-US" sz="2400" spc="-113" dirty="0">
                <a:latin typeface="Tahoma"/>
                <a:cs typeface="Tahoma"/>
              </a:rPr>
              <a:t>models </a:t>
            </a:r>
            <a:r>
              <a:rPr lang="en-US" sz="2400" spc="-80" dirty="0">
                <a:latin typeface="Tahoma"/>
                <a:cs typeface="Tahoma"/>
              </a:rPr>
              <a:t>of </a:t>
            </a:r>
            <a:r>
              <a:rPr lang="en-US" sz="2400" spc="-147" dirty="0">
                <a:latin typeface="Tahoma"/>
                <a:cs typeface="Tahoma"/>
              </a:rPr>
              <a:t>observed </a:t>
            </a:r>
            <a:r>
              <a:rPr lang="en-US" sz="2400" spc="-67" dirty="0">
                <a:latin typeface="Tahoma"/>
                <a:cs typeface="Tahoma"/>
              </a:rPr>
              <a:t>data </a:t>
            </a:r>
            <a:r>
              <a:rPr lang="en-US" sz="2400" spc="-40" dirty="0">
                <a:latin typeface="Tahoma"/>
                <a:cs typeface="Tahoma"/>
              </a:rPr>
              <a:t>with </a:t>
            </a:r>
            <a:r>
              <a:rPr lang="en-US" sz="2400" spc="-93" dirty="0">
                <a:latin typeface="Tahoma"/>
                <a:cs typeface="Tahoma"/>
              </a:rPr>
              <a:t>the </a:t>
            </a:r>
            <a:r>
              <a:rPr lang="en-US" sz="2400" spc="-53" dirty="0">
                <a:latin typeface="Tahoma"/>
                <a:cs typeface="Tahoma"/>
              </a:rPr>
              <a:t>intention </a:t>
            </a:r>
            <a:r>
              <a:rPr lang="en-US" sz="2400" spc="-13" dirty="0">
                <a:latin typeface="Tahoma"/>
                <a:cs typeface="Tahoma"/>
              </a:rPr>
              <a:t>to </a:t>
            </a:r>
            <a:r>
              <a:rPr lang="en-US" sz="2400" spc="-193" dirty="0">
                <a:latin typeface="Tahoma"/>
                <a:cs typeface="Tahoma"/>
              </a:rPr>
              <a:t>use </a:t>
            </a:r>
            <a:r>
              <a:rPr lang="en-US" sz="2400" spc="-100" dirty="0">
                <a:latin typeface="Tahoma"/>
                <a:cs typeface="Tahoma"/>
              </a:rPr>
              <a:t>them for  </a:t>
            </a:r>
            <a:r>
              <a:rPr lang="en-US" sz="2400" spc="-80" dirty="0">
                <a:latin typeface="Tahoma"/>
                <a:cs typeface="Tahoma"/>
              </a:rPr>
              <a:t>prediction.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B55A2-B617-4152-89CC-70A77512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15E77-4A5E-4171-9A73-D22A437FB18A}"/>
              </a:ext>
            </a:extLst>
          </p:cNvPr>
          <p:cNvSpPr/>
          <p:nvPr/>
        </p:nvSpPr>
        <p:spPr>
          <a:xfrm>
            <a:off x="3830173" y="408551"/>
            <a:ext cx="173874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00" spc="-93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868" y="329246"/>
            <a:ext cx="7260729" cy="604116"/>
          </a:xfrm>
          <a:prstGeom prst="rect">
            <a:avLst/>
          </a:prstGeom>
        </p:spPr>
        <p:txBody>
          <a:bodyPr vert="horz" wrap="square" lIns="0" tIns="8929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1"/>
              </a:spcBef>
            </a:pPr>
            <a:r>
              <a:rPr sz="3867" spc="71" dirty="0"/>
              <a:t>Categories </a:t>
            </a:r>
            <a:r>
              <a:rPr sz="3867" spc="140" dirty="0"/>
              <a:t>of </a:t>
            </a:r>
            <a:r>
              <a:rPr sz="3867" spc="92" dirty="0"/>
              <a:t>Machine</a:t>
            </a:r>
            <a:r>
              <a:rPr sz="3867" spc="-236" dirty="0"/>
              <a:t> </a:t>
            </a:r>
            <a:r>
              <a:rPr sz="3867" spc="67" dirty="0"/>
              <a:t>Learning</a:t>
            </a:r>
            <a:endParaRPr sz="3867" dirty="0"/>
          </a:p>
        </p:txBody>
      </p:sp>
      <p:sp>
        <p:nvSpPr>
          <p:cNvPr id="3" name="object 3"/>
          <p:cNvSpPr/>
          <p:nvPr/>
        </p:nvSpPr>
        <p:spPr>
          <a:xfrm>
            <a:off x="5959626" y="1841661"/>
            <a:ext cx="3284785" cy="1311324"/>
          </a:xfrm>
          <a:custGeom>
            <a:avLst/>
            <a:gdLst/>
            <a:ahLst/>
            <a:cxnLst/>
            <a:rect l="l" t="t" r="r" b="b"/>
            <a:pathLst>
              <a:path w="4671695" h="1864995">
                <a:moveTo>
                  <a:pt x="0" y="0"/>
                </a:moveTo>
                <a:lnTo>
                  <a:pt x="4671446" y="0"/>
                </a:lnTo>
                <a:lnTo>
                  <a:pt x="4671446" y="1864479"/>
                </a:lnTo>
                <a:lnTo>
                  <a:pt x="0" y="1864479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4" name="object 4"/>
          <p:cNvSpPr txBox="1"/>
          <p:nvPr/>
        </p:nvSpPr>
        <p:spPr>
          <a:xfrm>
            <a:off x="5959626" y="1841659"/>
            <a:ext cx="3284785" cy="1157023"/>
          </a:xfrm>
          <a:prstGeom prst="rect">
            <a:avLst/>
          </a:prstGeom>
          <a:ln w="10244">
            <a:solidFill>
              <a:srgbClr val="000000"/>
            </a:solidFill>
          </a:ln>
        </p:spPr>
        <p:txBody>
          <a:bodyPr vert="horz" wrap="square" lIns="0" tIns="23216" rIns="0" bIns="0" rtlCol="0">
            <a:spAutoFit/>
          </a:bodyPr>
          <a:lstStyle/>
          <a:p>
            <a:pPr marL="266076" marR="1624135">
              <a:lnSpc>
                <a:spcPct val="145600"/>
              </a:lnSpc>
              <a:spcBef>
                <a:spcPts val="183"/>
              </a:spcBef>
            </a:pPr>
            <a:r>
              <a:rPr sz="1688" spc="4" dirty="0">
                <a:latin typeface="Gill Sans MT"/>
                <a:cs typeface="Gill Sans MT"/>
              </a:rPr>
              <a:t>Labeled data  </a:t>
            </a:r>
            <a:r>
              <a:rPr sz="1688" dirty="0">
                <a:latin typeface="Gill Sans MT"/>
                <a:cs typeface="Gill Sans MT"/>
              </a:rPr>
              <a:t>Direct</a:t>
            </a:r>
            <a:r>
              <a:rPr sz="1688" spc="-39" dirty="0">
                <a:latin typeface="Gill Sans MT"/>
                <a:cs typeface="Gill Sans MT"/>
              </a:rPr>
              <a:t> </a:t>
            </a:r>
            <a:r>
              <a:rPr sz="1688" dirty="0">
                <a:latin typeface="Gill Sans MT"/>
                <a:cs typeface="Gill Sans MT"/>
              </a:rPr>
              <a:t>feedback</a:t>
            </a:r>
            <a:endParaRPr sz="1688">
              <a:latin typeface="Gill Sans MT"/>
              <a:cs typeface="Gill Sans MT"/>
            </a:endParaRPr>
          </a:p>
          <a:p>
            <a:pPr marL="266076">
              <a:spcBef>
                <a:spcPts val="921"/>
              </a:spcBef>
            </a:pPr>
            <a:r>
              <a:rPr sz="1688" spc="-4" dirty="0">
                <a:latin typeface="Gill Sans MT"/>
                <a:cs typeface="Gill Sans MT"/>
              </a:rPr>
              <a:t>Predict</a:t>
            </a:r>
            <a:r>
              <a:rPr sz="1688" spc="4" dirty="0">
                <a:latin typeface="Gill Sans MT"/>
                <a:cs typeface="Gill Sans MT"/>
              </a:rPr>
              <a:t> </a:t>
            </a:r>
            <a:r>
              <a:rPr sz="1688" dirty="0">
                <a:latin typeface="Gill Sans MT"/>
                <a:cs typeface="Gill Sans MT"/>
              </a:rPr>
              <a:t>outcome/future</a:t>
            </a:r>
            <a:endParaRPr sz="1688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53266" y="2037943"/>
            <a:ext cx="100844" cy="165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6" name="object 6"/>
          <p:cNvSpPr/>
          <p:nvPr/>
        </p:nvSpPr>
        <p:spPr>
          <a:xfrm>
            <a:off x="6053266" y="2408902"/>
            <a:ext cx="100844" cy="165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7" name="object 7"/>
          <p:cNvSpPr/>
          <p:nvPr/>
        </p:nvSpPr>
        <p:spPr>
          <a:xfrm>
            <a:off x="6053266" y="2779862"/>
            <a:ext cx="100844" cy="165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8" name="object 8"/>
          <p:cNvSpPr txBox="1"/>
          <p:nvPr/>
        </p:nvSpPr>
        <p:spPr>
          <a:xfrm>
            <a:off x="2675017" y="2173002"/>
            <a:ext cx="3284785" cy="466641"/>
          </a:xfrm>
          <a:prstGeom prst="rect">
            <a:avLst/>
          </a:prstGeom>
          <a:solidFill>
            <a:srgbClr val="666666"/>
          </a:solidFill>
          <a:ln w="10244">
            <a:solidFill>
              <a:srgbClr val="000000"/>
            </a:solidFill>
          </a:ln>
        </p:spPr>
        <p:txBody>
          <a:bodyPr vert="horz" wrap="square" lIns="0" tIns="151359" rIns="0" bIns="0" rtlCol="0">
            <a:spAutoFit/>
          </a:bodyPr>
          <a:lstStyle/>
          <a:p>
            <a:pPr marR="8929" algn="ctr">
              <a:spcBef>
                <a:spcPts val="1192"/>
              </a:spcBef>
            </a:pPr>
            <a:r>
              <a:rPr sz="2039" spc="7" dirty="0">
                <a:solidFill>
                  <a:srgbClr val="FFFFFF"/>
                </a:solidFill>
                <a:latin typeface="Gill Sans MT"/>
                <a:cs typeface="Gill Sans MT"/>
              </a:rPr>
              <a:t>Supervised</a:t>
            </a:r>
            <a:r>
              <a:rPr sz="2039" spc="-11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039" dirty="0">
                <a:solidFill>
                  <a:srgbClr val="FFFFFF"/>
                </a:solidFill>
                <a:latin typeface="Gill Sans MT"/>
                <a:cs typeface="Gill Sans MT"/>
              </a:rPr>
              <a:t>Learning</a:t>
            </a:r>
            <a:endParaRPr sz="2039">
              <a:latin typeface="Gill Sans MT"/>
              <a:cs typeface="Gill Sans MT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BDECA54-0E82-4451-A6A8-2821799449D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9777" y="246043"/>
            <a:ext cx="9299088" cy="686125"/>
          </a:xfrm>
          <a:prstGeom prst="rect">
            <a:avLst/>
          </a:prstGeom>
        </p:spPr>
        <p:txBody>
          <a:bodyPr vert="horz" wrap="square" lIns="0" tIns="8929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1"/>
              </a:spcBef>
            </a:pPr>
            <a:r>
              <a:rPr spc="63" dirty="0"/>
              <a:t>Supervised </a:t>
            </a:r>
            <a:r>
              <a:rPr spc="56" dirty="0"/>
              <a:t>Learning:</a:t>
            </a:r>
            <a:r>
              <a:rPr spc="-84" dirty="0"/>
              <a:t> </a:t>
            </a:r>
            <a:r>
              <a:rPr spc="77" dirty="0"/>
              <a:t>Classification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376573" y="2019055"/>
            <a:ext cx="3493740" cy="3331667"/>
          </a:xfrm>
          <a:custGeom>
            <a:avLst/>
            <a:gdLst/>
            <a:ahLst/>
            <a:cxnLst/>
            <a:rect l="l" t="t" r="r" b="b"/>
            <a:pathLst>
              <a:path w="4968875" h="4738370">
                <a:moveTo>
                  <a:pt x="0" y="0"/>
                </a:moveTo>
                <a:lnTo>
                  <a:pt x="0" y="4738270"/>
                </a:lnTo>
                <a:lnTo>
                  <a:pt x="4968608" y="47382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4" name="object 4"/>
          <p:cNvSpPr/>
          <p:nvPr/>
        </p:nvSpPr>
        <p:spPr>
          <a:xfrm>
            <a:off x="7861195" y="5309575"/>
            <a:ext cx="103584" cy="82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5" name="object 5"/>
          <p:cNvSpPr/>
          <p:nvPr/>
        </p:nvSpPr>
        <p:spPr>
          <a:xfrm>
            <a:off x="4335496" y="1924400"/>
            <a:ext cx="82153" cy="103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6" name="object 6"/>
          <p:cNvSpPr/>
          <p:nvPr/>
        </p:nvSpPr>
        <p:spPr>
          <a:xfrm>
            <a:off x="6977309" y="2798709"/>
            <a:ext cx="190649" cy="192881"/>
          </a:xfrm>
          <a:custGeom>
            <a:avLst/>
            <a:gdLst/>
            <a:ahLst/>
            <a:cxnLst/>
            <a:rect l="l" t="t" r="r" b="b"/>
            <a:pathLst>
              <a:path w="271145" h="274320">
                <a:moveTo>
                  <a:pt x="235354" y="38147"/>
                </a:moveTo>
                <a:lnTo>
                  <a:pt x="258370" y="75377"/>
                </a:lnTo>
                <a:lnTo>
                  <a:pt x="270497" y="116616"/>
                </a:lnTo>
                <a:lnTo>
                  <a:pt x="271115" y="158996"/>
                </a:lnTo>
                <a:lnTo>
                  <a:pt x="259607" y="199651"/>
                </a:lnTo>
                <a:lnTo>
                  <a:pt x="235354" y="235713"/>
                </a:lnTo>
                <a:lnTo>
                  <a:pt x="201187" y="261538"/>
                </a:lnTo>
                <a:lnTo>
                  <a:pt x="161625" y="274167"/>
                </a:lnTo>
                <a:lnTo>
                  <a:pt x="119390" y="273883"/>
                </a:lnTo>
                <a:lnTo>
                  <a:pt x="77205" y="260970"/>
                </a:lnTo>
                <a:lnTo>
                  <a:pt x="37791" y="235713"/>
                </a:lnTo>
                <a:lnTo>
                  <a:pt x="12553" y="200505"/>
                </a:lnTo>
                <a:lnTo>
                  <a:pt x="0" y="159813"/>
                </a:lnTo>
                <a:lnTo>
                  <a:pt x="64" y="116968"/>
                </a:lnTo>
                <a:lnTo>
                  <a:pt x="12683" y="75302"/>
                </a:lnTo>
                <a:lnTo>
                  <a:pt x="37791" y="38147"/>
                </a:lnTo>
                <a:lnTo>
                  <a:pt x="71486" y="13078"/>
                </a:lnTo>
                <a:lnTo>
                  <a:pt x="111521" y="272"/>
                </a:lnTo>
                <a:lnTo>
                  <a:pt x="154465" y="0"/>
                </a:lnTo>
                <a:lnTo>
                  <a:pt x="196887" y="12534"/>
                </a:lnTo>
                <a:lnTo>
                  <a:pt x="235354" y="3814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7" name="object 7"/>
          <p:cNvSpPr/>
          <p:nvPr/>
        </p:nvSpPr>
        <p:spPr>
          <a:xfrm>
            <a:off x="6981774" y="2794244"/>
            <a:ext cx="190649" cy="192881"/>
          </a:xfrm>
          <a:custGeom>
            <a:avLst/>
            <a:gdLst/>
            <a:ahLst/>
            <a:cxnLst/>
            <a:rect l="l" t="t" r="r" b="b"/>
            <a:pathLst>
              <a:path w="271145" h="274320">
                <a:moveTo>
                  <a:pt x="229004" y="44497"/>
                </a:moveTo>
                <a:lnTo>
                  <a:pt x="255119" y="78629"/>
                </a:lnTo>
                <a:lnTo>
                  <a:pt x="269125" y="117988"/>
                </a:lnTo>
                <a:lnTo>
                  <a:pt x="270708" y="159402"/>
                </a:lnTo>
                <a:lnTo>
                  <a:pt x="259556" y="199701"/>
                </a:lnTo>
                <a:lnTo>
                  <a:pt x="235354" y="235713"/>
                </a:lnTo>
                <a:lnTo>
                  <a:pt x="201187" y="261538"/>
                </a:lnTo>
                <a:lnTo>
                  <a:pt x="161625" y="274167"/>
                </a:lnTo>
                <a:lnTo>
                  <a:pt x="119390" y="273883"/>
                </a:lnTo>
                <a:lnTo>
                  <a:pt x="77205" y="260970"/>
                </a:lnTo>
                <a:lnTo>
                  <a:pt x="37791" y="235713"/>
                </a:lnTo>
                <a:lnTo>
                  <a:pt x="12553" y="200505"/>
                </a:lnTo>
                <a:lnTo>
                  <a:pt x="0" y="159813"/>
                </a:lnTo>
                <a:lnTo>
                  <a:pt x="64" y="116968"/>
                </a:lnTo>
                <a:lnTo>
                  <a:pt x="12683" y="75302"/>
                </a:lnTo>
                <a:lnTo>
                  <a:pt x="37791" y="38147"/>
                </a:lnTo>
                <a:lnTo>
                  <a:pt x="71486" y="13078"/>
                </a:lnTo>
                <a:lnTo>
                  <a:pt x="111521" y="272"/>
                </a:lnTo>
                <a:lnTo>
                  <a:pt x="154465" y="0"/>
                </a:lnTo>
                <a:lnTo>
                  <a:pt x="196887" y="12534"/>
                </a:lnTo>
                <a:lnTo>
                  <a:pt x="235354" y="3814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8" name="object 8"/>
          <p:cNvSpPr/>
          <p:nvPr/>
        </p:nvSpPr>
        <p:spPr>
          <a:xfrm>
            <a:off x="6998954" y="2894163"/>
            <a:ext cx="145108" cy="10268"/>
          </a:xfrm>
          <a:custGeom>
            <a:avLst/>
            <a:gdLst/>
            <a:ahLst/>
            <a:cxnLst/>
            <a:rect l="l" t="t" r="r" b="b"/>
            <a:pathLst>
              <a:path w="206375" h="14604">
                <a:moveTo>
                  <a:pt x="-12700" y="7158"/>
                </a:moveTo>
                <a:lnTo>
                  <a:pt x="218895" y="7158"/>
                </a:lnTo>
              </a:path>
            </a:pathLst>
          </a:custGeom>
          <a:ln w="397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9" name="object 9"/>
          <p:cNvSpPr/>
          <p:nvPr/>
        </p:nvSpPr>
        <p:spPr>
          <a:xfrm>
            <a:off x="7001191" y="2891873"/>
            <a:ext cx="130820" cy="8929"/>
          </a:xfrm>
          <a:custGeom>
            <a:avLst/>
            <a:gdLst/>
            <a:ahLst/>
            <a:cxnLst/>
            <a:rect l="l" t="t" r="r" b="b"/>
            <a:pathLst>
              <a:path w="186054" h="12700">
                <a:moveTo>
                  <a:pt x="-12700" y="6075"/>
                </a:moveTo>
                <a:lnTo>
                  <a:pt x="198431" y="6075"/>
                </a:lnTo>
              </a:path>
            </a:pathLst>
          </a:custGeom>
          <a:ln w="375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0" name="object 10"/>
          <p:cNvSpPr/>
          <p:nvPr/>
        </p:nvSpPr>
        <p:spPr>
          <a:xfrm>
            <a:off x="7068820" y="2817082"/>
            <a:ext cx="5357" cy="150911"/>
          </a:xfrm>
          <a:custGeom>
            <a:avLst/>
            <a:gdLst/>
            <a:ahLst/>
            <a:cxnLst/>
            <a:rect l="l" t="t" r="r" b="b"/>
            <a:pathLst>
              <a:path w="7620" h="214629">
                <a:moveTo>
                  <a:pt x="3578" y="-12700"/>
                </a:moveTo>
                <a:lnTo>
                  <a:pt x="3578" y="227001"/>
                </a:lnTo>
              </a:path>
            </a:pathLst>
          </a:custGeom>
          <a:ln w="32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1" name="object 11"/>
          <p:cNvSpPr/>
          <p:nvPr/>
        </p:nvSpPr>
        <p:spPr>
          <a:xfrm>
            <a:off x="7071642" y="2814890"/>
            <a:ext cx="5804" cy="136177"/>
          </a:xfrm>
          <a:custGeom>
            <a:avLst/>
            <a:gdLst/>
            <a:ahLst/>
            <a:cxnLst/>
            <a:rect l="l" t="t" r="r" b="b"/>
            <a:pathLst>
              <a:path w="8254" h="193675">
                <a:moveTo>
                  <a:pt x="4049" y="-12700"/>
                </a:moveTo>
                <a:lnTo>
                  <a:pt x="4049" y="206170"/>
                </a:lnTo>
              </a:path>
            </a:pathLst>
          </a:custGeom>
          <a:ln w="334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2" name="object 12"/>
          <p:cNvSpPr/>
          <p:nvPr/>
        </p:nvSpPr>
        <p:spPr>
          <a:xfrm>
            <a:off x="4947484" y="2208749"/>
            <a:ext cx="198685" cy="193775"/>
          </a:xfrm>
          <a:custGeom>
            <a:avLst/>
            <a:gdLst/>
            <a:ahLst/>
            <a:cxnLst/>
            <a:rect l="l" t="t" r="r" b="b"/>
            <a:pathLst>
              <a:path w="282575" h="275589">
                <a:moveTo>
                  <a:pt x="239319" y="39101"/>
                </a:moveTo>
                <a:lnTo>
                  <a:pt x="267769" y="75289"/>
                </a:lnTo>
                <a:lnTo>
                  <a:pt x="282154" y="116972"/>
                </a:lnTo>
                <a:lnTo>
                  <a:pt x="282314" y="160318"/>
                </a:lnTo>
                <a:lnTo>
                  <a:pt x="268089" y="201493"/>
                </a:lnTo>
                <a:lnTo>
                  <a:pt x="239319" y="236667"/>
                </a:lnTo>
                <a:lnTo>
                  <a:pt x="204129" y="261139"/>
                </a:lnTo>
                <a:lnTo>
                  <a:pt x="161738" y="274349"/>
                </a:lnTo>
                <a:lnTo>
                  <a:pt x="117185" y="275322"/>
                </a:lnTo>
                <a:lnTo>
                  <a:pt x="75510" y="263086"/>
                </a:lnTo>
                <a:lnTo>
                  <a:pt x="41752" y="236667"/>
                </a:lnTo>
                <a:lnTo>
                  <a:pt x="14339" y="202606"/>
                </a:lnTo>
                <a:lnTo>
                  <a:pt x="316" y="161174"/>
                </a:lnTo>
                <a:lnTo>
                  <a:pt x="0" y="117017"/>
                </a:lnTo>
                <a:lnTo>
                  <a:pt x="13706" y="74778"/>
                </a:lnTo>
                <a:lnTo>
                  <a:pt x="41752" y="39101"/>
                </a:lnTo>
                <a:lnTo>
                  <a:pt x="79980" y="14691"/>
                </a:lnTo>
                <a:lnTo>
                  <a:pt x="122417" y="1243"/>
                </a:lnTo>
                <a:lnTo>
                  <a:pt x="165497" y="0"/>
                </a:lnTo>
                <a:lnTo>
                  <a:pt x="205653" y="12204"/>
                </a:lnTo>
                <a:lnTo>
                  <a:pt x="239319" y="3910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3" name="object 13"/>
          <p:cNvSpPr/>
          <p:nvPr/>
        </p:nvSpPr>
        <p:spPr>
          <a:xfrm>
            <a:off x="4951950" y="2204283"/>
            <a:ext cx="198239" cy="193775"/>
          </a:xfrm>
          <a:custGeom>
            <a:avLst/>
            <a:gdLst/>
            <a:ahLst/>
            <a:cxnLst/>
            <a:rect l="l" t="t" r="r" b="b"/>
            <a:pathLst>
              <a:path w="281939" h="275589">
                <a:moveTo>
                  <a:pt x="232969" y="45451"/>
                </a:moveTo>
                <a:lnTo>
                  <a:pt x="264518" y="78540"/>
                </a:lnTo>
                <a:lnTo>
                  <a:pt x="280782" y="118344"/>
                </a:lnTo>
                <a:lnTo>
                  <a:pt x="281908" y="160724"/>
                </a:lnTo>
                <a:lnTo>
                  <a:pt x="268038" y="201544"/>
                </a:lnTo>
                <a:lnTo>
                  <a:pt x="239319" y="236667"/>
                </a:lnTo>
                <a:lnTo>
                  <a:pt x="204129" y="261139"/>
                </a:lnTo>
                <a:lnTo>
                  <a:pt x="161738" y="274349"/>
                </a:lnTo>
                <a:lnTo>
                  <a:pt x="117185" y="275322"/>
                </a:lnTo>
                <a:lnTo>
                  <a:pt x="75510" y="263086"/>
                </a:lnTo>
                <a:lnTo>
                  <a:pt x="41752" y="236667"/>
                </a:lnTo>
                <a:lnTo>
                  <a:pt x="14339" y="202606"/>
                </a:lnTo>
                <a:lnTo>
                  <a:pt x="316" y="161174"/>
                </a:lnTo>
                <a:lnTo>
                  <a:pt x="0" y="117017"/>
                </a:lnTo>
                <a:lnTo>
                  <a:pt x="13706" y="74778"/>
                </a:lnTo>
                <a:lnTo>
                  <a:pt x="41752" y="39101"/>
                </a:lnTo>
                <a:lnTo>
                  <a:pt x="79980" y="14691"/>
                </a:lnTo>
                <a:lnTo>
                  <a:pt x="122417" y="1243"/>
                </a:lnTo>
                <a:lnTo>
                  <a:pt x="165497" y="0"/>
                </a:lnTo>
                <a:lnTo>
                  <a:pt x="205653" y="12204"/>
                </a:lnTo>
                <a:lnTo>
                  <a:pt x="239319" y="3910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4" name="object 14"/>
          <p:cNvSpPr/>
          <p:nvPr/>
        </p:nvSpPr>
        <p:spPr>
          <a:xfrm>
            <a:off x="4977658" y="2305506"/>
            <a:ext cx="154484" cy="4911"/>
          </a:xfrm>
          <a:custGeom>
            <a:avLst/>
            <a:gdLst/>
            <a:ahLst/>
            <a:cxnLst/>
            <a:rect l="l" t="t" r="r" b="b"/>
            <a:pathLst>
              <a:path w="219710" h="6985">
                <a:moveTo>
                  <a:pt x="-12700" y="3452"/>
                </a:moveTo>
                <a:lnTo>
                  <a:pt x="231802" y="3452"/>
                </a:lnTo>
              </a:path>
            </a:pathLst>
          </a:custGeom>
          <a:ln w="323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5" name="object 15"/>
          <p:cNvSpPr/>
          <p:nvPr/>
        </p:nvSpPr>
        <p:spPr>
          <a:xfrm>
            <a:off x="4979907" y="2302752"/>
            <a:ext cx="138856" cy="3125"/>
          </a:xfrm>
          <a:custGeom>
            <a:avLst/>
            <a:gdLst/>
            <a:ahLst/>
            <a:cxnLst/>
            <a:rect l="l" t="t" r="r" b="b"/>
            <a:pathLst>
              <a:path w="197485" h="4445">
                <a:moveTo>
                  <a:pt x="-12700" y="1946"/>
                </a:moveTo>
                <a:lnTo>
                  <a:pt x="209972" y="1946"/>
                </a:lnTo>
              </a:path>
            </a:pathLst>
          </a:custGeom>
          <a:ln w="29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6" name="object 16"/>
          <p:cNvSpPr/>
          <p:nvPr/>
        </p:nvSpPr>
        <p:spPr>
          <a:xfrm>
            <a:off x="6227750" y="2522692"/>
            <a:ext cx="194221" cy="190649"/>
          </a:xfrm>
          <a:custGeom>
            <a:avLst/>
            <a:gdLst/>
            <a:ahLst/>
            <a:cxnLst/>
            <a:rect l="l" t="t" r="r" b="b"/>
            <a:pathLst>
              <a:path w="276225" h="271145">
                <a:moveTo>
                  <a:pt x="234596" y="37105"/>
                </a:moveTo>
                <a:lnTo>
                  <a:pt x="260251" y="74574"/>
                </a:lnTo>
                <a:lnTo>
                  <a:pt x="274416" y="116801"/>
                </a:lnTo>
                <a:lnTo>
                  <a:pt x="275752" y="160049"/>
                </a:lnTo>
                <a:lnTo>
                  <a:pt x="262924" y="200584"/>
                </a:lnTo>
                <a:lnTo>
                  <a:pt x="234596" y="234671"/>
                </a:lnTo>
                <a:lnTo>
                  <a:pt x="199714" y="259230"/>
                </a:lnTo>
                <a:lnTo>
                  <a:pt x="157412" y="271098"/>
                </a:lnTo>
                <a:lnTo>
                  <a:pt x="112795" y="270687"/>
                </a:lnTo>
                <a:lnTo>
                  <a:pt x="70966" y="258408"/>
                </a:lnTo>
                <a:lnTo>
                  <a:pt x="37030" y="234671"/>
                </a:lnTo>
                <a:lnTo>
                  <a:pt x="13103" y="197918"/>
                </a:lnTo>
                <a:lnTo>
                  <a:pt x="570" y="156488"/>
                </a:lnTo>
                <a:lnTo>
                  <a:pt x="0" y="113677"/>
                </a:lnTo>
                <a:lnTo>
                  <a:pt x="11963" y="72784"/>
                </a:lnTo>
                <a:lnTo>
                  <a:pt x="37030" y="37105"/>
                </a:lnTo>
                <a:lnTo>
                  <a:pt x="71366" y="12147"/>
                </a:lnTo>
                <a:lnTo>
                  <a:pt x="112689" y="0"/>
                </a:lnTo>
                <a:lnTo>
                  <a:pt x="156599" y="331"/>
                </a:lnTo>
                <a:lnTo>
                  <a:pt x="198701" y="12810"/>
                </a:lnTo>
                <a:lnTo>
                  <a:pt x="234596" y="3710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7" name="object 17"/>
          <p:cNvSpPr/>
          <p:nvPr/>
        </p:nvSpPr>
        <p:spPr>
          <a:xfrm>
            <a:off x="6232215" y="2518226"/>
            <a:ext cx="193775" cy="190649"/>
          </a:xfrm>
          <a:custGeom>
            <a:avLst/>
            <a:gdLst/>
            <a:ahLst/>
            <a:cxnLst/>
            <a:rect l="l" t="t" r="r" b="b"/>
            <a:pathLst>
              <a:path w="275590" h="271145">
                <a:moveTo>
                  <a:pt x="228246" y="43455"/>
                </a:moveTo>
                <a:lnTo>
                  <a:pt x="257000" y="77826"/>
                </a:lnTo>
                <a:lnTo>
                  <a:pt x="273044" y="118172"/>
                </a:lnTo>
                <a:lnTo>
                  <a:pt x="275346" y="160455"/>
                </a:lnTo>
                <a:lnTo>
                  <a:pt x="262874" y="200635"/>
                </a:lnTo>
                <a:lnTo>
                  <a:pt x="234596" y="234671"/>
                </a:lnTo>
                <a:lnTo>
                  <a:pt x="199714" y="259230"/>
                </a:lnTo>
                <a:lnTo>
                  <a:pt x="157412" y="271098"/>
                </a:lnTo>
                <a:lnTo>
                  <a:pt x="112795" y="270687"/>
                </a:lnTo>
                <a:lnTo>
                  <a:pt x="70966" y="258408"/>
                </a:lnTo>
                <a:lnTo>
                  <a:pt x="37030" y="234671"/>
                </a:lnTo>
                <a:lnTo>
                  <a:pt x="13103" y="197918"/>
                </a:lnTo>
                <a:lnTo>
                  <a:pt x="570" y="156488"/>
                </a:lnTo>
                <a:lnTo>
                  <a:pt x="0" y="113677"/>
                </a:lnTo>
                <a:lnTo>
                  <a:pt x="11963" y="72784"/>
                </a:lnTo>
                <a:lnTo>
                  <a:pt x="37030" y="37105"/>
                </a:lnTo>
                <a:lnTo>
                  <a:pt x="71366" y="12147"/>
                </a:lnTo>
                <a:lnTo>
                  <a:pt x="112689" y="0"/>
                </a:lnTo>
                <a:lnTo>
                  <a:pt x="156599" y="331"/>
                </a:lnTo>
                <a:lnTo>
                  <a:pt x="198701" y="12810"/>
                </a:lnTo>
                <a:lnTo>
                  <a:pt x="234596" y="3710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8" name="object 18"/>
          <p:cNvSpPr/>
          <p:nvPr/>
        </p:nvSpPr>
        <p:spPr>
          <a:xfrm>
            <a:off x="6253994" y="2617834"/>
            <a:ext cx="146893" cy="8929"/>
          </a:xfrm>
          <a:custGeom>
            <a:avLst/>
            <a:gdLst/>
            <a:ahLst/>
            <a:cxnLst/>
            <a:rect l="l" t="t" r="r" b="b"/>
            <a:pathLst>
              <a:path w="208915" h="12700">
                <a:moveTo>
                  <a:pt x="-12700" y="6245"/>
                </a:moveTo>
                <a:lnTo>
                  <a:pt x="221267" y="6245"/>
                </a:lnTo>
              </a:path>
            </a:pathLst>
          </a:custGeom>
          <a:ln w="378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9" name="object 19"/>
          <p:cNvSpPr/>
          <p:nvPr/>
        </p:nvSpPr>
        <p:spPr>
          <a:xfrm>
            <a:off x="6256275" y="2614775"/>
            <a:ext cx="130820" cy="8483"/>
          </a:xfrm>
          <a:custGeom>
            <a:avLst/>
            <a:gdLst/>
            <a:ahLst/>
            <a:cxnLst/>
            <a:rect l="l" t="t" r="r" b="b"/>
            <a:pathLst>
              <a:path w="186054" h="12064">
                <a:moveTo>
                  <a:pt x="-12700" y="5991"/>
                </a:moveTo>
                <a:lnTo>
                  <a:pt x="198442" y="5991"/>
                </a:lnTo>
              </a:path>
            </a:pathLst>
          </a:custGeom>
          <a:ln w="37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0" name="object 20"/>
          <p:cNvSpPr/>
          <p:nvPr/>
        </p:nvSpPr>
        <p:spPr>
          <a:xfrm>
            <a:off x="4708915" y="2644889"/>
            <a:ext cx="196900" cy="196007"/>
          </a:xfrm>
          <a:custGeom>
            <a:avLst/>
            <a:gdLst/>
            <a:ahLst/>
            <a:cxnLst/>
            <a:rect l="l" t="t" r="r" b="b"/>
            <a:pathLst>
              <a:path w="280035" h="278764">
                <a:moveTo>
                  <a:pt x="235716" y="41113"/>
                </a:moveTo>
                <a:lnTo>
                  <a:pt x="264502" y="79862"/>
                </a:lnTo>
                <a:lnTo>
                  <a:pt x="279186" y="122632"/>
                </a:lnTo>
                <a:lnTo>
                  <a:pt x="279477" y="165783"/>
                </a:lnTo>
                <a:lnTo>
                  <a:pt x="265084" y="205678"/>
                </a:lnTo>
                <a:lnTo>
                  <a:pt x="235716" y="238679"/>
                </a:lnTo>
                <a:lnTo>
                  <a:pt x="201141" y="264804"/>
                </a:lnTo>
                <a:lnTo>
                  <a:pt x="158929" y="278294"/>
                </a:lnTo>
                <a:lnTo>
                  <a:pt x="114248" y="278722"/>
                </a:lnTo>
                <a:lnTo>
                  <a:pt x="72265" y="265659"/>
                </a:lnTo>
                <a:lnTo>
                  <a:pt x="38150" y="238679"/>
                </a:lnTo>
                <a:lnTo>
                  <a:pt x="11784" y="205159"/>
                </a:lnTo>
                <a:lnTo>
                  <a:pt x="0" y="164470"/>
                </a:lnTo>
                <a:lnTo>
                  <a:pt x="1397" y="120785"/>
                </a:lnTo>
                <a:lnTo>
                  <a:pt x="14580" y="78275"/>
                </a:lnTo>
                <a:lnTo>
                  <a:pt x="38150" y="41113"/>
                </a:lnTo>
                <a:lnTo>
                  <a:pt x="74521" y="14125"/>
                </a:lnTo>
                <a:lnTo>
                  <a:pt x="115469" y="316"/>
                </a:lnTo>
                <a:lnTo>
                  <a:pt x="157988" y="0"/>
                </a:lnTo>
                <a:lnTo>
                  <a:pt x="199073" y="13493"/>
                </a:lnTo>
                <a:lnTo>
                  <a:pt x="235716" y="411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1" name="object 21"/>
          <p:cNvSpPr/>
          <p:nvPr/>
        </p:nvSpPr>
        <p:spPr>
          <a:xfrm>
            <a:off x="4713380" y="2640423"/>
            <a:ext cx="196453" cy="196007"/>
          </a:xfrm>
          <a:custGeom>
            <a:avLst/>
            <a:gdLst/>
            <a:ahLst/>
            <a:cxnLst/>
            <a:rect l="l" t="t" r="r" b="b"/>
            <a:pathLst>
              <a:path w="279400" h="278764">
                <a:moveTo>
                  <a:pt x="229366" y="47463"/>
                </a:moveTo>
                <a:lnTo>
                  <a:pt x="261251" y="83114"/>
                </a:lnTo>
                <a:lnTo>
                  <a:pt x="277814" y="124003"/>
                </a:lnTo>
                <a:lnTo>
                  <a:pt x="279070" y="166189"/>
                </a:lnTo>
                <a:lnTo>
                  <a:pt x="265033" y="205728"/>
                </a:lnTo>
                <a:lnTo>
                  <a:pt x="235716" y="238679"/>
                </a:lnTo>
                <a:lnTo>
                  <a:pt x="201141" y="264804"/>
                </a:lnTo>
                <a:lnTo>
                  <a:pt x="158929" y="278294"/>
                </a:lnTo>
                <a:lnTo>
                  <a:pt x="114248" y="278722"/>
                </a:lnTo>
                <a:lnTo>
                  <a:pt x="72265" y="265659"/>
                </a:lnTo>
                <a:lnTo>
                  <a:pt x="38150" y="238679"/>
                </a:lnTo>
                <a:lnTo>
                  <a:pt x="11784" y="205159"/>
                </a:lnTo>
                <a:lnTo>
                  <a:pt x="0" y="164470"/>
                </a:lnTo>
                <a:lnTo>
                  <a:pt x="1397" y="120785"/>
                </a:lnTo>
                <a:lnTo>
                  <a:pt x="14580" y="78275"/>
                </a:lnTo>
                <a:lnTo>
                  <a:pt x="38150" y="41113"/>
                </a:lnTo>
                <a:lnTo>
                  <a:pt x="74521" y="14125"/>
                </a:lnTo>
                <a:lnTo>
                  <a:pt x="115469" y="316"/>
                </a:lnTo>
                <a:lnTo>
                  <a:pt x="157988" y="0"/>
                </a:lnTo>
                <a:lnTo>
                  <a:pt x="199073" y="13493"/>
                </a:lnTo>
                <a:lnTo>
                  <a:pt x="235716" y="411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2" name="object 22"/>
          <p:cNvSpPr/>
          <p:nvPr/>
        </p:nvSpPr>
        <p:spPr>
          <a:xfrm>
            <a:off x="4735325" y="2735158"/>
            <a:ext cx="157163" cy="8929"/>
          </a:xfrm>
          <a:custGeom>
            <a:avLst/>
            <a:gdLst/>
            <a:ahLst/>
            <a:cxnLst/>
            <a:rect l="l" t="t" r="r" b="b"/>
            <a:pathLst>
              <a:path w="223520" h="12700">
                <a:moveTo>
                  <a:pt x="-12700" y="6039"/>
                </a:moveTo>
                <a:lnTo>
                  <a:pt x="236183" y="6039"/>
                </a:lnTo>
              </a:path>
            </a:pathLst>
          </a:custGeom>
          <a:ln w="37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3" name="object 23"/>
          <p:cNvSpPr/>
          <p:nvPr/>
        </p:nvSpPr>
        <p:spPr>
          <a:xfrm>
            <a:off x="4737496" y="2733296"/>
            <a:ext cx="140643" cy="7144"/>
          </a:xfrm>
          <a:custGeom>
            <a:avLst/>
            <a:gdLst/>
            <a:ahLst/>
            <a:cxnLst/>
            <a:rect l="l" t="t" r="r" b="b"/>
            <a:pathLst>
              <a:path w="200025" h="10160">
                <a:moveTo>
                  <a:pt x="-12700" y="4968"/>
                </a:moveTo>
                <a:lnTo>
                  <a:pt x="212549" y="4968"/>
                </a:lnTo>
              </a:path>
            </a:pathLst>
          </a:custGeom>
          <a:ln w="35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4" name="object 24"/>
          <p:cNvSpPr/>
          <p:nvPr/>
        </p:nvSpPr>
        <p:spPr>
          <a:xfrm>
            <a:off x="5556854" y="2690287"/>
            <a:ext cx="191541" cy="194221"/>
          </a:xfrm>
          <a:custGeom>
            <a:avLst/>
            <a:gdLst/>
            <a:ahLst/>
            <a:cxnLst/>
            <a:rect l="l" t="t" r="r" b="b"/>
            <a:pathLst>
              <a:path w="272414" h="276225">
                <a:moveTo>
                  <a:pt x="236261" y="40045"/>
                </a:moveTo>
                <a:lnTo>
                  <a:pt x="260771" y="78594"/>
                </a:lnTo>
                <a:lnTo>
                  <a:pt x="272272" y="118943"/>
                </a:lnTo>
                <a:lnTo>
                  <a:pt x="271517" y="159775"/>
                </a:lnTo>
                <a:lnTo>
                  <a:pt x="259262" y="199771"/>
                </a:lnTo>
                <a:lnTo>
                  <a:pt x="236261" y="237611"/>
                </a:lnTo>
                <a:lnTo>
                  <a:pt x="201994" y="263822"/>
                </a:lnTo>
                <a:lnTo>
                  <a:pt x="159872" y="275971"/>
                </a:lnTo>
                <a:lnTo>
                  <a:pt x="115126" y="275014"/>
                </a:lnTo>
                <a:lnTo>
                  <a:pt x="72990" y="261909"/>
                </a:lnTo>
                <a:lnTo>
                  <a:pt x="38695" y="237611"/>
                </a:lnTo>
                <a:lnTo>
                  <a:pt x="14335" y="201399"/>
                </a:lnTo>
                <a:lnTo>
                  <a:pt x="1078" y="160711"/>
                </a:lnTo>
                <a:lnTo>
                  <a:pt x="0" y="118373"/>
                </a:lnTo>
                <a:lnTo>
                  <a:pt x="12179" y="77209"/>
                </a:lnTo>
                <a:lnTo>
                  <a:pt x="38695" y="40045"/>
                </a:lnTo>
                <a:lnTo>
                  <a:pt x="77100" y="12509"/>
                </a:lnTo>
                <a:lnTo>
                  <a:pt x="117674" y="0"/>
                </a:lnTo>
                <a:lnTo>
                  <a:pt x="158803" y="1258"/>
                </a:lnTo>
                <a:lnTo>
                  <a:pt x="198870" y="15026"/>
                </a:lnTo>
                <a:lnTo>
                  <a:pt x="236261" y="4004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5" name="object 25"/>
          <p:cNvSpPr/>
          <p:nvPr/>
        </p:nvSpPr>
        <p:spPr>
          <a:xfrm>
            <a:off x="5561318" y="2685823"/>
            <a:ext cx="190649" cy="194221"/>
          </a:xfrm>
          <a:custGeom>
            <a:avLst/>
            <a:gdLst/>
            <a:ahLst/>
            <a:cxnLst/>
            <a:rect l="l" t="t" r="r" b="b"/>
            <a:pathLst>
              <a:path w="271145" h="276225">
                <a:moveTo>
                  <a:pt x="229911" y="46395"/>
                </a:moveTo>
                <a:lnTo>
                  <a:pt x="257520" y="81845"/>
                </a:lnTo>
                <a:lnTo>
                  <a:pt x="270900" y="120315"/>
                </a:lnTo>
                <a:lnTo>
                  <a:pt x="271110" y="160182"/>
                </a:lnTo>
                <a:lnTo>
                  <a:pt x="259211" y="199821"/>
                </a:lnTo>
                <a:lnTo>
                  <a:pt x="236261" y="237611"/>
                </a:lnTo>
                <a:lnTo>
                  <a:pt x="201994" y="263822"/>
                </a:lnTo>
                <a:lnTo>
                  <a:pt x="159872" y="275971"/>
                </a:lnTo>
                <a:lnTo>
                  <a:pt x="115126" y="275014"/>
                </a:lnTo>
                <a:lnTo>
                  <a:pt x="72990" y="261909"/>
                </a:lnTo>
                <a:lnTo>
                  <a:pt x="38695" y="237611"/>
                </a:lnTo>
                <a:lnTo>
                  <a:pt x="14335" y="201399"/>
                </a:lnTo>
                <a:lnTo>
                  <a:pt x="1078" y="160711"/>
                </a:lnTo>
                <a:lnTo>
                  <a:pt x="0" y="118373"/>
                </a:lnTo>
                <a:lnTo>
                  <a:pt x="12179" y="77209"/>
                </a:lnTo>
                <a:lnTo>
                  <a:pt x="38695" y="40045"/>
                </a:lnTo>
                <a:lnTo>
                  <a:pt x="77100" y="12509"/>
                </a:lnTo>
                <a:lnTo>
                  <a:pt x="117674" y="0"/>
                </a:lnTo>
                <a:lnTo>
                  <a:pt x="158803" y="1258"/>
                </a:lnTo>
                <a:lnTo>
                  <a:pt x="198870" y="15026"/>
                </a:lnTo>
                <a:lnTo>
                  <a:pt x="236261" y="4004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6" name="object 26"/>
          <p:cNvSpPr/>
          <p:nvPr/>
        </p:nvSpPr>
        <p:spPr>
          <a:xfrm>
            <a:off x="5583020" y="2783402"/>
            <a:ext cx="150019" cy="4911"/>
          </a:xfrm>
          <a:custGeom>
            <a:avLst/>
            <a:gdLst/>
            <a:ahLst/>
            <a:cxnLst/>
            <a:rect l="l" t="t" r="r" b="b"/>
            <a:pathLst>
              <a:path w="213360" h="6985">
                <a:moveTo>
                  <a:pt x="-12700" y="3380"/>
                </a:moveTo>
                <a:lnTo>
                  <a:pt x="225722" y="3380"/>
                </a:lnTo>
              </a:path>
            </a:pathLst>
          </a:custGeom>
          <a:ln w="32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7" name="object 27"/>
          <p:cNvSpPr/>
          <p:nvPr/>
        </p:nvSpPr>
        <p:spPr>
          <a:xfrm>
            <a:off x="5585207" y="2780885"/>
            <a:ext cx="132605" cy="4019"/>
          </a:xfrm>
          <a:custGeom>
            <a:avLst/>
            <a:gdLst/>
            <a:ahLst/>
            <a:cxnLst/>
            <a:rect l="l" t="t" r="r" b="b"/>
            <a:pathLst>
              <a:path w="188595" h="5714">
                <a:moveTo>
                  <a:pt x="-12700" y="2555"/>
                </a:moveTo>
                <a:lnTo>
                  <a:pt x="201146" y="2555"/>
                </a:lnTo>
              </a:path>
            </a:pathLst>
          </a:custGeom>
          <a:ln w="305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8" name="object 28"/>
          <p:cNvSpPr/>
          <p:nvPr/>
        </p:nvSpPr>
        <p:spPr>
          <a:xfrm>
            <a:off x="5801988" y="3155589"/>
            <a:ext cx="194667" cy="195560"/>
          </a:xfrm>
          <a:custGeom>
            <a:avLst/>
            <a:gdLst/>
            <a:ahLst/>
            <a:cxnLst/>
            <a:rect l="l" t="t" r="r" b="b"/>
            <a:pathLst>
              <a:path w="276860" h="278129">
                <a:moveTo>
                  <a:pt x="236873" y="38681"/>
                </a:moveTo>
                <a:lnTo>
                  <a:pt x="264513" y="72585"/>
                </a:lnTo>
                <a:lnTo>
                  <a:pt x="276533" y="112738"/>
                </a:lnTo>
                <a:lnTo>
                  <a:pt x="274733" y="155695"/>
                </a:lnTo>
                <a:lnTo>
                  <a:pt x="260913" y="198012"/>
                </a:lnTo>
                <a:lnTo>
                  <a:pt x="236873" y="236247"/>
                </a:lnTo>
                <a:lnTo>
                  <a:pt x="202913" y="264025"/>
                </a:lnTo>
                <a:lnTo>
                  <a:pt x="160880" y="277796"/>
                </a:lnTo>
                <a:lnTo>
                  <a:pt x="116070" y="277678"/>
                </a:lnTo>
                <a:lnTo>
                  <a:pt x="73780" y="263789"/>
                </a:lnTo>
                <a:lnTo>
                  <a:pt x="39306" y="236247"/>
                </a:lnTo>
                <a:lnTo>
                  <a:pt x="12509" y="203269"/>
                </a:lnTo>
                <a:lnTo>
                  <a:pt x="0" y="163323"/>
                </a:lnTo>
                <a:lnTo>
                  <a:pt x="889" y="120110"/>
                </a:lnTo>
                <a:lnTo>
                  <a:pt x="14288" y="77329"/>
                </a:lnTo>
                <a:lnTo>
                  <a:pt x="39306" y="38681"/>
                </a:lnTo>
                <a:lnTo>
                  <a:pt x="75302" y="15041"/>
                </a:lnTo>
                <a:lnTo>
                  <a:pt x="117724" y="1610"/>
                </a:lnTo>
                <a:lnTo>
                  <a:pt x="161905" y="0"/>
                </a:lnTo>
                <a:lnTo>
                  <a:pt x="203177" y="11820"/>
                </a:lnTo>
                <a:lnTo>
                  <a:pt x="236873" y="386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9" name="object 29"/>
          <p:cNvSpPr/>
          <p:nvPr/>
        </p:nvSpPr>
        <p:spPr>
          <a:xfrm>
            <a:off x="5806454" y="3151125"/>
            <a:ext cx="193775" cy="195560"/>
          </a:xfrm>
          <a:custGeom>
            <a:avLst/>
            <a:gdLst/>
            <a:ahLst/>
            <a:cxnLst/>
            <a:rect l="l" t="t" r="r" b="b"/>
            <a:pathLst>
              <a:path w="275589" h="278129">
                <a:moveTo>
                  <a:pt x="230523" y="45031"/>
                </a:moveTo>
                <a:lnTo>
                  <a:pt x="261262" y="75837"/>
                </a:lnTo>
                <a:lnTo>
                  <a:pt x="275162" y="114109"/>
                </a:lnTo>
                <a:lnTo>
                  <a:pt x="274327" y="156101"/>
                </a:lnTo>
                <a:lnTo>
                  <a:pt x="260862" y="198063"/>
                </a:lnTo>
                <a:lnTo>
                  <a:pt x="236873" y="236247"/>
                </a:lnTo>
                <a:lnTo>
                  <a:pt x="202913" y="264025"/>
                </a:lnTo>
                <a:lnTo>
                  <a:pt x="160880" y="277796"/>
                </a:lnTo>
                <a:lnTo>
                  <a:pt x="116070" y="277678"/>
                </a:lnTo>
                <a:lnTo>
                  <a:pt x="73780" y="263789"/>
                </a:lnTo>
                <a:lnTo>
                  <a:pt x="39306" y="236247"/>
                </a:lnTo>
                <a:lnTo>
                  <a:pt x="12509" y="203269"/>
                </a:lnTo>
                <a:lnTo>
                  <a:pt x="0" y="163323"/>
                </a:lnTo>
                <a:lnTo>
                  <a:pt x="889" y="120110"/>
                </a:lnTo>
                <a:lnTo>
                  <a:pt x="14288" y="77329"/>
                </a:lnTo>
                <a:lnTo>
                  <a:pt x="39306" y="38681"/>
                </a:lnTo>
                <a:lnTo>
                  <a:pt x="75302" y="15041"/>
                </a:lnTo>
                <a:lnTo>
                  <a:pt x="117724" y="1610"/>
                </a:lnTo>
                <a:lnTo>
                  <a:pt x="161905" y="0"/>
                </a:lnTo>
                <a:lnTo>
                  <a:pt x="203177" y="11820"/>
                </a:lnTo>
                <a:lnTo>
                  <a:pt x="236873" y="386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30" name="object 30"/>
          <p:cNvSpPr/>
          <p:nvPr/>
        </p:nvSpPr>
        <p:spPr>
          <a:xfrm>
            <a:off x="5819036" y="3242585"/>
            <a:ext cx="164753" cy="18752"/>
          </a:xfrm>
          <a:custGeom>
            <a:avLst/>
            <a:gdLst/>
            <a:ahLst/>
            <a:cxnLst/>
            <a:rect l="l" t="t" r="r" b="b"/>
            <a:pathLst>
              <a:path w="234314" h="26670">
                <a:moveTo>
                  <a:pt x="0" y="26503"/>
                </a:moveTo>
                <a:lnTo>
                  <a:pt x="234295" y="26503"/>
                </a:lnTo>
                <a:lnTo>
                  <a:pt x="234295" y="0"/>
                </a:lnTo>
                <a:lnTo>
                  <a:pt x="0" y="0"/>
                </a:lnTo>
                <a:lnTo>
                  <a:pt x="0" y="26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31" name="object 31"/>
          <p:cNvSpPr/>
          <p:nvPr/>
        </p:nvSpPr>
        <p:spPr>
          <a:xfrm>
            <a:off x="5821257" y="3239240"/>
            <a:ext cx="160288" cy="18305"/>
          </a:xfrm>
          <a:custGeom>
            <a:avLst/>
            <a:gdLst/>
            <a:ahLst/>
            <a:cxnLst/>
            <a:rect l="l" t="t" r="r" b="b"/>
            <a:pathLst>
              <a:path w="227964" h="26035">
                <a:moveTo>
                  <a:pt x="0" y="25595"/>
                </a:moveTo>
                <a:lnTo>
                  <a:pt x="227836" y="25595"/>
                </a:lnTo>
                <a:lnTo>
                  <a:pt x="227836" y="0"/>
                </a:lnTo>
                <a:lnTo>
                  <a:pt x="0" y="0"/>
                </a:lnTo>
                <a:lnTo>
                  <a:pt x="0" y="25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32" name="object 32"/>
          <p:cNvSpPr/>
          <p:nvPr/>
        </p:nvSpPr>
        <p:spPr>
          <a:xfrm>
            <a:off x="4948463" y="3085789"/>
            <a:ext cx="193328" cy="192881"/>
          </a:xfrm>
          <a:custGeom>
            <a:avLst/>
            <a:gdLst/>
            <a:ahLst/>
            <a:cxnLst/>
            <a:rect l="l" t="t" r="r" b="b"/>
            <a:pathLst>
              <a:path w="274954" h="274320">
                <a:moveTo>
                  <a:pt x="237927" y="36354"/>
                </a:moveTo>
                <a:lnTo>
                  <a:pt x="262772" y="71539"/>
                </a:lnTo>
                <a:lnTo>
                  <a:pt x="274571" y="112234"/>
                </a:lnTo>
                <a:lnTo>
                  <a:pt x="273947" y="155094"/>
                </a:lnTo>
                <a:lnTo>
                  <a:pt x="261525" y="196771"/>
                </a:lnTo>
                <a:lnTo>
                  <a:pt x="237927" y="233920"/>
                </a:lnTo>
                <a:lnTo>
                  <a:pt x="198349" y="261784"/>
                </a:lnTo>
                <a:lnTo>
                  <a:pt x="155665" y="274214"/>
                </a:lnTo>
                <a:lnTo>
                  <a:pt x="113013" y="272711"/>
                </a:lnTo>
                <a:lnTo>
                  <a:pt x="73532" y="258779"/>
                </a:lnTo>
                <a:lnTo>
                  <a:pt x="40360" y="233920"/>
                </a:lnTo>
                <a:lnTo>
                  <a:pt x="15568" y="198249"/>
                </a:lnTo>
                <a:lnTo>
                  <a:pt x="1585" y="158304"/>
                </a:lnTo>
                <a:lnTo>
                  <a:pt x="0" y="116438"/>
                </a:lnTo>
                <a:lnTo>
                  <a:pt x="12396" y="75004"/>
                </a:lnTo>
                <a:lnTo>
                  <a:pt x="40360" y="36354"/>
                </a:lnTo>
                <a:lnTo>
                  <a:pt x="78390" y="12165"/>
                </a:lnTo>
                <a:lnTo>
                  <a:pt x="120438" y="35"/>
                </a:lnTo>
                <a:lnTo>
                  <a:pt x="163228" y="0"/>
                </a:lnTo>
                <a:lnTo>
                  <a:pt x="203483" y="12094"/>
                </a:lnTo>
                <a:lnTo>
                  <a:pt x="237927" y="3635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33" name="object 33"/>
          <p:cNvSpPr/>
          <p:nvPr/>
        </p:nvSpPr>
        <p:spPr>
          <a:xfrm>
            <a:off x="4952927" y="3081325"/>
            <a:ext cx="192435" cy="192881"/>
          </a:xfrm>
          <a:custGeom>
            <a:avLst/>
            <a:gdLst/>
            <a:ahLst/>
            <a:cxnLst/>
            <a:rect l="l" t="t" r="r" b="b"/>
            <a:pathLst>
              <a:path w="273685" h="274320">
                <a:moveTo>
                  <a:pt x="231577" y="42704"/>
                </a:moveTo>
                <a:lnTo>
                  <a:pt x="259521" y="74790"/>
                </a:lnTo>
                <a:lnTo>
                  <a:pt x="273200" y="113606"/>
                </a:lnTo>
                <a:lnTo>
                  <a:pt x="273541" y="155500"/>
                </a:lnTo>
                <a:lnTo>
                  <a:pt x="261474" y="196822"/>
                </a:lnTo>
                <a:lnTo>
                  <a:pt x="237927" y="233920"/>
                </a:lnTo>
                <a:lnTo>
                  <a:pt x="198349" y="261784"/>
                </a:lnTo>
                <a:lnTo>
                  <a:pt x="155665" y="274214"/>
                </a:lnTo>
                <a:lnTo>
                  <a:pt x="113013" y="272711"/>
                </a:lnTo>
                <a:lnTo>
                  <a:pt x="73532" y="258779"/>
                </a:lnTo>
                <a:lnTo>
                  <a:pt x="40360" y="233920"/>
                </a:lnTo>
                <a:lnTo>
                  <a:pt x="15568" y="198249"/>
                </a:lnTo>
                <a:lnTo>
                  <a:pt x="1585" y="158304"/>
                </a:lnTo>
                <a:lnTo>
                  <a:pt x="0" y="116438"/>
                </a:lnTo>
                <a:lnTo>
                  <a:pt x="12396" y="75004"/>
                </a:lnTo>
                <a:lnTo>
                  <a:pt x="40360" y="36354"/>
                </a:lnTo>
                <a:lnTo>
                  <a:pt x="78390" y="12165"/>
                </a:lnTo>
                <a:lnTo>
                  <a:pt x="120438" y="35"/>
                </a:lnTo>
                <a:lnTo>
                  <a:pt x="163228" y="0"/>
                </a:lnTo>
                <a:lnTo>
                  <a:pt x="203483" y="12094"/>
                </a:lnTo>
                <a:lnTo>
                  <a:pt x="237927" y="3635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34" name="object 34"/>
          <p:cNvSpPr/>
          <p:nvPr/>
        </p:nvSpPr>
        <p:spPr>
          <a:xfrm>
            <a:off x="4965631" y="3171692"/>
            <a:ext cx="157608" cy="20985"/>
          </a:xfrm>
          <a:custGeom>
            <a:avLst/>
            <a:gdLst/>
            <a:ahLst/>
            <a:cxnLst/>
            <a:rect l="l" t="t" r="r" b="b"/>
            <a:pathLst>
              <a:path w="224154" h="29845">
                <a:moveTo>
                  <a:pt x="0" y="29424"/>
                </a:moveTo>
                <a:lnTo>
                  <a:pt x="223800" y="29424"/>
                </a:lnTo>
                <a:lnTo>
                  <a:pt x="223800" y="0"/>
                </a:lnTo>
                <a:lnTo>
                  <a:pt x="0" y="0"/>
                </a:lnTo>
                <a:lnTo>
                  <a:pt x="0" y="29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35" name="object 35"/>
          <p:cNvSpPr/>
          <p:nvPr/>
        </p:nvSpPr>
        <p:spPr>
          <a:xfrm>
            <a:off x="4967905" y="3167399"/>
            <a:ext cx="152251" cy="21431"/>
          </a:xfrm>
          <a:custGeom>
            <a:avLst/>
            <a:gdLst/>
            <a:ahLst/>
            <a:cxnLst/>
            <a:rect l="l" t="t" r="r" b="b"/>
            <a:pathLst>
              <a:path w="216535" h="30479">
                <a:moveTo>
                  <a:pt x="0" y="30154"/>
                </a:moveTo>
                <a:lnTo>
                  <a:pt x="216418" y="30154"/>
                </a:lnTo>
                <a:lnTo>
                  <a:pt x="216418" y="0"/>
                </a:lnTo>
                <a:lnTo>
                  <a:pt x="0" y="0"/>
                </a:lnTo>
                <a:lnTo>
                  <a:pt x="0" y="30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36" name="object 36"/>
          <p:cNvSpPr/>
          <p:nvPr/>
        </p:nvSpPr>
        <p:spPr>
          <a:xfrm>
            <a:off x="4546555" y="3493505"/>
            <a:ext cx="196007" cy="198239"/>
          </a:xfrm>
          <a:custGeom>
            <a:avLst/>
            <a:gdLst/>
            <a:ahLst/>
            <a:cxnLst/>
            <a:rect l="l" t="t" r="r" b="b"/>
            <a:pathLst>
              <a:path w="278764" h="281939">
                <a:moveTo>
                  <a:pt x="238030" y="40693"/>
                </a:moveTo>
                <a:lnTo>
                  <a:pt x="266007" y="77159"/>
                </a:lnTo>
                <a:lnTo>
                  <a:pt x="278325" y="118397"/>
                </a:lnTo>
                <a:lnTo>
                  <a:pt x="276656" y="161160"/>
                </a:lnTo>
                <a:lnTo>
                  <a:pt x="262668" y="202197"/>
                </a:lnTo>
                <a:lnTo>
                  <a:pt x="238030" y="238259"/>
                </a:lnTo>
                <a:lnTo>
                  <a:pt x="198759" y="267690"/>
                </a:lnTo>
                <a:lnTo>
                  <a:pt x="156165" y="281741"/>
                </a:lnTo>
                <a:lnTo>
                  <a:pt x="113449" y="281077"/>
                </a:lnTo>
                <a:lnTo>
                  <a:pt x="73815" y="266362"/>
                </a:lnTo>
                <a:lnTo>
                  <a:pt x="40464" y="238259"/>
                </a:lnTo>
                <a:lnTo>
                  <a:pt x="13233" y="198415"/>
                </a:lnTo>
                <a:lnTo>
                  <a:pt x="0" y="155508"/>
                </a:lnTo>
                <a:lnTo>
                  <a:pt x="382" y="112767"/>
                </a:lnTo>
                <a:lnTo>
                  <a:pt x="13997" y="73420"/>
                </a:lnTo>
                <a:lnTo>
                  <a:pt x="40464" y="40693"/>
                </a:lnTo>
                <a:lnTo>
                  <a:pt x="74602" y="14475"/>
                </a:lnTo>
                <a:lnTo>
                  <a:pt x="115535" y="683"/>
                </a:lnTo>
                <a:lnTo>
                  <a:pt x="159156" y="0"/>
                </a:lnTo>
                <a:lnTo>
                  <a:pt x="201356" y="13109"/>
                </a:lnTo>
                <a:lnTo>
                  <a:pt x="238030" y="406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37" name="object 37"/>
          <p:cNvSpPr/>
          <p:nvPr/>
        </p:nvSpPr>
        <p:spPr>
          <a:xfrm>
            <a:off x="4551020" y="3489039"/>
            <a:ext cx="195113" cy="198239"/>
          </a:xfrm>
          <a:custGeom>
            <a:avLst/>
            <a:gdLst/>
            <a:ahLst/>
            <a:cxnLst/>
            <a:rect l="l" t="t" r="r" b="b"/>
            <a:pathLst>
              <a:path w="277495" h="281939">
                <a:moveTo>
                  <a:pt x="231680" y="47043"/>
                </a:moveTo>
                <a:lnTo>
                  <a:pt x="262755" y="80410"/>
                </a:lnTo>
                <a:lnTo>
                  <a:pt x="276954" y="119769"/>
                </a:lnTo>
                <a:lnTo>
                  <a:pt x="276249" y="161566"/>
                </a:lnTo>
                <a:lnTo>
                  <a:pt x="262617" y="202247"/>
                </a:lnTo>
                <a:lnTo>
                  <a:pt x="238030" y="238259"/>
                </a:lnTo>
                <a:lnTo>
                  <a:pt x="198759" y="267690"/>
                </a:lnTo>
                <a:lnTo>
                  <a:pt x="156165" y="281741"/>
                </a:lnTo>
                <a:lnTo>
                  <a:pt x="113449" y="281077"/>
                </a:lnTo>
                <a:lnTo>
                  <a:pt x="73815" y="266362"/>
                </a:lnTo>
                <a:lnTo>
                  <a:pt x="40464" y="238259"/>
                </a:lnTo>
                <a:lnTo>
                  <a:pt x="13233" y="198415"/>
                </a:lnTo>
                <a:lnTo>
                  <a:pt x="0" y="155508"/>
                </a:lnTo>
                <a:lnTo>
                  <a:pt x="382" y="112767"/>
                </a:lnTo>
                <a:lnTo>
                  <a:pt x="13997" y="73420"/>
                </a:lnTo>
                <a:lnTo>
                  <a:pt x="40464" y="40693"/>
                </a:lnTo>
                <a:lnTo>
                  <a:pt x="74602" y="14475"/>
                </a:lnTo>
                <a:lnTo>
                  <a:pt x="115535" y="683"/>
                </a:lnTo>
                <a:lnTo>
                  <a:pt x="159156" y="0"/>
                </a:lnTo>
                <a:lnTo>
                  <a:pt x="201356" y="13109"/>
                </a:lnTo>
                <a:lnTo>
                  <a:pt x="238030" y="4069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38" name="object 38"/>
          <p:cNvSpPr/>
          <p:nvPr/>
        </p:nvSpPr>
        <p:spPr>
          <a:xfrm>
            <a:off x="4563187" y="3582157"/>
            <a:ext cx="150019" cy="24556"/>
          </a:xfrm>
          <a:custGeom>
            <a:avLst/>
            <a:gdLst/>
            <a:ahLst/>
            <a:cxnLst/>
            <a:rect l="l" t="t" r="r" b="b"/>
            <a:pathLst>
              <a:path w="213360" h="34925">
                <a:moveTo>
                  <a:pt x="0" y="34726"/>
                </a:moveTo>
                <a:lnTo>
                  <a:pt x="213282" y="34726"/>
                </a:lnTo>
                <a:lnTo>
                  <a:pt x="213282" y="0"/>
                </a:lnTo>
                <a:lnTo>
                  <a:pt x="0" y="0"/>
                </a:lnTo>
                <a:lnTo>
                  <a:pt x="0" y="347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39" name="object 39"/>
          <p:cNvSpPr/>
          <p:nvPr/>
        </p:nvSpPr>
        <p:spPr>
          <a:xfrm>
            <a:off x="4565426" y="3579787"/>
            <a:ext cx="144661" cy="22771"/>
          </a:xfrm>
          <a:custGeom>
            <a:avLst/>
            <a:gdLst/>
            <a:ahLst/>
            <a:cxnLst/>
            <a:rect l="l" t="t" r="r" b="b"/>
            <a:pathLst>
              <a:path w="205739" h="32385">
                <a:moveTo>
                  <a:pt x="0" y="32029"/>
                </a:moveTo>
                <a:lnTo>
                  <a:pt x="205141" y="32029"/>
                </a:lnTo>
                <a:lnTo>
                  <a:pt x="205141" y="0"/>
                </a:lnTo>
                <a:lnTo>
                  <a:pt x="0" y="0"/>
                </a:lnTo>
                <a:lnTo>
                  <a:pt x="0" y="320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40" name="object 40"/>
          <p:cNvSpPr/>
          <p:nvPr/>
        </p:nvSpPr>
        <p:spPr>
          <a:xfrm>
            <a:off x="4853661" y="3673107"/>
            <a:ext cx="190203" cy="191988"/>
          </a:xfrm>
          <a:custGeom>
            <a:avLst/>
            <a:gdLst/>
            <a:ahLst/>
            <a:cxnLst/>
            <a:rect l="l" t="t" r="r" b="b"/>
            <a:pathLst>
              <a:path w="270510" h="273050">
                <a:moveTo>
                  <a:pt x="233054" y="39258"/>
                </a:moveTo>
                <a:lnTo>
                  <a:pt x="258236" y="77004"/>
                </a:lnTo>
                <a:lnTo>
                  <a:pt x="270334" y="118786"/>
                </a:lnTo>
                <a:lnTo>
                  <a:pt x="269840" y="161451"/>
                </a:lnTo>
                <a:lnTo>
                  <a:pt x="257249" y="201848"/>
                </a:lnTo>
                <a:lnTo>
                  <a:pt x="233054" y="236824"/>
                </a:lnTo>
                <a:lnTo>
                  <a:pt x="194091" y="260415"/>
                </a:lnTo>
                <a:lnTo>
                  <a:pt x="151586" y="272385"/>
                </a:lnTo>
                <a:lnTo>
                  <a:pt x="108806" y="272559"/>
                </a:lnTo>
                <a:lnTo>
                  <a:pt x="69018" y="260764"/>
                </a:lnTo>
                <a:lnTo>
                  <a:pt x="35488" y="236824"/>
                </a:lnTo>
                <a:lnTo>
                  <a:pt x="11744" y="200213"/>
                </a:lnTo>
                <a:lnTo>
                  <a:pt x="0" y="158049"/>
                </a:lnTo>
                <a:lnTo>
                  <a:pt x="128" y="114433"/>
                </a:lnTo>
                <a:lnTo>
                  <a:pt x="12000" y="73468"/>
                </a:lnTo>
                <a:lnTo>
                  <a:pt x="35488" y="39258"/>
                </a:lnTo>
                <a:lnTo>
                  <a:pt x="71660" y="12491"/>
                </a:lnTo>
                <a:lnTo>
                  <a:pt x="112219" y="0"/>
                </a:lnTo>
                <a:lnTo>
                  <a:pt x="154448" y="891"/>
                </a:lnTo>
                <a:lnTo>
                  <a:pt x="195632" y="14275"/>
                </a:lnTo>
                <a:lnTo>
                  <a:pt x="233054" y="3925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41" name="object 41"/>
          <p:cNvSpPr/>
          <p:nvPr/>
        </p:nvSpPr>
        <p:spPr>
          <a:xfrm>
            <a:off x="4858127" y="3668642"/>
            <a:ext cx="189756" cy="191988"/>
          </a:xfrm>
          <a:custGeom>
            <a:avLst/>
            <a:gdLst/>
            <a:ahLst/>
            <a:cxnLst/>
            <a:rect l="l" t="t" r="r" b="b"/>
            <a:pathLst>
              <a:path w="269875" h="273050">
                <a:moveTo>
                  <a:pt x="226704" y="45608"/>
                </a:moveTo>
                <a:lnTo>
                  <a:pt x="254985" y="80255"/>
                </a:lnTo>
                <a:lnTo>
                  <a:pt x="268962" y="120158"/>
                </a:lnTo>
                <a:lnTo>
                  <a:pt x="269434" y="161858"/>
                </a:lnTo>
                <a:lnTo>
                  <a:pt x="257199" y="201899"/>
                </a:lnTo>
                <a:lnTo>
                  <a:pt x="233054" y="236824"/>
                </a:lnTo>
                <a:lnTo>
                  <a:pt x="194091" y="260415"/>
                </a:lnTo>
                <a:lnTo>
                  <a:pt x="151586" y="272385"/>
                </a:lnTo>
                <a:lnTo>
                  <a:pt x="108806" y="272559"/>
                </a:lnTo>
                <a:lnTo>
                  <a:pt x="69018" y="260764"/>
                </a:lnTo>
                <a:lnTo>
                  <a:pt x="35488" y="236824"/>
                </a:lnTo>
                <a:lnTo>
                  <a:pt x="11744" y="200213"/>
                </a:lnTo>
                <a:lnTo>
                  <a:pt x="0" y="158049"/>
                </a:lnTo>
                <a:lnTo>
                  <a:pt x="128" y="114433"/>
                </a:lnTo>
                <a:lnTo>
                  <a:pt x="12000" y="73468"/>
                </a:lnTo>
                <a:lnTo>
                  <a:pt x="35488" y="39258"/>
                </a:lnTo>
                <a:lnTo>
                  <a:pt x="71660" y="12491"/>
                </a:lnTo>
                <a:lnTo>
                  <a:pt x="112219" y="0"/>
                </a:lnTo>
                <a:lnTo>
                  <a:pt x="154448" y="891"/>
                </a:lnTo>
                <a:lnTo>
                  <a:pt x="195632" y="14275"/>
                </a:lnTo>
                <a:lnTo>
                  <a:pt x="233054" y="3925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42" name="object 42"/>
          <p:cNvSpPr/>
          <p:nvPr/>
        </p:nvSpPr>
        <p:spPr>
          <a:xfrm>
            <a:off x="4866191" y="3751952"/>
            <a:ext cx="160735" cy="28128"/>
          </a:xfrm>
          <a:custGeom>
            <a:avLst/>
            <a:gdLst/>
            <a:ahLst/>
            <a:cxnLst/>
            <a:rect l="l" t="t" r="r" b="b"/>
            <a:pathLst>
              <a:path w="228600" h="40004">
                <a:moveTo>
                  <a:pt x="0" y="39650"/>
                </a:moveTo>
                <a:lnTo>
                  <a:pt x="228158" y="39650"/>
                </a:lnTo>
                <a:lnTo>
                  <a:pt x="228158" y="0"/>
                </a:lnTo>
                <a:lnTo>
                  <a:pt x="0" y="0"/>
                </a:lnTo>
                <a:lnTo>
                  <a:pt x="0" y="39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43" name="object 43"/>
          <p:cNvSpPr/>
          <p:nvPr/>
        </p:nvSpPr>
        <p:spPr>
          <a:xfrm>
            <a:off x="4868392" y="3748126"/>
            <a:ext cx="154037" cy="29468"/>
          </a:xfrm>
          <a:custGeom>
            <a:avLst/>
            <a:gdLst/>
            <a:ahLst/>
            <a:cxnLst/>
            <a:rect l="l" t="t" r="r" b="b"/>
            <a:pathLst>
              <a:path w="219075" h="41910">
                <a:moveTo>
                  <a:pt x="0" y="41286"/>
                </a:moveTo>
                <a:lnTo>
                  <a:pt x="218855" y="41286"/>
                </a:lnTo>
                <a:lnTo>
                  <a:pt x="218855" y="0"/>
                </a:lnTo>
                <a:lnTo>
                  <a:pt x="0" y="0"/>
                </a:lnTo>
                <a:lnTo>
                  <a:pt x="0" y="41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44" name="object 44"/>
          <p:cNvSpPr/>
          <p:nvPr/>
        </p:nvSpPr>
        <p:spPr>
          <a:xfrm>
            <a:off x="4608159" y="4125924"/>
            <a:ext cx="197347" cy="197347"/>
          </a:xfrm>
          <a:custGeom>
            <a:avLst/>
            <a:gdLst/>
            <a:ahLst/>
            <a:cxnLst/>
            <a:rect l="l" t="t" r="r" b="b"/>
            <a:pathLst>
              <a:path w="280670" h="280670">
                <a:moveTo>
                  <a:pt x="239313" y="42950"/>
                </a:moveTo>
                <a:lnTo>
                  <a:pt x="267626" y="81977"/>
                </a:lnTo>
                <a:lnTo>
                  <a:pt x="280243" y="124301"/>
                </a:lnTo>
                <a:lnTo>
                  <a:pt x="278705" y="166869"/>
                </a:lnTo>
                <a:lnTo>
                  <a:pt x="264548" y="206626"/>
                </a:lnTo>
                <a:lnTo>
                  <a:pt x="239313" y="240516"/>
                </a:lnTo>
                <a:lnTo>
                  <a:pt x="200657" y="265674"/>
                </a:lnTo>
                <a:lnTo>
                  <a:pt x="158242" y="279266"/>
                </a:lnTo>
                <a:lnTo>
                  <a:pt x="115398" y="280278"/>
                </a:lnTo>
                <a:lnTo>
                  <a:pt x="75456" y="267699"/>
                </a:lnTo>
                <a:lnTo>
                  <a:pt x="41747" y="240516"/>
                </a:lnTo>
                <a:lnTo>
                  <a:pt x="14083" y="201213"/>
                </a:lnTo>
                <a:lnTo>
                  <a:pt x="125" y="159049"/>
                </a:lnTo>
                <a:lnTo>
                  <a:pt x="0" y="116780"/>
                </a:lnTo>
                <a:lnTo>
                  <a:pt x="13832" y="77162"/>
                </a:lnTo>
                <a:lnTo>
                  <a:pt x="41747" y="42950"/>
                </a:lnTo>
                <a:lnTo>
                  <a:pt x="79954" y="14153"/>
                </a:lnTo>
                <a:lnTo>
                  <a:pt x="120139" y="0"/>
                </a:lnTo>
                <a:lnTo>
                  <a:pt x="160977" y="244"/>
                </a:lnTo>
                <a:lnTo>
                  <a:pt x="201144" y="14642"/>
                </a:lnTo>
                <a:lnTo>
                  <a:pt x="239313" y="429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45" name="object 45"/>
          <p:cNvSpPr/>
          <p:nvPr/>
        </p:nvSpPr>
        <p:spPr>
          <a:xfrm>
            <a:off x="4612624" y="4121459"/>
            <a:ext cx="196453" cy="197347"/>
          </a:xfrm>
          <a:custGeom>
            <a:avLst/>
            <a:gdLst/>
            <a:ahLst/>
            <a:cxnLst/>
            <a:rect l="l" t="t" r="r" b="b"/>
            <a:pathLst>
              <a:path w="279400" h="280670">
                <a:moveTo>
                  <a:pt x="232963" y="49300"/>
                </a:moveTo>
                <a:lnTo>
                  <a:pt x="264375" y="85228"/>
                </a:lnTo>
                <a:lnTo>
                  <a:pt x="278872" y="125673"/>
                </a:lnTo>
                <a:lnTo>
                  <a:pt x="278298" y="167276"/>
                </a:lnTo>
                <a:lnTo>
                  <a:pt x="264498" y="206677"/>
                </a:lnTo>
                <a:lnTo>
                  <a:pt x="239313" y="240516"/>
                </a:lnTo>
                <a:lnTo>
                  <a:pt x="200657" y="265674"/>
                </a:lnTo>
                <a:lnTo>
                  <a:pt x="158242" y="279266"/>
                </a:lnTo>
                <a:lnTo>
                  <a:pt x="115398" y="280278"/>
                </a:lnTo>
                <a:lnTo>
                  <a:pt x="75456" y="267699"/>
                </a:lnTo>
                <a:lnTo>
                  <a:pt x="41747" y="240516"/>
                </a:lnTo>
                <a:lnTo>
                  <a:pt x="14083" y="201213"/>
                </a:lnTo>
                <a:lnTo>
                  <a:pt x="125" y="159049"/>
                </a:lnTo>
                <a:lnTo>
                  <a:pt x="0" y="116780"/>
                </a:lnTo>
                <a:lnTo>
                  <a:pt x="13832" y="77162"/>
                </a:lnTo>
                <a:lnTo>
                  <a:pt x="41747" y="42950"/>
                </a:lnTo>
                <a:lnTo>
                  <a:pt x="79954" y="14153"/>
                </a:lnTo>
                <a:lnTo>
                  <a:pt x="120139" y="0"/>
                </a:lnTo>
                <a:lnTo>
                  <a:pt x="160977" y="244"/>
                </a:lnTo>
                <a:lnTo>
                  <a:pt x="201144" y="14642"/>
                </a:lnTo>
                <a:lnTo>
                  <a:pt x="239313" y="429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46" name="object 46"/>
          <p:cNvSpPr/>
          <p:nvPr/>
        </p:nvSpPr>
        <p:spPr>
          <a:xfrm>
            <a:off x="4624456" y="4210725"/>
            <a:ext cx="153144" cy="24556"/>
          </a:xfrm>
          <a:custGeom>
            <a:avLst/>
            <a:gdLst/>
            <a:ahLst/>
            <a:cxnLst/>
            <a:rect l="l" t="t" r="r" b="b"/>
            <a:pathLst>
              <a:path w="217804" h="34925">
                <a:moveTo>
                  <a:pt x="0" y="34582"/>
                </a:moveTo>
                <a:lnTo>
                  <a:pt x="217695" y="34582"/>
                </a:lnTo>
                <a:lnTo>
                  <a:pt x="217695" y="0"/>
                </a:lnTo>
                <a:lnTo>
                  <a:pt x="0" y="0"/>
                </a:lnTo>
                <a:lnTo>
                  <a:pt x="0" y="345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47" name="object 47"/>
          <p:cNvSpPr/>
          <p:nvPr/>
        </p:nvSpPr>
        <p:spPr>
          <a:xfrm>
            <a:off x="4626654" y="4208708"/>
            <a:ext cx="146447" cy="23664"/>
          </a:xfrm>
          <a:custGeom>
            <a:avLst/>
            <a:gdLst/>
            <a:ahLst/>
            <a:cxnLst/>
            <a:rect l="l" t="t" r="r" b="b"/>
            <a:pathLst>
              <a:path w="208279" h="33654">
                <a:moveTo>
                  <a:pt x="0" y="33206"/>
                </a:moveTo>
                <a:lnTo>
                  <a:pt x="207685" y="33206"/>
                </a:lnTo>
                <a:lnTo>
                  <a:pt x="207685" y="0"/>
                </a:lnTo>
                <a:lnTo>
                  <a:pt x="0" y="0"/>
                </a:lnTo>
                <a:lnTo>
                  <a:pt x="0" y="33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48" name="object 48"/>
          <p:cNvSpPr/>
          <p:nvPr/>
        </p:nvSpPr>
        <p:spPr>
          <a:xfrm>
            <a:off x="4682918" y="4684498"/>
            <a:ext cx="191988" cy="190649"/>
          </a:xfrm>
          <a:custGeom>
            <a:avLst/>
            <a:gdLst/>
            <a:ahLst/>
            <a:cxnLst/>
            <a:rect l="l" t="t" r="r" b="b"/>
            <a:pathLst>
              <a:path w="273050" h="271145">
                <a:moveTo>
                  <a:pt x="234590" y="35934"/>
                </a:moveTo>
                <a:lnTo>
                  <a:pt x="260108" y="70316"/>
                </a:lnTo>
                <a:lnTo>
                  <a:pt x="272504" y="112443"/>
                </a:lnTo>
                <a:lnTo>
                  <a:pt x="272142" y="157136"/>
                </a:lnTo>
                <a:lnTo>
                  <a:pt x="259383" y="199215"/>
                </a:lnTo>
                <a:lnTo>
                  <a:pt x="234590" y="233501"/>
                </a:lnTo>
                <a:lnTo>
                  <a:pt x="196241" y="258745"/>
                </a:lnTo>
                <a:lnTo>
                  <a:pt x="153915" y="270995"/>
                </a:lnTo>
                <a:lnTo>
                  <a:pt x="111008" y="270623"/>
                </a:lnTo>
                <a:lnTo>
                  <a:pt x="70912" y="258001"/>
                </a:lnTo>
                <a:lnTo>
                  <a:pt x="37024" y="233501"/>
                </a:lnTo>
                <a:lnTo>
                  <a:pt x="12847" y="197431"/>
                </a:lnTo>
                <a:lnTo>
                  <a:pt x="379" y="156009"/>
                </a:lnTo>
                <a:lnTo>
                  <a:pt x="0" y="112865"/>
                </a:lnTo>
                <a:lnTo>
                  <a:pt x="12088" y="71630"/>
                </a:lnTo>
                <a:lnTo>
                  <a:pt x="37024" y="35934"/>
                </a:lnTo>
                <a:lnTo>
                  <a:pt x="72821" y="12515"/>
                </a:lnTo>
                <a:lnTo>
                  <a:pt x="114854" y="402"/>
                </a:lnTo>
                <a:lnTo>
                  <a:pt x="158745" y="0"/>
                </a:lnTo>
                <a:lnTo>
                  <a:pt x="200116" y="11709"/>
                </a:lnTo>
                <a:lnTo>
                  <a:pt x="234590" y="3593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49" name="object 49"/>
          <p:cNvSpPr/>
          <p:nvPr/>
        </p:nvSpPr>
        <p:spPr>
          <a:xfrm>
            <a:off x="4687383" y="4680034"/>
            <a:ext cx="191095" cy="190649"/>
          </a:xfrm>
          <a:custGeom>
            <a:avLst/>
            <a:gdLst/>
            <a:ahLst/>
            <a:cxnLst/>
            <a:rect l="l" t="t" r="r" b="b"/>
            <a:pathLst>
              <a:path w="271779" h="271145">
                <a:moveTo>
                  <a:pt x="228240" y="42284"/>
                </a:moveTo>
                <a:lnTo>
                  <a:pt x="256857" y="73567"/>
                </a:lnTo>
                <a:lnTo>
                  <a:pt x="271133" y="113815"/>
                </a:lnTo>
                <a:lnTo>
                  <a:pt x="271735" y="157543"/>
                </a:lnTo>
                <a:lnTo>
                  <a:pt x="259332" y="199266"/>
                </a:lnTo>
                <a:lnTo>
                  <a:pt x="234590" y="233501"/>
                </a:lnTo>
                <a:lnTo>
                  <a:pt x="196241" y="258745"/>
                </a:lnTo>
                <a:lnTo>
                  <a:pt x="153915" y="270995"/>
                </a:lnTo>
                <a:lnTo>
                  <a:pt x="111008" y="270623"/>
                </a:lnTo>
                <a:lnTo>
                  <a:pt x="70912" y="258001"/>
                </a:lnTo>
                <a:lnTo>
                  <a:pt x="37024" y="233501"/>
                </a:lnTo>
                <a:lnTo>
                  <a:pt x="12847" y="197431"/>
                </a:lnTo>
                <a:lnTo>
                  <a:pt x="379" y="156009"/>
                </a:lnTo>
                <a:lnTo>
                  <a:pt x="0" y="112865"/>
                </a:lnTo>
                <a:lnTo>
                  <a:pt x="12088" y="71630"/>
                </a:lnTo>
                <a:lnTo>
                  <a:pt x="37024" y="35934"/>
                </a:lnTo>
                <a:lnTo>
                  <a:pt x="72821" y="12515"/>
                </a:lnTo>
                <a:lnTo>
                  <a:pt x="114854" y="402"/>
                </a:lnTo>
                <a:lnTo>
                  <a:pt x="158745" y="0"/>
                </a:lnTo>
                <a:lnTo>
                  <a:pt x="200116" y="11709"/>
                </a:lnTo>
                <a:lnTo>
                  <a:pt x="234590" y="3593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50" name="object 50"/>
          <p:cNvSpPr/>
          <p:nvPr/>
        </p:nvSpPr>
        <p:spPr>
          <a:xfrm>
            <a:off x="4695265" y="4767804"/>
            <a:ext cx="163860" cy="20985"/>
          </a:xfrm>
          <a:custGeom>
            <a:avLst/>
            <a:gdLst/>
            <a:ahLst/>
            <a:cxnLst/>
            <a:rect l="l" t="t" r="r" b="b"/>
            <a:pathLst>
              <a:path w="233045" h="29845">
                <a:moveTo>
                  <a:pt x="0" y="29250"/>
                </a:moveTo>
                <a:lnTo>
                  <a:pt x="232628" y="29250"/>
                </a:lnTo>
                <a:lnTo>
                  <a:pt x="232628" y="0"/>
                </a:lnTo>
                <a:lnTo>
                  <a:pt x="0" y="0"/>
                </a:lnTo>
                <a:lnTo>
                  <a:pt x="0" y="29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51" name="object 51"/>
          <p:cNvSpPr/>
          <p:nvPr/>
        </p:nvSpPr>
        <p:spPr>
          <a:xfrm>
            <a:off x="4697478" y="4765289"/>
            <a:ext cx="156269" cy="20092"/>
          </a:xfrm>
          <a:custGeom>
            <a:avLst/>
            <a:gdLst/>
            <a:ahLst/>
            <a:cxnLst/>
            <a:rect l="l" t="t" r="r" b="b"/>
            <a:pathLst>
              <a:path w="222250" h="28575">
                <a:moveTo>
                  <a:pt x="0" y="28144"/>
                </a:moveTo>
                <a:lnTo>
                  <a:pt x="221681" y="28144"/>
                </a:lnTo>
                <a:lnTo>
                  <a:pt x="221681" y="0"/>
                </a:lnTo>
                <a:lnTo>
                  <a:pt x="0" y="0"/>
                </a:lnTo>
                <a:lnTo>
                  <a:pt x="0" y="28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52" name="object 52"/>
          <p:cNvSpPr/>
          <p:nvPr/>
        </p:nvSpPr>
        <p:spPr>
          <a:xfrm>
            <a:off x="5089192" y="4681447"/>
            <a:ext cx="198685" cy="196453"/>
          </a:xfrm>
          <a:custGeom>
            <a:avLst/>
            <a:gdLst/>
            <a:ahLst/>
            <a:cxnLst/>
            <a:rect l="l" t="t" r="r" b="b"/>
            <a:pathLst>
              <a:path w="282575" h="279400">
                <a:moveTo>
                  <a:pt x="240979" y="40274"/>
                </a:moveTo>
                <a:lnTo>
                  <a:pt x="269627" y="74454"/>
                </a:lnTo>
                <a:lnTo>
                  <a:pt x="282543" y="114162"/>
                </a:lnTo>
                <a:lnTo>
                  <a:pt x="281135" y="156536"/>
                </a:lnTo>
                <a:lnTo>
                  <a:pt x="266811" y="198716"/>
                </a:lnTo>
                <a:lnTo>
                  <a:pt x="240979" y="237840"/>
                </a:lnTo>
                <a:lnTo>
                  <a:pt x="202937" y="264651"/>
                </a:lnTo>
                <a:lnTo>
                  <a:pt x="160701" y="278523"/>
                </a:lnTo>
                <a:lnTo>
                  <a:pt x="117729" y="278989"/>
                </a:lnTo>
                <a:lnTo>
                  <a:pt x="77480" y="265584"/>
                </a:lnTo>
                <a:lnTo>
                  <a:pt x="43412" y="237840"/>
                </a:lnTo>
                <a:lnTo>
                  <a:pt x="15315" y="199078"/>
                </a:lnTo>
                <a:lnTo>
                  <a:pt x="633" y="157657"/>
                </a:lnTo>
                <a:lnTo>
                  <a:pt x="0" y="115860"/>
                </a:lnTo>
                <a:lnTo>
                  <a:pt x="14048" y="75972"/>
                </a:lnTo>
                <a:lnTo>
                  <a:pt x="43412" y="40274"/>
                </a:lnTo>
                <a:lnTo>
                  <a:pt x="81243" y="14824"/>
                </a:lnTo>
                <a:lnTo>
                  <a:pt x="122902" y="1050"/>
                </a:lnTo>
                <a:lnTo>
                  <a:pt x="165402" y="0"/>
                </a:lnTo>
                <a:lnTo>
                  <a:pt x="205756" y="12724"/>
                </a:lnTo>
                <a:lnTo>
                  <a:pt x="240979" y="4027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53" name="object 53"/>
          <p:cNvSpPr/>
          <p:nvPr/>
        </p:nvSpPr>
        <p:spPr>
          <a:xfrm>
            <a:off x="5093656" y="4676982"/>
            <a:ext cx="197792" cy="196453"/>
          </a:xfrm>
          <a:custGeom>
            <a:avLst/>
            <a:gdLst/>
            <a:ahLst/>
            <a:cxnLst/>
            <a:rect l="l" t="t" r="r" b="b"/>
            <a:pathLst>
              <a:path w="281304" h="279400">
                <a:moveTo>
                  <a:pt x="234629" y="46624"/>
                </a:moveTo>
                <a:lnTo>
                  <a:pt x="266376" y="77706"/>
                </a:lnTo>
                <a:lnTo>
                  <a:pt x="281172" y="115534"/>
                </a:lnTo>
                <a:lnTo>
                  <a:pt x="280729" y="156943"/>
                </a:lnTo>
                <a:lnTo>
                  <a:pt x="266760" y="198766"/>
                </a:lnTo>
                <a:lnTo>
                  <a:pt x="240979" y="237840"/>
                </a:lnTo>
                <a:lnTo>
                  <a:pt x="202937" y="264651"/>
                </a:lnTo>
                <a:lnTo>
                  <a:pt x="160701" y="278523"/>
                </a:lnTo>
                <a:lnTo>
                  <a:pt x="117729" y="278989"/>
                </a:lnTo>
                <a:lnTo>
                  <a:pt x="77480" y="265584"/>
                </a:lnTo>
                <a:lnTo>
                  <a:pt x="43412" y="237840"/>
                </a:lnTo>
                <a:lnTo>
                  <a:pt x="15315" y="199078"/>
                </a:lnTo>
                <a:lnTo>
                  <a:pt x="633" y="157657"/>
                </a:lnTo>
                <a:lnTo>
                  <a:pt x="0" y="115860"/>
                </a:lnTo>
                <a:lnTo>
                  <a:pt x="14048" y="75972"/>
                </a:lnTo>
                <a:lnTo>
                  <a:pt x="43412" y="40274"/>
                </a:lnTo>
                <a:lnTo>
                  <a:pt x="81243" y="14824"/>
                </a:lnTo>
                <a:lnTo>
                  <a:pt x="122902" y="1050"/>
                </a:lnTo>
                <a:lnTo>
                  <a:pt x="165402" y="0"/>
                </a:lnTo>
                <a:lnTo>
                  <a:pt x="205756" y="12724"/>
                </a:lnTo>
                <a:lnTo>
                  <a:pt x="240979" y="4027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54" name="object 54"/>
          <p:cNvSpPr/>
          <p:nvPr/>
        </p:nvSpPr>
        <p:spPr>
          <a:xfrm>
            <a:off x="5105410" y="4770199"/>
            <a:ext cx="156269" cy="19199"/>
          </a:xfrm>
          <a:custGeom>
            <a:avLst/>
            <a:gdLst/>
            <a:ahLst/>
            <a:cxnLst/>
            <a:rect l="l" t="t" r="r" b="b"/>
            <a:pathLst>
              <a:path w="222250" h="27304">
                <a:moveTo>
                  <a:pt x="0" y="26901"/>
                </a:moveTo>
                <a:lnTo>
                  <a:pt x="222139" y="26901"/>
                </a:lnTo>
                <a:lnTo>
                  <a:pt x="222139" y="0"/>
                </a:lnTo>
                <a:lnTo>
                  <a:pt x="0" y="0"/>
                </a:lnTo>
                <a:lnTo>
                  <a:pt x="0" y="269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55" name="object 55"/>
          <p:cNvSpPr/>
          <p:nvPr/>
        </p:nvSpPr>
        <p:spPr>
          <a:xfrm>
            <a:off x="5107653" y="4766599"/>
            <a:ext cx="148233" cy="19645"/>
          </a:xfrm>
          <a:custGeom>
            <a:avLst/>
            <a:gdLst/>
            <a:ahLst/>
            <a:cxnLst/>
            <a:rect l="l" t="t" r="r" b="b"/>
            <a:pathLst>
              <a:path w="210820" h="27940">
                <a:moveTo>
                  <a:pt x="0" y="27719"/>
                </a:moveTo>
                <a:lnTo>
                  <a:pt x="210266" y="27719"/>
                </a:lnTo>
                <a:lnTo>
                  <a:pt x="210266" y="0"/>
                </a:lnTo>
                <a:lnTo>
                  <a:pt x="0" y="0"/>
                </a:lnTo>
                <a:lnTo>
                  <a:pt x="0" y="27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56" name="object 56"/>
          <p:cNvSpPr/>
          <p:nvPr/>
        </p:nvSpPr>
        <p:spPr>
          <a:xfrm>
            <a:off x="5092512" y="5057691"/>
            <a:ext cx="193328" cy="193775"/>
          </a:xfrm>
          <a:custGeom>
            <a:avLst/>
            <a:gdLst/>
            <a:ahLst/>
            <a:cxnLst/>
            <a:rect l="l" t="t" r="r" b="b"/>
            <a:pathLst>
              <a:path w="274954" h="275590">
                <a:moveTo>
                  <a:pt x="236256" y="38471"/>
                </a:moveTo>
                <a:lnTo>
                  <a:pt x="262109" y="73933"/>
                </a:lnTo>
                <a:lnTo>
                  <a:pt x="274804" y="114184"/>
                </a:lnTo>
                <a:lnTo>
                  <a:pt x="274573" y="156460"/>
                </a:lnTo>
                <a:lnTo>
                  <a:pt x="261646" y="197999"/>
                </a:lnTo>
                <a:lnTo>
                  <a:pt x="236256" y="236038"/>
                </a:lnTo>
                <a:lnTo>
                  <a:pt x="198521" y="262934"/>
                </a:lnTo>
                <a:lnTo>
                  <a:pt x="156375" y="275465"/>
                </a:lnTo>
                <a:lnTo>
                  <a:pt x="113339" y="274548"/>
                </a:lnTo>
                <a:lnTo>
                  <a:pt x="72936" y="261100"/>
                </a:lnTo>
                <a:lnTo>
                  <a:pt x="38689" y="236038"/>
                </a:lnTo>
                <a:lnTo>
                  <a:pt x="14079" y="200509"/>
                </a:lnTo>
                <a:lnTo>
                  <a:pt x="887" y="159830"/>
                </a:lnTo>
                <a:lnTo>
                  <a:pt x="0" y="117158"/>
                </a:lnTo>
                <a:lnTo>
                  <a:pt x="12304" y="75653"/>
                </a:lnTo>
                <a:lnTo>
                  <a:pt x="38689" y="38471"/>
                </a:lnTo>
                <a:lnTo>
                  <a:pt x="72630" y="12474"/>
                </a:lnTo>
                <a:lnTo>
                  <a:pt x="113173" y="0"/>
                </a:lnTo>
                <a:lnTo>
                  <a:pt x="156504" y="524"/>
                </a:lnTo>
                <a:lnTo>
                  <a:pt x="198804" y="13523"/>
                </a:lnTo>
                <a:lnTo>
                  <a:pt x="236256" y="3847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57" name="object 57"/>
          <p:cNvSpPr/>
          <p:nvPr/>
        </p:nvSpPr>
        <p:spPr>
          <a:xfrm>
            <a:off x="5096978" y="5053226"/>
            <a:ext cx="192881" cy="193775"/>
          </a:xfrm>
          <a:custGeom>
            <a:avLst/>
            <a:gdLst/>
            <a:ahLst/>
            <a:cxnLst/>
            <a:rect l="l" t="t" r="r" b="b"/>
            <a:pathLst>
              <a:path w="274320" h="275590">
                <a:moveTo>
                  <a:pt x="229906" y="44821"/>
                </a:moveTo>
                <a:lnTo>
                  <a:pt x="258858" y="77184"/>
                </a:lnTo>
                <a:lnTo>
                  <a:pt x="273433" y="115555"/>
                </a:lnTo>
                <a:lnTo>
                  <a:pt x="274166" y="156867"/>
                </a:lnTo>
                <a:lnTo>
                  <a:pt x="261595" y="198050"/>
                </a:lnTo>
                <a:lnTo>
                  <a:pt x="236256" y="236038"/>
                </a:lnTo>
                <a:lnTo>
                  <a:pt x="198521" y="262934"/>
                </a:lnTo>
                <a:lnTo>
                  <a:pt x="156375" y="275465"/>
                </a:lnTo>
                <a:lnTo>
                  <a:pt x="113339" y="274548"/>
                </a:lnTo>
                <a:lnTo>
                  <a:pt x="72936" y="261100"/>
                </a:lnTo>
                <a:lnTo>
                  <a:pt x="38689" y="236038"/>
                </a:lnTo>
                <a:lnTo>
                  <a:pt x="14079" y="200509"/>
                </a:lnTo>
                <a:lnTo>
                  <a:pt x="887" y="159830"/>
                </a:lnTo>
                <a:lnTo>
                  <a:pt x="0" y="117158"/>
                </a:lnTo>
                <a:lnTo>
                  <a:pt x="12304" y="75653"/>
                </a:lnTo>
                <a:lnTo>
                  <a:pt x="38689" y="38471"/>
                </a:lnTo>
                <a:lnTo>
                  <a:pt x="72630" y="12474"/>
                </a:lnTo>
                <a:lnTo>
                  <a:pt x="113173" y="0"/>
                </a:lnTo>
                <a:lnTo>
                  <a:pt x="156504" y="524"/>
                </a:lnTo>
                <a:lnTo>
                  <a:pt x="198804" y="13523"/>
                </a:lnTo>
                <a:lnTo>
                  <a:pt x="236256" y="3847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58" name="object 58"/>
          <p:cNvSpPr/>
          <p:nvPr/>
        </p:nvSpPr>
        <p:spPr>
          <a:xfrm>
            <a:off x="5104797" y="5144847"/>
            <a:ext cx="166985" cy="22771"/>
          </a:xfrm>
          <a:custGeom>
            <a:avLst/>
            <a:gdLst/>
            <a:ahLst/>
            <a:cxnLst/>
            <a:rect l="l" t="t" r="r" b="b"/>
            <a:pathLst>
              <a:path w="237489" h="32384">
                <a:moveTo>
                  <a:pt x="0" y="32307"/>
                </a:moveTo>
                <a:lnTo>
                  <a:pt x="237030" y="32307"/>
                </a:lnTo>
                <a:lnTo>
                  <a:pt x="237030" y="0"/>
                </a:lnTo>
                <a:lnTo>
                  <a:pt x="0" y="0"/>
                </a:lnTo>
                <a:lnTo>
                  <a:pt x="0" y="32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59" name="object 59"/>
          <p:cNvSpPr/>
          <p:nvPr/>
        </p:nvSpPr>
        <p:spPr>
          <a:xfrm>
            <a:off x="5107084" y="5140941"/>
            <a:ext cx="158056" cy="23217"/>
          </a:xfrm>
          <a:custGeom>
            <a:avLst/>
            <a:gdLst/>
            <a:ahLst/>
            <a:cxnLst/>
            <a:rect l="l" t="t" r="r" b="b"/>
            <a:pathLst>
              <a:path w="224789" h="33020">
                <a:moveTo>
                  <a:pt x="0" y="32802"/>
                </a:moveTo>
                <a:lnTo>
                  <a:pt x="224240" y="32802"/>
                </a:lnTo>
                <a:lnTo>
                  <a:pt x="224240" y="0"/>
                </a:lnTo>
                <a:lnTo>
                  <a:pt x="0" y="0"/>
                </a:lnTo>
                <a:lnTo>
                  <a:pt x="0" y="328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60" name="object 60"/>
          <p:cNvSpPr/>
          <p:nvPr/>
        </p:nvSpPr>
        <p:spPr>
          <a:xfrm>
            <a:off x="5288402" y="4287126"/>
            <a:ext cx="196453" cy="198685"/>
          </a:xfrm>
          <a:custGeom>
            <a:avLst/>
            <a:gdLst/>
            <a:ahLst/>
            <a:cxnLst/>
            <a:rect l="l" t="t" r="r" b="b"/>
            <a:pathLst>
              <a:path w="279400" h="282575">
                <a:moveTo>
                  <a:pt x="237058" y="42286"/>
                </a:moveTo>
                <a:lnTo>
                  <a:pt x="266043" y="79028"/>
                </a:lnTo>
                <a:lnTo>
                  <a:pt x="279258" y="119822"/>
                </a:lnTo>
                <a:lnTo>
                  <a:pt x="277980" y="162002"/>
                </a:lnTo>
                <a:lnTo>
                  <a:pt x="263488" y="202900"/>
                </a:lnTo>
                <a:lnTo>
                  <a:pt x="237058" y="239852"/>
                </a:lnTo>
                <a:lnTo>
                  <a:pt x="199631" y="268316"/>
                </a:lnTo>
                <a:lnTo>
                  <a:pt x="157574" y="282469"/>
                </a:lnTo>
                <a:lnTo>
                  <a:pt x="114474" y="282389"/>
                </a:lnTo>
                <a:lnTo>
                  <a:pt x="73918" y="268158"/>
                </a:lnTo>
                <a:lnTo>
                  <a:pt x="39492" y="239852"/>
                </a:lnTo>
                <a:lnTo>
                  <a:pt x="12443" y="201631"/>
                </a:lnTo>
                <a:lnTo>
                  <a:pt x="0" y="160953"/>
                </a:lnTo>
                <a:lnTo>
                  <a:pt x="1080" y="119629"/>
                </a:lnTo>
                <a:lnTo>
                  <a:pt x="14604" y="79469"/>
                </a:lnTo>
                <a:lnTo>
                  <a:pt x="39492" y="42286"/>
                </a:lnTo>
                <a:lnTo>
                  <a:pt x="75466" y="14258"/>
                </a:lnTo>
                <a:lnTo>
                  <a:pt x="115636" y="122"/>
                </a:lnTo>
                <a:lnTo>
                  <a:pt x="157575" y="0"/>
                </a:lnTo>
                <a:lnTo>
                  <a:pt x="198858" y="14013"/>
                </a:lnTo>
                <a:lnTo>
                  <a:pt x="237058" y="4228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61" name="object 61"/>
          <p:cNvSpPr/>
          <p:nvPr/>
        </p:nvSpPr>
        <p:spPr>
          <a:xfrm>
            <a:off x="5292867" y="4282662"/>
            <a:ext cx="195560" cy="198685"/>
          </a:xfrm>
          <a:custGeom>
            <a:avLst/>
            <a:gdLst/>
            <a:ahLst/>
            <a:cxnLst/>
            <a:rect l="l" t="t" r="r" b="b"/>
            <a:pathLst>
              <a:path w="278129" h="282575">
                <a:moveTo>
                  <a:pt x="230708" y="48636"/>
                </a:moveTo>
                <a:lnTo>
                  <a:pt x="262792" y="82279"/>
                </a:lnTo>
                <a:lnTo>
                  <a:pt x="277886" y="121194"/>
                </a:lnTo>
                <a:lnTo>
                  <a:pt x="277574" y="162408"/>
                </a:lnTo>
                <a:lnTo>
                  <a:pt x="263437" y="202951"/>
                </a:lnTo>
                <a:lnTo>
                  <a:pt x="237058" y="239852"/>
                </a:lnTo>
                <a:lnTo>
                  <a:pt x="199631" y="268316"/>
                </a:lnTo>
                <a:lnTo>
                  <a:pt x="157574" y="282469"/>
                </a:lnTo>
                <a:lnTo>
                  <a:pt x="114474" y="282389"/>
                </a:lnTo>
                <a:lnTo>
                  <a:pt x="73918" y="268158"/>
                </a:lnTo>
                <a:lnTo>
                  <a:pt x="39492" y="239852"/>
                </a:lnTo>
                <a:lnTo>
                  <a:pt x="12443" y="201631"/>
                </a:lnTo>
                <a:lnTo>
                  <a:pt x="0" y="160953"/>
                </a:lnTo>
                <a:lnTo>
                  <a:pt x="1080" y="119629"/>
                </a:lnTo>
                <a:lnTo>
                  <a:pt x="14604" y="79469"/>
                </a:lnTo>
                <a:lnTo>
                  <a:pt x="39492" y="42286"/>
                </a:lnTo>
                <a:lnTo>
                  <a:pt x="75466" y="14258"/>
                </a:lnTo>
                <a:lnTo>
                  <a:pt x="115636" y="122"/>
                </a:lnTo>
                <a:lnTo>
                  <a:pt x="157575" y="0"/>
                </a:lnTo>
                <a:lnTo>
                  <a:pt x="198858" y="14013"/>
                </a:lnTo>
                <a:lnTo>
                  <a:pt x="237058" y="4228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62" name="object 62"/>
          <p:cNvSpPr/>
          <p:nvPr/>
        </p:nvSpPr>
        <p:spPr>
          <a:xfrm>
            <a:off x="5300651" y="4376540"/>
            <a:ext cx="159395" cy="26789"/>
          </a:xfrm>
          <a:custGeom>
            <a:avLst/>
            <a:gdLst/>
            <a:ahLst/>
            <a:cxnLst/>
            <a:rect l="l" t="t" r="r" b="b"/>
            <a:pathLst>
              <a:path w="226695" h="38100">
                <a:moveTo>
                  <a:pt x="0" y="37959"/>
                </a:moveTo>
                <a:lnTo>
                  <a:pt x="226489" y="37959"/>
                </a:lnTo>
                <a:lnTo>
                  <a:pt x="226489" y="0"/>
                </a:lnTo>
                <a:lnTo>
                  <a:pt x="0" y="0"/>
                </a:lnTo>
                <a:lnTo>
                  <a:pt x="0" y="37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63" name="object 63"/>
          <p:cNvSpPr/>
          <p:nvPr/>
        </p:nvSpPr>
        <p:spPr>
          <a:xfrm>
            <a:off x="5303005" y="4372328"/>
            <a:ext cx="150019" cy="26789"/>
          </a:xfrm>
          <a:custGeom>
            <a:avLst/>
            <a:gdLst/>
            <a:ahLst/>
            <a:cxnLst/>
            <a:rect l="l" t="t" r="r" b="b"/>
            <a:pathLst>
              <a:path w="213360" h="38100">
                <a:moveTo>
                  <a:pt x="0" y="38023"/>
                </a:moveTo>
                <a:lnTo>
                  <a:pt x="212792" y="38023"/>
                </a:lnTo>
                <a:lnTo>
                  <a:pt x="212792" y="0"/>
                </a:lnTo>
                <a:lnTo>
                  <a:pt x="0" y="0"/>
                </a:lnTo>
                <a:lnTo>
                  <a:pt x="0" y="38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64" name="object 64"/>
          <p:cNvSpPr/>
          <p:nvPr/>
        </p:nvSpPr>
        <p:spPr>
          <a:xfrm>
            <a:off x="5493178" y="3823396"/>
            <a:ext cx="195113" cy="197347"/>
          </a:xfrm>
          <a:custGeom>
            <a:avLst/>
            <a:gdLst/>
            <a:ahLst/>
            <a:cxnLst/>
            <a:rect l="l" t="t" r="r" b="b"/>
            <a:pathLst>
              <a:path w="277495" h="280670">
                <a:moveTo>
                  <a:pt x="237921" y="41411"/>
                </a:moveTo>
                <a:lnTo>
                  <a:pt x="264111" y="79434"/>
                </a:lnTo>
                <a:lnTo>
                  <a:pt x="277104" y="120771"/>
                </a:lnTo>
                <a:lnTo>
                  <a:pt x="277004" y="162853"/>
                </a:lnTo>
                <a:lnTo>
                  <a:pt x="263909" y="203112"/>
                </a:lnTo>
                <a:lnTo>
                  <a:pt x="237921" y="238977"/>
                </a:lnTo>
                <a:lnTo>
                  <a:pt x="200801" y="267527"/>
                </a:lnTo>
                <a:lnTo>
                  <a:pt x="158834" y="280338"/>
                </a:lnTo>
                <a:lnTo>
                  <a:pt x="115669" y="278875"/>
                </a:lnTo>
                <a:lnTo>
                  <a:pt x="74959" y="264600"/>
                </a:lnTo>
                <a:lnTo>
                  <a:pt x="40355" y="238977"/>
                </a:lnTo>
                <a:lnTo>
                  <a:pt x="15312" y="203990"/>
                </a:lnTo>
                <a:lnTo>
                  <a:pt x="1395" y="164053"/>
                </a:lnTo>
                <a:lnTo>
                  <a:pt x="0" y="121854"/>
                </a:lnTo>
                <a:lnTo>
                  <a:pt x="12521" y="80078"/>
                </a:lnTo>
                <a:lnTo>
                  <a:pt x="40355" y="41411"/>
                </a:lnTo>
                <a:lnTo>
                  <a:pt x="79844" y="12835"/>
                </a:lnTo>
                <a:lnTo>
                  <a:pt x="122603" y="0"/>
                </a:lnTo>
                <a:lnTo>
                  <a:pt x="165373" y="1452"/>
                </a:lnTo>
                <a:lnTo>
                  <a:pt x="204898" y="15739"/>
                </a:lnTo>
                <a:lnTo>
                  <a:pt x="237921" y="4141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65" name="object 65"/>
          <p:cNvSpPr/>
          <p:nvPr/>
        </p:nvSpPr>
        <p:spPr>
          <a:xfrm>
            <a:off x="5497643" y="3818932"/>
            <a:ext cx="194667" cy="197347"/>
          </a:xfrm>
          <a:custGeom>
            <a:avLst/>
            <a:gdLst/>
            <a:ahLst/>
            <a:cxnLst/>
            <a:rect l="l" t="t" r="r" b="b"/>
            <a:pathLst>
              <a:path w="276860" h="280670">
                <a:moveTo>
                  <a:pt x="231571" y="47761"/>
                </a:moveTo>
                <a:lnTo>
                  <a:pt x="260859" y="82685"/>
                </a:lnTo>
                <a:lnTo>
                  <a:pt x="275733" y="122142"/>
                </a:lnTo>
                <a:lnTo>
                  <a:pt x="276597" y="163260"/>
                </a:lnTo>
                <a:lnTo>
                  <a:pt x="263858" y="203163"/>
                </a:lnTo>
                <a:lnTo>
                  <a:pt x="237921" y="238977"/>
                </a:lnTo>
                <a:lnTo>
                  <a:pt x="200801" y="267527"/>
                </a:lnTo>
                <a:lnTo>
                  <a:pt x="158834" y="280338"/>
                </a:lnTo>
                <a:lnTo>
                  <a:pt x="115669" y="278875"/>
                </a:lnTo>
                <a:lnTo>
                  <a:pt x="74959" y="264600"/>
                </a:lnTo>
                <a:lnTo>
                  <a:pt x="40355" y="238977"/>
                </a:lnTo>
                <a:lnTo>
                  <a:pt x="15312" y="203990"/>
                </a:lnTo>
                <a:lnTo>
                  <a:pt x="1395" y="164053"/>
                </a:lnTo>
                <a:lnTo>
                  <a:pt x="0" y="121854"/>
                </a:lnTo>
                <a:lnTo>
                  <a:pt x="12521" y="80078"/>
                </a:lnTo>
                <a:lnTo>
                  <a:pt x="40355" y="41411"/>
                </a:lnTo>
                <a:lnTo>
                  <a:pt x="79844" y="12835"/>
                </a:lnTo>
                <a:lnTo>
                  <a:pt x="122603" y="0"/>
                </a:lnTo>
                <a:lnTo>
                  <a:pt x="165373" y="1452"/>
                </a:lnTo>
                <a:lnTo>
                  <a:pt x="204898" y="15739"/>
                </a:lnTo>
                <a:lnTo>
                  <a:pt x="237921" y="4141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66" name="object 66"/>
          <p:cNvSpPr/>
          <p:nvPr/>
        </p:nvSpPr>
        <p:spPr>
          <a:xfrm>
            <a:off x="5514341" y="3914162"/>
            <a:ext cx="152251" cy="8929"/>
          </a:xfrm>
          <a:custGeom>
            <a:avLst/>
            <a:gdLst/>
            <a:ahLst/>
            <a:cxnLst/>
            <a:rect l="l" t="t" r="r" b="b"/>
            <a:pathLst>
              <a:path w="216535" h="12700">
                <a:moveTo>
                  <a:pt x="-12700" y="6124"/>
                </a:moveTo>
                <a:lnTo>
                  <a:pt x="228705" y="6124"/>
                </a:lnTo>
              </a:path>
            </a:pathLst>
          </a:custGeom>
          <a:ln w="376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67" name="object 67"/>
          <p:cNvSpPr/>
          <p:nvPr/>
        </p:nvSpPr>
        <p:spPr>
          <a:xfrm>
            <a:off x="5516570" y="3910871"/>
            <a:ext cx="141983" cy="9823"/>
          </a:xfrm>
          <a:custGeom>
            <a:avLst/>
            <a:gdLst/>
            <a:ahLst/>
            <a:cxnLst/>
            <a:rect l="l" t="t" r="r" b="b"/>
            <a:pathLst>
              <a:path w="201929" h="13970">
                <a:moveTo>
                  <a:pt x="-12700" y="6835"/>
                </a:moveTo>
                <a:lnTo>
                  <a:pt x="214034" y="6835"/>
                </a:lnTo>
              </a:path>
            </a:pathLst>
          </a:custGeom>
          <a:ln w="390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68" name="object 68"/>
          <p:cNvSpPr/>
          <p:nvPr/>
        </p:nvSpPr>
        <p:spPr>
          <a:xfrm>
            <a:off x="5287587" y="3360149"/>
            <a:ext cx="193775" cy="195113"/>
          </a:xfrm>
          <a:custGeom>
            <a:avLst/>
            <a:gdLst/>
            <a:ahLst/>
            <a:cxnLst/>
            <a:rect l="l" t="t" r="r" b="b"/>
            <a:pathLst>
              <a:path w="275589" h="277495">
                <a:moveTo>
                  <a:pt x="238216" y="39854"/>
                </a:moveTo>
                <a:lnTo>
                  <a:pt x="261610" y="79157"/>
                </a:lnTo>
                <a:lnTo>
                  <a:pt x="274383" y="121038"/>
                </a:lnTo>
                <a:lnTo>
                  <a:pt x="275459" y="163023"/>
                </a:lnTo>
                <a:lnTo>
                  <a:pt x="263761" y="202641"/>
                </a:lnTo>
                <a:lnTo>
                  <a:pt x="238216" y="237420"/>
                </a:lnTo>
                <a:lnTo>
                  <a:pt x="201403" y="261611"/>
                </a:lnTo>
                <a:lnTo>
                  <a:pt x="159525" y="275304"/>
                </a:lnTo>
                <a:lnTo>
                  <a:pt x="116297" y="276901"/>
                </a:lnTo>
                <a:lnTo>
                  <a:pt x="75433" y="264806"/>
                </a:lnTo>
                <a:lnTo>
                  <a:pt x="40649" y="237420"/>
                </a:lnTo>
                <a:lnTo>
                  <a:pt x="13168" y="199741"/>
                </a:lnTo>
                <a:lnTo>
                  <a:pt x="0" y="159805"/>
                </a:lnTo>
                <a:lnTo>
                  <a:pt x="572" y="118953"/>
                </a:lnTo>
                <a:lnTo>
                  <a:pt x="14313" y="78523"/>
                </a:lnTo>
                <a:lnTo>
                  <a:pt x="40649" y="39854"/>
                </a:lnTo>
                <a:lnTo>
                  <a:pt x="76248" y="15174"/>
                </a:lnTo>
                <a:lnTo>
                  <a:pt x="117892" y="1417"/>
                </a:lnTo>
                <a:lnTo>
                  <a:pt x="161493" y="0"/>
                </a:lnTo>
                <a:lnTo>
                  <a:pt x="202963" y="12340"/>
                </a:lnTo>
                <a:lnTo>
                  <a:pt x="238216" y="3985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69" name="object 69"/>
          <p:cNvSpPr/>
          <p:nvPr/>
        </p:nvSpPr>
        <p:spPr>
          <a:xfrm>
            <a:off x="5292053" y="3355685"/>
            <a:ext cx="193775" cy="195113"/>
          </a:xfrm>
          <a:custGeom>
            <a:avLst/>
            <a:gdLst/>
            <a:ahLst/>
            <a:cxnLst/>
            <a:rect l="l" t="t" r="r" b="b"/>
            <a:pathLst>
              <a:path w="275589" h="277495">
                <a:moveTo>
                  <a:pt x="231866" y="46204"/>
                </a:moveTo>
                <a:lnTo>
                  <a:pt x="258359" y="82409"/>
                </a:lnTo>
                <a:lnTo>
                  <a:pt x="273012" y="122409"/>
                </a:lnTo>
                <a:lnTo>
                  <a:pt x="275052" y="163430"/>
                </a:lnTo>
                <a:lnTo>
                  <a:pt x="263711" y="202692"/>
                </a:lnTo>
                <a:lnTo>
                  <a:pt x="238216" y="237420"/>
                </a:lnTo>
                <a:lnTo>
                  <a:pt x="201403" y="261611"/>
                </a:lnTo>
                <a:lnTo>
                  <a:pt x="159525" y="275304"/>
                </a:lnTo>
                <a:lnTo>
                  <a:pt x="116297" y="276901"/>
                </a:lnTo>
                <a:lnTo>
                  <a:pt x="75433" y="264806"/>
                </a:lnTo>
                <a:lnTo>
                  <a:pt x="40649" y="237420"/>
                </a:lnTo>
                <a:lnTo>
                  <a:pt x="13168" y="199741"/>
                </a:lnTo>
                <a:lnTo>
                  <a:pt x="0" y="159805"/>
                </a:lnTo>
                <a:lnTo>
                  <a:pt x="572" y="118953"/>
                </a:lnTo>
                <a:lnTo>
                  <a:pt x="14313" y="78523"/>
                </a:lnTo>
                <a:lnTo>
                  <a:pt x="40649" y="39854"/>
                </a:lnTo>
                <a:lnTo>
                  <a:pt x="76248" y="15174"/>
                </a:lnTo>
                <a:lnTo>
                  <a:pt x="117892" y="1417"/>
                </a:lnTo>
                <a:lnTo>
                  <a:pt x="161493" y="0"/>
                </a:lnTo>
                <a:lnTo>
                  <a:pt x="202963" y="12340"/>
                </a:lnTo>
                <a:lnTo>
                  <a:pt x="238216" y="3985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70" name="object 70"/>
          <p:cNvSpPr/>
          <p:nvPr/>
        </p:nvSpPr>
        <p:spPr>
          <a:xfrm>
            <a:off x="5308323" y="3453278"/>
            <a:ext cx="144661" cy="4911"/>
          </a:xfrm>
          <a:custGeom>
            <a:avLst/>
            <a:gdLst/>
            <a:ahLst/>
            <a:cxnLst/>
            <a:rect l="l" t="t" r="r" b="b"/>
            <a:pathLst>
              <a:path w="205739" h="6985">
                <a:moveTo>
                  <a:pt x="-12700" y="3446"/>
                </a:moveTo>
                <a:lnTo>
                  <a:pt x="218248" y="3446"/>
                </a:lnTo>
              </a:path>
            </a:pathLst>
          </a:custGeom>
          <a:ln w="322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71" name="object 71"/>
          <p:cNvSpPr/>
          <p:nvPr/>
        </p:nvSpPr>
        <p:spPr>
          <a:xfrm>
            <a:off x="5310544" y="3449467"/>
            <a:ext cx="133945" cy="6251"/>
          </a:xfrm>
          <a:custGeom>
            <a:avLst/>
            <a:gdLst/>
            <a:ahLst/>
            <a:cxnLst/>
            <a:rect l="l" t="t" r="r" b="b"/>
            <a:pathLst>
              <a:path w="190500" h="8889">
                <a:moveTo>
                  <a:pt x="-12700" y="4308"/>
                </a:moveTo>
                <a:lnTo>
                  <a:pt x="202714" y="4308"/>
                </a:lnTo>
              </a:path>
            </a:pathLst>
          </a:custGeom>
          <a:ln w="340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72" name="object 72"/>
          <p:cNvSpPr/>
          <p:nvPr/>
        </p:nvSpPr>
        <p:spPr>
          <a:xfrm>
            <a:off x="7059165" y="3156291"/>
            <a:ext cx="192435" cy="191541"/>
          </a:xfrm>
          <a:custGeom>
            <a:avLst/>
            <a:gdLst/>
            <a:ahLst/>
            <a:cxnLst/>
            <a:rect l="l" t="t" r="r" b="b"/>
            <a:pathLst>
              <a:path w="273684" h="272414">
                <a:moveTo>
                  <a:pt x="233237" y="37685"/>
                </a:moveTo>
                <a:lnTo>
                  <a:pt x="259763" y="72343"/>
                </a:lnTo>
                <a:lnTo>
                  <a:pt x="273057" y="114026"/>
                </a:lnTo>
                <a:lnTo>
                  <a:pt x="273088" y="158136"/>
                </a:lnTo>
                <a:lnTo>
                  <a:pt x="259825" y="200077"/>
                </a:lnTo>
                <a:lnTo>
                  <a:pt x="233237" y="235251"/>
                </a:lnTo>
                <a:lnTo>
                  <a:pt x="196731" y="259528"/>
                </a:lnTo>
                <a:lnTo>
                  <a:pt x="154944" y="271880"/>
                </a:lnTo>
                <a:lnTo>
                  <a:pt x="111654" y="272093"/>
                </a:lnTo>
                <a:lnTo>
                  <a:pt x="70637" y="259954"/>
                </a:lnTo>
                <a:lnTo>
                  <a:pt x="35673" y="235251"/>
                </a:lnTo>
                <a:lnTo>
                  <a:pt x="11678" y="199324"/>
                </a:lnTo>
                <a:lnTo>
                  <a:pt x="0" y="157167"/>
                </a:lnTo>
                <a:lnTo>
                  <a:pt x="318" y="113218"/>
                </a:lnTo>
                <a:lnTo>
                  <a:pt x="12316" y="71912"/>
                </a:lnTo>
                <a:lnTo>
                  <a:pt x="35673" y="37685"/>
                </a:lnTo>
                <a:lnTo>
                  <a:pt x="73306" y="12456"/>
                </a:lnTo>
                <a:lnTo>
                  <a:pt x="114576" y="0"/>
                </a:lnTo>
                <a:lnTo>
                  <a:pt x="156786" y="157"/>
                </a:lnTo>
                <a:lnTo>
                  <a:pt x="197238" y="12771"/>
                </a:lnTo>
                <a:lnTo>
                  <a:pt x="233237" y="3768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73" name="object 73"/>
          <p:cNvSpPr/>
          <p:nvPr/>
        </p:nvSpPr>
        <p:spPr>
          <a:xfrm>
            <a:off x="7063630" y="3151826"/>
            <a:ext cx="191988" cy="191541"/>
          </a:xfrm>
          <a:custGeom>
            <a:avLst/>
            <a:gdLst/>
            <a:ahLst/>
            <a:cxnLst/>
            <a:rect l="l" t="t" r="r" b="b"/>
            <a:pathLst>
              <a:path w="273050" h="272414">
                <a:moveTo>
                  <a:pt x="226887" y="44035"/>
                </a:moveTo>
                <a:lnTo>
                  <a:pt x="256511" y="75595"/>
                </a:lnTo>
                <a:lnTo>
                  <a:pt x="271685" y="115398"/>
                </a:lnTo>
                <a:lnTo>
                  <a:pt x="272682" y="158543"/>
                </a:lnTo>
                <a:lnTo>
                  <a:pt x="259774" y="200128"/>
                </a:lnTo>
                <a:lnTo>
                  <a:pt x="233237" y="235251"/>
                </a:lnTo>
                <a:lnTo>
                  <a:pt x="196731" y="259528"/>
                </a:lnTo>
                <a:lnTo>
                  <a:pt x="154944" y="271880"/>
                </a:lnTo>
                <a:lnTo>
                  <a:pt x="111654" y="272093"/>
                </a:lnTo>
                <a:lnTo>
                  <a:pt x="70637" y="259954"/>
                </a:lnTo>
                <a:lnTo>
                  <a:pt x="35673" y="235251"/>
                </a:lnTo>
                <a:lnTo>
                  <a:pt x="11678" y="199324"/>
                </a:lnTo>
                <a:lnTo>
                  <a:pt x="0" y="157167"/>
                </a:lnTo>
                <a:lnTo>
                  <a:pt x="318" y="113218"/>
                </a:lnTo>
                <a:lnTo>
                  <a:pt x="12316" y="71912"/>
                </a:lnTo>
                <a:lnTo>
                  <a:pt x="35673" y="37685"/>
                </a:lnTo>
                <a:lnTo>
                  <a:pt x="73306" y="12456"/>
                </a:lnTo>
                <a:lnTo>
                  <a:pt x="114576" y="0"/>
                </a:lnTo>
                <a:lnTo>
                  <a:pt x="156786" y="157"/>
                </a:lnTo>
                <a:lnTo>
                  <a:pt x="197238" y="12771"/>
                </a:lnTo>
                <a:lnTo>
                  <a:pt x="233237" y="3768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74" name="object 74"/>
          <p:cNvSpPr/>
          <p:nvPr/>
        </p:nvSpPr>
        <p:spPr>
          <a:xfrm>
            <a:off x="7075776" y="3251437"/>
            <a:ext cx="155376" cy="1340"/>
          </a:xfrm>
          <a:custGeom>
            <a:avLst/>
            <a:gdLst/>
            <a:ahLst/>
            <a:cxnLst/>
            <a:rect l="l" t="t" r="r" b="b"/>
            <a:pathLst>
              <a:path w="220979" h="1904">
                <a:moveTo>
                  <a:pt x="-12700" y="638"/>
                </a:moveTo>
                <a:lnTo>
                  <a:pt x="233172" y="638"/>
                </a:lnTo>
              </a:path>
            </a:pathLst>
          </a:custGeom>
          <a:ln w="26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75" name="object 75"/>
          <p:cNvSpPr/>
          <p:nvPr/>
        </p:nvSpPr>
        <p:spPr>
          <a:xfrm>
            <a:off x="7078004" y="3249255"/>
            <a:ext cx="143768" cy="447"/>
          </a:xfrm>
          <a:custGeom>
            <a:avLst/>
            <a:gdLst/>
            <a:ahLst/>
            <a:cxnLst/>
            <a:rect l="l" t="t" r="r" b="b"/>
            <a:pathLst>
              <a:path w="204470" h="635">
                <a:moveTo>
                  <a:pt x="-12700" y="123"/>
                </a:moveTo>
                <a:lnTo>
                  <a:pt x="216806" y="123"/>
                </a:lnTo>
              </a:path>
            </a:pathLst>
          </a:custGeom>
          <a:ln w="25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76" name="object 76"/>
          <p:cNvSpPr/>
          <p:nvPr/>
        </p:nvSpPr>
        <p:spPr>
          <a:xfrm>
            <a:off x="7153472" y="3184212"/>
            <a:ext cx="6251" cy="146893"/>
          </a:xfrm>
          <a:custGeom>
            <a:avLst/>
            <a:gdLst/>
            <a:ahLst/>
            <a:cxnLst/>
            <a:rect l="l" t="t" r="r" b="b"/>
            <a:pathLst>
              <a:path w="8890" h="208914">
                <a:moveTo>
                  <a:pt x="4337" y="-12700"/>
                </a:moveTo>
                <a:lnTo>
                  <a:pt x="4337" y="221385"/>
                </a:lnTo>
              </a:path>
            </a:pathLst>
          </a:custGeom>
          <a:ln w="34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77" name="object 77"/>
          <p:cNvSpPr/>
          <p:nvPr/>
        </p:nvSpPr>
        <p:spPr>
          <a:xfrm>
            <a:off x="7157573" y="3181902"/>
            <a:ext cx="5804" cy="135285"/>
          </a:xfrm>
          <a:custGeom>
            <a:avLst/>
            <a:gdLst/>
            <a:ahLst/>
            <a:cxnLst/>
            <a:rect l="l" t="t" r="r" b="b"/>
            <a:pathLst>
              <a:path w="8254" h="192404">
                <a:moveTo>
                  <a:pt x="3917" y="-12699"/>
                </a:moveTo>
                <a:lnTo>
                  <a:pt x="3917" y="204812"/>
                </a:lnTo>
              </a:path>
            </a:pathLst>
          </a:custGeom>
          <a:ln w="33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78" name="object 78"/>
          <p:cNvSpPr/>
          <p:nvPr/>
        </p:nvSpPr>
        <p:spPr>
          <a:xfrm>
            <a:off x="6815456" y="3530743"/>
            <a:ext cx="192435" cy="196007"/>
          </a:xfrm>
          <a:custGeom>
            <a:avLst/>
            <a:gdLst/>
            <a:ahLst/>
            <a:cxnLst/>
            <a:rect l="l" t="t" r="r" b="b"/>
            <a:pathLst>
              <a:path w="273684" h="278764">
                <a:moveTo>
                  <a:pt x="236947" y="38481"/>
                </a:moveTo>
                <a:lnTo>
                  <a:pt x="261503" y="78023"/>
                </a:lnTo>
                <a:lnTo>
                  <a:pt x="273353" y="120891"/>
                </a:lnTo>
                <a:lnTo>
                  <a:pt x="272925" y="163744"/>
                </a:lnTo>
                <a:lnTo>
                  <a:pt x="260648" y="203243"/>
                </a:lnTo>
                <a:lnTo>
                  <a:pt x="236947" y="236047"/>
                </a:lnTo>
                <a:lnTo>
                  <a:pt x="200903" y="264897"/>
                </a:lnTo>
                <a:lnTo>
                  <a:pt x="159249" y="278570"/>
                </a:lnTo>
                <a:lnTo>
                  <a:pt x="115861" y="277818"/>
                </a:lnTo>
                <a:lnTo>
                  <a:pt x="74613" y="263393"/>
                </a:lnTo>
                <a:lnTo>
                  <a:pt x="39381" y="236047"/>
                </a:lnTo>
                <a:lnTo>
                  <a:pt x="13210" y="202748"/>
                </a:lnTo>
                <a:lnTo>
                  <a:pt x="62" y="162815"/>
                </a:lnTo>
                <a:lnTo>
                  <a:pt x="0" y="119775"/>
                </a:lnTo>
                <a:lnTo>
                  <a:pt x="13085" y="77155"/>
                </a:lnTo>
                <a:lnTo>
                  <a:pt x="39381" y="38481"/>
                </a:lnTo>
                <a:lnTo>
                  <a:pt x="74139" y="13911"/>
                </a:lnTo>
                <a:lnTo>
                  <a:pt x="114107" y="813"/>
                </a:lnTo>
                <a:lnTo>
                  <a:pt x="156452" y="0"/>
                </a:lnTo>
                <a:lnTo>
                  <a:pt x="198343" y="12284"/>
                </a:lnTo>
                <a:lnTo>
                  <a:pt x="236947" y="384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79" name="object 79"/>
          <p:cNvSpPr/>
          <p:nvPr/>
        </p:nvSpPr>
        <p:spPr>
          <a:xfrm>
            <a:off x="6819922" y="3526278"/>
            <a:ext cx="191988" cy="196007"/>
          </a:xfrm>
          <a:custGeom>
            <a:avLst/>
            <a:gdLst/>
            <a:ahLst/>
            <a:cxnLst/>
            <a:rect l="l" t="t" r="r" b="b"/>
            <a:pathLst>
              <a:path w="273050" h="278764">
                <a:moveTo>
                  <a:pt x="230597" y="44831"/>
                </a:moveTo>
                <a:lnTo>
                  <a:pt x="258252" y="81274"/>
                </a:lnTo>
                <a:lnTo>
                  <a:pt x="271981" y="122262"/>
                </a:lnTo>
                <a:lnTo>
                  <a:pt x="272519" y="164151"/>
                </a:lnTo>
                <a:lnTo>
                  <a:pt x="260597" y="203294"/>
                </a:lnTo>
                <a:lnTo>
                  <a:pt x="236947" y="236047"/>
                </a:lnTo>
                <a:lnTo>
                  <a:pt x="200903" y="264897"/>
                </a:lnTo>
                <a:lnTo>
                  <a:pt x="159249" y="278570"/>
                </a:lnTo>
                <a:lnTo>
                  <a:pt x="115861" y="277818"/>
                </a:lnTo>
                <a:lnTo>
                  <a:pt x="74613" y="263393"/>
                </a:lnTo>
                <a:lnTo>
                  <a:pt x="39381" y="236047"/>
                </a:lnTo>
                <a:lnTo>
                  <a:pt x="13210" y="202748"/>
                </a:lnTo>
                <a:lnTo>
                  <a:pt x="62" y="162815"/>
                </a:lnTo>
                <a:lnTo>
                  <a:pt x="0" y="119775"/>
                </a:lnTo>
                <a:lnTo>
                  <a:pt x="13085" y="77155"/>
                </a:lnTo>
                <a:lnTo>
                  <a:pt x="39381" y="38481"/>
                </a:lnTo>
                <a:lnTo>
                  <a:pt x="74139" y="13911"/>
                </a:lnTo>
                <a:lnTo>
                  <a:pt x="114107" y="813"/>
                </a:lnTo>
                <a:lnTo>
                  <a:pt x="156452" y="0"/>
                </a:lnTo>
                <a:lnTo>
                  <a:pt x="198343" y="12284"/>
                </a:lnTo>
                <a:lnTo>
                  <a:pt x="236947" y="384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80" name="object 80"/>
          <p:cNvSpPr/>
          <p:nvPr/>
        </p:nvSpPr>
        <p:spPr>
          <a:xfrm>
            <a:off x="6840450" y="3621970"/>
            <a:ext cx="146447" cy="5804"/>
          </a:xfrm>
          <a:custGeom>
            <a:avLst/>
            <a:gdLst/>
            <a:ahLst/>
            <a:cxnLst/>
            <a:rect l="l" t="t" r="r" b="b"/>
            <a:pathLst>
              <a:path w="208279" h="8254">
                <a:moveTo>
                  <a:pt x="-12700" y="4025"/>
                </a:moveTo>
                <a:lnTo>
                  <a:pt x="220587" y="4025"/>
                </a:lnTo>
              </a:path>
            </a:pathLst>
          </a:custGeom>
          <a:ln w="334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81" name="object 81"/>
          <p:cNvSpPr/>
          <p:nvPr/>
        </p:nvSpPr>
        <p:spPr>
          <a:xfrm>
            <a:off x="6842638" y="3618633"/>
            <a:ext cx="133945" cy="5804"/>
          </a:xfrm>
          <a:custGeom>
            <a:avLst/>
            <a:gdLst/>
            <a:ahLst/>
            <a:cxnLst/>
            <a:rect l="l" t="t" r="r" b="b"/>
            <a:pathLst>
              <a:path w="190500" h="8254">
                <a:moveTo>
                  <a:pt x="-12700" y="4004"/>
                </a:moveTo>
                <a:lnTo>
                  <a:pt x="202858" y="4004"/>
                </a:lnTo>
              </a:path>
            </a:pathLst>
          </a:custGeom>
          <a:ln w="334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82" name="object 82"/>
          <p:cNvSpPr/>
          <p:nvPr/>
        </p:nvSpPr>
        <p:spPr>
          <a:xfrm>
            <a:off x="6912460" y="3551594"/>
            <a:ext cx="1785" cy="151359"/>
          </a:xfrm>
          <a:custGeom>
            <a:avLst/>
            <a:gdLst/>
            <a:ahLst/>
            <a:cxnLst/>
            <a:rect l="l" t="t" r="r" b="b"/>
            <a:pathLst>
              <a:path w="2540" h="215264">
                <a:moveTo>
                  <a:pt x="1172" y="-12699"/>
                </a:moveTo>
                <a:lnTo>
                  <a:pt x="1172" y="227821"/>
                </a:lnTo>
              </a:path>
            </a:pathLst>
          </a:custGeom>
          <a:ln w="27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83" name="object 83"/>
          <p:cNvSpPr/>
          <p:nvPr/>
        </p:nvSpPr>
        <p:spPr>
          <a:xfrm>
            <a:off x="6914789" y="3549360"/>
            <a:ext cx="2679" cy="138856"/>
          </a:xfrm>
          <a:custGeom>
            <a:avLst/>
            <a:gdLst/>
            <a:ahLst/>
            <a:cxnLst/>
            <a:rect l="l" t="t" r="r" b="b"/>
            <a:pathLst>
              <a:path w="3809" h="197485">
                <a:moveTo>
                  <a:pt x="1792" y="-12700"/>
                </a:moveTo>
                <a:lnTo>
                  <a:pt x="1792" y="209863"/>
                </a:lnTo>
              </a:path>
            </a:pathLst>
          </a:custGeom>
          <a:ln w="28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84" name="object 84"/>
          <p:cNvSpPr/>
          <p:nvPr/>
        </p:nvSpPr>
        <p:spPr>
          <a:xfrm>
            <a:off x="6487267" y="3824787"/>
            <a:ext cx="196900" cy="196453"/>
          </a:xfrm>
          <a:custGeom>
            <a:avLst/>
            <a:gdLst/>
            <a:ahLst/>
            <a:cxnLst/>
            <a:rect l="l" t="t" r="r" b="b"/>
            <a:pathLst>
              <a:path w="280034" h="279400">
                <a:moveTo>
                  <a:pt x="240973" y="39435"/>
                </a:moveTo>
                <a:lnTo>
                  <a:pt x="265040" y="76454"/>
                </a:lnTo>
                <a:lnTo>
                  <a:pt x="278410" y="116804"/>
                </a:lnTo>
                <a:lnTo>
                  <a:pt x="279747" y="158400"/>
                </a:lnTo>
                <a:lnTo>
                  <a:pt x="267714" y="199160"/>
                </a:lnTo>
                <a:lnTo>
                  <a:pt x="240973" y="237001"/>
                </a:lnTo>
                <a:lnTo>
                  <a:pt x="205390" y="264498"/>
                </a:lnTo>
                <a:lnTo>
                  <a:pt x="163871" y="278752"/>
                </a:lnTo>
                <a:lnTo>
                  <a:pt x="120386" y="279258"/>
                </a:lnTo>
                <a:lnTo>
                  <a:pt x="78908" y="265509"/>
                </a:lnTo>
                <a:lnTo>
                  <a:pt x="43408" y="237001"/>
                </a:lnTo>
                <a:lnTo>
                  <a:pt x="15060" y="198923"/>
                </a:lnTo>
                <a:lnTo>
                  <a:pt x="443" y="157511"/>
                </a:lnTo>
                <a:lnTo>
                  <a:pt x="0" y="115381"/>
                </a:lnTo>
                <a:lnTo>
                  <a:pt x="14173" y="75150"/>
                </a:lnTo>
                <a:lnTo>
                  <a:pt x="43408" y="39435"/>
                </a:lnTo>
                <a:lnTo>
                  <a:pt x="82699" y="15524"/>
                </a:lnTo>
                <a:lnTo>
                  <a:pt x="125068" y="1784"/>
                </a:lnTo>
                <a:lnTo>
                  <a:pt x="167548" y="0"/>
                </a:lnTo>
                <a:lnTo>
                  <a:pt x="207172" y="11955"/>
                </a:lnTo>
                <a:lnTo>
                  <a:pt x="240973" y="3943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85" name="object 85"/>
          <p:cNvSpPr/>
          <p:nvPr/>
        </p:nvSpPr>
        <p:spPr>
          <a:xfrm>
            <a:off x="6491731" y="3820322"/>
            <a:ext cx="196453" cy="196453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234623" y="45785"/>
                </a:moveTo>
                <a:lnTo>
                  <a:pt x="261789" y="79705"/>
                </a:lnTo>
                <a:lnTo>
                  <a:pt x="277039" y="118175"/>
                </a:lnTo>
                <a:lnTo>
                  <a:pt x="279341" y="158806"/>
                </a:lnTo>
                <a:lnTo>
                  <a:pt x="267663" y="199211"/>
                </a:lnTo>
                <a:lnTo>
                  <a:pt x="240973" y="237001"/>
                </a:lnTo>
                <a:lnTo>
                  <a:pt x="205390" y="264498"/>
                </a:lnTo>
                <a:lnTo>
                  <a:pt x="163871" y="278752"/>
                </a:lnTo>
                <a:lnTo>
                  <a:pt x="120386" y="279258"/>
                </a:lnTo>
                <a:lnTo>
                  <a:pt x="78908" y="265509"/>
                </a:lnTo>
                <a:lnTo>
                  <a:pt x="43408" y="237001"/>
                </a:lnTo>
                <a:lnTo>
                  <a:pt x="15060" y="198923"/>
                </a:lnTo>
                <a:lnTo>
                  <a:pt x="443" y="157511"/>
                </a:lnTo>
                <a:lnTo>
                  <a:pt x="0" y="115381"/>
                </a:lnTo>
                <a:lnTo>
                  <a:pt x="14173" y="75150"/>
                </a:lnTo>
                <a:lnTo>
                  <a:pt x="43408" y="39435"/>
                </a:lnTo>
                <a:lnTo>
                  <a:pt x="82699" y="15524"/>
                </a:lnTo>
                <a:lnTo>
                  <a:pt x="125068" y="1784"/>
                </a:lnTo>
                <a:lnTo>
                  <a:pt x="167548" y="0"/>
                </a:lnTo>
                <a:lnTo>
                  <a:pt x="207172" y="11955"/>
                </a:lnTo>
                <a:lnTo>
                  <a:pt x="240973" y="3943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86" name="object 86"/>
          <p:cNvSpPr/>
          <p:nvPr/>
        </p:nvSpPr>
        <p:spPr>
          <a:xfrm>
            <a:off x="6507506" y="3912113"/>
            <a:ext cx="150911" cy="11163"/>
          </a:xfrm>
          <a:custGeom>
            <a:avLst/>
            <a:gdLst/>
            <a:ahLst/>
            <a:cxnLst/>
            <a:rect l="l" t="t" r="r" b="b"/>
            <a:pathLst>
              <a:path w="214629" h="15875">
                <a:moveTo>
                  <a:pt x="-12700" y="7915"/>
                </a:moveTo>
                <a:lnTo>
                  <a:pt x="226978" y="7915"/>
                </a:lnTo>
              </a:path>
            </a:pathLst>
          </a:custGeom>
          <a:ln w="412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87" name="object 87"/>
          <p:cNvSpPr/>
          <p:nvPr/>
        </p:nvSpPr>
        <p:spPr>
          <a:xfrm>
            <a:off x="6509619" y="3909945"/>
            <a:ext cx="137517" cy="9823"/>
          </a:xfrm>
          <a:custGeom>
            <a:avLst/>
            <a:gdLst/>
            <a:ahLst/>
            <a:cxnLst/>
            <a:rect l="l" t="t" r="r" b="b"/>
            <a:pathLst>
              <a:path w="195579" h="13970">
                <a:moveTo>
                  <a:pt x="-12700" y="6737"/>
                </a:moveTo>
                <a:lnTo>
                  <a:pt x="208032" y="6737"/>
                </a:lnTo>
              </a:path>
            </a:pathLst>
          </a:custGeom>
          <a:ln w="38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88" name="object 88"/>
          <p:cNvSpPr/>
          <p:nvPr/>
        </p:nvSpPr>
        <p:spPr>
          <a:xfrm>
            <a:off x="6584303" y="3852078"/>
            <a:ext cx="3125" cy="142428"/>
          </a:xfrm>
          <a:custGeom>
            <a:avLst/>
            <a:gdLst/>
            <a:ahLst/>
            <a:cxnLst/>
            <a:rect l="l" t="t" r="r" b="b"/>
            <a:pathLst>
              <a:path w="4445" h="202564">
                <a:moveTo>
                  <a:pt x="2206" y="-12700"/>
                </a:moveTo>
                <a:lnTo>
                  <a:pt x="2206" y="215182"/>
                </a:lnTo>
              </a:path>
            </a:pathLst>
          </a:custGeom>
          <a:ln w="29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89" name="object 89"/>
          <p:cNvSpPr/>
          <p:nvPr/>
        </p:nvSpPr>
        <p:spPr>
          <a:xfrm>
            <a:off x="6587276" y="3849858"/>
            <a:ext cx="3125" cy="129033"/>
          </a:xfrm>
          <a:custGeom>
            <a:avLst/>
            <a:gdLst/>
            <a:ahLst/>
            <a:cxnLst/>
            <a:rect l="l" t="t" r="r" b="b"/>
            <a:pathLst>
              <a:path w="4445" h="183514">
                <a:moveTo>
                  <a:pt x="2077" y="-12700"/>
                </a:moveTo>
                <a:lnTo>
                  <a:pt x="2077" y="195889"/>
                </a:lnTo>
              </a:path>
            </a:pathLst>
          </a:custGeom>
          <a:ln w="29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90" name="object 90"/>
          <p:cNvSpPr/>
          <p:nvPr/>
        </p:nvSpPr>
        <p:spPr>
          <a:xfrm>
            <a:off x="6492248" y="4378133"/>
            <a:ext cx="193328" cy="192881"/>
          </a:xfrm>
          <a:custGeom>
            <a:avLst/>
            <a:gdLst/>
            <a:ahLst/>
            <a:cxnLst/>
            <a:rect l="l" t="t" r="r" b="b"/>
            <a:pathLst>
              <a:path w="274954" h="274320">
                <a:moveTo>
                  <a:pt x="233889" y="39855"/>
                </a:moveTo>
                <a:lnTo>
                  <a:pt x="261911" y="75832"/>
                </a:lnTo>
                <a:lnTo>
                  <a:pt x="274580" y="116626"/>
                </a:lnTo>
                <a:lnTo>
                  <a:pt x="273238" y="159188"/>
                </a:lnTo>
                <a:lnTo>
                  <a:pt x="259226" y="200469"/>
                </a:lnTo>
                <a:lnTo>
                  <a:pt x="233889" y="237421"/>
                </a:lnTo>
                <a:lnTo>
                  <a:pt x="198767" y="262083"/>
                </a:lnTo>
                <a:lnTo>
                  <a:pt x="157382" y="273955"/>
                </a:lnTo>
                <a:lnTo>
                  <a:pt x="113801" y="273496"/>
                </a:lnTo>
                <a:lnTo>
                  <a:pt x="72093" y="261165"/>
                </a:lnTo>
                <a:lnTo>
                  <a:pt x="36324" y="237421"/>
                </a:lnTo>
                <a:lnTo>
                  <a:pt x="13206" y="200489"/>
                </a:lnTo>
                <a:lnTo>
                  <a:pt x="824" y="158338"/>
                </a:lnTo>
                <a:lnTo>
                  <a:pt x="0" y="114896"/>
                </a:lnTo>
                <a:lnTo>
                  <a:pt x="11558" y="74092"/>
                </a:lnTo>
                <a:lnTo>
                  <a:pt x="36324" y="39855"/>
                </a:lnTo>
                <a:lnTo>
                  <a:pt x="72741" y="12159"/>
                </a:lnTo>
                <a:lnTo>
                  <a:pt x="113808" y="0"/>
                </a:lnTo>
                <a:lnTo>
                  <a:pt x="156423" y="1688"/>
                </a:lnTo>
                <a:lnTo>
                  <a:pt x="197484" y="15536"/>
                </a:lnTo>
                <a:lnTo>
                  <a:pt x="233889" y="398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91" name="object 91"/>
          <p:cNvSpPr/>
          <p:nvPr/>
        </p:nvSpPr>
        <p:spPr>
          <a:xfrm>
            <a:off x="6496713" y="4373668"/>
            <a:ext cx="192435" cy="192881"/>
          </a:xfrm>
          <a:custGeom>
            <a:avLst/>
            <a:gdLst/>
            <a:ahLst/>
            <a:cxnLst/>
            <a:rect l="l" t="t" r="r" b="b"/>
            <a:pathLst>
              <a:path w="273684" h="274320">
                <a:moveTo>
                  <a:pt x="227539" y="46205"/>
                </a:moveTo>
                <a:lnTo>
                  <a:pt x="258660" y="79083"/>
                </a:lnTo>
                <a:lnTo>
                  <a:pt x="273208" y="117998"/>
                </a:lnTo>
                <a:lnTo>
                  <a:pt x="272831" y="159594"/>
                </a:lnTo>
                <a:lnTo>
                  <a:pt x="259175" y="200520"/>
                </a:lnTo>
                <a:lnTo>
                  <a:pt x="233889" y="237421"/>
                </a:lnTo>
                <a:lnTo>
                  <a:pt x="198767" y="262083"/>
                </a:lnTo>
                <a:lnTo>
                  <a:pt x="157382" y="273955"/>
                </a:lnTo>
                <a:lnTo>
                  <a:pt x="113801" y="273496"/>
                </a:lnTo>
                <a:lnTo>
                  <a:pt x="72093" y="261165"/>
                </a:lnTo>
                <a:lnTo>
                  <a:pt x="36324" y="237421"/>
                </a:lnTo>
                <a:lnTo>
                  <a:pt x="13206" y="200489"/>
                </a:lnTo>
                <a:lnTo>
                  <a:pt x="824" y="158338"/>
                </a:lnTo>
                <a:lnTo>
                  <a:pt x="0" y="114896"/>
                </a:lnTo>
                <a:lnTo>
                  <a:pt x="11558" y="74092"/>
                </a:lnTo>
                <a:lnTo>
                  <a:pt x="36324" y="39855"/>
                </a:lnTo>
                <a:lnTo>
                  <a:pt x="72741" y="12159"/>
                </a:lnTo>
                <a:lnTo>
                  <a:pt x="113808" y="0"/>
                </a:lnTo>
                <a:lnTo>
                  <a:pt x="156423" y="1688"/>
                </a:lnTo>
                <a:lnTo>
                  <a:pt x="197484" y="15536"/>
                </a:lnTo>
                <a:lnTo>
                  <a:pt x="233889" y="3985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92" name="object 92"/>
          <p:cNvSpPr/>
          <p:nvPr/>
        </p:nvSpPr>
        <p:spPr>
          <a:xfrm>
            <a:off x="6513236" y="4475189"/>
            <a:ext cx="159841" cy="6251"/>
          </a:xfrm>
          <a:custGeom>
            <a:avLst/>
            <a:gdLst/>
            <a:ahLst/>
            <a:cxnLst/>
            <a:rect l="l" t="t" r="r" b="b"/>
            <a:pathLst>
              <a:path w="227329" h="8889">
                <a:moveTo>
                  <a:pt x="-12700" y="4179"/>
                </a:moveTo>
                <a:lnTo>
                  <a:pt x="239908" y="4179"/>
                </a:lnTo>
              </a:path>
            </a:pathLst>
          </a:custGeom>
          <a:ln w="33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93" name="object 93"/>
          <p:cNvSpPr/>
          <p:nvPr/>
        </p:nvSpPr>
        <p:spPr>
          <a:xfrm>
            <a:off x="6515544" y="4470899"/>
            <a:ext cx="145553" cy="7144"/>
          </a:xfrm>
          <a:custGeom>
            <a:avLst/>
            <a:gdLst/>
            <a:ahLst/>
            <a:cxnLst/>
            <a:rect l="l" t="t" r="r" b="b"/>
            <a:pathLst>
              <a:path w="207009" h="10160">
                <a:moveTo>
                  <a:pt x="-12700" y="5077"/>
                </a:moveTo>
                <a:lnTo>
                  <a:pt x="219409" y="5077"/>
                </a:lnTo>
              </a:path>
            </a:pathLst>
          </a:custGeom>
          <a:ln w="35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94" name="object 94"/>
          <p:cNvSpPr/>
          <p:nvPr/>
        </p:nvSpPr>
        <p:spPr>
          <a:xfrm>
            <a:off x="6579760" y="4398115"/>
            <a:ext cx="8483" cy="146893"/>
          </a:xfrm>
          <a:custGeom>
            <a:avLst/>
            <a:gdLst/>
            <a:ahLst/>
            <a:cxnLst/>
            <a:rect l="l" t="t" r="r" b="b"/>
            <a:pathLst>
              <a:path w="12065" h="208914">
                <a:moveTo>
                  <a:pt x="5927" y="-12699"/>
                </a:moveTo>
                <a:lnTo>
                  <a:pt x="5927" y="221537"/>
                </a:lnTo>
              </a:path>
            </a:pathLst>
          </a:custGeom>
          <a:ln w="37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95" name="object 95"/>
          <p:cNvSpPr/>
          <p:nvPr/>
        </p:nvSpPr>
        <p:spPr>
          <a:xfrm>
            <a:off x="6584832" y="4395940"/>
            <a:ext cx="6697" cy="132605"/>
          </a:xfrm>
          <a:custGeom>
            <a:avLst/>
            <a:gdLst/>
            <a:ahLst/>
            <a:cxnLst/>
            <a:rect l="l" t="t" r="r" b="b"/>
            <a:pathLst>
              <a:path w="9525" h="188595">
                <a:moveTo>
                  <a:pt x="4634" y="-12700"/>
                </a:moveTo>
                <a:lnTo>
                  <a:pt x="4634" y="201009"/>
                </a:lnTo>
              </a:path>
            </a:pathLst>
          </a:custGeom>
          <a:ln w="34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96" name="object 96"/>
          <p:cNvSpPr/>
          <p:nvPr/>
        </p:nvSpPr>
        <p:spPr>
          <a:xfrm>
            <a:off x="6734407" y="4681754"/>
            <a:ext cx="197347" cy="192881"/>
          </a:xfrm>
          <a:custGeom>
            <a:avLst/>
            <a:gdLst/>
            <a:ahLst/>
            <a:cxnLst/>
            <a:rect l="l" t="t" r="r" b="b"/>
            <a:pathLst>
              <a:path w="280670" h="274320">
                <a:moveTo>
                  <a:pt x="237916" y="39838"/>
                </a:moveTo>
                <a:lnTo>
                  <a:pt x="265449" y="74773"/>
                </a:lnTo>
                <a:lnTo>
                  <a:pt x="279638" y="116011"/>
                </a:lnTo>
                <a:lnTo>
                  <a:pt x="280060" y="159538"/>
                </a:lnTo>
                <a:lnTo>
                  <a:pt x="266294" y="201340"/>
                </a:lnTo>
                <a:lnTo>
                  <a:pt x="237916" y="237404"/>
                </a:lnTo>
                <a:lnTo>
                  <a:pt x="203255" y="260713"/>
                </a:lnTo>
                <a:lnTo>
                  <a:pt x="162004" y="273166"/>
                </a:lnTo>
                <a:lnTo>
                  <a:pt x="118328" y="273964"/>
                </a:lnTo>
                <a:lnTo>
                  <a:pt x="76388" y="262309"/>
                </a:lnTo>
                <a:lnTo>
                  <a:pt x="40350" y="237404"/>
                </a:lnTo>
                <a:lnTo>
                  <a:pt x="15056" y="203100"/>
                </a:lnTo>
                <a:lnTo>
                  <a:pt x="1204" y="163172"/>
                </a:lnTo>
                <a:lnTo>
                  <a:pt x="0" y="120640"/>
                </a:lnTo>
                <a:lnTo>
                  <a:pt x="12646" y="78522"/>
                </a:lnTo>
                <a:lnTo>
                  <a:pt x="40350" y="39838"/>
                </a:lnTo>
                <a:lnTo>
                  <a:pt x="73893" y="12800"/>
                </a:lnTo>
                <a:lnTo>
                  <a:pt x="113659" y="0"/>
                </a:lnTo>
                <a:lnTo>
                  <a:pt x="156409" y="717"/>
                </a:lnTo>
                <a:lnTo>
                  <a:pt x="198907" y="14236"/>
                </a:lnTo>
                <a:lnTo>
                  <a:pt x="237916" y="3983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97" name="object 97"/>
          <p:cNvSpPr/>
          <p:nvPr/>
        </p:nvSpPr>
        <p:spPr>
          <a:xfrm>
            <a:off x="6738873" y="4677289"/>
            <a:ext cx="196900" cy="192881"/>
          </a:xfrm>
          <a:custGeom>
            <a:avLst/>
            <a:gdLst/>
            <a:ahLst/>
            <a:cxnLst/>
            <a:rect l="l" t="t" r="r" b="b"/>
            <a:pathLst>
              <a:path w="280034" h="274320">
                <a:moveTo>
                  <a:pt x="231566" y="46188"/>
                </a:moveTo>
                <a:lnTo>
                  <a:pt x="262198" y="78024"/>
                </a:lnTo>
                <a:lnTo>
                  <a:pt x="278267" y="117383"/>
                </a:lnTo>
                <a:lnTo>
                  <a:pt x="279654" y="159945"/>
                </a:lnTo>
                <a:lnTo>
                  <a:pt x="266243" y="201391"/>
                </a:lnTo>
                <a:lnTo>
                  <a:pt x="237916" y="237404"/>
                </a:lnTo>
                <a:lnTo>
                  <a:pt x="203255" y="260713"/>
                </a:lnTo>
                <a:lnTo>
                  <a:pt x="162004" y="273166"/>
                </a:lnTo>
                <a:lnTo>
                  <a:pt x="118328" y="273964"/>
                </a:lnTo>
                <a:lnTo>
                  <a:pt x="76388" y="262309"/>
                </a:lnTo>
                <a:lnTo>
                  <a:pt x="40350" y="237404"/>
                </a:lnTo>
                <a:lnTo>
                  <a:pt x="15056" y="203100"/>
                </a:lnTo>
                <a:lnTo>
                  <a:pt x="1204" y="163172"/>
                </a:lnTo>
                <a:lnTo>
                  <a:pt x="0" y="120640"/>
                </a:lnTo>
                <a:lnTo>
                  <a:pt x="12646" y="78522"/>
                </a:lnTo>
                <a:lnTo>
                  <a:pt x="40350" y="39838"/>
                </a:lnTo>
                <a:lnTo>
                  <a:pt x="73893" y="12800"/>
                </a:lnTo>
                <a:lnTo>
                  <a:pt x="113659" y="0"/>
                </a:lnTo>
                <a:lnTo>
                  <a:pt x="156409" y="717"/>
                </a:lnTo>
                <a:lnTo>
                  <a:pt x="198907" y="14236"/>
                </a:lnTo>
                <a:lnTo>
                  <a:pt x="237916" y="3983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98" name="object 98"/>
          <p:cNvSpPr/>
          <p:nvPr/>
        </p:nvSpPr>
        <p:spPr>
          <a:xfrm>
            <a:off x="6763986" y="4779183"/>
            <a:ext cx="151359" cy="1340"/>
          </a:xfrm>
          <a:custGeom>
            <a:avLst/>
            <a:gdLst/>
            <a:ahLst/>
            <a:cxnLst/>
            <a:rect l="l" t="t" r="r" b="b"/>
            <a:pathLst>
              <a:path w="215265" h="1904">
                <a:moveTo>
                  <a:pt x="-12700" y="712"/>
                </a:moveTo>
                <a:lnTo>
                  <a:pt x="227368" y="712"/>
                </a:lnTo>
              </a:path>
            </a:pathLst>
          </a:custGeom>
          <a:ln w="268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99" name="object 99"/>
          <p:cNvSpPr/>
          <p:nvPr/>
        </p:nvSpPr>
        <p:spPr>
          <a:xfrm>
            <a:off x="6766220" y="4776012"/>
            <a:ext cx="135731" cy="893"/>
          </a:xfrm>
          <a:custGeom>
            <a:avLst/>
            <a:gdLst/>
            <a:ahLst/>
            <a:cxnLst/>
            <a:rect l="l" t="t" r="r" b="b"/>
            <a:pathLst>
              <a:path w="193040" h="1270">
                <a:moveTo>
                  <a:pt x="-12700" y="462"/>
                </a:moveTo>
                <a:lnTo>
                  <a:pt x="205614" y="462"/>
                </a:lnTo>
              </a:path>
            </a:pathLst>
          </a:custGeom>
          <a:ln w="2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00" name="object 100"/>
          <p:cNvSpPr/>
          <p:nvPr/>
        </p:nvSpPr>
        <p:spPr>
          <a:xfrm>
            <a:off x="6831730" y="4707483"/>
            <a:ext cx="8929" cy="155823"/>
          </a:xfrm>
          <a:custGeom>
            <a:avLst/>
            <a:gdLst/>
            <a:ahLst/>
            <a:cxnLst/>
            <a:rect l="l" t="t" r="r" b="b"/>
            <a:pathLst>
              <a:path w="12700" h="221615">
                <a:moveTo>
                  <a:pt x="6068" y="-12699"/>
                </a:moveTo>
                <a:lnTo>
                  <a:pt x="6068" y="234320"/>
                </a:lnTo>
              </a:path>
            </a:pathLst>
          </a:custGeom>
          <a:ln w="37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01" name="object 101"/>
          <p:cNvSpPr/>
          <p:nvPr/>
        </p:nvSpPr>
        <p:spPr>
          <a:xfrm>
            <a:off x="6835443" y="4705169"/>
            <a:ext cx="7591" cy="140643"/>
          </a:xfrm>
          <a:custGeom>
            <a:avLst/>
            <a:gdLst/>
            <a:ahLst/>
            <a:cxnLst/>
            <a:rect l="l" t="t" r="r" b="b"/>
            <a:pathLst>
              <a:path w="10795" h="200025">
                <a:moveTo>
                  <a:pt x="5378" y="-12699"/>
                </a:moveTo>
                <a:lnTo>
                  <a:pt x="5378" y="212369"/>
                </a:lnTo>
              </a:path>
            </a:pathLst>
          </a:custGeom>
          <a:ln w="36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02" name="object 102"/>
          <p:cNvSpPr/>
          <p:nvPr/>
        </p:nvSpPr>
        <p:spPr>
          <a:xfrm>
            <a:off x="6146457" y="4976267"/>
            <a:ext cx="192881" cy="196453"/>
          </a:xfrm>
          <a:custGeom>
            <a:avLst/>
            <a:gdLst/>
            <a:ahLst/>
            <a:cxnLst/>
            <a:rect l="l" t="t" r="r" b="b"/>
            <a:pathLst>
              <a:path w="274320" h="279400">
                <a:moveTo>
                  <a:pt x="235912" y="40073"/>
                </a:moveTo>
                <a:lnTo>
                  <a:pt x="261476" y="73967"/>
                </a:lnTo>
                <a:lnTo>
                  <a:pt x="274222" y="115650"/>
                </a:lnTo>
                <a:lnTo>
                  <a:pt x="274187" y="160142"/>
                </a:lnTo>
                <a:lnTo>
                  <a:pt x="261405" y="202465"/>
                </a:lnTo>
                <a:lnTo>
                  <a:pt x="235912" y="237640"/>
                </a:lnTo>
                <a:lnTo>
                  <a:pt x="201712" y="265521"/>
                </a:lnTo>
                <a:lnTo>
                  <a:pt x="160595" y="279296"/>
                </a:lnTo>
                <a:lnTo>
                  <a:pt x="116822" y="279129"/>
                </a:lnTo>
                <a:lnTo>
                  <a:pt x="74653" y="265188"/>
                </a:lnTo>
                <a:lnTo>
                  <a:pt x="38346" y="237640"/>
                </a:lnTo>
                <a:lnTo>
                  <a:pt x="12358" y="198557"/>
                </a:lnTo>
                <a:lnTo>
                  <a:pt x="0" y="157149"/>
                </a:lnTo>
                <a:lnTo>
                  <a:pt x="636" y="115526"/>
                </a:lnTo>
                <a:lnTo>
                  <a:pt x="13630" y="75798"/>
                </a:lnTo>
                <a:lnTo>
                  <a:pt x="38346" y="40073"/>
                </a:lnTo>
                <a:lnTo>
                  <a:pt x="76422" y="13695"/>
                </a:lnTo>
                <a:lnTo>
                  <a:pt x="118589" y="253"/>
                </a:lnTo>
                <a:lnTo>
                  <a:pt x="161474" y="0"/>
                </a:lnTo>
                <a:lnTo>
                  <a:pt x="201707" y="13189"/>
                </a:lnTo>
                <a:lnTo>
                  <a:pt x="235912" y="4007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03" name="object 103"/>
          <p:cNvSpPr/>
          <p:nvPr/>
        </p:nvSpPr>
        <p:spPr>
          <a:xfrm>
            <a:off x="6150922" y="4971802"/>
            <a:ext cx="192881" cy="196453"/>
          </a:xfrm>
          <a:custGeom>
            <a:avLst/>
            <a:gdLst/>
            <a:ahLst/>
            <a:cxnLst/>
            <a:rect l="l" t="t" r="r" b="b"/>
            <a:pathLst>
              <a:path w="274320" h="279400">
                <a:moveTo>
                  <a:pt x="229562" y="46423"/>
                </a:moveTo>
                <a:lnTo>
                  <a:pt x="258224" y="77218"/>
                </a:lnTo>
                <a:lnTo>
                  <a:pt x="272850" y="117021"/>
                </a:lnTo>
                <a:lnTo>
                  <a:pt x="273780" y="160549"/>
                </a:lnTo>
                <a:lnTo>
                  <a:pt x="261354" y="202516"/>
                </a:lnTo>
                <a:lnTo>
                  <a:pt x="235912" y="237640"/>
                </a:lnTo>
                <a:lnTo>
                  <a:pt x="201712" y="265521"/>
                </a:lnTo>
                <a:lnTo>
                  <a:pt x="160595" y="279296"/>
                </a:lnTo>
                <a:lnTo>
                  <a:pt x="116822" y="279129"/>
                </a:lnTo>
                <a:lnTo>
                  <a:pt x="74653" y="265188"/>
                </a:lnTo>
                <a:lnTo>
                  <a:pt x="38346" y="237640"/>
                </a:lnTo>
                <a:lnTo>
                  <a:pt x="12358" y="198557"/>
                </a:lnTo>
                <a:lnTo>
                  <a:pt x="0" y="157149"/>
                </a:lnTo>
                <a:lnTo>
                  <a:pt x="636" y="115526"/>
                </a:lnTo>
                <a:lnTo>
                  <a:pt x="13630" y="75798"/>
                </a:lnTo>
                <a:lnTo>
                  <a:pt x="38346" y="40073"/>
                </a:lnTo>
                <a:lnTo>
                  <a:pt x="76422" y="13695"/>
                </a:lnTo>
                <a:lnTo>
                  <a:pt x="118589" y="253"/>
                </a:lnTo>
                <a:lnTo>
                  <a:pt x="161474" y="0"/>
                </a:lnTo>
                <a:lnTo>
                  <a:pt x="201707" y="13189"/>
                </a:lnTo>
                <a:lnTo>
                  <a:pt x="235912" y="4007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04" name="object 104"/>
          <p:cNvSpPr/>
          <p:nvPr/>
        </p:nvSpPr>
        <p:spPr>
          <a:xfrm>
            <a:off x="6167006" y="5070285"/>
            <a:ext cx="155823" cy="4019"/>
          </a:xfrm>
          <a:custGeom>
            <a:avLst/>
            <a:gdLst/>
            <a:ahLst/>
            <a:cxnLst/>
            <a:rect l="l" t="t" r="r" b="b"/>
            <a:pathLst>
              <a:path w="221615" h="5715">
                <a:moveTo>
                  <a:pt x="-12700" y="2812"/>
                </a:moveTo>
                <a:lnTo>
                  <a:pt x="233840" y="2812"/>
                </a:lnTo>
              </a:path>
            </a:pathLst>
          </a:custGeom>
          <a:ln w="310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05" name="object 105"/>
          <p:cNvSpPr/>
          <p:nvPr/>
        </p:nvSpPr>
        <p:spPr>
          <a:xfrm>
            <a:off x="6169219" y="5067288"/>
            <a:ext cx="139303" cy="4019"/>
          </a:xfrm>
          <a:custGeom>
            <a:avLst/>
            <a:gdLst/>
            <a:ahLst/>
            <a:cxnLst/>
            <a:rect l="l" t="t" r="r" b="b"/>
            <a:pathLst>
              <a:path w="198120" h="5715">
                <a:moveTo>
                  <a:pt x="-12700" y="2822"/>
                </a:moveTo>
                <a:lnTo>
                  <a:pt x="210713" y="2822"/>
                </a:lnTo>
              </a:path>
            </a:pathLst>
          </a:custGeom>
          <a:ln w="310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06" name="object 106"/>
          <p:cNvSpPr/>
          <p:nvPr/>
        </p:nvSpPr>
        <p:spPr>
          <a:xfrm>
            <a:off x="6242456" y="4994529"/>
            <a:ext cx="4019" cy="160735"/>
          </a:xfrm>
          <a:custGeom>
            <a:avLst/>
            <a:gdLst/>
            <a:ahLst/>
            <a:cxnLst/>
            <a:rect l="l" t="t" r="r" b="b"/>
            <a:pathLst>
              <a:path w="5715" h="228600">
                <a:moveTo>
                  <a:pt x="2842" y="-12700"/>
                </a:moveTo>
                <a:lnTo>
                  <a:pt x="2842" y="240774"/>
                </a:lnTo>
              </a:path>
            </a:pathLst>
          </a:custGeom>
          <a:ln w="310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07" name="object 107"/>
          <p:cNvSpPr/>
          <p:nvPr/>
        </p:nvSpPr>
        <p:spPr>
          <a:xfrm>
            <a:off x="6246631" y="4992247"/>
            <a:ext cx="2679" cy="144213"/>
          </a:xfrm>
          <a:custGeom>
            <a:avLst/>
            <a:gdLst/>
            <a:ahLst/>
            <a:cxnLst/>
            <a:rect l="l" t="t" r="r" b="b"/>
            <a:pathLst>
              <a:path w="3809" h="205104">
                <a:moveTo>
                  <a:pt x="1664" y="-12699"/>
                </a:moveTo>
                <a:lnTo>
                  <a:pt x="1664" y="217482"/>
                </a:lnTo>
              </a:path>
            </a:pathLst>
          </a:custGeom>
          <a:ln w="28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08" name="object 108"/>
          <p:cNvSpPr/>
          <p:nvPr/>
        </p:nvSpPr>
        <p:spPr>
          <a:xfrm>
            <a:off x="6974355" y="4975596"/>
            <a:ext cx="197347" cy="197347"/>
          </a:xfrm>
          <a:custGeom>
            <a:avLst/>
            <a:gdLst/>
            <a:ahLst/>
            <a:cxnLst/>
            <a:rect l="l" t="t" r="r" b="b"/>
            <a:pathLst>
              <a:path w="280670" h="280670">
                <a:moveTo>
                  <a:pt x="239556" y="41028"/>
                </a:moveTo>
                <a:lnTo>
                  <a:pt x="264630" y="78323"/>
                </a:lnTo>
                <a:lnTo>
                  <a:pt x="278897" y="118228"/>
                </a:lnTo>
                <a:lnTo>
                  <a:pt x="280627" y="159242"/>
                </a:lnTo>
                <a:lnTo>
                  <a:pt x="268090" y="199864"/>
                </a:lnTo>
                <a:lnTo>
                  <a:pt x="239556" y="238594"/>
                </a:lnTo>
                <a:lnTo>
                  <a:pt x="205817" y="265123"/>
                </a:lnTo>
                <a:lnTo>
                  <a:pt x="164836" y="279478"/>
                </a:lnTo>
                <a:lnTo>
                  <a:pt x="120967" y="280568"/>
                </a:lnTo>
                <a:lnTo>
                  <a:pt x="78567" y="267304"/>
                </a:lnTo>
                <a:lnTo>
                  <a:pt x="41992" y="238594"/>
                </a:lnTo>
                <a:lnTo>
                  <a:pt x="13827" y="200658"/>
                </a:lnTo>
                <a:lnTo>
                  <a:pt x="0" y="158511"/>
                </a:lnTo>
                <a:lnTo>
                  <a:pt x="255" y="115575"/>
                </a:lnTo>
                <a:lnTo>
                  <a:pt x="14337" y="75273"/>
                </a:lnTo>
                <a:lnTo>
                  <a:pt x="41992" y="41028"/>
                </a:lnTo>
                <a:lnTo>
                  <a:pt x="77194" y="15308"/>
                </a:lnTo>
                <a:lnTo>
                  <a:pt x="118059" y="1224"/>
                </a:lnTo>
                <a:lnTo>
                  <a:pt x="161079" y="0"/>
                </a:lnTo>
                <a:lnTo>
                  <a:pt x="202748" y="12859"/>
                </a:lnTo>
                <a:lnTo>
                  <a:pt x="239556" y="4102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09" name="object 109"/>
          <p:cNvSpPr/>
          <p:nvPr/>
        </p:nvSpPr>
        <p:spPr>
          <a:xfrm>
            <a:off x="6978819" y="4971131"/>
            <a:ext cx="197347" cy="197347"/>
          </a:xfrm>
          <a:custGeom>
            <a:avLst/>
            <a:gdLst/>
            <a:ahLst/>
            <a:cxnLst/>
            <a:rect l="l" t="t" r="r" b="b"/>
            <a:pathLst>
              <a:path w="280670" h="280670">
                <a:moveTo>
                  <a:pt x="233206" y="47378"/>
                </a:moveTo>
                <a:lnTo>
                  <a:pt x="261379" y="81574"/>
                </a:lnTo>
                <a:lnTo>
                  <a:pt x="277525" y="119600"/>
                </a:lnTo>
                <a:lnTo>
                  <a:pt x="280221" y="159648"/>
                </a:lnTo>
                <a:lnTo>
                  <a:pt x="268039" y="199915"/>
                </a:lnTo>
                <a:lnTo>
                  <a:pt x="239556" y="238594"/>
                </a:lnTo>
                <a:lnTo>
                  <a:pt x="205817" y="265123"/>
                </a:lnTo>
                <a:lnTo>
                  <a:pt x="164836" y="279478"/>
                </a:lnTo>
                <a:lnTo>
                  <a:pt x="120967" y="280568"/>
                </a:lnTo>
                <a:lnTo>
                  <a:pt x="78567" y="267304"/>
                </a:lnTo>
                <a:lnTo>
                  <a:pt x="41992" y="238594"/>
                </a:lnTo>
                <a:lnTo>
                  <a:pt x="13827" y="200658"/>
                </a:lnTo>
                <a:lnTo>
                  <a:pt x="0" y="158511"/>
                </a:lnTo>
                <a:lnTo>
                  <a:pt x="255" y="115575"/>
                </a:lnTo>
                <a:lnTo>
                  <a:pt x="14337" y="75273"/>
                </a:lnTo>
                <a:lnTo>
                  <a:pt x="41992" y="41028"/>
                </a:lnTo>
                <a:lnTo>
                  <a:pt x="77194" y="15308"/>
                </a:lnTo>
                <a:lnTo>
                  <a:pt x="118059" y="1224"/>
                </a:lnTo>
                <a:lnTo>
                  <a:pt x="161079" y="0"/>
                </a:lnTo>
                <a:lnTo>
                  <a:pt x="202748" y="12859"/>
                </a:lnTo>
                <a:lnTo>
                  <a:pt x="239556" y="4102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10" name="object 110"/>
          <p:cNvSpPr/>
          <p:nvPr/>
        </p:nvSpPr>
        <p:spPr>
          <a:xfrm>
            <a:off x="7003243" y="5065613"/>
            <a:ext cx="146893" cy="8929"/>
          </a:xfrm>
          <a:custGeom>
            <a:avLst/>
            <a:gdLst/>
            <a:ahLst/>
            <a:cxnLst/>
            <a:rect l="l" t="t" r="r" b="b"/>
            <a:pathLst>
              <a:path w="208915" h="12700">
                <a:moveTo>
                  <a:pt x="-12700" y="6216"/>
                </a:moveTo>
                <a:lnTo>
                  <a:pt x="221227" y="6216"/>
                </a:lnTo>
              </a:path>
            </a:pathLst>
          </a:custGeom>
          <a:ln w="37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11" name="object 111"/>
          <p:cNvSpPr/>
          <p:nvPr/>
        </p:nvSpPr>
        <p:spPr>
          <a:xfrm>
            <a:off x="7005405" y="5063887"/>
            <a:ext cx="129927" cy="7144"/>
          </a:xfrm>
          <a:custGeom>
            <a:avLst/>
            <a:gdLst/>
            <a:ahLst/>
            <a:cxnLst/>
            <a:rect l="l" t="t" r="r" b="b"/>
            <a:pathLst>
              <a:path w="184784" h="10159">
                <a:moveTo>
                  <a:pt x="-12700" y="4994"/>
                </a:moveTo>
                <a:lnTo>
                  <a:pt x="196857" y="4994"/>
                </a:lnTo>
              </a:path>
            </a:pathLst>
          </a:custGeom>
          <a:ln w="353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12" name="object 112"/>
          <p:cNvSpPr/>
          <p:nvPr/>
        </p:nvSpPr>
        <p:spPr>
          <a:xfrm>
            <a:off x="7072371" y="5000290"/>
            <a:ext cx="1340" cy="151805"/>
          </a:xfrm>
          <a:custGeom>
            <a:avLst/>
            <a:gdLst/>
            <a:ahLst/>
            <a:cxnLst/>
            <a:rect l="l" t="t" r="r" b="b"/>
            <a:pathLst>
              <a:path w="1904" h="215900">
                <a:moveTo>
                  <a:pt x="742" y="-12700"/>
                </a:moveTo>
                <a:lnTo>
                  <a:pt x="742" y="228154"/>
                </a:lnTo>
              </a:path>
            </a:pathLst>
          </a:custGeom>
          <a:ln w="26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13" name="object 113"/>
          <p:cNvSpPr/>
          <p:nvPr/>
        </p:nvSpPr>
        <p:spPr>
          <a:xfrm>
            <a:off x="7074758" y="4998060"/>
            <a:ext cx="1340" cy="134392"/>
          </a:xfrm>
          <a:custGeom>
            <a:avLst/>
            <a:gdLst/>
            <a:ahLst/>
            <a:cxnLst/>
            <a:rect l="l" t="t" r="r" b="b"/>
            <a:pathLst>
              <a:path w="1904" h="191134">
                <a:moveTo>
                  <a:pt x="755" y="-12700"/>
                </a:moveTo>
                <a:lnTo>
                  <a:pt x="755" y="203457"/>
                </a:lnTo>
              </a:path>
            </a:pathLst>
          </a:custGeom>
          <a:ln w="269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14" name="object 114"/>
          <p:cNvSpPr/>
          <p:nvPr/>
        </p:nvSpPr>
        <p:spPr>
          <a:xfrm>
            <a:off x="7372423" y="4443812"/>
            <a:ext cx="193328" cy="189309"/>
          </a:xfrm>
          <a:custGeom>
            <a:avLst/>
            <a:gdLst/>
            <a:ahLst/>
            <a:cxnLst/>
            <a:rect l="l" t="t" r="r" b="b"/>
            <a:pathLst>
              <a:path w="274954" h="269240">
                <a:moveTo>
                  <a:pt x="232215" y="35342"/>
                </a:moveTo>
                <a:lnTo>
                  <a:pt x="261245" y="71596"/>
                </a:lnTo>
                <a:lnTo>
                  <a:pt x="274811" y="111945"/>
                </a:lnTo>
                <a:lnTo>
                  <a:pt x="273862" y="153924"/>
                </a:lnTo>
                <a:lnTo>
                  <a:pt x="259347" y="195067"/>
                </a:lnTo>
                <a:lnTo>
                  <a:pt x="232215" y="232908"/>
                </a:lnTo>
                <a:lnTo>
                  <a:pt x="193011" y="256603"/>
                </a:lnTo>
                <a:lnTo>
                  <a:pt x="151424" y="268576"/>
                </a:lnTo>
                <a:lnTo>
                  <a:pt x="109683" y="268702"/>
                </a:lnTo>
                <a:lnTo>
                  <a:pt x="70017" y="256855"/>
                </a:lnTo>
                <a:lnTo>
                  <a:pt x="34653" y="232908"/>
                </a:lnTo>
                <a:lnTo>
                  <a:pt x="11717" y="197600"/>
                </a:lnTo>
                <a:lnTo>
                  <a:pt x="124" y="157676"/>
                </a:lnTo>
                <a:lnTo>
                  <a:pt x="0" y="115650"/>
                </a:lnTo>
                <a:lnTo>
                  <a:pt x="11468" y="74035"/>
                </a:lnTo>
                <a:lnTo>
                  <a:pt x="34653" y="35342"/>
                </a:lnTo>
                <a:lnTo>
                  <a:pt x="72905" y="11762"/>
                </a:lnTo>
                <a:lnTo>
                  <a:pt x="113209" y="0"/>
                </a:lnTo>
                <a:lnTo>
                  <a:pt x="154144" y="27"/>
                </a:lnTo>
                <a:lnTo>
                  <a:pt x="194286" y="11816"/>
                </a:lnTo>
                <a:lnTo>
                  <a:pt x="232215" y="3534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15" name="object 115"/>
          <p:cNvSpPr/>
          <p:nvPr/>
        </p:nvSpPr>
        <p:spPr>
          <a:xfrm>
            <a:off x="7376888" y="4439348"/>
            <a:ext cx="192435" cy="189309"/>
          </a:xfrm>
          <a:custGeom>
            <a:avLst/>
            <a:gdLst/>
            <a:ahLst/>
            <a:cxnLst/>
            <a:rect l="l" t="t" r="r" b="b"/>
            <a:pathLst>
              <a:path w="273684" h="269240">
                <a:moveTo>
                  <a:pt x="225865" y="41692"/>
                </a:moveTo>
                <a:lnTo>
                  <a:pt x="257994" y="74847"/>
                </a:lnTo>
                <a:lnTo>
                  <a:pt x="273439" y="113316"/>
                </a:lnTo>
                <a:lnTo>
                  <a:pt x="273455" y="154330"/>
                </a:lnTo>
                <a:lnTo>
                  <a:pt x="259296" y="195118"/>
                </a:lnTo>
                <a:lnTo>
                  <a:pt x="232215" y="232908"/>
                </a:lnTo>
                <a:lnTo>
                  <a:pt x="193011" y="256603"/>
                </a:lnTo>
                <a:lnTo>
                  <a:pt x="151424" y="268576"/>
                </a:lnTo>
                <a:lnTo>
                  <a:pt x="109683" y="268702"/>
                </a:lnTo>
                <a:lnTo>
                  <a:pt x="70017" y="256855"/>
                </a:lnTo>
                <a:lnTo>
                  <a:pt x="34653" y="232908"/>
                </a:lnTo>
                <a:lnTo>
                  <a:pt x="11717" y="197600"/>
                </a:lnTo>
                <a:lnTo>
                  <a:pt x="124" y="157676"/>
                </a:lnTo>
                <a:lnTo>
                  <a:pt x="0" y="115650"/>
                </a:lnTo>
                <a:lnTo>
                  <a:pt x="11468" y="74035"/>
                </a:lnTo>
                <a:lnTo>
                  <a:pt x="34653" y="35342"/>
                </a:lnTo>
                <a:lnTo>
                  <a:pt x="72905" y="11762"/>
                </a:lnTo>
                <a:lnTo>
                  <a:pt x="113209" y="0"/>
                </a:lnTo>
                <a:lnTo>
                  <a:pt x="154144" y="27"/>
                </a:lnTo>
                <a:lnTo>
                  <a:pt x="194286" y="11816"/>
                </a:lnTo>
                <a:lnTo>
                  <a:pt x="232215" y="3534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16" name="object 116"/>
          <p:cNvSpPr/>
          <p:nvPr/>
        </p:nvSpPr>
        <p:spPr>
          <a:xfrm>
            <a:off x="7379609" y="4528348"/>
            <a:ext cx="155823" cy="25896"/>
          </a:xfrm>
          <a:custGeom>
            <a:avLst/>
            <a:gdLst/>
            <a:ahLst/>
            <a:cxnLst/>
            <a:rect l="l" t="t" r="r" b="b"/>
            <a:pathLst>
              <a:path w="221615" h="36829">
                <a:moveTo>
                  <a:pt x="0" y="36259"/>
                </a:moveTo>
                <a:lnTo>
                  <a:pt x="221373" y="36259"/>
                </a:lnTo>
                <a:lnTo>
                  <a:pt x="221373" y="0"/>
                </a:lnTo>
                <a:lnTo>
                  <a:pt x="0" y="0"/>
                </a:lnTo>
                <a:lnTo>
                  <a:pt x="0" y="36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17" name="object 117"/>
          <p:cNvSpPr/>
          <p:nvPr/>
        </p:nvSpPr>
        <p:spPr>
          <a:xfrm>
            <a:off x="7381930" y="4524444"/>
            <a:ext cx="151359" cy="25003"/>
          </a:xfrm>
          <a:custGeom>
            <a:avLst/>
            <a:gdLst/>
            <a:ahLst/>
            <a:cxnLst/>
            <a:rect l="l" t="t" r="r" b="b"/>
            <a:pathLst>
              <a:path w="215265" h="35560">
                <a:moveTo>
                  <a:pt x="0" y="35294"/>
                </a:moveTo>
                <a:lnTo>
                  <a:pt x="214655" y="35294"/>
                </a:lnTo>
                <a:lnTo>
                  <a:pt x="214655" y="0"/>
                </a:lnTo>
                <a:lnTo>
                  <a:pt x="0" y="0"/>
                </a:lnTo>
                <a:lnTo>
                  <a:pt x="0" y="352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18" name="object 118"/>
          <p:cNvSpPr/>
          <p:nvPr/>
        </p:nvSpPr>
        <p:spPr>
          <a:xfrm>
            <a:off x="7452252" y="4461353"/>
            <a:ext cx="23217" cy="147340"/>
          </a:xfrm>
          <a:custGeom>
            <a:avLst/>
            <a:gdLst/>
            <a:ahLst/>
            <a:cxnLst/>
            <a:rect l="l" t="t" r="r" b="b"/>
            <a:pathLst>
              <a:path w="33020" h="209550">
                <a:moveTo>
                  <a:pt x="0" y="209158"/>
                </a:moveTo>
                <a:lnTo>
                  <a:pt x="32905" y="209158"/>
                </a:lnTo>
                <a:lnTo>
                  <a:pt x="32905" y="0"/>
                </a:lnTo>
                <a:lnTo>
                  <a:pt x="0" y="0"/>
                </a:lnTo>
                <a:lnTo>
                  <a:pt x="0" y="2091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19" name="object 119"/>
          <p:cNvSpPr/>
          <p:nvPr/>
        </p:nvSpPr>
        <p:spPr>
          <a:xfrm>
            <a:off x="7456287" y="4459147"/>
            <a:ext cx="22324" cy="142428"/>
          </a:xfrm>
          <a:custGeom>
            <a:avLst/>
            <a:gdLst/>
            <a:ahLst/>
            <a:cxnLst/>
            <a:rect l="l" t="t" r="r" b="b"/>
            <a:pathLst>
              <a:path w="31750" h="202565">
                <a:moveTo>
                  <a:pt x="0" y="202227"/>
                </a:moveTo>
                <a:lnTo>
                  <a:pt x="31242" y="202227"/>
                </a:lnTo>
                <a:lnTo>
                  <a:pt x="31242" y="0"/>
                </a:lnTo>
                <a:lnTo>
                  <a:pt x="0" y="0"/>
                </a:lnTo>
                <a:lnTo>
                  <a:pt x="0" y="202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20" name="object 120"/>
          <p:cNvSpPr/>
          <p:nvPr/>
        </p:nvSpPr>
        <p:spPr>
          <a:xfrm>
            <a:off x="7432098" y="3939076"/>
            <a:ext cx="193775" cy="197792"/>
          </a:xfrm>
          <a:custGeom>
            <a:avLst/>
            <a:gdLst/>
            <a:ahLst/>
            <a:cxnLst/>
            <a:rect l="l" t="t" r="r" b="b"/>
            <a:pathLst>
              <a:path w="275590" h="281304">
                <a:moveTo>
                  <a:pt x="236242" y="41991"/>
                </a:moveTo>
                <a:lnTo>
                  <a:pt x="263302" y="77203"/>
                </a:lnTo>
                <a:lnTo>
                  <a:pt x="275424" y="117997"/>
                </a:lnTo>
                <a:lnTo>
                  <a:pt x="274016" y="160941"/>
                </a:lnTo>
                <a:lnTo>
                  <a:pt x="260485" y="202605"/>
                </a:lnTo>
                <a:lnTo>
                  <a:pt x="236242" y="239557"/>
                </a:lnTo>
                <a:lnTo>
                  <a:pt x="197498" y="267825"/>
                </a:lnTo>
                <a:lnTo>
                  <a:pt x="156044" y="281119"/>
                </a:lnTo>
                <a:lnTo>
                  <a:pt x="114206" y="280280"/>
                </a:lnTo>
                <a:lnTo>
                  <a:pt x="74310" y="266147"/>
                </a:lnTo>
                <a:lnTo>
                  <a:pt x="38680" y="239557"/>
                </a:lnTo>
                <a:lnTo>
                  <a:pt x="13569" y="205395"/>
                </a:lnTo>
                <a:lnTo>
                  <a:pt x="506" y="164733"/>
                </a:lnTo>
                <a:lnTo>
                  <a:pt x="0" y="121395"/>
                </a:lnTo>
                <a:lnTo>
                  <a:pt x="12555" y="79206"/>
                </a:lnTo>
                <a:lnTo>
                  <a:pt x="38680" y="41991"/>
                </a:lnTo>
                <a:lnTo>
                  <a:pt x="75540" y="13145"/>
                </a:lnTo>
                <a:lnTo>
                  <a:pt x="117503" y="0"/>
                </a:lnTo>
                <a:lnTo>
                  <a:pt x="160793" y="1278"/>
                </a:lnTo>
                <a:lnTo>
                  <a:pt x="201632" y="15701"/>
                </a:lnTo>
                <a:lnTo>
                  <a:pt x="236242" y="4199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21" name="object 121"/>
          <p:cNvSpPr/>
          <p:nvPr/>
        </p:nvSpPr>
        <p:spPr>
          <a:xfrm>
            <a:off x="7436564" y="3934611"/>
            <a:ext cx="192881" cy="197792"/>
          </a:xfrm>
          <a:custGeom>
            <a:avLst/>
            <a:gdLst/>
            <a:ahLst/>
            <a:cxnLst/>
            <a:rect l="l" t="t" r="r" b="b"/>
            <a:pathLst>
              <a:path w="274320" h="281304">
                <a:moveTo>
                  <a:pt x="229892" y="48341"/>
                </a:moveTo>
                <a:lnTo>
                  <a:pt x="260051" y="80454"/>
                </a:lnTo>
                <a:lnTo>
                  <a:pt x="274052" y="119368"/>
                </a:lnTo>
                <a:lnTo>
                  <a:pt x="273609" y="161347"/>
                </a:lnTo>
                <a:lnTo>
                  <a:pt x="260435" y="202655"/>
                </a:lnTo>
                <a:lnTo>
                  <a:pt x="236242" y="239557"/>
                </a:lnTo>
                <a:lnTo>
                  <a:pt x="197498" y="267825"/>
                </a:lnTo>
                <a:lnTo>
                  <a:pt x="156044" y="281119"/>
                </a:lnTo>
                <a:lnTo>
                  <a:pt x="114206" y="280280"/>
                </a:lnTo>
                <a:lnTo>
                  <a:pt x="74310" y="266147"/>
                </a:lnTo>
                <a:lnTo>
                  <a:pt x="38680" y="239557"/>
                </a:lnTo>
                <a:lnTo>
                  <a:pt x="13569" y="205395"/>
                </a:lnTo>
                <a:lnTo>
                  <a:pt x="506" y="164733"/>
                </a:lnTo>
                <a:lnTo>
                  <a:pt x="0" y="121395"/>
                </a:lnTo>
                <a:lnTo>
                  <a:pt x="12555" y="79206"/>
                </a:lnTo>
                <a:lnTo>
                  <a:pt x="38680" y="41991"/>
                </a:lnTo>
                <a:lnTo>
                  <a:pt x="75540" y="13145"/>
                </a:lnTo>
                <a:lnTo>
                  <a:pt x="117503" y="0"/>
                </a:lnTo>
                <a:lnTo>
                  <a:pt x="160793" y="1278"/>
                </a:lnTo>
                <a:lnTo>
                  <a:pt x="201632" y="15701"/>
                </a:lnTo>
                <a:lnTo>
                  <a:pt x="236242" y="4199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22" name="object 122"/>
          <p:cNvSpPr/>
          <p:nvPr/>
        </p:nvSpPr>
        <p:spPr>
          <a:xfrm>
            <a:off x="7447858" y="4028952"/>
            <a:ext cx="164753" cy="20985"/>
          </a:xfrm>
          <a:custGeom>
            <a:avLst/>
            <a:gdLst/>
            <a:ahLst/>
            <a:cxnLst/>
            <a:rect l="l" t="t" r="r" b="b"/>
            <a:pathLst>
              <a:path w="234315" h="29845">
                <a:moveTo>
                  <a:pt x="0" y="29311"/>
                </a:moveTo>
                <a:lnTo>
                  <a:pt x="234264" y="29311"/>
                </a:lnTo>
                <a:lnTo>
                  <a:pt x="234264" y="0"/>
                </a:lnTo>
                <a:lnTo>
                  <a:pt x="0" y="0"/>
                </a:lnTo>
                <a:lnTo>
                  <a:pt x="0" y="29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23" name="object 123"/>
          <p:cNvSpPr/>
          <p:nvPr/>
        </p:nvSpPr>
        <p:spPr>
          <a:xfrm>
            <a:off x="7450135" y="4024583"/>
            <a:ext cx="159395" cy="21431"/>
          </a:xfrm>
          <a:custGeom>
            <a:avLst/>
            <a:gdLst/>
            <a:ahLst/>
            <a:cxnLst/>
            <a:rect l="l" t="t" r="r" b="b"/>
            <a:pathLst>
              <a:path w="226695" h="30479">
                <a:moveTo>
                  <a:pt x="0" y="30163"/>
                </a:moveTo>
                <a:lnTo>
                  <a:pt x="226110" y="30163"/>
                </a:lnTo>
                <a:lnTo>
                  <a:pt x="226110" y="0"/>
                </a:lnTo>
                <a:lnTo>
                  <a:pt x="0" y="0"/>
                </a:lnTo>
                <a:lnTo>
                  <a:pt x="0" y="301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24" name="object 124"/>
          <p:cNvSpPr/>
          <p:nvPr/>
        </p:nvSpPr>
        <p:spPr>
          <a:xfrm>
            <a:off x="7510553" y="3953689"/>
            <a:ext cx="28128" cy="169664"/>
          </a:xfrm>
          <a:custGeom>
            <a:avLst/>
            <a:gdLst/>
            <a:ahLst/>
            <a:cxnLst/>
            <a:rect l="l" t="t" r="r" b="b"/>
            <a:pathLst>
              <a:path w="40004" h="241300">
                <a:moveTo>
                  <a:pt x="0" y="240929"/>
                </a:moveTo>
                <a:lnTo>
                  <a:pt x="39814" y="240929"/>
                </a:lnTo>
                <a:lnTo>
                  <a:pt x="39814" y="0"/>
                </a:lnTo>
                <a:lnTo>
                  <a:pt x="0" y="0"/>
                </a:lnTo>
                <a:lnTo>
                  <a:pt x="0" y="240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25" name="object 125"/>
          <p:cNvSpPr/>
          <p:nvPr/>
        </p:nvSpPr>
        <p:spPr>
          <a:xfrm>
            <a:off x="7514125" y="3951530"/>
            <a:ext cx="28128" cy="163860"/>
          </a:xfrm>
          <a:custGeom>
            <a:avLst/>
            <a:gdLst/>
            <a:ahLst/>
            <a:cxnLst/>
            <a:rect l="l" t="t" r="r" b="b"/>
            <a:pathLst>
              <a:path w="40004" h="233045">
                <a:moveTo>
                  <a:pt x="0" y="232587"/>
                </a:moveTo>
                <a:lnTo>
                  <a:pt x="39458" y="232587"/>
                </a:lnTo>
                <a:lnTo>
                  <a:pt x="39458" y="0"/>
                </a:lnTo>
                <a:lnTo>
                  <a:pt x="0" y="0"/>
                </a:lnTo>
                <a:lnTo>
                  <a:pt x="0" y="232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26" name="object 126"/>
          <p:cNvSpPr/>
          <p:nvPr/>
        </p:nvSpPr>
        <p:spPr>
          <a:xfrm>
            <a:off x="7661440" y="3439025"/>
            <a:ext cx="197792" cy="197792"/>
          </a:xfrm>
          <a:custGeom>
            <a:avLst/>
            <a:gdLst/>
            <a:ahLst/>
            <a:cxnLst/>
            <a:rect l="l" t="t" r="r" b="b"/>
            <a:pathLst>
              <a:path w="281304" h="281304">
                <a:moveTo>
                  <a:pt x="240269" y="41974"/>
                </a:moveTo>
                <a:lnTo>
                  <a:pt x="266841" y="76144"/>
                </a:lnTo>
                <a:lnTo>
                  <a:pt x="280484" y="117382"/>
                </a:lnTo>
                <a:lnTo>
                  <a:pt x="280841" y="161292"/>
                </a:lnTo>
                <a:lnTo>
                  <a:pt x="267554" y="203476"/>
                </a:lnTo>
                <a:lnTo>
                  <a:pt x="240269" y="239540"/>
                </a:lnTo>
                <a:lnTo>
                  <a:pt x="201990" y="266455"/>
                </a:lnTo>
                <a:lnTo>
                  <a:pt x="160672" y="280330"/>
                </a:lnTo>
                <a:lnTo>
                  <a:pt x="118738" y="280749"/>
                </a:lnTo>
                <a:lnTo>
                  <a:pt x="78608" y="267291"/>
                </a:lnTo>
                <a:lnTo>
                  <a:pt x="42707" y="239540"/>
                </a:lnTo>
                <a:lnTo>
                  <a:pt x="15421" y="200599"/>
                </a:lnTo>
                <a:lnTo>
                  <a:pt x="888" y="158457"/>
                </a:lnTo>
                <a:lnTo>
                  <a:pt x="0" y="116029"/>
                </a:lnTo>
                <a:lnTo>
                  <a:pt x="13643" y="76229"/>
                </a:lnTo>
                <a:lnTo>
                  <a:pt x="42707" y="41974"/>
                </a:lnTo>
                <a:lnTo>
                  <a:pt x="76694" y="13786"/>
                </a:lnTo>
                <a:lnTo>
                  <a:pt x="117357" y="0"/>
                </a:lnTo>
                <a:lnTo>
                  <a:pt x="160782" y="307"/>
                </a:lnTo>
                <a:lnTo>
                  <a:pt x="203057" y="14401"/>
                </a:lnTo>
                <a:lnTo>
                  <a:pt x="240269" y="4197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27" name="object 127"/>
          <p:cNvSpPr/>
          <p:nvPr/>
        </p:nvSpPr>
        <p:spPr>
          <a:xfrm>
            <a:off x="7665904" y="3434560"/>
            <a:ext cx="197347" cy="197792"/>
          </a:xfrm>
          <a:custGeom>
            <a:avLst/>
            <a:gdLst/>
            <a:ahLst/>
            <a:cxnLst/>
            <a:rect l="l" t="t" r="r" b="b"/>
            <a:pathLst>
              <a:path w="280670" h="281304">
                <a:moveTo>
                  <a:pt x="233919" y="48324"/>
                </a:moveTo>
                <a:lnTo>
                  <a:pt x="263590" y="79395"/>
                </a:lnTo>
                <a:lnTo>
                  <a:pt x="279112" y="118754"/>
                </a:lnTo>
                <a:lnTo>
                  <a:pt x="280434" y="161698"/>
                </a:lnTo>
                <a:lnTo>
                  <a:pt x="267504" y="203527"/>
                </a:lnTo>
                <a:lnTo>
                  <a:pt x="240269" y="239540"/>
                </a:lnTo>
                <a:lnTo>
                  <a:pt x="201990" y="266455"/>
                </a:lnTo>
                <a:lnTo>
                  <a:pt x="160672" y="280330"/>
                </a:lnTo>
                <a:lnTo>
                  <a:pt x="118738" y="280749"/>
                </a:lnTo>
                <a:lnTo>
                  <a:pt x="78608" y="267291"/>
                </a:lnTo>
                <a:lnTo>
                  <a:pt x="42707" y="239540"/>
                </a:lnTo>
                <a:lnTo>
                  <a:pt x="15421" y="200599"/>
                </a:lnTo>
                <a:lnTo>
                  <a:pt x="888" y="158457"/>
                </a:lnTo>
                <a:lnTo>
                  <a:pt x="0" y="116029"/>
                </a:lnTo>
                <a:lnTo>
                  <a:pt x="13643" y="76229"/>
                </a:lnTo>
                <a:lnTo>
                  <a:pt x="42707" y="41974"/>
                </a:lnTo>
                <a:lnTo>
                  <a:pt x="76694" y="13786"/>
                </a:lnTo>
                <a:lnTo>
                  <a:pt x="117357" y="0"/>
                </a:lnTo>
                <a:lnTo>
                  <a:pt x="160782" y="307"/>
                </a:lnTo>
                <a:lnTo>
                  <a:pt x="203057" y="14401"/>
                </a:lnTo>
                <a:lnTo>
                  <a:pt x="240269" y="4197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28" name="object 128"/>
          <p:cNvSpPr/>
          <p:nvPr/>
        </p:nvSpPr>
        <p:spPr>
          <a:xfrm>
            <a:off x="7672403" y="3527385"/>
            <a:ext cx="169664" cy="20092"/>
          </a:xfrm>
          <a:custGeom>
            <a:avLst/>
            <a:gdLst/>
            <a:ahLst/>
            <a:cxnLst/>
            <a:rect l="l" t="t" r="r" b="b"/>
            <a:pathLst>
              <a:path w="241300" h="28575">
                <a:moveTo>
                  <a:pt x="0" y="28093"/>
                </a:moveTo>
                <a:lnTo>
                  <a:pt x="240741" y="28093"/>
                </a:lnTo>
                <a:lnTo>
                  <a:pt x="240741" y="0"/>
                </a:lnTo>
                <a:lnTo>
                  <a:pt x="0" y="0"/>
                </a:lnTo>
                <a:lnTo>
                  <a:pt x="0" y="280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29" name="object 129"/>
          <p:cNvSpPr/>
          <p:nvPr/>
        </p:nvSpPr>
        <p:spPr>
          <a:xfrm>
            <a:off x="7674637" y="3524467"/>
            <a:ext cx="162967" cy="20092"/>
          </a:xfrm>
          <a:custGeom>
            <a:avLst/>
            <a:gdLst/>
            <a:ahLst/>
            <a:cxnLst/>
            <a:rect l="l" t="t" r="r" b="b"/>
            <a:pathLst>
              <a:path w="231775" h="28575">
                <a:moveTo>
                  <a:pt x="0" y="28549"/>
                </a:moveTo>
                <a:lnTo>
                  <a:pt x="231267" y="28549"/>
                </a:lnTo>
                <a:lnTo>
                  <a:pt x="231267" y="0"/>
                </a:lnTo>
                <a:lnTo>
                  <a:pt x="0" y="0"/>
                </a:lnTo>
                <a:lnTo>
                  <a:pt x="0" y="28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30" name="object 130"/>
          <p:cNvSpPr/>
          <p:nvPr/>
        </p:nvSpPr>
        <p:spPr>
          <a:xfrm>
            <a:off x="7760647" y="3468301"/>
            <a:ext cx="5804" cy="142875"/>
          </a:xfrm>
          <a:custGeom>
            <a:avLst/>
            <a:gdLst/>
            <a:ahLst/>
            <a:cxnLst/>
            <a:rect l="l" t="t" r="r" b="b"/>
            <a:pathLst>
              <a:path w="8254" h="203200">
                <a:moveTo>
                  <a:pt x="3917" y="-12700"/>
                </a:moveTo>
                <a:lnTo>
                  <a:pt x="3917" y="215639"/>
                </a:lnTo>
              </a:path>
            </a:pathLst>
          </a:custGeom>
          <a:ln w="33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31" name="object 131"/>
          <p:cNvSpPr/>
          <p:nvPr/>
        </p:nvSpPr>
        <p:spPr>
          <a:xfrm>
            <a:off x="7764433" y="3466010"/>
            <a:ext cx="4019" cy="136177"/>
          </a:xfrm>
          <a:custGeom>
            <a:avLst/>
            <a:gdLst/>
            <a:ahLst/>
            <a:cxnLst/>
            <a:rect l="l" t="t" r="r" b="b"/>
            <a:pathLst>
              <a:path w="5715" h="193675">
                <a:moveTo>
                  <a:pt x="2825" y="-12699"/>
                </a:moveTo>
                <a:lnTo>
                  <a:pt x="2825" y="206020"/>
                </a:lnTo>
              </a:path>
            </a:pathLst>
          </a:custGeom>
          <a:ln w="31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32" name="object 132"/>
          <p:cNvSpPr/>
          <p:nvPr/>
        </p:nvSpPr>
        <p:spPr>
          <a:xfrm>
            <a:off x="7153633" y="3652883"/>
            <a:ext cx="193775" cy="194221"/>
          </a:xfrm>
          <a:custGeom>
            <a:avLst/>
            <a:gdLst/>
            <a:ahLst/>
            <a:cxnLst/>
            <a:rect l="l" t="t" r="r" b="b"/>
            <a:pathLst>
              <a:path w="275590" h="276225">
                <a:moveTo>
                  <a:pt x="238583" y="42620"/>
                </a:moveTo>
                <a:lnTo>
                  <a:pt x="263186" y="81674"/>
                </a:lnTo>
                <a:lnTo>
                  <a:pt x="275387" y="124097"/>
                </a:lnTo>
                <a:lnTo>
                  <a:pt x="275287" y="166750"/>
                </a:lnTo>
                <a:lnTo>
                  <a:pt x="262985" y="206493"/>
                </a:lnTo>
                <a:lnTo>
                  <a:pt x="238583" y="240186"/>
                </a:lnTo>
                <a:lnTo>
                  <a:pt x="200764" y="264267"/>
                </a:lnTo>
                <a:lnTo>
                  <a:pt x="159579" y="275761"/>
                </a:lnTo>
                <a:lnTo>
                  <a:pt x="117547" y="275214"/>
                </a:lnTo>
                <a:lnTo>
                  <a:pt x="77188" y="263174"/>
                </a:lnTo>
                <a:lnTo>
                  <a:pt x="41021" y="240186"/>
                </a:lnTo>
                <a:lnTo>
                  <a:pt x="13037" y="203874"/>
                </a:lnTo>
                <a:lnTo>
                  <a:pt x="0" y="163955"/>
                </a:lnTo>
                <a:lnTo>
                  <a:pt x="954" y="122436"/>
                </a:lnTo>
                <a:lnTo>
                  <a:pt x="14946" y="81322"/>
                </a:lnTo>
                <a:lnTo>
                  <a:pt x="41021" y="42620"/>
                </a:lnTo>
                <a:lnTo>
                  <a:pt x="78056" y="15091"/>
                </a:lnTo>
                <a:lnTo>
                  <a:pt x="118158" y="663"/>
                </a:lnTo>
                <a:lnTo>
                  <a:pt x="159498" y="0"/>
                </a:lnTo>
                <a:lnTo>
                  <a:pt x="200249" y="13764"/>
                </a:lnTo>
                <a:lnTo>
                  <a:pt x="238583" y="426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33" name="object 133"/>
          <p:cNvSpPr/>
          <p:nvPr/>
        </p:nvSpPr>
        <p:spPr>
          <a:xfrm>
            <a:off x="7158097" y="3648418"/>
            <a:ext cx="193328" cy="194221"/>
          </a:xfrm>
          <a:custGeom>
            <a:avLst/>
            <a:gdLst/>
            <a:ahLst/>
            <a:cxnLst/>
            <a:rect l="l" t="t" r="r" b="b"/>
            <a:pathLst>
              <a:path w="274954" h="276225">
                <a:moveTo>
                  <a:pt x="232233" y="48970"/>
                </a:moveTo>
                <a:lnTo>
                  <a:pt x="259935" y="84925"/>
                </a:lnTo>
                <a:lnTo>
                  <a:pt x="274016" y="125469"/>
                </a:lnTo>
                <a:lnTo>
                  <a:pt x="274880" y="167157"/>
                </a:lnTo>
                <a:lnTo>
                  <a:pt x="262934" y="206544"/>
                </a:lnTo>
                <a:lnTo>
                  <a:pt x="238583" y="240186"/>
                </a:lnTo>
                <a:lnTo>
                  <a:pt x="200764" y="264267"/>
                </a:lnTo>
                <a:lnTo>
                  <a:pt x="159579" y="275761"/>
                </a:lnTo>
                <a:lnTo>
                  <a:pt x="117547" y="275214"/>
                </a:lnTo>
                <a:lnTo>
                  <a:pt x="77188" y="263174"/>
                </a:lnTo>
                <a:lnTo>
                  <a:pt x="41021" y="240186"/>
                </a:lnTo>
                <a:lnTo>
                  <a:pt x="13037" y="203874"/>
                </a:lnTo>
                <a:lnTo>
                  <a:pt x="0" y="163955"/>
                </a:lnTo>
                <a:lnTo>
                  <a:pt x="954" y="122436"/>
                </a:lnTo>
                <a:lnTo>
                  <a:pt x="14946" y="81322"/>
                </a:lnTo>
                <a:lnTo>
                  <a:pt x="41021" y="42620"/>
                </a:lnTo>
                <a:lnTo>
                  <a:pt x="78056" y="15091"/>
                </a:lnTo>
                <a:lnTo>
                  <a:pt x="118158" y="663"/>
                </a:lnTo>
                <a:lnTo>
                  <a:pt x="159498" y="0"/>
                </a:lnTo>
                <a:lnTo>
                  <a:pt x="200249" y="13764"/>
                </a:lnTo>
                <a:lnTo>
                  <a:pt x="238583" y="426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34" name="object 134"/>
          <p:cNvSpPr/>
          <p:nvPr/>
        </p:nvSpPr>
        <p:spPr>
          <a:xfrm>
            <a:off x="7169190" y="3737370"/>
            <a:ext cx="160735" cy="24556"/>
          </a:xfrm>
          <a:custGeom>
            <a:avLst/>
            <a:gdLst/>
            <a:ahLst/>
            <a:cxnLst/>
            <a:rect l="l" t="t" r="r" b="b"/>
            <a:pathLst>
              <a:path w="228600" h="34925">
                <a:moveTo>
                  <a:pt x="0" y="34681"/>
                </a:moveTo>
                <a:lnTo>
                  <a:pt x="228155" y="34681"/>
                </a:lnTo>
                <a:lnTo>
                  <a:pt x="228155" y="0"/>
                </a:lnTo>
                <a:lnTo>
                  <a:pt x="0" y="0"/>
                </a:lnTo>
                <a:lnTo>
                  <a:pt x="0" y="34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35" name="object 135"/>
          <p:cNvSpPr/>
          <p:nvPr/>
        </p:nvSpPr>
        <p:spPr>
          <a:xfrm>
            <a:off x="7171384" y="3735375"/>
            <a:ext cx="153144" cy="23664"/>
          </a:xfrm>
          <a:custGeom>
            <a:avLst/>
            <a:gdLst/>
            <a:ahLst/>
            <a:cxnLst/>
            <a:rect l="l" t="t" r="r" b="b"/>
            <a:pathLst>
              <a:path w="217804" h="33654">
                <a:moveTo>
                  <a:pt x="0" y="33167"/>
                </a:moveTo>
                <a:lnTo>
                  <a:pt x="217398" y="33167"/>
                </a:lnTo>
                <a:lnTo>
                  <a:pt x="217398" y="0"/>
                </a:lnTo>
                <a:lnTo>
                  <a:pt x="0" y="0"/>
                </a:lnTo>
                <a:lnTo>
                  <a:pt x="0" y="331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36" name="object 136"/>
          <p:cNvSpPr/>
          <p:nvPr/>
        </p:nvSpPr>
        <p:spPr>
          <a:xfrm>
            <a:off x="7251815" y="3674983"/>
            <a:ext cx="1340" cy="147340"/>
          </a:xfrm>
          <a:custGeom>
            <a:avLst/>
            <a:gdLst/>
            <a:ahLst/>
            <a:cxnLst/>
            <a:rect l="l" t="t" r="r" b="b"/>
            <a:pathLst>
              <a:path w="1904" h="209550">
                <a:moveTo>
                  <a:pt x="800" y="-12699"/>
                </a:moveTo>
                <a:lnTo>
                  <a:pt x="800" y="222069"/>
                </a:lnTo>
              </a:path>
            </a:pathLst>
          </a:custGeom>
          <a:ln w="27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37" name="object 137"/>
          <p:cNvSpPr/>
          <p:nvPr/>
        </p:nvSpPr>
        <p:spPr>
          <a:xfrm>
            <a:off x="7256075" y="3672735"/>
            <a:ext cx="1340" cy="139749"/>
          </a:xfrm>
          <a:custGeom>
            <a:avLst/>
            <a:gdLst/>
            <a:ahLst/>
            <a:cxnLst/>
            <a:rect l="l" t="t" r="r" b="b"/>
            <a:pathLst>
              <a:path w="1904" h="198754">
                <a:moveTo>
                  <a:pt x="641" y="-12700"/>
                </a:moveTo>
                <a:lnTo>
                  <a:pt x="641" y="211027"/>
                </a:lnTo>
              </a:path>
            </a:pathLst>
          </a:custGeom>
          <a:ln w="26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38" name="object 138"/>
          <p:cNvSpPr/>
          <p:nvPr/>
        </p:nvSpPr>
        <p:spPr>
          <a:xfrm>
            <a:off x="7029580" y="4263705"/>
            <a:ext cx="194667" cy="194667"/>
          </a:xfrm>
          <a:custGeom>
            <a:avLst/>
            <a:gdLst/>
            <a:ahLst/>
            <a:cxnLst/>
            <a:rect l="l" t="t" r="r" b="b"/>
            <a:pathLst>
              <a:path w="276859" h="276860">
                <a:moveTo>
                  <a:pt x="237212" y="37495"/>
                </a:moveTo>
                <a:lnTo>
                  <a:pt x="261328" y="74026"/>
                </a:lnTo>
                <a:lnTo>
                  <a:pt x="275050" y="113931"/>
                </a:lnTo>
                <a:lnTo>
                  <a:pt x="276714" y="155327"/>
                </a:lnTo>
                <a:lnTo>
                  <a:pt x="264657" y="196331"/>
                </a:lnTo>
                <a:lnTo>
                  <a:pt x="237212" y="235061"/>
                </a:lnTo>
                <a:lnTo>
                  <a:pt x="199854" y="263715"/>
                </a:lnTo>
                <a:lnTo>
                  <a:pt x="158804" y="276530"/>
                </a:lnTo>
                <a:lnTo>
                  <a:pt x="116676" y="275018"/>
                </a:lnTo>
                <a:lnTo>
                  <a:pt x="76086" y="260692"/>
                </a:lnTo>
                <a:lnTo>
                  <a:pt x="39649" y="235061"/>
                </a:lnTo>
                <a:lnTo>
                  <a:pt x="15415" y="199896"/>
                </a:lnTo>
                <a:lnTo>
                  <a:pt x="1649" y="159238"/>
                </a:lnTo>
                <a:lnTo>
                  <a:pt x="0" y="116407"/>
                </a:lnTo>
                <a:lnTo>
                  <a:pt x="12116" y="74720"/>
                </a:lnTo>
                <a:lnTo>
                  <a:pt x="39649" y="37495"/>
                </a:lnTo>
                <a:lnTo>
                  <a:pt x="75293" y="12106"/>
                </a:lnTo>
                <a:lnTo>
                  <a:pt x="117055" y="0"/>
                </a:lnTo>
                <a:lnTo>
                  <a:pt x="160751" y="587"/>
                </a:lnTo>
                <a:lnTo>
                  <a:pt x="202198" y="13282"/>
                </a:lnTo>
                <a:lnTo>
                  <a:pt x="237212" y="3749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39" name="object 139"/>
          <p:cNvSpPr/>
          <p:nvPr/>
        </p:nvSpPr>
        <p:spPr>
          <a:xfrm>
            <a:off x="7034045" y="4259240"/>
            <a:ext cx="194667" cy="194667"/>
          </a:xfrm>
          <a:custGeom>
            <a:avLst/>
            <a:gdLst/>
            <a:ahLst/>
            <a:cxnLst/>
            <a:rect l="l" t="t" r="r" b="b"/>
            <a:pathLst>
              <a:path w="276859" h="276860">
                <a:moveTo>
                  <a:pt x="230862" y="43845"/>
                </a:moveTo>
                <a:lnTo>
                  <a:pt x="258077" y="77277"/>
                </a:lnTo>
                <a:lnTo>
                  <a:pt x="273679" y="115302"/>
                </a:lnTo>
                <a:lnTo>
                  <a:pt x="276308" y="155733"/>
                </a:lnTo>
                <a:lnTo>
                  <a:pt x="264606" y="196382"/>
                </a:lnTo>
                <a:lnTo>
                  <a:pt x="237212" y="235061"/>
                </a:lnTo>
                <a:lnTo>
                  <a:pt x="199854" y="263715"/>
                </a:lnTo>
                <a:lnTo>
                  <a:pt x="158804" y="276530"/>
                </a:lnTo>
                <a:lnTo>
                  <a:pt x="116676" y="275018"/>
                </a:lnTo>
                <a:lnTo>
                  <a:pt x="76086" y="260692"/>
                </a:lnTo>
                <a:lnTo>
                  <a:pt x="39649" y="235061"/>
                </a:lnTo>
                <a:lnTo>
                  <a:pt x="15415" y="199896"/>
                </a:lnTo>
                <a:lnTo>
                  <a:pt x="1649" y="159238"/>
                </a:lnTo>
                <a:lnTo>
                  <a:pt x="0" y="116407"/>
                </a:lnTo>
                <a:lnTo>
                  <a:pt x="12116" y="74720"/>
                </a:lnTo>
                <a:lnTo>
                  <a:pt x="39649" y="37495"/>
                </a:lnTo>
                <a:lnTo>
                  <a:pt x="75293" y="12106"/>
                </a:lnTo>
                <a:lnTo>
                  <a:pt x="117055" y="0"/>
                </a:lnTo>
                <a:lnTo>
                  <a:pt x="160751" y="587"/>
                </a:lnTo>
                <a:lnTo>
                  <a:pt x="202198" y="13282"/>
                </a:lnTo>
                <a:lnTo>
                  <a:pt x="237212" y="3749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40" name="object 140"/>
          <p:cNvSpPr/>
          <p:nvPr/>
        </p:nvSpPr>
        <p:spPr>
          <a:xfrm>
            <a:off x="7049946" y="4350221"/>
            <a:ext cx="151805" cy="27236"/>
          </a:xfrm>
          <a:custGeom>
            <a:avLst/>
            <a:gdLst/>
            <a:ahLst/>
            <a:cxnLst/>
            <a:rect l="l" t="t" r="r" b="b"/>
            <a:pathLst>
              <a:path w="215900" h="38735">
                <a:moveTo>
                  <a:pt x="0" y="38329"/>
                </a:moveTo>
                <a:lnTo>
                  <a:pt x="215576" y="38329"/>
                </a:lnTo>
                <a:lnTo>
                  <a:pt x="215576" y="0"/>
                </a:lnTo>
                <a:lnTo>
                  <a:pt x="0" y="0"/>
                </a:lnTo>
                <a:lnTo>
                  <a:pt x="0" y="38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41" name="object 141"/>
          <p:cNvSpPr/>
          <p:nvPr/>
        </p:nvSpPr>
        <p:spPr>
          <a:xfrm>
            <a:off x="7052266" y="4346703"/>
            <a:ext cx="143321" cy="26343"/>
          </a:xfrm>
          <a:custGeom>
            <a:avLst/>
            <a:gdLst/>
            <a:ahLst/>
            <a:cxnLst/>
            <a:rect l="l" t="t" r="r" b="b"/>
            <a:pathLst>
              <a:path w="203834" h="37464">
                <a:moveTo>
                  <a:pt x="0" y="36946"/>
                </a:moveTo>
                <a:lnTo>
                  <a:pt x="203462" y="36946"/>
                </a:lnTo>
                <a:lnTo>
                  <a:pt x="203462" y="0"/>
                </a:lnTo>
                <a:lnTo>
                  <a:pt x="0" y="0"/>
                </a:lnTo>
                <a:lnTo>
                  <a:pt x="0" y="369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42" name="object 142"/>
          <p:cNvSpPr/>
          <p:nvPr/>
        </p:nvSpPr>
        <p:spPr>
          <a:xfrm>
            <a:off x="7123629" y="4287973"/>
            <a:ext cx="3572" cy="138411"/>
          </a:xfrm>
          <a:custGeom>
            <a:avLst/>
            <a:gdLst/>
            <a:ahLst/>
            <a:cxnLst/>
            <a:rect l="l" t="t" r="r" b="b"/>
            <a:pathLst>
              <a:path w="5079" h="196850">
                <a:moveTo>
                  <a:pt x="2501" y="-12700"/>
                </a:moveTo>
                <a:lnTo>
                  <a:pt x="2501" y="209429"/>
                </a:lnTo>
              </a:path>
            </a:pathLst>
          </a:custGeom>
          <a:ln w="304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43" name="object 143"/>
          <p:cNvSpPr/>
          <p:nvPr/>
        </p:nvSpPr>
        <p:spPr>
          <a:xfrm>
            <a:off x="7127282" y="4285747"/>
            <a:ext cx="2679" cy="129927"/>
          </a:xfrm>
          <a:custGeom>
            <a:avLst/>
            <a:gdLst/>
            <a:ahLst/>
            <a:cxnLst/>
            <a:rect l="l" t="t" r="r" b="b"/>
            <a:pathLst>
              <a:path w="3809" h="184785">
                <a:moveTo>
                  <a:pt x="1670" y="-12700"/>
                </a:moveTo>
                <a:lnTo>
                  <a:pt x="1670" y="197070"/>
                </a:lnTo>
              </a:path>
            </a:pathLst>
          </a:custGeom>
          <a:ln w="287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44" name="object 144"/>
          <p:cNvSpPr/>
          <p:nvPr/>
        </p:nvSpPr>
        <p:spPr>
          <a:xfrm>
            <a:off x="7693248" y="4227728"/>
            <a:ext cx="194221" cy="194221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234768" y="37861"/>
                </a:moveTo>
                <a:lnTo>
                  <a:pt x="262834" y="73350"/>
                </a:lnTo>
                <a:lnTo>
                  <a:pt x="275852" y="113699"/>
                </a:lnTo>
                <a:lnTo>
                  <a:pt x="274837" y="156061"/>
                </a:lnTo>
                <a:lnTo>
                  <a:pt x="260804" y="197586"/>
                </a:lnTo>
                <a:lnTo>
                  <a:pt x="234768" y="235428"/>
                </a:lnTo>
                <a:lnTo>
                  <a:pt x="197869" y="262728"/>
                </a:lnTo>
                <a:lnTo>
                  <a:pt x="156953" y="276124"/>
                </a:lnTo>
                <a:lnTo>
                  <a:pt x="114729" y="275870"/>
                </a:lnTo>
                <a:lnTo>
                  <a:pt x="73910" y="262220"/>
                </a:lnTo>
                <a:lnTo>
                  <a:pt x="37206" y="235428"/>
                </a:lnTo>
                <a:lnTo>
                  <a:pt x="12274" y="201408"/>
                </a:lnTo>
                <a:lnTo>
                  <a:pt x="0" y="160012"/>
                </a:lnTo>
                <a:lnTo>
                  <a:pt x="192" y="115868"/>
                </a:lnTo>
                <a:lnTo>
                  <a:pt x="12658" y="73608"/>
                </a:lnTo>
                <a:lnTo>
                  <a:pt x="37206" y="37861"/>
                </a:lnTo>
                <a:lnTo>
                  <a:pt x="75902" y="13131"/>
                </a:lnTo>
                <a:lnTo>
                  <a:pt x="117103" y="383"/>
                </a:lnTo>
                <a:lnTo>
                  <a:pt x="158712" y="0"/>
                </a:lnTo>
                <a:lnTo>
                  <a:pt x="198633" y="12364"/>
                </a:lnTo>
                <a:lnTo>
                  <a:pt x="234768" y="3786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45" name="object 145"/>
          <p:cNvSpPr/>
          <p:nvPr/>
        </p:nvSpPr>
        <p:spPr>
          <a:xfrm>
            <a:off x="7697712" y="4223264"/>
            <a:ext cx="193328" cy="194221"/>
          </a:xfrm>
          <a:custGeom>
            <a:avLst/>
            <a:gdLst/>
            <a:ahLst/>
            <a:cxnLst/>
            <a:rect l="l" t="t" r="r" b="b"/>
            <a:pathLst>
              <a:path w="274954" h="276225">
                <a:moveTo>
                  <a:pt x="228418" y="44211"/>
                </a:moveTo>
                <a:lnTo>
                  <a:pt x="259582" y="76601"/>
                </a:lnTo>
                <a:lnTo>
                  <a:pt x="274480" y="115071"/>
                </a:lnTo>
                <a:lnTo>
                  <a:pt x="274430" y="156467"/>
                </a:lnTo>
                <a:lnTo>
                  <a:pt x="260753" y="197637"/>
                </a:lnTo>
                <a:lnTo>
                  <a:pt x="234768" y="235428"/>
                </a:lnTo>
                <a:lnTo>
                  <a:pt x="197869" y="262728"/>
                </a:lnTo>
                <a:lnTo>
                  <a:pt x="156953" y="276124"/>
                </a:lnTo>
                <a:lnTo>
                  <a:pt x="114729" y="275870"/>
                </a:lnTo>
                <a:lnTo>
                  <a:pt x="73910" y="262220"/>
                </a:lnTo>
                <a:lnTo>
                  <a:pt x="37206" y="235428"/>
                </a:lnTo>
                <a:lnTo>
                  <a:pt x="12274" y="201408"/>
                </a:lnTo>
                <a:lnTo>
                  <a:pt x="0" y="160012"/>
                </a:lnTo>
                <a:lnTo>
                  <a:pt x="192" y="115868"/>
                </a:lnTo>
                <a:lnTo>
                  <a:pt x="12658" y="73608"/>
                </a:lnTo>
                <a:lnTo>
                  <a:pt x="37206" y="37861"/>
                </a:lnTo>
                <a:lnTo>
                  <a:pt x="75902" y="13131"/>
                </a:lnTo>
                <a:lnTo>
                  <a:pt x="117103" y="383"/>
                </a:lnTo>
                <a:lnTo>
                  <a:pt x="158712" y="0"/>
                </a:lnTo>
                <a:lnTo>
                  <a:pt x="198633" y="12364"/>
                </a:lnTo>
                <a:lnTo>
                  <a:pt x="234768" y="3786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46" name="object 146"/>
          <p:cNvSpPr/>
          <p:nvPr/>
        </p:nvSpPr>
        <p:spPr>
          <a:xfrm>
            <a:off x="7704265" y="4314475"/>
            <a:ext cx="174129" cy="22771"/>
          </a:xfrm>
          <a:custGeom>
            <a:avLst/>
            <a:gdLst/>
            <a:ahLst/>
            <a:cxnLst/>
            <a:rect l="l" t="t" r="r" b="b"/>
            <a:pathLst>
              <a:path w="247650" h="32385">
                <a:moveTo>
                  <a:pt x="0" y="32172"/>
                </a:moveTo>
                <a:lnTo>
                  <a:pt x="247484" y="32172"/>
                </a:lnTo>
                <a:lnTo>
                  <a:pt x="247484" y="0"/>
                </a:lnTo>
                <a:lnTo>
                  <a:pt x="0" y="0"/>
                </a:lnTo>
                <a:lnTo>
                  <a:pt x="0" y="32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47" name="object 147"/>
          <p:cNvSpPr/>
          <p:nvPr/>
        </p:nvSpPr>
        <p:spPr>
          <a:xfrm>
            <a:off x="7706552" y="4310494"/>
            <a:ext cx="164753" cy="23217"/>
          </a:xfrm>
          <a:custGeom>
            <a:avLst/>
            <a:gdLst/>
            <a:ahLst/>
            <a:cxnLst/>
            <a:rect l="l" t="t" r="r" b="b"/>
            <a:pathLst>
              <a:path w="234315" h="33020">
                <a:moveTo>
                  <a:pt x="0" y="32797"/>
                </a:moveTo>
                <a:lnTo>
                  <a:pt x="233933" y="32797"/>
                </a:lnTo>
                <a:lnTo>
                  <a:pt x="233933" y="0"/>
                </a:lnTo>
                <a:lnTo>
                  <a:pt x="0" y="0"/>
                </a:lnTo>
                <a:lnTo>
                  <a:pt x="0" y="327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48" name="object 148"/>
          <p:cNvSpPr/>
          <p:nvPr/>
        </p:nvSpPr>
        <p:spPr>
          <a:xfrm>
            <a:off x="7781204" y="4244656"/>
            <a:ext cx="8929" cy="142875"/>
          </a:xfrm>
          <a:custGeom>
            <a:avLst/>
            <a:gdLst/>
            <a:ahLst/>
            <a:cxnLst/>
            <a:rect l="l" t="t" r="r" b="b"/>
            <a:pathLst>
              <a:path w="12700" h="203200">
                <a:moveTo>
                  <a:pt x="6165" y="-12700"/>
                </a:moveTo>
                <a:lnTo>
                  <a:pt x="6165" y="215784"/>
                </a:lnTo>
              </a:path>
            </a:pathLst>
          </a:custGeom>
          <a:ln w="377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49" name="object 149"/>
          <p:cNvSpPr/>
          <p:nvPr/>
        </p:nvSpPr>
        <p:spPr>
          <a:xfrm>
            <a:off x="7784552" y="4242467"/>
            <a:ext cx="8483" cy="133499"/>
          </a:xfrm>
          <a:custGeom>
            <a:avLst/>
            <a:gdLst/>
            <a:ahLst/>
            <a:cxnLst/>
            <a:rect l="l" t="t" r="r" b="b"/>
            <a:pathLst>
              <a:path w="12065" h="189864">
                <a:moveTo>
                  <a:pt x="5880" y="-12700"/>
                </a:moveTo>
                <a:lnTo>
                  <a:pt x="5880" y="202049"/>
                </a:lnTo>
              </a:path>
            </a:pathLst>
          </a:custGeom>
          <a:ln w="37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50" name="object 150"/>
          <p:cNvSpPr/>
          <p:nvPr/>
        </p:nvSpPr>
        <p:spPr>
          <a:xfrm>
            <a:off x="7501881" y="4878926"/>
            <a:ext cx="198239" cy="195113"/>
          </a:xfrm>
          <a:custGeom>
            <a:avLst/>
            <a:gdLst/>
            <a:ahLst/>
            <a:cxnLst/>
            <a:rect l="l" t="t" r="r" b="b"/>
            <a:pathLst>
              <a:path w="281940" h="277495">
                <a:moveTo>
                  <a:pt x="238597" y="38815"/>
                </a:moveTo>
                <a:lnTo>
                  <a:pt x="266175" y="73262"/>
                </a:lnTo>
                <a:lnTo>
                  <a:pt x="280714" y="114055"/>
                </a:lnTo>
                <a:lnTo>
                  <a:pt x="281464" y="157382"/>
                </a:lnTo>
                <a:lnTo>
                  <a:pt x="267675" y="199428"/>
                </a:lnTo>
                <a:lnTo>
                  <a:pt x="238597" y="236381"/>
                </a:lnTo>
                <a:lnTo>
                  <a:pt x="202160" y="262329"/>
                </a:lnTo>
                <a:lnTo>
                  <a:pt x="161378" y="276305"/>
                </a:lnTo>
                <a:lnTo>
                  <a:pt x="119059" y="277308"/>
                </a:lnTo>
                <a:lnTo>
                  <a:pt x="78010" y="264334"/>
                </a:lnTo>
                <a:lnTo>
                  <a:pt x="41036" y="236381"/>
                </a:lnTo>
                <a:lnTo>
                  <a:pt x="13929" y="199065"/>
                </a:lnTo>
                <a:lnTo>
                  <a:pt x="188" y="159151"/>
                </a:lnTo>
                <a:lnTo>
                  <a:pt x="0" y="118138"/>
                </a:lnTo>
                <a:lnTo>
                  <a:pt x="13553" y="77527"/>
                </a:lnTo>
                <a:lnTo>
                  <a:pt x="41036" y="38815"/>
                </a:lnTo>
                <a:lnTo>
                  <a:pt x="76859" y="14744"/>
                </a:lnTo>
                <a:lnTo>
                  <a:pt x="116759" y="1354"/>
                </a:lnTo>
                <a:lnTo>
                  <a:pt x="158503" y="0"/>
                </a:lnTo>
                <a:lnTo>
                  <a:pt x="199860" y="12035"/>
                </a:lnTo>
                <a:lnTo>
                  <a:pt x="238597" y="3881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51" name="object 151"/>
          <p:cNvSpPr/>
          <p:nvPr/>
        </p:nvSpPr>
        <p:spPr>
          <a:xfrm>
            <a:off x="7506345" y="4874462"/>
            <a:ext cx="197792" cy="195113"/>
          </a:xfrm>
          <a:custGeom>
            <a:avLst/>
            <a:gdLst/>
            <a:ahLst/>
            <a:cxnLst/>
            <a:rect l="l" t="t" r="r" b="b"/>
            <a:pathLst>
              <a:path w="281304" h="277495">
                <a:moveTo>
                  <a:pt x="232247" y="45165"/>
                </a:moveTo>
                <a:lnTo>
                  <a:pt x="262924" y="76513"/>
                </a:lnTo>
                <a:lnTo>
                  <a:pt x="279343" y="115427"/>
                </a:lnTo>
                <a:lnTo>
                  <a:pt x="281058" y="157788"/>
                </a:lnTo>
                <a:lnTo>
                  <a:pt x="267624" y="199479"/>
                </a:lnTo>
                <a:lnTo>
                  <a:pt x="238597" y="236381"/>
                </a:lnTo>
                <a:lnTo>
                  <a:pt x="202160" y="262329"/>
                </a:lnTo>
                <a:lnTo>
                  <a:pt x="161378" y="276305"/>
                </a:lnTo>
                <a:lnTo>
                  <a:pt x="119059" y="277308"/>
                </a:lnTo>
                <a:lnTo>
                  <a:pt x="78010" y="264334"/>
                </a:lnTo>
                <a:lnTo>
                  <a:pt x="41036" y="236381"/>
                </a:lnTo>
                <a:lnTo>
                  <a:pt x="13929" y="199065"/>
                </a:lnTo>
                <a:lnTo>
                  <a:pt x="188" y="159151"/>
                </a:lnTo>
                <a:lnTo>
                  <a:pt x="0" y="118138"/>
                </a:lnTo>
                <a:lnTo>
                  <a:pt x="13553" y="77527"/>
                </a:lnTo>
                <a:lnTo>
                  <a:pt x="41036" y="38815"/>
                </a:lnTo>
                <a:lnTo>
                  <a:pt x="76859" y="14744"/>
                </a:lnTo>
                <a:lnTo>
                  <a:pt x="116759" y="1354"/>
                </a:lnTo>
                <a:lnTo>
                  <a:pt x="158503" y="0"/>
                </a:lnTo>
                <a:lnTo>
                  <a:pt x="199860" y="12035"/>
                </a:lnTo>
                <a:lnTo>
                  <a:pt x="238597" y="3881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52" name="object 152"/>
          <p:cNvSpPr/>
          <p:nvPr/>
        </p:nvSpPr>
        <p:spPr>
          <a:xfrm>
            <a:off x="7530278" y="4966745"/>
            <a:ext cx="147340" cy="18305"/>
          </a:xfrm>
          <a:custGeom>
            <a:avLst/>
            <a:gdLst/>
            <a:ahLst/>
            <a:cxnLst/>
            <a:rect l="l" t="t" r="r" b="b"/>
            <a:pathLst>
              <a:path w="209550" h="26034">
                <a:moveTo>
                  <a:pt x="0" y="0"/>
                </a:moveTo>
                <a:lnTo>
                  <a:pt x="209537" y="0"/>
                </a:lnTo>
                <a:lnTo>
                  <a:pt x="209537" y="25411"/>
                </a:lnTo>
                <a:lnTo>
                  <a:pt x="0" y="254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53" name="object 153"/>
          <p:cNvSpPr/>
          <p:nvPr/>
        </p:nvSpPr>
        <p:spPr>
          <a:xfrm>
            <a:off x="7523581" y="4962301"/>
            <a:ext cx="154931" cy="20092"/>
          </a:xfrm>
          <a:custGeom>
            <a:avLst/>
            <a:gdLst/>
            <a:ahLst/>
            <a:cxnLst/>
            <a:rect l="l" t="t" r="r" b="b"/>
            <a:pathLst>
              <a:path w="220345" h="28575">
                <a:moveTo>
                  <a:pt x="0" y="28044"/>
                </a:moveTo>
                <a:lnTo>
                  <a:pt x="220065" y="28044"/>
                </a:lnTo>
                <a:lnTo>
                  <a:pt x="220065" y="0"/>
                </a:lnTo>
                <a:lnTo>
                  <a:pt x="0" y="0"/>
                </a:lnTo>
                <a:lnTo>
                  <a:pt x="0" y="280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54" name="object 154"/>
          <p:cNvSpPr/>
          <p:nvPr/>
        </p:nvSpPr>
        <p:spPr>
          <a:xfrm>
            <a:off x="7599626" y="4902276"/>
            <a:ext cx="8037" cy="151805"/>
          </a:xfrm>
          <a:custGeom>
            <a:avLst/>
            <a:gdLst/>
            <a:ahLst/>
            <a:cxnLst/>
            <a:rect l="l" t="t" r="r" b="b"/>
            <a:pathLst>
              <a:path w="11429" h="215900">
                <a:moveTo>
                  <a:pt x="5600" y="-12700"/>
                </a:moveTo>
                <a:lnTo>
                  <a:pt x="5600" y="228579"/>
                </a:lnTo>
              </a:path>
            </a:pathLst>
          </a:custGeom>
          <a:ln w="366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55" name="object 155"/>
          <p:cNvSpPr/>
          <p:nvPr/>
        </p:nvSpPr>
        <p:spPr>
          <a:xfrm>
            <a:off x="7603029" y="4899983"/>
            <a:ext cx="8483" cy="141536"/>
          </a:xfrm>
          <a:custGeom>
            <a:avLst/>
            <a:gdLst/>
            <a:ahLst/>
            <a:cxnLst/>
            <a:rect l="l" t="t" r="r" b="b"/>
            <a:pathLst>
              <a:path w="12065" h="201295">
                <a:moveTo>
                  <a:pt x="5880" y="-12700"/>
                </a:moveTo>
                <a:lnTo>
                  <a:pt x="5880" y="213433"/>
                </a:lnTo>
              </a:path>
            </a:pathLst>
          </a:custGeom>
          <a:ln w="37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56" name="object 156"/>
          <p:cNvSpPr/>
          <p:nvPr/>
        </p:nvSpPr>
        <p:spPr>
          <a:xfrm>
            <a:off x="5630884" y="2257293"/>
            <a:ext cx="1225600" cy="3093691"/>
          </a:xfrm>
          <a:custGeom>
            <a:avLst/>
            <a:gdLst/>
            <a:ahLst/>
            <a:cxnLst/>
            <a:rect l="l" t="t" r="r" b="b"/>
            <a:pathLst>
              <a:path w="1743075" h="4399915">
                <a:moveTo>
                  <a:pt x="1742804" y="0"/>
                </a:moveTo>
                <a:lnTo>
                  <a:pt x="0" y="4399442"/>
                </a:lnTo>
              </a:path>
            </a:pathLst>
          </a:custGeom>
          <a:ln w="50800">
            <a:solidFill>
              <a:srgbClr val="D840D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57" name="object 157"/>
          <p:cNvSpPr txBox="1"/>
          <p:nvPr/>
        </p:nvSpPr>
        <p:spPr>
          <a:xfrm>
            <a:off x="6039626" y="5319399"/>
            <a:ext cx="241101" cy="301276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26786">
              <a:spcBef>
                <a:spcPts val="71"/>
              </a:spcBef>
            </a:pPr>
            <a:r>
              <a:rPr sz="1899" i="1" spc="39" dirty="0">
                <a:latin typeface="Gill Sans MT"/>
                <a:cs typeface="Gill Sans MT"/>
              </a:rPr>
              <a:t>x</a:t>
            </a:r>
            <a:r>
              <a:rPr sz="1581" spc="57" baseline="-22222" dirty="0">
                <a:latin typeface="Arial"/>
                <a:cs typeface="Arial"/>
              </a:rPr>
              <a:t>1</a:t>
            </a:r>
            <a:endParaRPr sz="1581" baseline="-22222">
              <a:latin typeface="Arial"/>
              <a:cs typeface="Arial"/>
            </a:endParaRPr>
          </a:p>
        </p:txBody>
      </p:sp>
      <p:sp>
        <p:nvSpPr>
          <p:cNvPr id="162" name="object 162"/>
          <p:cNvSpPr txBox="1">
            <a:spLocks noGrp="1"/>
          </p:cNvSpPr>
          <p:nvPr>
            <p:ph type="sldNum" sz="quarter" idx="7"/>
          </p:nvPr>
        </p:nvSpPr>
        <p:spPr>
          <a:xfrm>
            <a:off x="8785107" y="6419848"/>
            <a:ext cx="2103120" cy="257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786">
              <a:spcBef>
                <a:spcPts val="24"/>
              </a:spcBef>
            </a:pPr>
            <a:fld id="{B6F15528-21DE-4FAA-801E-634DDDAF4B2B}" type="slidenum">
              <a:rPr lang="en-US" smtClean="0"/>
              <a:pPr/>
              <a:t>6</a:t>
            </a:fld>
            <a:endParaRPr spc="-4" dirty="0"/>
          </a:p>
        </p:txBody>
      </p:sp>
      <p:sp>
        <p:nvSpPr>
          <p:cNvPr id="158" name="object 158"/>
          <p:cNvSpPr txBox="1"/>
          <p:nvPr/>
        </p:nvSpPr>
        <p:spPr>
          <a:xfrm>
            <a:off x="4066265" y="3520656"/>
            <a:ext cx="245120" cy="301276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26786">
              <a:spcBef>
                <a:spcPts val="71"/>
              </a:spcBef>
            </a:pPr>
            <a:r>
              <a:rPr sz="1899" i="1" spc="-17" dirty="0">
                <a:latin typeface="Arial"/>
                <a:cs typeface="Arial"/>
              </a:rPr>
              <a:t>x</a:t>
            </a:r>
            <a:r>
              <a:rPr sz="1581" spc="-27" baseline="-18518" dirty="0">
                <a:latin typeface="Arial"/>
                <a:cs typeface="Arial"/>
              </a:rPr>
              <a:t>2</a:t>
            </a:r>
            <a:endParaRPr sz="1581" baseline="-18518">
              <a:latin typeface="Arial"/>
              <a:cs typeface="Arial"/>
            </a:endParaRPr>
          </a:p>
        </p:txBody>
      </p:sp>
      <p:sp>
        <p:nvSpPr>
          <p:cNvPr id="159" name="Footer Placeholder 158">
            <a:extLst>
              <a:ext uri="{FF2B5EF4-FFF2-40B4-BE49-F238E27FC236}">
                <a16:creationId xmlns:a16="http://schemas.microsoft.com/office/drawing/2014/main" id="{83412414-781F-482B-A322-51C2C612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6321" y="347577"/>
            <a:ext cx="8037774" cy="686125"/>
          </a:xfrm>
          <a:prstGeom prst="rect">
            <a:avLst/>
          </a:prstGeom>
        </p:spPr>
        <p:txBody>
          <a:bodyPr vert="horz" wrap="square" lIns="0" tIns="8929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1"/>
              </a:spcBef>
            </a:pPr>
            <a:r>
              <a:rPr spc="63" dirty="0"/>
              <a:t>Supervised </a:t>
            </a:r>
            <a:r>
              <a:rPr spc="56" dirty="0"/>
              <a:t>Learning:</a:t>
            </a:r>
            <a:r>
              <a:rPr spc="-109" dirty="0"/>
              <a:t> </a:t>
            </a:r>
            <a:r>
              <a:rPr spc="45" dirty="0"/>
              <a:t>Regression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4417219" y="2063049"/>
            <a:ext cx="3493740" cy="3331667"/>
          </a:xfrm>
          <a:custGeom>
            <a:avLst/>
            <a:gdLst/>
            <a:ahLst/>
            <a:cxnLst/>
            <a:rect l="l" t="t" r="r" b="b"/>
            <a:pathLst>
              <a:path w="4968875" h="4738370">
                <a:moveTo>
                  <a:pt x="0" y="0"/>
                </a:moveTo>
                <a:lnTo>
                  <a:pt x="0" y="4738270"/>
                </a:lnTo>
                <a:lnTo>
                  <a:pt x="4968608" y="47382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4" name="object 4"/>
          <p:cNvSpPr/>
          <p:nvPr/>
        </p:nvSpPr>
        <p:spPr>
          <a:xfrm>
            <a:off x="7901841" y="5353571"/>
            <a:ext cx="103584" cy="82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5" name="object 5"/>
          <p:cNvSpPr/>
          <p:nvPr/>
        </p:nvSpPr>
        <p:spPr>
          <a:xfrm>
            <a:off x="4376142" y="1968395"/>
            <a:ext cx="82153" cy="103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6" name="object 6"/>
          <p:cNvSpPr/>
          <p:nvPr/>
        </p:nvSpPr>
        <p:spPr>
          <a:xfrm>
            <a:off x="4649579" y="4181026"/>
            <a:ext cx="193775" cy="195113"/>
          </a:xfrm>
          <a:custGeom>
            <a:avLst/>
            <a:gdLst/>
            <a:ahLst/>
            <a:cxnLst/>
            <a:rect l="l" t="t" r="r" b="b"/>
            <a:pathLst>
              <a:path w="275589" h="277495">
                <a:moveTo>
                  <a:pt x="238216" y="39854"/>
                </a:moveTo>
                <a:lnTo>
                  <a:pt x="261610" y="79157"/>
                </a:lnTo>
                <a:lnTo>
                  <a:pt x="274383" y="121038"/>
                </a:lnTo>
                <a:lnTo>
                  <a:pt x="275459" y="163023"/>
                </a:lnTo>
                <a:lnTo>
                  <a:pt x="263761" y="202641"/>
                </a:lnTo>
                <a:lnTo>
                  <a:pt x="238216" y="237420"/>
                </a:lnTo>
                <a:lnTo>
                  <a:pt x="201403" y="261611"/>
                </a:lnTo>
                <a:lnTo>
                  <a:pt x="159525" y="275304"/>
                </a:lnTo>
                <a:lnTo>
                  <a:pt x="116297" y="276901"/>
                </a:lnTo>
                <a:lnTo>
                  <a:pt x="75433" y="264806"/>
                </a:lnTo>
                <a:lnTo>
                  <a:pt x="40649" y="237420"/>
                </a:lnTo>
                <a:lnTo>
                  <a:pt x="13168" y="199741"/>
                </a:lnTo>
                <a:lnTo>
                  <a:pt x="0" y="159805"/>
                </a:lnTo>
                <a:lnTo>
                  <a:pt x="572" y="118953"/>
                </a:lnTo>
                <a:lnTo>
                  <a:pt x="14313" y="78523"/>
                </a:lnTo>
                <a:lnTo>
                  <a:pt x="40649" y="39854"/>
                </a:lnTo>
                <a:lnTo>
                  <a:pt x="76248" y="15174"/>
                </a:lnTo>
                <a:lnTo>
                  <a:pt x="117892" y="1417"/>
                </a:lnTo>
                <a:lnTo>
                  <a:pt x="161493" y="0"/>
                </a:lnTo>
                <a:lnTo>
                  <a:pt x="202963" y="12340"/>
                </a:lnTo>
                <a:lnTo>
                  <a:pt x="238216" y="3985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7" name="object 7"/>
          <p:cNvSpPr/>
          <p:nvPr/>
        </p:nvSpPr>
        <p:spPr>
          <a:xfrm>
            <a:off x="4654043" y="4176562"/>
            <a:ext cx="193775" cy="195113"/>
          </a:xfrm>
          <a:custGeom>
            <a:avLst/>
            <a:gdLst/>
            <a:ahLst/>
            <a:cxnLst/>
            <a:rect l="l" t="t" r="r" b="b"/>
            <a:pathLst>
              <a:path w="275589" h="277495">
                <a:moveTo>
                  <a:pt x="231866" y="46204"/>
                </a:moveTo>
                <a:lnTo>
                  <a:pt x="258359" y="82409"/>
                </a:lnTo>
                <a:lnTo>
                  <a:pt x="273012" y="122409"/>
                </a:lnTo>
                <a:lnTo>
                  <a:pt x="275052" y="163430"/>
                </a:lnTo>
                <a:lnTo>
                  <a:pt x="263711" y="202692"/>
                </a:lnTo>
                <a:lnTo>
                  <a:pt x="238216" y="237420"/>
                </a:lnTo>
                <a:lnTo>
                  <a:pt x="201403" y="261611"/>
                </a:lnTo>
                <a:lnTo>
                  <a:pt x="159525" y="275304"/>
                </a:lnTo>
                <a:lnTo>
                  <a:pt x="116297" y="276901"/>
                </a:lnTo>
                <a:lnTo>
                  <a:pt x="75433" y="264806"/>
                </a:lnTo>
                <a:lnTo>
                  <a:pt x="40649" y="237420"/>
                </a:lnTo>
                <a:lnTo>
                  <a:pt x="13168" y="199741"/>
                </a:lnTo>
                <a:lnTo>
                  <a:pt x="0" y="159805"/>
                </a:lnTo>
                <a:lnTo>
                  <a:pt x="572" y="118953"/>
                </a:lnTo>
                <a:lnTo>
                  <a:pt x="14313" y="78523"/>
                </a:lnTo>
                <a:lnTo>
                  <a:pt x="40649" y="39854"/>
                </a:lnTo>
                <a:lnTo>
                  <a:pt x="76248" y="15174"/>
                </a:lnTo>
                <a:lnTo>
                  <a:pt x="117892" y="1417"/>
                </a:lnTo>
                <a:lnTo>
                  <a:pt x="161493" y="0"/>
                </a:lnTo>
                <a:lnTo>
                  <a:pt x="202963" y="12340"/>
                </a:lnTo>
                <a:lnTo>
                  <a:pt x="238216" y="3985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8" name="object 8"/>
          <p:cNvSpPr/>
          <p:nvPr/>
        </p:nvSpPr>
        <p:spPr>
          <a:xfrm>
            <a:off x="4682731" y="4212073"/>
            <a:ext cx="133725" cy="1285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9" name="object 9"/>
          <p:cNvSpPr/>
          <p:nvPr/>
        </p:nvSpPr>
        <p:spPr>
          <a:xfrm>
            <a:off x="4515446" y="2535874"/>
            <a:ext cx="3259783" cy="2233761"/>
          </a:xfrm>
          <a:custGeom>
            <a:avLst/>
            <a:gdLst/>
            <a:ahLst/>
            <a:cxnLst/>
            <a:rect l="l" t="t" r="r" b="b"/>
            <a:pathLst>
              <a:path w="4636134" h="3176904">
                <a:moveTo>
                  <a:pt x="0" y="3176910"/>
                </a:moveTo>
                <a:lnTo>
                  <a:pt x="4635842" y="0"/>
                </a:lnTo>
              </a:path>
            </a:pathLst>
          </a:custGeom>
          <a:ln w="50800">
            <a:solidFill>
              <a:srgbClr val="D840D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0" name="object 10"/>
          <p:cNvSpPr/>
          <p:nvPr/>
        </p:nvSpPr>
        <p:spPr>
          <a:xfrm>
            <a:off x="4701468" y="4510613"/>
            <a:ext cx="198685" cy="196007"/>
          </a:xfrm>
          <a:custGeom>
            <a:avLst/>
            <a:gdLst/>
            <a:ahLst/>
            <a:cxnLst/>
            <a:rect l="l" t="t" r="r" b="b"/>
            <a:pathLst>
              <a:path w="282575" h="278765">
                <a:moveTo>
                  <a:pt x="240617" y="41009"/>
                </a:moveTo>
                <a:lnTo>
                  <a:pt x="269120" y="74406"/>
                </a:lnTo>
                <a:lnTo>
                  <a:pt x="282062" y="114830"/>
                </a:lnTo>
                <a:lnTo>
                  <a:pt x="280752" y="158312"/>
                </a:lnTo>
                <a:lnTo>
                  <a:pt x="266500" y="200883"/>
                </a:lnTo>
                <a:lnTo>
                  <a:pt x="240617" y="238575"/>
                </a:lnTo>
                <a:lnTo>
                  <a:pt x="205083" y="265138"/>
                </a:lnTo>
                <a:lnTo>
                  <a:pt x="164843" y="278151"/>
                </a:lnTo>
                <a:lnTo>
                  <a:pt x="122614" y="277882"/>
                </a:lnTo>
                <a:lnTo>
                  <a:pt x="81111" y="264600"/>
                </a:lnTo>
                <a:lnTo>
                  <a:pt x="43051" y="238575"/>
                </a:lnTo>
                <a:lnTo>
                  <a:pt x="14264" y="203962"/>
                </a:lnTo>
                <a:lnTo>
                  <a:pt x="0" y="162917"/>
                </a:lnTo>
                <a:lnTo>
                  <a:pt x="128" y="119423"/>
                </a:lnTo>
                <a:lnTo>
                  <a:pt x="14521" y="77460"/>
                </a:lnTo>
                <a:lnTo>
                  <a:pt x="43051" y="41009"/>
                </a:lnTo>
                <a:lnTo>
                  <a:pt x="79987" y="13147"/>
                </a:lnTo>
                <a:lnTo>
                  <a:pt x="122087" y="0"/>
                </a:lnTo>
                <a:lnTo>
                  <a:pt x="165475" y="782"/>
                </a:lnTo>
                <a:lnTo>
                  <a:pt x="206277" y="14713"/>
                </a:lnTo>
                <a:lnTo>
                  <a:pt x="240617" y="4100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1" name="object 11"/>
          <p:cNvSpPr/>
          <p:nvPr/>
        </p:nvSpPr>
        <p:spPr>
          <a:xfrm>
            <a:off x="4705933" y="4506147"/>
            <a:ext cx="197792" cy="196007"/>
          </a:xfrm>
          <a:custGeom>
            <a:avLst/>
            <a:gdLst/>
            <a:ahLst/>
            <a:cxnLst/>
            <a:rect l="l" t="t" r="r" b="b"/>
            <a:pathLst>
              <a:path w="281304" h="278765">
                <a:moveTo>
                  <a:pt x="234267" y="47359"/>
                </a:moveTo>
                <a:lnTo>
                  <a:pt x="265869" y="77658"/>
                </a:lnTo>
                <a:lnTo>
                  <a:pt x="280690" y="116202"/>
                </a:lnTo>
                <a:lnTo>
                  <a:pt x="280345" y="158718"/>
                </a:lnTo>
                <a:lnTo>
                  <a:pt x="266449" y="200934"/>
                </a:lnTo>
                <a:lnTo>
                  <a:pt x="240617" y="238575"/>
                </a:lnTo>
                <a:lnTo>
                  <a:pt x="205083" y="265138"/>
                </a:lnTo>
                <a:lnTo>
                  <a:pt x="164843" y="278151"/>
                </a:lnTo>
                <a:lnTo>
                  <a:pt x="122614" y="277882"/>
                </a:lnTo>
                <a:lnTo>
                  <a:pt x="81111" y="264600"/>
                </a:lnTo>
                <a:lnTo>
                  <a:pt x="43051" y="238575"/>
                </a:lnTo>
                <a:lnTo>
                  <a:pt x="14264" y="203962"/>
                </a:lnTo>
                <a:lnTo>
                  <a:pt x="0" y="162917"/>
                </a:lnTo>
                <a:lnTo>
                  <a:pt x="128" y="119423"/>
                </a:lnTo>
                <a:lnTo>
                  <a:pt x="14521" y="77460"/>
                </a:lnTo>
                <a:lnTo>
                  <a:pt x="43051" y="41009"/>
                </a:lnTo>
                <a:lnTo>
                  <a:pt x="79987" y="13147"/>
                </a:lnTo>
                <a:lnTo>
                  <a:pt x="122087" y="0"/>
                </a:lnTo>
                <a:lnTo>
                  <a:pt x="165475" y="782"/>
                </a:lnTo>
                <a:lnTo>
                  <a:pt x="206277" y="14713"/>
                </a:lnTo>
                <a:lnTo>
                  <a:pt x="240617" y="4100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2" name="object 12"/>
          <p:cNvSpPr/>
          <p:nvPr/>
        </p:nvSpPr>
        <p:spPr>
          <a:xfrm>
            <a:off x="4733787" y="4542824"/>
            <a:ext cx="134981" cy="1312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3" name="object 13"/>
          <p:cNvSpPr/>
          <p:nvPr/>
        </p:nvSpPr>
        <p:spPr>
          <a:xfrm>
            <a:off x="5001219" y="3965782"/>
            <a:ext cx="194667" cy="196007"/>
          </a:xfrm>
          <a:custGeom>
            <a:avLst/>
            <a:gdLst/>
            <a:ahLst/>
            <a:cxnLst/>
            <a:rect l="l" t="t" r="r" b="b"/>
            <a:pathLst>
              <a:path w="276860" h="278764">
                <a:moveTo>
                  <a:pt x="233405" y="41180"/>
                </a:moveTo>
                <a:lnTo>
                  <a:pt x="261419" y="79460"/>
                </a:lnTo>
                <a:lnTo>
                  <a:pt x="275881" y="121069"/>
                </a:lnTo>
                <a:lnTo>
                  <a:pt x="276336" y="163294"/>
                </a:lnTo>
                <a:lnTo>
                  <a:pt x="262329" y="203423"/>
                </a:lnTo>
                <a:lnTo>
                  <a:pt x="233405" y="238746"/>
                </a:lnTo>
                <a:lnTo>
                  <a:pt x="198332" y="263956"/>
                </a:lnTo>
                <a:lnTo>
                  <a:pt x="158226" y="277549"/>
                </a:lnTo>
                <a:lnTo>
                  <a:pt x="115901" y="278537"/>
                </a:lnTo>
                <a:lnTo>
                  <a:pt x="74168" y="265932"/>
                </a:lnTo>
                <a:lnTo>
                  <a:pt x="35839" y="238746"/>
                </a:lnTo>
                <a:lnTo>
                  <a:pt x="12283" y="199354"/>
                </a:lnTo>
                <a:lnTo>
                  <a:pt x="252" y="156830"/>
                </a:lnTo>
                <a:lnTo>
                  <a:pt x="0" y="114245"/>
                </a:lnTo>
                <a:lnTo>
                  <a:pt x="11777" y="74671"/>
                </a:lnTo>
                <a:lnTo>
                  <a:pt x="35839" y="41180"/>
                </a:lnTo>
                <a:lnTo>
                  <a:pt x="69901" y="13977"/>
                </a:lnTo>
                <a:lnTo>
                  <a:pt x="110699" y="187"/>
                </a:lnTo>
                <a:lnTo>
                  <a:pt x="154222" y="0"/>
                </a:lnTo>
                <a:lnTo>
                  <a:pt x="196461" y="13601"/>
                </a:lnTo>
                <a:lnTo>
                  <a:pt x="233405" y="4118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4" name="object 14"/>
          <p:cNvSpPr/>
          <p:nvPr/>
        </p:nvSpPr>
        <p:spPr>
          <a:xfrm>
            <a:off x="5005683" y="3961317"/>
            <a:ext cx="194221" cy="196007"/>
          </a:xfrm>
          <a:custGeom>
            <a:avLst/>
            <a:gdLst/>
            <a:ahLst/>
            <a:cxnLst/>
            <a:rect l="l" t="t" r="r" b="b"/>
            <a:pathLst>
              <a:path w="276225" h="278764">
                <a:moveTo>
                  <a:pt x="227055" y="47530"/>
                </a:moveTo>
                <a:lnTo>
                  <a:pt x="258168" y="82711"/>
                </a:lnTo>
                <a:lnTo>
                  <a:pt x="274510" y="122440"/>
                </a:lnTo>
                <a:lnTo>
                  <a:pt x="275930" y="163700"/>
                </a:lnTo>
                <a:lnTo>
                  <a:pt x="262278" y="203474"/>
                </a:lnTo>
                <a:lnTo>
                  <a:pt x="233405" y="238746"/>
                </a:lnTo>
                <a:lnTo>
                  <a:pt x="198332" y="263956"/>
                </a:lnTo>
                <a:lnTo>
                  <a:pt x="158226" y="277549"/>
                </a:lnTo>
                <a:lnTo>
                  <a:pt x="115901" y="278537"/>
                </a:lnTo>
                <a:lnTo>
                  <a:pt x="74168" y="265932"/>
                </a:lnTo>
                <a:lnTo>
                  <a:pt x="35839" y="238746"/>
                </a:lnTo>
                <a:lnTo>
                  <a:pt x="12283" y="199354"/>
                </a:lnTo>
                <a:lnTo>
                  <a:pt x="252" y="156830"/>
                </a:lnTo>
                <a:lnTo>
                  <a:pt x="0" y="114245"/>
                </a:lnTo>
                <a:lnTo>
                  <a:pt x="11777" y="74671"/>
                </a:lnTo>
                <a:lnTo>
                  <a:pt x="35839" y="41180"/>
                </a:lnTo>
                <a:lnTo>
                  <a:pt x="69901" y="13977"/>
                </a:lnTo>
                <a:lnTo>
                  <a:pt x="110699" y="187"/>
                </a:lnTo>
                <a:lnTo>
                  <a:pt x="154222" y="0"/>
                </a:lnTo>
                <a:lnTo>
                  <a:pt x="196461" y="13601"/>
                </a:lnTo>
                <a:lnTo>
                  <a:pt x="233405" y="4118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5" name="object 15"/>
          <p:cNvSpPr/>
          <p:nvPr/>
        </p:nvSpPr>
        <p:spPr>
          <a:xfrm>
            <a:off x="5037566" y="4002259"/>
            <a:ext cx="121697" cy="1231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6" name="object 16"/>
          <p:cNvSpPr/>
          <p:nvPr/>
        </p:nvSpPr>
        <p:spPr>
          <a:xfrm>
            <a:off x="5275208" y="4250861"/>
            <a:ext cx="194667" cy="200025"/>
          </a:xfrm>
          <a:custGeom>
            <a:avLst/>
            <a:gdLst/>
            <a:ahLst/>
            <a:cxnLst/>
            <a:rect l="l" t="t" r="r" b="b"/>
            <a:pathLst>
              <a:path w="276860" h="284479">
                <a:moveTo>
                  <a:pt x="237431" y="42133"/>
                </a:moveTo>
                <a:lnTo>
                  <a:pt x="263476" y="79372"/>
                </a:lnTo>
                <a:lnTo>
                  <a:pt x="276495" y="121425"/>
                </a:lnTo>
                <a:lnTo>
                  <a:pt x="276493" y="164615"/>
                </a:lnTo>
                <a:lnTo>
                  <a:pt x="263470" y="205266"/>
                </a:lnTo>
                <a:lnTo>
                  <a:pt x="237431" y="239700"/>
                </a:lnTo>
                <a:lnTo>
                  <a:pt x="202819" y="269483"/>
                </a:lnTo>
                <a:lnTo>
                  <a:pt x="162848" y="284397"/>
                </a:lnTo>
                <a:lnTo>
                  <a:pt x="120426" y="284420"/>
                </a:lnTo>
                <a:lnTo>
                  <a:pt x="78463" y="269529"/>
                </a:lnTo>
                <a:lnTo>
                  <a:pt x="39865" y="239700"/>
                </a:lnTo>
                <a:lnTo>
                  <a:pt x="14133" y="202935"/>
                </a:lnTo>
                <a:lnTo>
                  <a:pt x="633" y="162635"/>
                </a:lnTo>
                <a:lnTo>
                  <a:pt x="0" y="120960"/>
                </a:lnTo>
                <a:lnTo>
                  <a:pt x="12866" y="80072"/>
                </a:lnTo>
                <a:lnTo>
                  <a:pt x="39865" y="42133"/>
                </a:lnTo>
                <a:lnTo>
                  <a:pt x="76979" y="15589"/>
                </a:lnTo>
                <a:lnTo>
                  <a:pt x="117216" y="1158"/>
                </a:lnTo>
                <a:lnTo>
                  <a:pt x="158652" y="0"/>
                </a:lnTo>
                <a:lnTo>
                  <a:pt x="199365" y="13272"/>
                </a:lnTo>
                <a:lnTo>
                  <a:pt x="237431" y="4213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7" name="object 17"/>
          <p:cNvSpPr/>
          <p:nvPr/>
        </p:nvSpPr>
        <p:spPr>
          <a:xfrm>
            <a:off x="5279672" y="4246396"/>
            <a:ext cx="194221" cy="200025"/>
          </a:xfrm>
          <a:custGeom>
            <a:avLst/>
            <a:gdLst/>
            <a:ahLst/>
            <a:cxnLst/>
            <a:rect l="l" t="t" r="r" b="b"/>
            <a:pathLst>
              <a:path w="276225" h="284479">
                <a:moveTo>
                  <a:pt x="231081" y="48483"/>
                </a:moveTo>
                <a:lnTo>
                  <a:pt x="260225" y="82623"/>
                </a:lnTo>
                <a:lnTo>
                  <a:pt x="275124" y="122797"/>
                </a:lnTo>
                <a:lnTo>
                  <a:pt x="276086" y="165022"/>
                </a:lnTo>
                <a:lnTo>
                  <a:pt x="263420" y="205317"/>
                </a:lnTo>
                <a:lnTo>
                  <a:pt x="237431" y="239700"/>
                </a:lnTo>
                <a:lnTo>
                  <a:pt x="202819" y="269483"/>
                </a:lnTo>
                <a:lnTo>
                  <a:pt x="162848" y="284397"/>
                </a:lnTo>
                <a:lnTo>
                  <a:pt x="120426" y="284420"/>
                </a:lnTo>
                <a:lnTo>
                  <a:pt x="78463" y="269529"/>
                </a:lnTo>
                <a:lnTo>
                  <a:pt x="39865" y="239700"/>
                </a:lnTo>
                <a:lnTo>
                  <a:pt x="14133" y="202935"/>
                </a:lnTo>
                <a:lnTo>
                  <a:pt x="633" y="162635"/>
                </a:lnTo>
                <a:lnTo>
                  <a:pt x="0" y="120960"/>
                </a:lnTo>
                <a:lnTo>
                  <a:pt x="12866" y="80072"/>
                </a:lnTo>
                <a:lnTo>
                  <a:pt x="39865" y="42133"/>
                </a:lnTo>
                <a:lnTo>
                  <a:pt x="76979" y="15589"/>
                </a:lnTo>
                <a:lnTo>
                  <a:pt x="117216" y="1158"/>
                </a:lnTo>
                <a:lnTo>
                  <a:pt x="158652" y="0"/>
                </a:lnTo>
                <a:lnTo>
                  <a:pt x="199365" y="13272"/>
                </a:lnTo>
                <a:lnTo>
                  <a:pt x="237431" y="4213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8" name="object 18"/>
          <p:cNvSpPr/>
          <p:nvPr/>
        </p:nvSpPr>
        <p:spPr>
          <a:xfrm>
            <a:off x="5309912" y="4283426"/>
            <a:ext cx="122691" cy="1238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9" name="object 19"/>
          <p:cNvSpPr/>
          <p:nvPr/>
        </p:nvSpPr>
        <p:spPr>
          <a:xfrm>
            <a:off x="5142270" y="4513773"/>
            <a:ext cx="191095" cy="192435"/>
          </a:xfrm>
          <a:custGeom>
            <a:avLst/>
            <a:gdLst/>
            <a:ahLst/>
            <a:cxnLst/>
            <a:rect l="l" t="t" r="r" b="b"/>
            <a:pathLst>
              <a:path w="271779" h="273684">
                <a:moveTo>
                  <a:pt x="235999" y="36513"/>
                </a:moveTo>
                <a:lnTo>
                  <a:pt x="260073" y="72710"/>
                </a:lnTo>
                <a:lnTo>
                  <a:pt x="271650" y="115208"/>
                </a:lnTo>
                <a:lnTo>
                  <a:pt x="271190" y="159364"/>
                </a:lnTo>
                <a:lnTo>
                  <a:pt x="259153" y="200535"/>
                </a:lnTo>
                <a:lnTo>
                  <a:pt x="235999" y="234080"/>
                </a:lnTo>
                <a:lnTo>
                  <a:pt x="201848" y="261028"/>
                </a:lnTo>
                <a:lnTo>
                  <a:pt x="162011" y="273561"/>
                </a:lnTo>
                <a:lnTo>
                  <a:pt x="119494" y="272619"/>
                </a:lnTo>
                <a:lnTo>
                  <a:pt x="77299" y="259145"/>
                </a:lnTo>
                <a:lnTo>
                  <a:pt x="38433" y="234080"/>
                </a:lnTo>
                <a:lnTo>
                  <a:pt x="12006" y="198462"/>
                </a:lnTo>
                <a:lnTo>
                  <a:pt x="0" y="157422"/>
                </a:lnTo>
                <a:lnTo>
                  <a:pt x="1207" y="114435"/>
                </a:lnTo>
                <a:lnTo>
                  <a:pt x="14421" y="72974"/>
                </a:lnTo>
                <a:lnTo>
                  <a:pt x="38433" y="36513"/>
                </a:lnTo>
                <a:lnTo>
                  <a:pt x="74154" y="12109"/>
                </a:lnTo>
                <a:lnTo>
                  <a:pt x="116052" y="0"/>
                </a:lnTo>
                <a:lnTo>
                  <a:pt x="159846" y="92"/>
                </a:lnTo>
                <a:lnTo>
                  <a:pt x="201255" y="12294"/>
                </a:lnTo>
                <a:lnTo>
                  <a:pt x="235999" y="365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0" name="object 20"/>
          <p:cNvSpPr/>
          <p:nvPr/>
        </p:nvSpPr>
        <p:spPr>
          <a:xfrm>
            <a:off x="5146736" y="4509308"/>
            <a:ext cx="190649" cy="192435"/>
          </a:xfrm>
          <a:custGeom>
            <a:avLst/>
            <a:gdLst/>
            <a:ahLst/>
            <a:cxnLst/>
            <a:rect l="l" t="t" r="r" b="b"/>
            <a:pathLst>
              <a:path w="271145" h="273684">
                <a:moveTo>
                  <a:pt x="229649" y="42863"/>
                </a:moveTo>
                <a:lnTo>
                  <a:pt x="256822" y="75962"/>
                </a:lnTo>
                <a:lnTo>
                  <a:pt x="270279" y="116580"/>
                </a:lnTo>
                <a:lnTo>
                  <a:pt x="270784" y="159770"/>
                </a:lnTo>
                <a:lnTo>
                  <a:pt x="259102" y="200586"/>
                </a:lnTo>
                <a:lnTo>
                  <a:pt x="235999" y="234080"/>
                </a:lnTo>
                <a:lnTo>
                  <a:pt x="201848" y="261028"/>
                </a:lnTo>
                <a:lnTo>
                  <a:pt x="162011" y="273561"/>
                </a:lnTo>
                <a:lnTo>
                  <a:pt x="119494" y="272619"/>
                </a:lnTo>
                <a:lnTo>
                  <a:pt x="77299" y="259145"/>
                </a:lnTo>
                <a:lnTo>
                  <a:pt x="38433" y="234080"/>
                </a:lnTo>
                <a:lnTo>
                  <a:pt x="12006" y="198462"/>
                </a:lnTo>
                <a:lnTo>
                  <a:pt x="0" y="157422"/>
                </a:lnTo>
                <a:lnTo>
                  <a:pt x="1207" y="114435"/>
                </a:lnTo>
                <a:lnTo>
                  <a:pt x="14421" y="72974"/>
                </a:lnTo>
                <a:lnTo>
                  <a:pt x="38433" y="36513"/>
                </a:lnTo>
                <a:lnTo>
                  <a:pt x="74154" y="12109"/>
                </a:lnTo>
                <a:lnTo>
                  <a:pt x="116052" y="0"/>
                </a:lnTo>
                <a:lnTo>
                  <a:pt x="159846" y="92"/>
                </a:lnTo>
                <a:lnTo>
                  <a:pt x="201255" y="12294"/>
                </a:lnTo>
                <a:lnTo>
                  <a:pt x="235999" y="365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1" name="object 21"/>
          <p:cNvSpPr/>
          <p:nvPr/>
        </p:nvSpPr>
        <p:spPr>
          <a:xfrm>
            <a:off x="5175776" y="4544673"/>
            <a:ext cx="127080" cy="136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2" name="object 22"/>
          <p:cNvSpPr/>
          <p:nvPr/>
        </p:nvSpPr>
        <p:spPr>
          <a:xfrm>
            <a:off x="5514752" y="3897020"/>
            <a:ext cx="195560" cy="192881"/>
          </a:xfrm>
          <a:custGeom>
            <a:avLst/>
            <a:gdLst/>
            <a:ahLst/>
            <a:cxnLst/>
            <a:rect l="l" t="t" r="r" b="b"/>
            <a:pathLst>
              <a:path w="278129" h="274320">
                <a:moveTo>
                  <a:pt x="239645" y="37375"/>
                </a:moveTo>
                <a:lnTo>
                  <a:pt x="263231" y="71048"/>
                </a:lnTo>
                <a:lnTo>
                  <a:pt x="276328" y="111028"/>
                </a:lnTo>
                <a:lnTo>
                  <a:pt x="277633" y="153926"/>
                </a:lnTo>
                <a:lnTo>
                  <a:pt x="265840" y="196359"/>
                </a:lnTo>
                <a:lnTo>
                  <a:pt x="239645" y="234941"/>
                </a:lnTo>
                <a:lnTo>
                  <a:pt x="205955" y="260536"/>
                </a:lnTo>
                <a:lnTo>
                  <a:pt x="166253" y="273650"/>
                </a:lnTo>
                <a:lnTo>
                  <a:pt x="123639" y="273966"/>
                </a:lnTo>
                <a:lnTo>
                  <a:pt x="81214" y="261168"/>
                </a:lnTo>
                <a:lnTo>
                  <a:pt x="42079" y="234941"/>
                </a:lnTo>
                <a:lnTo>
                  <a:pt x="13475" y="200470"/>
                </a:lnTo>
                <a:lnTo>
                  <a:pt x="0" y="158691"/>
                </a:lnTo>
                <a:lnTo>
                  <a:pt x="826" y="114390"/>
                </a:lnTo>
                <a:lnTo>
                  <a:pt x="15128" y="72356"/>
                </a:lnTo>
                <a:lnTo>
                  <a:pt x="42079" y="37375"/>
                </a:lnTo>
                <a:lnTo>
                  <a:pt x="80851" y="13630"/>
                </a:lnTo>
                <a:lnTo>
                  <a:pt x="122188" y="878"/>
                </a:lnTo>
                <a:lnTo>
                  <a:pt x="163895" y="0"/>
                </a:lnTo>
                <a:lnTo>
                  <a:pt x="203778" y="11872"/>
                </a:lnTo>
                <a:lnTo>
                  <a:pt x="239645" y="373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3" name="object 23"/>
          <p:cNvSpPr/>
          <p:nvPr/>
        </p:nvSpPr>
        <p:spPr>
          <a:xfrm>
            <a:off x="5519218" y="3892554"/>
            <a:ext cx="195113" cy="192881"/>
          </a:xfrm>
          <a:custGeom>
            <a:avLst/>
            <a:gdLst/>
            <a:ahLst/>
            <a:cxnLst/>
            <a:rect l="l" t="t" r="r" b="b"/>
            <a:pathLst>
              <a:path w="277495" h="274320">
                <a:moveTo>
                  <a:pt x="233295" y="43725"/>
                </a:moveTo>
                <a:lnTo>
                  <a:pt x="259980" y="74300"/>
                </a:lnTo>
                <a:lnTo>
                  <a:pt x="274957" y="112399"/>
                </a:lnTo>
                <a:lnTo>
                  <a:pt x="277226" y="154333"/>
                </a:lnTo>
                <a:lnTo>
                  <a:pt x="265789" y="196410"/>
                </a:lnTo>
                <a:lnTo>
                  <a:pt x="239645" y="234941"/>
                </a:lnTo>
                <a:lnTo>
                  <a:pt x="205955" y="260536"/>
                </a:lnTo>
                <a:lnTo>
                  <a:pt x="166253" y="273650"/>
                </a:lnTo>
                <a:lnTo>
                  <a:pt x="123639" y="273966"/>
                </a:lnTo>
                <a:lnTo>
                  <a:pt x="81214" y="261168"/>
                </a:lnTo>
                <a:lnTo>
                  <a:pt x="42079" y="234941"/>
                </a:lnTo>
                <a:lnTo>
                  <a:pt x="13475" y="200470"/>
                </a:lnTo>
                <a:lnTo>
                  <a:pt x="0" y="158691"/>
                </a:lnTo>
                <a:lnTo>
                  <a:pt x="826" y="114390"/>
                </a:lnTo>
                <a:lnTo>
                  <a:pt x="15128" y="72356"/>
                </a:lnTo>
                <a:lnTo>
                  <a:pt x="42079" y="37375"/>
                </a:lnTo>
                <a:lnTo>
                  <a:pt x="80851" y="13630"/>
                </a:lnTo>
                <a:lnTo>
                  <a:pt x="122188" y="878"/>
                </a:lnTo>
                <a:lnTo>
                  <a:pt x="163895" y="0"/>
                </a:lnTo>
                <a:lnTo>
                  <a:pt x="203778" y="11872"/>
                </a:lnTo>
                <a:lnTo>
                  <a:pt x="239645" y="373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4" name="object 24"/>
          <p:cNvSpPr/>
          <p:nvPr/>
        </p:nvSpPr>
        <p:spPr>
          <a:xfrm>
            <a:off x="5545663" y="3924183"/>
            <a:ext cx="128407" cy="1378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5" name="object 25"/>
          <p:cNvSpPr/>
          <p:nvPr/>
        </p:nvSpPr>
        <p:spPr>
          <a:xfrm>
            <a:off x="5390614" y="3571493"/>
            <a:ext cx="196007" cy="197347"/>
          </a:xfrm>
          <a:custGeom>
            <a:avLst/>
            <a:gdLst/>
            <a:ahLst/>
            <a:cxnLst/>
            <a:rect l="l" t="t" r="r" b="b"/>
            <a:pathLst>
              <a:path w="278764" h="280670">
                <a:moveTo>
                  <a:pt x="238400" y="43145"/>
                </a:moveTo>
                <a:lnTo>
                  <a:pt x="265941" y="81702"/>
                </a:lnTo>
                <a:lnTo>
                  <a:pt x="278337" y="122867"/>
                </a:lnTo>
                <a:lnTo>
                  <a:pt x="276962" y="164509"/>
                </a:lnTo>
                <a:lnTo>
                  <a:pt x="263191" y="204500"/>
                </a:lnTo>
                <a:lnTo>
                  <a:pt x="238400" y="240711"/>
                </a:lnTo>
                <a:lnTo>
                  <a:pt x="205171" y="264954"/>
                </a:lnTo>
                <a:lnTo>
                  <a:pt x="165603" y="278648"/>
                </a:lnTo>
                <a:lnTo>
                  <a:pt x="122893" y="280221"/>
                </a:lnTo>
                <a:lnTo>
                  <a:pt x="80238" y="268100"/>
                </a:lnTo>
                <a:lnTo>
                  <a:pt x="40834" y="240711"/>
                </a:lnTo>
                <a:lnTo>
                  <a:pt x="15979" y="202942"/>
                </a:lnTo>
                <a:lnTo>
                  <a:pt x="1776" y="162646"/>
                </a:lnTo>
                <a:lnTo>
                  <a:pt x="0" y="121478"/>
                </a:lnTo>
                <a:lnTo>
                  <a:pt x="12427" y="81093"/>
                </a:lnTo>
                <a:lnTo>
                  <a:pt x="40834" y="43145"/>
                </a:lnTo>
                <a:lnTo>
                  <a:pt x="76732" y="14133"/>
                </a:lnTo>
                <a:lnTo>
                  <a:pt x="116767" y="0"/>
                </a:lnTo>
                <a:lnTo>
                  <a:pt x="158609" y="372"/>
                </a:lnTo>
                <a:lnTo>
                  <a:pt x="199930" y="14878"/>
                </a:lnTo>
                <a:lnTo>
                  <a:pt x="238400" y="4314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6" name="object 26"/>
          <p:cNvSpPr/>
          <p:nvPr/>
        </p:nvSpPr>
        <p:spPr>
          <a:xfrm>
            <a:off x="5395078" y="3567028"/>
            <a:ext cx="195113" cy="197347"/>
          </a:xfrm>
          <a:custGeom>
            <a:avLst/>
            <a:gdLst/>
            <a:ahLst/>
            <a:cxnLst/>
            <a:rect l="l" t="t" r="r" b="b"/>
            <a:pathLst>
              <a:path w="277495" h="280670">
                <a:moveTo>
                  <a:pt x="232050" y="49495"/>
                </a:moveTo>
                <a:lnTo>
                  <a:pt x="262690" y="84954"/>
                </a:lnTo>
                <a:lnTo>
                  <a:pt x="276965" y="124238"/>
                </a:lnTo>
                <a:lnTo>
                  <a:pt x="276555" y="164915"/>
                </a:lnTo>
                <a:lnTo>
                  <a:pt x="263140" y="204551"/>
                </a:lnTo>
                <a:lnTo>
                  <a:pt x="238400" y="240711"/>
                </a:lnTo>
                <a:lnTo>
                  <a:pt x="205171" y="264954"/>
                </a:lnTo>
                <a:lnTo>
                  <a:pt x="165603" y="278648"/>
                </a:lnTo>
                <a:lnTo>
                  <a:pt x="122893" y="280221"/>
                </a:lnTo>
                <a:lnTo>
                  <a:pt x="80238" y="268100"/>
                </a:lnTo>
                <a:lnTo>
                  <a:pt x="40834" y="240711"/>
                </a:lnTo>
                <a:lnTo>
                  <a:pt x="15979" y="202942"/>
                </a:lnTo>
                <a:lnTo>
                  <a:pt x="1776" y="162646"/>
                </a:lnTo>
                <a:lnTo>
                  <a:pt x="0" y="121478"/>
                </a:lnTo>
                <a:lnTo>
                  <a:pt x="12427" y="81093"/>
                </a:lnTo>
                <a:lnTo>
                  <a:pt x="40834" y="43145"/>
                </a:lnTo>
                <a:lnTo>
                  <a:pt x="76732" y="14133"/>
                </a:lnTo>
                <a:lnTo>
                  <a:pt x="116767" y="0"/>
                </a:lnTo>
                <a:lnTo>
                  <a:pt x="158609" y="372"/>
                </a:lnTo>
                <a:lnTo>
                  <a:pt x="199930" y="14878"/>
                </a:lnTo>
                <a:lnTo>
                  <a:pt x="238400" y="4314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7" name="object 27"/>
          <p:cNvSpPr/>
          <p:nvPr/>
        </p:nvSpPr>
        <p:spPr>
          <a:xfrm>
            <a:off x="5415451" y="3607235"/>
            <a:ext cx="139703" cy="1286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8" name="object 28"/>
          <p:cNvSpPr/>
          <p:nvPr/>
        </p:nvSpPr>
        <p:spPr>
          <a:xfrm>
            <a:off x="5910345" y="3896098"/>
            <a:ext cx="195113" cy="194221"/>
          </a:xfrm>
          <a:custGeom>
            <a:avLst/>
            <a:gdLst/>
            <a:ahLst/>
            <a:cxnLst/>
            <a:rect l="l" t="t" r="r" b="b"/>
            <a:pathLst>
              <a:path w="277495" h="276225">
                <a:moveTo>
                  <a:pt x="235826" y="38684"/>
                </a:moveTo>
                <a:lnTo>
                  <a:pt x="262878" y="76200"/>
                </a:lnTo>
                <a:lnTo>
                  <a:pt x="276794" y="117808"/>
                </a:lnTo>
                <a:lnTo>
                  <a:pt x="277184" y="160415"/>
                </a:lnTo>
                <a:lnTo>
                  <a:pt x="263657" y="200927"/>
                </a:lnTo>
                <a:lnTo>
                  <a:pt x="235826" y="236250"/>
                </a:lnTo>
                <a:lnTo>
                  <a:pt x="203058" y="263584"/>
                </a:lnTo>
                <a:lnTo>
                  <a:pt x="163624" y="275637"/>
                </a:lnTo>
                <a:lnTo>
                  <a:pt x="120818" y="274023"/>
                </a:lnTo>
                <a:lnTo>
                  <a:pt x="77932" y="260356"/>
                </a:lnTo>
                <a:lnTo>
                  <a:pt x="38260" y="236250"/>
                </a:lnTo>
                <a:lnTo>
                  <a:pt x="12710" y="199628"/>
                </a:lnTo>
                <a:lnTo>
                  <a:pt x="0" y="158593"/>
                </a:lnTo>
                <a:lnTo>
                  <a:pt x="64" y="116112"/>
                </a:lnTo>
                <a:lnTo>
                  <a:pt x="12840" y="75153"/>
                </a:lnTo>
                <a:lnTo>
                  <a:pt x="38260" y="38684"/>
                </a:lnTo>
                <a:lnTo>
                  <a:pt x="72765" y="11812"/>
                </a:lnTo>
                <a:lnTo>
                  <a:pt x="114460" y="0"/>
                </a:lnTo>
                <a:lnTo>
                  <a:pt x="158660" y="1623"/>
                </a:lnTo>
                <a:lnTo>
                  <a:pt x="200677" y="15059"/>
                </a:lnTo>
                <a:lnTo>
                  <a:pt x="235826" y="3868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9" name="object 29"/>
          <p:cNvSpPr/>
          <p:nvPr/>
        </p:nvSpPr>
        <p:spPr>
          <a:xfrm>
            <a:off x="5914809" y="3891634"/>
            <a:ext cx="194667" cy="194221"/>
          </a:xfrm>
          <a:custGeom>
            <a:avLst/>
            <a:gdLst/>
            <a:ahLst/>
            <a:cxnLst/>
            <a:rect l="l" t="t" r="r" b="b"/>
            <a:pathLst>
              <a:path w="276859" h="276225">
                <a:moveTo>
                  <a:pt x="229476" y="45034"/>
                </a:moveTo>
                <a:lnTo>
                  <a:pt x="259627" y="79451"/>
                </a:lnTo>
                <a:lnTo>
                  <a:pt x="275422" y="119180"/>
                </a:lnTo>
                <a:lnTo>
                  <a:pt x="276777" y="160822"/>
                </a:lnTo>
                <a:lnTo>
                  <a:pt x="263607" y="200978"/>
                </a:lnTo>
                <a:lnTo>
                  <a:pt x="235826" y="236250"/>
                </a:lnTo>
                <a:lnTo>
                  <a:pt x="203058" y="263584"/>
                </a:lnTo>
                <a:lnTo>
                  <a:pt x="163624" y="275637"/>
                </a:lnTo>
                <a:lnTo>
                  <a:pt x="120818" y="274023"/>
                </a:lnTo>
                <a:lnTo>
                  <a:pt x="77932" y="260356"/>
                </a:lnTo>
                <a:lnTo>
                  <a:pt x="38260" y="236250"/>
                </a:lnTo>
                <a:lnTo>
                  <a:pt x="12710" y="199628"/>
                </a:lnTo>
                <a:lnTo>
                  <a:pt x="0" y="158593"/>
                </a:lnTo>
                <a:lnTo>
                  <a:pt x="64" y="116112"/>
                </a:lnTo>
                <a:lnTo>
                  <a:pt x="12840" y="75153"/>
                </a:lnTo>
                <a:lnTo>
                  <a:pt x="38260" y="38684"/>
                </a:lnTo>
                <a:lnTo>
                  <a:pt x="72765" y="11812"/>
                </a:lnTo>
                <a:lnTo>
                  <a:pt x="114460" y="0"/>
                </a:lnTo>
                <a:lnTo>
                  <a:pt x="158660" y="1623"/>
                </a:lnTo>
                <a:lnTo>
                  <a:pt x="200677" y="15059"/>
                </a:lnTo>
                <a:lnTo>
                  <a:pt x="235826" y="3868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30" name="object 30"/>
          <p:cNvSpPr/>
          <p:nvPr/>
        </p:nvSpPr>
        <p:spPr>
          <a:xfrm>
            <a:off x="5947191" y="3932574"/>
            <a:ext cx="123472" cy="12205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31" name="object 31"/>
          <p:cNvSpPr/>
          <p:nvPr/>
        </p:nvSpPr>
        <p:spPr>
          <a:xfrm>
            <a:off x="5845053" y="3503204"/>
            <a:ext cx="195113" cy="193328"/>
          </a:xfrm>
          <a:custGeom>
            <a:avLst/>
            <a:gdLst/>
            <a:ahLst/>
            <a:cxnLst/>
            <a:rect l="l" t="t" r="r" b="b"/>
            <a:pathLst>
              <a:path w="277495" h="274954">
                <a:moveTo>
                  <a:pt x="239787" y="38666"/>
                </a:moveTo>
                <a:lnTo>
                  <a:pt x="264869" y="75140"/>
                </a:lnTo>
                <a:lnTo>
                  <a:pt x="277342" y="117193"/>
                </a:lnTo>
                <a:lnTo>
                  <a:pt x="277274" y="160765"/>
                </a:lnTo>
                <a:lnTo>
                  <a:pt x="264733" y="201799"/>
                </a:lnTo>
                <a:lnTo>
                  <a:pt x="239787" y="236232"/>
                </a:lnTo>
                <a:lnTo>
                  <a:pt x="201554" y="262214"/>
                </a:lnTo>
                <a:lnTo>
                  <a:pt x="161515" y="274848"/>
                </a:lnTo>
                <a:lnTo>
                  <a:pt x="120834" y="274491"/>
                </a:lnTo>
                <a:lnTo>
                  <a:pt x="80681" y="261500"/>
                </a:lnTo>
                <a:lnTo>
                  <a:pt x="42221" y="236232"/>
                </a:lnTo>
                <a:lnTo>
                  <a:pt x="14495" y="200757"/>
                </a:lnTo>
                <a:lnTo>
                  <a:pt x="316" y="158982"/>
                </a:lnTo>
                <a:lnTo>
                  <a:pt x="0" y="115189"/>
                </a:lnTo>
                <a:lnTo>
                  <a:pt x="13863" y="73657"/>
                </a:lnTo>
                <a:lnTo>
                  <a:pt x="42221" y="38666"/>
                </a:lnTo>
                <a:lnTo>
                  <a:pt x="79777" y="12453"/>
                </a:lnTo>
                <a:lnTo>
                  <a:pt x="120912" y="0"/>
                </a:lnTo>
                <a:lnTo>
                  <a:pt x="163025" y="652"/>
                </a:lnTo>
                <a:lnTo>
                  <a:pt x="203516" y="13759"/>
                </a:lnTo>
                <a:lnTo>
                  <a:pt x="239787" y="3866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32" name="object 32"/>
          <p:cNvSpPr/>
          <p:nvPr/>
        </p:nvSpPr>
        <p:spPr>
          <a:xfrm>
            <a:off x="5849517" y="3498740"/>
            <a:ext cx="195113" cy="193328"/>
          </a:xfrm>
          <a:custGeom>
            <a:avLst/>
            <a:gdLst/>
            <a:ahLst/>
            <a:cxnLst/>
            <a:rect l="l" t="t" r="r" b="b"/>
            <a:pathLst>
              <a:path w="277495" h="274954">
                <a:moveTo>
                  <a:pt x="233437" y="45016"/>
                </a:moveTo>
                <a:lnTo>
                  <a:pt x="261618" y="78391"/>
                </a:lnTo>
                <a:lnTo>
                  <a:pt x="275970" y="118564"/>
                </a:lnTo>
                <a:lnTo>
                  <a:pt x="276868" y="161172"/>
                </a:lnTo>
                <a:lnTo>
                  <a:pt x="264682" y="201849"/>
                </a:lnTo>
                <a:lnTo>
                  <a:pt x="239787" y="236232"/>
                </a:lnTo>
                <a:lnTo>
                  <a:pt x="201554" y="262214"/>
                </a:lnTo>
                <a:lnTo>
                  <a:pt x="161515" y="274848"/>
                </a:lnTo>
                <a:lnTo>
                  <a:pt x="120834" y="274491"/>
                </a:lnTo>
                <a:lnTo>
                  <a:pt x="80681" y="261500"/>
                </a:lnTo>
                <a:lnTo>
                  <a:pt x="42221" y="236232"/>
                </a:lnTo>
                <a:lnTo>
                  <a:pt x="14495" y="200757"/>
                </a:lnTo>
                <a:lnTo>
                  <a:pt x="316" y="158982"/>
                </a:lnTo>
                <a:lnTo>
                  <a:pt x="0" y="115189"/>
                </a:lnTo>
                <a:lnTo>
                  <a:pt x="13863" y="73657"/>
                </a:lnTo>
                <a:lnTo>
                  <a:pt x="42221" y="38666"/>
                </a:lnTo>
                <a:lnTo>
                  <a:pt x="79777" y="12453"/>
                </a:lnTo>
                <a:lnTo>
                  <a:pt x="120912" y="0"/>
                </a:lnTo>
                <a:lnTo>
                  <a:pt x="163025" y="652"/>
                </a:lnTo>
                <a:lnTo>
                  <a:pt x="203516" y="13759"/>
                </a:lnTo>
                <a:lnTo>
                  <a:pt x="239787" y="3866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33" name="object 33"/>
          <p:cNvSpPr/>
          <p:nvPr/>
        </p:nvSpPr>
        <p:spPr>
          <a:xfrm>
            <a:off x="5882790" y="3534804"/>
            <a:ext cx="129719" cy="1275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34" name="object 34"/>
          <p:cNvSpPr/>
          <p:nvPr/>
        </p:nvSpPr>
        <p:spPr>
          <a:xfrm>
            <a:off x="5988711" y="3110086"/>
            <a:ext cx="196453" cy="193775"/>
          </a:xfrm>
          <a:custGeom>
            <a:avLst/>
            <a:gdLst/>
            <a:ahLst/>
            <a:cxnLst/>
            <a:rect l="l" t="t" r="r" b="b"/>
            <a:pathLst>
              <a:path w="279400" h="275589">
                <a:moveTo>
                  <a:pt x="238673" y="38968"/>
                </a:moveTo>
                <a:lnTo>
                  <a:pt x="263266" y="72918"/>
                </a:lnTo>
                <a:lnTo>
                  <a:pt x="277260" y="112452"/>
                </a:lnTo>
                <a:lnTo>
                  <a:pt x="278956" y="154768"/>
                </a:lnTo>
                <a:lnTo>
                  <a:pt x="266660" y="197063"/>
                </a:lnTo>
                <a:lnTo>
                  <a:pt x="238673" y="236534"/>
                </a:lnTo>
                <a:lnTo>
                  <a:pt x="199419" y="261162"/>
                </a:lnTo>
                <a:lnTo>
                  <a:pt x="156551" y="274377"/>
                </a:lnTo>
                <a:lnTo>
                  <a:pt x="113553" y="275277"/>
                </a:lnTo>
                <a:lnTo>
                  <a:pt x="73909" y="262963"/>
                </a:lnTo>
                <a:lnTo>
                  <a:pt x="41106" y="236534"/>
                </a:lnTo>
                <a:lnTo>
                  <a:pt x="12685" y="203686"/>
                </a:lnTo>
                <a:lnTo>
                  <a:pt x="0" y="164136"/>
                </a:lnTo>
                <a:lnTo>
                  <a:pt x="1525" y="121252"/>
                </a:lnTo>
                <a:lnTo>
                  <a:pt x="15735" y="78406"/>
                </a:lnTo>
                <a:lnTo>
                  <a:pt x="41106" y="38968"/>
                </a:lnTo>
                <a:lnTo>
                  <a:pt x="75789" y="13413"/>
                </a:lnTo>
                <a:lnTo>
                  <a:pt x="115621" y="318"/>
                </a:lnTo>
                <a:lnTo>
                  <a:pt x="157869" y="0"/>
                </a:lnTo>
                <a:lnTo>
                  <a:pt x="199798" y="12777"/>
                </a:lnTo>
                <a:lnTo>
                  <a:pt x="238673" y="3896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35" name="object 35"/>
          <p:cNvSpPr/>
          <p:nvPr/>
        </p:nvSpPr>
        <p:spPr>
          <a:xfrm>
            <a:off x="5993177" y="3105621"/>
            <a:ext cx="196007" cy="193775"/>
          </a:xfrm>
          <a:custGeom>
            <a:avLst/>
            <a:gdLst/>
            <a:ahLst/>
            <a:cxnLst/>
            <a:rect l="l" t="t" r="r" b="b"/>
            <a:pathLst>
              <a:path w="278765" h="275589">
                <a:moveTo>
                  <a:pt x="232323" y="45318"/>
                </a:moveTo>
                <a:lnTo>
                  <a:pt x="260015" y="76169"/>
                </a:lnTo>
                <a:lnTo>
                  <a:pt x="275888" y="113824"/>
                </a:lnTo>
                <a:lnTo>
                  <a:pt x="278550" y="155175"/>
                </a:lnTo>
                <a:lnTo>
                  <a:pt x="266609" y="197114"/>
                </a:lnTo>
                <a:lnTo>
                  <a:pt x="238673" y="236534"/>
                </a:lnTo>
                <a:lnTo>
                  <a:pt x="199419" y="261162"/>
                </a:lnTo>
                <a:lnTo>
                  <a:pt x="156551" y="274377"/>
                </a:lnTo>
                <a:lnTo>
                  <a:pt x="113553" y="275277"/>
                </a:lnTo>
                <a:lnTo>
                  <a:pt x="73909" y="262963"/>
                </a:lnTo>
                <a:lnTo>
                  <a:pt x="41106" y="236534"/>
                </a:lnTo>
                <a:lnTo>
                  <a:pt x="12685" y="203686"/>
                </a:lnTo>
                <a:lnTo>
                  <a:pt x="0" y="164136"/>
                </a:lnTo>
                <a:lnTo>
                  <a:pt x="1525" y="121252"/>
                </a:lnTo>
                <a:lnTo>
                  <a:pt x="15735" y="78406"/>
                </a:lnTo>
                <a:lnTo>
                  <a:pt x="41106" y="38968"/>
                </a:lnTo>
                <a:lnTo>
                  <a:pt x="75789" y="13413"/>
                </a:lnTo>
                <a:lnTo>
                  <a:pt x="115621" y="318"/>
                </a:lnTo>
                <a:lnTo>
                  <a:pt x="157869" y="0"/>
                </a:lnTo>
                <a:lnTo>
                  <a:pt x="199798" y="12777"/>
                </a:lnTo>
                <a:lnTo>
                  <a:pt x="238673" y="3896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36" name="object 36"/>
          <p:cNvSpPr/>
          <p:nvPr/>
        </p:nvSpPr>
        <p:spPr>
          <a:xfrm>
            <a:off x="6027594" y="3144459"/>
            <a:ext cx="123703" cy="1358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37" name="object 37"/>
          <p:cNvSpPr/>
          <p:nvPr/>
        </p:nvSpPr>
        <p:spPr>
          <a:xfrm>
            <a:off x="6302615" y="3350517"/>
            <a:ext cx="196007" cy="197792"/>
          </a:xfrm>
          <a:custGeom>
            <a:avLst/>
            <a:gdLst/>
            <a:ahLst/>
            <a:cxnLst/>
            <a:rect l="l" t="t" r="r" b="b"/>
            <a:pathLst>
              <a:path w="278765" h="281304">
                <a:moveTo>
                  <a:pt x="236730" y="39921"/>
                </a:moveTo>
                <a:lnTo>
                  <a:pt x="265279" y="72830"/>
                </a:lnTo>
                <a:lnTo>
                  <a:pt x="278570" y="112809"/>
                </a:lnTo>
                <a:lnTo>
                  <a:pt x="277588" y="156090"/>
                </a:lnTo>
                <a:lnTo>
                  <a:pt x="263313" y="198906"/>
                </a:lnTo>
                <a:lnTo>
                  <a:pt x="236730" y="237488"/>
                </a:lnTo>
                <a:lnTo>
                  <a:pt x="197938" y="266689"/>
                </a:lnTo>
                <a:lnTo>
                  <a:pt x="155204" y="281225"/>
                </a:lnTo>
                <a:lnTo>
                  <a:pt x="112110" y="281161"/>
                </a:lnTo>
                <a:lnTo>
                  <a:pt x="72236" y="266560"/>
                </a:lnTo>
                <a:lnTo>
                  <a:pt x="39164" y="237488"/>
                </a:lnTo>
                <a:lnTo>
                  <a:pt x="14491" y="199861"/>
                </a:lnTo>
                <a:lnTo>
                  <a:pt x="1077" y="158830"/>
                </a:lnTo>
                <a:lnTo>
                  <a:pt x="0" y="116857"/>
                </a:lnTo>
                <a:lnTo>
                  <a:pt x="12336" y="76400"/>
                </a:lnTo>
                <a:lnTo>
                  <a:pt x="39164" y="39921"/>
                </a:lnTo>
                <a:lnTo>
                  <a:pt x="78379" y="15026"/>
                </a:lnTo>
                <a:lnTo>
                  <a:pt x="120613" y="1289"/>
                </a:lnTo>
                <a:lnTo>
                  <a:pt x="162996" y="0"/>
                </a:lnTo>
                <a:lnTo>
                  <a:pt x="202658" y="12447"/>
                </a:lnTo>
                <a:lnTo>
                  <a:pt x="236730" y="3992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38" name="object 38"/>
          <p:cNvSpPr/>
          <p:nvPr/>
        </p:nvSpPr>
        <p:spPr>
          <a:xfrm>
            <a:off x="6307081" y="3346053"/>
            <a:ext cx="195113" cy="197792"/>
          </a:xfrm>
          <a:custGeom>
            <a:avLst/>
            <a:gdLst/>
            <a:ahLst/>
            <a:cxnLst/>
            <a:rect l="l" t="t" r="r" b="b"/>
            <a:pathLst>
              <a:path w="277495" h="281304">
                <a:moveTo>
                  <a:pt x="230380" y="46271"/>
                </a:moveTo>
                <a:lnTo>
                  <a:pt x="262027" y="76081"/>
                </a:lnTo>
                <a:lnTo>
                  <a:pt x="277199" y="114181"/>
                </a:lnTo>
                <a:lnTo>
                  <a:pt x="277181" y="156497"/>
                </a:lnTo>
                <a:lnTo>
                  <a:pt x="263263" y="198957"/>
                </a:lnTo>
                <a:lnTo>
                  <a:pt x="236730" y="237488"/>
                </a:lnTo>
                <a:lnTo>
                  <a:pt x="197938" y="266689"/>
                </a:lnTo>
                <a:lnTo>
                  <a:pt x="155204" y="281225"/>
                </a:lnTo>
                <a:lnTo>
                  <a:pt x="112110" y="281161"/>
                </a:lnTo>
                <a:lnTo>
                  <a:pt x="72236" y="266560"/>
                </a:lnTo>
                <a:lnTo>
                  <a:pt x="39164" y="237488"/>
                </a:lnTo>
                <a:lnTo>
                  <a:pt x="14491" y="199861"/>
                </a:lnTo>
                <a:lnTo>
                  <a:pt x="1077" y="158830"/>
                </a:lnTo>
                <a:lnTo>
                  <a:pt x="0" y="116857"/>
                </a:lnTo>
                <a:lnTo>
                  <a:pt x="12336" y="76400"/>
                </a:lnTo>
                <a:lnTo>
                  <a:pt x="39164" y="39921"/>
                </a:lnTo>
                <a:lnTo>
                  <a:pt x="78379" y="15026"/>
                </a:lnTo>
                <a:lnTo>
                  <a:pt x="120613" y="1289"/>
                </a:lnTo>
                <a:lnTo>
                  <a:pt x="162996" y="0"/>
                </a:lnTo>
                <a:lnTo>
                  <a:pt x="202658" y="12447"/>
                </a:lnTo>
                <a:lnTo>
                  <a:pt x="236730" y="3992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39" name="object 39"/>
          <p:cNvSpPr/>
          <p:nvPr/>
        </p:nvSpPr>
        <p:spPr>
          <a:xfrm>
            <a:off x="6335235" y="3380949"/>
            <a:ext cx="133008" cy="1269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40" name="object 40"/>
          <p:cNvSpPr/>
          <p:nvPr/>
        </p:nvSpPr>
        <p:spPr>
          <a:xfrm>
            <a:off x="6428951" y="3899244"/>
            <a:ext cx="192435" cy="190203"/>
          </a:xfrm>
          <a:custGeom>
            <a:avLst/>
            <a:gdLst/>
            <a:ahLst/>
            <a:cxnLst/>
            <a:rect l="l" t="t" r="r" b="b"/>
            <a:pathLst>
              <a:path w="273684" h="270510">
                <a:moveTo>
                  <a:pt x="234854" y="34209"/>
                </a:moveTo>
                <a:lnTo>
                  <a:pt x="261432" y="72001"/>
                </a:lnTo>
                <a:lnTo>
                  <a:pt x="273281" y="113165"/>
                </a:lnTo>
                <a:lnTo>
                  <a:pt x="271841" y="155189"/>
                </a:lnTo>
                <a:lnTo>
                  <a:pt x="258552" y="195563"/>
                </a:lnTo>
                <a:lnTo>
                  <a:pt x="234854" y="231775"/>
                </a:lnTo>
                <a:lnTo>
                  <a:pt x="196522" y="258142"/>
                </a:lnTo>
                <a:lnTo>
                  <a:pt x="153923" y="270296"/>
                </a:lnTo>
                <a:lnTo>
                  <a:pt x="110732" y="269267"/>
                </a:lnTo>
                <a:lnTo>
                  <a:pt x="70628" y="256084"/>
                </a:lnTo>
                <a:lnTo>
                  <a:pt x="37287" y="231775"/>
                </a:lnTo>
                <a:lnTo>
                  <a:pt x="11920" y="195295"/>
                </a:lnTo>
                <a:lnTo>
                  <a:pt x="0" y="153526"/>
                </a:lnTo>
                <a:lnTo>
                  <a:pt x="763" y="110240"/>
                </a:lnTo>
                <a:lnTo>
                  <a:pt x="13447" y="69210"/>
                </a:lnTo>
                <a:lnTo>
                  <a:pt x="37287" y="34209"/>
                </a:lnTo>
                <a:lnTo>
                  <a:pt x="73628" y="11453"/>
                </a:lnTo>
                <a:lnTo>
                  <a:pt x="114560" y="38"/>
                </a:lnTo>
                <a:lnTo>
                  <a:pt x="157079" y="0"/>
                </a:lnTo>
                <a:lnTo>
                  <a:pt x="198178" y="11377"/>
                </a:lnTo>
                <a:lnTo>
                  <a:pt x="234854" y="3420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41" name="object 41"/>
          <p:cNvSpPr/>
          <p:nvPr/>
        </p:nvSpPr>
        <p:spPr>
          <a:xfrm>
            <a:off x="6433416" y="3894780"/>
            <a:ext cx="191541" cy="190203"/>
          </a:xfrm>
          <a:custGeom>
            <a:avLst/>
            <a:gdLst/>
            <a:ahLst/>
            <a:cxnLst/>
            <a:rect l="l" t="t" r="r" b="b"/>
            <a:pathLst>
              <a:path w="272415" h="270510">
                <a:moveTo>
                  <a:pt x="228504" y="40559"/>
                </a:moveTo>
                <a:lnTo>
                  <a:pt x="258181" y="75252"/>
                </a:lnTo>
                <a:lnTo>
                  <a:pt x="271910" y="114536"/>
                </a:lnTo>
                <a:lnTo>
                  <a:pt x="271435" y="155596"/>
                </a:lnTo>
                <a:lnTo>
                  <a:pt x="258501" y="195614"/>
                </a:lnTo>
                <a:lnTo>
                  <a:pt x="234854" y="231775"/>
                </a:lnTo>
                <a:lnTo>
                  <a:pt x="196522" y="258142"/>
                </a:lnTo>
                <a:lnTo>
                  <a:pt x="153923" y="270296"/>
                </a:lnTo>
                <a:lnTo>
                  <a:pt x="110732" y="269267"/>
                </a:lnTo>
                <a:lnTo>
                  <a:pt x="70628" y="256084"/>
                </a:lnTo>
                <a:lnTo>
                  <a:pt x="37287" y="231775"/>
                </a:lnTo>
                <a:lnTo>
                  <a:pt x="11920" y="195295"/>
                </a:lnTo>
                <a:lnTo>
                  <a:pt x="0" y="153526"/>
                </a:lnTo>
                <a:lnTo>
                  <a:pt x="763" y="110240"/>
                </a:lnTo>
                <a:lnTo>
                  <a:pt x="13447" y="69210"/>
                </a:lnTo>
                <a:lnTo>
                  <a:pt x="37287" y="34209"/>
                </a:lnTo>
                <a:lnTo>
                  <a:pt x="73628" y="11453"/>
                </a:lnTo>
                <a:lnTo>
                  <a:pt x="114560" y="38"/>
                </a:lnTo>
                <a:lnTo>
                  <a:pt x="157079" y="0"/>
                </a:lnTo>
                <a:lnTo>
                  <a:pt x="198178" y="11377"/>
                </a:lnTo>
                <a:lnTo>
                  <a:pt x="234854" y="3420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42" name="object 42"/>
          <p:cNvSpPr/>
          <p:nvPr/>
        </p:nvSpPr>
        <p:spPr>
          <a:xfrm>
            <a:off x="6465021" y="3929460"/>
            <a:ext cx="123951" cy="1316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43" name="object 43"/>
          <p:cNvSpPr/>
          <p:nvPr/>
        </p:nvSpPr>
        <p:spPr>
          <a:xfrm>
            <a:off x="6426387" y="2760527"/>
            <a:ext cx="196007" cy="194667"/>
          </a:xfrm>
          <a:custGeom>
            <a:avLst/>
            <a:gdLst/>
            <a:ahLst/>
            <a:cxnLst/>
            <a:rect l="l" t="t" r="r" b="b"/>
            <a:pathLst>
              <a:path w="278765" h="276860">
                <a:moveTo>
                  <a:pt x="238499" y="40819"/>
                </a:moveTo>
                <a:lnTo>
                  <a:pt x="264589" y="77570"/>
                </a:lnTo>
                <a:lnTo>
                  <a:pt x="277959" y="119178"/>
                </a:lnTo>
                <a:lnTo>
                  <a:pt x="278283" y="162168"/>
                </a:lnTo>
                <a:lnTo>
                  <a:pt x="265238" y="203063"/>
                </a:lnTo>
                <a:lnTo>
                  <a:pt x="238499" y="238386"/>
                </a:lnTo>
                <a:lnTo>
                  <a:pt x="200629" y="263400"/>
                </a:lnTo>
                <a:lnTo>
                  <a:pt x="158164" y="276135"/>
                </a:lnTo>
                <a:lnTo>
                  <a:pt x="114877" y="276363"/>
                </a:lnTo>
                <a:lnTo>
                  <a:pt x="74542" y="263856"/>
                </a:lnTo>
                <a:lnTo>
                  <a:pt x="40933" y="238386"/>
                </a:lnTo>
                <a:lnTo>
                  <a:pt x="13389" y="204534"/>
                </a:lnTo>
                <a:lnTo>
                  <a:pt x="0" y="164988"/>
                </a:lnTo>
                <a:lnTo>
                  <a:pt x="382" y="122611"/>
                </a:lnTo>
                <a:lnTo>
                  <a:pt x="14154" y="80267"/>
                </a:lnTo>
                <a:lnTo>
                  <a:pt x="40933" y="40819"/>
                </a:lnTo>
                <a:lnTo>
                  <a:pt x="74400" y="12798"/>
                </a:lnTo>
                <a:lnTo>
                  <a:pt x="114031" y="0"/>
                </a:lnTo>
                <a:lnTo>
                  <a:pt x="156684" y="1212"/>
                </a:lnTo>
                <a:lnTo>
                  <a:pt x="199221" y="15223"/>
                </a:lnTo>
                <a:lnTo>
                  <a:pt x="238499" y="408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44" name="object 44"/>
          <p:cNvSpPr/>
          <p:nvPr/>
        </p:nvSpPr>
        <p:spPr>
          <a:xfrm>
            <a:off x="6430851" y="2756061"/>
            <a:ext cx="195560" cy="194667"/>
          </a:xfrm>
          <a:custGeom>
            <a:avLst/>
            <a:gdLst/>
            <a:ahLst/>
            <a:cxnLst/>
            <a:rect l="l" t="t" r="r" b="b"/>
            <a:pathLst>
              <a:path w="278129" h="276860">
                <a:moveTo>
                  <a:pt x="232149" y="47169"/>
                </a:moveTo>
                <a:lnTo>
                  <a:pt x="261338" y="80821"/>
                </a:lnTo>
                <a:lnTo>
                  <a:pt x="276587" y="120550"/>
                </a:lnTo>
                <a:lnTo>
                  <a:pt x="277877" y="162575"/>
                </a:lnTo>
                <a:lnTo>
                  <a:pt x="265188" y="203114"/>
                </a:lnTo>
                <a:lnTo>
                  <a:pt x="238499" y="238386"/>
                </a:lnTo>
                <a:lnTo>
                  <a:pt x="200629" y="263400"/>
                </a:lnTo>
                <a:lnTo>
                  <a:pt x="158164" y="276135"/>
                </a:lnTo>
                <a:lnTo>
                  <a:pt x="114877" y="276363"/>
                </a:lnTo>
                <a:lnTo>
                  <a:pt x="74542" y="263856"/>
                </a:lnTo>
                <a:lnTo>
                  <a:pt x="40933" y="238386"/>
                </a:lnTo>
                <a:lnTo>
                  <a:pt x="13389" y="204534"/>
                </a:lnTo>
                <a:lnTo>
                  <a:pt x="0" y="164988"/>
                </a:lnTo>
                <a:lnTo>
                  <a:pt x="382" y="122611"/>
                </a:lnTo>
                <a:lnTo>
                  <a:pt x="14154" y="80267"/>
                </a:lnTo>
                <a:lnTo>
                  <a:pt x="40933" y="40819"/>
                </a:lnTo>
                <a:lnTo>
                  <a:pt x="74400" y="12798"/>
                </a:lnTo>
                <a:lnTo>
                  <a:pt x="114031" y="0"/>
                </a:lnTo>
                <a:lnTo>
                  <a:pt x="156684" y="1212"/>
                </a:lnTo>
                <a:lnTo>
                  <a:pt x="199221" y="15223"/>
                </a:lnTo>
                <a:lnTo>
                  <a:pt x="238499" y="4081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45" name="object 45"/>
          <p:cNvSpPr/>
          <p:nvPr/>
        </p:nvSpPr>
        <p:spPr>
          <a:xfrm>
            <a:off x="6460696" y="2791172"/>
            <a:ext cx="127675" cy="13390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46" name="object 46"/>
          <p:cNvSpPr/>
          <p:nvPr/>
        </p:nvSpPr>
        <p:spPr>
          <a:xfrm>
            <a:off x="6914957" y="3207023"/>
            <a:ext cx="196007" cy="194667"/>
          </a:xfrm>
          <a:custGeom>
            <a:avLst/>
            <a:gdLst/>
            <a:ahLst/>
            <a:cxnLst/>
            <a:rect l="l" t="t" r="r" b="b"/>
            <a:pathLst>
              <a:path w="278765" h="276860">
                <a:moveTo>
                  <a:pt x="242145" y="40802"/>
                </a:moveTo>
                <a:lnTo>
                  <a:pt x="266265" y="76511"/>
                </a:lnTo>
                <a:lnTo>
                  <a:pt x="278192" y="118563"/>
                </a:lnTo>
                <a:lnTo>
                  <a:pt x="278059" y="162518"/>
                </a:lnTo>
                <a:lnTo>
                  <a:pt x="265999" y="203934"/>
                </a:lnTo>
                <a:lnTo>
                  <a:pt x="242145" y="238369"/>
                </a:lnTo>
                <a:lnTo>
                  <a:pt x="204735" y="262030"/>
                </a:lnTo>
                <a:lnTo>
                  <a:pt x="162405" y="275346"/>
                </a:lnTo>
                <a:lnTo>
                  <a:pt x="119022" y="276831"/>
                </a:lnTo>
                <a:lnTo>
                  <a:pt x="78457" y="265000"/>
                </a:lnTo>
                <a:lnTo>
                  <a:pt x="44579" y="238369"/>
                </a:lnTo>
                <a:lnTo>
                  <a:pt x="14858" y="199738"/>
                </a:lnTo>
                <a:lnTo>
                  <a:pt x="0" y="158712"/>
                </a:lnTo>
                <a:lnTo>
                  <a:pt x="1" y="117245"/>
                </a:lnTo>
                <a:lnTo>
                  <a:pt x="14861" y="77291"/>
                </a:lnTo>
                <a:lnTo>
                  <a:pt x="44579" y="40802"/>
                </a:lnTo>
                <a:lnTo>
                  <a:pt x="82578" y="13439"/>
                </a:lnTo>
                <a:lnTo>
                  <a:pt x="124610" y="0"/>
                </a:lnTo>
                <a:lnTo>
                  <a:pt x="167399" y="242"/>
                </a:lnTo>
                <a:lnTo>
                  <a:pt x="207669" y="13923"/>
                </a:lnTo>
                <a:lnTo>
                  <a:pt x="242145" y="4080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47" name="object 47"/>
          <p:cNvSpPr/>
          <p:nvPr/>
        </p:nvSpPr>
        <p:spPr>
          <a:xfrm>
            <a:off x="6919420" y="3202559"/>
            <a:ext cx="195560" cy="194667"/>
          </a:xfrm>
          <a:custGeom>
            <a:avLst/>
            <a:gdLst/>
            <a:ahLst/>
            <a:cxnLst/>
            <a:rect l="l" t="t" r="r" b="b"/>
            <a:pathLst>
              <a:path w="278129" h="276860">
                <a:moveTo>
                  <a:pt x="235795" y="47152"/>
                </a:moveTo>
                <a:lnTo>
                  <a:pt x="263014" y="79762"/>
                </a:lnTo>
                <a:lnTo>
                  <a:pt x="276820" y="119935"/>
                </a:lnTo>
                <a:lnTo>
                  <a:pt x="277652" y="162925"/>
                </a:lnTo>
                <a:lnTo>
                  <a:pt x="265948" y="203985"/>
                </a:lnTo>
                <a:lnTo>
                  <a:pt x="242145" y="238369"/>
                </a:lnTo>
                <a:lnTo>
                  <a:pt x="204735" y="262030"/>
                </a:lnTo>
                <a:lnTo>
                  <a:pt x="162405" y="275346"/>
                </a:lnTo>
                <a:lnTo>
                  <a:pt x="119022" y="276831"/>
                </a:lnTo>
                <a:lnTo>
                  <a:pt x="78457" y="265000"/>
                </a:lnTo>
                <a:lnTo>
                  <a:pt x="44579" y="238369"/>
                </a:lnTo>
                <a:lnTo>
                  <a:pt x="14858" y="199738"/>
                </a:lnTo>
                <a:lnTo>
                  <a:pt x="0" y="158712"/>
                </a:lnTo>
                <a:lnTo>
                  <a:pt x="1" y="117245"/>
                </a:lnTo>
                <a:lnTo>
                  <a:pt x="14861" y="77291"/>
                </a:lnTo>
                <a:lnTo>
                  <a:pt x="44579" y="40802"/>
                </a:lnTo>
                <a:lnTo>
                  <a:pt x="82578" y="13439"/>
                </a:lnTo>
                <a:lnTo>
                  <a:pt x="124610" y="0"/>
                </a:lnTo>
                <a:lnTo>
                  <a:pt x="167399" y="242"/>
                </a:lnTo>
                <a:lnTo>
                  <a:pt x="207669" y="13923"/>
                </a:lnTo>
                <a:lnTo>
                  <a:pt x="242145" y="4080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48" name="object 48"/>
          <p:cNvSpPr/>
          <p:nvPr/>
        </p:nvSpPr>
        <p:spPr>
          <a:xfrm>
            <a:off x="6955586" y="3241085"/>
            <a:ext cx="126409" cy="1319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49" name="object 49"/>
          <p:cNvSpPr/>
          <p:nvPr/>
        </p:nvSpPr>
        <p:spPr>
          <a:xfrm>
            <a:off x="7187828" y="2760039"/>
            <a:ext cx="192881" cy="198685"/>
          </a:xfrm>
          <a:custGeom>
            <a:avLst/>
            <a:gdLst/>
            <a:ahLst/>
            <a:cxnLst/>
            <a:rect l="l" t="t" r="r" b="b"/>
            <a:pathLst>
              <a:path w="274320" h="282575">
                <a:moveTo>
                  <a:pt x="235058" y="41514"/>
                </a:moveTo>
                <a:lnTo>
                  <a:pt x="258689" y="74699"/>
                </a:lnTo>
                <a:lnTo>
                  <a:pt x="272136" y="114234"/>
                </a:lnTo>
                <a:lnTo>
                  <a:pt x="273767" y="156932"/>
                </a:lnTo>
                <a:lnTo>
                  <a:pt x="261952" y="199609"/>
                </a:lnTo>
                <a:lnTo>
                  <a:pt x="235058" y="239080"/>
                </a:lnTo>
                <a:lnTo>
                  <a:pt x="198110" y="267314"/>
                </a:lnTo>
                <a:lnTo>
                  <a:pt x="155914" y="281952"/>
                </a:lnTo>
                <a:lnTo>
                  <a:pt x="112436" y="282472"/>
                </a:lnTo>
                <a:lnTo>
                  <a:pt x="71641" y="268355"/>
                </a:lnTo>
                <a:lnTo>
                  <a:pt x="37497" y="239080"/>
                </a:lnTo>
                <a:lnTo>
                  <a:pt x="13006" y="201596"/>
                </a:lnTo>
                <a:lnTo>
                  <a:pt x="380" y="159831"/>
                </a:lnTo>
                <a:lnTo>
                  <a:pt x="0" y="117052"/>
                </a:lnTo>
                <a:lnTo>
                  <a:pt x="12245" y="76524"/>
                </a:lnTo>
                <a:lnTo>
                  <a:pt x="37497" y="41514"/>
                </a:lnTo>
                <a:lnTo>
                  <a:pt x="72619" y="14810"/>
                </a:lnTo>
                <a:lnTo>
                  <a:pt x="113348" y="728"/>
                </a:lnTo>
                <a:lnTo>
                  <a:pt x="156272" y="0"/>
                </a:lnTo>
                <a:lnTo>
                  <a:pt x="197980" y="13352"/>
                </a:lnTo>
                <a:lnTo>
                  <a:pt x="235058" y="4151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50" name="object 50"/>
          <p:cNvSpPr/>
          <p:nvPr/>
        </p:nvSpPr>
        <p:spPr>
          <a:xfrm>
            <a:off x="7192292" y="2755574"/>
            <a:ext cx="192435" cy="198685"/>
          </a:xfrm>
          <a:custGeom>
            <a:avLst/>
            <a:gdLst/>
            <a:ahLst/>
            <a:cxnLst/>
            <a:rect l="l" t="t" r="r" b="b"/>
            <a:pathLst>
              <a:path w="273684" h="282575">
                <a:moveTo>
                  <a:pt x="228708" y="47864"/>
                </a:moveTo>
                <a:lnTo>
                  <a:pt x="255438" y="77950"/>
                </a:lnTo>
                <a:lnTo>
                  <a:pt x="270764" y="115605"/>
                </a:lnTo>
                <a:lnTo>
                  <a:pt x="273360" y="157338"/>
                </a:lnTo>
                <a:lnTo>
                  <a:pt x="261901" y="199660"/>
                </a:lnTo>
                <a:lnTo>
                  <a:pt x="235058" y="239080"/>
                </a:lnTo>
                <a:lnTo>
                  <a:pt x="198110" y="267314"/>
                </a:lnTo>
                <a:lnTo>
                  <a:pt x="155914" y="281952"/>
                </a:lnTo>
                <a:lnTo>
                  <a:pt x="112436" y="282472"/>
                </a:lnTo>
                <a:lnTo>
                  <a:pt x="71641" y="268355"/>
                </a:lnTo>
                <a:lnTo>
                  <a:pt x="37497" y="239080"/>
                </a:lnTo>
                <a:lnTo>
                  <a:pt x="13006" y="201596"/>
                </a:lnTo>
                <a:lnTo>
                  <a:pt x="380" y="159831"/>
                </a:lnTo>
                <a:lnTo>
                  <a:pt x="0" y="117052"/>
                </a:lnTo>
                <a:lnTo>
                  <a:pt x="12245" y="76524"/>
                </a:lnTo>
                <a:lnTo>
                  <a:pt x="37497" y="41514"/>
                </a:lnTo>
                <a:lnTo>
                  <a:pt x="72619" y="14810"/>
                </a:lnTo>
                <a:lnTo>
                  <a:pt x="113348" y="728"/>
                </a:lnTo>
                <a:lnTo>
                  <a:pt x="156272" y="0"/>
                </a:lnTo>
                <a:lnTo>
                  <a:pt x="197980" y="13352"/>
                </a:lnTo>
                <a:lnTo>
                  <a:pt x="235058" y="4151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51" name="object 51"/>
          <p:cNvSpPr/>
          <p:nvPr/>
        </p:nvSpPr>
        <p:spPr>
          <a:xfrm>
            <a:off x="7218469" y="2797885"/>
            <a:ext cx="132499" cy="12498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52" name="object 52"/>
          <p:cNvSpPr txBox="1"/>
          <p:nvPr/>
        </p:nvSpPr>
        <p:spPr>
          <a:xfrm>
            <a:off x="6084856" y="5416971"/>
            <a:ext cx="120997" cy="301276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899" i="1" dirty="0">
                <a:latin typeface="Gill Sans MT"/>
                <a:cs typeface="Gill Sans MT"/>
              </a:rPr>
              <a:t>x</a:t>
            </a:r>
            <a:endParaRPr sz="1899">
              <a:latin typeface="Gill Sans MT"/>
              <a:cs typeface="Gill Sans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188953" y="3657892"/>
            <a:ext cx="108496" cy="301276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1"/>
              </a:spcBef>
            </a:pPr>
            <a:r>
              <a:rPr sz="1899" i="1" dirty="0">
                <a:latin typeface="Gill Sans MT"/>
                <a:cs typeface="Gill Sans MT"/>
              </a:rPr>
              <a:t>y</a:t>
            </a:r>
            <a:endParaRPr sz="1899">
              <a:latin typeface="Gill Sans MT"/>
              <a:cs typeface="Gill Sans MT"/>
            </a:endParaRPr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035DF1D3-FC5F-4351-9F89-7378F07A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8435" y="368676"/>
            <a:ext cx="7260729" cy="604116"/>
          </a:xfrm>
          <a:prstGeom prst="rect">
            <a:avLst/>
          </a:prstGeom>
        </p:spPr>
        <p:txBody>
          <a:bodyPr vert="horz" wrap="square" lIns="0" tIns="8929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1"/>
              </a:spcBef>
            </a:pPr>
            <a:r>
              <a:rPr sz="3867" spc="71" dirty="0"/>
              <a:t>Categories </a:t>
            </a:r>
            <a:r>
              <a:rPr sz="3867" spc="140" dirty="0"/>
              <a:t>of </a:t>
            </a:r>
            <a:r>
              <a:rPr sz="3867" spc="92" dirty="0"/>
              <a:t>Machine</a:t>
            </a:r>
            <a:r>
              <a:rPr sz="3867" spc="-236" dirty="0"/>
              <a:t> </a:t>
            </a:r>
            <a:r>
              <a:rPr sz="3867" spc="67" dirty="0"/>
              <a:t>Learning</a:t>
            </a:r>
            <a:endParaRPr sz="3867" dirty="0"/>
          </a:p>
        </p:txBody>
      </p:sp>
      <p:sp>
        <p:nvSpPr>
          <p:cNvPr id="3" name="object 3"/>
          <p:cNvSpPr/>
          <p:nvPr/>
        </p:nvSpPr>
        <p:spPr>
          <a:xfrm>
            <a:off x="5959626" y="1841661"/>
            <a:ext cx="3284785" cy="1311324"/>
          </a:xfrm>
          <a:custGeom>
            <a:avLst/>
            <a:gdLst/>
            <a:ahLst/>
            <a:cxnLst/>
            <a:rect l="l" t="t" r="r" b="b"/>
            <a:pathLst>
              <a:path w="4671695" h="1864995">
                <a:moveTo>
                  <a:pt x="0" y="0"/>
                </a:moveTo>
                <a:lnTo>
                  <a:pt x="4671446" y="0"/>
                </a:lnTo>
                <a:lnTo>
                  <a:pt x="4671446" y="1864479"/>
                </a:lnTo>
                <a:lnTo>
                  <a:pt x="0" y="1864479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4" name="object 4"/>
          <p:cNvSpPr txBox="1"/>
          <p:nvPr/>
        </p:nvSpPr>
        <p:spPr>
          <a:xfrm>
            <a:off x="5959626" y="1841659"/>
            <a:ext cx="3284785" cy="1157023"/>
          </a:xfrm>
          <a:prstGeom prst="rect">
            <a:avLst/>
          </a:prstGeom>
          <a:ln w="10244">
            <a:solidFill>
              <a:srgbClr val="000000"/>
            </a:solidFill>
          </a:ln>
        </p:spPr>
        <p:txBody>
          <a:bodyPr vert="horz" wrap="square" lIns="0" tIns="23216" rIns="0" bIns="0" rtlCol="0">
            <a:spAutoFit/>
          </a:bodyPr>
          <a:lstStyle/>
          <a:p>
            <a:pPr marL="266076" marR="1624135">
              <a:lnSpc>
                <a:spcPct val="145600"/>
              </a:lnSpc>
              <a:spcBef>
                <a:spcPts val="183"/>
              </a:spcBef>
            </a:pPr>
            <a:r>
              <a:rPr sz="1688" spc="4" dirty="0">
                <a:latin typeface="Gill Sans MT"/>
                <a:cs typeface="Gill Sans MT"/>
              </a:rPr>
              <a:t>Labeled data  </a:t>
            </a:r>
            <a:r>
              <a:rPr sz="1688" dirty="0">
                <a:latin typeface="Gill Sans MT"/>
                <a:cs typeface="Gill Sans MT"/>
              </a:rPr>
              <a:t>Direct</a:t>
            </a:r>
            <a:r>
              <a:rPr sz="1688" spc="-39" dirty="0">
                <a:latin typeface="Gill Sans MT"/>
                <a:cs typeface="Gill Sans MT"/>
              </a:rPr>
              <a:t> </a:t>
            </a:r>
            <a:r>
              <a:rPr sz="1688" dirty="0">
                <a:latin typeface="Gill Sans MT"/>
                <a:cs typeface="Gill Sans MT"/>
              </a:rPr>
              <a:t>feedback</a:t>
            </a:r>
            <a:endParaRPr sz="1688">
              <a:latin typeface="Gill Sans MT"/>
              <a:cs typeface="Gill Sans MT"/>
            </a:endParaRPr>
          </a:p>
          <a:p>
            <a:pPr marL="266076">
              <a:spcBef>
                <a:spcPts val="921"/>
              </a:spcBef>
            </a:pPr>
            <a:r>
              <a:rPr sz="1688" spc="-4" dirty="0">
                <a:latin typeface="Gill Sans MT"/>
                <a:cs typeface="Gill Sans MT"/>
              </a:rPr>
              <a:t>Predict</a:t>
            </a:r>
            <a:r>
              <a:rPr sz="1688" spc="4" dirty="0">
                <a:latin typeface="Gill Sans MT"/>
                <a:cs typeface="Gill Sans MT"/>
              </a:rPr>
              <a:t> </a:t>
            </a:r>
            <a:r>
              <a:rPr sz="1688" dirty="0">
                <a:latin typeface="Gill Sans MT"/>
                <a:cs typeface="Gill Sans MT"/>
              </a:rPr>
              <a:t>outcome/future</a:t>
            </a:r>
            <a:endParaRPr sz="1688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53266" y="2037943"/>
            <a:ext cx="100844" cy="165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6" name="object 6"/>
          <p:cNvSpPr/>
          <p:nvPr/>
        </p:nvSpPr>
        <p:spPr>
          <a:xfrm>
            <a:off x="6053266" y="2408902"/>
            <a:ext cx="100844" cy="165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7" name="object 7"/>
          <p:cNvSpPr/>
          <p:nvPr/>
        </p:nvSpPr>
        <p:spPr>
          <a:xfrm>
            <a:off x="6053266" y="2779862"/>
            <a:ext cx="100844" cy="165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8" name="object 8"/>
          <p:cNvSpPr/>
          <p:nvPr/>
        </p:nvSpPr>
        <p:spPr>
          <a:xfrm>
            <a:off x="5959626" y="3267871"/>
            <a:ext cx="3284785" cy="1311324"/>
          </a:xfrm>
          <a:custGeom>
            <a:avLst/>
            <a:gdLst/>
            <a:ahLst/>
            <a:cxnLst/>
            <a:rect l="l" t="t" r="r" b="b"/>
            <a:pathLst>
              <a:path w="4671695" h="1864995">
                <a:moveTo>
                  <a:pt x="0" y="0"/>
                </a:moveTo>
                <a:lnTo>
                  <a:pt x="4671446" y="0"/>
                </a:lnTo>
                <a:lnTo>
                  <a:pt x="4671446" y="1864479"/>
                </a:lnTo>
                <a:lnTo>
                  <a:pt x="0" y="1864479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9" name="object 9"/>
          <p:cNvSpPr txBox="1"/>
          <p:nvPr/>
        </p:nvSpPr>
        <p:spPr>
          <a:xfrm>
            <a:off x="5959626" y="3267873"/>
            <a:ext cx="3284785" cy="1150261"/>
          </a:xfrm>
          <a:prstGeom prst="rect">
            <a:avLst/>
          </a:prstGeom>
          <a:ln w="10244">
            <a:solidFill>
              <a:srgbClr val="000000"/>
            </a:solidFill>
          </a:ln>
        </p:spPr>
        <p:txBody>
          <a:bodyPr vert="horz" wrap="square" lIns="0" tIns="16520" rIns="0" bIns="0" rtlCol="0">
            <a:spAutoFit/>
          </a:bodyPr>
          <a:lstStyle/>
          <a:p>
            <a:pPr marL="309380" marR="1478150">
              <a:lnSpc>
                <a:spcPct val="145600"/>
              </a:lnSpc>
              <a:spcBef>
                <a:spcPts val="131"/>
              </a:spcBef>
            </a:pPr>
            <a:r>
              <a:rPr sz="1688" spc="7" dirty="0">
                <a:latin typeface="Gill Sans MT"/>
                <a:cs typeface="Gill Sans MT"/>
              </a:rPr>
              <a:t>No</a:t>
            </a:r>
            <a:r>
              <a:rPr sz="1688" spc="-45" dirty="0">
                <a:latin typeface="Gill Sans MT"/>
                <a:cs typeface="Gill Sans MT"/>
              </a:rPr>
              <a:t> </a:t>
            </a:r>
            <a:r>
              <a:rPr sz="1688" spc="4" dirty="0">
                <a:latin typeface="Gill Sans MT"/>
                <a:cs typeface="Gill Sans MT"/>
              </a:rPr>
              <a:t>labels/targets  </a:t>
            </a:r>
            <a:r>
              <a:rPr sz="1688" spc="7" dirty="0">
                <a:latin typeface="Gill Sans MT"/>
                <a:cs typeface="Gill Sans MT"/>
              </a:rPr>
              <a:t>No</a:t>
            </a:r>
            <a:r>
              <a:rPr sz="1688" spc="-4" dirty="0">
                <a:latin typeface="Gill Sans MT"/>
                <a:cs typeface="Gill Sans MT"/>
              </a:rPr>
              <a:t> </a:t>
            </a:r>
            <a:r>
              <a:rPr sz="1688" dirty="0">
                <a:latin typeface="Gill Sans MT"/>
                <a:cs typeface="Gill Sans MT"/>
              </a:rPr>
              <a:t>feedback</a:t>
            </a:r>
            <a:endParaRPr sz="1688">
              <a:latin typeface="Gill Sans MT"/>
              <a:cs typeface="Gill Sans MT"/>
            </a:endParaRPr>
          </a:p>
          <a:p>
            <a:pPr marL="309380">
              <a:spcBef>
                <a:spcPts val="924"/>
              </a:spcBef>
            </a:pPr>
            <a:r>
              <a:rPr sz="1688" spc="4" dirty="0">
                <a:latin typeface="Gill Sans MT"/>
                <a:cs typeface="Gill Sans MT"/>
              </a:rPr>
              <a:t>Find </a:t>
            </a:r>
            <a:r>
              <a:rPr sz="1688" dirty="0">
                <a:latin typeface="Gill Sans MT"/>
                <a:cs typeface="Gill Sans MT"/>
              </a:rPr>
              <a:t>hidden structure in</a:t>
            </a:r>
            <a:r>
              <a:rPr sz="1688" spc="4" dirty="0">
                <a:latin typeface="Gill Sans MT"/>
                <a:cs typeface="Gill Sans MT"/>
              </a:rPr>
              <a:t> data</a:t>
            </a:r>
            <a:endParaRPr sz="1688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3266" y="3457853"/>
            <a:ext cx="100844" cy="165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1" name="object 11"/>
          <p:cNvSpPr/>
          <p:nvPr/>
        </p:nvSpPr>
        <p:spPr>
          <a:xfrm>
            <a:off x="6053266" y="3828811"/>
            <a:ext cx="100844" cy="165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2" name="object 12"/>
          <p:cNvSpPr/>
          <p:nvPr/>
        </p:nvSpPr>
        <p:spPr>
          <a:xfrm>
            <a:off x="6053266" y="4199771"/>
            <a:ext cx="100844" cy="165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3" name="object 13"/>
          <p:cNvSpPr txBox="1"/>
          <p:nvPr/>
        </p:nvSpPr>
        <p:spPr>
          <a:xfrm>
            <a:off x="2675017" y="3599214"/>
            <a:ext cx="3284785" cy="468443"/>
          </a:xfrm>
          <a:prstGeom prst="rect">
            <a:avLst/>
          </a:prstGeom>
          <a:solidFill>
            <a:srgbClr val="666666"/>
          </a:solidFill>
          <a:ln w="10244">
            <a:solidFill>
              <a:srgbClr val="000000"/>
            </a:solidFill>
          </a:ln>
        </p:spPr>
        <p:txBody>
          <a:bodyPr vert="horz" wrap="square" lIns="0" tIns="153144" rIns="0" bIns="0" rtlCol="0">
            <a:spAutoFit/>
          </a:bodyPr>
          <a:lstStyle/>
          <a:p>
            <a:pPr marR="8929" algn="ctr">
              <a:spcBef>
                <a:spcPts val="1205"/>
              </a:spcBef>
            </a:pPr>
            <a:r>
              <a:rPr sz="2039" spc="4" dirty="0">
                <a:solidFill>
                  <a:srgbClr val="FFFFFF"/>
                </a:solidFill>
                <a:latin typeface="Gill Sans MT"/>
                <a:cs typeface="Gill Sans MT"/>
              </a:rPr>
              <a:t>Unsupervised</a:t>
            </a:r>
            <a:r>
              <a:rPr sz="2039" spc="-7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039" dirty="0">
                <a:solidFill>
                  <a:srgbClr val="FFFFFF"/>
                </a:solidFill>
                <a:latin typeface="Gill Sans MT"/>
                <a:cs typeface="Gill Sans MT"/>
              </a:rPr>
              <a:t>Learning</a:t>
            </a:r>
            <a:endParaRPr sz="2039">
              <a:latin typeface="Gill Sans MT"/>
              <a:cs typeface="Gill Sans M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6153151" y="3501868"/>
            <a:ext cx="1478756" cy="95488"/>
          </a:xfrm>
          <a:prstGeom prst="rect">
            <a:avLst/>
          </a:prstGeom>
        </p:spPr>
        <p:txBody>
          <a:bodyPr vert="horz" wrap="square" lIns="0" tIns="3125" rIns="0" bIns="0" rtlCol="0" anchor="ctr">
            <a:spAutoFit/>
          </a:bodyPr>
          <a:lstStyle/>
          <a:p>
            <a:pPr marL="26786">
              <a:spcBef>
                <a:spcPts val="24"/>
              </a:spcBef>
            </a:pPr>
            <a:fld id="{81D60167-4931-47E6-BA6A-407CBD079E47}" type="slidenum">
              <a:rPr spc="-4" dirty="0"/>
              <a:pPr marL="26786">
                <a:spcBef>
                  <a:spcPts val="24"/>
                </a:spcBef>
              </a:pPr>
              <a:t>8</a:t>
            </a:fld>
            <a:endParaRPr spc="-4" dirty="0"/>
          </a:p>
        </p:txBody>
      </p:sp>
      <p:sp>
        <p:nvSpPr>
          <p:cNvPr id="14" name="object 14"/>
          <p:cNvSpPr txBox="1"/>
          <p:nvPr/>
        </p:nvSpPr>
        <p:spPr>
          <a:xfrm>
            <a:off x="2675017" y="2173002"/>
            <a:ext cx="3284785" cy="466641"/>
          </a:xfrm>
          <a:prstGeom prst="rect">
            <a:avLst/>
          </a:prstGeom>
          <a:solidFill>
            <a:srgbClr val="666666"/>
          </a:solidFill>
          <a:ln w="10244">
            <a:solidFill>
              <a:srgbClr val="000000"/>
            </a:solidFill>
          </a:ln>
        </p:spPr>
        <p:txBody>
          <a:bodyPr vert="horz" wrap="square" lIns="0" tIns="151359" rIns="0" bIns="0" rtlCol="0">
            <a:spAutoFit/>
          </a:bodyPr>
          <a:lstStyle/>
          <a:p>
            <a:pPr marR="8929" algn="ctr">
              <a:spcBef>
                <a:spcPts val="1192"/>
              </a:spcBef>
            </a:pPr>
            <a:r>
              <a:rPr sz="2039" spc="7" dirty="0">
                <a:solidFill>
                  <a:srgbClr val="FFFFFF"/>
                </a:solidFill>
                <a:latin typeface="Gill Sans MT"/>
                <a:cs typeface="Gill Sans MT"/>
              </a:rPr>
              <a:t>Supervised</a:t>
            </a:r>
            <a:r>
              <a:rPr sz="2039" spc="-11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039" dirty="0">
                <a:solidFill>
                  <a:srgbClr val="FFFFFF"/>
                </a:solidFill>
                <a:latin typeface="Gill Sans MT"/>
                <a:cs typeface="Gill Sans MT"/>
              </a:rPr>
              <a:t>Learning</a:t>
            </a:r>
            <a:endParaRPr sz="2039">
              <a:latin typeface="Gill Sans MT"/>
              <a:cs typeface="Gill Sans MT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262210FC-F0BC-4DED-8DB6-C8B0BFA6B2C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5940" y="312888"/>
            <a:ext cx="8671249" cy="686125"/>
          </a:xfrm>
          <a:prstGeom prst="rect">
            <a:avLst/>
          </a:prstGeom>
        </p:spPr>
        <p:txBody>
          <a:bodyPr vert="horz" wrap="square" lIns="0" tIns="8929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1"/>
              </a:spcBef>
            </a:pPr>
            <a:r>
              <a:rPr spc="67" dirty="0"/>
              <a:t>Unsupervised </a:t>
            </a:r>
            <a:r>
              <a:rPr spc="63" dirty="0"/>
              <a:t>Learning </a:t>
            </a:r>
            <a:r>
              <a:rPr spc="197" dirty="0"/>
              <a:t>-</a:t>
            </a:r>
            <a:r>
              <a:rPr spc="-144" dirty="0"/>
              <a:t> </a:t>
            </a:r>
            <a:r>
              <a:rPr spc="71" dirty="0"/>
              <a:t>Clustering</a:t>
            </a:r>
          </a:p>
        </p:txBody>
      </p:sp>
      <p:sp>
        <p:nvSpPr>
          <p:cNvPr id="3" name="object 3"/>
          <p:cNvSpPr/>
          <p:nvPr/>
        </p:nvSpPr>
        <p:spPr>
          <a:xfrm>
            <a:off x="4439545" y="2041089"/>
            <a:ext cx="3493740" cy="3331667"/>
          </a:xfrm>
          <a:custGeom>
            <a:avLst/>
            <a:gdLst/>
            <a:ahLst/>
            <a:cxnLst/>
            <a:rect l="l" t="t" r="r" b="b"/>
            <a:pathLst>
              <a:path w="4968875" h="4738370">
                <a:moveTo>
                  <a:pt x="0" y="0"/>
                </a:moveTo>
                <a:lnTo>
                  <a:pt x="0" y="4738270"/>
                </a:lnTo>
                <a:lnTo>
                  <a:pt x="4968608" y="47382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4" name="object 4"/>
          <p:cNvSpPr/>
          <p:nvPr/>
        </p:nvSpPr>
        <p:spPr>
          <a:xfrm>
            <a:off x="7924165" y="5331611"/>
            <a:ext cx="103584" cy="82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5" name="object 5"/>
          <p:cNvSpPr/>
          <p:nvPr/>
        </p:nvSpPr>
        <p:spPr>
          <a:xfrm>
            <a:off x="4398466" y="1946435"/>
            <a:ext cx="82153" cy="103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6" name="object 6"/>
          <p:cNvSpPr txBox="1"/>
          <p:nvPr/>
        </p:nvSpPr>
        <p:spPr>
          <a:xfrm>
            <a:off x="6124733" y="5346832"/>
            <a:ext cx="219224" cy="301276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26786">
              <a:spcBef>
                <a:spcPts val="71"/>
              </a:spcBef>
            </a:pPr>
            <a:r>
              <a:rPr sz="1899" i="1" spc="-49" dirty="0">
                <a:latin typeface="Gill Sans MT"/>
                <a:cs typeface="Gill Sans MT"/>
              </a:rPr>
              <a:t>x</a:t>
            </a:r>
            <a:r>
              <a:rPr sz="1581" spc="-73" baseline="-18518" dirty="0">
                <a:latin typeface="Arial"/>
                <a:cs typeface="Arial"/>
              </a:rPr>
              <a:t>1</a:t>
            </a:r>
            <a:endParaRPr sz="1581" baseline="-1851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46997" y="3591284"/>
            <a:ext cx="222796" cy="301276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26786">
              <a:spcBef>
                <a:spcPts val="71"/>
              </a:spcBef>
            </a:pPr>
            <a:r>
              <a:rPr sz="1899" i="1" spc="-4" dirty="0">
                <a:latin typeface="Gill Sans MT"/>
                <a:cs typeface="Gill Sans MT"/>
              </a:rPr>
              <a:t>x</a:t>
            </a:r>
            <a:r>
              <a:rPr sz="1581" spc="-5" baseline="-22222" dirty="0">
                <a:latin typeface="Gill Sans MT"/>
                <a:cs typeface="Gill Sans MT"/>
              </a:rPr>
              <a:t>2</a:t>
            </a:r>
            <a:endParaRPr sz="1581" baseline="-22222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39978" y="4131530"/>
            <a:ext cx="734020" cy="698748"/>
          </a:xfrm>
          <a:custGeom>
            <a:avLst/>
            <a:gdLst/>
            <a:ahLst/>
            <a:cxnLst/>
            <a:rect l="l" t="t" r="r" b="b"/>
            <a:pathLst>
              <a:path w="1043939" h="993775">
                <a:moveTo>
                  <a:pt x="890926" y="145510"/>
                </a:moveTo>
                <a:lnTo>
                  <a:pt x="924797" y="180950"/>
                </a:lnTo>
                <a:lnTo>
                  <a:pt x="954435" y="218598"/>
                </a:lnTo>
                <a:lnTo>
                  <a:pt x="979838" y="258160"/>
                </a:lnTo>
                <a:lnTo>
                  <a:pt x="1001008" y="299342"/>
                </a:lnTo>
                <a:lnTo>
                  <a:pt x="1017944" y="341848"/>
                </a:lnTo>
                <a:lnTo>
                  <a:pt x="1030645" y="385385"/>
                </a:lnTo>
                <a:lnTo>
                  <a:pt x="1039113" y="429657"/>
                </a:lnTo>
                <a:lnTo>
                  <a:pt x="1043347" y="474372"/>
                </a:lnTo>
                <a:lnTo>
                  <a:pt x="1043347" y="519234"/>
                </a:lnTo>
                <a:lnTo>
                  <a:pt x="1039113" y="563948"/>
                </a:lnTo>
                <a:lnTo>
                  <a:pt x="1030645" y="608221"/>
                </a:lnTo>
                <a:lnTo>
                  <a:pt x="1017944" y="651757"/>
                </a:lnTo>
                <a:lnTo>
                  <a:pt x="1001008" y="694263"/>
                </a:lnTo>
                <a:lnTo>
                  <a:pt x="979838" y="735445"/>
                </a:lnTo>
                <a:lnTo>
                  <a:pt x="954435" y="775007"/>
                </a:lnTo>
                <a:lnTo>
                  <a:pt x="924797" y="812655"/>
                </a:lnTo>
                <a:lnTo>
                  <a:pt x="890926" y="848094"/>
                </a:lnTo>
                <a:lnTo>
                  <a:pt x="855807" y="878634"/>
                </a:lnTo>
                <a:lnTo>
                  <a:pt x="818603" y="905580"/>
                </a:lnTo>
                <a:lnTo>
                  <a:pt x="779574" y="928934"/>
                </a:lnTo>
                <a:lnTo>
                  <a:pt x="738980" y="948694"/>
                </a:lnTo>
                <a:lnTo>
                  <a:pt x="697083" y="964862"/>
                </a:lnTo>
                <a:lnTo>
                  <a:pt x="654143" y="977437"/>
                </a:lnTo>
                <a:lnTo>
                  <a:pt x="610421" y="986419"/>
                </a:lnTo>
                <a:lnTo>
                  <a:pt x="566178" y="991809"/>
                </a:lnTo>
                <a:lnTo>
                  <a:pt x="521673" y="993605"/>
                </a:lnTo>
                <a:lnTo>
                  <a:pt x="477169" y="991809"/>
                </a:lnTo>
                <a:lnTo>
                  <a:pt x="432926" y="986419"/>
                </a:lnTo>
                <a:lnTo>
                  <a:pt x="389203" y="977437"/>
                </a:lnTo>
                <a:lnTo>
                  <a:pt x="346264" y="964862"/>
                </a:lnTo>
                <a:lnTo>
                  <a:pt x="304366" y="948694"/>
                </a:lnTo>
                <a:lnTo>
                  <a:pt x="263773" y="928934"/>
                </a:lnTo>
                <a:lnTo>
                  <a:pt x="224744" y="905580"/>
                </a:lnTo>
                <a:lnTo>
                  <a:pt x="187539" y="878634"/>
                </a:lnTo>
                <a:lnTo>
                  <a:pt x="152421" y="848094"/>
                </a:lnTo>
                <a:lnTo>
                  <a:pt x="118549" y="812655"/>
                </a:lnTo>
                <a:lnTo>
                  <a:pt x="88912" y="775007"/>
                </a:lnTo>
                <a:lnTo>
                  <a:pt x="63508" y="735445"/>
                </a:lnTo>
                <a:lnTo>
                  <a:pt x="42339" y="694263"/>
                </a:lnTo>
                <a:lnTo>
                  <a:pt x="25403" y="651757"/>
                </a:lnTo>
                <a:lnTo>
                  <a:pt x="12701" y="608221"/>
                </a:lnTo>
                <a:lnTo>
                  <a:pt x="4233" y="563948"/>
                </a:lnTo>
                <a:lnTo>
                  <a:pt x="0" y="519234"/>
                </a:lnTo>
                <a:lnTo>
                  <a:pt x="0" y="474372"/>
                </a:lnTo>
                <a:lnTo>
                  <a:pt x="4233" y="429657"/>
                </a:lnTo>
                <a:lnTo>
                  <a:pt x="12701" y="385385"/>
                </a:lnTo>
                <a:lnTo>
                  <a:pt x="25403" y="341848"/>
                </a:lnTo>
                <a:lnTo>
                  <a:pt x="42339" y="299342"/>
                </a:lnTo>
                <a:lnTo>
                  <a:pt x="63508" y="258160"/>
                </a:lnTo>
                <a:lnTo>
                  <a:pt x="88912" y="218598"/>
                </a:lnTo>
                <a:lnTo>
                  <a:pt x="118549" y="180950"/>
                </a:lnTo>
                <a:lnTo>
                  <a:pt x="152421" y="145510"/>
                </a:lnTo>
                <a:lnTo>
                  <a:pt x="187539" y="114971"/>
                </a:lnTo>
                <a:lnTo>
                  <a:pt x="224744" y="88024"/>
                </a:lnTo>
                <a:lnTo>
                  <a:pt x="263773" y="64671"/>
                </a:lnTo>
                <a:lnTo>
                  <a:pt x="304366" y="44910"/>
                </a:lnTo>
                <a:lnTo>
                  <a:pt x="346264" y="28742"/>
                </a:lnTo>
                <a:lnTo>
                  <a:pt x="389203" y="16167"/>
                </a:lnTo>
                <a:lnTo>
                  <a:pt x="432926" y="7185"/>
                </a:lnTo>
                <a:lnTo>
                  <a:pt x="477169" y="1796"/>
                </a:lnTo>
                <a:lnTo>
                  <a:pt x="521673" y="0"/>
                </a:lnTo>
                <a:lnTo>
                  <a:pt x="566178" y="1796"/>
                </a:lnTo>
                <a:lnTo>
                  <a:pt x="610421" y="7185"/>
                </a:lnTo>
                <a:lnTo>
                  <a:pt x="654143" y="16167"/>
                </a:lnTo>
                <a:lnTo>
                  <a:pt x="697083" y="28742"/>
                </a:lnTo>
                <a:lnTo>
                  <a:pt x="738980" y="44910"/>
                </a:lnTo>
                <a:lnTo>
                  <a:pt x="779574" y="64671"/>
                </a:lnTo>
                <a:lnTo>
                  <a:pt x="818603" y="88024"/>
                </a:lnTo>
                <a:lnTo>
                  <a:pt x="855807" y="114971"/>
                </a:lnTo>
                <a:lnTo>
                  <a:pt x="890926" y="145510"/>
                </a:lnTo>
              </a:path>
            </a:pathLst>
          </a:custGeom>
          <a:ln w="38100">
            <a:solidFill>
              <a:srgbClr val="D840D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9" name="object 9"/>
          <p:cNvSpPr/>
          <p:nvPr/>
        </p:nvSpPr>
        <p:spPr>
          <a:xfrm>
            <a:off x="6511230" y="3970795"/>
            <a:ext cx="1214437" cy="1214437"/>
          </a:xfrm>
          <a:custGeom>
            <a:avLst/>
            <a:gdLst/>
            <a:ahLst/>
            <a:cxnLst/>
            <a:rect l="l" t="t" r="r" b="b"/>
            <a:pathLst>
              <a:path w="1727200" h="1727200">
                <a:moveTo>
                  <a:pt x="1474254" y="252943"/>
                </a:moveTo>
                <a:lnTo>
                  <a:pt x="1506856" y="287352"/>
                </a:lnTo>
                <a:lnTo>
                  <a:pt x="1537210" y="323064"/>
                </a:lnTo>
                <a:lnTo>
                  <a:pt x="1565315" y="359988"/>
                </a:lnTo>
                <a:lnTo>
                  <a:pt x="1591171" y="398028"/>
                </a:lnTo>
                <a:lnTo>
                  <a:pt x="1614780" y="437093"/>
                </a:lnTo>
                <a:lnTo>
                  <a:pt x="1636140" y="477090"/>
                </a:lnTo>
                <a:lnTo>
                  <a:pt x="1655251" y="517924"/>
                </a:lnTo>
                <a:lnTo>
                  <a:pt x="1672114" y="559504"/>
                </a:lnTo>
                <a:lnTo>
                  <a:pt x="1686729" y="601736"/>
                </a:lnTo>
                <a:lnTo>
                  <a:pt x="1699095" y="644526"/>
                </a:lnTo>
                <a:lnTo>
                  <a:pt x="1709213" y="687782"/>
                </a:lnTo>
                <a:lnTo>
                  <a:pt x="1717082" y="731411"/>
                </a:lnTo>
                <a:lnTo>
                  <a:pt x="1722703" y="775319"/>
                </a:lnTo>
                <a:lnTo>
                  <a:pt x="1726076" y="819413"/>
                </a:lnTo>
                <a:lnTo>
                  <a:pt x="1727200" y="863600"/>
                </a:lnTo>
                <a:lnTo>
                  <a:pt x="1726076" y="907787"/>
                </a:lnTo>
                <a:lnTo>
                  <a:pt x="1722703" y="951882"/>
                </a:lnTo>
                <a:lnTo>
                  <a:pt x="1717082" y="995790"/>
                </a:lnTo>
                <a:lnTo>
                  <a:pt x="1709213" y="1039418"/>
                </a:lnTo>
                <a:lnTo>
                  <a:pt x="1699095" y="1082674"/>
                </a:lnTo>
                <a:lnTo>
                  <a:pt x="1686729" y="1125465"/>
                </a:lnTo>
                <a:lnTo>
                  <a:pt x="1672114" y="1167696"/>
                </a:lnTo>
                <a:lnTo>
                  <a:pt x="1655251" y="1209276"/>
                </a:lnTo>
                <a:lnTo>
                  <a:pt x="1636140" y="1250110"/>
                </a:lnTo>
                <a:lnTo>
                  <a:pt x="1614780" y="1290107"/>
                </a:lnTo>
                <a:lnTo>
                  <a:pt x="1591171" y="1329172"/>
                </a:lnTo>
                <a:lnTo>
                  <a:pt x="1565315" y="1367213"/>
                </a:lnTo>
                <a:lnTo>
                  <a:pt x="1537210" y="1404136"/>
                </a:lnTo>
                <a:lnTo>
                  <a:pt x="1506856" y="1439848"/>
                </a:lnTo>
                <a:lnTo>
                  <a:pt x="1474254" y="1474257"/>
                </a:lnTo>
                <a:lnTo>
                  <a:pt x="1439846" y="1506858"/>
                </a:lnTo>
                <a:lnTo>
                  <a:pt x="1404135" y="1537212"/>
                </a:lnTo>
                <a:lnTo>
                  <a:pt x="1367212" y="1565317"/>
                </a:lnTo>
                <a:lnTo>
                  <a:pt x="1329172" y="1591173"/>
                </a:lnTo>
                <a:lnTo>
                  <a:pt x="1290107" y="1614781"/>
                </a:lnTo>
                <a:lnTo>
                  <a:pt x="1250111" y="1636141"/>
                </a:lnTo>
                <a:lnTo>
                  <a:pt x="1209277" y="1655252"/>
                </a:lnTo>
                <a:lnTo>
                  <a:pt x="1167697" y="1672115"/>
                </a:lnTo>
                <a:lnTo>
                  <a:pt x="1125466" y="1686730"/>
                </a:lnTo>
                <a:lnTo>
                  <a:pt x="1082676" y="1699096"/>
                </a:lnTo>
                <a:lnTo>
                  <a:pt x="1039420" y="1709214"/>
                </a:lnTo>
                <a:lnTo>
                  <a:pt x="995791" y="1717083"/>
                </a:lnTo>
                <a:lnTo>
                  <a:pt x="951883" y="1722704"/>
                </a:lnTo>
                <a:lnTo>
                  <a:pt x="907789" y="1726077"/>
                </a:lnTo>
                <a:lnTo>
                  <a:pt x="863602" y="1727201"/>
                </a:lnTo>
                <a:lnTo>
                  <a:pt x="819414" y="1726077"/>
                </a:lnTo>
                <a:lnTo>
                  <a:pt x="775320" y="1722704"/>
                </a:lnTo>
                <a:lnTo>
                  <a:pt x="731412" y="1717083"/>
                </a:lnTo>
                <a:lnTo>
                  <a:pt x="687783" y="1709214"/>
                </a:lnTo>
                <a:lnTo>
                  <a:pt x="644527" y="1699096"/>
                </a:lnTo>
                <a:lnTo>
                  <a:pt x="601737" y="1686730"/>
                </a:lnTo>
                <a:lnTo>
                  <a:pt x="559505" y="1672115"/>
                </a:lnTo>
                <a:lnTo>
                  <a:pt x="517925" y="1655252"/>
                </a:lnTo>
                <a:lnTo>
                  <a:pt x="477090" y="1636141"/>
                </a:lnTo>
                <a:lnTo>
                  <a:pt x="437094" y="1614781"/>
                </a:lnTo>
                <a:lnTo>
                  <a:pt x="398029" y="1591173"/>
                </a:lnTo>
                <a:lnTo>
                  <a:pt x="359988" y="1565317"/>
                </a:lnTo>
                <a:lnTo>
                  <a:pt x="323065" y="1537212"/>
                </a:lnTo>
                <a:lnTo>
                  <a:pt x="287352" y="1506858"/>
                </a:lnTo>
                <a:lnTo>
                  <a:pt x="252943" y="1474257"/>
                </a:lnTo>
                <a:lnTo>
                  <a:pt x="220342" y="1439848"/>
                </a:lnTo>
                <a:lnTo>
                  <a:pt x="189989" y="1404136"/>
                </a:lnTo>
                <a:lnTo>
                  <a:pt x="161884" y="1367213"/>
                </a:lnTo>
                <a:lnTo>
                  <a:pt x="136027" y="1329172"/>
                </a:lnTo>
                <a:lnTo>
                  <a:pt x="112419" y="1290107"/>
                </a:lnTo>
                <a:lnTo>
                  <a:pt x="91059" y="1250110"/>
                </a:lnTo>
                <a:lnTo>
                  <a:pt x="71948" y="1209276"/>
                </a:lnTo>
                <a:lnTo>
                  <a:pt x="55085" y="1167696"/>
                </a:lnTo>
                <a:lnTo>
                  <a:pt x="40471" y="1125465"/>
                </a:lnTo>
                <a:lnTo>
                  <a:pt x="28104" y="1082674"/>
                </a:lnTo>
                <a:lnTo>
                  <a:pt x="17987" y="1039418"/>
                </a:lnTo>
                <a:lnTo>
                  <a:pt x="10117" y="995790"/>
                </a:lnTo>
                <a:lnTo>
                  <a:pt x="4496" y="951882"/>
                </a:lnTo>
                <a:lnTo>
                  <a:pt x="1124" y="907787"/>
                </a:lnTo>
                <a:lnTo>
                  <a:pt x="0" y="863600"/>
                </a:lnTo>
                <a:lnTo>
                  <a:pt x="1124" y="819413"/>
                </a:lnTo>
                <a:lnTo>
                  <a:pt x="4496" y="775319"/>
                </a:lnTo>
                <a:lnTo>
                  <a:pt x="10117" y="731411"/>
                </a:lnTo>
                <a:lnTo>
                  <a:pt x="17987" y="687782"/>
                </a:lnTo>
                <a:lnTo>
                  <a:pt x="28104" y="644526"/>
                </a:lnTo>
                <a:lnTo>
                  <a:pt x="40471" y="601736"/>
                </a:lnTo>
                <a:lnTo>
                  <a:pt x="55085" y="559504"/>
                </a:lnTo>
                <a:lnTo>
                  <a:pt x="71948" y="517924"/>
                </a:lnTo>
                <a:lnTo>
                  <a:pt x="91059" y="477090"/>
                </a:lnTo>
                <a:lnTo>
                  <a:pt x="112419" y="437093"/>
                </a:lnTo>
                <a:lnTo>
                  <a:pt x="136027" y="398028"/>
                </a:lnTo>
                <a:lnTo>
                  <a:pt x="161884" y="359988"/>
                </a:lnTo>
                <a:lnTo>
                  <a:pt x="189989" y="323064"/>
                </a:lnTo>
                <a:lnTo>
                  <a:pt x="220342" y="287352"/>
                </a:lnTo>
                <a:lnTo>
                  <a:pt x="252943" y="252943"/>
                </a:lnTo>
                <a:lnTo>
                  <a:pt x="287352" y="220342"/>
                </a:lnTo>
                <a:lnTo>
                  <a:pt x="323065" y="189989"/>
                </a:lnTo>
                <a:lnTo>
                  <a:pt x="359988" y="161884"/>
                </a:lnTo>
                <a:lnTo>
                  <a:pt x="398029" y="136027"/>
                </a:lnTo>
                <a:lnTo>
                  <a:pt x="437094" y="112419"/>
                </a:lnTo>
                <a:lnTo>
                  <a:pt x="477090" y="91059"/>
                </a:lnTo>
                <a:lnTo>
                  <a:pt x="517925" y="71948"/>
                </a:lnTo>
                <a:lnTo>
                  <a:pt x="559505" y="55085"/>
                </a:lnTo>
                <a:lnTo>
                  <a:pt x="601737" y="40471"/>
                </a:lnTo>
                <a:lnTo>
                  <a:pt x="644527" y="28104"/>
                </a:lnTo>
                <a:lnTo>
                  <a:pt x="687783" y="17987"/>
                </a:lnTo>
                <a:lnTo>
                  <a:pt x="731412" y="10117"/>
                </a:lnTo>
                <a:lnTo>
                  <a:pt x="775320" y="4496"/>
                </a:lnTo>
                <a:lnTo>
                  <a:pt x="819414" y="1124"/>
                </a:lnTo>
                <a:lnTo>
                  <a:pt x="863602" y="0"/>
                </a:lnTo>
                <a:lnTo>
                  <a:pt x="907789" y="1124"/>
                </a:lnTo>
                <a:lnTo>
                  <a:pt x="951883" y="4496"/>
                </a:lnTo>
                <a:lnTo>
                  <a:pt x="995791" y="10117"/>
                </a:lnTo>
                <a:lnTo>
                  <a:pt x="1039420" y="17987"/>
                </a:lnTo>
                <a:lnTo>
                  <a:pt x="1082676" y="28104"/>
                </a:lnTo>
                <a:lnTo>
                  <a:pt x="1125466" y="40471"/>
                </a:lnTo>
                <a:lnTo>
                  <a:pt x="1167697" y="55085"/>
                </a:lnTo>
                <a:lnTo>
                  <a:pt x="1209277" y="71948"/>
                </a:lnTo>
                <a:lnTo>
                  <a:pt x="1250111" y="91059"/>
                </a:lnTo>
                <a:lnTo>
                  <a:pt x="1290107" y="112419"/>
                </a:lnTo>
                <a:lnTo>
                  <a:pt x="1329172" y="136027"/>
                </a:lnTo>
                <a:lnTo>
                  <a:pt x="1367212" y="161884"/>
                </a:lnTo>
                <a:lnTo>
                  <a:pt x="1404135" y="189989"/>
                </a:lnTo>
                <a:lnTo>
                  <a:pt x="1439846" y="220342"/>
                </a:lnTo>
                <a:lnTo>
                  <a:pt x="1474254" y="252943"/>
                </a:lnTo>
              </a:path>
            </a:pathLst>
          </a:custGeom>
          <a:ln w="38099">
            <a:solidFill>
              <a:srgbClr val="D840D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0" name="object 10"/>
          <p:cNvSpPr/>
          <p:nvPr/>
        </p:nvSpPr>
        <p:spPr>
          <a:xfrm>
            <a:off x="5115966" y="4236453"/>
            <a:ext cx="102692" cy="1026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1" name="object 11"/>
          <p:cNvSpPr/>
          <p:nvPr/>
        </p:nvSpPr>
        <p:spPr>
          <a:xfrm>
            <a:off x="5017739" y="4504343"/>
            <a:ext cx="102692" cy="1026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2" name="object 12"/>
          <p:cNvSpPr/>
          <p:nvPr/>
        </p:nvSpPr>
        <p:spPr>
          <a:xfrm>
            <a:off x="5508873" y="4379327"/>
            <a:ext cx="102692" cy="1026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3" name="object 13"/>
          <p:cNvSpPr/>
          <p:nvPr/>
        </p:nvSpPr>
        <p:spPr>
          <a:xfrm>
            <a:off x="5453063" y="2502039"/>
            <a:ext cx="1393031" cy="13480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4" name="object 14"/>
          <p:cNvSpPr/>
          <p:nvPr/>
        </p:nvSpPr>
        <p:spPr>
          <a:xfrm>
            <a:off x="5287863" y="4319052"/>
            <a:ext cx="98227" cy="98227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69850" y="0"/>
                </a:moveTo>
                <a:lnTo>
                  <a:pt x="43565" y="5114"/>
                </a:lnTo>
                <a:lnTo>
                  <a:pt x="20458" y="20458"/>
                </a:lnTo>
                <a:lnTo>
                  <a:pt x="5114" y="43565"/>
                </a:lnTo>
                <a:lnTo>
                  <a:pt x="0" y="69850"/>
                </a:lnTo>
                <a:lnTo>
                  <a:pt x="5114" y="96134"/>
                </a:lnTo>
                <a:lnTo>
                  <a:pt x="20458" y="119241"/>
                </a:lnTo>
                <a:lnTo>
                  <a:pt x="43565" y="134585"/>
                </a:lnTo>
                <a:lnTo>
                  <a:pt x="69850" y="139700"/>
                </a:lnTo>
                <a:lnTo>
                  <a:pt x="96134" y="134585"/>
                </a:lnTo>
                <a:lnTo>
                  <a:pt x="119241" y="119241"/>
                </a:lnTo>
                <a:lnTo>
                  <a:pt x="134585" y="96134"/>
                </a:lnTo>
                <a:lnTo>
                  <a:pt x="139700" y="69850"/>
                </a:lnTo>
                <a:lnTo>
                  <a:pt x="134585" y="43565"/>
                </a:lnTo>
                <a:lnTo>
                  <a:pt x="119241" y="20458"/>
                </a:lnTo>
                <a:lnTo>
                  <a:pt x="96134" y="5114"/>
                </a:lnTo>
                <a:lnTo>
                  <a:pt x="6985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5" name="object 15"/>
          <p:cNvSpPr/>
          <p:nvPr/>
        </p:nvSpPr>
        <p:spPr>
          <a:xfrm>
            <a:off x="5287863" y="4319052"/>
            <a:ext cx="98227" cy="98227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19241" y="20458"/>
                </a:moveTo>
                <a:lnTo>
                  <a:pt x="134585" y="43565"/>
                </a:lnTo>
                <a:lnTo>
                  <a:pt x="139700" y="69850"/>
                </a:lnTo>
                <a:lnTo>
                  <a:pt x="134585" y="96134"/>
                </a:lnTo>
                <a:lnTo>
                  <a:pt x="119241" y="119241"/>
                </a:lnTo>
                <a:lnTo>
                  <a:pt x="96134" y="134585"/>
                </a:lnTo>
                <a:lnTo>
                  <a:pt x="69850" y="139700"/>
                </a:lnTo>
                <a:lnTo>
                  <a:pt x="43565" y="134585"/>
                </a:lnTo>
                <a:lnTo>
                  <a:pt x="20458" y="119241"/>
                </a:lnTo>
                <a:lnTo>
                  <a:pt x="5114" y="96134"/>
                </a:lnTo>
                <a:lnTo>
                  <a:pt x="0" y="69850"/>
                </a:lnTo>
                <a:lnTo>
                  <a:pt x="5114" y="43565"/>
                </a:lnTo>
                <a:lnTo>
                  <a:pt x="20458" y="20458"/>
                </a:lnTo>
                <a:lnTo>
                  <a:pt x="43565" y="5114"/>
                </a:lnTo>
                <a:lnTo>
                  <a:pt x="69850" y="0"/>
                </a:lnTo>
                <a:lnTo>
                  <a:pt x="96134" y="5114"/>
                </a:lnTo>
                <a:lnTo>
                  <a:pt x="119241" y="2045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6" name="object 16"/>
          <p:cNvSpPr/>
          <p:nvPr/>
        </p:nvSpPr>
        <p:spPr>
          <a:xfrm>
            <a:off x="5296792" y="4694099"/>
            <a:ext cx="98227" cy="98227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69850" y="0"/>
                </a:moveTo>
                <a:lnTo>
                  <a:pt x="43565" y="5114"/>
                </a:lnTo>
                <a:lnTo>
                  <a:pt x="20458" y="20458"/>
                </a:lnTo>
                <a:lnTo>
                  <a:pt x="5114" y="43565"/>
                </a:lnTo>
                <a:lnTo>
                  <a:pt x="0" y="69850"/>
                </a:lnTo>
                <a:lnTo>
                  <a:pt x="5114" y="96134"/>
                </a:lnTo>
                <a:lnTo>
                  <a:pt x="20458" y="119241"/>
                </a:lnTo>
                <a:lnTo>
                  <a:pt x="43565" y="134585"/>
                </a:lnTo>
                <a:lnTo>
                  <a:pt x="69850" y="139700"/>
                </a:lnTo>
                <a:lnTo>
                  <a:pt x="96134" y="134585"/>
                </a:lnTo>
                <a:lnTo>
                  <a:pt x="119241" y="119241"/>
                </a:lnTo>
                <a:lnTo>
                  <a:pt x="134585" y="96134"/>
                </a:lnTo>
                <a:lnTo>
                  <a:pt x="139700" y="69850"/>
                </a:lnTo>
                <a:lnTo>
                  <a:pt x="134585" y="43565"/>
                </a:lnTo>
                <a:lnTo>
                  <a:pt x="119241" y="20458"/>
                </a:lnTo>
                <a:lnTo>
                  <a:pt x="96134" y="5114"/>
                </a:lnTo>
                <a:lnTo>
                  <a:pt x="6985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7" name="object 17"/>
          <p:cNvSpPr/>
          <p:nvPr/>
        </p:nvSpPr>
        <p:spPr>
          <a:xfrm>
            <a:off x="5296792" y="4694099"/>
            <a:ext cx="98227" cy="98227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19241" y="20458"/>
                </a:moveTo>
                <a:lnTo>
                  <a:pt x="134585" y="43565"/>
                </a:lnTo>
                <a:lnTo>
                  <a:pt x="139700" y="69850"/>
                </a:lnTo>
                <a:lnTo>
                  <a:pt x="134585" y="96134"/>
                </a:lnTo>
                <a:lnTo>
                  <a:pt x="119241" y="119241"/>
                </a:lnTo>
                <a:lnTo>
                  <a:pt x="96134" y="134585"/>
                </a:lnTo>
                <a:lnTo>
                  <a:pt x="69850" y="139700"/>
                </a:lnTo>
                <a:lnTo>
                  <a:pt x="43565" y="134585"/>
                </a:lnTo>
                <a:lnTo>
                  <a:pt x="20458" y="119241"/>
                </a:lnTo>
                <a:lnTo>
                  <a:pt x="5114" y="96134"/>
                </a:lnTo>
                <a:lnTo>
                  <a:pt x="0" y="69850"/>
                </a:lnTo>
                <a:lnTo>
                  <a:pt x="5114" y="43565"/>
                </a:lnTo>
                <a:lnTo>
                  <a:pt x="20458" y="20458"/>
                </a:lnTo>
                <a:lnTo>
                  <a:pt x="43565" y="5114"/>
                </a:lnTo>
                <a:lnTo>
                  <a:pt x="69850" y="0"/>
                </a:lnTo>
                <a:lnTo>
                  <a:pt x="96134" y="5114"/>
                </a:lnTo>
                <a:lnTo>
                  <a:pt x="119241" y="2045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8" name="object 18"/>
          <p:cNvSpPr/>
          <p:nvPr/>
        </p:nvSpPr>
        <p:spPr>
          <a:xfrm>
            <a:off x="5403948" y="4578013"/>
            <a:ext cx="98227" cy="98227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69850" y="0"/>
                </a:moveTo>
                <a:lnTo>
                  <a:pt x="43565" y="5114"/>
                </a:lnTo>
                <a:lnTo>
                  <a:pt x="20458" y="20458"/>
                </a:lnTo>
                <a:lnTo>
                  <a:pt x="5114" y="43565"/>
                </a:lnTo>
                <a:lnTo>
                  <a:pt x="0" y="69850"/>
                </a:lnTo>
                <a:lnTo>
                  <a:pt x="5114" y="96134"/>
                </a:lnTo>
                <a:lnTo>
                  <a:pt x="20458" y="119241"/>
                </a:lnTo>
                <a:lnTo>
                  <a:pt x="43565" y="134585"/>
                </a:lnTo>
                <a:lnTo>
                  <a:pt x="69850" y="139700"/>
                </a:lnTo>
                <a:lnTo>
                  <a:pt x="96134" y="134585"/>
                </a:lnTo>
                <a:lnTo>
                  <a:pt x="119241" y="119241"/>
                </a:lnTo>
                <a:lnTo>
                  <a:pt x="134585" y="96134"/>
                </a:lnTo>
                <a:lnTo>
                  <a:pt x="139700" y="69850"/>
                </a:lnTo>
                <a:lnTo>
                  <a:pt x="134585" y="43565"/>
                </a:lnTo>
                <a:lnTo>
                  <a:pt x="119241" y="20458"/>
                </a:lnTo>
                <a:lnTo>
                  <a:pt x="96134" y="5114"/>
                </a:lnTo>
                <a:lnTo>
                  <a:pt x="6985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19" name="object 19"/>
          <p:cNvSpPr/>
          <p:nvPr/>
        </p:nvSpPr>
        <p:spPr>
          <a:xfrm>
            <a:off x="5403948" y="4578013"/>
            <a:ext cx="98227" cy="98227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19241" y="20458"/>
                </a:moveTo>
                <a:lnTo>
                  <a:pt x="134585" y="43565"/>
                </a:lnTo>
                <a:lnTo>
                  <a:pt x="139700" y="69850"/>
                </a:lnTo>
                <a:lnTo>
                  <a:pt x="134585" y="96134"/>
                </a:lnTo>
                <a:lnTo>
                  <a:pt x="119241" y="119241"/>
                </a:lnTo>
                <a:lnTo>
                  <a:pt x="96134" y="134585"/>
                </a:lnTo>
                <a:lnTo>
                  <a:pt x="69850" y="139700"/>
                </a:lnTo>
                <a:lnTo>
                  <a:pt x="43565" y="134585"/>
                </a:lnTo>
                <a:lnTo>
                  <a:pt x="20458" y="119241"/>
                </a:lnTo>
                <a:lnTo>
                  <a:pt x="5114" y="96134"/>
                </a:lnTo>
                <a:lnTo>
                  <a:pt x="0" y="69850"/>
                </a:lnTo>
                <a:lnTo>
                  <a:pt x="5114" y="43565"/>
                </a:lnTo>
                <a:lnTo>
                  <a:pt x="20458" y="20458"/>
                </a:lnTo>
                <a:lnTo>
                  <a:pt x="43565" y="5114"/>
                </a:lnTo>
                <a:lnTo>
                  <a:pt x="69850" y="0"/>
                </a:lnTo>
                <a:lnTo>
                  <a:pt x="96134" y="5114"/>
                </a:lnTo>
                <a:lnTo>
                  <a:pt x="119241" y="2045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0" name="object 20"/>
          <p:cNvSpPr/>
          <p:nvPr/>
        </p:nvSpPr>
        <p:spPr>
          <a:xfrm>
            <a:off x="5124897" y="4629359"/>
            <a:ext cx="102692" cy="1026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1" name="object 21"/>
          <p:cNvSpPr/>
          <p:nvPr/>
        </p:nvSpPr>
        <p:spPr>
          <a:xfrm>
            <a:off x="5257665" y="4470857"/>
            <a:ext cx="98227" cy="98227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69850" y="0"/>
                </a:moveTo>
                <a:lnTo>
                  <a:pt x="43565" y="5114"/>
                </a:lnTo>
                <a:lnTo>
                  <a:pt x="20458" y="20458"/>
                </a:lnTo>
                <a:lnTo>
                  <a:pt x="5114" y="43565"/>
                </a:lnTo>
                <a:lnTo>
                  <a:pt x="0" y="69850"/>
                </a:lnTo>
                <a:lnTo>
                  <a:pt x="5114" y="96134"/>
                </a:lnTo>
                <a:lnTo>
                  <a:pt x="20458" y="119241"/>
                </a:lnTo>
                <a:lnTo>
                  <a:pt x="43565" y="134585"/>
                </a:lnTo>
                <a:lnTo>
                  <a:pt x="69850" y="139700"/>
                </a:lnTo>
                <a:lnTo>
                  <a:pt x="96134" y="134585"/>
                </a:lnTo>
                <a:lnTo>
                  <a:pt x="119241" y="119241"/>
                </a:lnTo>
                <a:lnTo>
                  <a:pt x="134585" y="96134"/>
                </a:lnTo>
                <a:lnTo>
                  <a:pt x="139700" y="69850"/>
                </a:lnTo>
                <a:lnTo>
                  <a:pt x="134585" y="43565"/>
                </a:lnTo>
                <a:lnTo>
                  <a:pt x="119241" y="20458"/>
                </a:lnTo>
                <a:lnTo>
                  <a:pt x="96134" y="5114"/>
                </a:lnTo>
                <a:lnTo>
                  <a:pt x="6985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2" name="object 22"/>
          <p:cNvSpPr/>
          <p:nvPr/>
        </p:nvSpPr>
        <p:spPr>
          <a:xfrm>
            <a:off x="5257665" y="4470857"/>
            <a:ext cx="98227" cy="98227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19241" y="20458"/>
                </a:moveTo>
                <a:lnTo>
                  <a:pt x="134585" y="43565"/>
                </a:lnTo>
                <a:lnTo>
                  <a:pt x="139700" y="69850"/>
                </a:lnTo>
                <a:lnTo>
                  <a:pt x="134585" y="96134"/>
                </a:lnTo>
                <a:lnTo>
                  <a:pt x="119241" y="119241"/>
                </a:lnTo>
                <a:lnTo>
                  <a:pt x="96134" y="134585"/>
                </a:lnTo>
                <a:lnTo>
                  <a:pt x="69850" y="139700"/>
                </a:lnTo>
                <a:lnTo>
                  <a:pt x="43565" y="134585"/>
                </a:lnTo>
                <a:lnTo>
                  <a:pt x="20458" y="119241"/>
                </a:lnTo>
                <a:lnTo>
                  <a:pt x="5114" y="96134"/>
                </a:lnTo>
                <a:lnTo>
                  <a:pt x="0" y="69850"/>
                </a:lnTo>
                <a:lnTo>
                  <a:pt x="5114" y="43565"/>
                </a:lnTo>
                <a:lnTo>
                  <a:pt x="20458" y="20458"/>
                </a:lnTo>
                <a:lnTo>
                  <a:pt x="43565" y="5114"/>
                </a:lnTo>
                <a:lnTo>
                  <a:pt x="69850" y="0"/>
                </a:lnTo>
                <a:lnTo>
                  <a:pt x="96134" y="5114"/>
                </a:lnTo>
                <a:lnTo>
                  <a:pt x="119241" y="2045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3" name="object 23"/>
          <p:cNvSpPr/>
          <p:nvPr/>
        </p:nvSpPr>
        <p:spPr>
          <a:xfrm>
            <a:off x="6580435" y="4352539"/>
            <a:ext cx="102692" cy="1026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4" name="object 24"/>
          <p:cNvSpPr/>
          <p:nvPr/>
        </p:nvSpPr>
        <p:spPr>
          <a:xfrm>
            <a:off x="5403948" y="4211896"/>
            <a:ext cx="98227" cy="98227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69850" y="0"/>
                </a:moveTo>
                <a:lnTo>
                  <a:pt x="43565" y="5114"/>
                </a:lnTo>
                <a:lnTo>
                  <a:pt x="20458" y="20458"/>
                </a:lnTo>
                <a:lnTo>
                  <a:pt x="5114" y="43565"/>
                </a:lnTo>
                <a:lnTo>
                  <a:pt x="0" y="69850"/>
                </a:lnTo>
                <a:lnTo>
                  <a:pt x="5114" y="96134"/>
                </a:lnTo>
                <a:lnTo>
                  <a:pt x="20458" y="119241"/>
                </a:lnTo>
                <a:lnTo>
                  <a:pt x="43565" y="134585"/>
                </a:lnTo>
                <a:lnTo>
                  <a:pt x="69850" y="139700"/>
                </a:lnTo>
                <a:lnTo>
                  <a:pt x="96134" y="134585"/>
                </a:lnTo>
                <a:lnTo>
                  <a:pt x="119241" y="119241"/>
                </a:lnTo>
                <a:lnTo>
                  <a:pt x="134585" y="96134"/>
                </a:lnTo>
                <a:lnTo>
                  <a:pt x="139700" y="69850"/>
                </a:lnTo>
                <a:lnTo>
                  <a:pt x="134585" y="43565"/>
                </a:lnTo>
                <a:lnTo>
                  <a:pt x="119241" y="20458"/>
                </a:lnTo>
                <a:lnTo>
                  <a:pt x="96134" y="5114"/>
                </a:lnTo>
                <a:lnTo>
                  <a:pt x="6985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5" name="object 25"/>
          <p:cNvSpPr/>
          <p:nvPr/>
        </p:nvSpPr>
        <p:spPr>
          <a:xfrm>
            <a:off x="5403948" y="4211896"/>
            <a:ext cx="98227" cy="98227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19241" y="20458"/>
                </a:moveTo>
                <a:lnTo>
                  <a:pt x="134585" y="43565"/>
                </a:lnTo>
                <a:lnTo>
                  <a:pt x="139700" y="69850"/>
                </a:lnTo>
                <a:lnTo>
                  <a:pt x="134585" y="96134"/>
                </a:lnTo>
                <a:lnTo>
                  <a:pt x="119241" y="119241"/>
                </a:lnTo>
                <a:lnTo>
                  <a:pt x="96134" y="134585"/>
                </a:lnTo>
                <a:lnTo>
                  <a:pt x="69850" y="139700"/>
                </a:lnTo>
                <a:lnTo>
                  <a:pt x="43565" y="134585"/>
                </a:lnTo>
                <a:lnTo>
                  <a:pt x="20458" y="119241"/>
                </a:lnTo>
                <a:lnTo>
                  <a:pt x="5114" y="96134"/>
                </a:lnTo>
                <a:lnTo>
                  <a:pt x="0" y="69850"/>
                </a:lnTo>
                <a:lnTo>
                  <a:pt x="5114" y="43565"/>
                </a:lnTo>
                <a:lnTo>
                  <a:pt x="20458" y="20458"/>
                </a:lnTo>
                <a:lnTo>
                  <a:pt x="43565" y="5114"/>
                </a:lnTo>
                <a:lnTo>
                  <a:pt x="69850" y="0"/>
                </a:lnTo>
                <a:lnTo>
                  <a:pt x="96134" y="5114"/>
                </a:lnTo>
                <a:lnTo>
                  <a:pt x="119241" y="2045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6" name="object 26"/>
          <p:cNvSpPr/>
          <p:nvPr/>
        </p:nvSpPr>
        <p:spPr>
          <a:xfrm>
            <a:off x="6928694" y="4039999"/>
            <a:ext cx="102692" cy="1026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7" name="object 27"/>
          <p:cNvSpPr/>
          <p:nvPr/>
        </p:nvSpPr>
        <p:spPr>
          <a:xfrm>
            <a:off x="7276951" y="4084649"/>
            <a:ext cx="102692" cy="1026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8" name="object 28"/>
          <p:cNvSpPr/>
          <p:nvPr/>
        </p:nvSpPr>
        <p:spPr>
          <a:xfrm>
            <a:off x="6830467" y="4209663"/>
            <a:ext cx="102692" cy="1026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29" name="object 29"/>
          <p:cNvSpPr/>
          <p:nvPr/>
        </p:nvSpPr>
        <p:spPr>
          <a:xfrm>
            <a:off x="7035850" y="4379327"/>
            <a:ext cx="102692" cy="1026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30" name="object 30"/>
          <p:cNvSpPr/>
          <p:nvPr/>
        </p:nvSpPr>
        <p:spPr>
          <a:xfrm>
            <a:off x="6995666" y="4575781"/>
            <a:ext cx="102692" cy="1026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31" name="object 31"/>
          <p:cNvSpPr/>
          <p:nvPr/>
        </p:nvSpPr>
        <p:spPr>
          <a:xfrm>
            <a:off x="6714381" y="4593641"/>
            <a:ext cx="102692" cy="1026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32" name="object 32"/>
          <p:cNvSpPr/>
          <p:nvPr/>
        </p:nvSpPr>
        <p:spPr>
          <a:xfrm>
            <a:off x="7446615" y="4379327"/>
            <a:ext cx="102692" cy="1026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33" name="object 33"/>
          <p:cNvSpPr/>
          <p:nvPr/>
        </p:nvSpPr>
        <p:spPr>
          <a:xfrm>
            <a:off x="7294811" y="4647218"/>
            <a:ext cx="102692" cy="1026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34" name="object 34"/>
          <p:cNvSpPr/>
          <p:nvPr/>
        </p:nvSpPr>
        <p:spPr>
          <a:xfrm>
            <a:off x="7143006" y="4825813"/>
            <a:ext cx="102692" cy="1026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35" name="object 35"/>
          <p:cNvSpPr/>
          <p:nvPr/>
        </p:nvSpPr>
        <p:spPr>
          <a:xfrm>
            <a:off x="7276951" y="4477554"/>
            <a:ext cx="102692" cy="1026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36" name="object 36"/>
          <p:cNvSpPr/>
          <p:nvPr/>
        </p:nvSpPr>
        <p:spPr>
          <a:xfrm>
            <a:off x="7419826" y="4526667"/>
            <a:ext cx="102692" cy="1026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37" name="object 37"/>
          <p:cNvSpPr/>
          <p:nvPr/>
        </p:nvSpPr>
        <p:spPr>
          <a:xfrm>
            <a:off x="6714381" y="4763305"/>
            <a:ext cx="102692" cy="1026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38" name="object 38"/>
          <p:cNvSpPr/>
          <p:nvPr/>
        </p:nvSpPr>
        <p:spPr>
          <a:xfrm>
            <a:off x="7259093" y="4272171"/>
            <a:ext cx="102692" cy="1026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39" name="object 39"/>
          <p:cNvSpPr/>
          <p:nvPr/>
        </p:nvSpPr>
        <p:spPr>
          <a:xfrm>
            <a:off x="6946553" y="4968687"/>
            <a:ext cx="102692" cy="1026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40" name="object 40"/>
          <p:cNvSpPr/>
          <p:nvPr/>
        </p:nvSpPr>
        <p:spPr>
          <a:xfrm>
            <a:off x="6928694" y="4825813"/>
            <a:ext cx="102692" cy="1026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41" name="object 41"/>
          <p:cNvSpPr/>
          <p:nvPr/>
        </p:nvSpPr>
        <p:spPr>
          <a:xfrm>
            <a:off x="7419826" y="4924039"/>
            <a:ext cx="102692" cy="1026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5"/>
          </a:p>
        </p:txBody>
      </p:sp>
      <p:sp>
        <p:nvSpPr>
          <p:cNvPr id="42" name="Footer Placeholder 41">
            <a:extLst>
              <a:ext uri="{FF2B5EF4-FFF2-40B4-BE49-F238E27FC236}">
                <a16:creationId xmlns:a16="http://schemas.microsoft.com/office/drawing/2014/main" id="{5346B890-4A4D-4FF6-B4E7-16F237F3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1142</Words>
  <Application>Microsoft Office PowerPoint</Application>
  <PresentationFormat>Widescreen</PresentationFormat>
  <Paragraphs>251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5" baseType="lpstr">
      <vt:lpstr>Arial</vt:lpstr>
      <vt:lpstr>Arial Black</vt:lpstr>
      <vt:lpstr>Calibri</vt:lpstr>
      <vt:lpstr>Calibri Light</vt:lpstr>
      <vt:lpstr>Century</vt:lpstr>
      <vt:lpstr>Century Schoolbook</vt:lpstr>
      <vt:lpstr>Georgia</vt:lpstr>
      <vt:lpstr>Gill Sans MT</vt:lpstr>
      <vt:lpstr>Lucida Sans</vt:lpstr>
      <vt:lpstr>Lucida Sans Unicode</vt:lpstr>
      <vt:lpstr>medium-content-sans-serif-font</vt:lpstr>
      <vt:lpstr>medium-content-serif-font</vt:lpstr>
      <vt:lpstr>Tahoma</vt:lpstr>
      <vt:lpstr>Times New Roman</vt:lpstr>
      <vt:lpstr>Office Theme</vt:lpstr>
      <vt:lpstr>N. Rizk</vt:lpstr>
      <vt:lpstr>“Machine learning is the field of study that gives computers the ability to  learn without being explicitly programmed” — Arthur L. Samuel, AI pioneer, 1959</vt:lpstr>
      <vt:lpstr>PowerPoint Presentation</vt:lpstr>
      <vt:lpstr>PowerPoint Presentation</vt:lpstr>
      <vt:lpstr>Categories of Machine Learning</vt:lpstr>
      <vt:lpstr>Supervised Learning: Classification</vt:lpstr>
      <vt:lpstr>Supervised Learning: Regression</vt:lpstr>
      <vt:lpstr>Categories of Machine Learning</vt:lpstr>
      <vt:lpstr>Unsupervised Learning - Clustering</vt:lpstr>
      <vt:lpstr>Unsupervised Learning: Dimensionality Reduction</vt:lpstr>
      <vt:lpstr>Categories of Machine Learning</vt:lpstr>
      <vt:lpstr>Reinforcement Learning</vt:lpstr>
      <vt:lpstr>Supervised Learning Workflow</vt:lpstr>
      <vt:lpstr>Supervised Learning Workflow Detailed</vt:lpstr>
      <vt:lpstr>Data Representation</vt:lpstr>
      <vt:lpstr>5 Steps for Approaching an Application</vt:lpstr>
      <vt:lpstr>Objective Functions</vt:lpstr>
      <vt:lpstr>Metrics</vt:lpstr>
      <vt:lpstr>Categorizing Machine Learning Algorithms</vt:lpstr>
      <vt:lpstr>Categorizing Machine Learning Algorithms</vt:lpstr>
      <vt:lpstr>Categorizing Machine Learning Algorithms</vt:lpstr>
      <vt:lpstr>Categorizing Machine Learning Algorithms</vt:lpstr>
      <vt:lpstr>Goals in Analyzing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N. Rizk</dc:title>
  <dc:creator>Dr. Nouhad Rizk</dc:creator>
  <cp:lastModifiedBy>Dr. Nouhad Rizk</cp:lastModifiedBy>
  <cp:revision>11</cp:revision>
  <dcterms:created xsi:type="dcterms:W3CDTF">2020-04-11T17:12:32Z</dcterms:created>
  <dcterms:modified xsi:type="dcterms:W3CDTF">2020-04-14T17:37:07Z</dcterms:modified>
</cp:coreProperties>
</file>