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72" r:id="rId3"/>
    <p:sldId id="266" r:id="rId4"/>
    <p:sldId id="410" r:id="rId5"/>
    <p:sldId id="268" r:id="rId6"/>
    <p:sldId id="972" r:id="rId7"/>
    <p:sldId id="270" r:id="rId8"/>
    <p:sldId id="271" r:id="rId9"/>
    <p:sldId id="258" r:id="rId10"/>
    <p:sldId id="974" r:id="rId11"/>
    <p:sldId id="280" r:id="rId12"/>
    <p:sldId id="269" r:id="rId13"/>
    <p:sldId id="281" r:id="rId14"/>
    <p:sldId id="282" r:id="rId15"/>
    <p:sldId id="283" r:id="rId16"/>
    <p:sldId id="284" r:id="rId17"/>
    <p:sldId id="285" r:id="rId18"/>
    <p:sldId id="975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59" r:id="rId27"/>
    <p:sldId id="267" r:id="rId28"/>
    <p:sldId id="408" r:id="rId29"/>
    <p:sldId id="409" r:id="rId30"/>
    <p:sldId id="276" r:id="rId31"/>
    <p:sldId id="274" r:id="rId32"/>
    <p:sldId id="275" r:id="rId33"/>
    <p:sldId id="277" r:id="rId34"/>
    <p:sldId id="1348" r:id="rId35"/>
    <p:sldId id="1349" r:id="rId36"/>
    <p:sldId id="1350" r:id="rId37"/>
    <p:sldId id="1351" r:id="rId38"/>
    <p:sldId id="1354" r:id="rId39"/>
    <p:sldId id="1355" r:id="rId40"/>
    <p:sldId id="1356" r:id="rId41"/>
    <p:sldId id="1352" r:id="rId42"/>
    <p:sldId id="135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B3D8-C2B2-421A-9F3D-DE0A9E26C5E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79023-AF0E-4014-B9E3-F6924C4F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3B9125BB-05A0-4FFB-BBF5-E2DE4D63D9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38D1CE-2476-40CC-A1D1-FE2E5897929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9C606705-AF2A-4BC4-9358-38B6AB5699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" y="742950"/>
            <a:ext cx="6607175" cy="3717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1C7EC883-337C-4963-A688-8607F46FB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4710113"/>
            <a:ext cx="5397500" cy="44608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11EBA38-5E48-41FB-8EC4-DCFF9D9B2E1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6A0338-D824-4AD3-B2C9-119CCE6EADA4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6642766A-C91B-4CC2-B6B7-08E190CB74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" y="742950"/>
            <a:ext cx="6607175" cy="3717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8080A3D2-FD7F-42E3-8AD6-B3C3804BD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4710113"/>
            <a:ext cx="5397500" cy="44608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1369155-9E09-492E-9767-DB404DB5DC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96F321-E7C0-4967-A08C-FA3EC32934C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741CDF3F-6EE6-4CDE-84B2-38665F085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9415463"/>
            <a:ext cx="29225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D9CA001-436C-4F45-B7F5-00BC8B3D2FCB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090BDFDC-2500-4F72-8D74-E67E858611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" y="742950"/>
            <a:ext cx="6607175" cy="3717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E75FDFD-5E8D-45DD-A44F-F80ABF054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4708525"/>
            <a:ext cx="4949825" cy="4462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AR PL UMing HK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E608-1047-4E7E-AD90-BEC4FEDAE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D5BBE-4D60-4678-9253-D07578055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4306E-7ABE-444D-A428-F5B76AA4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2DCD-A430-46C6-B275-AF08DE46D8E4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2DA2-B607-4A49-9C45-8B15E2DF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615111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Naive_Bayes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8E99-2442-4660-AAE5-CF1462B7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9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2D58-9993-4CA7-A8C7-5C14B1D8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E3B0C-9236-4D95-A8F0-C7148382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F451-7A2A-4CC0-B4FF-5DEE14A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6CA6-7386-46CB-97AA-FB738F9DBD3D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BBB0-ABDD-481C-9E8F-958FEB72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13B9-F0FD-4E02-959D-0EBF203F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7B18C-8891-4441-BD62-365ABFC14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300EE-9B26-4625-BC2A-CBCAFFDC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801E-9D85-4490-A556-BA85568C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94C-B26B-4119-960B-DC53622B71BB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78A6-EE80-4AE3-9779-90036910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6A87-9D6B-4011-B529-04E2EB36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9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2652-A47A-4A93-8620-1E38EDBC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458787"/>
            <a:ext cx="10515600" cy="444500"/>
          </a:xfrm>
        </p:spPr>
        <p:txBody>
          <a:bodyPr>
            <a:no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C7D4-DFCD-402F-A780-F03109C9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56EB-2AC1-47D8-9EEA-77E957CE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27D1-DE5B-41A6-A5AE-0503F03CA6EA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5395-22BE-43E3-8425-8AF85A9E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0A20-B4D6-4900-B356-E7A43BD6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303E-4A94-471C-9A8E-19555A2B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4B721-9F6B-4ED0-B52B-B72AEE35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F66A-6312-4495-A7A2-63DFBA87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6E49-02F1-4C1F-AF91-95EDE8BC23F3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7EA11-1B92-4BE4-9485-2D8DFED2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DDAD-AE61-4E00-AAAB-C8D008C8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B133-2880-4050-9D05-2EEA2C01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186" y="279401"/>
            <a:ext cx="10515600" cy="558800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15D4-8ED5-4618-9BD4-8A973BF8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3894-E238-4182-AA2C-21AA8B9C5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3D749-138A-4858-9F40-B5758FA5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67BE-B8E6-4031-9534-D37A1C909966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08404-E018-4A62-ABA0-A21E0E47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2B2D7-C42A-4703-A1B9-A9C0BFD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14BC-831C-4CB6-9974-E6D161D7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322262"/>
            <a:ext cx="10515600" cy="644525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6D15-F4E4-4C9F-B9C9-BD786F68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08237-4DA3-46AE-9AB9-5C728D0A6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CD645-9A68-41EB-A51D-AACEB3A56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9A6D9-1164-494E-880F-CB11BEAB1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1521D-4C6D-4DD2-8F69-7A3C2B9C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FEF8-C939-4A68-B36C-B990B077F122}" type="datetime1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27AEE-669D-4DAC-A9CE-59083B2B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BCB2F-E93B-467F-B6B9-49463347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E77B-65FD-43AA-975D-6411FF30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5" y="260350"/>
            <a:ext cx="10515600" cy="663575"/>
          </a:xfrm>
        </p:spPr>
        <p:txBody>
          <a:bodyPr>
            <a:normAutofit/>
          </a:bodyPr>
          <a:lstStyle>
            <a:lvl1pPr>
              <a:defRPr sz="3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FA891-CA0D-4718-8D22-6AADE421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72E-6D56-4B46-86F0-E8C0D27399D5}" type="datetime1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79DC7-745B-4039-9CCB-9FC1C140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229D9-32D0-4C35-B9A2-5F1073A5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5C5C7-AB9D-45EC-9F47-1D4FE715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EFF0-3169-4B83-82BD-88AB62202B9C}" type="datetime1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AADE7-AD2D-43D3-92BB-194C617E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F7906-B0D9-49E2-89BF-952F6C98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3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99E5-37BC-4587-AEAE-58E0047B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B4FA-AFD1-414E-A8D8-72ED1ED5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ED874-8D54-4BDA-8294-BC53BAA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DC745-A49E-4E34-9748-5AECA5B2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8343-D992-4D49-A02F-03F8D64AD33E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786E8-EF7A-45AA-ACDF-ACD7C872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942EB-BC5F-4437-9D22-CDFEE0F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17FE-774C-4ECD-9AB9-C0CDD5AC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D2F01-3A5D-4422-AA71-352C61339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8D55-1271-433E-A65B-A817EB0C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F5225-EE90-4F85-835D-B60086B2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B022-C9FE-4FDE-97CD-85978EC76C6B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83B7-9018-4716-BC2C-7CAC98FA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9CC66-54A9-4E41-ABF7-D301E8F6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D19D-CC20-4025-BA5D-18354BD4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E12CD-C9F0-489F-89BA-171E4C8C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4722-8395-454D-A8E7-E7D175A4E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EDF9-77A5-4D86-84C6-7FF33BB53F14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2BDF-1518-48D2-897D-7F7ED7317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5484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u="sng">
                <a:solidFill>
                  <a:srgbClr val="FF0000"/>
                </a:solidFill>
              </a:defRPr>
            </a:lvl1pPr>
          </a:lstStyle>
          <a:p>
            <a:r>
              <a:rPr lang="en-US"/>
              <a:t>Naive_Bayes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58CD-3FC4-44AD-A7D3-3908A9BA6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586" y="6308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553C80-DEEE-4162-BE14-2BC211C9C7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CB142B-8AC4-4587-AEE8-CAFBD7C8B3C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4" y="184149"/>
            <a:ext cx="11290253" cy="65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2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DF2-4525-4682-B72D-105814817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Rizk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9DE5B-723B-4358-8229-580135F2A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of Natural and Applied Sciences</a:t>
            </a:r>
          </a:p>
          <a:p>
            <a:r>
              <a:rPr lang="en-US" dirty="0"/>
              <a:t>Department of Computer Science </a:t>
            </a:r>
          </a:p>
          <a:p>
            <a:r>
              <a:rPr lang="en-US" sz="2800" b="1" dirty="0">
                <a:latin typeface="+mj-lt"/>
                <a:ea typeface="+mj-ea"/>
                <a:cs typeface="+mj-cs"/>
              </a:rPr>
              <a:t>University of Houston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ECADD-DA6A-40EB-9A34-A12BF924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D37E7-3E09-4191-B8E4-069C9C4A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57702-7DE6-468D-BEC1-023C3A6F92B8}"/>
              </a:ext>
            </a:extLst>
          </p:cNvPr>
          <p:cNvSpPr txBox="1"/>
          <p:nvPr/>
        </p:nvSpPr>
        <p:spPr>
          <a:xfrm>
            <a:off x="2962275" y="285750"/>
            <a:ext cx="55707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COSC 3337 : Data Science I</a:t>
            </a:r>
          </a:p>
        </p:txBody>
      </p:sp>
    </p:spTree>
    <p:extLst>
      <p:ext uri="{BB962C8B-B14F-4D97-AF65-F5344CB8AC3E}">
        <p14:creationId xmlns:p14="http://schemas.microsoft.com/office/powerpoint/2010/main" val="103493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FC73C5-CE92-4277-A170-1BE86702E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 Classifier</a:t>
            </a:r>
          </a:p>
        </p:txBody>
      </p:sp>
      <p:sp>
        <p:nvSpPr>
          <p:cNvPr id="1067011" name="Rectangle 3">
            <a:extLst>
              <a:ext uri="{FF2B5EF4-FFF2-40B4-BE49-F238E27FC236}">
                <a16:creationId xmlns:a16="http://schemas.microsoft.com/office/drawing/2014/main" id="{4E17C216-7F1D-4EE5-8388-2495CA876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probabilistic framework for solving classification problems</a:t>
            </a:r>
          </a:p>
          <a:p>
            <a:pPr>
              <a:defRPr/>
            </a:pPr>
            <a:r>
              <a:rPr lang="en-US" b="1" dirty="0">
                <a:solidFill>
                  <a:schemeClr val="accent2"/>
                </a:solidFill>
              </a:rPr>
              <a:t>A, C </a:t>
            </a:r>
            <a:r>
              <a:rPr lang="en-US" dirty="0"/>
              <a:t>random variables</a:t>
            </a:r>
          </a:p>
          <a:p>
            <a:pPr>
              <a:defRPr/>
            </a:pPr>
            <a:r>
              <a:rPr lang="en-US" dirty="0"/>
              <a:t>Joint probability: </a:t>
            </a:r>
            <a:r>
              <a:rPr lang="en-US" b="1" dirty="0" err="1">
                <a:solidFill>
                  <a:schemeClr val="accent2"/>
                </a:solidFill>
              </a:rPr>
              <a:t>Pr</a:t>
            </a:r>
            <a:r>
              <a:rPr lang="en-US" b="1" dirty="0">
                <a:solidFill>
                  <a:schemeClr val="accent2"/>
                </a:solidFill>
              </a:rPr>
              <a:t>(A=</a:t>
            </a:r>
            <a:r>
              <a:rPr lang="en-US" b="1" dirty="0" err="1">
                <a:solidFill>
                  <a:schemeClr val="accent2"/>
                </a:solidFill>
              </a:rPr>
              <a:t>a,C</a:t>
            </a:r>
            <a:r>
              <a:rPr lang="en-US" b="1" dirty="0">
                <a:solidFill>
                  <a:schemeClr val="accent2"/>
                </a:solidFill>
              </a:rPr>
              <a:t>=c)</a:t>
            </a:r>
          </a:p>
          <a:p>
            <a:pPr>
              <a:defRPr/>
            </a:pPr>
            <a:r>
              <a:rPr lang="en-US" dirty="0"/>
              <a:t>Conditional probability: </a:t>
            </a:r>
            <a:r>
              <a:rPr lang="en-US" b="1" dirty="0" err="1">
                <a:solidFill>
                  <a:schemeClr val="accent2"/>
                </a:solidFill>
              </a:rPr>
              <a:t>Pr</a:t>
            </a:r>
            <a:r>
              <a:rPr lang="en-US" b="1" dirty="0">
                <a:solidFill>
                  <a:schemeClr val="accent2"/>
                </a:solidFill>
              </a:rPr>
              <a:t>(C=c | A=a)</a:t>
            </a:r>
          </a:p>
          <a:p>
            <a:pPr>
              <a:defRPr/>
            </a:pPr>
            <a:r>
              <a:rPr lang="en-US" dirty="0"/>
              <a:t>Relationship between joint and conditional probability distributions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Bayes Theorem</a:t>
            </a:r>
            <a:r>
              <a:rPr lang="en-US" dirty="0"/>
              <a:t>: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E021FA05-63E5-43DE-9F57-1D376BDA72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638800"/>
          <a:ext cx="3581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3" imgW="3022600" imgH="787400" progId="Equation.3">
                  <p:embed/>
                </p:oleObj>
              </mc:Choice>
              <mc:Fallback>
                <p:oleObj name="Equation" r:id="rId3" imgW="3022600" imgH="787400" progId="Equation.3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E021FA05-63E5-43DE-9F57-1D376BDA72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638800"/>
                        <a:ext cx="3581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">
            <a:extLst>
              <a:ext uri="{FF2B5EF4-FFF2-40B4-BE49-F238E27FC236}">
                <a16:creationId xmlns:a16="http://schemas.microsoft.com/office/drawing/2014/main" id="{30EA4BD6-F5CE-4BA9-95CB-7943B0D32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800600"/>
          <a:ext cx="6457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Εξίσωση" r:id="rId5" imgW="2870200" imgH="203200" progId="Equation.3">
                  <p:embed/>
                </p:oleObj>
              </mc:Choice>
              <mc:Fallback>
                <p:oleObj name="Εξίσωση" r:id="rId5" imgW="2870200" imgH="203200" progId="Equation.3">
                  <p:embed/>
                  <p:pic>
                    <p:nvPicPr>
                      <p:cNvPr id="6149" name="Object 1">
                        <a:extLst>
                          <a:ext uri="{FF2B5EF4-FFF2-40B4-BE49-F238E27FC236}">
                            <a16:creationId xmlns:a16="http://schemas.microsoft.com/office/drawing/2014/main" id="{30EA4BD6-F5CE-4BA9-95CB-7943B0D320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6457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A478C3-0911-4ED3-9876-BD618028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98F0E3-BC2D-424D-9FBA-7A4744C0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3994B56-5927-4CFB-9DC5-41E235F9D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Bayes Theorem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9AC48D7-4977-4648-BA7E-05B118040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5164" y="1524000"/>
            <a:ext cx="8580437" cy="5181600"/>
          </a:xfrm>
        </p:spPr>
        <p:txBody>
          <a:bodyPr/>
          <a:lstStyle/>
          <a:p>
            <a:r>
              <a:rPr lang="en-US" altLang="en-US"/>
              <a:t>Given: </a:t>
            </a:r>
          </a:p>
          <a:p>
            <a:pPr lvl="1"/>
            <a:r>
              <a:rPr lang="en-US" altLang="en-US" sz="2200"/>
              <a:t>A doctor knows that meningitis causes stiff neck 50% of the time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Prior probability </a:t>
            </a:r>
            <a:r>
              <a:rPr lang="en-US" altLang="en-US" sz="2200"/>
              <a:t>of any patient having meningitis is 1/50,000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Prior probability </a:t>
            </a:r>
            <a:r>
              <a:rPr lang="en-US" altLang="en-US" sz="2200"/>
              <a:t>of any patient having stiff neck is 1/20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2200"/>
          </a:p>
          <a:p>
            <a:r>
              <a:rPr lang="en-US" altLang="en-US"/>
              <a:t> If a patient has stiff neck, what’s the probability he/she has meningitis?</a:t>
            </a:r>
            <a:endParaRPr lang="en-US" altLang="en-US" sz="2200"/>
          </a:p>
          <a:p>
            <a:endParaRPr lang="en-US" altLang="en-US"/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3E232EDC-2F15-4B18-A885-B53720129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181601"/>
          <a:ext cx="7772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3" imgW="6362700" imgH="787400" progId="Equation.3">
                  <p:embed/>
                </p:oleObj>
              </mc:Choice>
              <mc:Fallback>
                <p:oleObj name="Equation" r:id="rId3" imgW="6362700" imgH="787400" progId="Equation.3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3E232EDC-2F15-4B18-A885-B53720129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81601"/>
                        <a:ext cx="7772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019EF4-A711-446E-80EB-4AEB678E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3BBC5B-D4EB-43FC-B078-C3D69629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3042" y="4059334"/>
            <a:ext cx="2261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715135" algn="l"/>
              </a:tabLst>
            </a:pPr>
            <a:r>
              <a:rPr b="1" i="1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b="1" i="1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b="1" i="1" spc="-5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b="1" i="1" spc="-1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b="1" i="1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b="1" i="1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b="1" i="1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b="1" i="1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b="1" i="1" dirty="0">
                <a:solidFill>
                  <a:srgbClr val="C00000"/>
                </a:solidFill>
                <a:latin typeface="Arial"/>
                <a:cs typeface="Arial"/>
              </a:rPr>
              <a:t>od	</a:t>
            </a:r>
            <a:r>
              <a:rPr b="1" i="1" spc="-5" dirty="0">
                <a:solidFill>
                  <a:srgbClr val="C00000"/>
                </a:solidFill>
                <a:latin typeface="Arial"/>
                <a:cs typeface="Arial"/>
              </a:rPr>
              <a:t>Prior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8802" y="5445051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i="1" spc="-5" dirty="0">
                <a:solidFill>
                  <a:srgbClr val="C00000"/>
                </a:solidFill>
                <a:latin typeface="Arial"/>
                <a:cs typeface="Arial"/>
              </a:rPr>
              <a:t>Posterior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04392" y="1692720"/>
            <a:ext cx="10515600" cy="14298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marR="266700" indent="-342900">
              <a:lnSpc>
                <a:spcPts val="2160"/>
              </a:lnSpc>
              <a:spcBef>
                <a:spcPts val="575"/>
              </a:spcBef>
              <a:buClr>
                <a:srgbClr val="000099"/>
              </a:buClr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Useful for assessing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diagnostic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probability from</a:t>
            </a:r>
            <a:r>
              <a:rPr sz="200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causal </a:t>
            </a:r>
            <a:r>
              <a:rPr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Arial"/>
                <a:cs typeface="Arial"/>
              </a:rPr>
              <a:t>probability: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55"/>
              </a:spcBef>
              <a:tabLst>
                <a:tab pos="2978785" algn="l"/>
                <a:tab pos="3408045" algn="l"/>
              </a:tabLst>
            </a:pPr>
            <a:r>
              <a:rPr sz="2400" spc="-5" dirty="0">
                <a:solidFill>
                  <a:srgbClr val="3333CC"/>
                </a:solidFill>
              </a:rPr>
              <a:t>P(Cause|Effect)	</a:t>
            </a:r>
            <a:r>
              <a:rPr sz="2400" dirty="0">
                <a:solidFill>
                  <a:srgbClr val="3333CC"/>
                </a:solidFill>
              </a:rPr>
              <a:t>=	</a:t>
            </a:r>
            <a:r>
              <a:rPr sz="2400" spc="-5" dirty="0">
                <a:solidFill>
                  <a:srgbClr val="3333CC"/>
                </a:solidFill>
              </a:rPr>
              <a:t>P(Effect|Cause) </a:t>
            </a:r>
            <a:r>
              <a:rPr sz="2500" i="1" spc="-50" dirty="0">
                <a:solidFill>
                  <a:srgbClr val="3333CC"/>
                </a:solidFill>
                <a:latin typeface="Symbol"/>
                <a:cs typeface="Symbol"/>
              </a:rPr>
              <a:t></a:t>
            </a:r>
            <a:r>
              <a:rPr sz="2500" i="1" spc="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P(Cause)</a:t>
            </a:r>
            <a:endParaRPr sz="2400" dirty="0">
              <a:latin typeface="Times New Roman"/>
              <a:cs typeface="Times New Roman"/>
            </a:endParaRPr>
          </a:p>
          <a:p>
            <a:pPr marL="4533265" indent="0">
              <a:lnSpc>
                <a:spcPct val="100000"/>
              </a:lnSpc>
              <a:spcBef>
                <a:spcPts val="1425"/>
              </a:spcBef>
              <a:buNone/>
            </a:pPr>
            <a:r>
              <a:rPr sz="2400" spc="-5" dirty="0">
                <a:solidFill>
                  <a:srgbClr val="3333CC"/>
                </a:solidFill>
              </a:rPr>
              <a:t>P(Effect)</a:t>
            </a:r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6212967" y="5116439"/>
            <a:ext cx="922019" cy="657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415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4150" spc="-18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4150" i="1" spc="-10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415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41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5987" y="4275581"/>
            <a:ext cx="4363085" cy="657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6225" i="1" spc="22" baseline="-22757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6225" spc="22" baseline="-22757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6225" i="1" spc="22" baseline="-22757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6225" spc="22" baseline="-22757" dirty="0">
                <a:solidFill>
                  <a:srgbClr val="0000FF"/>
                </a:solidFill>
                <a:latin typeface="Times New Roman"/>
                <a:cs typeface="Times New Roman"/>
              </a:rPr>
              <a:t>|</a:t>
            </a:r>
            <a:r>
              <a:rPr sz="6225" i="1" spc="22" baseline="-22757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6225" spc="22" baseline="-22757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6225" spc="-997" baseline="-227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6225" i="1" spc="-7" baseline="-22757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6225" i="1" spc="-569" baseline="-227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150" i="1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4150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4150" i="1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4150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|</a:t>
            </a:r>
            <a:r>
              <a:rPr sz="4150" i="1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150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4150" i="1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ymbol"/>
                <a:cs typeface="Symbol"/>
              </a:rPr>
              <a:t></a:t>
            </a:r>
            <a:r>
              <a:rPr sz="4150" i="1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4150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4150" i="1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150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)</a:t>
            </a:r>
            <a:endParaRPr sz="41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9455" y="569722"/>
            <a:ext cx="4787265" cy="51371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Bayes’ Rule </a:t>
            </a:r>
            <a:r>
              <a:rPr sz="3200" dirty="0"/>
              <a:t>&amp;</a:t>
            </a:r>
            <a:r>
              <a:rPr sz="3200" spc="-105" dirty="0"/>
              <a:t> </a:t>
            </a:r>
            <a:r>
              <a:rPr sz="3200" spc="-5" dirty="0"/>
              <a:t>Diagnosis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4099687" y="2636100"/>
            <a:ext cx="4226560" cy="7620"/>
          </a:xfrm>
          <a:custGeom>
            <a:avLst/>
            <a:gdLst/>
            <a:ahLst/>
            <a:cxnLst/>
            <a:rect l="l" t="t" r="r" b="b"/>
            <a:pathLst>
              <a:path w="4226559" h="7620">
                <a:moveTo>
                  <a:pt x="0" y="0"/>
                </a:moveTo>
                <a:lnTo>
                  <a:pt x="4226052" y="7619"/>
                </a:lnTo>
              </a:path>
            </a:pathLst>
          </a:custGeom>
          <a:ln w="35051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34E58-3B3E-44F0-ADD5-4B10B8DA96D2}"/>
              </a:ext>
            </a:extLst>
          </p:cNvPr>
          <p:cNvSpPr/>
          <p:nvPr/>
        </p:nvSpPr>
        <p:spPr>
          <a:xfrm>
            <a:off x="2994999" y="5728341"/>
            <a:ext cx="5622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924935">
              <a:lnSpc>
                <a:spcPct val="100000"/>
              </a:lnSpc>
              <a:spcBef>
                <a:spcPts val="370"/>
              </a:spcBef>
            </a:pPr>
            <a:r>
              <a:rPr lang="en-US" b="1" i="1" spc="5" dirty="0">
                <a:solidFill>
                  <a:srgbClr val="C00000"/>
                </a:solidFill>
                <a:latin typeface="Arial"/>
                <a:cs typeface="Arial"/>
              </a:rPr>
              <a:t>Normalizatio</a:t>
            </a:r>
            <a:r>
              <a:rPr lang="en-US" spc="-5" dirty="0"/>
              <a:t>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92AEF28-8ECC-4A8A-8D9A-AD616AE81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08FE41B-835A-4FDD-929C-203022B8F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8686800" cy="5105400"/>
          </a:xfrm>
        </p:spPr>
        <p:txBody>
          <a:bodyPr/>
          <a:lstStyle/>
          <a:p>
            <a:pPr marL="457200" indent="-457200"/>
            <a:r>
              <a:rPr lang="en-US" altLang="en-US"/>
              <a:t>Consider each attribute and class label as random variables</a:t>
            </a:r>
          </a:p>
          <a:p>
            <a:pPr marL="914400" lvl="1" indent="-457200"/>
            <a:endParaRPr lang="en-US" altLang="en-US"/>
          </a:p>
          <a:p>
            <a:pPr marL="457200" indent="-457200"/>
            <a:r>
              <a:rPr lang="en-US" altLang="en-US"/>
              <a:t>Given a record with attributes (A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,…,A</a:t>
            </a:r>
            <a:r>
              <a:rPr lang="en-US" altLang="en-US" baseline="-25000"/>
              <a:t>n</a:t>
            </a:r>
            <a:r>
              <a:rPr lang="en-US" altLang="en-US"/>
              <a:t>) </a:t>
            </a:r>
          </a:p>
          <a:p>
            <a:pPr marL="914400" lvl="1" indent="-457200"/>
            <a:r>
              <a:rPr lang="en-US" altLang="en-US"/>
              <a:t>Goal is to predict class C</a:t>
            </a:r>
          </a:p>
          <a:p>
            <a:pPr marL="914400" lvl="1" indent="-457200"/>
            <a:r>
              <a:rPr lang="en-US" altLang="en-US"/>
              <a:t>Specifically, we want to find the value of C that maximizes P(C| 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,…,A</a:t>
            </a:r>
            <a:r>
              <a:rPr lang="en-US" altLang="en-US" baseline="-25000"/>
              <a:t>n </a:t>
            </a:r>
            <a:r>
              <a:rPr lang="en-US" altLang="en-US"/>
              <a:t>)</a:t>
            </a:r>
          </a:p>
          <a:p>
            <a:pPr marL="914400" lvl="1" indent="-457200"/>
            <a:endParaRPr lang="en-US" altLang="en-US"/>
          </a:p>
          <a:p>
            <a:pPr marL="457200" indent="-457200"/>
            <a:r>
              <a:rPr lang="en-US" altLang="en-US"/>
              <a:t>Can we estimate P(C| 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,…,A</a:t>
            </a:r>
            <a:r>
              <a:rPr lang="en-US" altLang="en-US" baseline="-25000"/>
              <a:t>n </a:t>
            </a:r>
            <a:r>
              <a:rPr lang="en-US" altLang="en-US"/>
              <a:t>) directly from data?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51435E-033A-4171-902D-C295D923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77034-0313-4EF1-87E3-A00C2B3D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2694DCC-FADF-4D12-8D50-947AAF802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319306-C73B-4718-A00C-2149C5884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5164" y="1524000"/>
            <a:ext cx="85804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Approach: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compute the posterior probability </a:t>
            </a:r>
            <a:r>
              <a:rPr lang="en-US" altLang="en-US">
                <a:solidFill>
                  <a:srgbClr val="0070C0"/>
                </a:solidFill>
              </a:rPr>
              <a:t>P(C | A</a:t>
            </a:r>
            <a:r>
              <a:rPr lang="en-US" altLang="en-US" baseline="-25000">
                <a:solidFill>
                  <a:srgbClr val="0070C0"/>
                </a:solidFill>
              </a:rPr>
              <a:t>1</a:t>
            </a:r>
            <a:r>
              <a:rPr lang="en-US" altLang="en-US">
                <a:solidFill>
                  <a:srgbClr val="0070C0"/>
                </a:solidFill>
              </a:rPr>
              <a:t>, A</a:t>
            </a:r>
            <a:r>
              <a:rPr lang="en-US" altLang="en-US" baseline="-25000">
                <a:solidFill>
                  <a:srgbClr val="0070C0"/>
                </a:solidFill>
              </a:rPr>
              <a:t>2</a:t>
            </a:r>
            <a:r>
              <a:rPr lang="en-US" altLang="en-US">
                <a:solidFill>
                  <a:srgbClr val="0070C0"/>
                </a:solidFill>
              </a:rPr>
              <a:t>, …, A</a:t>
            </a:r>
            <a:r>
              <a:rPr lang="en-US" altLang="en-US" baseline="-25000">
                <a:solidFill>
                  <a:srgbClr val="0070C0"/>
                </a:solidFill>
              </a:rPr>
              <a:t>n</a:t>
            </a:r>
            <a:r>
              <a:rPr lang="en-US" altLang="en-US">
                <a:solidFill>
                  <a:srgbClr val="0070C0"/>
                </a:solidFill>
              </a:rPr>
              <a:t>) </a:t>
            </a:r>
            <a:r>
              <a:rPr lang="en-US" altLang="en-US"/>
              <a:t>for all values of </a:t>
            </a:r>
            <a:r>
              <a:rPr lang="en-US" altLang="en-US">
                <a:solidFill>
                  <a:srgbClr val="0070C0"/>
                </a:solidFill>
              </a:rPr>
              <a:t>C</a:t>
            </a:r>
            <a:r>
              <a:rPr lang="en-US" altLang="en-US"/>
              <a:t> using the Bayes theorem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Choose value of C that maximizes </a:t>
            </a:r>
            <a:br>
              <a:rPr lang="en-US" altLang="en-US"/>
            </a:br>
            <a:r>
              <a:rPr lang="en-US" altLang="en-US"/>
              <a:t>		</a:t>
            </a:r>
            <a:r>
              <a:rPr lang="en-US" altLang="en-US">
                <a:solidFill>
                  <a:srgbClr val="0070C0"/>
                </a:solidFill>
              </a:rPr>
              <a:t>P(C | A</a:t>
            </a:r>
            <a:r>
              <a:rPr lang="en-US" altLang="en-US" baseline="-25000">
                <a:solidFill>
                  <a:srgbClr val="0070C0"/>
                </a:solidFill>
              </a:rPr>
              <a:t>1</a:t>
            </a:r>
            <a:r>
              <a:rPr lang="en-US" altLang="en-US">
                <a:solidFill>
                  <a:srgbClr val="0070C0"/>
                </a:solidFill>
              </a:rPr>
              <a:t>, A</a:t>
            </a:r>
            <a:r>
              <a:rPr lang="en-US" altLang="en-US" baseline="-25000">
                <a:solidFill>
                  <a:srgbClr val="0070C0"/>
                </a:solidFill>
              </a:rPr>
              <a:t>2</a:t>
            </a:r>
            <a:r>
              <a:rPr lang="en-US" altLang="en-US">
                <a:solidFill>
                  <a:srgbClr val="0070C0"/>
                </a:solidFill>
              </a:rPr>
              <a:t>, …, A</a:t>
            </a:r>
            <a:r>
              <a:rPr lang="en-US" altLang="en-US" baseline="-25000">
                <a:solidFill>
                  <a:srgbClr val="0070C0"/>
                </a:solidFill>
              </a:rPr>
              <a:t>n</a:t>
            </a:r>
            <a:r>
              <a:rPr lang="en-US" altLang="en-US">
                <a:solidFill>
                  <a:srgbClr val="0070C0"/>
                </a:solidFill>
              </a:rPr>
              <a:t>)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Equivalent to choosing value of C that maximizes</a:t>
            </a:r>
            <a:br>
              <a:rPr lang="en-US" altLang="en-US"/>
            </a:br>
            <a:r>
              <a:rPr lang="en-US" altLang="en-US"/>
              <a:t>       	</a:t>
            </a:r>
            <a:r>
              <a:rPr lang="en-US" altLang="en-US">
                <a:solidFill>
                  <a:srgbClr val="0070C0"/>
                </a:solidFill>
              </a:rPr>
              <a:t>P(A</a:t>
            </a:r>
            <a:r>
              <a:rPr lang="en-US" altLang="en-US" baseline="-25000">
                <a:solidFill>
                  <a:srgbClr val="0070C0"/>
                </a:solidFill>
              </a:rPr>
              <a:t>1</a:t>
            </a:r>
            <a:r>
              <a:rPr lang="en-US" altLang="en-US">
                <a:solidFill>
                  <a:srgbClr val="0070C0"/>
                </a:solidFill>
              </a:rPr>
              <a:t>, A</a:t>
            </a:r>
            <a:r>
              <a:rPr lang="en-US" altLang="en-US" baseline="-25000">
                <a:solidFill>
                  <a:srgbClr val="0070C0"/>
                </a:solidFill>
              </a:rPr>
              <a:t>2</a:t>
            </a:r>
            <a:r>
              <a:rPr lang="en-US" altLang="en-US">
                <a:solidFill>
                  <a:srgbClr val="0070C0"/>
                </a:solidFill>
              </a:rPr>
              <a:t>, …, A</a:t>
            </a:r>
            <a:r>
              <a:rPr lang="en-US" altLang="en-US" baseline="-25000">
                <a:solidFill>
                  <a:srgbClr val="0070C0"/>
                </a:solidFill>
              </a:rPr>
              <a:t>n</a:t>
            </a:r>
            <a:r>
              <a:rPr lang="en-US" altLang="en-US">
                <a:solidFill>
                  <a:srgbClr val="0070C0"/>
                </a:solidFill>
              </a:rPr>
              <a:t>|C) P(C)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400"/>
              <a:t>How to estimate </a:t>
            </a:r>
            <a:r>
              <a:rPr lang="en-US" altLang="en-US" sz="2400">
                <a:solidFill>
                  <a:srgbClr val="0070C0"/>
                </a:solidFill>
              </a:rPr>
              <a:t>P(A</a:t>
            </a:r>
            <a:r>
              <a:rPr lang="en-US" altLang="en-US" sz="2400" baseline="-25000">
                <a:solidFill>
                  <a:srgbClr val="0070C0"/>
                </a:solidFill>
              </a:rPr>
              <a:t>1</a:t>
            </a:r>
            <a:r>
              <a:rPr lang="en-US" altLang="en-US" sz="2400">
                <a:solidFill>
                  <a:srgbClr val="0070C0"/>
                </a:solidFill>
              </a:rPr>
              <a:t>, A</a:t>
            </a:r>
            <a:r>
              <a:rPr lang="en-US" altLang="en-US" sz="2400" baseline="-25000">
                <a:solidFill>
                  <a:srgbClr val="0070C0"/>
                </a:solidFill>
              </a:rPr>
              <a:t>2</a:t>
            </a:r>
            <a:r>
              <a:rPr lang="en-US" altLang="en-US" sz="2400">
                <a:solidFill>
                  <a:srgbClr val="0070C0"/>
                </a:solidFill>
              </a:rPr>
              <a:t>, …, A</a:t>
            </a:r>
            <a:r>
              <a:rPr lang="en-US" altLang="en-US" sz="2400" baseline="-25000">
                <a:solidFill>
                  <a:srgbClr val="0070C0"/>
                </a:solidFill>
              </a:rPr>
              <a:t>n </a:t>
            </a:r>
            <a:r>
              <a:rPr lang="en-US" altLang="en-US" sz="2400">
                <a:solidFill>
                  <a:srgbClr val="0070C0"/>
                </a:solidFill>
              </a:rPr>
              <a:t>| C )?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A0985EF0-8779-4C12-BFD2-50C642E94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860676"/>
          <a:ext cx="5791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Εξίσωση" r:id="rId3" imgW="4864100" imgH="800100" progId="Equation.3">
                  <p:embed/>
                </p:oleObj>
              </mc:Choice>
              <mc:Fallback>
                <p:oleObj name="Εξίσωση" r:id="rId3" imgW="4864100" imgH="800100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A0985EF0-8779-4C12-BFD2-50C642E94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60676"/>
                        <a:ext cx="5791200" cy="796925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507291-7E74-42CD-81A9-CAED1F19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A3D77-1CD1-404D-8869-33CF2A99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47D8883-DE4C-4FFB-A01D-C2CCCD242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p:sp>
        <p:nvSpPr>
          <p:cNvPr id="1071107" name="Rectangle 3">
            <a:extLst>
              <a:ext uri="{FF2B5EF4-FFF2-40B4-BE49-F238E27FC236}">
                <a16:creationId xmlns:a16="http://schemas.microsoft.com/office/drawing/2014/main" id="{9E6A8F70-499A-4397-A470-6CABE9EFC9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0">
            <a:blip r:embed="rId2"/>
            <a:stretch>
              <a:fillRect l="-1185" t="-94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C5BF3C-7C4C-4A50-A580-24AF33D2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0C7960-0BAC-4F2D-9278-CE0A2F42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>
            <a:extLst>
              <a:ext uri="{FF2B5EF4-FFF2-40B4-BE49-F238E27FC236}">
                <a16:creationId xmlns:a16="http://schemas.microsoft.com/office/drawing/2014/main" id="{224042D0-9ED5-4999-B6DA-ABA51562F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86868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How to Estimate Probabilities from Data?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EADE3DA-0ED2-4164-88AB-E0E63BBEE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67400" y="1524000"/>
            <a:ext cx="45720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Class:  P(C) = N</a:t>
            </a:r>
            <a:r>
              <a:rPr lang="en-US" altLang="en-US" baseline="-25000" dirty="0"/>
              <a:t>c</a:t>
            </a:r>
            <a:r>
              <a:rPr lang="en-US" altLang="en-US" dirty="0"/>
              <a:t>/N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e.g.,  P(No) = 7/10, </a:t>
            </a:r>
            <a:br>
              <a:rPr lang="en-US" altLang="en-US" sz="2000" dirty="0"/>
            </a:br>
            <a:r>
              <a:rPr lang="en-US" altLang="en-US" sz="2000" dirty="0"/>
              <a:t>	        P(Yes) = 3/10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For </a:t>
            </a:r>
            <a:r>
              <a:rPr lang="en-US" altLang="en-US" dirty="0">
                <a:highlight>
                  <a:srgbClr val="FFFF00"/>
                </a:highlight>
              </a:rPr>
              <a:t>discrete</a:t>
            </a:r>
            <a:r>
              <a:rPr lang="en-US" altLang="en-US" dirty="0"/>
              <a:t> attributes:</a:t>
            </a:r>
            <a:br>
              <a:rPr lang="en-US" altLang="en-US" dirty="0"/>
            </a:br>
            <a:r>
              <a:rPr lang="en-US" altLang="en-US" sz="900" dirty="0"/>
              <a:t>  </a:t>
            </a:r>
            <a:br>
              <a:rPr lang="en-US" altLang="en-US" sz="900" dirty="0"/>
            </a:br>
            <a:r>
              <a:rPr lang="en-US" altLang="en-US" dirty="0"/>
              <a:t>     P(A</a:t>
            </a:r>
            <a:r>
              <a:rPr lang="en-US" altLang="en-US" baseline="-25000" dirty="0"/>
              <a:t>i</a:t>
            </a:r>
            <a:r>
              <a:rPr lang="en-US" altLang="en-US" dirty="0"/>
              <a:t> | C</a:t>
            </a:r>
            <a:r>
              <a:rPr lang="en-US" altLang="en-US" baseline="-25000" dirty="0"/>
              <a:t>k</a:t>
            </a:r>
            <a:r>
              <a:rPr lang="en-US" altLang="en-US" dirty="0"/>
              <a:t>) = |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ik</a:t>
            </a:r>
            <a:r>
              <a:rPr lang="en-US" altLang="en-US" dirty="0"/>
              <a:t>|/ N</a:t>
            </a:r>
            <a:r>
              <a:rPr lang="en-US" altLang="en-US" baseline="-25000" dirty="0"/>
              <a:t>c 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800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where |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ik</a:t>
            </a:r>
            <a:r>
              <a:rPr lang="en-US" altLang="en-US" dirty="0"/>
              <a:t>| is number of instances having attribute A</a:t>
            </a:r>
            <a:r>
              <a:rPr lang="en-US" altLang="en-US" baseline="-25000" dirty="0"/>
              <a:t>i</a:t>
            </a:r>
            <a:r>
              <a:rPr lang="en-US" altLang="en-US" dirty="0"/>
              <a:t> and belongs to class C</a:t>
            </a:r>
            <a:r>
              <a:rPr lang="en-US" altLang="en-US" baseline="-25000" dirty="0"/>
              <a:t>k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Examples:</a:t>
            </a:r>
            <a:br>
              <a:rPr lang="en-US" altLang="en-US" dirty="0"/>
            </a:br>
            <a:endParaRPr lang="en-US" altLang="en-US" sz="8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/>
              <a:t>	P(Status=</a:t>
            </a:r>
            <a:r>
              <a:rPr lang="en-US" altLang="en-US" sz="2000" dirty="0" err="1"/>
              <a:t>Married|No</a:t>
            </a:r>
            <a:r>
              <a:rPr lang="en-US" altLang="en-US" sz="2000" dirty="0"/>
              <a:t>) = 4/7</a:t>
            </a:r>
            <a:br>
              <a:rPr lang="en-US" altLang="en-US" sz="2000" baseline="-25000" dirty="0"/>
            </a:br>
            <a:r>
              <a:rPr lang="en-US" altLang="en-US" sz="2000" dirty="0"/>
              <a:t>P(Refund=</a:t>
            </a:r>
            <a:r>
              <a:rPr lang="en-US" altLang="en-US" sz="2000" dirty="0" err="1"/>
              <a:t>Yes|Yes</a:t>
            </a:r>
            <a:r>
              <a:rPr lang="en-US" altLang="en-US" sz="2000" dirty="0"/>
              <a:t>)=0</a:t>
            </a:r>
            <a:endParaRPr lang="en-US" altLang="en-US" sz="2000" baseline="-25000" dirty="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339CD19B-2D02-4C42-8891-05CA8D210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3657600"/>
            <a:ext cx="22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k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AF731169-143B-4455-ABF4-654D1665B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9812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AF731169-143B-4455-ABF4-654D1665B3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926112-6183-46C3-BBE5-AD50275F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DF2078-ED33-4517-976B-0496BC58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>
            <a:extLst>
              <a:ext uri="{FF2B5EF4-FFF2-40B4-BE49-F238E27FC236}">
                <a16:creationId xmlns:a16="http://schemas.microsoft.com/office/drawing/2014/main" id="{7668D93C-B187-45F2-9BA2-15B0B8AE7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404813"/>
            <a:ext cx="8686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How to Estimate Probabilities from Data?</a:t>
            </a:r>
          </a:p>
        </p:txBody>
      </p:sp>
      <p:sp>
        <p:nvSpPr>
          <p:cNvPr id="1073155" name="Rectangle 3">
            <a:extLst>
              <a:ext uri="{FF2B5EF4-FFF2-40B4-BE49-F238E27FC236}">
                <a16:creationId xmlns:a16="http://schemas.microsoft.com/office/drawing/2014/main" id="{B97031CE-DB7F-4611-9227-999C9658F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7376" y="1268414"/>
            <a:ext cx="8228013" cy="45243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For </a:t>
            </a:r>
            <a:r>
              <a:rPr lang="en-US" dirty="0">
                <a:highlight>
                  <a:srgbClr val="FFFF00"/>
                </a:highlight>
              </a:rPr>
              <a:t>continuous</a:t>
            </a:r>
            <a:r>
              <a:rPr lang="en-US" dirty="0"/>
              <a:t> attributes: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Discretize</a:t>
            </a:r>
            <a:r>
              <a:rPr lang="en-US" dirty="0"/>
              <a:t> the range into bins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 one ordinal attribute per bin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 violates independence assumption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Two-way split:</a:t>
            </a:r>
            <a:r>
              <a:rPr lang="en-US" dirty="0"/>
              <a:t>  (A &lt; v) or (A &gt; v)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 choose only one of the two splits as new attribute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Probability density estimation:</a:t>
            </a:r>
          </a:p>
          <a:p>
            <a:pPr marL="1257300" lvl="2" indent="-342900">
              <a:defRPr/>
            </a:pPr>
            <a:r>
              <a:rPr lang="en-US" dirty="0"/>
              <a:t> Assume attribute follows a normal distribution</a:t>
            </a:r>
          </a:p>
          <a:p>
            <a:pPr marL="1257300" lvl="2" indent="-342900">
              <a:defRPr/>
            </a:pPr>
            <a:r>
              <a:rPr lang="en-US" dirty="0"/>
              <a:t> Use data to estimate parameters of distribution </a:t>
            </a:r>
            <a:br>
              <a:rPr lang="en-US" dirty="0"/>
            </a:br>
            <a:r>
              <a:rPr lang="en-US" dirty="0"/>
              <a:t>   (e.g., mean and standard deviation)</a:t>
            </a:r>
          </a:p>
          <a:p>
            <a:pPr marL="1257300" lvl="2" indent="-342900">
              <a:defRPr/>
            </a:pPr>
            <a:r>
              <a:rPr lang="en-US" dirty="0"/>
              <a:t> Once probability distribution is known, can use it to estimate the conditional probability P(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|c</a:t>
            </a:r>
            <a:r>
              <a:rPr lang="en-US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99EB29-6D00-49BA-8C8F-983946DB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9AEA7-8777-436F-A67E-F65410CD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>
            <a:extLst>
              <a:ext uri="{FF2B5EF4-FFF2-40B4-BE49-F238E27FC236}">
                <a16:creationId xmlns:a16="http://schemas.microsoft.com/office/drawing/2014/main" id="{9B2E5B13-E07A-475A-A9AC-9AA24E7A3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6868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How to Estimate Probabilities from Data?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4F80EFB-B226-4852-9C71-EE63241E9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19800" y="1306513"/>
            <a:ext cx="4419600" cy="5181600"/>
          </a:xfrm>
        </p:spPr>
        <p:txBody>
          <a:bodyPr/>
          <a:lstStyle/>
          <a:p>
            <a:r>
              <a:rPr lang="en-US" altLang="en-US" sz="2400"/>
              <a:t>Normal distribution: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 sz="1000"/>
          </a:p>
          <a:p>
            <a:pPr lvl="1"/>
            <a:r>
              <a:rPr lang="en-US" altLang="en-US"/>
              <a:t>One for each (A</a:t>
            </a:r>
            <a:r>
              <a:rPr lang="en-US" altLang="en-US" baseline="-25000"/>
              <a:t>i</a:t>
            </a:r>
            <a:r>
              <a:rPr lang="en-US" altLang="en-US"/>
              <a:t>,c</a:t>
            </a:r>
            <a:r>
              <a:rPr lang="en-US" altLang="en-US" baseline="-25000"/>
              <a:t>i</a:t>
            </a:r>
            <a:r>
              <a:rPr lang="en-US" altLang="en-US"/>
              <a:t>) pair</a:t>
            </a:r>
          </a:p>
          <a:p>
            <a:pPr lvl="1"/>
            <a:endParaRPr lang="en-US" altLang="en-US" sz="800"/>
          </a:p>
          <a:p>
            <a:r>
              <a:rPr lang="en-US" altLang="en-US" sz="2400"/>
              <a:t>For (Income, Class=No):</a:t>
            </a:r>
          </a:p>
          <a:p>
            <a:pPr lvl="1"/>
            <a:r>
              <a:rPr lang="en-US" altLang="en-US"/>
              <a:t>If Class=No</a:t>
            </a:r>
          </a:p>
          <a:p>
            <a:pPr lvl="2"/>
            <a:r>
              <a:rPr lang="en-US" altLang="en-US"/>
              <a:t> sample mean = 110</a:t>
            </a:r>
          </a:p>
          <a:p>
            <a:pPr lvl="2"/>
            <a:r>
              <a:rPr lang="en-US" altLang="en-US"/>
              <a:t> sample variance = 2975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BB69D9CD-E2AE-4EFD-B706-D3751560B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1382713"/>
          <a:ext cx="4195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BB69D9CD-E2AE-4EFD-B706-D3751560BA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1828801" y="1382713"/>
                        <a:ext cx="4195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E3FF7CB4-CBB7-4417-B9EE-8293A9504D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0500" y="1687514"/>
          <a:ext cx="39751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Equation" r:id="rId5" imgW="2971800" imgH="838200" progId="Equation.3">
                  <p:embed/>
                </p:oleObj>
              </mc:Choice>
              <mc:Fallback>
                <p:oleObj name="Equation" r:id="rId5" imgW="2971800" imgH="838200" progId="Equation.3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E3FF7CB4-CBB7-4417-B9EE-8293A9504D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1687514"/>
                        <a:ext cx="39751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B43B08C2-BD29-4513-8563-4CA260C70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8" y="5497514"/>
          <a:ext cx="85201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Equation" r:id="rId7" imgW="6350000" imgH="787400" progId="Equation.3">
                  <p:embed/>
                </p:oleObj>
              </mc:Choice>
              <mc:Fallback>
                <p:oleObj name="Equation" r:id="rId7" imgW="6350000" imgH="787400" progId="Equation.3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id="{B43B08C2-BD29-4513-8563-4CA260C70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5497514"/>
                        <a:ext cx="8520112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5068EF-B569-4C92-A8D8-73D74C50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786B52-1CAE-46B8-8049-63904922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F992912-18AD-4D07-98EA-E73F4D2D1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Naïve Bayes Classifier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74FB0D91-8986-4155-805E-1B824716E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3622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VISIO" r:id="rId3" imgW="9057132" imgH="5539740" progId="Visio.Drawing.6">
                  <p:embed/>
                </p:oleObj>
              </mc:Choice>
              <mc:Fallback>
                <p:oleObj name="VISIO" r:id="rId3" imgW="9057132" imgH="5539740" progId="Visio.Drawing.6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74FB0D91-8986-4155-805E-1B824716E8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478" r="26086"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3886200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D68F8974-997E-492B-AD97-EA90B1421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828800"/>
          <a:ext cx="6477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5" imgW="5448300" imgH="342900" progId="Equation.3">
                  <p:embed/>
                </p:oleObj>
              </mc:Choice>
              <mc:Fallback>
                <p:oleObj name="Equation" r:id="rId5" imgW="5448300" imgH="342900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D68F8974-997E-492B-AD97-EA90B14216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6477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>
            <a:extLst>
              <a:ext uri="{FF2B5EF4-FFF2-40B4-BE49-F238E27FC236}">
                <a16:creationId xmlns:a16="http://schemas.microsoft.com/office/drawing/2014/main" id="{6F0E3DE1-E080-4AF5-91CA-14260F85A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1940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2400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600">
                <a:solidFill>
                  <a:schemeClr val="tx1"/>
                </a:solidFill>
              </a:rPr>
              <a:t>P(X|Class=No) = P(Refund=No|Class=No)</a:t>
            </a:r>
            <a:br>
              <a:rPr lang="en-US" altLang="en-US" sz="1600">
                <a:solidFill>
                  <a:schemeClr val="tx1"/>
                </a:solidFill>
              </a:rPr>
            </a:br>
            <a:r>
              <a:rPr lang="en-US" altLang="en-US" sz="1600">
                <a:solidFill>
                  <a:schemeClr val="tx1"/>
                </a:solidFill>
              </a:rPr>
              <a:t>		 </a:t>
            </a:r>
            <a:r>
              <a:rPr lang="en-US" altLang="en-US" sz="1600">
                <a:solidFill>
                  <a:schemeClr val="tx1"/>
                </a:solidFill>
                <a:sym typeface="Symbol" panose="05050102010706020507" pitchFamily="18" charset="2"/>
              </a:rPr>
              <a:t> P(Married| </a:t>
            </a:r>
            <a:r>
              <a:rPr lang="en-US" altLang="en-US" sz="1600">
                <a:solidFill>
                  <a:schemeClr val="tx1"/>
                </a:solidFill>
              </a:rPr>
              <a:t>Class=No)</a:t>
            </a:r>
            <a:br>
              <a:rPr lang="en-US" altLang="en-US" sz="1600">
                <a:solidFill>
                  <a:schemeClr val="tx1"/>
                </a:solidFill>
              </a:rPr>
            </a:br>
            <a:r>
              <a:rPr lang="en-US" altLang="en-US" sz="1600">
                <a:solidFill>
                  <a:schemeClr val="tx1"/>
                </a:solidFill>
              </a:rPr>
              <a:t>		 </a:t>
            </a:r>
            <a:r>
              <a:rPr lang="en-US" altLang="en-US" sz="1600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altLang="en-US" sz="1600">
                <a:solidFill>
                  <a:schemeClr val="tx1"/>
                </a:solidFill>
              </a:rPr>
              <a:t> P(Income=120K| Class=No)</a:t>
            </a:r>
            <a:br>
              <a:rPr lang="en-US" altLang="en-US" sz="1600">
                <a:solidFill>
                  <a:schemeClr val="tx1"/>
                </a:solidFill>
              </a:rPr>
            </a:br>
            <a:r>
              <a:rPr lang="en-US" altLang="en-US" sz="1600">
                <a:solidFill>
                  <a:schemeClr val="tx1"/>
                </a:solidFill>
              </a:rPr>
              <a:t>	              = 4/7 </a:t>
            </a:r>
            <a:r>
              <a:rPr lang="en-US" altLang="en-US" sz="1600">
                <a:solidFill>
                  <a:schemeClr val="tx1"/>
                </a:solidFill>
                <a:sym typeface="Symbol" panose="05050102010706020507" pitchFamily="18" charset="2"/>
              </a:rPr>
              <a:t> 4/7  0.0072 = 0.0024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endParaRPr lang="en-US" altLang="en-US" sz="8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600">
                <a:solidFill>
                  <a:schemeClr val="tx1"/>
                </a:solidFill>
              </a:rPr>
              <a:t>P(X|Class=Yes) = P(Refund=No| Class=Yes)</a:t>
            </a:r>
            <a:br>
              <a:rPr lang="en-US" altLang="en-US" sz="1600">
                <a:solidFill>
                  <a:schemeClr val="tx1"/>
                </a:solidFill>
              </a:rPr>
            </a:br>
            <a:r>
              <a:rPr lang="en-US" altLang="en-US" sz="1600">
                <a:solidFill>
                  <a:schemeClr val="tx1"/>
                </a:solidFill>
              </a:rPr>
              <a:t>   	                  </a:t>
            </a:r>
            <a:r>
              <a:rPr lang="en-US" altLang="en-US" sz="1600">
                <a:solidFill>
                  <a:schemeClr val="tx1"/>
                </a:solidFill>
                <a:sym typeface="Symbol" panose="05050102010706020507" pitchFamily="18" charset="2"/>
              </a:rPr>
              <a:t> P(Married| </a:t>
            </a:r>
            <a:r>
              <a:rPr lang="en-US" altLang="en-US" sz="1600">
                <a:solidFill>
                  <a:schemeClr val="tx1"/>
                </a:solidFill>
              </a:rPr>
              <a:t>Class=Yes)</a:t>
            </a:r>
            <a:br>
              <a:rPr lang="en-US" altLang="en-US" sz="1600">
                <a:solidFill>
                  <a:schemeClr val="tx1"/>
                </a:solidFill>
              </a:rPr>
            </a:br>
            <a:r>
              <a:rPr lang="en-US" altLang="en-US" sz="1600">
                <a:solidFill>
                  <a:schemeClr val="tx1"/>
                </a:solidFill>
              </a:rPr>
              <a:t>   	                  </a:t>
            </a:r>
            <a:r>
              <a:rPr lang="en-US" altLang="en-US" sz="1600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altLang="en-US" sz="1600">
                <a:solidFill>
                  <a:schemeClr val="tx1"/>
                </a:solidFill>
              </a:rPr>
              <a:t> P(Income=120K| Class=Yes)</a:t>
            </a:r>
            <a:br>
              <a:rPr lang="en-US" altLang="en-US" sz="1600">
                <a:solidFill>
                  <a:schemeClr val="tx1"/>
                </a:solidFill>
              </a:rPr>
            </a:br>
            <a:r>
              <a:rPr lang="en-US" altLang="en-US" sz="1600">
                <a:solidFill>
                  <a:schemeClr val="tx1"/>
                </a:solidFill>
              </a:rPr>
              <a:t>	               = 1 </a:t>
            </a:r>
            <a:r>
              <a:rPr lang="en-US" altLang="en-US" sz="1600">
                <a:solidFill>
                  <a:schemeClr val="tx1"/>
                </a:solidFill>
                <a:sym typeface="Symbol" panose="05050102010706020507" pitchFamily="18" charset="2"/>
              </a:rPr>
              <a:t> 0  1.2  10</a:t>
            </a:r>
            <a:r>
              <a:rPr lang="en-US" altLang="en-US" sz="1600" baseline="30000">
                <a:solidFill>
                  <a:schemeClr val="tx1"/>
                </a:solidFill>
                <a:sym typeface="Symbol" panose="05050102010706020507" pitchFamily="18" charset="2"/>
              </a:rPr>
              <a:t>-9</a:t>
            </a:r>
            <a:r>
              <a:rPr lang="en-US" altLang="en-US" sz="1600">
                <a:solidFill>
                  <a:schemeClr val="tx1"/>
                </a:solidFill>
                <a:sym typeface="Symbol" panose="05050102010706020507" pitchFamily="18" charset="2"/>
              </a:rPr>
              <a:t> = 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endParaRPr lang="en-US" altLang="en-US" sz="8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sz="1800">
                <a:solidFill>
                  <a:schemeClr val="tx1"/>
                </a:solidFill>
              </a:rPr>
              <a:t>Since P(X|No)P(No) &gt; P(X|Yes)P(Yes)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en-US" sz="1800">
                <a:solidFill>
                  <a:schemeClr val="tx1"/>
                </a:solidFill>
              </a:rPr>
              <a:t>Therefore P(No|X) &gt; P(Yes|X)</a:t>
            </a:r>
            <a:br>
              <a:rPr lang="en-US" altLang="en-US" sz="1800">
                <a:solidFill>
                  <a:schemeClr val="tx1"/>
                </a:solidFill>
              </a:rPr>
            </a:br>
            <a:r>
              <a:rPr lang="en-US" altLang="en-US" sz="1800">
                <a:solidFill>
                  <a:schemeClr val="tx1"/>
                </a:solidFill>
              </a:rPr>
              <a:t>      </a:t>
            </a:r>
            <a:r>
              <a:rPr lang="en-US" altLang="en-US" sz="2000">
                <a:solidFill>
                  <a:schemeClr val="tx1"/>
                </a:solidFill>
                <a:sym typeface="Symbol" panose="05050102010706020507" pitchFamily="18" charset="2"/>
              </a:rPr>
              <a:t>=&gt; Class = No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3B6A35DA-D77C-43C9-8D4F-EEDD0C4D6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447801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12F0A4-F0C2-4F3A-84D3-E88CBBE6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CD634-D30F-4651-9CF6-3EA2FA9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33" y="1041977"/>
            <a:ext cx="5114925" cy="33771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EB33F3-25F3-4501-AB68-A8C556DA6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128" y="3338577"/>
            <a:ext cx="3741039" cy="27557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CE04-34C9-464E-BE10-F39F4F11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373E4-109A-452B-8643-0699F7CD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1529B-0D18-4CC8-8DC5-195A022332C9}"/>
              </a:ext>
            </a:extLst>
          </p:cNvPr>
          <p:cNvSpPr txBox="1"/>
          <p:nvPr/>
        </p:nvSpPr>
        <p:spPr>
          <a:xfrm>
            <a:off x="3088640" y="395646"/>
            <a:ext cx="2584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28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7BDE9F6-0C77-4801-B307-FE63CE8CB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373D910-5A37-4D24-AA5D-E578D5DFE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98638"/>
            <a:ext cx="8229600" cy="4876800"/>
          </a:xfrm>
        </p:spPr>
        <p:txBody>
          <a:bodyPr/>
          <a:lstStyle/>
          <a:p>
            <a:r>
              <a:rPr lang="en-US" altLang="en-US"/>
              <a:t>If one of the conditional probability is zero, then the entire expression becomes zero</a:t>
            </a:r>
          </a:p>
          <a:p>
            <a:r>
              <a:rPr lang="en-US" altLang="en-US"/>
              <a:t>Probability estimation: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978ED030-026F-4C17-A06A-5376E8A59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1" y="3340100"/>
          <a:ext cx="4291013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Εξίσωση" r:id="rId3" imgW="2095500" imgH="1333500" progId="Equation.3">
                  <p:embed/>
                </p:oleObj>
              </mc:Choice>
              <mc:Fallback>
                <p:oleObj name="Εξίσωση" r:id="rId3" imgW="2095500" imgH="1333500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978ED030-026F-4C17-A06A-5376E8A595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1" y="3340100"/>
                        <a:ext cx="4291013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>
            <a:extLst>
              <a:ext uri="{FF2B5EF4-FFF2-40B4-BE49-F238E27FC236}">
                <a16:creationId xmlns:a16="http://schemas.microsoft.com/office/drawing/2014/main" id="{060FCAB5-9530-4146-BFC8-584BE0057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733800"/>
            <a:ext cx="27432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: number of attribute values for attribute A</a:t>
            </a:r>
            <a:r>
              <a:rPr lang="en-US" altLang="en-US" sz="2000" baseline="-25000">
                <a:latin typeface="Times New Roman" panose="02020603050405020304" pitchFamily="18" charset="0"/>
              </a:rPr>
              <a:t>i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p: prior probability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m: parameter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5D8B2E-18C7-46A2-999D-C909F9A4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8EF4E-6D2E-4D2A-873F-084D242A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801C1B6-FA8D-4DF2-B342-CD8106187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Naïve Bayes Classifier</a:t>
            </a: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B0E4B691-B0F3-4588-8A16-A864D7DDD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662113"/>
          <a:ext cx="5181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Worksheet" r:id="rId3" imgW="6057900" imgH="4241800" progId="Excel.Sheet.8">
                  <p:embed/>
                </p:oleObj>
              </mc:Choice>
              <mc:Fallback>
                <p:oleObj name="Worksheet" r:id="rId3" imgW="6057900" imgH="4241800" progId="Excel.Sheet.8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B0E4B691-B0F3-4588-8A16-A864D7DDD5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62113"/>
                        <a:ext cx="51816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05AC3C9F-D471-4AA8-9618-0060F91A8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5776913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Worksheet" r:id="rId5" imgW="4876800" imgH="393700" progId="Excel.Sheet.8">
                  <p:embed/>
                </p:oleObj>
              </mc:Choice>
              <mc:Fallback>
                <p:oleObj name="Worksheet" r:id="rId5" imgW="4876800" imgH="393700" progId="Excel.Sheet.8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05AC3C9F-D471-4AA8-9618-0060F91A8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5776913"/>
                        <a:ext cx="51530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6ED10812-CD55-403E-9BF7-F697E0E2C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1988" y="2605088"/>
          <a:ext cx="3656012" cy="287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Equation" r:id="rId7" imgW="4457700" imgH="3149600" progId="Equation.3">
                  <p:embed/>
                </p:oleObj>
              </mc:Choice>
              <mc:Fallback>
                <p:oleObj name="Equation" r:id="rId7" imgW="4457700" imgH="3149600" progId="Equation.3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6ED10812-CD55-403E-9BF7-F697E0E2C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2605088"/>
                        <a:ext cx="3656012" cy="287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>
            <a:extLst>
              <a:ext uri="{FF2B5EF4-FFF2-40B4-BE49-F238E27FC236}">
                <a16:creationId xmlns:a16="http://schemas.microsoft.com/office/drawing/2014/main" id="{50443070-DC2F-42DA-A476-367AB889A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4880" y="1131620"/>
            <a:ext cx="2743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A: attributes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M: mammals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N: non-mammals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C951A390-B619-435E-98AB-0CDBC93E4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624513"/>
            <a:ext cx="27432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P(A|M)P(M) &gt; P(A|N)P(N)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=&gt; Mammals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02E06A-3C7E-48A5-9CF6-CC041C3D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5C75F4-8E7F-44A3-BD8D-FB1F49EA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84AB914-31AF-48E0-BC32-F5F212D14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C0819-8868-4CCB-90C2-A8B491FCA4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259" t="-215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078FB7-4BF6-4330-96AE-C7D1F374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0564F-0D98-48B8-B3BC-9E076CA0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42AAFB9-B5A9-425C-B971-EF97C3A4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</a:t>
            </a:r>
          </a:p>
        </p:txBody>
      </p:sp>
      <p:sp>
        <p:nvSpPr>
          <p:cNvPr id="1078275" name="Rectangle 3">
            <a:extLst>
              <a:ext uri="{FF2B5EF4-FFF2-40B4-BE49-F238E27FC236}">
                <a16:creationId xmlns:a16="http://schemas.microsoft.com/office/drawing/2014/main" id="{6719DBB3-BBB4-4824-9C8A-7A6C9889E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defRPr/>
            </a:pPr>
            <a:r>
              <a:rPr lang="en-US" dirty="0"/>
              <a:t>Robust to </a:t>
            </a:r>
            <a:r>
              <a:rPr lang="en-US" dirty="0">
                <a:solidFill>
                  <a:srgbClr val="FF0000"/>
                </a:solidFill>
              </a:rPr>
              <a:t>isolated noise </a:t>
            </a:r>
            <a:r>
              <a:rPr lang="en-US" dirty="0"/>
              <a:t>points</a:t>
            </a:r>
          </a:p>
          <a:p>
            <a:pPr marL="457200" indent="-457200">
              <a:defRPr/>
            </a:pPr>
            <a:endParaRPr lang="en-US" dirty="0"/>
          </a:p>
          <a:p>
            <a:pPr marL="457200" indent="-457200">
              <a:defRPr/>
            </a:pPr>
            <a:r>
              <a:rPr lang="en-US" dirty="0"/>
              <a:t>Handle </a:t>
            </a:r>
            <a:r>
              <a:rPr lang="en-US" dirty="0">
                <a:solidFill>
                  <a:srgbClr val="FF0000"/>
                </a:solidFill>
              </a:rPr>
              <a:t>missing values </a:t>
            </a:r>
            <a:r>
              <a:rPr lang="en-US" dirty="0"/>
              <a:t>by ignoring the instance during probability estimate calculations</a:t>
            </a:r>
          </a:p>
          <a:p>
            <a:pPr marL="457200" indent="-457200">
              <a:defRPr/>
            </a:pPr>
            <a:endParaRPr lang="en-US" dirty="0"/>
          </a:p>
          <a:p>
            <a:pPr marL="457200" indent="-457200">
              <a:defRPr/>
            </a:pPr>
            <a:r>
              <a:rPr lang="en-US" dirty="0"/>
              <a:t>Robust to irrelevant attributes</a:t>
            </a:r>
          </a:p>
          <a:p>
            <a:pPr marL="457200" indent="-457200">
              <a:defRPr/>
            </a:pPr>
            <a:endParaRPr lang="en-US" dirty="0"/>
          </a:p>
          <a:p>
            <a:pPr marL="457200" indent="-457200">
              <a:defRPr/>
            </a:pPr>
            <a:r>
              <a:rPr lang="en-US" dirty="0"/>
              <a:t>Independence assumption may not hold for some attributes</a:t>
            </a:r>
          </a:p>
          <a:p>
            <a:pPr marL="914400" lvl="1" indent="-457200">
              <a:defRPr/>
            </a:pPr>
            <a:r>
              <a:rPr lang="en-US" dirty="0"/>
              <a:t>Use other techniques such as Bayesian Belief Networks (BBN)</a:t>
            </a:r>
          </a:p>
          <a:p>
            <a:pPr marL="914400" lvl="1" indent="-457200">
              <a:defRPr/>
            </a:pPr>
            <a:endParaRPr lang="en-US" dirty="0"/>
          </a:p>
          <a:p>
            <a:pPr marL="457200" indent="-457200">
              <a:defRPr/>
            </a:pPr>
            <a:r>
              <a:rPr lang="en-US" dirty="0"/>
              <a:t>Naïve Bayes can produce a probability estimate, but it is usually a very biased one</a:t>
            </a:r>
          </a:p>
          <a:p>
            <a:pPr marL="914400" lvl="1" indent="-457200">
              <a:defRPr/>
            </a:pPr>
            <a:r>
              <a:rPr lang="en-US" dirty="0">
                <a:solidFill>
                  <a:srgbClr val="FF0000"/>
                </a:solidFill>
              </a:rPr>
              <a:t>Logistic Regression is better for obtaining probabilities.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EB95E7-5214-4AF8-B7BB-0BDFF1AA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54342B-F07C-467D-BD27-C1780E8D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0072A4C-5076-4F23-BB4C-8C8D783A9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Generative vs Discriminative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9BD-8CD2-416D-B7A4-62A89494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Naïve Bayes is a type of a </a:t>
            </a:r>
            <a:r>
              <a:rPr lang="en-US" dirty="0">
                <a:solidFill>
                  <a:srgbClr val="FF0000"/>
                </a:solidFill>
              </a:rPr>
              <a:t>generative model</a:t>
            </a:r>
          </a:p>
          <a:p>
            <a:pPr lvl="1">
              <a:defRPr/>
            </a:pPr>
            <a:r>
              <a:rPr lang="en-US" dirty="0"/>
              <a:t>Generative process: </a:t>
            </a:r>
          </a:p>
          <a:p>
            <a:pPr marL="1257300" lvl="2" indent="-342900">
              <a:defRPr/>
            </a:pPr>
            <a:r>
              <a:rPr lang="en-US" dirty="0"/>
              <a:t>First pick the category of the record</a:t>
            </a:r>
          </a:p>
          <a:p>
            <a:pPr marL="1257300" lvl="2" indent="-342900">
              <a:defRPr/>
            </a:pPr>
            <a:r>
              <a:rPr lang="en-US" dirty="0"/>
              <a:t>Then given the category, generate the attribute values from the distribution of the category</a:t>
            </a:r>
          </a:p>
          <a:p>
            <a:pPr marL="1257300" lvl="2" indent="-342900">
              <a:defRPr/>
            </a:pPr>
            <a:endParaRPr lang="en-US" dirty="0"/>
          </a:p>
          <a:p>
            <a:pPr marL="1257300" lvl="2" indent="-342900">
              <a:defRPr/>
            </a:pPr>
            <a:endParaRPr lang="en-US" dirty="0"/>
          </a:p>
          <a:p>
            <a:pPr marL="1257300" lvl="2" indent="-342900">
              <a:defRPr/>
            </a:pPr>
            <a:r>
              <a:rPr lang="en-US" dirty="0"/>
              <a:t>Conditional independence given C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use the training data to learn the distribution of the values in a class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0FD6F6-82DB-4C07-ADCB-B188DC6AF023}"/>
              </a:ext>
            </a:extLst>
          </p:cNvPr>
          <p:cNvSpPr/>
          <p:nvPr/>
        </p:nvSpPr>
        <p:spPr>
          <a:xfrm>
            <a:off x="8153400" y="3733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9CC330-5C7D-4014-B168-E1A5B547CD04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7391400" y="4267201"/>
            <a:ext cx="1028700" cy="47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8CB94F-2E07-42C2-A8B6-F38B94BEBF57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24700" y="4746172"/>
            <a:ext cx="533400" cy="533400"/>
          </a:xfrm>
          <a:prstGeom prst="ellipse">
            <a:avLst/>
          </a:prstGeom>
          <a:blipFill rotWithShape="0">
            <a:blip r:embed="rId2"/>
            <a:stretch>
              <a:fillRect l="-659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A6110A-8F6F-4A7A-8FFD-9E305BE366F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94864" y="4757058"/>
            <a:ext cx="533400" cy="533400"/>
          </a:xfrm>
          <a:prstGeom prst="ellipse">
            <a:avLst/>
          </a:prstGeom>
          <a:blipFill rotWithShape="0">
            <a:blip r:embed="rId3"/>
            <a:stretch>
              <a:fillRect l="-652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68C11B-4C31-43C5-8901-AC6CFFC78DB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20200" y="4735286"/>
            <a:ext cx="533400" cy="533400"/>
          </a:xfrm>
          <a:prstGeom prst="ellipse">
            <a:avLst/>
          </a:prstGeom>
          <a:blipFill rotWithShape="0">
            <a:blip r:embed="rId4"/>
            <a:stretch>
              <a:fillRect l="-8791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B0D9F4-36C2-4F57-8EC2-9335850021E3}"/>
              </a:ext>
            </a:extLst>
          </p:cNvPr>
          <p:cNvCxnSpPr>
            <a:stCxn id="4" idx="4"/>
            <a:endCxn id="9" idx="0"/>
          </p:cNvCxnSpPr>
          <p:nvPr/>
        </p:nvCxnSpPr>
        <p:spPr>
          <a:xfrm flipH="1">
            <a:off x="8161338" y="4267200"/>
            <a:ext cx="258762" cy="490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2CDDE0-A77E-412B-9255-920F8F453985}"/>
              </a:ext>
            </a:extLst>
          </p:cNvPr>
          <p:cNvCxnSpPr>
            <a:endCxn id="10" idx="0"/>
          </p:cNvCxnSpPr>
          <p:nvPr/>
        </p:nvCxnSpPr>
        <p:spPr>
          <a:xfrm>
            <a:off x="8420100" y="4267201"/>
            <a:ext cx="1066800" cy="468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52CE26-1D5B-4548-96D2-76A8858A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5F61C-061D-4B78-8776-7CB084E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9276478-5250-461A-BD70-0D2796F96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4639"/>
            <a:ext cx="8228013" cy="561975"/>
          </a:xfrm>
        </p:spPr>
        <p:txBody>
          <a:bodyPr/>
          <a:lstStyle/>
          <a:p>
            <a:r>
              <a:rPr lang="en-US" altLang="en-US" sz="3500" b="1"/>
              <a:t>Generative vs Discriminative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4C11-B0E3-43C8-9DE2-6FF41A6E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130" y="1700214"/>
            <a:ext cx="8686800" cy="4524375"/>
          </a:xfrm>
        </p:spPr>
        <p:txBody>
          <a:bodyPr/>
          <a:lstStyle/>
          <a:p>
            <a:pPr marL="457200" indent="-457200">
              <a:defRPr/>
            </a:pPr>
            <a:r>
              <a:rPr lang="en-US" dirty="0"/>
              <a:t>Logistic Regression and SVM are </a:t>
            </a:r>
            <a:r>
              <a:rPr lang="en-US" dirty="0">
                <a:solidFill>
                  <a:srgbClr val="FF0000"/>
                </a:solidFill>
              </a:rPr>
              <a:t>discriminative models</a:t>
            </a:r>
          </a:p>
          <a:p>
            <a:pPr marL="914400" lvl="1" indent="-457200">
              <a:defRPr/>
            </a:pPr>
            <a:r>
              <a:rPr lang="en-US" dirty="0"/>
              <a:t>The goal is to find the boundary that discriminates between the two classes from the training data</a:t>
            </a:r>
          </a:p>
          <a:p>
            <a:pPr marL="457200" indent="-457200">
              <a:defRPr/>
            </a:pPr>
            <a:r>
              <a:rPr lang="en-US" dirty="0"/>
              <a:t>In order to classify the language of a document, you can </a:t>
            </a:r>
          </a:p>
          <a:p>
            <a:pPr marL="914400" lvl="1" indent="-457200">
              <a:defRPr/>
            </a:pPr>
            <a:r>
              <a:rPr lang="en-US" dirty="0"/>
              <a:t>Either learn the two languages and find which is more likely to have generated the words you see</a:t>
            </a:r>
          </a:p>
          <a:p>
            <a:pPr marL="914400" lvl="1" indent="-457200">
              <a:defRPr/>
            </a:pPr>
            <a:r>
              <a:rPr lang="en-US" dirty="0"/>
              <a:t>Or learn what differentiates the two languages.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92D5C9-A84B-401E-8624-3CC4F83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0EEA2-9082-48ED-BDDA-07FA7A75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628203E5-C682-41A5-A4F5-DACFAD012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5139"/>
            <a:ext cx="8229600" cy="62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dirty="0"/>
              <a:t>About the Bayesian framework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C0E4934B-766C-4508-8807-2BCB12FB7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320" y="1549400"/>
            <a:ext cx="983996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600"/>
              </a:spcBef>
              <a:buClrTx/>
            </a:pPr>
            <a:endParaRPr lang="en-GB" altLang="en-US" sz="2400" b="1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 b="1" dirty="0"/>
              <a:t>Allows us  to combine </a:t>
            </a:r>
            <a:r>
              <a:rPr lang="en-GB" altLang="en-US" sz="2400" b="1" u="sng" dirty="0"/>
              <a:t>observed data</a:t>
            </a:r>
            <a:r>
              <a:rPr lang="en-GB" altLang="en-US" sz="2400" b="1" dirty="0"/>
              <a:t> and </a:t>
            </a:r>
            <a:r>
              <a:rPr lang="en-GB" altLang="en-US" sz="2400" b="1" u="sng" dirty="0"/>
              <a:t>prior knowledge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 b="1" dirty="0"/>
              <a:t>Provides </a:t>
            </a:r>
            <a:r>
              <a:rPr lang="en-GB" altLang="en-US" sz="2400" b="1" u="sng" dirty="0"/>
              <a:t>practical learning algorithms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 b="1" dirty="0"/>
              <a:t>It is a </a:t>
            </a:r>
            <a:r>
              <a:rPr lang="en-GB" altLang="en-US" sz="2400" b="1" u="sng" dirty="0"/>
              <a:t>generative</a:t>
            </a:r>
            <a:r>
              <a:rPr lang="en-GB" altLang="en-US" sz="2400" b="1" dirty="0"/>
              <a:t> (model based) approach, which offers a useful conceptual framework</a:t>
            </a:r>
          </a:p>
          <a:p>
            <a:pPr lvl="1">
              <a:spcBef>
                <a:spcPts val="550"/>
              </a:spcBef>
              <a:buFont typeface="Arial" panose="020B0604020202020204" pitchFamily="34" charset="0"/>
              <a:buChar char="–"/>
            </a:pPr>
            <a:r>
              <a:rPr lang="en-GB" altLang="en-US" sz="2200" b="1" dirty="0"/>
              <a:t>This means that any kind of objects (e.g. time series, trees, etc.) can be classified, based on a probabilistic model specification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D7DE94-6F05-4871-AA16-8FDEBFC2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65E282-A5F5-4234-B190-E86AD43C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EFE3D982-0B2A-4CFE-B680-ED50295F3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638"/>
            <a:ext cx="8229600" cy="76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dirty="0"/>
              <a:t>Example. ‘Play Tennis’ data</a:t>
            </a:r>
          </a:p>
        </p:txBody>
      </p:sp>
      <p:graphicFrame>
        <p:nvGraphicFramePr>
          <p:cNvPr id="23555" name="Object 2">
            <a:extLst>
              <a:ext uri="{FF2B5EF4-FFF2-40B4-BE49-F238E27FC236}">
                <a16:creationId xmlns:a16="http://schemas.microsoft.com/office/drawing/2014/main" id="{EB0F17A3-01A2-41C1-B7D1-9492FAFE82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295400"/>
          <a:ext cx="8534400" cy="640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Document" r:id="rId4" imgW="457193" imgH="457193" progId="Word.Document.8">
                  <p:embed/>
                </p:oleObj>
              </mc:Choice>
              <mc:Fallback>
                <p:oleObj name="Document" r:id="rId4" imgW="457193" imgH="457193" progId="Word.Document.8">
                  <p:embed/>
                  <p:pic>
                    <p:nvPicPr>
                      <p:cNvPr id="23555" name="Object 2">
                        <a:extLst>
                          <a:ext uri="{FF2B5EF4-FFF2-40B4-BE49-F238E27FC236}">
                            <a16:creationId xmlns:a16="http://schemas.microsoft.com/office/drawing/2014/main" id="{EB0F17A3-01A2-41C1-B7D1-9492FAFE8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95400"/>
                        <a:ext cx="8534400" cy="640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BD1870-1E41-4C10-A00A-A66775D4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147681-62BC-426B-9384-6DAA9760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87B41B8-6121-435E-AC5B-0AF56C79C23F}"/>
              </a:ext>
            </a:extLst>
          </p:cNvPr>
          <p:cNvSpPr/>
          <p:nvPr/>
        </p:nvSpPr>
        <p:spPr bwMode="auto">
          <a:xfrm>
            <a:off x="6121401" y="3584576"/>
            <a:ext cx="868363" cy="931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709440">
              <a:defRPr/>
            </a:pPr>
            <a:endParaRPr lang="en-GB" sz="1632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64A57-4A6B-436A-AEC3-9EB6B2D387CA}"/>
              </a:ext>
            </a:extLst>
          </p:cNvPr>
          <p:cNvSpPr/>
          <p:nvPr/>
        </p:nvSpPr>
        <p:spPr bwMode="auto">
          <a:xfrm>
            <a:off x="5732463" y="2184401"/>
            <a:ext cx="1141412" cy="119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709440">
              <a:defRPr/>
            </a:pPr>
            <a:endParaRPr lang="en-GB" sz="1632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1E807-F62B-40DD-AD0F-DBF4F65950BB}"/>
              </a:ext>
            </a:extLst>
          </p:cNvPr>
          <p:cNvSpPr/>
          <p:nvPr/>
        </p:nvSpPr>
        <p:spPr bwMode="auto">
          <a:xfrm>
            <a:off x="3244850" y="3584576"/>
            <a:ext cx="1036638" cy="931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709440">
              <a:defRPr/>
            </a:pPr>
            <a:endParaRPr lang="en-GB" sz="1632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1503E-7ACF-4C3F-80B6-B572DFDEBE51}"/>
              </a:ext>
            </a:extLst>
          </p:cNvPr>
          <p:cNvSpPr/>
          <p:nvPr/>
        </p:nvSpPr>
        <p:spPr bwMode="auto">
          <a:xfrm>
            <a:off x="3141664" y="2184401"/>
            <a:ext cx="828675" cy="119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709440">
              <a:defRPr/>
            </a:pPr>
            <a:endParaRPr lang="en-GB" sz="1632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61EF2A6-11C3-457C-8145-34FF7A118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514" y="3584576"/>
            <a:ext cx="828675" cy="9318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1pPr>
            <a:lvl2pPr defTabSz="10429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2pPr>
            <a:lvl3pPr defTabSz="1042988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3pPr>
            <a:lvl4pPr defTabSz="1042988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4pPr>
            <a:lvl5pPr defTabSz="1042988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3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id="{52CB6F43-9659-4A4A-8D74-41720A9C4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6" y="3584576"/>
            <a:ext cx="766763" cy="9318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1pPr>
            <a:lvl2pPr defTabSz="10429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2pPr>
            <a:lvl3pPr defTabSz="1042988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3pPr>
            <a:lvl4pPr defTabSz="1042988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4pPr>
            <a:lvl5pPr defTabSz="1042988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3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8" name="Rectangle 2">
            <a:extLst>
              <a:ext uri="{FF2B5EF4-FFF2-40B4-BE49-F238E27FC236}">
                <a16:creationId xmlns:a16="http://schemas.microsoft.com/office/drawing/2014/main" id="{6FC160FF-014D-42D3-8F67-0595F5D9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5" y="2184401"/>
            <a:ext cx="984250" cy="11922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1pPr>
            <a:lvl2pPr defTabSz="10429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2pPr>
            <a:lvl3pPr defTabSz="1042988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3pPr>
            <a:lvl4pPr defTabSz="1042988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4pPr>
            <a:lvl5pPr defTabSz="1042988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3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9" name="Rectangle 1">
            <a:extLst>
              <a:ext uri="{FF2B5EF4-FFF2-40B4-BE49-F238E27FC236}">
                <a16:creationId xmlns:a16="http://schemas.microsoft.com/office/drawing/2014/main" id="{48D5ECF0-85FF-4D66-B177-D069451D1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2184401"/>
            <a:ext cx="828675" cy="11922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1pPr>
            <a:lvl2pPr defTabSz="10429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2pPr>
            <a:lvl3pPr defTabSz="1042988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3pPr>
            <a:lvl4pPr defTabSz="1042988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4pPr>
            <a:lvl5pPr defTabSz="1042988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3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2" name="Slide Number Placeholder 4">
            <a:extLst>
              <a:ext uri="{FF2B5EF4-FFF2-40B4-BE49-F238E27FC236}">
                <a16:creationId xmlns:a16="http://schemas.microsoft.com/office/drawing/2014/main" id="{45C907A1-024E-4BF6-A07A-31A5C09C2C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680950" y="7065963"/>
            <a:ext cx="3136900" cy="525462"/>
          </a:xfrm>
          <a:ln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04306" tIns="52153" rIns="104306" bIns="52153" rtlCol="0" anchor="ctr"/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buSzTx/>
              <a:tabLst/>
              <a:defRPr/>
            </a:pPr>
            <a:fld id="{C2B83B14-4906-4C78-86E1-9BB1A28CD243}" type="slidenum">
              <a:rPr lang="en-GB" altLang="en-US" smtClean="0"/>
              <a:pPr>
                <a:buSzTx/>
                <a:tabLst/>
                <a:defRPr/>
              </a:pPr>
              <a:t>28</a:t>
            </a:fld>
            <a:endParaRPr lang="en-GB" altLang="en-US" sz="1088"/>
          </a:p>
        </p:txBody>
      </p:sp>
      <p:sp>
        <p:nvSpPr>
          <p:cNvPr id="25611" name="Rectangle 2">
            <a:extLst>
              <a:ext uri="{FF2B5EF4-FFF2-40B4-BE49-F238E27FC236}">
                <a16:creationId xmlns:a16="http://schemas.microsoft.com/office/drawing/2014/main" id="{C9CB3CC7-00DC-413A-B668-F03967914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4445" y="414338"/>
            <a:ext cx="6954838" cy="858838"/>
          </a:xfrm>
        </p:spPr>
        <p:txBody>
          <a:bodyPr/>
          <a:lstStyle/>
          <a:p>
            <a:pPr eaLnBrk="1" hangingPunct="1"/>
            <a:r>
              <a:rPr lang="en-US" altLang="en-US" dirty="0"/>
              <a:t>Example	</a:t>
            </a:r>
          </a:p>
        </p:txBody>
      </p:sp>
      <p:sp>
        <p:nvSpPr>
          <p:cNvPr id="13324" name="Rectangle 3">
            <a:extLst>
              <a:ext uri="{FF2B5EF4-FFF2-40B4-BE49-F238E27FC236}">
                <a16:creationId xmlns:a16="http://schemas.microsoft.com/office/drawing/2014/main" id="{954F75AD-6CA5-4060-82A9-F10D73235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27326" y="1771650"/>
            <a:ext cx="6797675" cy="3835400"/>
          </a:xfrm>
        </p:spPr>
        <p:txBody>
          <a:bodyPr/>
          <a:lstStyle/>
          <a:p>
            <a:pPr marL="362819" indent="-362819">
              <a:lnSpc>
                <a:spcPct val="110000"/>
              </a:lnSpc>
              <a:defRPr/>
            </a:pPr>
            <a:endParaRPr lang="en-US" altLang="en-US" b="1"/>
          </a:p>
          <a:p>
            <a:pPr marL="362819" indent="-362819">
              <a:lnSpc>
                <a:spcPct val="110000"/>
              </a:lnSpc>
              <a:defRPr/>
            </a:pPr>
            <a:r>
              <a:rPr lang="en-US" altLang="en-US" sz="2177" b="1"/>
              <a:t>     </a:t>
            </a:r>
          </a:p>
        </p:txBody>
      </p:sp>
      <p:sp>
        <p:nvSpPr>
          <p:cNvPr id="13325" name="Rectangle 4">
            <a:extLst>
              <a:ext uri="{FF2B5EF4-FFF2-40B4-BE49-F238E27FC236}">
                <a16:creationId xmlns:a16="http://schemas.microsoft.com/office/drawing/2014/main" id="{D26DCFED-B307-4CCC-BDE0-F771DBCD9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6" y="1666876"/>
            <a:ext cx="6892925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/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en-US" sz="1905"/>
              <a:t>Learning Phase</a:t>
            </a:r>
          </a:p>
        </p:txBody>
      </p:sp>
      <p:graphicFrame>
        <p:nvGraphicFramePr>
          <p:cNvPr id="541824" name="Group 128">
            <a:extLst>
              <a:ext uri="{FF2B5EF4-FFF2-40B4-BE49-F238E27FC236}">
                <a16:creationId xmlns:a16="http://schemas.microsoft.com/office/drawing/2014/main" id="{C872A4F2-89F5-42BE-B52C-666BBD7CE6B3}"/>
              </a:ext>
            </a:extLst>
          </p:cNvPr>
          <p:cNvGraphicFramePr>
            <a:graphicFrameLocks noGrp="1"/>
          </p:cNvGraphicFramePr>
          <p:nvPr/>
        </p:nvGraphicFramePr>
        <p:xfrm>
          <a:off x="3141663" y="2185988"/>
          <a:ext cx="2476500" cy="1208110"/>
        </p:xfrm>
        <a:graphic>
          <a:graphicData uri="http://schemas.openxmlformats.org/drawingml/2006/table">
            <a:tbl>
              <a:tblPr/>
              <a:tblGrid>
                <a:gridCol w="8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0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62209" marR="62209" marT="31085" marB="31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62209" marR="62209" marT="31085" marB="31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62209" marR="62209" marT="31085" marB="31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6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62209" marR="62209" marT="31085" marB="31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62209" marR="62209" marT="31085" marB="31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62209" marR="62209" marT="31085" marB="31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6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62209" marR="62209" marT="31085" marB="31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62209" marR="62209" marT="31085" marB="31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62209" marR="62209" marT="31085" marB="31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6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62209" marR="62209" marT="31085" marB="31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62209" marR="62209" marT="31085" marB="31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62209" marR="62209" marT="31085" marB="31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770" name="Group 74">
            <a:extLst>
              <a:ext uri="{FF2B5EF4-FFF2-40B4-BE49-F238E27FC236}">
                <a16:creationId xmlns:a16="http://schemas.microsoft.com/office/drawing/2014/main" id="{94F6B768-F11B-4BF7-92F8-AC2CDCDB5340}"/>
              </a:ext>
            </a:extLst>
          </p:cNvPr>
          <p:cNvGraphicFramePr>
            <a:graphicFrameLocks noGrp="1"/>
          </p:cNvGraphicFramePr>
          <p:nvPr/>
        </p:nvGraphicFramePr>
        <p:xfrm>
          <a:off x="5732464" y="2185988"/>
          <a:ext cx="3109913" cy="1208110"/>
        </p:xfrm>
        <a:graphic>
          <a:graphicData uri="http://schemas.openxmlformats.org/drawingml/2006/table">
            <a:tbl>
              <a:tblPr/>
              <a:tblGrid>
                <a:gridCol w="114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0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marL="62198" marR="62198" marT="31085" marB="31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62198" marR="62198" marT="31085" marB="31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62198" marR="62198" marT="31085" marB="31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6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marL="62198" marR="62198" marT="31085" marB="31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62198" marR="62198" marT="31085" marB="31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62198" marR="62198" marT="31085" marB="31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6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marL="62198" marR="62198" marT="31085" marB="31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62198" marR="62198" marT="31085" marB="31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62198" marR="62198" marT="31085" marB="31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6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marL="62198" marR="62198" marT="31085" marB="310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62198" marR="62198" marT="31085" marB="31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62198" marR="62198" marT="31085" marB="310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828" name="Group 132">
            <a:extLst>
              <a:ext uri="{FF2B5EF4-FFF2-40B4-BE49-F238E27FC236}">
                <a16:creationId xmlns:a16="http://schemas.microsoft.com/office/drawing/2014/main" id="{04245975-E61C-4F3A-84BF-08A01EDFCADC}"/>
              </a:ext>
            </a:extLst>
          </p:cNvPr>
          <p:cNvGraphicFramePr>
            <a:graphicFrameLocks noGrp="1"/>
          </p:cNvGraphicFramePr>
          <p:nvPr/>
        </p:nvGraphicFramePr>
        <p:xfrm>
          <a:off x="3244850" y="3584575"/>
          <a:ext cx="2643188" cy="1111250"/>
        </p:xfrm>
        <a:graphic>
          <a:graphicData uri="http://schemas.openxmlformats.org/drawingml/2006/table">
            <a:tbl>
              <a:tblPr/>
              <a:tblGrid>
                <a:gridCol w="1057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07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marL="62192" marR="62192" marT="31109" marB="31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62192" marR="62192" marT="31109" marB="31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marL="62192" marR="62192" marT="31109" marB="31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8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marL="62192" marR="62192" marT="31109" marB="31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62192" marR="62192" marT="31109" marB="31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marL="62192" marR="62192" marT="31109" marB="31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8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marL="62192" marR="62192" marT="31109" marB="31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62192" marR="62192" marT="31109" marB="31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marL="62192" marR="62192" marT="31109" marB="31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1833" name="Group 137">
            <a:extLst>
              <a:ext uri="{FF2B5EF4-FFF2-40B4-BE49-F238E27FC236}">
                <a16:creationId xmlns:a16="http://schemas.microsoft.com/office/drawing/2014/main" id="{6E5972A7-96BD-49F7-9C7E-AE90AB0F349F}"/>
              </a:ext>
            </a:extLst>
          </p:cNvPr>
          <p:cNvGraphicFramePr>
            <a:graphicFrameLocks noGrp="1"/>
          </p:cNvGraphicFramePr>
          <p:nvPr/>
        </p:nvGraphicFramePr>
        <p:xfrm>
          <a:off x="6096001" y="3584576"/>
          <a:ext cx="2643189" cy="931863"/>
        </p:xfrm>
        <a:graphic>
          <a:graphicData uri="http://schemas.openxmlformats.org/drawingml/2006/table">
            <a:tbl>
              <a:tblPr/>
              <a:tblGrid>
                <a:gridCol w="92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17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marL="62192" marR="62192" marT="31134" marB="31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62192" marR="62192" marT="31134" marB="31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62192" marR="62192" marT="31134" marB="31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4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marL="62192" marR="62192" marT="31134" marB="31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62192" marR="62192" marT="31134" marB="31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62192" marR="62192" marT="31134" marB="31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4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marL="62192" marR="62192" marT="31134" marB="311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62192" marR="62192" marT="31134" marB="31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62192" marR="62192" marT="31134" marB="311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06" name="Text Box 119">
            <a:extLst>
              <a:ext uri="{FF2B5EF4-FFF2-40B4-BE49-F238E27FC236}">
                <a16:creationId xmlns:a16="http://schemas.microsoft.com/office/drawing/2014/main" id="{5E4BCCEA-2DB1-4CD2-B9A3-5C6C85F4B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1" y="4829175"/>
            <a:ext cx="18335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1632" i="1" dirty="0">
                <a:latin typeface="Palatino Linotype" panose="02040502050505030304" pitchFamily="18" charset="0"/>
              </a:rPr>
              <a:t>P</a:t>
            </a:r>
            <a:r>
              <a:rPr lang="en-GB" altLang="en-US" sz="1632" dirty="0">
                <a:latin typeface="Palatino Linotype" panose="02040502050505030304" pitchFamily="18" charset="0"/>
              </a:rPr>
              <a:t>(Play</a:t>
            </a:r>
            <a:r>
              <a:rPr lang="en-GB" altLang="en-US" sz="1632" i="1" dirty="0">
                <a:latin typeface="Palatino Linotype" panose="02040502050505030304" pitchFamily="18" charset="0"/>
              </a:rPr>
              <a:t>=Yes) = </a:t>
            </a:r>
            <a:r>
              <a:rPr lang="en-GB" altLang="en-US" sz="1632" dirty="0">
                <a:latin typeface="Palatino Linotype" panose="02040502050505030304" pitchFamily="18" charset="0"/>
              </a:rPr>
              <a:t>9/14</a:t>
            </a:r>
          </a:p>
        </p:txBody>
      </p:sp>
      <p:sp>
        <p:nvSpPr>
          <p:cNvPr id="13407" name="Text Box 120">
            <a:extLst>
              <a:ext uri="{FF2B5EF4-FFF2-40B4-BE49-F238E27FC236}">
                <a16:creationId xmlns:a16="http://schemas.microsoft.com/office/drawing/2014/main" id="{F55047C0-6EFA-4A3D-A645-21E42D0F6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400" y="4829175"/>
            <a:ext cx="18113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1632" i="1">
                <a:latin typeface="Palatino Linotype" panose="02040502050505030304" pitchFamily="18" charset="0"/>
              </a:rPr>
              <a:t>P</a:t>
            </a:r>
            <a:r>
              <a:rPr lang="en-GB" altLang="en-US" sz="1632">
                <a:latin typeface="Palatino Linotype" panose="02040502050505030304" pitchFamily="18" charset="0"/>
              </a:rPr>
              <a:t>(Play</a:t>
            </a:r>
            <a:r>
              <a:rPr lang="en-GB" altLang="en-US" sz="1632" i="1">
                <a:latin typeface="Palatino Linotype" panose="02040502050505030304" pitchFamily="18" charset="0"/>
              </a:rPr>
              <a:t>=No) = </a:t>
            </a:r>
            <a:r>
              <a:rPr lang="en-GB" altLang="en-US" sz="1632">
                <a:latin typeface="Palatino Linotype" panose="02040502050505030304" pitchFamily="18" charset="0"/>
              </a:rPr>
              <a:t>5/14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28771F-42CC-4E66-8AD9-B1282395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3BBD8653-AF85-492C-8B26-EA01BC326C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680950" y="7065963"/>
            <a:ext cx="3136900" cy="525462"/>
          </a:xfrm>
          <a:ln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04306" tIns="52153" rIns="104306" bIns="52153" rtlCol="0" anchor="ctr"/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5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buSzTx/>
              <a:tabLst/>
              <a:defRPr/>
            </a:pPr>
            <a:fld id="{9688C9DA-A0AF-4339-A3E6-D95DD90D8072}" type="slidenum">
              <a:rPr lang="en-GB" altLang="en-US" sz="1800" smtClean="0">
                <a:cs typeface="Arial" panose="020B0604020202020204" pitchFamily="34" charset="0"/>
              </a:rPr>
              <a:pPr>
                <a:buSzTx/>
                <a:tabLst/>
                <a:defRPr/>
              </a:pPr>
              <a:t>29</a:t>
            </a:fld>
            <a:endParaRPr lang="en-GB" altLang="en-US" sz="1800">
              <a:cs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1A17323-BDD6-444A-ABA4-151BE5986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8738" y="214313"/>
            <a:ext cx="6953250" cy="857250"/>
          </a:xfrm>
        </p:spPr>
        <p:txBody>
          <a:bodyPr/>
          <a:lstStyle/>
          <a:p>
            <a:r>
              <a:rPr lang="en-US" altLang="en-US" dirty="0"/>
              <a:t>Example	:Test Phase</a:t>
            </a:r>
            <a:br>
              <a:rPr lang="en-US" altLang="en-US" sz="1800" dirty="0"/>
            </a:br>
            <a:endParaRPr lang="en-US" altLang="en-US" sz="1800" dirty="0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673DCCA-7677-47DA-A530-54DFEDA91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27326" y="1771650"/>
            <a:ext cx="6797675" cy="3835400"/>
          </a:xfrm>
        </p:spPr>
        <p:txBody>
          <a:bodyPr/>
          <a:lstStyle/>
          <a:p>
            <a:pPr marL="362819" indent="-362819">
              <a:lnSpc>
                <a:spcPct val="110000"/>
              </a:lnSpc>
              <a:defRPr/>
            </a:pPr>
            <a:endParaRPr lang="en-US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2819" indent="-362819">
              <a:lnSpc>
                <a:spcPct val="110000"/>
              </a:lnSpc>
              <a:defRPr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2988395D-3B6B-4594-B985-F47E64AF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168" y="1150799"/>
            <a:ext cx="9988391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/>
          <a:lstStyle>
            <a:lvl1pPr marL="533400" indent="-5334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9488" indent="-45720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new instance, predict its label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’=(Outlook=</a:t>
            </a:r>
            <a:r>
              <a:rPr lang="en-US" altLang="en-US" sz="18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Sunny, </a:t>
            </a:r>
            <a:r>
              <a:rPr lang="en-US" alt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Temperature=</a:t>
            </a:r>
            <a:r>
              <a:rPr lang="en-US" altLang="en-US" sz="18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Cool, </a:t>
            </a:r>
            <a:r>
              <a:rPr lang="en-US" alt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Humidity</a:t>
            </a:r>
            <a:r>
              <a:rPr lang="en-US" altLang="en-US" sz="18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=High, </a:t>
            </a:r>
            <a:r>
              <a:rPr lang="en-US" alt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Wind=</a:t>
            </a:r>
            <a:r>
              <a:rPr lang="en-US" altLang="en-US" sz="18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en-US" alt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up tables achieved in the learning phrase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2288" lvl="1" indent="0" eaLnBrk="1" hangingPunct="1">
              <a:lnSpc>
                <a:spcPct val="90000"/>
              </a:lnSpc>
              <a:buNone/>
              <a:defRPr/>
            </a:pPr>
            <a:b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making with the MAP rule</a:t>
            </a:r>
          </a:p>
        </p:txBody>
      </p:sp>
      <p:sp>
        <p:nvSpPr>
          <p:cNvPr id="14342" name="Text Box 91">
            <a:extLst>
              <a:ext uri="{FF2B5EF4-FFF2-40B4-BE49-F238E27FC236}">
                <a16:creationId xmlns:a16="http://schemas.microsoft.com/office/drawing/2014/main" id="{D582B749-2525-4DB4-9046-F4CCC5C7F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8041" y="2091099"/>
            <a:ext cx="4052776" cy="185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P(Outlook=</a:t>
            </a:r>
            <a:r>
              <a:rPr lang="en-GB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alt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unny</a:t>
            </a:r>
            <a:r>
              <a:rPr lang="en-GB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|Play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P(Temperature=</a:t>
            </a:r>
            <a:r>
              <a:rPr lang="en-GB" alt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Cool</a:t>
            </a:r>
            <a:r>
              <a:rPr lang="en-GB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|Play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=No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= 1/5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GB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Huminity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alt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GB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|Play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= 4/5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P(Wind=</a:t>
            </a:r>
            <a:r>
              <a:rPr lang="en-GB" alt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en-GB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|Play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P(Play=</a:t>
            </a:r>
            <a:r>
              <a:rPr lang="en-GB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= 5/14</a:t>
            </a:r>
          </a:p>
        </p:txBody>
      </p:sp>
      <p:sp>
        <p:nvSpPr>
          <p:cNvPr id="14343" name="Text Box 93">
            <a:extLst>
              <a:ext uri="{FF2B5EF4-FFF2-40B4-BE49-F238E27FC236}">
                <a16:creationId xmlns:a16="http://schemas.microsoft.com/office/drawing/2014/main" id="{44F39723-A80E-47E1-86BF-772AD78D4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705" y="2091099"/>
            <a:ext cx="4007957" cy="185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P(Outlook=</a:t>
            </a:r>
            <a:r>
              <a:rPr lang="en-GB" alt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Sunny</a:t>
            </a:r>
            <a:r>
              <a:rPr lang="en-GB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|Play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= 2/9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P(Temperature=</a:t>
            </a:r>
            <a:r>
              <a:rPr lang="en-GB" alt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Cool</a:t>
            </a:r>
            <a:r>
              <a:rPr lang="en-GB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|Play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GB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Huminity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alt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GB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|Play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P(Wind=</a:t>
            </a:r>
            <a:r>
              <a:rPr lang="en-GB" alt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en-GB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|Play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P(Play=</a:t>
            </a:r>
            <a:r>
              <a:rPr lang="en-GB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= 9/14</a:t>
            </a:r>
          </a:p>
        </p:txBody>
      </p:sp>
      <p:sp>
        <p:nvSpPr>
          <p:cNvPr id="26632" name="Text Box 94">
            <a:extLst>
              <a:ext uri="{FF2B5EF4-FFF2-40B4-BE49-F238E27FC236}">
                <a16:creationId xmlns:a16="http://schemas.microsoft.com/office/drawing/2014/main" id="{FBEC20DC-2F2C-4E1C-891D-E9A7FD985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4361981"/>
            <a:ext cx="9218295" cy="155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1pPr>
            <a:lvl2pPr defTabSz="10429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2pPr>
            <a:lvl3pPr defTabSz="1042988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3pPr>
            <a:lvl4pPr defTabSz="1042988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4pPr>
            <a:lvl5pPr defTabSz="1042988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1042988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chemeClr val="accent2"/>
                </a:solidFill>
                <a:cs typeface="Arial" panose="020B0604020202020204" pitchFamily="34" charset="0"/>
              </a:rPr>
              <a:t>P(</a:t>
            </a:r>
            <a:r>
              <a:rPr lang="en-GB" altLang="en-US" sz="1800" i="1" dirty="0" err="1">
                <a:solidFill>
                  <a:schemeClr val="accent2"/>
                </a:solidFill>
                <a:cs typeface="Arial" panose="020B0604020202020204" pitchFamily="34" charset="0"/>
              </a:rPr>
              <a:t>Yes</a:t>
            </a:r>
            <a:r>
              <a:rPr lang="en-GB" altLang="en-US" sz="1800" dirty="0" err="1">
                <a:solidFill>
                  <a:schemeClr val="accent2"/>
                </a:solidFill>
                <a:cs typeface="Arial" panose="020B0604020202020204" pitchFamily="34" charset="0"/>
              </a:rPr>
              <a:t>|</a:t>
            </a:r>
            <a:r>
              <a:rPr lang="en-GB" altLang="en-US" sz="1800" b="1" dirty="0" err="1">
                <a:solidFill>
                  <a:schemeClr val="accent2"/>
                </a:solidFill>
                <a:cs typeface="Arial" panose="020B0604020202020204" pitchFamily="34" charset="0"/>
              </a:rPr>
              <a:t>x</a:t>
            </a:r>
            <a:r>
              <a:rPr lang="en-GB" altLang="en-US" sz="1800" dirty="0">
                <a:solidFill>
                  <a:schemeClr val="accent2"/>
                </a:solidFill>
                <a:cs typeface="Arial" panose="020B0604020202020204" pitchFamily="34" charset="0"/>
              </a:rPr>
              <a:t>’) ≈</a:t>
            </a:r>
            <a:r>
              <a:rPr lang="en-GB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[P(</a:t>
            </a:r>
            <a:r>
              <a:rPr lang="en-GB" altLang="en-US" sz="1800" i="1" dirty="0" err="1">
                <a:solidFill>
                  <a:schemeClr val="tx1"/>
                </a:solidFill>
                <a:cs typeface="Arial" panose="020B0604020202020204" pitchFamily="34" charset="0"/>
              </a:rPr>
              <a:t>Sunny</a:t>
            </a:r>
            <a:r>
              <a:rPr lang="en-GB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|Y</a:t>
            </a:r>
            <a:r>
              <a:rPr lang="en-GB" altLang="en-US" sz="1800" i="1" dirty="0" err="1">
                <a:solidFill>
                  <a:schemeClr val="tx1"/>
                </a:solidFill>
                <a:cs typeface="Arial" panose="020B0604020202020204" pitchFamily="34" charset="0"/>
              </a:rPr>
              <a:t>es</a:t>
            </a:r>
            <a:r>
              <a:rPr lang="en-GB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)P(</a:t>
            </a:r>
            <a:r>
              <a:rPr lang="en-GB" altLang="en-US" sz="1800" i="1" dirty="0" err="1">
                <a:solidFill>
                  <a:schemeClr val="tx1"/>
                </a:solidFill>
                <a:cs typeface="Arial" panose="020B0604020202020204" pitchFamily="34" charset="0"/>
              </a:rPr>
              <a:t>Cool</a:t>
            </a:r>
            <a:r>
              <a:rPr lang="en-GB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|</a:t>
            </a:r>
            <a:r>
              <a:rPr lang="en-GB" altLang="en-US" sz="1800" i="1" dirty="0" err="1">
                <a:solidFill>
                  <a:schemeClr val="tx1"/>
                </a:solidFill>
                <a:cs typeface="Arial" panose="020B0604020202020204" pitchFamily="34" charset="0"/>
              </a:rPr>
              <a:t>Yes</a:t>
            </a:r>
            <a:r>
              <a:rPr lang="en-GB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)P(</a:t>
            </a:r>
            <a:r>
              <a:rPr lang="en-GB" altLang="en-US" sz="1800" i="1" dirty="0" err="1">
                <a:solidFill>
                  <a:schemeClr val="tx1"/>
                </a:solidFill>
                <a:cs typeface="Arial" panose="020B0604020202020204" pitchFamily="34" charset="0"/>
              </a:rPr>
              <a:t>High</a:t>
            </a:r>
            <a:r>
              <a:rPr lang="en-GB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|Y</a:t>
            </a:r>
            <a:r>
              <a:rPr lang="en-GB" altLang="en-US" sz="1800" i="1" dirty="0" err="1">
                <a:solidFill>
                  <a:schemeClr val="tx1"/>
                </a:solidFill>
                <a:cs typeface="Arial" panose="020B0604020202020204" pitchFamily="34" charset="0"/>
              </a:rPr>
              <a:t>es</a:t>
            </a:r>
            <a:r>
              <a:rPr lang="en-GB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)P(</a:t>
            </a:r>
            <a:r>
              <a:rPr lang="en-GB" altLang="en-US" sz="1800" i="1" dirty="0" err="1">
                <a:solidFill>
                  <a:schemeClr val="tx1"/>
                </a:solidFill>
                <a:cs typeface="Arial" panose="020B0604020202020204" pitchFamily="34" charset="0"/>
              </a:rPr>
              <a:t>Strong</a:t>
            </a:r>
            <a:r>
              <a:rPr lang="en-GB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|</a:t>
            </a:r>
            <a:r>
              <a:rPr lang="en-GB" altLang="en-US" sz="1800" i="1" dirty="0" err="1">
                <a:solidFill>
                  <a:schemeClr val="tx1"/>
                </a:solidFill>
                <a:cs typeface="Arial" panose="020B0604020202020204" pitchFamily="34" charset="0"/>
              </a:rPr>
              <a:t>Yes</a:t>
            </a:r>
            <a:r>
              <a:rPr lang="en-GB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)]P(Play=</a:t>
            </a:r>
            <a:r>
              <a:rPr lang="en-GB" altLang="en-US" sz="1800" i="1" dirty="0">
                <a:solidFill>
                  <a:schemeClr val="tx1"/>
                </a:solidFill>
                <a:cs typeface="Arial" panose="020B0604020202020204" pitchFamily="34" charset="0"/>
              </a:rPr>
              <a:t>Yes</a:t>
            </a:r>
            <a:r>
              <a:rPr lang="en-GB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) = 0.0053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GB" altLang="en-US" sz="1800" dirty="0">
                <a:solidFill>
                  <a:schemeClr val="accent2"/>
                </a:solidFill>
                <a:cs typeface="Arial" panose="020B0604020202020204" pitchFamily="34" charset="0"/>
              </a:rPr>
              <a:t>P(</a:t>
            </a:r>
            <a:r>
              <a:rPr lang="en-GB" altLang="en-US" sz="1800" i="1" dirty="0" err="1">
                <a:solidFill>
                  <a:schemeClr val="accent2"/>
                </a:solidFill>
                <a:cs typeface="Arial" panose="020B0604020202020204" pitchFamily="34" charset="0"/>
              </a:rPr>
              <a:t>No</a:t>
            </a:r>
            <a:r>
              <a:rPr lang="en-GB" altLang="en-US" sz="1800" dirty="0" err="1">
                <a:solidFill>
                  <a:schemeClr val="accent2"/>
                </a:solidFill>
                <a:cs typeface="Arial" panose="020B0604020202020204" pitchFamily="34" charset="0"/>
              </a:rPr>
              <a:t>|</a:t>
            </a:r>
            <a:r>
              <a:rPr lang="en-GB" altLang="en-US" sz="1800" b="1" dirty="0" err="1">
                <a:solidFill>
                  <a:schemeClr val="accent2"/>
                </a:solidFill>
                <a:cs typeface="Arial" panose="020B0604020202020204" pitchFamily="34" charset="0"/>
              </a:rPr>
              <a:t>x</a:t>
            </a:r>
            <a:r>
              <a:rPr lang="en-GB" altLang="en-US" sz="1800" dirty="0">
                <a:solidFill>
                  <a:schemeClr val="accent2"/>
                </a:solidFill>
                <a:cs typeface="Arial" panose="020B0604020202020204" pitchFamily="34" charset="0"/>
              </a:rPr>
              <a:t>’) ≈ </a:t>
            </a:r>
            <a:r>
              <a:rPr lang="en-GB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[P(</a:t>
            </a:r>
            <a:r>
              <a:rPr lang="en-GB" altLang="en-US" sz="1800" i="1" dirty="0" err="1">
                <a:solidFill>
                  <a:schemeClr val="tx1"/>
                </a:solidFill>
                <a:cs typeface="Arial" panose="020B0604020202020204" pitchFamily="34" charset="0"/>
              </a:rPr>
              <a:t>Sunny</a:t>
            </a:r>
            <a:r>
              <a:rPr lang="en-GB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|N</a:t>
            </a:r>
            <a:r>
              <a:rPr lang="en-GB" altLang="en-US" sz="1800" i="1" dirty="0" err="1">
                <a:solidFill>
                  <a:schemeClr val="tx1"/>
                </a:solidFill>
                <a:cs typeface="Arial" panose="020B0604020202020204" pitchFamily="34" charset="0"/>
              </a:rPr>
              <a:t>o</a:t>
            </a:r>
            <a:r>
              <a:rPr lang="en-GB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) P(</a:t>
            </a:r>
            <a:r>
              <a:rPr lang="en-GB" altLang="en-US" sz="1800" i="1" dirty="0" err="1">
                <a:solidFill>
                  <a:schemeClr val="tx1"/>
                </a:solidFill>
                <a:cs typeface="Arial" panose="020B0604020202020204" pitchFamily="34" charset="0"/>
              </a:rPr>
              <a:t>Cool</a:t>
            </a:r>
            <a:r>
              <a:rPr lang="en-GB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|N</a:t>
            </a:r>
            <a:r>
              <a:rPr lang="en-GB" altLang="en-US" sz="1800" i="1" dirty="0" err="1">
                <a:solidFill>
                  <a:schemeClr val="tx1"/>
                </a:solidFill>
                <a:cs typeface="Arial" panose="020B0604020202020204" pitchFamily="34" charset="0"/>
              </a:rPr>
              <a:t>o</a:t>
            </a:r>
            <a:r>
              <a:rPr lang="en-GB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)P(</a:t>
            </a:r>
            <a:r>
              <a:rPr lang="en-GB" altLang="en-US" sz="1800" i="1" dirty="0" err="1">
                <a:solidFill>
                  <a:schemeClr val="tx1"/>
                </a:solidFill>
                <a:cs typeface="Arial" panose="020B0604020202020204" pitchFamily="34" charset="0"/>
              </a:rPr>
              <a:t>High</a:t>
            </a:r>
            <a:r>
              <a:rPr lang="en-GB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|</a:t>
            </a:r>
            <a:r>
              <a:rPr lang="en-GB" altLang="en-US" sz="1800" i="1" dirty="0" err="1">
                <a:solidFill>
                  <a:schemeClr val="tx1"/>
                </a:solidFill>
                <a:cs typeface="Arial" panose="020B0604020202020204" pitchFamily="34" charset="0"/>
              </a:rPr>
              <a:t>No</a:t>
            </a:r>
            <a:r>
              <a:rPr lang="en-GB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)P(</a:t>
            </a:r>
            <a:r>
              <a:rPr lang="en-GB" altLang="en-US" sz="1800" i="1" dirty="0" err="1">
                <a:solidFill>
                  <a:schemeClr val="tx1"/>
                </a:solidFill>
                <a:cs typeface="Arial" panose="020B0604020202020204" pitchFamily="34" charset="0"/>
              </a:rPr>
              <a:t>Strong</a:t>
            </a:r>
            <a:r>
              <a:rPr lang="en-GB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|</a:t>
            </a:r>
            <a:r>
              <a:rPr lang="en-GB" altLang="en-US" sz="1800" i="1" dirty="0" err="1">
                <a:solidFill>
                  <a:schemeClr val="tx1"/>
                </a:solidFill>
                <a:cs typeface="Arial" panose="020B0604020202020204" pitchFamily="34" charset="0"/>
              </a:rPr>
              <a:t>No</a:t>
            </a:r>
            <a:r>
              <a:rPr lang="en-GB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)]P(Play=</a:t>
            </a:r>
            <a:r>
              <a:rPr lang="en-GB" altLang="en-US" sz="1800" i="1" dirty="0">
                <a:solidFill>
                  <a:schemeClr val="tx1"/>
                </a:solidFill>
                <a:cs typeface="Arial" panose="020B0604020202020204" pitchFamily="34" charset="0"/>
              </a:rPr>
              <a:t>No</a:t>
            </a:r>
            <a:r>
              <a:rPr lang="en-GB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) = 0.0206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>
                <a:solidFill>
                  <a:schemeClr val="accent2"/>
                </a:solidFill>
                <a:cs typeface="Arial" panose="020B0604020202020204" pitchFamily="34" charset="0"/>
              </a:rPr>
              <a:t>         Given the fact</a:t>
            </a:r>
            <a:r>
              <a:rPr lang="en-GB" altLang="en-US" sz="18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GB" altLang="en-US" sz="1800" dirty="0">
                <a:solidFill>
                  <a:schemeClr val="accent2"/>
                </a:solidFill>
                <a:cs typeface="Arial" panose="020B0604020202020204" pitchFamily="34" charset="0"/>
              </a:rPr>
              <a:t>P(</a:t>
            </a:r>
            <a:r>
              <a:rPr lang="en-GB" altLang="en-US" sz="1800" i="1" dirty="0" err="1">
                <a:solidFill>
                  <a:schemeClr val="accent2"/>
                </a:solidFill>
                <a:cs typeface="Arial" panose="020B0604020202020204" pitchFamily="34" charset="0"/>
              </a:rPr>
              <a:t>Yes</a:t>
            </a:r>
            <a:r>
              <a:rPr lang="en-GB" altLang="en-US" sz="1800" dirty="0" err="1">
                <a:solidFill>
                  <a:schemeClr val="accent2"/>
                </a:solidFill>
                <a:cs typeface="Arial" panose="020B0604020202020204" pitchFamily="34" charset="0"/>
              </a:rPr>
              <a:t>|</a:t>
            </a:r>
            <a:r>
              <a:rPr lang="en-GB" altLang="en-US" sz="1800" b="1" dirty="0" err="1">
                <a:solidFill>
                  <a:schemeClr val="accent2"/>
                </a:solidFill>
                <a:cs typeface="Arial" panose="020B0604020202020204" pitchFamily="34" charset="0"/>
              </a:rPr>
              <a:t>x</a:t>
            </a:r>
            <a:r>
              <a:rPr lang="en-GB" altLang="en-US" sz="1800" dirty="0">
                <a:solidFill>
                  <a:schemeClr val="accent2"/>
                </a:solidFill>
                <a:cs typeface="Arial" panose="020B0604020202020204" pitchFamily="34" charset="0"/>
              </a:rPr>
              <a:t>’) &lt; P(</a:t>
            </a:r>
            <a:r>
              <a:rPr lang="en-GB" altLang="en-US" sz="1800" i="1" dirty="0" err="1">
                <a:solidFill>
                  <a:schemeClr val="accent2"/>
                </a:solidFill>
                <a:cs typeface="Arial" panose="020B0604020202020204" pitchFamily="34" charset="0"/>
              </a:rPr>
              <a:t>No</a:t>
            </a:r>
            <a:r>
              <a:rPr lang="en-GB" altLang="en-US" sz="1800" dirty="0" err="1">
                <a:solidFill>
                  <a:schemeClr val="accent2"/>
                </a:solidFill>
                <a:cs typeface="Arial" panose="020B0604020202020204" pitchFamily="34" charset="0"/>
              </a:rPr>
              <a:t>|</a:t>
            </a:r>
            <a:r>
              <a:rPr lang="en-GB" altLang="en-US" sz="1800" b="1" dirty="0" err="1">
                <a:solidFill>
                  <a:schemeClr val="accent2"/>
                </a:solidFill>
                <a:cs typeface="Arial" panose="020B0604020202020204" pitchFamily="34" charset="0"/>
              </a:rPr>
              <a:t>x</a:t>
            </a:r>
            <a:r>
              <a:rPr lang="en-GB" altLang="en-US" sz="1800" dirty="0">
                <a:solidFill>
                  <a:schemeClr val="accent2"/>
                </a:solidFill>
                <a:cs typeface="Arial" panose="020B0604020202020204" pitchFamily="34" charset="0"/>
              </a:rPr>
              <a:t>’), we label </a:t>
            </a:r>
            <a:r>
              <a:rPr lang="en-GB" altLang="en-US" sz="1800" b="1" dirty="0">
                <a:solidFill>
                  <a:schemeClr val="accent2"/>
                </a:solidFill>
                <a:cs typeface="Arial" panose="020B0604020202020204" pitchFamily="34" charset="0"/>
              </a:rPr>
              <a:t>x</a:t>
            </a:r>
            <a:r>
              <a:rPr lang="en-GB" altLang="en-US" sz="1800" dirty="0">
                <a:solidFill>
                  <a:schemeClr val="accent2"/>
                </a:solidFill>
                <a:cs typeface="Arial" panose="020B0604020202020204" pitchFamily="34" charset="0"/>
              </a:rPr>
              <a:t>’ to be “</a:t>
            </a:r>
            <a:r>
              <a:rPr lang="en-GB" altLang="en-US" sz="1800" i="1" dirty="0">
                <a:solidFill>
                  <a:schemeClr val="accent2"/>
                </a:solidFill>
                <a:cs typeface="Arial" panose="020B0604020202020204" pitchFamily="34" charset="0"/>
              </a:rPr>
              <a:t>No</a:t>
            </a:r>
            <a:r>
              <a:rPr lang="en-GB" altLang="en-US" sz="1800" dirty="0">
                <a:solidFill>
                  <a:schemeClr val="accent2"/>
                </a:solidFill>
                <a:cs typeface="Arial" panose="020B0604020202020204" pitchFamily="34" charset="0"/>
              </a:rPr>
              <a:t>”.</a:t>
            </a:r>
            <a:r>
              <a:rPr lang="en-GB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D92D67-34C6-4590-AA4E-74DBF049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Naive_Bayes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1721358"/>
            <a:ext cx="6686550" cy="3655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9840" y="355086"/>
            <a:ext cx="46506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007CD-A5F2-4CF9-BCD6-D2A9A5AB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CCBC6-A955-40F6-AD52-C8711546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5D807-02B3-4792-8DBA-A7E76B327CD9}"/>
              </a:ext>
            </a:extLst>
          </p:cNvPr>
          <p:cNvSpPr/>
          <p:nvPr/>
        </p:nvSpPr>
        <p:spPr>
          <a:xfrm>
            <a:off x="1452076" y="1171800"/>
            <a:ext cx="3232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, free delivery,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04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A1D70-84DB-407D-8DD4-EB5865C7A33C}"/>
              </a:ext>
            </a:extLst>
          </p:cNvPr>
          <p:cNvSpPr/>
          <p:nvPr/>
        </p:nvSpPr>
        <p:spPr>
          <a:xfrm>
            <a:off x="1847850" y="549275"/>
            <a:ext cx="882015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 </a:t>
            </a:r>
            <a:r>
              <a:rPr lang="en-US" dirty="0">
                <a:solidFill>
                  <a:srgbClr val="59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Players will play if weather is sunny. Is this statement is correct?</a:t>
            </a:r>
            <a:br>
              <a:rPr lang="en-US" dirty="0">
                <a:solidFill>
                  <a:srgbClr val="59585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59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59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solve it using above discussed method of posterior probability.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59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P(Yes | Sunny) = P( Sunny | Yes) * P(Yes) / P (Sunny)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59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have P (Sunny |Yes) = 3/9 = 0.33, P(Sunny) = 5/14 = 0.36, P( Yes)= 9/14 = 0.64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59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P (Yes | Sunny) = 0.33 * 0.64 / 0.36 = 0.60, which has higher probability.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59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 Bayes uses a similar method to predict the probability of different class based on various attributes. This algorithm is mostly used in text classification and with problems having multiple classes.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3865D-DD16-4551-B1A2-9F57997C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3DD6E-6A56-4F65-B540-F91455E1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6AF5562-2DDD-4E26-B6A4-C4BAD617A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4188" y="333376"/>
            <a:ext cx="9238932" cy="1141413"/>
          </a:xfrm>
        </p:spPr>
        <p:txBody>
          <a:bodyPr/>
          <a:lstStyle/>
          <a:p>
            <a:r>
              <a:rPr lang="en-US" altLang="en-US" b="1" dirty="0"/>
              <a:t>How Naive Bayes algorithm works?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FF0C7A0-A790-44A6-BEBD-1A5FDBB001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4188" y="1439864"/>
            <a:ext cx="8496300" cy="4524375"/>
          </a:xfrm>
        </p:spPr>
        <p:txBody>
          <a:bodyPr/>
          <a:lstStyle/>
          <a:p>
            <a:pPr marL="457200" indent="-457200"/>
            <a:r>
              <a:rPr lang="en-US" altLang="en-US"/>
              <a:t>Step 1: Convert the data set into a frequency table</a:t>
            </a:r>
          </a:p>
          <a:p>
            <a:pPr marL="457200" indent="-457200"/>
            <a:r>
              <a:rPr lang="en-US" altLang="en-US"/>
              <a:t>Step 2: Create Likelihood table by finding the probabilities like Overcast probability = 0.29 and probability of playing is 0.64.</a:t>
            </a:r>
          </a:p>
          <a:p>
            <a:pPr marL="457200" indent="-457200"/>
            <a:r>
              <a:rPr lang="en-US" altLang="en-US"/>
              <a:t>Step 3: Now, use Naive Bayesian equation to calculate the posterior probability for each class. The class with the highest posterior probability is the outcome of prediction.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5FF898-DE50-4117-A108-393ABAD3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5BEA1-FCC9-4A73-AD7E-E958A596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Bayes_4">
            <a:extLst>
              <a:ext uri="{FF2B5EF4-FFF2-40B4-BE49-F238E27FC236}">
                <a16:creationId xmlns:a16="http://schemas.microsoft.com/office/drawing/2014/main" id="{606BB4BF-7816-44D8-AC2C-1E1D69CB0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557339"/>
            <a:ext cx="8424862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1936317-150A-441E-9579-2CDCC477C9F2}"/>
              </a:ext>
            </a:extLst>
          </p:cNvPr>
          <p:cNvSpPr txBox="1">
            <a:spLocks/>
          </p:cNvSpPr>
          <p:nvPr/>
        </p:nvSpPr>
        <p:spPr>
          <a:xfrm>
            <a:off x="1754188" y="333376"/>
            <a:ext cx="8228012" cy="1141413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UMing HK" charset="0"/>
                <a:cs typeface="AR PL UMing H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UMing HK" charset="0"/>
                <a:cs typeface="AR PL UMing H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UMing HK" charset="0"/>
                <a:cs typeface="AR PL UMing H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UMing HK" charset="0"/>
                <a:cs typeface="AR PL UMing H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UMing HK" charset="0"/>
                <a:cs typeface="AR PL UMing H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UMing HK" charset="0"/>
                <a:cs typeface="AR PL UMing H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UMing HK" charset="0"/>
                <a:cs typeface="AR PL UMing H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UMing HK" charset="0"/>
                <a:cs typeface="AR PL UMing HK" charset="0"/>
              </a:defRPr>
            </a:lvl9pPr>
          </a:lstStyle>
          <a:p>
            <a:pPr>
              <a:defRPr/>
            </a:pPr>
            <a:r>
              <a:rPr lang="en-US" sz="4000" b="1" kern="0" dirty="0"/>
              <a:t>Frequency Table, Likelihood</a:t>
            </a:r>
            <a:endParaRPr lang="en-US" sz="4000" kern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63FAA1-D561-4A14-ABCE-5DECD424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DB5BE-F695-4756-8AF6-FA48FD1E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292058C-D5F3-4A0B-B5DC-95FB3330D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88914"/>
            <a:ext cx="667861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#Import Library of Gaussian Naive Bayes model</a:t>
            </a:r>
            <a:endParaRPr lang="en-US" altLang="en-US" sz="2000"/>
          </a:p>
          <a:p>
            <a:r>
              <a:rPr lang="en-US" altLang="en-US" sz="2000"/>
              <a:t>from sklearn.naive_bayes import GaussianNB</a:t>
            </a:r>
          </a:p>
          <a:p>
            <a:r>
              <a:rPr lang="en-US" altLang="en-US" sz="2000"/>
              <a:t>import numpy as np</a:t>
            </a:r>
          </a:p>
          <a:p>
            <a:endParaRPr lang="en-US" altLang="en-US" sz="2000">
              <a:solidFill>
                <a:srgbClr val="FF0000"/>
              </a:solidFill>
            </a:endParaRPr>
          </a:p>
          <a:p>
            <a:r>
              <a:rPr lang="en-US" altLang="en-US" sz="2000">
                <a:solidFill>
                  <a:srgbClr val="FF0000"/>
                </a:solidFill>
              </a:rPr>
              <a:t>#assigning predictor and target variables</a:t>
            </a:r>
          </a:p>
          <a:p>
            <a:r>
              <a:rPr lang="en-US" altLang="en-US" sz="2000"/>
              <a:t>x= np.array([[-3,7],[1,5], [1,2], [-2,0], [2,3], [-4,0], [-1,1], [1,1], [-2,2], [2,7], [-4,1], [-2,7]])</a:t>
            </a:r>
          </a:p>
          <a:p>
            <a:r>
              <a:rPr lang="en-US" altLang="en-US" sz="2000"/>
              <a:t>Y = np.array([3, 3, 3, 3, 4, 3, 3, 4, 3, 4, 4, 4])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#Create a Gaussian Classifier</a:t>
            </a:r>
          </a:p>
          <a:p>
            <a:r>
              <a:rPr lang="en-US" altLang="en-US" sz="2000"/>
              <a:t>model = GaussianNB()</a:t>
            </a:r>
          </a:p>
          <a:p>
            <a:endParaRPr lang="en-US" altLang="en-US" sz="2000">
              <a:solidFill>
                <a:srgbClr val="FF0000"/>
              </a:solidFill>
            </a:endParaRPr>
          </a:p>
          <a:p>
            <a:r>
              <a:rPr lang="en-US" altLang="en-US" sz="2000">
                <a:solidFill>
                  <a:srgbClr val="FF0000"/>
                </a:solidFill>
              </a:rPr>
              <a:t># Train the model using the training sets </a:t>
            </a:r>
          </a:p>
          <a:p>
            <a:r>
              <a:rPr lang="en-US" altLang="en-US" sz="2000"/>
              <a:t>model.fit(x, y)</a:t>
            </a:r>
          </a:p>
          <a:p>
            <a:endParaRPr lang="en-US" altLang="en-US" sz="2000">
              <a:solidFill>
                <a:srgbClr val="FF0000"/>
              </a:solidFill>
            </a:endParaRPr>
          </a:p>
          <a:p>
            <a:r>
              <a:rPr lang="en-US" altLang="en-US" sz="2000">
                <a:solidFill>
                  <a:srgbClr val="FF0000"/>
                </a:solidFill>
              </a:rPr>
              <a:t>#Predict Output </a:t>
            </a:r>
          </a:p>
          <a:p>
            <a:r>
              <a:rPr lang="en-US" altLang="en-US" sz="2000"/>
              <a:t>predicted= model.predict([[1,2],[3,4]])</a:t>
            </a:r>
          </a:p>
          <a:p>
            <a:r>
              <a:rPr lang="en-US" altLang="en-US" sz="2000"/>
              <a:t>print predicted</a:t>
            </a:r>
          </a:p>
          <a:p>
            <a:endParaRPr lang="en-US" altLang="en-US" sz="2000">
              <a:solidFill>
                <a:srgbClr val="FF0000"/>
              </a:solidFill>
            </a:endParaRPr>
          </a:p>
          <a:p>
            <a:r>
              <a:rPr lang="en-US" altLang="en-US" sz="2000" b="1" i="1" u="sng">
                <a:solidFill>
                  <a:srgbClr val="FF0000"/>
                </a:solidFill>
              </a:rPr>
              <a:t>Output: ([3,4])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C462E0-D03C-4C0F-BEDA-89DAE17F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D5E48-A7A8-4F15-A10B-8427B5FD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046836-BA6C-4A63-8A22-D9C735EF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E0ADF8-E28D-497B-92E8-3FF8B1B4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6D25B2-8935-4E5D-89D9-CB9033CBFC24}"/>
              </a:ext>
            </a:extLst>
          </p:cNvPr>
          <p:cNvSpPr txBox="1">
            <a:spLocks noChangeArrowheads="1"/>
          </p:cNvSpPr>
          <p:nvPr/>
        </p:nvSpPr>
        <p:spPr>
          <a:xfrm>
            <a:off x="1238250" y="360361"/>
            <a:ext cx="8753475" cy="685800"/>
          </a:xfrm>
          <a:prstGeom prst="rect">
            <a:avLst/>
          </a:prstGeom>
          <a:noFill/>
        </p:spPr>
        <p:txBody>
          <a:bodyPr vert="horz" lIns="92075" tIns="46038" rIns="92075" bIns="4603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ea typeface="SimSun" panose="02010600030101010101" pitchFamily="2" charset="-122"/>
              </a:rPr>
              <a:t>Review :Bayesian Classification: Why?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B2A38D0-9196-467D-AE16-2EB618EFFFFF}"/>
              </a:ext>
            </a:extLst>
          </p:cNvPr>
          <p:cNvSpPr txBox="1">
            <a:spLocks noChangeArrowheads="1"/>
          </p:cNvSpPr>
          <p:nvPr/>
        </p:nvSpPr>
        <p:spPr>
          <a:xfrm>
            <a:off x="668821" y="1427161"/>
            <a:ext cx="9856304" cy="51054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u="sng">
                <a:ea typeface="SimSun" panose="02010600030101010101" pitchFamily="2" charset="-122"/>
              </a:rPr>
              <a:t>A statistical classifier</a:t>
            </a:r>
            <a:r>
              <a:rPr lang="en-US" altLang="zh-CN" sz="2400">
                <a:ea typeface="SimSun" panose="02010600030101010101" pitchFamily="2" charset="-122"/>
              </a:rPr>
              <a:t>: performs </a:t>
            </a:r>
            <a:r>
              <a:rPr lang="en-US" altLang="zh-CN" sz="2400" i="1">
                <a:ea typeface="SimSun" panose="02010600030101010101" pitchFamily="2" charset="-122"/>
              </a:rPr>
              <a:t>probabilistic prediction, i.e.,</a:t>
            </a:r>
            <a:r>
              <a:rPr lang="en-US" altLang="zh-CN" sz="2400">
                <a:ea typeface="SimSun" panose="02010600030101010101" pitchFamily="2" charset="-122"/>
              </a:rPr>
              <a:t> predicts class membership probabilities</a:t>
            </a:r>
          </a:p>
          <a:p>
            <a:r>
              <a:rPr lang="en-US" altLang="zh-CN" sz="2400" u="sng" dirty="0">
                <a:ea typeface="SimSun" panose="02010600030101010101" pitchFamily="2" charset="-122"/>
              </a:rPr>
              <a:t>Foundation:</a:t>
            </a:r>
            <a:r>
              <a:rPr lang="en-US" altLang="zh-CN" sz="2400" dirty="0">
                <a:ea typeface="SimSun" panose="02010600030101010101" pitchFamily="2" charset="-122"/>
              </a:rPr>
              <a:t> Based on Bayes’ Theorem. </a:t>
            </a:r>
          </a:p>
          <a:p>
            <a:r>
              <a:rPr lang="en-US" altLang="zh-CN" sz="2400" u="sng" dirty="0">
                <a:ea typeface="SimSun" panose="02010600030101010101" pitchFamily="2" charset="-122"/>
              </a:rPr>
              <a:t>Performance:</a:t>
            </a:r>
            <a:r>
              <a:rPr lang="en-US" altLang="zh-CN" sz="2400" dirty="0">
                <a:ea typeface="SimSun" panose="02010600030101010101" pitchFamily="2" charset="-122"/>
              </a:rPr>
              <a:t> A simple Bayesian classifier, </a:t>
            </a:r>
            <a:r>
              <a:rPr lang="en-US" altLang="zh-CN" sz="2400" i="1" dirty="0">
                <a:ea typeface="SimSun" panose="02010600030101010101" pitchFamily="2" charset="-122"/>
              </a:rPr>
              <a:t>naïve Bayesian classifier</a:t>
            </a:r>
            <a:r>
              <a:rPr lang="en-US" altLang="zh-CN" sz="2400" dirty="0">
                <a:ea typeface="SimSun" panose="02010600030101010101" pitchFamily="2" charset="-122"/>
              </a:rPr>
              <a:t>, has comparable performance with decision tree and selected neural network classifiers</a:t>
            </a:r>
          </a:p>
          <a:p>
            <a:r>
              <a:rPr lang="en-US" altLang="zh-CN" sz="2400" u="sng" dirty="0">
                <a:ea typeface="SimSun" panose="02010600030101010101" pitchFamily="2" charset="-122"/>
              </a:rPr>
              <a:t>Incremental</a:t>
            </a:r>
            <a:r>
              <a:rPr lang="en-US" altLang="zh-CN" sz="2400" dirty="0">
                <a:ea typeface="SimSun" panose="02010600030101010101" pitchFamily="2" charset="-122"/>
              </a:rPr>
              <a:t>: Each training example can incrementally increase/decrease the probability that a hypothesis is correct — prior knowledge can be combined with observed data</a:t>
            </a:r>
          </a:p>
          <a:p>
            <a:r>
              <a:rPr lang="en-US" altLang="zh-CN" sz="2400" u="sng" dirty="0">
                <a:ea typeface="SimSun" panose="02010600030101010101" pitchFamily="2" charset="-122"/>
              </a:rPr>
              <a:t>Standard</a:t>
            </a:r>
            <a:r>
              <a:rPr lang="en-US" altLang="zh-CN" sz="2400" dirty="0">
                <a:ea typeface="SimSun" panose="02010600030101010101" pitchFamily="2" charset="-122"/>
              </a:rPr>
              <a:t>: Even when Bayesian methods are computationally intractable, they can provide a standard of optimal decision making against which other methods can be measured</a:t>
            </a:r>
          </a:p>
        </p:txBody>
      </p:sp>
    </p:spTree>
    <p:extLst>
      <p:ext uri="{BB962C8B-B14F-4D97-AF65-F5344CB8AC3E}">
        <p14:creationId xmlns:p14="http://schemas.microsoft.com/office/powerpoint/2010/main" val="4159442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135AF7-10EF-4C2D-B18F-6CE3BFB0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0FB80-7364-4DA7-8726-878C5BE8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35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D4E28D-9FE0-4C57-B2A8-DD7A70C097E5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228600"/>
            <a:ext cx="7620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ea typeface="SimSun" panose="02010600030101010101" pitchFamily="2" charset="-122"/>
              </a:rPr>
              <a:t>Bayesian Theorem: Basics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A00120C-9889-4694-9DD7-D31C777A167F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1447800"/>
            <a:ext cx="8610600" cy="5029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Let </a:t>
            </a:r>
            <a:r>
              <a:rPr lang="en-US" altLang="zh-CN" sz="2400" b="1">
                <a:ea typeface="SimSun" panose="02010600030101010101" pitchFamily="2" charset="-122"/>
              </a:rPr>
              <a:t>X</a:t>
            </a:r>
            <a:r>
              <a:rPr lang="en-US" altLang="zh-CN" sz="2400">
                <a:ea typeface="SimSun" panose="02010600030101010101" pitchFamily="2" charset="-122"/>
              </a:rPr>
              <a:t> be a data sample (“</a:t>
            </a:r>
            <a:r>
              <a:rPr lang="en-US" altLang="zh-CN" sz="2400" i="1">
                <a:ea typeface="SimSun" panose="02010600030101010101" pitchFamily="2" charset="-122"/>
              </a:rPr>
              <a:t>evidence</a:t>
            </a:r>
            <a:r>
              <a:rPr lang="en-US" altLang="zh-CN" sz="2400">
                <a:ea typeface="SimSun" panose="02010600030101010101" pitchFamily="2" charset="-122"/>
              </a:rPr>
              <a:t>”): class label is unknown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Let H be a </a:t>
            </a:r>
            <a:r>
              <a:rPr lang="en-US" altLang="zh-CN" sz="2400" i="1">
                <a:ea typeface="SimSun" panose="02010600030101010101" pitchFamily="2" charset="-122"/>
              </a:rPr>
              <a:t>hypothesis</a:t>
            </a:r>
            <a:r>
              <a:rPr lang="en-US" altLang="zh-CN" sz="2400">
                <a:ea typeface="SimSun" panose="02010600030101010101" pitchFamily="2" charset="-122"/>
              </a:rPr>
              <a:t> that X belongs to class C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Classification is to determine P(H|</a:t>
            </a:r>
            <a:r>
              <a:rPr lang="en-US" altLang="zh-CN" sz="2400" b="1">
                <a:ea typeface="SimSun" panose="02010600030101010101" pitchFamily="2" charset="-122"/>
              </a:rPr>
              <a:t>X</a:t>
            </a:r>
            <a:r>
              <a:rPr lang="en-US" altLang="zh-CN" sz="2400">
                <a:ea typeface="SimSun" panose="02010600030101010101" pitchFamily="2" charset="-122"/>
              </a:rPr>
              <a:t>), the probability that the hypothesis holds given the observed data sample </a:t>
            </a:r>
            <a:r>
              <a:rPr lang="en-US" altLang="zh-CN" sz="2400" b="1">
                <a:ea typeface="SimSun" panose="02010600030101010101" pitchFamily="2" charset="-122"/>
              </a:rPr>
              <a:t>X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P(H) (</a:t>
            </a:r>
            <a:r>
              <a:rPr lang="en-US" altLang="zh-CN" sz="2400" i="1">
                <a:ea typeface="SimSun" panose="02010600030101010101" pitchFamily="2" charset="-122"/>
              </a:rPr>
              <a:t>prior probability</a:t>
            </a:r>
            <a:r>
              <a:rPr lang="en-US" altLang="zh-CN" sz="2400">
                <a:ea typeface="SimSun" panose="02010600030101010101" pitchFamily="2" charset="-122"/>
              </a:rPr>
              <a:t>), the initial probability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SimSun" panose="02010600030101010101" pitchFamily="2" charset="-122"/>
              </a:rPr>
              <a:t>E.g.,</a:t>
            </a:r>
            <a:r>
              <a:rPr lang="en-US" altLang="zh-CN" b="1">
                <a:ea typeface="SimSun" panose="02010600030101010101" pitchFamily="2" charset="-122"/>
              </a:rPr>
              <a:t> X</a:t>
            </a:r>
            <a:r>
              <a:rPr lang="en-US" altLang="zh-CN">
                <a:ea typeface="SimSun" panose="02010600030101010101" pitchFamily="2" charset="-122"/>
              </a:rPr>
              <a:t> will buy computer, regardless of age, income, …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P(</a:t>
            </a:r>
            <a:r>
              <a:rPr lang="en-US" altLang="zh-CN" sz="2400" b="1">
                <a:ea typeface="SimSun" panose="02010600030101010101" pitchFamily="2" charset="-122"/>
              </a:rPr>
              <a:t>X</a:t>
            </a:r>
            <a:r>
              <a:rPr lang="en-US" altLang="zh-CN" sz="2400">
                <a:ea typeface="SimSun" panose="02010600030101010101" pitchFamily="2" charset="-122"/>
              </a:rPr>
              <a:t>): probability that sample data is observed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P(</a:t>
            </a:r>
            <a:r>
              <a:rPr lang="en-US" altLang="zh-CN" sz="2400" b="1">
                <a:ea typeface="SimSun" panose="02010600030101010101" pitchFamily="2" charset="-122"/>
              </a:rPr>
              <a:t>X</a:t>
            </a:r>
            <a:r>
              <a:rPr lang="en-US" altLang="zh-CN" sz="2400">
                <a:ea typeface="SimSun" panose="02010600030101010101" pitchFamily="2" charset="-122"/>
              </a:rPr>
              <a:t>|H) (</a:t>
            </a:r>
            <a:r>
              <a:rPr lang="en-US" altLang="zh-CN" sz="2400" i="1">
                <a:ea typeface="SimSun" panose="02010600030101010101" pitchFamily="2" charset="-122"/>
              </a:rPr>
              <a:t>posteriori probability</a:t>
            </a:r>
            <a:r>
              <a:rPr lang="en-US" altLang="zh-CN" sz="2400">
                <a:ea typeface="SimSun" panose="02010600030101010101" pitchFamily="2" charset="-122"/>
              </a:rPr>
              <a:t>), the probability of observing the sample </a:t>
            </a:r>
            <a:r>
              <a:rPr lang="en-US" altLang="zh-CN" sz="2400" b="1">
                <a:ea typeface="SimSun" panose="02010600030101010101" pitchFamily="2" charset="-122"/>
              </a:rPr>
              <a:t>X</a:t>
            </a:r>
            <a:r>
              <a:rPr lang="en-US" altLang="zh-CN" sz="2400">
                <a:ea typeface="SimSun" panose="02010600030101010101" pitchFamily="2" charset="-122"/>
              </a:rPr>
              <a:t>, given that the hypothesis holds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SimSun" panose="02010600030101010101" pitchFamily="2" charset="-122"/>
              </a:rPr>
              <a:t>E.g.,</a:t>
            </a:r>
            <a:r>
              <a:rPr lang="en-US" altLang="zh-CN" b="1">
                <a:ea typeface="SimSun" panose="02010600030101010101" pitchFamily="2" charset="-122"/>
              </a:rPr>
              <a:t> </a:t>
            </a:r>
            <a:r>
              <a:rPr lang="en-US" altLang="zh-CN">
                <a:ea typeface="SimSun" panose="02010600030101010101" pitchFamily="2" charset="-122"/>
              </a:rPr>
              <a:t>Given that</a:t>
            </a:r>
            <a:r>
              <a:rPr lang="en-US" altLang="zh-CN" b="1">
                <a:ea typeface="SimSun" panose="02010600030101010101" pitchFamily="2" charset="-122"/>
              </a:rPr>
              <a:t> X</a:t>
            </a:r>
            <a:r>
              <a:rPr lang="en-US" altLang="zh-CN">
                <a:ea typeface="SimSun" panose="02010600030101010101" pitchFamily="2" charset="-122"/>
              </a:rPr>
              <a:t> will buy computer, the prob. that X is 31..40, medium income</a:t>
            </a:r>
            <a:endParaRPr lang="en-US" altLang="zh-CN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236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989878-89A2-435E-B874-6CA8FE0F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F5BC4-E87C-4C31-A910-1BFCC2EF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1CB6D3A-686B-4E52-BE1D-2ACBE198DD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381000"/>
            <a:ext cx="5867400" cy="609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ea typeface="SimSun" panose="02010600030101010101" pitchFamily="2" charset="-122"/>
              </a:rPr>
              <a:t>Bayesian Theorem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B966DC-9502-461C-9711-A4BE5C9567AA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1447800"/>
            <a:ext cx="8458200" cy="5029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Given training data</a:t>
            </a:r>
            <a:r>
              <a:rPr lang="en-US" altLang="zh-CN" sz="2400" i="1" dirty="0"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ea typeface="SimSun" panose="02010600030101010101" pitchFamily="2" charset="-122"/>
              </a:rPr>
              <a:t>X</a:t>
            </a:r>
            <a:r>
              <a:rPr lang="en-US" altLang="zh-CN" sz="2400" i="1" dirty="0">
                <a:ea typeface="SimSun" panose="02010600030101010101" pitchFamily="2" charset="-122"/>
              </a:rPr>
              <a:t>, posteriori probability of a hypothesis </a:t>
            </a:r>
            <a:r>
              <a:rPr lang="en-US" altLang="zh-CN" sz="2400" dirty="0">
                <a:ea typeface="SimSun" panose="02010600030101010101" pitchFamily="2" charset="-122"/>
              </a:rPr>
              <a:t>H</a:t>
            </a:r>
            <a:r>
              <a:rPr lang="en-US" altLang="zh-CN" sz="2400" i="1" dirty="0">
                <a:ea typeface="SimSun" panose="02010600030101010101" pitchFamily="2" charset="-122"/>
              </a:rPr>
              <a:t>, </a:t>
            </a:r>
            <a:r>
              <a:rPr lang="en-US" altLang="zh-CN" sz="2400" dirty="0">
                <a:ea typeface="SimSun" panose="02010600030101010101" pitchFamily="2" charset="-122"/>
              </a:rPr>
              <a:t>P(H|</a:t>
            </a:r>
            <a:r>
              <a:rPr lang="en-US" altLang="zh-CN" sz="2400" b="1" dirty="0">
                <a:ea typeface="SimSun" panose="02010600030101010101" pitchFamily="2" charset="-122"/>
              </a:rPr>
              <a:t>X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  <a:r>
              <a:rPr lang="en-US" altLang="zh-CN" sz="2400" i="1" dirty="0">
                <a:ea typeface="SimSun" panose="02010600030101010101" pitchFamily="2" charset="-122"/>
              </a:rPr>
              <a:t>, </a:t>
            </a:r>
            <a:r>
              <a:rPr lang="en-US" altLang="zh-CN" sz="2400" dirty="0">
                <a:ea typeface="SimSun" panose="02010600030101010101" pitchFamily="2" charset="-122"/>
              </a:rPr>
              <a:t>follows the Bayes theorem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			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Informally, this can be written as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	posteriori = likelihood x prior/evidence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Predicts </a:t>
            </a:r>
            <a:r>
              <a:rPr lang="en-US" altLang="zh-CN" sz="2400" b="1" dirty="0">
                <a:ea typeface="SimSun" panose="02010600030101010101" pitchFamily="2" charset="-122"/>
              </a:rPr>
              <a:t>X</a:t>
            </a:r>
            <a:r>
              <a:rPr lang="en-US" altLang="zh-CN" sz="2400" dirty="0">
                <a:ea typeface="SimSun" panose="02010600030101010101" pitchFamily="2" charset="-122"/>
              </a:rPr>
              <a:t> belongs to C</a:t>
            </a:r>
            <a:r>
              <a:rPr lang="en-US" altLang="zh-CN" sz="2400" baseline="-25000" dirty="0">
                <a:ea typeface="SimSun" panose="02010600030101010101" pitchFamily="2" charset="-122"/>
              </a:rPr>
              <a:t>2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iff</a:t>
            </a:r>
            <a:r>
              <a:rPr lang="en-US" altLang="zh-CN" sz="2400" dirty="0">
                <a:ea typeface="SimSun" panose="02010600030101010101" pitchFamily="2" charset="-122"/>
              </a:rPr>
              <a:t> the probability P(</a:t>
            </a:r>
            <a:r>
              <a:rPr lang="en-US" altLang="zh-CN" sz="2400" dirty="0" err="1">
                <a:ea typeface="SimSun" panose="02010600030101010101" pitchFamily="2" charset="-122"/>
              </a:rPr>
              <a:t>C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 err="1">
                <a:ea typeface="SimSun" panose="02010600030101010101" pitchFamily="2" charset="-122"/>
              </a:rPr>
              <a:t>|</a:t>
            </a:r>
            <a:r>
              <a:rPr lang="en-US" altLang="zh-CN" sz="2400" b="1" dirty="0" err="1">
                <a:ea typeface="SimSun" panose="02010600030101010101" pitchFamily="2" charset="-122"/>
              </a:rPr>
              <a:t>X</a:t>
            </a:r>
            <a:r>
              <a:rPr lang="en-US" altLang="zh-CN" sz="2400" dirty="0">
                <a:ea typeface="SimSun" panose="02010600030101010101" pitchFamily="2" charset="-122"/>
              </a:rPr>
              <a:t>) is the highest among all the P(</a:t>
            </a:r>
            <a:r>
              <a:rPr lang="en-US" altLang="zh-CN" sz="2400" dirty="0" err="1">
                <a:ea typeface="SimSun" panose="02010600030101010101" pitchFamily="2" charset="-122"/>
              </a:rPr>
              <a:t>C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k</a:t>
            </a:r>
            <a:r>
              <a:rPr lang="en-US" altLang="zh-CN" sz="2400" dirty="0" err="1">
                <a:ea typeface="SimSun" panose="02010600030101010101" pitchFamily="2" charset="-122"/>
              </a:rPr>
              <a:t>|X</a:t>
            </a:r>
            <a:r>
              <a:rPr lang="en-US" altLang="zh-CN" sz="2400" dirty="0">
                <a:ea typeface="SimSun" panose="02010600030101010101" pitchFamily="2" charset="-122"/>
              </a:rPr>
              <a:t>) for all the </a:t>
            </a:r>
            <a:r>
              <a:rPr lang="en-US" altLang="zh-CN" sz="2400" i="1" dirty="0">
                <a:ea typeface="SimSun" panose="02010600030101010101" pitchFamily="2" charset="-12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</a:rPr>
              <a:t> classes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Practical difficulty: require initial knowledge of many probabilities, significant computational cost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1A54D3F-A070-4F53-A748-EFD5B1A81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956462"/>
              </p:ext>
            </p:extLst>
          </p:nvPr>
        </p:nvGraphicFramePr>
        <p:xfrm>
          <a:off x="4295776" y="2514600"/>
          <a:ext cx="3883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Equation" r:id="rId3" imgW="2463800" imgH="558800" progId="Equation.3">
                  <p:embed/>
                </p:oleObj>
              </mc:Choice>
              <mc:Fallback>
                <p:oleObj name="Equation" r:id="rId3" imgW="2463800" imgH="558800" progId="Equation.3">
                  <p:embed/>
                  <p:pic>
                    <p:nvPicPr>
                      <p:cNvPr id="98311" name="Object 4">
                        <a:extLst>
                          <a:ext uri="{FF2B5EF4-FFF2-40B4-BE49-F238E27FC236}">
                            <a16:creationId xmlns:a16="http://schemas.microsoft.com/office/drawing/2014/main" id="{3FE2CBFD-F26A-4833-A09F-51955E1486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2514600"/>
                        <a:ext cx="38830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213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C7CA2B-E121-483B-9509-270B9ABC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36737-9094-409C-8869-940FD45A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EAEC8E-31B7-40F7-9515-8B2A7831359D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381000"/>
            <a:ext cx="8229600" cy="6096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ea typeface="SimSun" panose="02010600030101010101" pitchFamily="2" charset="-122"/>
              </a:rPr>
              <a:t>Towards Naïve Bayesian Classifier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553E9E0-65D0-4490-9CC2-790B3B3F4079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371600"/>
            <a:ext cx="9410700" cy="510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ea typeface="SimSun" panose="02010600030101010101" pitchFamily="2" charset="-122"/>
              </a:rPr>
              <a:t>Let D be a training set of tuples and their associated class labels, and each tuple is represented by an n-D attribute vector </a:t>
            </a:r>
            <a:r>
              <a:rPr lang="en-US" altLang="zh-CN" sz="2400" b="1" dirty="0">
                <a:ea typeface="SimSun" panose="02010600030101010101" pitchFamily="2" charset="-122"/>
              </a:rPr>
              <a:t>X</a:t>
            </a:r>
            <a:r>
              <a:rPr lang="en-US" altLang="zh-CN" sz="2400" dirty="0">
                <a:ea typeface="SimSun" panose="02010600030101010101" pitchFamily="2" charset="-122"/>
              </a:rPr>
              <a:t> = (x</a:t>
            </a:r>
            <a:r>
              <a:rPr lang="en-US" altLang="zh-CN" sz="2400" baseline="-25000" dirty="0">
                <a:ea typeface="SimSun" panose="02010600030101010101" pitchFamily="2" charset="-12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</a:rPr>
              <a:t>, x</a:t>
            </a:r>
            <a:r>
              <a:rPr lang="en-US" altLang="zh-CN" sz="2400" baseline="-25000" dirty="0">
                <a:ea typeface="SimSun" panose="02010600030101010101" pitchFamily="2" charset="-122"/>
              </a:rPr>
              <a:t>2</a:t>
            </a:r>
            <a:r>
              <a:rPr lang="en-US" altLang="zh-CN" sz="2400" dirty="0">
                <a:ea typeface="SimSun" panose="02010600030101010101" pitchFamily="2" charset="-122"/>
              </a:rPr>
              <a:t>, …, </a:t>
            </a:r>
            <a:r>
              <a:rPr lang="en-US" altLang="zh-CN" sz="2400" dirty="0" err="1">
                <a:ea typeface="SimSun" panose="02010600030101010101" pitchFamily="2" charset="-122"/>
              </a:rPr>
              <a:t>x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n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Suppose there are </a:t>
            </a:r>
            <a:r>
              <a:rPr lang="en-US" altLang="zh-CN" sz="2400" i="1" dirty="0">
                <a:ea typeface="SimSun" panose="02010600030101010101" pitchFamily="2" charset="-122"/>
              </a:rPr>
              <a:t>m</a:t>
            </a:r>
            <a:r>
              <a:rPr lang="en-US" altLang="zh-CN" sz="2400" dirty="0">
                <a:ea typeface="SimSun" panose="02010600030101010101" pitchFamily="2" charset="-122"/>
              </a:rPr>
              <a:t> classes C</a:t>
            </a:r>
            <a:r>
              <a:rPr lang="en-US" altLang="zh-CN" sz="2400" baseline="-25000" dirty="0">
                <a:ea typeface="SimSun" panose="02010600030101010101" pitchFamily="2" charset="-12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</a:rPr>
              <a:t>, C</a:t>
            </a:r>
            <a:r>
              <a:rPr lang="en-US" altLang="zh-CN" sz="2400" baseline="-25000" dirty="0">
                <a:ea typeface="SimSun" panose="02010600030101010101" pitchFamily="2" charset="-122"/>
              </a:rPr>
              <a:t>2</a:t>
            </a:r>
            <a:r>
              <a:rPr lang="en-US" altLang="zh-CN" sz="2400" dirty="0">
                <a:ea typeface="SimSun" panose="02010600030101010101" pitchFamily="2" charset="-122"/>
              </a:rPr>
              <a:t>, …, C</a:t>
            </a:r>
            <a:r>
              <a:rPr lang="en-US" altLang="zh-CN" sz="2400" baseline="-25000" dirty="0">
                <a:ea typeface="SimSun" panose="02010600030101010101" pitchFamily="2" charset="-122"/>
              </a:rPr>
              <a:t>m</a:t>
            </a:r>
            <a:r>
              <a:rPr lang="en-US" altLang="zh-CN" sz="2400" dirty="0">
                <a:ea typeface="SimSun" panose="02010600030101010101" pitchFamily="2" charset="-122"/>
              </a:rPr>
              <a:t>.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Classification is to derive the maximum posteriori, i.e., the maximal P(</a:t>
            </a:r>
            <a:r>
              <a:rPr lang="en-US" altLang="zh-CN" sz="2400" dirty="0" err="1">
                <a:ea typeface="SimSun" panose="02010600030101010101" pitchFamily="2" charset="-122"/>
              </a:rPr>
              <a:t>C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400" dirty="0" err="1">
                <a:ea typeface="SimSun" panose="02010600030101010101" pitchFamily="2" charset="-122"/>
              </a:rPr>
              <a:t>|</a:t>
            </a:r>
            <a:r>
              <a:rPr lang="en-US" altLang="zh-CN" sz="2400" b="1" dirty="0" err="1">
                <a:ea typeface="SimSun" panose="02010600030101010101" pitchFamily="2" charset="-122"/>
              </a:rPr>
              <a:t>X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This can be derived from Bayes’ theorem</a:t>
            </a: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r>
              <a:rPr lang="en-US" altLang="zh-CN" sz="2400" dirty="0">
                <a:ea typeface="SimSun" panose="02010600030101010101" pitchFamily="2" charset="-122"/>
              </a:rPr>
              <a:t>Since P(X) is constant for all classes, only                                        </a:t>
            </a: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needs to be maximized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D3AE62F-76A8-4C63-A9DB-F6CFA6B84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985242"/>
              </p:ext>
            </p:extLst>
          </p:nvPr>
        </p:nvGraphicFramePr>
        <p:xfrm>
          <a:off x="6657975" y="3343276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Equation" r:id="rId3" imgW="2501900" imgH="647700" progId="Equation.3">
                  <p:embed/>
                </p:oleObj>
              </mc:Choice>
              <mc:Fallback>
                <p:oleObj name="Equation" r:id="rId3" imgW="2501900" imgH="647700" progId="Equation.3">
                  <p:embed/>
                  <p:pic>
                    <p:nvPicPr>
                      <p:cNvPr id="99335" name="Object 5">
                        <a:extLst>
                          <a:ext uri="{FF2B5EF4-FFF2-40B4-BE49-F238E27FC236}">
                            <a16:creationId xmlns:a16="http://schemas.microsoft.com/office/drawing/2014/main" id="{EEAE4DB3-C29C-4EE0-910A-6F76BAE4C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5" y="3343276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77041B4D-E032-4082-B20E-62388C6877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734728"/>
              </p:ext>
            </p:extLst>
          </p:nvPr>
        </p:nvGraphicFramePr>
        <p:xfrm>
          <a:off x="6248400" y="50419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Equation" r:id="rId5" imgW="2476500" imgH="381000" progId="Equation.3">
                  <p:embed/>
                </p:oleObj>
              </mc:Choice>
              <mc:Fallback>
                <p:oleObj name="Equation" r:id="rId5" imgW="2476500" imgH="381000" progId="Equation.3">
                  <p:embed/>
                  <p:pic>
                    <p:nvPicPr>
                      <p:cNvPr id="99336" name="Object 7">
                        <a:extLst>
                          <a:ext uri="{FF2B5EF4-FFF2-40B4-BE49-F238E27FC236}">
                            <a16:creationId xmlns:a16="http://schemas.microsoft.com/office/drawing/2014/main" id="{283CA69B-402E-40DB-A110-FFC298EF7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041900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170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8D971E-22C6-4954-9C50-152D8486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E677CD-0624-411A-8EEF-71941308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85E02E-3899-4A57-8AE1-A168B6806FA8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419100"/>
            <a:ext cx="11203517" cy="6096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ea typeface="SimSun" panose="02010600030101010101" pitchFamily="2" charset="-122"/>
              </a:rPr>
              <a:t>Avoiding the 0-Probability Problem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71CEC93-0089-43EB-887F-C551DCBFA49B}"/>
              </a:ext>
            </a:extLst>
          </p:cNvPr>
          <p:cNvSpPr txBox="1">
            <a:spLocks noChangeArrowheads="1"/>
          </p:cNvSpPr>
          <p:nvPr/>
        </p:nvSpPr>
        <p:spPr>
          <a:xfrm>
            <a:off x="981075" y="1371600"/>
            <a:ext cx="9229725" cy="510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Naïve Bayesian prediction requires each conditional prob. be non-zero.  Otherwise, the predicted prob. will be zero</a:t>
            </a:r>
          </a:p>
          <a:p>
            <a:endParaRPr lang="en-US" altLang="zh-CN" sz="200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endParaRPr lang="en-US" altLang="zh-CN" sz="2000" b="1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Ex. Suppose a dataset with 1000 tuples, income=low (0), income= medium (990), and income = high (10), </a:t>
            </a:r>
          </a:p>
          <a:p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 Laplacian correction (or Laplacian estimator)</a:t>
            </a:r>
          </a:p>
          <a:p>
            <a:pPr lvl="1"/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Adding 1 to each case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Prob(income = low) = 1/1003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Prob(income = medium) = 991/1003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Prob(income = high) = 11/1003</a:t>
            </a:r>
          </a:p>
          <a:p>
            <a:pPr lvl="1"/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“corrected” prob. estimates are close to their “uncorrected” counterparts</a:t>
            </a:r>
            <a:endParaRPr lang="en-US" altLang="zh-CN" sz="20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1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47A2D9-CAE0-41B4-8171-A35F2099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67CDD7-82E1-4EC0-AD60-A68D95CA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39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3D4E12-B7A2-4875-964A-A86B2F49538C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419100"/>
            <a:ext cx="11203517" cy="6096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ea typeface="SimSun" panose="02010600030101010101" pitchFamily="2" charset="-122"/>
              </a:rPr>
              <a:t>Avoiding the 0-Probability Problem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66CCBA4-CB47-4560-BF9E-EE54DF866BAB}"/>
              </a:ext>
            </a:extLst>
          </p:cNvPr>
          <p:cNvSpPr txBox="1">
            <a:spLocks noChangeArrowheads="1"/>
          </p:cNvSpPr>
          <p:nvPr/>
        </p:nvSpPr>
        <p:spPr>
          <a:xfrm>
            <a:off x="981075" y="1371600"/>
            <a:ext cx="9229725" cy="510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Naïve Bayesian prediction requires each conditional prob. be non-zero.  Otherwise, the predicted prob. will be zero</a:t>
            </a:r>
          </a:p>
          <a:p>
            <a:endParaRPr lang="en-US" altLang="zh-CN" sz="200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endParaRPr lang="en-US" altLang="zh-CN" sz="2000" b="1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Ex. Suppose a dataset with 1000 tuples, income=low (0), income= medium (990), and income = high (10), </a:t>
            </a:r>
          </a:p>
          <a:p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 Laplacian correction (or Laplacian estimator)</a:t>
            </a:r>
          </a:p>
          <a:p>
            <a:pPr lvl="1"/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Adding 1 to each case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Prob(income = low) = 1/1003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Prob(income = medium) = 991/1003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Prob(income = high) = 11/1003</a:t>
            </a:r>
          </a:p>
          <a:p>
            <a:pPr lvl="1"/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“corrected” prob. estimates are close to their “uncorrected” counterparts</a:t>
            </a:r>
            <a:endParaRPr lang="en-US" altLang="zh-CN" sz="20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16" y="1460755"/>
            <a:ext cx="4773168" cy="291179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7949946" y="2194560"/>
            <a:ext cx="1604772" cy="111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91879" y="2228850"/>
            <a:ext cx="1302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P(Weekday)</a:t>
            </a:r>
          </a:p>
          <a:p>
            <a:r>
              <a:rPr lang="en-US" dirty="0"/>
              <a:t>11/30</a:t>
            </a:r>
          </a:p>
          <a:p>
            <a:r>
              <a:rPr lang="en-US" dirty="0"/>
              <a:t>0.37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511034" y="4176522"/>
            <a:ext cx="1906524" cy="81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81366" y="5072063"/>
            <a:ext cx="1597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P(not to buy)</a:t>
            </a:r>
          </a:p>
          <a:p>
            <a:r>
              <a:rPr lang="en-US" dirty="0"/>
              <a:t>6/30</a:t>
            </a:r>
          </a:p>
          <a:p>
            <a:r>
              <a:rPr lang="en-US" dirty="0"/>
              <a:t>0.2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7714" y="5072064"/>
            <a:ext cx="279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P(Weekday |Buy No) =2/6=0.33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084570" y="3312416"/>
            <a:ext cx="1275588" cy="175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09166" y="1769364"/>
            <a:ext cx="1817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</a:t>
            </a:r>
          </a:p>
          <a:p>
            <a:r>
              <a:rPr lang="en-US" dirty="0">
                <a:solidFill>
                  <a:srgbClr val="FF0000"/>
                </a:solidFill>
              </a:rPr>
              <a:t>P(Buy </a:t>
            </a:r>
            <a:r>
              <a:rPr lang="en-US" dirty="0" err="1">
                <a:solidFill>
                  <a:srgbClr val="FF0000"/>
                </a:solidFill>
              </a:rPr>
              <a:t>No|Weekday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  <a:p>
            <a:r>
              <a:rPr lang="en-US" dirty="0"/>
              <a:t>(0.33*0.2)/0.37= </a:t>
            </a:r>
            <a:r>
              <a:rPr lang="en-US" b="1" dirty="0">
                <a:solidFill>
                  <a:srgbClr val="FF0000"/>
                </a:solidFill>
              </a:rPr>
              <a:t>0.179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58290" y="3813048"/>
            <a:ext cx="2036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</a:t>
            </a:r>
          </a:p>
          <a:p>
            <a:r>
              <a:rPr lang="en-US" dirty="0">
                <a:solidFill>
                  <a:srgbClr val="FF0000"/>
                </a:solidFill>
              </a:rPr>
              <a:t>P(Buy |Weekday) </a:t>
            </a:r>
          </a:p>
          <a:p>
            <a:r>
              <a:rPr lang="en-US" dirty="0"/>
              <a:t>(9/24*24/30)/0.37=</a:t>
            </a:r>
          </a:p>
          <a:p>
            <a:r>
              <a:rPr lang="en-US" dirty="0"/>
              <a:t>0.375*0.8/0.37= </a:t>
            </a:r>
            <a:r>
              <a:rPr lang="en-US" b="1" dirty="0">
                <a:solidFill>
                  <a:srgbClr val="FF0000"/>
                </a:solidFill>
              </a:rPr>
              <a:t>0.817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942338" y="3312414"/>
            <a:ext cx="5129784" cy="100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148078" y="4101085"/>
            <a:ext cx="4972050" cy="48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92580" y="5662393"/>
            <a:ext cx="397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customer is more likely to buy during weekday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0AA6C-F831-41EA-B604-F04E0066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2D010-C97D-47A6-95CE-D46D7828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8EFDA-7BEF-4343-A8C4-E055AE60D63C}"/>
              </a:ext>
            </a:extLst>
          </p:cNvPr>
          <p:cNvSpPr txBox="1"/>
          <p:nvPr/>
        </p:nvSpPr>
        <p:spPr>
          <a:xfrm>
            <a:off x="1259840" y="355086"/>
            <a:ext cx="22974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4233497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31C9D1-4802-4881-93D9-5C39C967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91EB5-79CB-4608-85BA-C465866E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614F43-AC53-449A-B243-02BE5EBFA37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81000"/>
            <a:ext cx="9144000" cy="609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ea typeface="SimSun" panose="02010600030101010101" pitchFamily="2" charset="-122"/>
              </a:rPr>
              <a:t>Naïve Bayesian Classifier: Comments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1E648B4-64D2-46B9-B410-F4E08F33A17D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1295400"/>
            <a:ext cx="8610600" cy="510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ea typeface="SimSun" panose="02010600030101010101" pitchFamily="2" charset="-122"/>
              </a:rPr>
              <a:t>Advantages 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Easy to implement 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Good results obtained in most of the cases</a:t>
            </a:r>
          </a:p>
          <a:p>
            <a:r>
              <a:rPr lang="en-US" altLang="zh-CN" sz="24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Disadvantages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Assumption: class conditional independence, therefore loss of accuracy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Practically, dependencies exist among variables </a:t>
            </a:r>
          </a:p>
          <a:p>
            <a:pPr lvl="2"/>
            <a:r>
              <a:rPr lang="en-US" altLang="zh-CN">
                <a:ea typeface="SimSun" panose="02010600030101010101" pitchFamily="2" charset="-122"/>
              </a:rPr>
              <a:t>E.g.,  hospitals: patients: Profile: age, family history, etc.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 Symptoms: fever, cough etc., Disease: lung cancer, diabetes, etc. </a:t>
            </a:r>
          </a:p>
          <a:p>
            <a:pPr lvl="2"/>
            <a:r>
              <a:rPr lang="en-US" altLang="zh-CN">
                <a:ea typeface="SimSun" panose="02010600030101010101" pitchFamily="2" charset="-122"/>
              </a:rPr>
              <a:t>Dependencies among these cannot be modeled by Naïve Bayesian Classifier</a:t>
            </a:r>
          </a:p>
          <a:p>
            <a:r>
              <a:rPr lang="en-US" altLang="zh-CN" sz="2400">
                <a:ea typeface="SimSun" panose="02010600030101010101" pitchFamily="2" charset="-122"/>
              </a:rPr>
              <a:t>How to deal with these dependencies?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Bayesian Belief Networks </a:t>
            </a:r>
            <a:endParaRPr lang="en-US" altLang="zh-CN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400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4563CA-48B0-4F5F-9FF7-1B5702AE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C8149-5977-4716-950B-69111732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3E9811-F06F-44CF-9803-7EC43A35E658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04800"/>
            <a:ext cx="9144000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ea typeface="SimSun" panose="02010600030101010101" pitchFamily="2" charset="-122"/>
              </a:rPr>
              <a:t>Naïve Bayesian Classifier: Training Dataset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2B50C7A-A3B3-46CE-AA7A-262C4B13B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792286"/>
            <a:ext cx="3429000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Class: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X = (age &lt;=30,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Income = 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SimSun" panose="02010600030101010101" pitchFamily="2" charset="-122"/>
              </a:rPr>
              <a:t>Student = yes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ea typeface="SimSun" panose="02010600030101010101" pitchFamily="2" charset="-122"/>
              </a:rPr>
              <a:t>Credit_rating</a:t>
            </a:r>
            <a:r>
              <a:rPr lang="en-US" altLang="zh-CN" sz="2000" dirty="0">
                <a:ea typeface="SimSun" panose="02010600030101010101" pitchFamily="2" charset="-122"/>
              </a:rPr>
              <a:t> = Fair)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404B388A-F548-49E3-92B0-6B5BF59FEC8C}"/>
              </a:ext>
            </a:extLst>
          </p:cNvPr>
          <p:cNvGraphicFramePr>
            <a:graphicFrameLocks/>
          </p:cNvGraphicFramePr>
          <p:nvPr/>
        </p:nvGraphicFramePr>
        <p:xfrm>
          <a:off x="5048251" y="990600"/>
          <a:ext cx="539591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Worksheet" r:id="rId3" imgW="4324438" imgH="4457652" progId="Excel.Sheet.8">
                  <p:embed/>
                </p:oleObj>
              </mc:Choice>
              <mc:Fallback>
                <p:oleObj name="Worksheet" r:id="rId3" imgW="4324438" imgH="4457652" progId="Excel.Sheet.8">
                  <p:embed/>
                  <p:pic>
                    <p:nvPicPr>
                      <p:cNvPr id="101383" name="Object 5">
                        <a:extLst>
                          <a:ext uri="{FF2B5EF4-FFF2-40B4-BE49-F238E27FC236}">
                            <a16:creationId xmlns:a16="http://schemas.microsoft.com/office/drawing/2014/main" id="{F5308EED-25CC-4D79-B335-7D9B8AF763D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1" y="990600"/>
                        <a:ext cx="5395913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269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4F6C57-E874-4B0A-9F7C-804A122C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640A9-2108-4C5B-83B9-9B32A2FC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42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7EF8BF-B20A-4F18-B49C-11F71EF7E90E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04800"/>
            <a:ext cx="9067800" cy="609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ea typeface="SimSun" panose="02010600030101010101" pitchFamily="2" charset="-122"/>
              </a:rPr>
              <a:t>Naïve Bayesian Classifier:  An Example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E82F18D-4AE7-4720-B8CB-684EBA628211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1295400"/>
            <a:ext cx="8610600" cy="51054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000">
                <a:ea typeface="SimSun" panose="02010600030101010101" pitchFamily="2" charset="-122"/>
              </a:rPr>
              <a:t>P(C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):    </a:t>
            </a:r>
            <a:r>
              <a:rPr lang="en-US" altLang="zh-CN" sz="1600">
                <a:ea typeface="SimSun" panose="02010600030101010101" pitchFamily="2" charset="-122"/>
              </a:rPr>
              <a:t>P(buys_computer = “yes”)  = 9/14 = 0.643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SimSun" panose="02010600030101010101" pitchFamily="2" charset="-122"/>
              </a:rPr>
              <a:t>                    P(buys_computer = “no”) = 5/14= 0.357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ea typeface="SimSun" panose="02010600030101010101" pitchFamily="2" charset="-122"/>
              </a:rPr>
              <a:t>Compute P(X|C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) for each class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SimSun" panose="02010600030101010101" pitchFamily="2" charset="-122"/>
              </a:rPr>
              <a:t>     P(age = “&lt;=30” | buys_computer = “yes”)  = 2/9 = 0.222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SimSun" panose="02010600030101010101" pitchFamily="2" charset="-122"/>
              </a:rPr>
              <a:t>     P(age = “&lt;= 30” | buys_computer = “no”) = 3/5 = 0.6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SimSun" panose="02010600030101010101" pitchFamily="2" charset="-122"/>
              </a:rPr>
              <a:t>     P(income = “medium” | buys_computer = “yes”) = 4/9 = 0.444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SimSun" panose="02010600030101010101" pitchFamily="2" charset="-122"/>
              </a:rPr>
              <a:t>     P(income = “medium” | buys_computer = “no”) = 2/5 = 0.4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SimSun" panose="02010600030101010101" pitchFamily="2" charset="-122"/>
              </a:rPr>
              <a:t>     P(student = “yes” | buys_computer = “yes) = 6/9 = 0.667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SimSun" panose="02010600030101010101" pitchFamily="2" charset="-122"/>
              </a:rPr>
              <a:t>     P(student = “yes” | buys_computer = “no”) = 1/5 = 0.2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SimSun" panose="02010600030101010101" pitchFamily="2" charset="-122"/>
              </a:rPr>
              <a:t>     P(credit_rating = “fair” | buys_computer = “yes”) = 6/9 = 0.667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SimSun" panose="02010600030101010101" pitchFamily="2" charset="-122"/>
              </a:rPr>
              <a:t>     P(credit_rating = “fair” | buys_computer = “no”) = 2/5 = 0.4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ea typeface="SimSun" panose="02010600030101010101" pitchFamily="2" charset="-122"/>
              </a:rPr>
              <a:t> X = (age &lt;= 30 , income = medium, student = yes, credit_rating = fair)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b="1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SimSun" panose="02010600030101010101" pitchFamily="2" charset="-122"/>
              </a:rPr>
              <a:t> </a:t>
            </a:r>
            <a:r>
              <a:rPr lang="en-US" altLang="zh-CN" sz="1600" b="1">
                <a:ea typeface="SimSun" panose="02010600030101010101" pitchFamily="2" charset="-122"/>
              </a:rPr>
              <a:t>P(X|C</a:t>
            </a:r>
            <a:r>
              <a:rPr lang="en-US" altLang="zh-CN" sz="1600" b="1" baseline="-25000">
                <a:ea typeface="SimSun" panose="02010600030101010101" pitchFamily="2" charset="-122"/>
              </a:rPr>
              <a:t>i</a:t>
            </a:r>
            <a:r>
              <a:rPr lang="en-US" altLang="zh-CN" sz="1600" b="1">
                <a:ea typeface="SimSun" panose="02010600030101010101" pitchFamily="2" charset="-122"/>
              </a:rPr>
              <a:t>) :</a:t>
            </a:r>
            <a:r>
              <a:rPr lang="en-US" altLang="zh-CN" sz="1600">
                <a:ea typeface="SimSun" panose="02010600030101010101" pitchFamily="2" charset="-122"/>
              </a:rPr>
              <a:t> P(X|buys_computer = “yes”) = 0.222 x 0.444 x 0.667 x 0.667 = 0.044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SimSun" panose="02010600030101010101" pitchFamily="2" charset="-122"/>
              </a:rPr>
              <a:t>                P(X|buys_computer = “no”) = 0.6 x 0.4 x 0.2 x 0.4 = 0.019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ea typeface="SimSun" panose="02010600030101010101" pitchFamily="2" charset="-122"/>
              </a:rPr>
              <a:t>P(X|C</a:t>
            </a:r>
            <a:r>
              <a:rPr lang="en-US" altLang="zh-CN" sz="1600" b="1" baseline="-25000">
                <a:ea typeface="SimSun" panose="02010600030101010101" pitchFamily="2" charset="-122"/>
              </a:rPr>
              <a:t>i</a:t>
            </a:r>
            <a:r>
              <a:rPr lang="en-US" altLang="zh-CN" sz="1600" b="1">
                <a:ea typeface="SimSun" panose="02010600030101010101" pitchFamily="2" charset="-122"/>
              </a:rPr>
              <a:t>)*P(C</a:t>
            </a:r>
            <a:r>
              <a:rPr lang="en-US" altLang="zh-CN" sz="1600" b="1" baseline="-25000">
                <a:ea typeface="SimSun" panose="02010600030101010101" pitchFamily="2" charset="-122"/>
              </a:rPr>
              <a:t>i</a:t>
            </a:r>
            <a:r>
              <a:rPr lang="en-US" altLang="zh-CN" sz="1600" b="1">
                <a:ea typeface="SimSun" panose="02010600030101010101" pitchFamily="2" charset="-122"/>
              </a:rPr>
              <a:t>) : </a:t>
            </a:r>
            <a:r>
              <a:rPr lang="en-US" altLang="zh-CN" sz="1600">
                <a:ea typeface="SimSun" panose="02010600030101010101" pitchFamily="2" charset="-122"/>
              </a:rPr>
              <a:t>P(X|buys_computer = “yes”) * P(buys_computer = “yes”) = 0.028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ea typeface="SimSun" panose="02010600030101010101" pitchFamily="2" charset="-122"/>
              </a:rPr>
              <a:t>		             </a:t>
            </a:r>
            <a:r>
              <a:rPr lang="en-US" altLang="zh-CN" sz="1600">
                <a:ea typeface="SimSun" panose="02010600030101010101" pitchFamily="2" charset="-122"/>
              </a:rPr>
              <a:t>P(X|buys_computer = “no”) * P(buys_computer = “no”) = 0.007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 b="1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ea typeface="SimSun" panose="02010600030101010101" pitchFamily="2" charset="-122"/>
              </a:rPr>
              <a:t>Therefore,  X belongs to class (“buys_computer = yes”)</a:t>
            </a:r>
            <a:r>
              <a:rPr lang="en-US" altLang="zh-CN" sz="1400" b="1">
                <a:ea typeface="SimSun" panose="02010600030101010101" pitchFamily="2" charset="-122"/>
              </a:rPr>
              <a:t>		</a:t>
            </a:r>
            <a:endParaRPr lang="en-US" altLang="zh-CN" sz="1400" b="1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92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54" y="1363029"/>
            <a:ext cx="2811780" cy="1868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419" y="1126428"/>
            <a:ext cx="3674745" cy="14230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58" y="3469578"/>
            <a:ext cx="3680460" cy="1331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52" y="3038094"/>
            <a:ext cx="2930081" cy="265404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90A89-F07D-4DF6-9D0D-4A7AB702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AFE7A-4D53-4D22-81A5-161A5420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B18FB-853B-4CAD-8152-7FD6AB17CC1E}"/>
              </a:ext>
            </a:extLst>
          </p:cNvPr>
          <p:cNvSpPr txBox="1"/>
          <p:nvPr/>
        </p:nvSpPr>
        <p:spPr>
          <a:xfrm>
            <a:off x="1259840" y="355086"/>
            <a:ext cx="38401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Likelihood Tables </a:t>
            </a:r>
          </a:p>
        </p:txBody>
      </p:sp>
    </p:spTree>
    <p:extLst>
      <p:ext uri="{BB962C8B-B14F-4D97-AF65-F5344CB8AC3E}">
        <p14:creationId xmlns:p14="http://schemas.microsoft.com/office/powerpoint/2010/main" val="176137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70" y="1453896"/>
            <a:ext cx="6557391" cy="412851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004810" y="4780026"/>
            <a:ext cx="1255014" cy="905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7346" y="4936082"/>
            <a:ext cx="134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Probability</a:t>
            </a:r>
          </a:p>
          <a:p>
            <a:r>
              <a:rPr lang="en-US" dirty="0">
                <a:solidFill>
                  <a:srgbClr val="FF0000"/>
                </a:solidFill>
              </a:rPr>
              <a:t>Not To Buy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2D86-C611-40DB-A385-F4FEC2EB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2C8D6-60D6-4CFC-934F-E150EC28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38942-C627-4F43-A20E-49CF6ECAAFE6}"/>
              </a:ext>
            </a:extLst>
          </p:cNvPr>
          <p:cNvSpPr txBox="1"/>
          <p:nvPr/>
        </p:nvSpPr>
        <p:spPr>
          <a:xfrm>
            <a:off x="1259840" y="355086"/>
            <a:ext cx="38401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Likelihood Tables </a:t>
            </a:r>
          </a:p>
        </p:txBody>
      </p:sp>
    </p:spTree>
    <p:extLst>
      <p:ext uri="{BB962C8B-B14F-4D97-AF65-F5344CB8AC3E}">
        <p14:creationId xmlns:p14="http://schemas.microsoft.com/office/powerpoint/2010/main" val="161733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41" y="870026"/>
            <a:ext cx="6796088" cy="458354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936230" y="4776387"/>
            <a:ext cx="1255014" cy="905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36230" y="4905850"/>
            <a:ext cx="150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Probability</a:t>
            </a:r>
          </a:p>
          <a:p>
            <a:r>
              <a:rPr lang="en-US" dirty="0">
                <a:solidFill>
                  <a:srgbClr val="FF0000"/>
                </a:solidFill>
              </a:rPr>
              <a:t>To Buy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7F4ED4-0026-4B08-8028-FCECA6EB4EC4}"/>
              </a:ext>
            </a:extLst>
          </p:cNvPr>
          <p:cNvSpPr/>
          <p:nvPr/>
        </p:nvSpPr>
        <p:spPr>
          <a:xfrm>
            <a:off x="1137920" y="278898"/>
            <a:ext cx="102412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 probabilities to get the likelihood of events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9EC54-B133-40F3-814B-71680993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94447-EF19-46FE-A272-15E7E1B0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9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086" y="1355631"/>
            <a:ext cx="70476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Conditional probability of purchase</a:t>
            </a:r>
          </a:p>
          <a:p>
            <a:r>
              <a:rPr lang="en-US" dirty="0"/>
              <a:t>Probability of Purchase =0.986</a:t>
            </a:r>
          </a:p>
          <a:p>
            <a:r>
              <a:rPr lang="en-US" dirty="0"/>
              <a:t>Probability of No purchase =0.178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Sum of probabilities = 0.986+0.178 =1.164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Likelihood of Purchase= 0.986/1.164 = 84.71 %</a:t>
            </a:r>
          </a:p>
          <a:p>
            <a:r>
              <a:rPr lang="en-US" dirty="0"/>
              <a:t>Likelihood of no purchase =0.178/1.164= 15.29 %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</a:t>
            </a:r>
          </a:p>
          <a:p>
            <a:r>
              <a:rPr lang="en-US" dirty="0">
                <a:sym typeface="Wingdings" panose="05000000000000000000" pitchFamily="2" charset="2"/>
              </a:rPr>
              <a:t>An average customer will buy on a Holiday with discount and free delivery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CD8D0-7722-442F-8CB2-7F652ACB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AE920-946E-4276-8F2D-25859122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72E2C-2F5A-4E88-972F-AD56DAC6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240" y="1617980"/>
            <a:ext cx="291054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9BC01797-CDF2-48FB-B71E-7D931F518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96975"/>
            <a:ext cx="82296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 u="sng"/>
              <a:t>Training data</a:t>
            </a:r>
            <a:r>
              <a:rPr lang="en-GB" altLang="en-US" sz="2400"/>
              <a:t>: examples of the form (d,h(d))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/>
              <a:t>where d are the data objects to classify (inputs)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/>
              <a:t>and h(d) are the correct class info for d, h(d)</a:t>
            </a:r>
            <a:r>
              <a:rPr lang="en-GB" altLang="en-US" sz="2400">
                <a:latin typeface="Symbol" panose="05050102010706020507" pitchFamily="18" charset="2"/>
              </a:rPr>
              <a:t></a:t>
            </a:r>
            <a:r>
              <a:rPr lang="en-GB" altLang="en-US" sz="2400"/>
              <a:t>{1,…K}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 u="sng"/>
              <a:t>Goal</a:t>
            </a:r>
            <a:r>
              <a:rPr lang="en-GB" altLang="en-US" sz="2400"/>
              <a:t>: given d</a:t>
            </a:r>
            <a:r>
              <a:rPr lang="en-GB" altLang="en-US" sz="2400" baseline="-25000"/>
              <a:t>new</a:t>
            </a:r>
            <a:r>
              <a:rPr lang="en-GB" altLang="en-US" sz="2400"/>
              <a:t>, provide h(d</a:t>
            </a:r>
            <a:r>
              <a:rPr lang="en-GB" altLang="en-US" sz="2400" baseline="-25000"/>
              <a:t>new</a:t>
            </a:r>
            <a:r>
              <a:rPr lang="en-GB" altLang="en-US" sz="2400"/>
              <a:t>)</a:t>
            </a:r>
          </a:p>
        </p:txBody>
      </p:sp>
      <p:pic>
        <p:nvPicPr>
          <p:cNvPr id="3075" name="Picture 2">
            <a:extLst>
              <a:ext uri="{FF2B5EF4-FFF2-40B4-BE49-F238E27FC236}">
                <a16:creationId xmlns:a16="http://schemas.microsoft.com/office/drawing/2014/main" id="{2C6C864D-D39B-49F7-9A6A-EEB2C06B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581400"/>
            <a:ext cx="4191000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3">
            <a:extLst>
              <a:ext uri="{FF2B5EF4-FFF2-40B4-BE49-F238E27FC236}">
                <a16:creationId xmlns:a16="http://schemas.microsoft.com/office/drawing/2014/main" id="{7A88683A-B831-43E5-8FD9-B3B7AB068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88913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 PL UMing H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b="1">
                <a:solidFill>
                  <a:srgbClr val="FF0000"/>
                </a:solidFill>
              </a:rPr>
              <a:t>Classification problem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C1B7D-C684-4610-914C-7396A6A9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Naive_Bayes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938C0-9E76-4B9E-AA10-BBE89997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3C80-DEEE-4162-BE14-2BC211C9C7D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2536</Words>
  <Application>Microsoft Office PowerPoint</Application>
  <PresentationFormat>Widescreen</PresentationFormat>
  <Paragraphs>478</Paragraphs>
  <Slides>42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Arial</vt:lpstr>
      <vt:lpstr>Calibri</vt:lpstr>
      <vt:lpstr>Calibri Light</vt:lpstr>
      <vt:lpstr>Monotype Sorts</vt:lpstr>
      <vt:lpstr>Palatino Linotype</vt:lpstr>
      <vt:lpstr>Symbol</vt:lpstr>
      <vt:lpstr>Tahoma</vt:lpstr>
      <vt:lpstr>Times New Roman</vt:lpstr>
      <vt:lpstr>Wingdings</vt:lpstr>
      <vt:lpstr>Office Theme</vt:lpstr>
      <vt:lpstr>Equation</vt:lpstr>
      <vt:lpstr>Εξίσωση</vt:lpstr>
      <vt:lpstr>VISIO</vt:lpstr>
      <vt:lpstr>Worksheet</vt:lpstr>
      <vt:lpstr>Document</vt:lpstr>
      <vt:lpstr>N. Rizk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 Classifier</vt:lpstr>
      <vt:lpstr>Example of Bayes Theorem</vt:lpstr>
      <vt:lpstr>Bayes’ Rule &amp; Diagnosis</vt:lpstr>
      <vt:lpstr>Bayesian Classifiers</vt:lpstr>
      <vt:lpstr>Bayesian Classifiers</vt:lpstr>
      <vt:lpstr>Naïve Bayes Classifier</vt:lpstr>
      <vt:lpstr>How to Estimate Probabilities from Data?</vt:lpstr>
      <vt:lpstr>How to Estimate Probabilities from Data?</vt:lpstr>
      <vt:lpstr>How to Estimate Probabilities from Data?</vt:lpstr>
      <vt:lpstr>Example of Naïve Bayes Classifier</vt:lpstr>
      <vt:lpstr>Naïve Bayes Classifier</vt:lpstr>
      <vt:lpstr>Example of Naïve Bayes Classifier</vt:lpstr>
      <vt:lpstr>Implementation details</vt:lpstr>
      <vt:lpstr>Naïve Bayes</vt:lpstr>
      <vt:lpstr>Generative vs Discriminative models</vt:lpstr>
      <vt:lpstr>Generative vs Discriminative models</vt:lpstr>
      <vt:lpstr>PowerPoint Presentation</vt:lpstr>
      <vt:lpstr>PowerPoint Presentation</vt:lpstr>
      <vt:lpstr>Example </vt:lpstr>
      <vt:lpstr>Example :Test Phase </vt:lpstr>
      <vt:lpstr>PowerPoint Presentation</vt:lpstr>
      <vt:lpstr>How Naive Bayes algorithm works?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N. Rizk</dc:title>
  <dc:creator>Dr. Nouhad Rizk</dc:creator>
  <cp:lastModifiedBy>Dr. Nouhad Rizk</cp:lastModifiedBy>
  <cp:revision>30</cp:revision>
  <dcterms:created xsi:type="dcterms:W3CDTF">2020-04-11T17:12:32Z</dcterms:created>
  <dcterms:modified xsi:type="dcterms:W3CDTF">2020-04-14T19:40:14Z</dcterms:modified>
</cp:coreProperties>
</file>