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742" r:id="rId3"/>
    <p:sldId id="781" r:id="rId4"/>
    <p:sldId id="782" r:id="rId5"/>
    <p:sldId id="783" r:id="rId6"/>
    <p:sldId id="745" r:id="rId7"/>
    <p:sldId id="747" r:id="rId8"/>
    <p:sldId id="746" r:id="rId9"/>
    <p:sldId id="758" r:id="rId10"/>
    <p:sldId id="759" r:id="rId11"/>
    <p:sldId id="784" r:id="rId12"/>
    <p:sldId id="762" r:id="rId13"/>
    <p:sldId id="760" r:id="rId14"/>
    <p:sldId id="763" r:id="rId15"/>
    <p:sldId id="764" r:id="rId16"/>
    <p:sldId id="765" r:id="rId17"/>
    <p:sldId id="766" r:id="rId18"/>
    <p:sldId id="767" r:id="rId19"/>
    <p:sldId id="768" r:id="rId20"/>
    <p:sldId id="769" r:id="rId21"/>
    <p:sldId id="770" r:id="rId22"/>
    <p:sldId id="771" r:id="rId23"/>
    <p:sldId id="772" r:id="rId24"/>
    <p:sldId id="773" r:id="rId25"/>
    <p:sldId id="774" r:id="rId26"/>
    <p:sldId id="775" r:id="rId27"/>
    <p:sldId id="777" r:id="rId28"/>
    <p:sldId id="77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32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4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FB3D8-C2B2-421A-9F3D-DE0A9E26C5E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79023-AF0E-4014-B9E3-F6924C4F1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71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9E608-1047-4E7E-AD90-BEC4FEDAE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D5BBE-4D60-4678-9253-D07578055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4306E-7ABE-444D-A428-F5B76AA43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219D-112F-464A-9863-9B4C736A5A22}" type="datetime1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F2DA2-B607-4A49-9C45-8B15E2DF1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615111"/>
            <a:ext cx="411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Gradient Descent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B8E99-2442-4660-AAE5-CF1462B7C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9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F2D58-9993-4CA7-A8C7-5C14B1D86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E3B0C-9236-4D95-A8F0-C71483820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BF451-7A2A-4CC0-B4FF-5DEE14A6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FE8CE-5F31-44E9-9584-66E6BCE0D555}" type="datetime1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BBBB0-ABDD-481C-9E8F-958FEB721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Gradient Descent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813B9-F0FD-4E02-959D-0EBF203F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7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07B18C-8891-4441-BD62-365ABFC14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300EE-9B26-4625-BC2A-CBCAFFDCE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7801E-9D85-4490-A556-BA85568C9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6952-1B48-4A05-9DD6-2E56DDE83F1B}" type="datetime1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D78A6-EE80-4AE3-9779-90036910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Gradient Descent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76A87-9D6B-4011-B529-04E2EB361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9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12652-A47A-4A93-8620-1E38EDBC4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050" y="458787"/>
            <a:ext cx="10515600" cy="444500"/>
          </a:xfrm>
        </p:spPr>
        <p:txBody>
          <a:bodyPr>
            <a:noAutofit/>
          </a:bodyPr>
          <a:lstStyle>
            <a:lvl1pPr>
              <a:defRPr sz="3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9C7D4-DFCD-402F-A780-F03109C90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56EB-2AC1-47D8-9EEA-77E957CEC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D7E4-F31A-417D-B86A-9C19625BB176}" type="datetime1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F5395-22BE-43E3-8425-8AF85A9EA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Gradient Descent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80A20-B4D6-4900-B356-E7A43BD6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8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D303E-4A94-471C-9A8E-19555A2B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4B721-9F6B-4ED0-B52B-B72AEE351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6F66A-6312-4495-A7A2-63DFBA87F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50DE-4F48-4FB8-BC9D-5AC0F8393144}" type="datetime1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7EA11-1B92-4BE4-9485-2D8DFED2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Gradient Descent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BDDAD-AE61-4E00-AAAB-C8D008C8F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1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4B133-2880-4050-9D05-2EEA2C01B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186" y="279401"/>
            <a:ext cx="10515600" cy="558800"/>
          </a:xfrm>
        </p:spPr>
        <p:txBody>
          <a:bodyPr>
            <a:normAutofit/>
          </a:bodyPr>
          <a:lstStyle>
            <a:lvl1pPr>
              <a:defRPr sz="3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915D4-8ED5-4618-9BD4-8A973BF8E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53894-E238-4182-AA2C-21AA8B9C5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3D749-138A-4858-9F40-B5758FA55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7653-A399-418D-B7E9-BAFC0040A05E}" type="datetime1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08404-E018-4A62-ABA0-A21E0E47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Gradient Descent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2B2D7-C42A-4703-A1B9-A9C0BFDA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74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814BC-831C-4CB6-9974-E6D161D7D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88" y="322262"/>
            <a:ext cx="10515600" cy="644525"/>
          </a:xfrm>
        </p:spPr>
        <p:txBody>
          <a:bodyPr>
            <a:normAutofit/>
          </a:bodyPr>
          <a:lstStyle>
            <a:lvl1pPr>
              <a:defRPr sz="3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A6D15-F4E4-4C9F-B9C9-BD786F688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08237-4DA3-46AE-9AB9-5C728D0A6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8CD645-9A68-41EB-A51D-AACEB3A561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69A6D9-1164-494E-880F-CB11BEAB1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D1521D-4C6D-4DD2-8F69-7A3C2B9C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D9B8-088C-42CF-A7B1-6F309748B660}" type="datetime1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627AEE-669D-4DAC-A9CE-59083B2B8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Gradient Descent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BCB2F-E93B-467F-B6B9-49463347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2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AE77B-65FD-43AA-975D-6411FF302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5" y="260350"/>
            <a:ext cx="10515600" cy="663575"/>
          </a:xfrm>
        </p:spPr>
        <p:txBody>
          <a:bodyPr>
            <a:normAutofit/>
          </a:bodyPr>
          <a:lstStyle>
            <a:lvl1pPr>
              <a:defRPr sz="3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9FA891-CA0D-4718-8D22-6AADE421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14D0-DFF0-4E08-A6E9-5D2EE0221E38}" type="datetime1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A79DC7-745B-4039-9CCB-9FC1C140F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Gradient Descent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229D9-32D0-4C35-B9A2-5F1073A56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0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55C5C7-AB9D-45EC-9F47-1D4FE7158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7C14-5A24-4EF8-8DE3-0F797703CA64}" type="datetime1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8AADE7-AD2D-43D3-92BB-194C617E8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Gradient Descent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F7906-B0D9-49E2-89BF-952F6C98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3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99E5-37BC-4587-AEAE-58E0047BC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2B4FA-AFD1-414E-A8D8-72ED1ED5A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ED874-8D54-4BDA-8294-BC53BAAB5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DC745-A49E-4E34-9748-5AECA5B2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FD72D-E1E5-4842-BAE2-7D1A7C679148}" type="datetime1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786E8-EF7A-45AA-ACDF-ACD7C8728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Gradient Descent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942EB-BC5F-4437-9D22-CDFEE0F4F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4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17FE-774C-4ECD-9AB9-C0CDD5AC0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7D2F01-3A5D-4422-AA71-352C61339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18D55-1271-433E-A65B-A817EB0C7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F5225-EE90-4F85-835D-B60086B2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A171-E720-4912-983A-F7598E72D0AC}" type="datetime1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083B7-9018-4716-BC2C-7CAC98FA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Gradient Descent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9CC66-54A9-4E41-ABF7-D301E8F65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2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D19D-CC20-4025-BA5D-18354BD46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E12CD-C9F0-489F-89BA-171E4C8C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14722-8395-454D-A8E7-E7D175A4E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2006D-7E4A-4A0A-83B6-28D6906FF6F8}" type="datetime1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A2BDF-1518-48D2-897D-7F7ED7317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u="sng">
                <a:solidFill>
                  <a:srgbClr val="FF0000"/>
                </a:solidFill>
              </a:defRPr>
            </a:lvl1pPr>
          </a:lstStyle>
          <a:p>
            <a:r>
              <a:rPr lang="en-US"/>
              <a:t>Gradient Descent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258CD-3FC4-44AD-A7D3-3908A9BA6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553C80-DEEE-4162-BE14-2BC211C9C7D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CB142B-8AC4-4587-AEE8-CAFBD7C8B3C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14" y="184149"/>
            <a:ext cx="11290253" cy="653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2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emf"/><Relationship Id="rId5" Type="http://schemas.openxmlformats.org/officeDocument/2006/relationships/image" Target="../media/image17.emf"/><Relationship Id="rId4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emf"/><Relationship Id="rId5" Type="http://schemas.openxmlformats.org/officeDocument/2006/relationships/image" Target="../media/image17.emf"/><Relationship Id="rId4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emf"/><Relationship Id="rId4" Type="http://schemas.openxmlformats.org/officeDocument/2006/relationships/image" Target="../media/image24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linear_model.SGDClassifier.html#sklearn.linear_model.SGDClassifier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0.e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DDF2-4525-4682-B72D-1058148172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N. </a:t>
            </a:r>
            <a:r>
              <a:rPr lang="en-US" dirty="0" err="1"/>
              <a:t>Rizk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9DE5B-723B-4358-8229-580135F2A6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College of Natural and Applied Sciences</a:t>
            </a:r>
          </a:p>
          <a:p>
            <a:r>
              <a:rPr lang="en-US" dirty="0"/>
              <a:t>Department of Computer Science </a:t>
            </a:r>
          </a:p>
          <a:p>
            <a:r>
              <a:rPr lang="en-US" sz="2800" b="1" dirty="0">
                <a:latin typeface="+mj-lt"/>
                <a:ea typeface="+mj-ea"/>
                <a:cs typeface="+mj-cs"/>
              </a:rPr>
              <a:t>University of Houston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ECADD-DA6A-40EB-9A34-A12BF924E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Gradient Descent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4D37E7-3E09-4191-B8E4-069C9C4A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C57702-7DE6-468D-BEC1-023C3A6F92B8}"/>
              </a:ext>
            </a:extLst>
          </p:cNvPr>
          <p:cNvSpPr txBox="1"/>
          <p:nvPr/>
        </p:nvSpPr>
        <p:spPr>
          <a:xfrm>
            <a:off x="2962275" y="285750"/>
            <a:ext cx="557075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COSC 3337 : Data Science I</a:t>
            </a:r>
          </a:p>
        </p:txBody>
      </p:sp>
    </p:spTree>
    <p:extLst>
      <p:ext uri="{BB962C8B-B14F-4D97-AF65-F5344CB8AC3E}">
        <p14:creationId xmlns:p14="http://schemas.microsoft.com/office/powerpoint/2010/main" val="1034936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474A9DEB-CC5D-4E30-8D73-0B10B77834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Advantage /Disadvantage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A7A65079-F67B-469F-8DF7-9D1905BDDD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62139" y="1543050"/>
            <a:ext cx="8632825" cy="4114800"/>
          </a:xfrm>
        </p:spPr>
        <p:txBody>
          <a:bodyPr/>
          <a:lstStyle/>
          <a:p>
            <a:r>
              <a:rPr lang="en-US" altLang="en-US" sz="2000" b="1">
                <a:solidFill>
                  <a:srgbClr val="FF0000"/>
                </a:solidFill>
                <a:latin typeface="Helvetica" panose="020B0604020202020204" pitchFamily="34" charset="0"/>
              </a:rPr>
              <a:t>The advantages of Stochastic Gradient Descent are:</a:t>
            </a:r>
          </a:p>
          <a:p>
            <a:r>
              <a:rPr lang="en-US" altLang="en-US"/>
              <a:t>Efficiency.</a:t>
            </a:r>
          </a:p>
          <a:p>
            <a:r>
              <a:rPr lang="en-US" altLang="en-US"/>
              <a:t>Ease of implementation (lots of opportunities for code tuning).</a:t>
            </a:r>
          </a:p>
          <a:p>
            <a:r>
              <a:rPr lang="en-US" altLang="en-US" sz="2000" b="1">
                <a:solidFill>
                  <a:srgbClr val="FF0000"/>
                </a:solidFill>
                <a:latin typeface="Helvetica" panose="020B0604020202020204" pitchFamily="34" charset="0"/>
              </a:rPr>
              <a:t>The disadvantages of Stochastic Gradient Descent include:</a:t>
            </a:r>
          </a:p>
          <a:p>
            <a:r>
              <a:rPr lang="en-US" altLang="en-US"/>
              <a:t>SGD requires a number of hyperparameters such as  the regularization parameter and the number of iterations.</a:t>
            </a:r>
          </a:p>
          <a:p>
            <a:r>
              <a:rPr lang="en-US" altLang="en-US"/>
              <a:t>SGD is sensitive to feature scaling.</a:t>
            </a:r>
          </a:p>
          <a:p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9A091D-D9BF-44DF-88F9-3397DA9BE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Gradient Descent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279428-8A57-47ED-AA7C-87651465A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61A521-8AA0-4521-9F8B-C703356C4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1186180"/>
            <a:ext cx="8886825" cy="43434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2B2855-2992-41FF-8EE3-3E729A1C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Gradient Descent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730F26-D1F3-41D6-A1FB-F7EB14A51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6B7895E-3148-447D-83DD-5174F2F7902D}"/>
              </a:ext>
            </a:extLst>
          </p:cNvPr>
          <p:cNvSpPr txBox="1">
            <a:spLocks noChangeArrowheads="1"/>
          </p:cNvSpPr>
          <p:nvPr/>
        </p:nvSpPr>
        <p:spPr>
          <a:xfrm>
            <a:off x="3228975" y="381637"/>
            <a:ext cx="10515600" cy="6635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>
                <a:solidFill>
                  <a:srgbClr val="FF0000"/>
                </a:solidFill>
                <a:latin typeface="Helvetica" panose="020B0604020202020204" pitchFamily="34" charset="0"/>
              </a:rPr>
              <a:t>GD vs SGD </a:t>
            </a:r>
            <a:endParaRPr lang="en-US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429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1DFF30D0-E673-4F46-BC70-01A034C5EB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00200" y="1143000"/>
            <a:ext cx="9144000" cy="4114800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Cost</a:t>
            </a:r>
            <a:r>
              <a:rPr lang="en-US" altLang="en-US" dirty="0"/>
              <a:t> functions referred to by different names: </a:t>
            </a:r>
            <a:r>
              <a:rPr lang="en-US" altLang="en-US" dirty="0">
                <a:solidFill>
                  <a:srgbClr val="FF0000"/>
                </a:solidFill>
              </a:rPr>
              <a:t>loss function</a:t>
            </a:r>
            <a:r>
              <a:rPr lang="en-US" altLang="en-US" dirty="0"/>
              <a:t>, or </a:t>
            </a:r>
            <a:r>
              <a:rPr lang="en-US" altLang="en-US" dirty="0">
                <a:solidFill>
                  <a:srgbClr val="FF0000"/>
                </a:solidFill>
              </a:rPr>
              <a:t>error </a:t>
            </a:r>
            <a:r>
              <a:rPr lang="en-US" altLang="en-US" dirty="0"/>
              <a:t>function, or </a:t>
            </a:r>
            <a:r>
              <a:rPr lang="en-US" altLang="en-US" dirty="0">
                <a:solidFill>
                  <a:srgbClr val="FF0000"/>
                </a:solidFill>
              </a:rPr>
              <a:t>scoring</a:t>
            </a:r>
            <a:r>
              <a:rPr lang="en-US" altLang="en-US" dirty="0"/>
              <a:t> function.</a:t>
            </a:r>
          </a:p>
          <a:p>
            <a:r>
              <a:rPr lang="en-US" altLang="en-US" dirty="0"/>
              <a:t>Consider linear regression, where we choose </a:t>
            </a:r>
            <a:r>
              <a:rPr lang="en-US" altLang="en-US" dirty="0">
                <a:solidFill>
                  <a:srgbClr val="FF0000"/>
                </a:solidFill>
              </a:rPr>
              <a:t>mean squared error (MSE) as our cost function.</a:t>
            </a:r>
            <a:r>
              <a:rPr lang="en-US" altLang="en-US" dirty="0"/>
              <a:t> Our goal is to find a way to minimize the MSE.</a:t>
            </a:r>
          </a:p>
          <a:p>
            <a:r>
              <a:rPr lang="en-US" altLang="en-US" dirty="0"/>
              <a:t>Our final </a:t>
            </a:r>
            <a:r>
              <a:rPr lang="en-US" altLang="en-US" dirty="0">
                <a:solidFill>
                  <a:srgbClr val="FF0000"/>
                </a:solidFill>
              </a:rPr>
              <a:t>goal</a:t>
            </a:r>
            <a:r>
              <a:rPr lang="en-US" altLang="en-US" dirty="0"/>
              <a:t>, however, is to use a cost function so we can learn something from our data. 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35843" name="Title 1">
            <a:extLst>
              <a:ext uri="{FF2B5EF4-FFF2-40B4-BE49-F238E27FC236}">
                <a16:creationId xmlns:a16="http://schemas.microsoft.com/office/drawing/2014/main" id="{E44E4CB3-17F8-42AF-884E-4AF10E7A6A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cost functions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EF677E-87B9-4561-A1E8-795846493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Gradient Descent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7C540D-F491-429E-B0F6-B88DC59E9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A5A3E-1242-4507-B6A9-13A28426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Using gradient ascent for linear classifiers</a:t>
            </a:r>
          </a:p>
        </p:txBody>
      </p:sp>
      <p:sp>
        <p:nvSpPr>
          <p:cNvPr id="34819" name="Content Placeholder 3">
            <a:extLst>
              <a:ext uri="{FF2B5EF4-FFF2-40B4-BE49-F238E27FC236}">
                <a16:creationId xmlns:a16="http://schemas.microsoft.com/office/drawing/2014/main" id="{01700020-94C0-4B8A-A7C4-12E4277E83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Key idea :</a:t>
            </a:r>
          </a:p>
          <a:p>
            <a:pPr marL="914400" lvl="1" indent="-514350">
              <a:buFont typeface="Georgia" panose="02040502050405020303" pitchFamily="18" charset="0"/>
              <a:buAutoNum type="arabicPeriod"/>
            </a:pPr>
            <a:r>
              <a:rPr lang="en-US" altLang="en-US" dirty="0"/>
              <a:t>Define a linear classifier (logistic regression)</a:t>
            </a:r>
          </a:p>
          <a:p>
            <a:pPr marL="914400" lvl="1" indent="-514350">
              <a:buFont typeface="Georgia" panose="02040502050405020303" pitchFamily="18" charset="0"/>
              <a:buAutoNum type="arabicPeriod"/>
            </a:pPr>
            <a:r>
              <a:rPr lang="en-US" altLang="en-US" dirty="0"/>
              <a:t>Define an objective function (likelihood)</a:t>
            </a:r>
          </a:p>
          <a:p>
            <a:pPr marL="914400" lvl="1" indent="-514350">
              <a:buFont typeface="Georgia" panose="02040502050405020303" pitchFamily="18" charset="0"/>
              <a:buAutoNum type="arabicPeriod"/>
            </a:pPr>
            <a:r>
              <a:rPr lang="en-US" altLang="en-US" dirty="0">
                <a:solidFill>
                  <a:srgbClr val="FF0000"/>
                </a:solidFill>
              </a:rPr>
              <a:t>Optimize it with gradient descent to learn parameters</a:t>
            </a:r>
          </a:p>
          <a:p>
            <a:pPr marL="914400" lvl="1" indent="-514350">
              <a:buFont typeface="Georgia" panose="02040502050405020303" pitchFamily="18" charset="0"/>
              <a:buAutoNum type="arabicPeriod"/>
            </a:pPr>
            <a:r>
              <a:rPr lang="en-US" altLang="en-US" dirty="0"/>
              <a:t>Predict the class with highest probability under the model</a:t>
            </a:r>
          </a:p>
        </p:txBody>
      </p:sp>
      <p:sp>
        <p:nvSpPr>
          <p:cNvPr id="34820" name="Slide Number Placeholder 2">
            <a:extLst>
              <a:ext uri="{FF2B5EF4-FFF2-40B4-BE49-F238E27FC236}">
                <a16:creationId xmlns:a16="http://schemas.microsoft.com/office/drawing/2014/main" id="{531311C1-3874-4D85-B97A-18425F20D4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636125" y="6356351"/>
            <a:ext cx="869950" cy="365125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72198A-A57A-4652-8713-BD7ED47FFE1F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528639-03CF-4736-A603-00F6E726E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Gradient Descent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>
            <a:extLst>
              <a:ext uri="{FF2B5EF4-FFF2-40B4-BE49-F238E27FC236}">
                <a16:creationId xmlns:a16="http://schemas.microsoft.com/office/drawing/2014/main" id="{41C1E423-FB08-4BE9-B48E-DE53D21C7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126" y="1319211"/>
            <a:ext cx="8575675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300" dirty="0">
                <a:latin typeface="medium-content-serif-font"/>
              </a:rPr>
              <a:t>we’re going to be implementing gradient descent to create a learning process with feedback.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3300" dirty="0">
              <a:latin typeface="medium-content-serif-fon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3300" dirty="0">
                <a:latin typeface="medium-content-serif-font"/>
              </a:rPr>
              <a:t> Each time — each step really — we receive some new information, we’re going to make some </a:t>
            </a:r>
            <a:r>
              <a:rPr lang="en-US" altLang="en-US" sz="3300" dirty="0">
                <a:solidFill>
                  <a:srgbClr val="FF0000"/>
                </a:solidFill>
                <a:latin typeface="medium-content-serif-font"/>
              </a:rPr>
              <a:t>updates</a:t>
            </a:r>
            <a:r>
              <a:rPr lang="en-US" altLang="en-US" sz="3300" dirty="0">
                <a:latin typeface="medium-content-serif-font"/>
              </a:rPr>
              <a:t> to our estimated parameter which move towards an optimal combination of parameters.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3300" dirty="0">
              <a:latin typeface="medium-content-serif-fon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3300" dirty="0">
                <a:latin typeface="medium-content-serif-font"/>
              </a:rPr>
              <a:t> We get these estimates using our cost function from before.</a:t>
            </a:r>
            <a:endParaRPr lang="en-US" altLang="en-US" sz="3300" dirty="0">
              <a:latin typeface="Times New Roman" panose="0202060305040502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935EC1-017F-407B-9886-6FAA90DC5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Gradient Descent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8057C5-C28E-4FB1-9B3D-A6D5EB26E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4C1B2FE-0307-447D-85C2-FD908ACACE36}"/>
              </a:ext>
            </a:extLst>
          </p:cNvPr>
          <p:cNvSpPr txBox="1">
            <a:spLocks noChangeArrowheads="1"/>
          </p:cNvSpPr>
          <p:nvPr/>
        </p:nvSpPr>
        <p:spPr>
          <a:xfrm>
            <a:off x="1552575" y="260350"/>
            <a:ext cx="10515600" cy="6635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>
                <a:solidFill>
                  <a:srgbClr val="FF0000"/>
                </a:solidFill>
                <a:latin typeface="Helvetica" panose="020B0604020202020204" pitchFamily="34" charset="0"/>
              </a:rPr>
              <a:t>Create a learning process</a:t>
            </a:r>
            <a:endParaRPr lang="en-US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>
            <a:extLst>
              <a:ext uri="{FF2B5EF4-FFF2-40B4-BE49-F238E27FC236}">
                <a16:creationId xmlns:a16="http://schemas.microsoft.com/office/drawing/2014/main" id="{B6B9240E-4E0D-4F72-BA0A-97461A3DE8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3955501"/>
            <a:ext cx="76944" cy="166199"/>
          </a:xfrm>
          <a:extLst>
            <a:ext uri="{909E8E84-426E-40DD-AFC4-6F175D3DCCD1}">
              <a14:hiddenFill xmlns:a14="http://schemas.microsoft.com/office/drawing/2010/main">
                <a:solidFill>
                  <a:srgbClr val="66FF99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rtlCol="0" anchor="ctr"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1200">
                <a:latin typeface="Menlo"/>
              </a:rPr>
              <a:t>#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69CA7142-11B9-443D-932E-0B2C56EAD8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90650" y="184151"/>
            <a:ext cx="11144250" cy="2215991"/>
          </a:xfrm>
          <a:extLst>
            <a:ext uri="{909E8E84-426E-40DD-AFC4-6F175D3DCCD1}">
              <a14:hiddenFill xmlns:a14="http://schemas.microsoft.com/office/drawing/2010/main">
                <a:solidFill>
                  <a:srgbClr val="66FF99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altLang="en-US" sz="3200" dirty="0"/>
              <a:t># Finding the minimum of the function</a:t>
            </a:r>
            <a:br>
              <a:rPr lang="en-US" altLang="en-US" sz="3200" dirty="0"/>
            </a:br>
            <a:r>
              <a:rPr lang="en-US" altLang="en-US" sz="3200" dirty="0"/>
              <a:t>y = x^2 - 4x + 2</a:t>
            </a:r>
            <a:br>
              <a:rPr lang="en-US" altLang="en-US" sz="3200" dirty="0"/>
            </a:br>
            <a:br>
              <a:rPr lang="en-US" altLang="en-US" sz="3200" dirty="0"/>
            </a:br>
            <a:r>
              <a:rPr lang="en-US" altLang="en-US" sz="3200" dirty="0" err="1"/>
              <a:t>dy</a:t>
            </a:r>
            <a:r>
              <a:rPr lang="en-US" altLang="en-US" sz="3200" dirty="0"/>
              <a:t>/dx = 0 = 2*x - 4 # This is our cost function</a:t>
            </a:r>
            <a:br>
              <a:rPr lang="en-US" altLang="en-US" sz="3200" dirty="0"/>
            </a:br>
            <a:r>
              <a:rPr lang="en-US" altLang="en-US" sz="3200" dirty="0"/>
              <a:t>x = 2 </a:t>
            </a:r>
          </a:p>
        </p:txBody>
      </p:sp>
      <p:pic>
        <p:nvPicPr>
          <p:cNvPr id="37892" name="Picture 5">
            <a:extLst>
              <a:ext uri="{FF2B5EF4-FFF2-40B4-BE49-F238E27FC236}">
                <a16:creationId xmlns:a16="http://schemas.microsoft.com/office/drawing/2014/main" id="{A5FF4290-EAA9-4048-8620-A4C18A93B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20690"/>
            <a:ext cx="9144000" cy="4088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AC337D-EFD3-4EC1-BDF1-E2F6817C9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Gradient Descent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09E72-8F27-47C4-9817-C7C964A3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4AC5F828-89DA-49EB-A6A3-2071BFDEA9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000"/>
              <a:t>How would we find the solution using gradient descent?</a:t>
            </a:r>
            <a:br>
              <a:rPr lang="en-US" altLang="en-US" sz="3000"/>
            </a:br>
            <a:endParaRPr lang="en-US" altLang="en-US" sz="3000"/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A00E6BE9-AECD-46EC-82F2-67ADEDC2F7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09650" y="1428750"/>
            <a:ext cx="10515599" cy="4114800"/>
          </a:xfrm>
        </p:spPr>
        <p:txBody>
          <a:bodyPr>
            <a:noAutofit/>
          </a:bodyPr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Let’s break this down mathematically, as we’re going to be estimating a parameter θ which we will substitute for x. θ is the value we’re going to update after every step and will tell us what the current value of x is through minimization process. As θ converges to the minimum using our cost function.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However, we don’t always know were to start θ on our cost function so we take a guess. It starts at this guessed point somewhere along the cost function, and descends towards the actual value.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That is the descent, in gradient descent.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are also going to introduce a variable called α which is out learning rate.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learning rate tells our cost function how fast to move toward its goal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2AAD58-D02C-44FE-93C6-592855828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Gradient Descent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5B0443-E3A9-40D5-91A6-651229D61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1">
            <a:extLst>
              <a:ext uri="{FF2B5EF4-FFF2-40B4-BE49-F238E27FC236}">
                <a16:creationId xmlns:a16="http://schemas.microsoft.com/office/drawing/2014/main" id="{301F4971-415F-48E3-B249-917134789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38114"/>
            <a:ext cx="5021263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2">
            <a:extLst>
              <a:ext uri="{FF2B5EF4-FFF2-40B4-BE49-F238E27FC236}">
                <a16:creationId xmlns:a16="http://schemas.microsoft.com/office/drawing/2014/main" id="{EE392ABC-A099-4422-B67D-43D072EFC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3239" y="307975"/>
            <a:ext cx="6383337" cy="575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def </a:t>
            </a:r>
            <a:r>
              <a:rPr lang="en-US" altLang="en-US" sz="1600" dirty="0" err="1">
                <a:latin typeface="Times New Roman" panose="02020603050405020304" pitchFamily="18" charset="0"/>
              </a:rPr>
              <a:t>func_y</a:t>
            </a:r>
            <a:r>
              <a:rPr lang="en-US" altLang="en-US" sz="1600" dirty="0">
                <a:latin typeface="Times New Roman" panose="02020603050405020304" pitchFamily="18" charset="0"/>
              </a:rPr>
              <a:t>(x):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    y = x**2 - 4*x + 2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    return 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def </a:t>
            </a:r>
            <a:r>
              <a:rPr lang="en-US" altLang="en-US" sz="1600" dirty="0" err="1">
                <a:latin typeface="Times New Roman" panose="02020603050405020304" pitchFamily="18" charset="0"/>
              </a:rPr>
              <a:t>gradient_descent</a:t>
            </a:r>
            <a:r>
              <a:rPr lang="en-US" altLang="en-US" sz="1600" dirty="0">
                <a:latin typeface="Times New Roman" panose="02020603050405020304" pitchFamily="18" charset="0"/>
              </a:rPr>
              <a:t>(</a:t>
            </a:r>
            <a:r>
              <a:rPr lang="en-US" altLang="en-US" sz="1600" dirty="0" err="1">
                <a:latin typeface="Times New Roman" panose="02020603050405020304" pitchFamily="18" charset="0"/>
              </a:rPr>
              <a:t>previous_x</a:t>
            </a:r>
            <a:r>
              <a:rPr lang="en-US" altLang="en-US" sz="1600" dirty="0">
                <a:latin typeface="Times New Roman" panose="02020603050405020304" pitchFamily="18" charset="0"/>
              </a:rPr>
              <a:t>, </a:t>
            </a:r>
            <a:r>
              <a:rPr lang="en-US" altLang="en-US" sz="1600" dirty="0" err="1">
                <a:latin typeface="Times New Roman" panose="02020603050405020304" pitchFamily="18" charset="0"/>
              </a:rPr>
              <a:t>learning_rate</a:t>
            </a:r>
            <a:r>
              <a:rPr lang="en-US" altLang="en-US" sz="1600" dirty="0">
                <a:latin typeface="Times New Roman" panose="02020603050405020304" pitchFamily="18" charset="0"/>
              </a:rPr>
              <a:t>, epoch):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    # To fill with values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    </a:t>
            </a:r>
            <a:r>
              <a:rPr lang="en-US" altLang="en-US" sz="1600" dirty="0" err="1">
                <a:latin typeface="Times New Roman" panose="02020603050405020304" pitchFamily="18" charset="0"/>
              </a:rPr>
              <a:t>x_gd</a:t>
            </a:r>
            <a:r>
              <a:rPr lang="en-US" altLang="en-US" sz="1600" dirty="0">
                <a:latin typeface="Times New Roman" panose="02020603050405020304" pitchFamily="18" charset="0"/>
              </a:rPr>
              <a:t> = []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    </a:t>
            </a:r>
            <a:r>
              <a:rPr lang="en-US" altLang="en-US" sz="1600" dirty="0" err="1">
                <a:latin typeface="Times New Roman" panose="02020603050405020304" pitchFamily="18" charset="0"/>
              </a:rPr>
              <a:t>y_gd</a:t>
            </a:r>
            <a:r>
              <a:rPr lang="en-US" altLang="en-US" sz="1600" dirty="0">
                <a:latin typeface="Times New Roman" panose="02020603050405020304" pitchFamily="18" charset="0"/>
              </a:rPr>
              <a:t> = []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    </a:t>
            </a:r>
            <a:r>
              <a:rPr lang="en-US" altLang="en-US" sz="1600" dirty="0" err="1">
                <a:latin typeface="Times New Roman" panose="02020603050405020304" pitchFamily="18" charset="0"/>
              </a:rPr>
              <a:t>x_gd.append</a:t>
            </a:r>
            <a:r>
              <a:rPr lang="en-US" altLang="en-US" sz="1600" dirty="0">
                <a:latin typeface="Times New Roman" panose="02020603050405020304" pitchFamily="18" charset="0"/>
              </a:rPr>
              <a:t>(</a:t>
            </a:r>
            <a:r>
              <a:rPr lang="en-US" altLang="en-US" sz="1600" dirty="0" err="1">
                <a:latin typeface="Times New Roman" panose="02020603050405020304" pitchFamily="18" charset="0"/>
              </a:rPr>
              <a:t>previous_x</a:t>
            </a:r>
            <a:r>
              <a:rPr lang="en-US" altLang="en-US" sz="1600" dirty="0">
                <a:latin typeface="Times New Roman" panose="02020603050405020304" pitchFamily="18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    </a:t>
            </a:r>
            <a:r>
              <a:rPr lang="en-US" altLang="en-US" sz="1600" dirty="0" err="1">
                <a:latin typeface="Times New Roman" panose="02020603050405020304" pitchFamily="18" charset="0"/>
              </a:rPr>
              <a:t>y_gd.append</a:t>
            </a:r>
            <a:r>
              <a:rPr lang="en-US" altLang="en-US" sz="1600" dirty="0">
                <a:latin typeface="Times New Roman" panose="02020603050405020304" pitchFamily="18" charset="0"/>
              </a:rPr>
              <a:t>(</a:t>
            </a:r>
            <a:r>
              <a:rPr lang="en-US" altLang="en-US" sz="1600" dirty="0" err="1">
                <a:latin typeface="Times New Roman" panose="02020603050405020304" pitchFamily="18" charset="0"/>
              </a:rPr>
              <a:t>func_y</a:t>
            </a:r>
            <a:r>
              <a:rPr lang="en-US" altLang="en-US" sz="1600" dirty="0">
                <a:latin typeface="Times New Roman" panose="02020603050405020304" pitchFamily="18" charset="0"/>
              </a:rPr>
              <a:t>(</a:t>
            </a:r>
            <a:r>
              <a:rPr lang="en-US" altLang="en-US" sz="1600" dirty="0" err="1">
                <a:latin typeface="Times New Roman" panose="02020603050405020304" pitchFamily="18" charset="0"/>
              </a:rPr>
              <a:t>previous_x</a:t>
            </a:r>
            <a:r>
              <a:rPr lang="en-US" altLang="en-US" sz="1600" dirty="0">
                <a:latin typeface="Times New Roman" panose="02020603050405020304" pitchFamily="18" charset="0"/>
              </a:rPr>
              <a:t>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    # begin the loops to update x and y with out cost function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    for </a:t>
            </a:r>
            <a:r>
              <a:rPr lang="en-US" altLang="en-US" sz="1600" dirty="0" err="1">
                <a:latin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</a:rPr>
              <a:t> in range(epoch):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        </a:t>
            </a:r>
            <a:r>
              <a:rPr lang="en-US" altLang="en-US" sz="1600" dirty="0" err="1">
                <a:latin typeface="Times New Roman" panose="02020603050405020304" pitchFamily="18" charset="0"/>
              </a:rPr>
              <a:t>current_x</a:t>
            </a:r>
            <a:r>
              <a:rPr lang="en-US" altLang="en-US" sz="1600" dirty="0">
                <a:latin typeface="Times New Roman" panose="02020603050405020304" pitchFamily="18" charset="0"/>
              </a:rPr>
              <a:t> = </a:t>
            </a:r>
            <a:r>
              <a:rPr lang="en-US" altLang="en-US" sz="1600" dirty="0" err="1">
                <a:latin typeface="Times New Roman" panose="02020603050405020304" pitchFamily="18" charset="0"/>
              </a:rPr>
              <a:t>previous_x</a:t>
            </a:r>
            <a:r>
              <a:rPr lang="en-US" altLang="en-US" sz="1600" dirty="0">
                <a:latin typeface="Times New Roman" panose="02020603050405020304" pitchFamily="18" charset="0"/>
              </a:rPr>
              <a:t> - </a:t>
            </a:r>
            <a:r>
              <a:rPr lang="en-US" altLang="en-US" sz="1600" dirty="0" err="1">
                <a:latin typeface="Times New Roman" panose="02020603050405020304" pitchFamily="18" charset="0"/>
              </a:rPr>
              <a:t>learning_rate</a:t>
            </a:r>
            <a:r>
              <a:rPr lang="en-US" altLang="en-US" sz="1600" dirty="0">
                <a:latin typeface="Times New Roman" panose="02020603050405020304" pitchFamily="18" charset="0"/>
              </a:rPr>
              <a:t> * (2*</a:t>
            </a:r>
            <a:r>
              <a:rPr lang="en-US" altLang="en-US" sz="1600" dirty="0" err="1">
                <a:latin typeface="Times New Roman" panose="02020603050405020304" pitchFamily="18" charset="0"/>
              </a:rPr>
              <a:t>previous_x</a:t>
            </a:r>
            <a:r>
              <a:rPr lang="en-US" altLang="en-US" sz="1600" dirty="0">
                <a:latin typeface="Times New Roman" panose="02020603050405020304" pitchFamily="18" charset="0"/>
              </a:rPr>
              <a:t> - 4)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        </a:t>
            </a:r>
            <a:r>
              <a:rPr lang="en-US" altLang="en-US" sz="1600" dirty="0" err="1">
                <a:latin typeface="Times New Roman" panose="02020603050405020304" pitchFamily="18" charset="0"/>
              </a:rPr>
              <a:t>x_gd.append</a:t>
            </a:r>
            <a:r>
              <a:rPr lang="en-US" altLang="en-US" sz="1600" dirty="0">
                <a:latin typeface="Times New Roman" panose="02020603050405020304" pitchFamily="18" charset="0"/>
              </a:rPr>
              <a:t>(</a:t>
            </a:r>
            <a:r>
              <a:rPr lang="en-US" altLang="en-US" sz="1600" dirty="0" err="1">
                <a:latin typeface="Times New Roman" panose="02020603050405020304" pitchFamily="18" charset="0"/>
              </a:rPr>
              <a:t>current_x</a:t>
            </a:r>
            <a:r>
              <a:rPr lang="en-US" altLang="en-US" sz="1600" dirty="0">
                <a:latin typeface="Times New Roman" panose="02020603050405020304" pitchFamily="18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        </a:t>
            </a:r>
            <a:r>
              <a:rPr lang="en-US" altLang="en-US" sz="1600" dirty="0" err="1">
                <a:latin typeface="Times New Roman" panose="02020603050405020304" pitchFamily="18" charset="0"/>
              </a:rPr>
              <a:t>y_gd.append</a:t>
            </a:r>
            <a:r>
              <a:rPr lang="en-US" altLang="en-US" sz="1600" dirty="0">
                <a:latin typeface="Times New Roman" panose="02020603050405020304" pitchFamily="18" charset="0"/>
              </a:rPr>
              <a:t>(</a:t>
            </a:r>
            <a:r>
              <a:rPr lang="en-US" altLang="en-US" sz="1600" dirty="0" err="1">
                <a:latin typeface="Times New Roman" panose="02020603050405020304" pitchFamily="18" charset="0"/>
              </a:rPr>
              <a:t>func_y</a:t>
            </a:r>
            <a:r>
              <a:rPr lang="en-US" altLang="en-US" sz="1600" dirty="0">
                <a:latin typeface="Times New Roman" panose="02020603050405020304" pitchFamily="18" charset="0"/>
              </a:rPr>
              <a:t>(</a:t>
            </a:r>
            <a:r>
              <a:rPr lang="en-US" altLang="en-US" sz="1600" dirty="0" err="1">
                <a:latin typeface="Times New Roman" panose="02020603050405020304" pitchFamily="18" charset="0"/>
              </a:rPr>
              <a:t>current_x</a:t>
            </a:r>
            <a:r>
              <a:rPr lang="en-US" altLang="en-US" sz="1600" dirty="0">
                <a:latin typeface="Times New Roman" panose="02020603050405020304" pitchFamily="18" charset="0"/>
              </a:rPr>
              <a:t>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        # update </a:t>
            </a:r>
            <a:r>
              <a:rPr lang="en-US" altLang="en-US" sz="1600" dirty="0" err="1">
                <a:latin typeface="Times New Roman" panose="02020603050405020304" pitchFamily="18" charset="0"/>
              </a:rPr>
              <a:t>previous_x</a:t>
            </a:r>
            <a:endParaRPr lang="en-US" altLang="en-US" sz="16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        </a:t>
            </a:r>
            <a:r>
              <a:rPr lang="en-US" altLang="en-US" sz="1600" dirty="0" err="1">
                <a:latin typeface="Times New Roman" panose="02020603050405020304" pitchFamily="18" charset="0"/>
              </a:rPr>
              <a:t>previous_x</a:t>
            </a:r>
            <a:r>
              <a:rPr lang="en-US" altLang="en-US" sz="1600" dirty="0">
                <a:latin typeface="Times New Roman" panose="02020603050405020304" pitchFamily="18" charset="0"/>
              </a:rPr>
              <a:t> = </a:t>
            </a:r>
            <a:r>
              <a:rPr lang="en-US" altLang="en-US" sz="1600" dirty="0" err="1">
                <a:latin typeface="Times New Roman" panose="02020603050405020304" pitchFamily="18" charset="0"/>
              </a:rPr>
              <a:t>current_x</a:t>
            </a:r>
            <a:endParaRPr lang="en-US" altLang="en-US" sz="16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return </a:t>
            </a:r>
            <a:r>
              <a:rPr lang="en-US" altLang="en-US" sz="1600" dirty="0" err="1">
                <a:latin typeface="Times New Roman" panose="02020603050405020304" pitchFamily="18" charset="0"/>
              </a:rPr>
              <a:t>x_gd</a:t>
            </a:r>
            <a:r>
              <a:rPr lang="en-US" altLang="en-US" sz="1600" dirty="0">
                <a:latin typeface="Times New Roman" panose="02020603050405020304" pitchFamily="18" charset="0"/>
              </a:rPr>
              <a:t>, </a:t>
            </a:r>
            <a:r>
              <a:rPr lang="en-US" altLang="en-US" sz="1600" dirty="0" err="1">
                <a:latin typeface="Times New Roman" panose="02020603050405020304" pitchFamily="18" charset="0"/>
              </a:rPr>
              <a:t>y_gd</a:t>
            </a:r>
            <a:endParaRPr lang="en-US" altLang="en-US" sz="16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# Initialize x0 and learning rate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x0 = 4 # Our first 'guess' at what theta could be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Times New Roman" panose="02020603050405020304" pitchFamily="18" charset="0"/>
              </a:rPr>
              <a:t>learning_rate</a:t>
            </a:r>
            <a:r>
              <a:rPr lang="en-US" altLang="en-US" sz="1600" dirty="0">
                <a:latin typeface="Times New Roman" panose="02020603050405020304" pitchFamily="18" charset="0"/>
              </a:rPr>
              <a:t> = 0.15 # Alpha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epoch = 10 # Number of tries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D1AD3C-60F1-4599-AAA7-235FD5A2A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Gradient Descent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438396-9026-430B-AB09-8B391E40D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1">
            <a:extLst>
              <a:ext uri="{FF2B5EF4-FFF2-40B4-BE49-F238E27FC236}">
                <a16:creationId xmlns:a16="http://schemas.microsoft.com/office/drawing/2014/main" id="{7ED21B4A-8AEB-4530-879F-1E423BC2C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4151"/>
            <a:ext cx="914400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0963" name="Straight Arrow Connector 3">
            <a:extLst>
              <a:ext uri="{FF2B5EF4-FFF2-40B4-BE49-F238E27FC236}">
                <a16:creationId xmlns:a16="http://schemas.microsoft.com/office/drawing/2014/main" id="{5F889161-BDE8-4D40-94AA-D36BEF595DE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9086851" y="2395539"/>
            <a:ext cx="246063" cy="10890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64" name="TextBox 4">
            <a:extLst>
              <a:ext uri="{FF2B5EF4-FFF2-40B4-BE49-F238E27FC236}">
                <a16:creationId xmlns:a16="http://schemas.microsoft.com/office/drawing/2014/main" id="{AA4BB710-2225-43E2-9565-D6DA07394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6888" y="2112964"/>
            <a:ext cx="17716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START AT 4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2E034B-7270-47A2-9BB2-3B8322D87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Gradient Descent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94D4B0-B74F-408C-99E2-FF390D3AA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C84EAC-EEE7-4DAD-BB2C-8F8983360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Using gradient ascent for linear classifiers</a:t>
            </a:r>
          </a:p>
        </p:txBody>
      </p:sp>
      <p:sp>
        <p:nvSpPr>
          <p:cNvPr id="41987" name="Slide Number Placeholder 1">
            <a:extLst>
              <a:ext uri="{FF2B5EF4-FFF2-40B4-BE49-F238E27FC236}">
                <a16:creationId xmlns:a16="http://schemas.microsoft.com/office/drawing/2014/main" id="{06AF4417-BB49-45B4-A8BC-250F2FE837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636125" y="6356351"/>
            <a:ext cx="869950" cy="365125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42C21D-543C-4AF2-9A53-52FD0F53C517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A9EE183-7EC7-4313-937D-843BDD36169D}"/>
              </a:ext>
            </a:extLst>
          </p:cNvPr>
          <p:cNvGrpSpPr>
            <a:grpSpLocks/>
          </p:cNvGrpSpPr>
          <p:nvPr/>
        </p:nvGrpSpPr>
        <p:grpSpPr bwMode="auto">
          <a:xfrm>
            <a:off x="6129338" y="1274763"/>
            <a:ext cx="4445000" cy="5446712"/>
            <a:chOff x="4902395" y="1274789"/>
            <a:chExt cx="4445195" cy="5446686"/>
          </a:xfrm>
        </p:grpSpPr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334F1E04-3483-4055-A92A-38A7920D7371}"/>
                </a:ext>
              </a:extLst>
            </p:cNvPr>
            <p:cNvSpPr txBox="1">
              <a:spLocks/>
            </p:cNvSpPr>
            <p:nvPr/>
          </p:nvSpPr>
          <p:spPr>
            <a:xfrm>
              <a:off x="4902395" y="1274789"/>
              <a:ext cx="4445195" cy="54466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>
              <a:normAutofit/>
            </a:bodyPr>
            <a:lstStyle>
              <a:lvl1pPr defTabSz="4572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defTabSz="4572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buFontTx/>
                <a:buNone/>
                <a:defRPr/>
              </a:pPr>
              <a:r>
                <a:rPr lang="en-US" altLang="en-US" sz="2800"/>
                <a:t>Use a differentiable function instead:</a:t>
              </a:r>
            </a:p>
          </p:txBody>
        </p:sp>
        <p:pic>
          <p:nvPicPr>
            <p:cNvPr id="41995" name="Picture 7">
              <a:extLst>
                <a:ext uri="{FF2B5EF4-FFF2-40B4-BE49-F238E27FC236}">
                  <a16:creationId xmlns:a16="http://schemas.microsoft.com/office/drawing/2014/main" id="{7CB46564-F05D-48F0-A3F3-E5C1732F8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9569" y="3022686"/>
              <a:ext cx="4240645" cy="2822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41996" name="Object 8">
              <a:extLst>
                <a:ext uri="{FF2B5EF4-FFF2-40B4-BE49-F238E27FC236}">
                  <a16:creationId xmlns:a16="http://schemas.microsoft.com/office/drawing/2014/main" id="{251BB98A-8BBF-471E-B42D-6D3CE09C1F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88375" y="5735222"/>
            <a:ext cx="2798762" cy="914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" name="Equation" r:id="rId4" imgW="1197360" imgH="383760" progId="Equation.3">
                    <p:embed/>
                  </p:oleObj>
                </mc:Choice>
                <mc:Fallback>
                  <p:oleObj name="Equation" r:id="rId4" imgW="1197360" imgH="383760" progId="Equation.3">
                    <p:embed/>
                    <p:pic>
                      <p:nvPicPr>
                        <p:cNvPr id="41996" name="Object 8">
                          <a:extLst>
                            <a:ext uri="{FF2B5EF4-FFF2-40B4-BE49-F238E27FC236}">
                              <a16:creationId xmlns:a16="http://schemas.microsoft.com/office/drawing/2014/main" id="{251BB98A-8BBF-471E-B42D-6D3CE09C1F8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88375" y="5735222"/>
                          <a:ext cx="2798762" cy="914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41997" name="Picture 17" descr="latex-image-1.pdf">
              <a:extLst>
                <a:ext uri="{FF2B5EF4-FFF2-40B4-BE49-F238E27FC236}">
                  <a16:creationId xmlns:a16="http://schemas.microsoft.com/office/drawing/2014/main" id="{73B2B894-15AB-414D-BBE9-8ECAA8E1E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1579" y="2116815"/>
              <a:ext cx="3552593" cy="653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989" name="Group 3">
            <a:extLst>
              <a:ext uri="{FF2B5EF4-FFF2-40B4-BE49-F238E27FC236}">
                <a16:creationId xmlns:a16="http://schemas.microsoft.com/office/drawing/2014/main" id="{0AC777AE-5962-4D60-ABBC-91E1D0224C5A}"/>
              </a:ext>
            </a:extLst>
          </p:cNvPr>
          <p:cNvGrpSpPr>
            <a:grpSpLocks/>
          </p:cNvGrpSpPr>
          <p:nvPr/>
        </p:nvGrpSpPr>
        <p:grpSpPr bwMode="auto">
          <a:xfrm>
            <a:off x="1716088" y="1274763"/>
            <a:ext cx="4324350" cy="5446712"/>
            <a:chOff x="363105" y="1212358"/>
            <a:chExt cx="4324350" cy="5446685"/>
          </a:xfrm>
        </p:grpSpPr>
        <p:sp>
          <p:nvSpPr>
            <p:cNvPr id="41990" name="Content Placeholder 2">
              <a:extLst>
                <a:ext uri="{FF2B5EF4-FFF2-40B4-BE49-F238E27FC236}">
                  <a16:creationId xmlns:a16="http://schemas.microsoft.com/office/drawing/2014/main" id="{72227D92-3652-4129-9198-747FB3D05EC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63105" y="1212358"/>
              <a:ext cx="4324350" cy="5446685"/>
            </a:xfrm>
            <a:prstGeom prst="rect">
              <a:avLst/>
            </a:prstGeom>
            <a:solidFill>
              <a:srgbClr val="E17B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4572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defTabSz="4572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2800"/>
                <a:t>This decision function isn’t differentiable:</a:t>
              </a:r>
            </a:p>
          </p:txBody>
        </p:sp>
        <p:pic>
          <p:nvPicPr>
            <p:cNvPr id="41991" name="Picture 9">
              <a:extLst>
                <a:ext uri="{FF2B5EF4-FFF2-40B4-BE49-F238E27FC236}">
                  <a16:creationId xmlns:a16="http://schemas.microsoft.com/office/drawing/2014/main" id="{FD8AD0E5-31D7-4CD0-AB89-AB9E05B01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700" y="3235366"/>
              <a:ext cx="3173845" cy="2547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92" name="TextBox 10">
              <a:extLst>
                <a:ext uri="{FF2B5EF4-FFF2-40B4-BE49-F238E27FC236}">
                  <a16:creationId xmlns:a16="http://schemas.microsoft.com/office/drawing/2014/main" id="{CBE49DC5-A724-4638-A47E-7BB58BB78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248" y="5782934"/>
              <a:ext cx="1056700" cy="461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sign(x)</a:t>
              </a:r>
            </a:p>
          </p:txBody>
        </p:sp>
        <p:pic>
          <p:nvPicPr>
            <p:cNvPr id="41993" name="Picture 14" descr="latex-image-1.pdf">
              <a:extLst>
                <a:ext uri="{FF2B5EF4-FFF2-40B4-BE49-F238E27FC236}">
                  <a16:creationId xmlns:a16="http://schemas.microsoft.com/office/drawing/2014/main" id="{3F3822ED-8916-4261-B57E-3361E3455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0506" y="2230809"/>
              <a:ext cx="2766585" cy="442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C62E9D-C08D-4367-BBCC-A31CC3CE9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Gradient Descent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BDA61137-5274-482A-93E4-943410EAB7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Gradient descent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113B9962-7EB7-4D84-8985-310682FCF3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28800" y="1438275"/>
            <a:ext cx="8229600" cy="1981200"/>
          </a:xfrm>
        </p:spPr>
        <p:txBody>
          <a:bodyPr/>
          <a:lstStyle/>
          <a:p>
            <a:pPr lvl="1"/>
            <a:r>
              <a:rPr lang="en-US" altLang="en-US" dirty="0">
                <a:solidFill>
                  <a:srgbClr val="FF0000"/>
                </a:solidFill>
              </a:rPr>
              <a:t>pick a starting point (w)</a:t>
            </a:r>
          </a:p>
          <a:p>
            <a:pPr lvl="1"/>
            <a:r>
              <a:rPr lang="en-US" altLang="en-US" dirty="0"/>
              <a:t>repeat until loss doesn’t decrease in all dimensions:</a:t>
            </a:r>
          </a:p>
          <a:p>
            <a:pPr lvl="2"/>
            <a:r>
              <a:rPr lang="en-US" altLang="en-US" sz="2200" dirty="0"/>
              <a:t>pick a dimension</a:t>
            </a:r>
          </a:p>
          <a:p>
            <a:pPr lvl="2"/>
            <a:r>
              <a:rPr lang="en-US" altLang="en-US" sz="2200" dirty="0"/>
              <a:t>move a small amount in that dimension towards decreasing loss (using the derivative)</a:t>
            </a:r>
          </a:p>
          <a:p>
            <a:endParaRPr lang="en-US" altLang="en-US" sz="2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53127B-06CE-404C-8553-BB2C0F014C58}"/>
              </a:ext>
            </a:extLst>
          </p:cNvPr>
          <p:cNvCxnSpPr/>
          <p:nvPr/>
        </p:nvCxnSpPr>
        <p:spPr>
          <a:xfrm>
            <a:off x="2219326" y="4854575"/>
            <a:ext cx="768667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605" name="Object 6">
            <a:extLst>
              <a:ext uri="{FF2B5EF4-FFF2-40B4-BE49-F238E27FC236}">
                <a16:creationId xmlns:a16="http://schemas.microsoft.com/office/drawing/2014/main" id="{E3AF4DFE-E72B-4F50-92A2-66F7F47E74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8014" y="5432426"/>
          <a:ext cx="55340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2706120" imgH="447840" progId="Equation.3">
                  <p:embed/>
                </p:oleObj>
              </mc:Choice>
              <mc:Fallback>
                <p:oleObj name="Equation" r:id="rId3" imgW="2706120" imgH="447840" progId="Equation.3">
                  <p:embed/>
                  <p:pic>
                    <p:nvPicPr>
                      <p:cNvPr id="25605" name="Object 6">
                        <a:extLst>
                          <a:ext uri="{FF2B5EF4-FFF2-40B4-BE49-F238E27FC236}">
                            <a16:creationId xmlns:a16="http://schemas.microsoft.com/office/drawing/2014/main" id="{E3AF4DFE-E72B-4F50-92A2-66F7F47E74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014" y="5432426"/>
                        <a:ext cx="5534025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7">
            <a:extLst>
              <a:ext uri="{FF2B5EF4-FFF2-40B4-BE49-F238E27FC236}">
                <a16:creationId xmlns:a16="http://schemas.microsoft.com/office/drawing/2014/main" id="{53646250-97BC-4C1F-9BA5-44048A00C8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8850" y="3937000"/>
          <a:ext cx="54737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5" imgW="2642040" imgH="420480" progId="Equation.3">
                  <p:embed/>
                </p:oleObj>
              </mc:Choice>
              <mc:Fallback>
                <p:oleObj name="Equation" r:id="rId5" imgW="2642040" imgH="420480" progId="Equation.3">
                  <p:embed/>
                  <p:pic>
                    <p:nvPicPr>
                      <p:cNvPr id="25606" name="Object 7">
                        <a:extLst>
                          <a:ext uri="{FF2B5EF4-FFF2-40B4-BE49-F238E27FC236}">
                            <a16:creationId xmlns:a16="http://schemas.microsoft.com/office/drawing/2014/main" id="{53646250-97BC-4C1F-9BA5-44048A00C8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8850" y="3937000"/>
                        <a:ext cx="5473700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E49C42-E8CA-44A7-8B7D-28997AC80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Gradient Descent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CC392D-1D5B-4E0C-8FA9-480E21F4F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9F9F1F-B0D6-4270-92F3-C123C6319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Using gradient ascent for linear classifiers</a:t>
            </a:r>
          </a:p>
        </p:txBody>
      </p:sp>
      <p:sp>
        <p:nvSpPr>
          <p:cNvPr id="43011" name="Slide Number Placeholder 1">
            <a:extLst>
              <a:ext uri="{FF2B5EF4-FFF2-40B4-BE49-F238E27FC236}">
                <a16:creationId xmlns:a16="http://schemas.microsoft.com/office/drawing/2014/main" id="{6435C4BE-631C-44E3-8B80-1D6EC0ED3C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636125" y="6356351"/>
            <a:ext cx="869950" cy="365125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02A99A-8504-40D1-88B5-CF0934FA3043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pSp>
        <p:nvGrpSpPr>
          <p:cNvPr id="43012" name="Group 6">
            <a:extLst>
              <a:ext uri="{FF2B5EF4-FFF2-40B4-BE49-F238E27FC236}">
                <a16:creationId xmlns:a16="http://schemas.microsoft.com/office/drawing/2014/main" id="{1AA61498-BEA0-44CE-84BC-9E8145CF03C3}"/>
              </a:ext>
            </a:extLst>
          </p:cNvPr>
          <p:cNvGrpSpPr>
            <a:grpSpLocks/>
          </p:cNvGrpSpPr>
          <p:nvPr/>
        </p:nvGrpSpPr>
        <p:grpSpPr bwMode="auto">
          <a:xfrm>
            <a:off x="6129338" y="1274763"/>
            <a:ext cx="4445000" cy="5446712"/>
            <a:chOff x="4902395" y="1274789"/>
            <a:chExt cx="4445195" cy="5446686"/>
          </a:xfrm>
        </p:grpSpPr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6D38F2AD-BE9C-4453-83ED-C62849A49F01}"/>
                </a:ext>
              </a:extLst>
            </p:cNvPr>
            <p:cNvSpPr txBox="1">
              <a:spLocks/>
            </p:cNvSpPr>
            <p:nvPr/>
          </p:nvSpPr>
          <p:spPr>
            <a:xfrm>
              <a:off x="4902395" y="1274789"/>
              <a:ext cx="4445195" cy="54466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>
              <a:normAutofit/>
            </a:bodyPr>
            <a:lstStyle>
              <a:lvl1pPr defTabSz="4572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defTabSz="4572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buFontTx/>
                <a:buNone/>
                <a:defRPr/>
              </a:pPr>
              <a:r>
                <a:rPr lang="en-US" altLang="en-US" sz="2800"/>
                <a:t>Use a differentiable function instead:</a:t>
              </a:r>
            </a:p>
          </p:txBody>
        </p:sp>
        <p:pic>
          <p:nvPicPr>
            <p:cNvPr id="43020" name="Picture 7">
              <a:extLst>
                <a:ext uri="{FF2B5EF4-FFF2-40B4-BE49-F238E27FC236}">
                  <a16:creationId xmlns:a16="http://schemas.microsoft.com/office/drawing/2014/main" id="{9EC66E73-48E7-4DED-AED3-E8461C186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9569" y="3022686"/>
              <a:ext cx="4240645" cy="2822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43021" name="Object 8">
              <a:extLst>
                <a:ext uri="{FF2B5EF4-FFF2-40B4-BE49-F238E27FC236}">
                  <a16:creationId xmlns:a16="http://schemas.microsoft.com/office/drawing/2014/main" id="{23ED73CB-07D4-41B3-9EE8-F59FCBF602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88375" y="5735222"/>
            <a:ext cx="2798762" cy="914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" name="Equation" r:id="rId4" imgW="1197360" imgH="383760" progId="Equation.3">
                    <p:embed/>
                  </p:oleObj>
                </mc:Choice>
                <mc:Fallback>
                  <p:oleObj name="Equation" r:id="rId4" imgW="1197360" imgH="383760" progId="Equation.3">
                    <p:embed/>
                    <p:pic>
                      <p:nvPicPr>
                        <p:cNvPr id="43021" name="Object 8">
                          <a:extLst>
                            <a:ext uri="{FF2B5EF4-FFF2-40B4-BE49-F238E27FC236}">
                              <a16:creationId xmlns:a16="http://schemas.microsoft.com/office/drawing/2014/main" id="{23ED73CB-07D4-41B3-9EE8-F59FCBF602D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88375" y="5735222"/>
                          <a:ext cx="2798762" cy="914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43022" name="Picture 17" descr="latex-image-1.pdf">
              <a:extLst>
                <a:ext uri="{FF2B5EF4-FFF2-40B4-BE49-F238E27FC236}">
                  <a16:creationId xmlns:a16="http://schemas.microsoft.com/office/drawing/2014/main" id="{504298E3-3D91-4AA0-97C3-FB67BF860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1579" y="2116815"/>
              <a:ext cx="3552593" cy="653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3013" name="Group 3">
            <a:extLst>
              <a:ext uri="{FF2B5EF4-FFF2-40B4-BE49-F238E27FC236}">
                <a16:creationId xmlns:a16="http://schemas.microsoft.com/office/drawing/2014/main" id="{F35892FC-BF3B-473B-A1F0-37ABF19A1EBD}"/>
              </a:ext>
            </a:extLst>
          </p:cNvPr>
          <p:cNvGrpSpPr>
            <a:grpSpLocks/>
          </p:cNvGrpSpPr>
          <p:nvPr/>
        </p:nvGrpSpPr>
        <p:grpSpPr bwMode="auto">
          <a:xfrm>
            <a:off x="1716088" y="1274763"/>
            <a:ext cx="4324350" cy="5446712"/>
            <a:chOff x="363105" y="1212358"/>
            <a:chExt cx="4324350" cy="5446685"/>
          </a:xfrm>
        </p:grpSpPr>
        <p:sp>
          <p:nvSpPr>
            <p:cNvPr id="43015" name="Content Placeholder 2">
              <a:extLst>
                <a:ext uri="{FF2B5EF4-FFF2-40B4-BE49-F238E27FC236}">
                  <a16:creationId xmlns:a16="http://schemas.microsoft.com/office/drawing/2014/main" id="{D8B9DF3D-E763-4169-9D2B-895FEDD952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63105" y="1212358"/>
              <a:ext cx="4324350" cy="5446685"/>
            </a:xfrm>
            <a:prstGeom prst="rect">
              <a:avLst/>
            </a:prstGeom>
            <a:solidFill>
              <a:srgbClr val="E17B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4572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defTabSz="4572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2800"/>
                <a:t>This decision function isn’t differentiable:</a:t>
              </a:r>
            </a:p>
          </p:txBody>
        </p:sp>
        <p:pic>
          <p:nvPicPr>
            <p:cNvPr id="43016" name="Picture 9">
              <a:extLst>
                <a:ext uri="{FF2B5EF4-FFF2-40B4-BE49-F238E27FC236}">
                  <a16:creationId xmlns:a16="http://schemas.microsoft.com/office/drawing/2014/main" id="{4C661FF4-3C0B-4180-9929-66179C8BD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700" y="3235366"/>
              <a:ext cx="3173845" cy="2547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17" name="TextBox 10">
              <a:extLst>
                <a:ext uri="{FF2B5EF4-FFF2-40B4-BE49-F238E27FC236}">
                  <a16:creationId xmlns:a16="http://schemas.microsoft.com/office/drawing/2014/main" id="{740DC20E-0699-44C3-B17F-DFE7CCFC88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248" y="5782934"/>
              <a:ext cx="1056700" cy="461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sign(x)</a:t>
              </a:r>
            </a:p>
          </p:txBody>
        </p:sp>
        <p:pic>
          <p:nvPicPr>
            <p:cNvPr id="43018" name="Picture 14" descr="latex-image-1.pdf">
              <a:extLst>
                <a:ext uri="{FF2B5EF4-FFF2-40B4-BE49-F238E27FC236}">
                  <a16:creationId xmlns:a16="http://schemas.microsoft.com/office/drawing/2014/main" id="{35D20FE0-C0DD-4DE6-9C87-D4E6B9C82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0506" y="2230809"/>
              <a:ext cx="2766585" cy="442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&quot;No&quot; Symbol 13">
            <a:extLst>
              <a:ext uri="{FF2B5EF4-FFF2-40B4-BE49-F238E27FC236}">
                <a16:creationId xmlns:a16="http://schemas.microsoft.com/office/drawing/2014/main" id="{0320CDD2-6369-4C6E-8B37-8C2289FCB552}"/>
              </a:ext>
            </a:extLst>
          </p:cNvPr>
          <p:cNvSpPr/>
          <p:nvPr/>
        </p:nvSpPr>
        <p:spPr>
          <a:xfrm>
            <a:off x="2298701" y="3249614"/>
            <a:ext cx="3313113" cy="3121025"/>
          </a:xfrm>
          <a:prstGeom prst="noSmoking">
            <a:avLst/>
          </a:prstGeom>
          <a:solidFill>
            <a:srgbClr val="FF0000">
              <a:alpha val="5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17F18F-CEC3-4D9E-8A0B-C84BB6E53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Gradient Descent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BC9399D3-EAC5-4448-A5E9-DBFBC9340D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Logistic Regression</a:t>
            </a:r>
          </a:p>
        </p:txBody>
      </p:sp>
      <p:sp>
        <p:nvSpPr>
          <p:cNvPr id="44035" name="Slide Number Placeholder 3">
            <a:extLst>
              <a:ext uri="{FF2B5EF4-FFF2-40B4-BE49-F238E27FC236}">
                <a16:creationId xmlns:a16="http://schemas.microsoft.com/office/drawing/2014/main" id="{01C1DB5E-5172-4F41-A929-75CDDF717F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636125" y="6356351"/>
            <a:ext cx="869950" cy="365125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892731-0288-424D-874D-6185C4C59879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E72BEF1-970A-4314-9613-A82DCAF3F10F}"/>
              </a:ext>
            </a:extLst>
          </p:cNvPr>
          <p:cNvGrpSpPr>
            <a:grpSpLocks/>
          </p:cNvGrpSpPr>
          <p:nvPr/>
        </p:nvGrpSpPr>
        <p:grpSpPr bwMode="auto">
          <a:xfrm>
            <a:off x="2289176" y="4092576"/>
            <a:ext cx="7921625" cy="1274763"/>
            <a:chOff x="764856" y="4092373"/>
            <a:chExt cx="7921944" cy="12756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5D0D011-1378-4888-9DEA-8E20F308CDF8}"/>
                </a:ext>
              </a:extLst>
            </p:cNvPr>
            <p:cNvSpPr txBox="1"/>
            <p:nvPr/>
          </p:nvSpPr>
          <p:spPr>
            <a:xfrm>
              <a:off x="764856" y="4092373"/>
              <a:ext cx="7921944" cy="127569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/>
            <a:lstStyle/>
            <a:p>
              <a:pPr>
                <a:defRPr/>
              </a:pPr>
              <a:r>
                <a:rPr lang="en-US" b="1" dirty="0"/>
                <a:t>Learning: </a:t>
              </a:r>
              <a:r>
                <a:rPr lang="en-US" dirty="0"/>
                <a:t>finds the parameters that minimize some objective function</a:t>
              </a:r>
              <a:r>
                <a:rPr lang="en-US" b="1" dirty="0"/>
                <a:t>.</a:t>
              </a:r>
            </a:p>
          </p:txBody>
        </p:sp>
        <p:pic>
          <p:nvPicPr>
            <p:cNvPr id="44047" name="Picture 14" descr="latex-image-1.pdf">
              <a:extLst>
                <a:ext uri="{FF2B5EF4-FFF2-40B4-BE49-F238E27FC236}">
                  <a16:creationId xmlns:a16="http://schemas.microsoft.com/office/drawing/2014/main" id="{37026D85-E425-452E-9448-83F709F3F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2636" y="4580322"/>
              <a:ext cx="2740674" cy="609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126BC2-3261-4AC0-A28F-2B9282AF6720}"/>
              </a:ext>
            </a:extLst>
          </p:cNvPr>
          <p:cNvGrpSpPr>
            <a:grpSpLocks/>
          </p:cNvGrpSpPr>
          <p:nvPr/>
        </p:nvGrpSpPr>
        <p:grpSpPr bwMode="auto">
          <a:xfrm>
            <a:off x="2289176" y="1254125"/>
            <a:ext cx="7921625" cy="1346200"/>
            <a:chOff x="764856" y="1254913"/>
            <a:chExt cx="7921944" cy="134565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0CE1ABE-FC94-41F6-960B-85CB19090076}"/>
                </a:ext>
              </a:extLst>
            </p:cNvPr>
            <p:cNvSpPr txBox="1"/>
            <p:nvPr/>
          </p:nvSpPr>
          <p:spPr>
            <a:xfrm>
              <a:off x="764856" y="1254913"/>
              <a:ext cx="7921944" cy="134565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/>
            <a:lstStyle/>
            <a:p>
              <a:pPr>
                <a:defRPr/>
              </a:pPr>
              <a:r>
                <a:rPr lang="en-US" b="1" dirty="0"/>
                <a:t>Data: </a:t>
              </a:r>
              <a:r>
                <a:rPr lang="en-US" dirty="0"/>
                <a:t>Inputs are continuous vectors of length K. Outputs are discrete.</a:t>
              </a:r>
            </a:p>
          </p:txBody>
        </p:sp>
        <p:pic>
          <p:nvPicPr>
            <p:cNvPr id="44045" name="Picture 2" descr="latex-image-1.pdf">
              <a:extLst>
                <a:ext uri="{FF2B5EF4-FFF2-40B4-BE49-F238E27FC236}">
                  <a16:creationId xmlns:a16="http://schemas.microsoft.com/office/drawing/2014/main" id="{C0C254C9-703A-498D-AD00-97B0D20A4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2690" y="2035282"/>
              <a:ext cx="6437873" cy="38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415D49C-EDC6-429B-9921-3797B9281694}"/>
              </a:ext>
            </a:extLst>
          </p:cNvPr>
          <p:cNvGrpSpPr>
            <a:grpSpLocks/>
          </p:cNvGrpSpPr>
          <p:nvPr/>
        </p:nvGrpSpPr>
        <p:grpSpPr bwMode="auto">
          <a:xfrm>
            <a:off x="2289176" y="5365751"/>
            <a:ext cx="7921625" cy="1355725"/>
            <a:chOff x="764856" y="5366200"/>
            <a:chExt cx="7921944" cy="135527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5D2254C-4BF1-4330-9C8B-85A65FB44D5E}"/>
                </a:ext>
              </a:extLst>
            </p:cNvPr>
            <p:cNvSpPr txBox="1"/>
            <p:nvPr/>
          </p:nvSpPr>
          <p:spPr>
            <a:xfrm>
              <a:off x="764856" y="5366200"/>
              <a:ext cx="7921944" cy="135527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/>
            <a:lstStyle/>
            <a:p>
              <a:pPr>
                <a:defRPr/>
              </a:pPr>
              <a:r>
                <a:rPr lang="en-US" b="1" dirty="0"/>
                <a:t>Prediction: </a:t>
              </a:r>
              <a:r>
                <a:rPr lang="en-US" dirty="0"/>
                <a:t>Output is the most probable class.</a:t>
              </a:r>
              <a:endParaRPr lang="en-US" b="1" dirty="0"/>
            </a:p>
          </p:txBody>
        </p:sp>
        <p:pic>
          <p:nvPicPr>
            <p:cNvPr id="44043" name="Picture 7" descr="latex-image-1.pdf">
              <a:extLst>
                <a:ext uri="{FF2B5EF4-FFF2-40B4-BE49-F238E27FC236}">
                  <a16:creationId xmlns:a16="http://schemas.microsoft.com/office/drawing/2014/main" id="{8BD0CBFB-8A6A-4E56-9C29-94D908C30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2690" y="5829840"/>
              <a:ext cx="3154053" cy="693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05E0AD1-A77B-428C-A482-B8D04990ACB0}"/>
              </a:ext>
            </a:extLst>
          </p:cNvPr>
          <p:cNvGrpSpPr>
            <a:grpSpLocks/>
          </p:cNvGrpSpPr>
          <p:nvPr/>
        </p:nvGrpSpPr>
        <p:grpSpPr bwMode="auto">
          <a:xfrm>
            <a:off x="2289176" y="2600325"/>
            <a:ext cx="7921625" cy="1492250"/>
            <a:chOff x="764856" y="2600572"/>
            <a:chExt cx="7921944" cy="149180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8C931E-7901-45D7-A05B-150F7C8A8C58}"/>
                </a:ext>
              </a:extLst>
            </p:cNvPr>
            <p:cNvSpPr txBox="1"/>
            <p:nvPr/>
          </p:nvSpPr>
          <p:spPr>
            <a:xfrm>
              <a:off x="764856" y="2600572"/>
              <a:ext cx="7921944" cy="14918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/>
            <a:lstStyle/>
            <a:p>
              <a:pPr>
                <a:defRPr/>
              </a:pPr>
              <a:r>
                <a:rPr lang="en-US" b="1" dirty="0"/>
                <a:t>Model: </a:t>
              </a:r>
              <a:r>
                <a:rPr lang="en-US" dirty="0"/>
                <a:t>Logistic function applied to dot product of parameters with input vector.</a:t>
              </a:r>
              <a:endParaRPr lang="en-US" b="1" dirty="0"/>
            </a:p>
          </p:txBody>
        </p:sp>
        <p:pic>
          <p:nvPicPr>
            <p:cNvPr id="44041" name="Picture 9" descr="latex-image-1.pdf">
              <a:extLst>
                <a:ext uri="{FF2B5EF4-FFF2-40B4-BE49-F238E27FC236}">
                  <a16:creationId xmlns:a16="http://schemas.microsoft.com/office/drawing/2014/main" id="{B40C1709-C1E4-43D2-89F9-6A614EA78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0484" y="3175135"/>
              <a:ext cx="4481728" cy="824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85F09B-C37F-4A51-B9BA-1E3045597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Gradient Descent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DA1646D6-C884-4157-B084-DCC7486DFB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00150" y="1187708"/>
            <a:ext cx="8725466" cy="923330"/>
          </a:xfrm>
          <a:solidFill>
            <a:srgbClr val="FFFF00"/>
          </a:solidFill>
        </p:spPr>
        <p:txBody>
          <a:bodyPr wrap="none" anchor="ctr"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1D1F22"/>
                </a:solidFill>
                <a:latin typeface="Helvetica" panose="020B0604020202020204" pitchFamily="34" charset="0"/>
              </a:rPr>
              <a:t>The class</a:t>
            </a:r>
            <a:r>
              <a:rPr lang="en-US" altLang="en-US" sz="2000" dirty="0">
                <a:solidFill>
                  <a:srgbClr val="1D1F22"/>
                </a:solidFill>
                <a:latin typeface="Times New Roman" panose="02020603050405020304" pitchFamily="18" charset="0"/>
              </a:rPr>
              <a:t> </a:t>
            </a:r>
            <a:r>
              <a:rPr lang="en-US" altLang="en-US" sz="2000" b="1" dirty="0" err="1">
                <a:solidFill>
                  <a:srgbClr val="2878A2"/>
                </a:solidFill>
                <a:latin typeface="Courier New" panose="02070309020205020404" pitchFamily="49" charset="0"/>
                <a:hlinkClick r:id="rId2" tooltip="sklearn.linear_model.SGDClassifier"/>
              </a:rPr>
              <a:t>SGDClassifier</a:t>
            </a:r>
            <a:r>
              <a:rPr lang="en-US" altLang="en-US" sz="2000" dirty="0">
                <a:solidFill>
                  <a:srgbClr val="1D1F22"/>
                </a:solidFill>
                <a:latin typeface="Times New Roman" panose="02020603050405020304" pitchFamily="18" charset="0"/>
              </a:rPr>
              <a:t> </a:t>
            </a:r>
            <a:r>
              <a:rPr lang="en-US" altLang="en-US" sz="2000" dirty="0">
                <a:solidFill>
                  <a:srgbClr val="1D1F22"/>
                </a:solidFill>
                <a:latin typeface="Helvetica" panose="020B0604020202020204" pitchFamily="34" charset="0"/>
              </a:rPr>
              <a:t>implements a plain stochastic gradient descent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1D1F22"/>
                </a:solidFill>
                <a:latin typeface="Helvetica" panose="020B0604020202020204" pitchFamily="34" charset="0"/>
              </a:rPr>
              <a:t>learning routine which supports different loss functions and penalties for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1D1F22"/>
                </a:solidFill>
                <a:latin typeface="Helvetica" panose="020B0604020202020204" pitchFamily="34" charset="0"/>
              </a:rPr>
              <a:t> classification.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5059" name="Rectangle 5">
            <a:extLst>
              <a:ext uri="{FF2B5EF4-FFF2-40B4-BE49-F238E27FC236}">
                <a16:creationId xmlns:a16="http://schemas.microsoft.com/office/drawing/2014/main" id="{71D597EF-DFDF-4494-A954-0FA1FDDE5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336" y="430471"/>
            <a:ext cx="908685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300" dirty="0">
                <a:solidFill>
                  <a:srgbClr val="1D1F22"/>
                </a:solidFill>
                <a:cs typeface="Arial" panose="020B0604020202020204" pitchFamily="34" charset="0"/>
              </a:rPr>
              <a:t>Speeding logistic regression using SGD</a:t>
            </a:r>
            <a:endParaRPr lang="en-US" altLang="en-US" sz="3300" dirty="0">
              <a:cs typeface="Arial" panose="020B0604020202020204" pitchFamily="34" charset="0"/>
            </a:endParaRPr>
          </a:p>
        </p:txBody>
      </p:sp>
      <p:sp>
        <p:nvSpPr>
          <p:cNvPr id="45060" name="Rectangle 7">
            <a:extLst>
              <a:ext uri="{FF2B5EF4-FFF2-40B4-BE49-F238E27FC236}">
                <a16:creationId xmlns:a16="http://schemas.microsoft.com/office/drawing/2014/main" id="{5D0BD071-86AD-40A4-98D5-2A227B472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0" y="3830508"/>
            <a:ext cx="5560695" cy="2554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sklearn.linear_model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SGDClassifier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[[0., 0.], [1., 1.]]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[0, 1]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clf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SGDClassifier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(loss="hinge", penalty="l2",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max_iter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=5)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clf.fit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(X, y)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1" name="Rectangle 8">
            <a:extLst>
              <a:ext uri="{FF2B5EF4-FFF2-40B4-BE49-F238E27FC236}">
                <a16:creationId xmlns:a16="http://schemas.microsoft.com/office/drawing/2014/main" id="{C155B62A-5BA1-4322-A45C-E32899B86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1" y="4091780"/>
            <a:ext cx="49307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SGDClassifier</a:t>
            </a:r>
            <a:r>
              <a:rPr lang="en-US" altLang="en-US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(alpha=0.0001, average=False, </a:t>
            </a:r>
            <a:r>
              <a:rPr lang="en-US" altLang="en-US" sz="1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class_weight</a:t>
            </a:r>
            <a:r>
              <a:rPr lang="en-US" altLang="en-US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=None,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en-US" sz="1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early_stopping</a:t>
            </a:r>
            <a:r>
              <a:rPr lang="en-US" altLang="en-US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=False, epsilon=0.1, eta0=0.0, </a:t>
            </a:r>
            <a:r>
              <a:rPr lang="en-US" altLang="en-US" sz="1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fit_intercept</a:t>
            </a:r>
            <a:r>
              <a:rPr lang="en-US" altLang="en-US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=True,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l1_ratio=0.15, </a:t>
            </a:r>
            <a:r>
              <a:rPr lang="en-US" altLang="en-US" sz="1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learning_rate</a:t>
            </a:r>
            <a:r>
              <a:rPr lang="en-US" altLang="en-US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='optimal', loss='hinge', </a:t>
            </a:r>
            <a:r>
              <a:rPr lang="en-US" altLang="en-US" sz="1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max_iter</a:t>
            </a:r>
            <a:r>
              <a:rPr lang="en-US" altLang="en-US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=5,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en-US" sz="1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n_iter</a:t>
            </a:r>
            <a:r>
              <a:rPr lang="en-US" altLang="en-US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=None, </a:t>
            </a:r>
            <a:r>
              <a:rPr lang="en-US" altLang="en-US" sz="1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n_iter_no_change</a:t>
            </a:r>
            <a:r>
              <a:rPr lang="en-US" altLang="en-US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=5, </a:t>
            </a:r>
            <a:r>
              <a:rPr lang="en-US" altLang="en-US" sz="1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n_jobs</a:t>
            </a:r>
            <a:r>
              <a:rPr lang="en-US" altLang="en-US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=None, penalty='l2',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en-US" sz="1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power_t</a:t>
            </a:r>
            <a:r>
              <a:rPr lang="en-US" altLang="en-US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=0.5, </a:t>
            </a:r>
            <a:r>
              <a:rPr lang="en-US" altLang="en-US" sz="1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random_state</a:t>
            </a:r>
            <a:r>
              <a:rPr lang="en-US" altLang="en-US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=None, shuffle=True, </a:t>
            </a:r>
            <a:r>
              <a:rPr lang="en-US" altLang="en-US" sz="1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tol</a:t>
            </a:r>
            <a:r>
              <a:rPr lang="en-US" altLang="en-US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=None,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en-US" sz="1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validation_fraction</a:t>
            </a:r>
            <a:r>
              <a:rPr lang="en-US" altLang="en-US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=0.1, verbose=0, </a:t>
            </a:r>
            <a:r>
              <a:rPr lang="en-US" altLang="en-US" sz="1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warm_start</a:t>
            </a:r>
            <a:r>
              <a:rPr lang="en-US" altLang="en-US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=False)</a:t>
            </a:r>
          </a:p>
        </p:txBody>
      </p:sp>
      <p:sp>
        <p:nvSpPr>
          <p:cNvPr id="45062" name="Rectangle 5">
            <a:extLst>
              <a:ext uri="{FF2B5EF4-FFF2-40B4-BE49-F238E27FC236}">
                <a16:creationId xmlns:a16="http://schemas.microsoft.com/office/drawing/2014/main" id="{C2F9D17E-B087-4B0D-9F33-B84FE06ED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775" y="2070100"/>
            <a:ext cx="908685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1D1F22"/>
                </a:solidFill>
                <a:latin typeface="Helvetica" panose="020B0604020202020204" pitchFamily="34" charset="0"/>
              </a:rPr>
              <a:t>As other classifiers, SGD has to be fitted with two arrays: an array X of size [</a:t>
            </a:r>
            <a:r>
              <a:rPr lang="en-US" altLang="en-US" sz="2400" dirty="0" err="1">
                <a:solidFill>
                  <a:srgbClr val="1D1F22"/>
                </a:solidFill>
                <a:latin typeface="Helvetica" panose="020B0604020202020204" pitchFamily="34" charset="0"/>
              </a:rPr>
              <a:t>n_samples</a:t>
            </a:r>
            <a:r>
              <a:rPr lang="en-US" altLang="en-US" sz="2400" dirty="0">
                <a:solidFill>
                  <a:srgbClr val="1D1F22"/>
                </a:solidFill>
                <a:latin typeface="Helvetica" panose="020B0604020202020204" pitchFamily="34" charset="0"/>
              </a:rPr>
              <a:t>, </a:t>
            </a:r>
            <a:r>
              <a:rPr lang="en-US" altLang="en-US" sz="2400" dirty="0" err="1">
                <a:solidFill>
                  <a:srgbClr val="1D1F22"/>
                </a:solidFill>
                <a:latin typeface="Helvetica" panose="020B0604020202020204" pitchFamily="34" charset="0"/>
              </a:rPr>
              <a:t>n_features</a:t>
            </a:r>
            <a:r>
              <a:rPr lang="en-US" altLang="en-US" sz="2400" dirty="0">
                <a:solidFill>
                  <a:srgbClr val="1D1F22"/>
                </a:solidFill>
                <a:latin typeface="Helvetica" panose="020B0604020202020204" pitchFamily="34" charset="0"/>
              </a:rPr>
              <a:t>] holding the training samples, and an array Y of size [</a:t>
            </a:r>
            <a:r>
              <a:rPr lang="en-US" altLang="en-US" sz="2400" dirty="0" err="1">
                <a:solidFill>
                  <a:srgbClr val="1D1F22"/>
                </a:solidFill>
                <a:latin typeface="Helvetica" panose="020B0604020202020204" pitchFamily="34" charset="0"/>
              </a:rPr>
              <a:t>n_samples</a:t>
            </a:r>
            <a:r>
              <a:rPr lang="en-US" altLang="en-US" sz="2400" dirty="0">
                <a:solidFill>
                  <a:srgbClr val="1D1F22"/>
                </a:solidFill>
                <a:latin typeface="Helvetica" panose="020B0604020202020204" pitchFamily="34" charset="0"/>
              </a:rPr>
              <a:t>] holding the target values (class labels) for the training samples: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630D66-D914-485F-81A5-1FDD5891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Gradient Descent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764F29-BA6E-4C7D-882E-D1AE8D69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D4245426-3570-4BF0-BFE6-A5FBFDCE4B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8250" y="415610"/>
            <a:ext cx="8534400" cy="1143000"/>
          </a:xfrm>
        </p:spPr>
        <p:txBody>
          <a:bodyPr/>
          <a:lstStyle/>
          <a:p>
            <a:r>
              <a:rPr lang="en-US" altLang="en-US" dirty="0"/>
              <a:t>After being fitted, the model can then be used to predict new values: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C415C-5714-4666-B698-B6C19BFB8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710373"/>
            <a:ext cx="8534400" cy="411480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clf.predict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([[2., 2.]])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array([1])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#SGD fits a linear model to the training data. The member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 holds the model parameters: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clf.coef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                                         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array([[9.9..., 9.9...]])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#Member intercept_ holds the intercept 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clf.intercept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                                    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array([-9.9...])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D198DF-6AE1-4E4D-BDE2-3A8D6A67F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Gradient Descent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7C8EB-E411-45E0-A45A-C03F48E7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id="{4E87FD1A-9045-48C2-BF71-6E2BC2BD0A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92225" y="1304925"/>
            <a:ext cx="8693150" cy="4114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sz="2400" dirty="0"/>
              <a:t>To get the signed distance to the hyperplane use </a:t>
            </a:r>
            <a:r>
              <a:rPr lang="en-US" altLang="en-US" sz="2400" dirty="0" err="1"/>
              <a:t>SGDClassifier.decision_function</a:t>
            </a:r>
            <a:r>
              <a:rPr lang="en-US" altLang="en-US" sz="2400" dirty="0"/>
              <a:t>:</a:t>
            </a:r>
          </a:p>
          <a:p>
            <a:pPr marL="0" indent="0">
              <a:buNone/>
            </a:pPr>
            <a:r>
              <a:rPr lang="en-US" altLang="en-US" sz="3000" dirty="0">
                <a:highlight>
                  <a:srgbClr val="FFFF00"/>
                </a:highlight>
              </a:rPr>
              <a:t>&gt;&gt;&gt; </a:t>
            </a:r>
            <a:r>
              <a:rPr lang="en-US" altLang="en-US" sz="3000" dirty="0" err="1">
                <a:highlight>
                  <a:srgbClr val="FFFF00"/>
                </a:highlight>
              </a:rPr>
              <a:t>clf.decision_function</a:t>
            </a:r>
            <a:r>
              <a:rPr lang="en-US" altLang="en-US" sz="3000" dirty="0">
                <a:highlight>
                  <a:srgbClr val="FFFF00"/>
                </a:highlight>
              </a:rPr>
              <a:t>([[2., 2.]])                 </a:t>
            </a:r>
          </a:p>
          <a:p>
            <a:pPr marL="0" indent="0">
              <a:buNone/>
            </a:pPr>
            <a:r>
              <a:rPr lang="en-US" altLang="en-US" sz="2400" dirty="0"/>
              <a:t>array([29.6...])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The concrete loss function can be set via the loss parameter.</a:t>
            </a:r>
          </a:p>
          <a:p>
            <a:pPr marL="0" indent="0">
              <a:buNone/>
            </a:pPr>
            <a:r>
              <a:rPr lang="en-US" altLang="en-US" sz="2400" dirty="0"/>
              <a:t> </a:t>
            </a:r>
            <a:r>
              <a:rPr lang="en-US" altLang="en-US" sz="2400" dirty="0" err="1"/>
              <a:t>SGDClassifier</a:t>
            </a:r>
            <a:r>
              <a:rPr lang="en-US" altLang="en-US" sz="2400" dirty="0"/>
              <a:t> supports the following loss functions:</a:t>
            </a:r>
          </a:p>
          <a:p>
            <a:pPr marL="0" indent="0">
              <a:buNone/>
            </a:pPr>
            <a:endParaRPr lang="en-US" altLang="en-US" sz="2400" dirty="0"/>
          </a:p>
          <a:p>
            <a:r>
              <a:rPr lang="en-US" altLang="en-US" sz="2400" dirty="0"/>
              <a:t>loss="hinge": (soft-margin) linear Support Vector Machine,</a:t>
            </a:r>
          </a:p>
          <a:p>
            <a:r>
              <a:rPr lang="en-US" altLang="en-US" sz="2400" dirty="0"/>
              <a:t>loss="</a:t>
            </a:r>
            <a:r>
              <a:rPr lang="en-US" altLang="en-US" sz="2400" dirty="0" err="1"/>
              <a:t>modified_huber</a:t>
            </a:r>
            <a:r>
              <a:rPr lang="en-US" altLang="en-US" sz="2400" dirty="0"/>
              <a:t>": smoothed hinge loss,</a:t>
            </a:r>
          </a:p>
          <a:p>
            <a:r>
              <a:rPr lang="en-US" altLang="en-US" sz="2400" dirty="0"/>
              <a:t>loss="log": logistic regression,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1648F7-A4EA-4A44-8C98-E84410CBB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Gradient Descent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D8707D-9EFE-4DB2-9083-80CA3BE1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24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09A67B5-D165-4922-A6F1-31879613BA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8250" y="415610"/>
            <a:ext cx="8534400" cy="594040"/>
          </a:xfrm>
        </p:spPr>
        <p:txBody>
          <a:bodyPr/>
          <a:lstStyle/>
          <a:p>
            <a:r>
              <a:rPr lang="en-US" altLang="en-US" dirty="0"/>
              <a:t>decision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B32BFB-7FC1-4AC5-BE1F-75D73C674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937" y="1810921"/>
            <a:ext cx="4314876" cy="323615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Content Placeholder 2">
            <a:extLst>
              <a:ext uri="{FF2B5EF4-FFF2-40B4-BE49-F238E27FC236}">
                <a16:creationId xmlns:a16="http://schemas.microsoft.com/office/drawing/2014/main" id="{7074577C-FC74-4CC7-9EAB-3E61D12430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01115" y="646113"/>
            <a:ext cx="998728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Using loss="log" or loss="</a:t>
            </a:r>
            <a:r>
              <a:rPr lang="en-US" altLang="en-US" dirty="0" err="1"/>
              <a:t>modified_huber</a:t>
            </a:r>
            <a:r>
              <a:rPr lang="en-US" altLang="en-US" dirty="0"/>
              <a:t>" enables the </a:t>
            </a:r>
            <a:r>
              <a:rPr lang="en-US" altLang="en-US" dirty="0" err="1"/>
              <a:t>predict_proba</a:t>
            </a:r>
            <a:r>
              <a:rPr lang="en-US" altLang="en-US" dirty="0"/>
              <a:t> method, which gives a vector of probability estimates  per sample :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>
                <a:highlight>
                  <a:srgbClr val="FFFF00"/>
                </a:highlight>
              </a:rPr>
              <a:t>&gt;&gt;&gt; </a:t>
            </a:r>
            <a:r>
              <a:rPr lang="en-US" altLang="en-US" dirty="0" err="1">
                <a:highlight>
                  <a:srgbClr val="FFFF00"/>
                </a:highlight>
              </a:rPr>
              <a:t>clf</a:t>
            </a:r>
            <a:r>
              <a:rPr lang="en-US" altLang="en-US" dirty="0">
                <a:highlight>
                  <a:srgbClr val="FFFF00"/>
                </a:highlight>
              </a:rPr>
              <a:t> = </a:t>
            </a:r>
            <a:r>
              <a:rPr lang="en-US" altLang="en-US" dirty="0" err="1">
                <a:highlight>
                  <a:srgbClr val="FFFF00"/>
                </a:highlight>
              </a:rPr>
              <a:t>SGDClassifier</a:t>
            </a:r>
            <a:r>
              <a:rPr lang="en-US" altLang="en-US" dirty="0">
                <a:highlight>
                  <a:srgbClr val="FFFF00"/>
                </a:highlight>
              </a:rPr>
              <a:t>(loss="log", </a:t>
            </a:r>
            <a:r>
              <a:rPr lang="en-US" altLang="en-US" dirty="0" err="1">
                <a:highlight>
                  <a:srgbClr val="FFFF00"/>
                </a:highlight>
              </a:rPr>
              <a:t>max_iter</a:t>
            </a:r>
            <a:r>
              <a:rPr lang="en-US" altLang="en-US" dirty="0">
                <a:highlight>
                  <a:srgbClr val="FFFF00"/>
                </a:highlight>
              </a:rPr>
              <a:t>=5).fit(X, y)</a:t>
            </a:r>
          </a:p>
          <a:p>
            <a:pPr marL="0" indent="0">
              <a:buNone/>
            </a:pPr>
            <a:r>
              <a:rPr lang="en-US" altLang="en-US" dirty="0">
                <a:highlight>
                  <a:srgbClr val="FFFF00"/>
                </a:highlight>
              </a:rPr>
              <a:t>&gt;&gt;&gt; </a:t>
            </a:r>
            <a:r>
              <a:rPr lang="en-US" altLang="en-US" dirty="0" err="1">
                <a:highlight>
                  <a:srgbClr val="FFFF00"/>
                </a:highlight>
              </a:rPr>
              <a:t>clf.predict_proba</a:t>
            </a:r>
            <a:r>
              <a:rPr lang="en-US" altLang="en-US" dirty="0">
                <a:highlight>
                  <a:srgbClr val="FFFF00"/>
                </a:highlight>
              </a:rPr>
              <a:t>([[1., 1.]])                      </a:t>
            </a:r>
          </a:p>
          <a:p>
            <a:pPr marL="0" indent="0">
              <a:buNone/>
            </a:pPr>
            <a:r>
              <a:rPr lang="en-US" altLang="en-US" dirty="0"/>
              <a:t>array([[0.00..., 0.99...]])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94F766C-92CF-408B-B154-1375CAC39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Gradient Descent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2AF46E-309B-44AB-962F-A5F60FF24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id="{3597C4ED-739E-417E-99B0-1F6CB2695B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37456" y="657225"/>
            <a:ext cx="8802687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The concrete penalty can be set via the penalty parameter. SGD supports the following penalties: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penalty="l2": L2 norm penalty on </a:t>
            </a:r>
            <a:r>
              <a:rPr lang="en-US" altLang="en-US" dirty="0" err="1"/>
              <a:t>coef</a:t>
            </a:r>
            <a:r>
              <a:rPr lang="en-US" altLang="en-US" dirty="0"/>
              <a:t>_.</a:t>
            </a:r>
          </a:p>
          <a:p>
            <a:r>
              <a:rPr lang="en-US" altLang="en-US" dirty="0"/>
              <a:t>penalty="l1": L1 norm penalty on </a:t>
            </a:r>
            <a:r>
              <a:rPr lang="en-US" altLang="en-US" dirty="0" err="1"/>
              <a:t>coef</a:t>
            </a:r>
            <a:r>
              <a:rPr lang="en-US" altLang="en-US" dirty="0"/>
              <a:t>_.</a:t>
            </a:r>
          </a:p>
          <a:p>
            <a:r>
              <a:rPr lang="en-US" altLang="en-US" dirty="0"/>
              <a:t>penalty="</a:t>
            </a:r>
            <a:r>
              <a:rPr lang="en-US" altLang="en-US" dirty="0" err="1"/>
              <a:t>elasticnet</a:t>
            </a:r>
            <a:r>
              <a:rPr lang="en-US" altLang="en-US" dirty="0"/>
              <a:t>": Convex combination of L2 and L1; (1 - l1_ratio) * L2 + l1_ratio * L1.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961690-8C0E-4311-B4A1-7330DDE9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Gradient Descent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E5A702-1EF4-438D-B132-75CF1DC39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>
            <a:extLst>
              <a:ext uri="{FF2B5EF4-FFF2-40B4-BE49-F238E27FC236}">
                <a16:creationId xmlns:a16="http://schemas.microsoft.com/office/drawing/2014/main" id="{585E882C-3768-473F-9D2B-33BF628BD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560" y="1"/>
            <a:ext cx="11846879" cy="64940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datasets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sklearn.linear_model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SGDClassifier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import some data to play with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iris 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datasets.load_iris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we only take the first two features. We could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avoid this ugly slicing by using a two-dim dataset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iris.data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[:, :2]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iris.target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colors = "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bry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shuffle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X.shape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np.random.seed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(13)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np.random.shuffle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X[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= y[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standardize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mean 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X.mean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(axis=0)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std 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X.std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(axis=0)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(X - mean) / std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 = .02  # step size in the mesh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clf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SGDClassifier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(alpha=0.001,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max_iter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=100).fit(X, y)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721D56-2160-46A2-8762-5C11FE5F8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Gradient Descent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81D1BA-ED4A-48AB-B6C5-F281A384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27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56C7F9-5239-4B74-8543-21A3E3752756}"/>
              </a:ext>
            </a:extLst>
          </p:cNvPr>
          <p:cNvSpPr/>
          <p:nvPr/>
        </p:nvSpPr>
        <p:spPr>
          <a:xfrm>
            <a:off x="5049520" y="2227779"/>
            <a:ext cx="6096000" cy="2585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create a mesh to plot in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X[:, 0].min() - 1, X[:, 0].max() + 1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X[:, 1].min() - 1, X[:, 1].max() + 1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xx,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h),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h))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>
            <a:extLst>
              <a:ext uri="{FF2B5EF4-FFF2-40B4-BE49-F238E27FC236}">
                <a16:creationId xmlns:a16="http://schemas.microsoft.com/office/drawing/2014/main" id="{993D4902-8AE3-481C-BBB7-CE1929421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840" y="117159"/>
            <a:ext cx="5274310" cy="304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Plot the decision boundary. For that, we will assign a color to each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point in the mesh [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]x[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clf.predict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_[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xx.ravel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yy.ravel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()])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Put the result into a color plot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Z.reshape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xx.shape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cs 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plt.contourf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(xx,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Z,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plt.cm.Paired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plt.axis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('tight')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5CA8B1-80C9-4294-A638-8398E0397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Gradient Descent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E227DB-7DAD-4B0C-87D5-8600D91D2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28</a:t>
            </a:fld>
            <a:endParaRPr lang="en-US"/>
          </a:p>
        </p:txBody>
      </p:sp>
      <p:sp>
        <p:nvSpPr>
          <p:cNvPr id="52226" name="Rectangle 1">
            <a:extLst>
              <a:ext uri="{FF2B5EF4-FFF2-40B4-BE49-F238E27FC236}">
                <a16:creationId xmlns:a16="http://schemas.microsoft.com/office/drawing/2014/main" id="{CA329E3E-4247-4184-B532-81B6413ED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200" y="54351"/>
            <a:ext cx="7609840" cy="64940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Plot also the training points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color in zip(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clf.classes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_, colors):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np.where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 ==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plt.scatter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(X[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0], X[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1], c=color, label=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iris.target_names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plt.cm.Paired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edgecolor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='black', s=20)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plt.title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("Decision surface of multi-class SGD")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plt.axis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('tight')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Plot the three one-against-all classifiers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plt.xlim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ymin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ymax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plt.ylim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clf.coef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intercept 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clf.intercept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plot_hyperplane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(c, color):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line(x0):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(-(x0 *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[c, 0]) - intercept[c]) /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[c, 1]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[line(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line(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)],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ls="--", color=color)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color in zip(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clf.classes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_, colors):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plot_hyperplane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color)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plt.legend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6DF8101C-D3AF-4C11-84DC-61E1DCFD71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the minimum</a:t>
            </a:r>
          </a:p>
        </p:txBody>
      </p:sp>
      <p:pic>
        <p:nvPicPr>
          <p:cNvPr id="26627" name="Picture 3">
            <a:extLst>
              <a:ext uri="{FF2B5EF4-FFF2-40B4-BE49-F238E27FC236}">
                <a16:creationId xmlns:a16="http://schemas.microsoft.com/office/drawing/2014/main" id="{DFF83F8B-A9F8-4F6F-A268-21874E58D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3" y="1549400"/>
            <a:ext cx="2324100" cy="349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>
            <a:extLst>
              <a:ext uri="{FF2B5EF4-FFF2-40B4-BE49-F238E27FC236}">
                <a16:creationId xmlns:a16="http://schemas.microsoft.com/office/drawing/2014/main" id="{9B2615E2-3C32-4447-8E8B-AFD8A0F65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725" y="2197100"/>
            <a:ext cx="3289300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TextBox 5">
            <a:extLst>
              <a:ext uri="{FF2B5EF4-FFF2-40B4-BE49-F238E27FC236}">
                <a16:creationId xmlns:a16="http://schemas.microsoft.com/office/drawing/2014/main" id="{3C5D0DC0-AE6F-4648-8FA1-B511B1D7F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6775" y="5102225"/>
            <a:ext cx="807085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8000"/>
                </a:solidFill>
                <a:latin typeface="Times New Roman" panose="02020603050405020304" pitchFamily="18" charset="0"/>
              </a:rPr>
              <a:t>You’re blindfolded, but you can see out of the bottom of the blindfold to the ground right by your feet.  I drop you off somewhere and tell you that you’re in a convex shaped valley and escape is at the bottom/minimum.  How do you get out?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ADD737-C5AC-4F72-81C3-92F3B6893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Gradient Descent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58A931-3DB0-4B56-9B1D-229811ACA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0025FAF8-82C3-4A47-BEF9-571C6B7346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Gradient descent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8284528C-210D-4BCE-9AF1-589A86A785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981200"/>
            <a:ext cx="8229600" cy="1981200"/>
          </a:xfrm>
        </p:spPr>
        <p:txBody>
          <a:bodyPr/>
          <a:lstStyle/>
          <a:p>
            <a:pPr lvl="1"/>
            <a:r>
              <a:rPr lang="en-US" altLang="en-US"/>
              <a:t>pick a starting point (w)</a:t>
            </a:r>
          </a:p>
          <a:p>
            <a:pPr lvl="1"/>
            <a:r>
              <a:rPr lang="en-US" altLang="en-US"/>
              <a:t>repeat until loss doesn’t decrease in all dimensions:</a:t>
            </a:r>
          </a:p>
          <a:p>
            <a:pPr lvl="2"/>
            <a:r>
              <a:rPr lang="en-US" altLang="en-US"/>
              <a:t>pick a dimension</a:t>
            </a:r>
          </a:p>
          <a:p>
            <a:pPr lvl="2"/>
            <a:r>
              <a:rPr lang="en-US" altLang="en-US"/>
              <a:t>move a small amount in that dimension towards decreasing loss (using the derivative)</a:t>
            </a:r>
          </a:p>
          <a:p>
            <a:endParaRPr lang="en-US" altLang="en-US"/>
          </a:p>
        </p:txBody>
      </p:sp>
      <p:graphicFrame>
        <p:nvGraphicFramePr>
          <p:cNvPr id="27652" name="Object 3">
            <a:extLst>
              <a:ext uri="{FF2B5EF4-FFF2-40B4-BE49-F238E27FC236}">
                <a16:creationId xmlns:a16="http://schemas.microsoft.com/office/drawing/2014/main" id="{424FC649-0398-4912-92BB-6C4D8299C8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24289" y="3924300"/>
          <a:ext cx="2986087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3" imgW="1435320" imgH="429480" progId="Equation.3">
                  <p:embed/>
                </p:oleObj>
              </mc:Choice>
              <mc:Fallback>
                <p:oleObj name="Equation" r:id="rId3" imgW="1435320" imgH="429480" progId="Equation.3">
                  <p:embed/>
                  <p:pic>
                    <p:nvPicPr>
                      <p:cNvPr id="27652" name="Object 3">
                        <a:extLst>
                          <a:ext uri="{FF2B5EF4-FFF2-40B4-BE49-F238E27FC236}">
                            <a16:creationId xmlns:a16="http://schemas.microsoft.com/office/drawing/2014/main" id="{424FC649-0398-4912-92BB-6C4D8299C8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4289" y="3924300"/>
                        <a:ext cx="2986087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15686A-3444-4D47-8903-36B6F28C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Gradient Descent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6EA5CC-ED98-4409-A916-D6A65A603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4C27D1AA-CCA0-44B2-B1FE-BC9D618446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maths</a:t>
            </a:r>
          </a:p>
        </p:txBody>
      </p:sp>
      <p:graphicFrame>
        <p:nvGraphicFramePr>
          <p:cNvPr id="28675" name="Object 3">
            <a:extLst>
              <a:ext uri="{FF2B5EF4-FFF2-40B4-BE49-F238E27FC236}">
                <a16:creationId xmlns:a16="http://schemas.microsoft.com/office/drawing/2014/main" id="{BA002E3E-5E7C-460D-A15E-857C22CBB5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84625" y="1831976"/>
          <a:ext cx="3494088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3" imgW="1700280" imgH="456840" progId="Equation.3">
                  <p:embed/>
                </p:oleObj>
              </mc:Choice>
              <mc:Fallback>
                <p:oleObj name="Equation" r:id="rId3" imgW="1700280" imgH="456840" progId="Equation.3">
                  <p:embed/>
                  <p:pic>
                    <p:nvPicPr>
                      <p:cNvPr id="28675" name="Object 3">
                        <a:extLst>
                          <a:ext uri="{FF2B5EF4-FFF2-40B4-BE49-F238E27FC236}">
                            <a16:creationId xmlns:a16="http://schemas.microsoft.com/office/drawing/2014/main" id="{BA002E3E-5E7C-460D-A15E-857C22CBB5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25" y="1831976"/>
                        <a:ext cx="3494088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>
            <a:extLst>
              <a:ext uri="{FF2B5EF4-FFF2-40B4-BE49-F238E27FC236}">
                <a16:creationId xmlns:a16="http://schemas.microsoft.com/office/drawing/2014/main" id="{9E0FD97F-2396-4FDF-A748-5D08CA23E5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9375" y="1882776"/>
          <a:ext cx="1138238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5" imgW="548280" imgH="429480" progId="Equation.3">
                  <p:embed/>
                </p:oleObj>
              </mc:Choice>
              <mc:Fallback>
                <p:oleObj name="Equation" r:id="rId5" imgW="548280" imgH="429480" progId="Equation.3">
                  <p:embed/>
                  <p:pic>
                    <p:nvPicPr>
                      <p:cNvPr id="28676" name="Object 4">
                        <a:extLst>
                          <a:ext uri="{FF2B5EF4-FFF2-40B4-BE49-F238E27FC236}">
                            <a16:creationId xmlns:a16="http://schemas.microsoft.com/office/drawing/2014/main" id="{9E0FD97F-2396-4FDF-A748-5D08CA23E5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75" y="1882776"/>
                        <a:ext cx="1138238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>
            <a:extLst>
              <a:ext uri="{FF2B5EF4-FFF2-40B4-BE49-F238E27FC236}">
                <a16:creationId xmlns:a16="http://schemas.microsoft.com/office/drawing/2014/main" id="{0D290FE4-58DF-4268-9E16-81096529C0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84626" y="2998789"/>
          <a:ext cx="522922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7" imgW="2550600" imgH="456840" progId="Equation.3">
                  <p:embed/>
                </p:oleObj>
              </mc:Choice>
              <mc:Fallback>
                <p:oleObj name="Equation" r:id="rId7" imgW="2550600" imgH="456840" progId="Equation.3">
                  <p:embed/>
                  <p:pic>
                    <p:nvPicPr>
                      <p:cNvPr id="28677" name="Object 5">
                        <a:extLst>
                          <a:ext uri="{FF2B5EF4-FFF2-40B4-BE49-F238E27FC236}">
                            <a16:creationId xmlns:a16="http://schemas.microsoft.com/office/drawing/2014/main" id="{0D290FE4-58DF-4268-9E16-81096529C0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26" y="2998789"/>
                        <a:ext cx="5229225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>
            <a:extLst>
              <a:ext uri="{FF2B5EF4-FFF2-40B4-BE49-F238E27FC236}">
                <a16:creationId xmlns:a16="http://schemas.microsoft.com/office/drawing/2014/main" id="{3446A9DF-EAE9-47B7-B941-C76A072334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84625" y="4178301"/>
          <a:ext cx="365125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9" imgW="1782720" imgH="447840" progId="Equation.3">
                  <p:embed/>
                </p:oleObj>
              </mc:Choice>
              <mc:Fallback>
                <p:oleObj name="Equation" r:id="rId9" imgW="1782720" imgH="447840" progId="Equation.3">
                  <p:embed/>
                  <p:pic>
                    <p:nvPicPr>
                      <p:cNvPr id="28678" name="Object 6">
                        <a:extLst>
                          <a:ext uri="{FF2B5EF4-FFF2-40B4-BE49-F238E27FC236}">
                            <a16:creationId xmlns:a16="http://schemas.microsoft.com/office/drawing/2014/main" id="{3446A9DF-EAE9-47B7-B941-C76A072334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25" y="4178301"/>
                        <a:ext cx="365125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75F8956-D028-46A6-AA74-4F03C8846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Gradient Descent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B837E0-74D9-4961-92A9-58D909B7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475BCC1A-74E5-41A0-B16D-4CFF800FEB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Gradient descent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3F9BD006-A395-40D3-8287-4CD554E226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476376"/>
            <a:ext cx="7772400" cy="4619625"/>
          </a:xfrm>
        </p:spPr>
        <p:txBody>
          <a:bodyPr/>
          <a:lstStyle/>
          <a:p>
            <a:pPr eaLnBrk="1" hangingPunct="1"/>
            <a:r>
              <a:rPr lang="en-US" altLang="en-US" sz="2400"/>
              <a:t>How to minimize</a:t>
            </a:r>
            <a:r>
              <a:rPr lang="en-US" altLang="en-US"/>
              <a:t> 			</a:t>
            </a:r>
            <a:r>
              <a:rPr lang="en-US" altLang="en-US" sz="2400"/>
              <a:t>?</a:t>
            </a:r>
          </a:p>
        </p:txBody>
      </p:sp>
      <p:pic>
        <p:nvPicPr>
          <p:cNvPr id="29700" name="Picture 4" descr="txp_fig">
            <a:extLst>
              <a:ext uri="{FF2B5EF4-FFF2-40B4-BE49-F238E27FC236}">
                <a16:creationId xmlns:a16="http://schemas.microsoft.com/office/drawing/2014/main" id="{5E5CFF3D-2B54-490E-8E45-BA60C677F7AF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113" y="1654176"/>
            <a:ext cx="184785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01" name="Text Box 5">
            <a:extLst>
              <a:ext uri="{FF2B5EF4-FFF2-40B4-BE49-F238E27FC236}">
                <a16:creationId xmlns:a16="http://schemas.microsoft.com/office/drawing/2014/main" id="{2DCE10B2-332B-46EA-ADFB-B47B9CE6B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350" y="2244725"/>
            <a:ext cx="7780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Most approaches use the following method:</a:t>
            </a:r>
          </a:p>
        </p:txBody>
      </p:sp>
      <p:sp>
        <p:nvSpPr>
          <p:cNvPr id="29702" name="AutoShape 7">
            <a:extLst>
              <a:ext uri="{FF2B5EF4-FFF2-40B4-BE49-F238E27FC236}">
                <a16:creationId xmlns:a16="http://schemas.microsoft.com/office/drawing/2014/main" id="{5B1E452F-8474-4B6F-BDFC-614E37F52270}"/>
              </a:ext>
            </a:extLst>
          </p:cNvPr>
          <p:cNvSpPr>
            <a:spLocks/>
          </p:cNvSpPr>
          <p:nvPr/>
        </p:nvSpPr>
        <p:spPr bwMode="auto">
          <a:xfrm>
            <a:off x="7358064" y="4225926"/>
            <a:ext cx="3089275" cy="735013"/>
          </a:xfrm>
          <a:prstGeom prst="borderCallout1">
            <a:avLst>
              <a:gd name="adj1" fmla="val 15551"/>
              <a:gd name="adj2" fmla="val -2468"/>
              <a:gd name="adj3" fmla="val 71491"/>
              <a:gd name="adj4" fmla="val -20042"/>
            </a:avLst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Gradient step in [0,1]</a:t>
            </a:r>
            <a:r>
              <a:rPr lang="en-US" altLang="en-US" sz="2400" baseline="30000">
                <a:latin typeface="Times New Roman" panose="02020603050405020304" pitchFamily="18" charset="0"/>
              </a:rPr>
              <a:t>n</a:t>
            </a:r>
            <a:r>
              <a:rPr lang="en-US" altLang="en-US" sz="2400">
                <a:latin typeface="Times New Roman" panose="02020603050405020304" pitchFamily="18" charset="0"/>
              </a:rPr>
              <a:t>.</a:t>
            </a:r>
          </a:p>
        </p:txBody>
      </p:sp>
      <p:pic>
        <p:nvPicPr>
          <p:cNvPr id="29703" name="Picture 9" descr="txp_fig">
            <a:extLst>
              <a:ext uri="{FF2B5EF4-FFF2-40B4-BE49-F238E27FC236}">
                <a16:creationId xmlns:a16="http://schemas.microsoft.com/office/drawing/2014/main" id="{AEE8B931-FA28-4E2D-B334-A137B8CEA305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039" y="2928938"/>
            <a:ext cx="4192587" cy="292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04" name="AutoShape 10">
            <a:extLst>
              <a:ext uri="{FF2B5EF4-FFF2-40B4-BE49-F238E27FC236}">
                <a16:creationId xmlns:a16="http://schemas.microsoft.com/office/drawing/2014/main" id="{BF562F72-B697-4F39-9FC9-F8CAF57A3A9C}"/>
              </a:ext>
            </a:extLst>
          </p:cNvPr>
          <p:cNvSpPr>
            <a:spLocks/>
          </p:cNvSpPr>
          <p:nvPr/>
        </p:nvSpPr>
        <p:spPr bwMode="auto">
          <a:xfrm>
            <a:off x="7570788" y="2914651"/>
            <a:ext cx="2813050" cy="1082675"/>
          </a:xfrm>
          <a:prstGeom prst="borderCallout1">
            <a:avLst>
              <a:gd name="adj1" fmla="val 10556"/>
              <a:gd name="adj2" fmla="val -2708"/>
              <a:gd name="adj3" fmla="val 89736"/>
              <a:gd name="adj4" fmla="val -28500"/>
            </a:avLst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Would it make sense to perform just a gradient step here too?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B20320-6F42-40B5-B3EF-7A420DA55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Gradient Descent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ABAAA3-7E47-45BA-A37D-397869CC9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4">
            <a:extLst>
              <a:ext uri="{FF2B5EF4-FFF2-40B4-BE49-F238E27FC236}">
                <a16:creationId xmlns:a16="http://schemas.microsoft.com/office/drawing/2014/main" id="{984B64D8-52EC-47A4-8846-01DADDB86C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4500" y="473074"/>
            <a:ext cx="11610974" cy="444500"/>
          </a:xfrm>
        </p:spPr>
        <p:txBody>
          <a:bodyPr/>
          <a:lstStyle/>
          <a:p>
            <a:pPr eaLnBrk="1" hangingPunct="1"/>
            <a:r>
              <a:rPr lang="en-US" altLang="en-US" dirty="0"/>
              <a:t>Gradient descent summary</a:t>
            </a:r>
          </a:p>
        </p:txBody>
      </p:sp>
      <p:sp>
        <p:nvSpPr>
          <p:cNvPr id="31750" name="Rectangle 5">
            <a:extLst>
              <a:ext uri="{FF2B5EF4-FFF2-40B4-BE49-F238E27FC236}">
                <a16:creationId xmlns:a16="http://schemas.microsoft.com/office/drawing/2014/main" id="{1A1A277D-9976-4A3A-9982-C08C6A2E23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0150" y="1442244"/>
            <a:ext cx="7772400" cy="490378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/>
              <a:t>Many algorithms can be turned into embedded methods for feature selections by using the following approach:</a:t>
            </a:r>
          </a:p>
          <a:p>
            <a:pPr marL="609600" indent="-609600">
              <a:lnSpc>
                <a:spcPct val="80000"/>
              </a:lnSpc>
            </a:pPr>
            <a:endParaRPr lang="en-US" altLang="en-US" sz="2000" dirty="0"/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en-US" sz="2000" dirty="0"/>
              <a:t>Choose an objective function that measure how well the model returned by the algorithm performs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en-US" sz="2000" dirty="0"/>
              <a:t>Differentiate this objective function according to the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</a:t>
            </a:r>
            <a:r>
              <a:rPr lang="en-US" altLang="en-US" sz="2000" dirty="0"/>
              <a:t> parameter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en-US" sz="2000" dirty="0"/>
              <a:t>Performs a gradient descent on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</a:t>
            </a:r>
            <a:r>
              <a:rPr lang="en-US" altLang="en-US" sz="2000" dirty="0"/>
              <a:t>. At each iteration, rerun the initial learning algorithm to compute its solution on the new scaled feature space.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en-US" sz="2000" dirty="0"/>
              <a:t>Stop when no more changes (or early stopping, etc.)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en-US" sz="2000" dirty="0"/>
              <a:t>Threshold values to get list of features and retrain algorithm on the subset of features.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endParaRPr lang="en-US" altLang="en-US" sz="2000" dirty="0"/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000" dirty="0"/>
              <a:t>	Difference from add/remove approach is the search strategy. It still uses the inner structure of the learning model but it scales features rather than selecting them.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586E6E-7237-431B-AA25-C3A129AD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Gradient Descent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24A1BE-E84B-44FC-ADB7-F37A3649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CF904163-18C7-4587-9287-5DADC79169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Gradient descent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7FB261BA-B6DB-41A3-BB77-7B9126DEA5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62050" y="1587500"/>
            <a:ext cx="8820150" cy="45085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chemeClr val="accent2"/>
                </a:solidFill>
              </a:rPr>
              <a:t>Advantage of this approach:</a:t>
            </a:r>
            <a:r>
              <a:rPr lang="en-US" altLang="en-US" dirty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can be done for non-linear systems (e.g. </a:t>
            </a:r>
            <a:r>
              <a:rPr lang="en-US" altLang="en-US" dirty="0">
                <a:solidFill>
                  <a:srgbClr val="FF0000"/>
                </a:solidFill>
              </a:rPr>
              <a:t>SVM with Gaussian kernels</a:t>
            </a:r>
            <a:r>
              <a:rPr lang="en-US" altLang="en-US" dirty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can mix </a:t>
            </a:r>
            <a:r>
              <a:rPr lang="en-US" altLang="en-US" dirty="0">
                <a:solidFill>
                  <a:srgbClr val="FF0000"/>
                </a:solidFill>
              </a:rPr>
              <a:t>the search for features with the search for an optimal regularization </a:t>
            </a:r>
            <a:r>
              <a:rPr lang="en-US" altLang="en-US" dirty="0"/>
              <a:t>parameters and/or other kernel parameters.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FF6699"/>
                </a:solidFill>
              </a:rPr>
              <a:t>Drawback:</a:t>
            </a:r>
            <a:r>
              <a:rPr lang="en-US" altLang="en-US" dirty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heavy computations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back to gradient based machine algorithms (early stopping, initialization, etc.)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954BE9-6A3D-482A-BBA5-3B5D31B332CC}"/>
              </a:ext>
            </a:extLst>
          </p:cNvPr>
          <p:cNvSpPr/>
          <p:nvPr/>
        </p:nvSpPr>
        <p:spPr>
          <a:xfrm>
            <a:off x="2387600" y="5940335"/>
            <a:ext cx="7345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(all training observations utilized in each iteration)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DB386E-C823-4862-8F08-261DFCB3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Gradient Descent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96178-29C7-4123-9B6A-1A5FAEB34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95D8801A-BB1D-413F-AAE4-54123D045A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0" dirty="0">
                <a:solidFill>
                  <a:srgbClr val="FF0000"/>
                </a:solidFill>
                <a:latin typeface="Helvetica" panose="020B0604020202020204" pitchFamily="34" charset="0"/>
              </a:rPr>
              <a:t>Stochastic Gradient Descent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F298E52B-027F-48FD-9362-5C13C85C8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944" y="2269490"/>
            <a:ext cx="7910512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1D1F22"/>
                </a:solidFill>
                <a:latin typeface="Helvetica" panose="020B0604020202020204" pitchFamily="34" charset="0"/>
              </a:rPr>
              <a:t>(SGD)</a:t>
            </a:r>
            <a:r>
              <a:rPr lang="en-US" altLang="en-US" sz="2400" dirty="0">
                <a:solidFill>
                  <a:srgbClr val="1D1F22"/>
                </a:solidFill>
                <a:latin typeface="Helvetica" panose="020B0604020202020204" pitchFamily="34" charset="0"/>
              </a:rPr>
              <a:t> is a simple (select samples not all data) yet very efficient approach to discriminative learning of linear classifiers under convex loss functions such as (linear) </a:t>
            </a:r>
          </a:p>
          <a:p>
            <a:pPr marL="342900" indent="-342900">
              <a:spcBef>
                <a:spcPct val="0"/>
              </a:spcBef>
              <a:defRPr/>
            </a:pPr>
            <a:r>
              <a:rPr lang="en-US" altLang="en-US" sz="2400" dirty="0">
                <a:solidFill>
                  <a:srgbClr val="FF0000"/>
                </a:solidFill>
                <a:latin typeface="Helvetica" panose="020B0604020202020204" pitchFamily="34" charset="0"/>
              </a:rPr>
              <a:t>Support vector machine </a:t>
            </a:r>
          </a:p>
          <a:p>
            <a:pPr marL="342900" indent="-342900">
              <a:spcBef>
                <a:spcPct val="0"/>
              </a:spcBef>
              <a:defRPr/>
            </a:pPr>
            <a:r>
              <a:rPr lang="en-US" altLang="en-US" sz="2400" dirty="0">
                <a:solidFill>
                  <a:srgbClr val="FF0000"/>
                </a:solidFill>
                <a:latin typeface="Helvetica" panose="020B0604020202020204" pitchFamily="34" charset="0"/>
              </a:rPr>
              <a:t>And logistic regression  </a:t>
            </a:r>
            <a:endParaRPr lang="en-US" altLang="en-US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121622-38B1-44D2-83A2-606315130494}"/>
              </a:ext>
            </a:extLst>
          </p:cNvPr>
          <p:cNvSpPr/>
          <p:nvPr/>
        </p:nvSpPr>
        <p:spPr>
          <a:xfrm>
            <a:off x="2411373" y="1475412"/>
            <a:ext cx="3913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Solution :one observation per iterations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01DA36-A8D4-4123-AA2D-456FA1D37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Gradient Descent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BCB2D-6B4A-450C-BB40-F77DEE7A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&#10;\min_{\sigma,\alpha} R(\alpha,\sigma)&#10;$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True"/>
  <p:tag name="WORKAROUNDTRANSPARENCYBUG" val="False"/>
  <p:tag name="ALLOWFONTSUBSTITUTION" val="False"/>
  <p:tag name="BITMAPFORMAT" val="pngmono"/>
  <p:tag name="ORIGWIDTH" val="108"/>
  <p:tag name="PICTUREFILESIZE" val="721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numerate}&#10;\item Set $\sigma = (1,.,1)$&#10;\item Compute $\alpha^* = \arg \min_\alpha R(\alpha,\sigma)$&#10;\item Compute $\sigma^* = \sigma - \lambda \nabla_\sigma R(\alpha^*, \sigma)$&#10;\item Set $\sigma \leftarrow \sigma^*$ and go back to 2.&#10;\end{enumerate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True"/>
  <p:tag name="WORKAROUNDTRANSPARENCYBUG" val="False"/>
  <p:tag name="ALLOWFONTSUBSTITUTION" val="False"/>
  <p:tag name="BITMAPFORMAT" val="pngmono"/>
  <p:tag name="ORIGWIDTH" val="341"/>
  <p:tag name="PICTUREFILESIZE" val="6183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2210</Words>
  <Application>Microsoft Office PowerPoint</Application>
  <PresentationFormat>Widescreen</PresentationFormat>
  <Paragraphs>280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Georgia</vt:lpstr>
      <vt:lpstr>Helvetica</vt:lpstr>
      <vt:lpstr>medium-content-serif-font</vt:lpstr>
      <vt:lpstr>Menlo</vt:lpstr>
      <vt:lpstr>Symbol</vt:lpstr>
      <vt:lpstr>Times New Roman</vt:lpstr>
      <vt:lpstr>Office Theme</vt:lpstr>
      <vt:lpstr>Equation</vt:lpstr>
      <vt:lpstr>N. Rizk</vt:lpstr>
      <vt:lpstr>Gradient descent</vt:lpstr>
      <vt:lpstr>Finding the minimum</vt:lpstr>
      <vt:lpstr>Gradient descent</vt:lpstr>
      <vt:lpstr>Some maths</vt:lpstr>
      <vt:lpstr>Gradient descent</vt:lpstr>
      <vt:lpstr>Gradient descent summary</vt:lpstr>
      <vt:lpstr>Gradient descent</vt:lpstr>
      <vt:lpstr>Stochastic Gradient Descent</vt:lpstr>
      <vt:lpstr>Advantage /Disadvantage</vt:lpstr>
      <vt:lpstr>PowerPoint Presentation</vt:lpstr>
      <vt:lpstr>cost functions</vt:lpstr>
      <vt:lpstr>Using gradient ascent for linear classifiers</vt:lpstr>
      <vt:lpstr>PowerPoint Presentation</vt:lpstr>
      <vt:lpstr># Finding the minimum of the function y = x^2 - 4x + 2  dy/dx = 0 = 2*x - 4 # This is our cost function x = 2 </vt:lpstr>
      <vt:lpstr>How would we find the solution using gradient descent? </vt:lpstr>
      <vt:lpstr>PowerPoint Presentation</vt:lpstr>
      <vt:lpstr>PowerPoint Presentation</vt:lpstr>
      <vt:lpstr>Using gradient ascent for linear classifiers</vt:lpstr>
      <vt:lpstr>Using gradient ascent for linear classifiers</vt:lpstr>
      <vt:lpstr>Logistic Regression</vt:lpstr>
      <vt:lpstr>PowerPoint Presentation</vt:lpstr>
      <vt:lpstr>After being fitted, the model can then be used to predict new values:</vt:lpstr>
      <vt:lpstr>decision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N. Rizk</dc:title>
  <dc:creator>Dr. Nouhad Rizk</dc:creator>
  <cp:lastModifiedBy>Dr. Nouhad Rizk</cp:lastModifiedBy>
  <cp:revision>34</cp:revision>
  <dcterms:created xsi:type="dcterms:W3CDTF">2020-04-11T17:12:32Z</dcterms:created>
  <dcterms:modified xsi:type="dcterms:W3CDTF">2020-04-22T20:12:01Z</dcterms:modified>
</cp:coreProperties>
</file>