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2" r:id="rId21"/>
    <p:sldId id="283" r:id="rId22"/>
    <p:sldId id="284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10</a:t>
            </a:r>
            <a:r>
              <a:rPr spc="-5" dirty="0"/>
              <a:t>/</a:t>
            </a:r>
            <a:r>
              <a:rPr spc="-10" dirty="0"/>
              <a:t>1</a:t>
            </a:r>
            <a:r>
              <a:rPr spc="-5" dirty="0"/>
              <a:t>/</a:t>
            </a:r>
            <a:r>
              <a:rPr spc="-10" dirty="0"/>
              <a:t>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10</a:t>
            </a:r>
            <a:r>
              <a:rPr spc="-5" dirty="0"/>
              <a:t>/</a:t>
            </a:r>
            <a:r>
              <a:rPr spc="-10" dirty="0"/>
              <a:t>1</a:t>
            </a:r>
            <a:r>
              <a:rPr spc="-5" dirty="0"/>
              <a:t>/</a:t>
            </a:r>
            <a:r>
              <a:rPr spc="-10" dirty="0"/>
              <a:t>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61206" y="1712467"/>
            <a:ext cx="3324859" cy="427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10</a:t>
            </a:r>
            <a:r>
              <a:rPr spc="-5" dirty="0"/>
              <a:t>/</a:t>
            </a:r>
            <a:r>
              <a:rPr spc="-10" dirty="0"/>
              <a:t>1</a:t>
            </a:r>
            <a:r>
              <a:rPr spc="-5" dirty="0"/>
              <a:t>/</a:t>
            </a:r>
            <a:r>
              <a:rPr spc="-10" dirty="0"/>
              <a:t>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10</a:t>
            </a:r>
            <a:r>
              <a:rPr spc="-5" dirty="0"/>
              <a:t>/</a:t>
            </a:r>
            <a:r>
              <a:rPr spc="-10" dirty="0"/>
              <a:t>1</a:t>
            </a:r>
            <a:r>
              <a:rPr spc="-5" dirty="0"/>
              <a:t>/</a:t>
            </a:r>
            <a:r>
              <a:rPr spc="-10" dirty="0"/>
              <a:t>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10</a:t>
            </a:r>
            <a:r>
              <a:rPr spc="-5" dirty="0"/>
              <a:t>/</a:t>
            </a:r>
            <a:r>
              <a:rPr spc="-10" dirty="0"/>
              <a:t>1</a:t>
            </a:r>
            <a:r>
              <a:rPr spc="-5" dirty="0"/>
              <a:t>/</a:t>
            </a:r>
            <a:r>
              <a:rPr spc="-10" dirty="0"/>
              <a:t>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83489" y="-66354"/>
            <a:ext cx="902334" cy="47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9987" y="2497328"/>
            <a:ext cx="7644025" cy="2169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7390" y="6449957"/>
            <a:ext cx="394334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10</a:t>
            </a:r>
            <a:r>
              <a:rPr spc="-5" dirty="0"/>
              <a:t>/</a:t>
            </a:r>
            <a:r>
              <a:rPr spc="-10" dirty="0"/>
              <a:t>1</a:t>
            </a:r>
            <a:r>
              <a:rPr spc="-5" dirty="0"/>
              <a:t>/</a:t>
            </a:r>
            <a:r>
              <a:rPr spc="-10" dirty="0"/>
              <a:t>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0240" y="6449957"/>
            <a:ext cx="20320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33600" y="1447800"/>
            <a:ext cx="6427470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b="0" spc="30" dirty="0">
                <a:solidFill>
                  <a:srgbClr val="0000FF"/>
                </a:solidFill>
                <a:latin typeface="Calibri Light"/>
                <a:cs typeface="Calibri Light"/>
              </a:rPr>
              <a:t>Logistic</a:t>
            </a:r>
            <a:r>
              <a:rPr sz="4000" b="0" spc="2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4000" b="0" spc="25" dirty="0">
                <a:solidFill>
                  <a:srgbClr val="0000FF"/>
                </a:solidFill>
                <a:latin typeface="Calibri Light"/>
                <a:cs typeface="Calibri Light"/>
              </a:rPr>
              <a:t>Regression</a:t>
            </a:r>
            <a:endParaRPr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10</a:t>
            </a:r>
            <a:r>
              <a:rPr spc="-5" dirty="0"/>
              <a:t>/</a:t>
            </a:r>
            <a:r>
              <a:rPr spc="-10" dirty="0"/>
              <a:t>1</a:t>
            </a:r>
            <a:r>
              <a:rPr spc="-5" dirty="0"/>
              <a:t>/</a:t>
            </a:r>
            <a:r>
              <a:rPr spc="-10" dirty="0"/>
              <a:t>20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27390" y="6449957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b="0" dirty="0">
                <a:solidFill>
                  <a:srgbClr val="898989"/>
                </a:solidFill>
                <a:latin typeface="Calibri Light"/>
                <a:cs typeface="Calibri Light"/>
              </a:rPr>
              <a:t>1</a:t>
            </a:fld>
            <a:endParaRPr sz="9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6990" y="299581"/>
            <a:ext cx="3408679" cy="2011045"/>
            <a:chOff x="1026990" y="299581"/>
            <a:chExt cx="3408679" cy="2011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990" y="392303"/>
              <a:ext cx="2417584" cy="4217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32408" y="325352"/>
              <a:ext cx="553720" cy="609600"/>
            </a:xfrm>
            <a:custGeom>
              <a:avLst/>
              <a:gdLst/>
              <a:ahLst/>
              <a:cxnLst/>
              <a:rect l="l" t="t" r="r" b="b"/>
              <a:pathLst>
                <a:path w="553719" h="609600">
                  <a:moveTo>
                    <a:pt x="0" y="92220"/>
                  </a:moveTo>
                  <a:lnTo>
                    <a:pt x="7247" y="56324"/>
                  </a:lnTo>
                  <a:lnTo>
                    <a:pt x="27010" y="27010"/>
                  </a:lnTo>
                  <a:lnTo>
                    <a:pt x="56324" y="7247"/>
                  </a:lnTo>
                  <a:lnTo>
                    <a:pt x="92220" y="0"/>
                  </a:lnTo>
                  <a:lnTo>
                    <a:pt x="461091" y="0"/>
                  </a:lnTo>
                  <a:lnTo>
                    <a:pt x="496987" y="7247"/>
                  </a:lnTo>
                  <a:lnTo>
                    <a:pt x="526301" y="27010"/>
                  </a:lnTo>
                  <a:lnTo>
                    <a:pt x="546064" y="56324"/>
                  </a:lnTo>
                  <a:lnTo>
                    <a:pt x="553312" y="92220"/>
                  </a:lnTo>
                  <a:lnTo>
                    <a:pt x="553312" y="517379"/>
                  </a:lnTo>
                  <a:lnTo>
                    <a:pt x="546064" y="553275"/>
                  </a:lnTo>
                  <a:lnTo>
                    <a:pt x="526301" y="582589"/>
                  </a:lnTo>
                  <a:lnTo>
                    <a:pt x="496987" y="602352"/>
                  </a:lnTo>
                  <a:lnTo>
                    <a:pt x="461091" y="609600"/>
                  </a:lnTo>
                  <a:lnTo>
                    <a:pt x="92220" y="609600"/>
                  </a:lnTo>
                  <a:lnTo>
                    <a:pt x="56324" y="602352"/>
                  </a:lnTo>
                  <a:lnTo>
                    <a:pt x="27010" y="582589"/>
                  </a:lnTo>
                  <a:lnTo>
                    <a:pt x="7247" y="553275"/>
                  </a:lnTo>
                  <a:lnTo>
                    <a:pt x="0" y="517379"/>
                  </a:lnTo>
                  <a:lnTo>
                    <a:pt x="0" y="9222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2851" y="309106"/>
              <a:ext cx="602615" cy="609600"/>
            </a:xfrm>
            <a:custGeom>
              <a:avLst/>
              <a:gdLst/>
              <a:ahLst/>
              <a:cxnLst/>
              <a:rect l="l" t="t" r="r" b="b"/>
              <a:pathLst>
                <a:path w="602614" h="609600">
                  <a:moveTo>
                    <a:pt x="0" y="100425"/>
                  </a:moveTo>
                  <a:lnTo>
                    <a:pt x="7891" y="61335"/>
                  </a:lnTo>
                  <a:lnTo>
                    <a:pt x="29413" y="29413"/>
                  </a:lnTo>
                  <a:lnTo>
                    <a:pt x="61335" y="7891"/>
                  </a:lnTo>
                  <a:lnTo>
                    <a:pt x="100425" y="0"/>
                  </a:lnTo>
                  <a:lnTo>
                    <a:pt x="502114" y="0"/>
                  </a:lnTo>
                  <a:lnTo>
                    <a:pt x="541204" y="7891"/>
                  </a:lnTo>
                  <a:lnTo>
                    <a:pt x="573126" y="29413"/>
                  </a:lnTo>
                  <a:lnTo>
                    <a:pt x="594648" y="61335"/>
                  </a:lnTo>
                  <a:lnTo>
                    <a:pt x="602540" y="100425"/>
                  </a:lnTo>
                  <a:lnTo>
                    <a:pt x="602540" y="509174"/>
                  </a:lnTo>
                  <a:lnTo>
                    <a:pt x="594648" y="548264"/>
                  </a:lnTo>
                  <a:lnTo>
                    <a:pt x="573126" y="580186"/>
                  </a:lnTo>
                  <a:lnTo>
                    <a:pt x="541204" y="601708"/>
                  </a:lnTo>
                  <a:lnTo>
                    <a:pt x="502114" y="609600"/>
                  </a:lnTo>
                  <a:lnTo>
                    <a:pt x="100425" y="609600"/>
                  </a:lnTo>
                  <a:lnTo>
                    <a:pt x="61335" y="601708"/>
                  </a:lnTo>
                  <a:lnTo>
                    <a:pt x="29413" y="580186"/>
                  </a:lnTo>
                  <a:lnTo>
                    <a:pt x="7891" y="548264"/>
                  </a:lnTo>
                  <a:lnTo>
                    <a:pt x="0" y="509174"/>
                  </a:lnTo>
                  <a:lnTo>
                    <a:pt x="0" y="100425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9821" y="988677"/>
              <a:ext cx="3242945" cy="1318895"/>
            </a:xfrm>
            <a:custGeom>
              <a:avLst/>
              <a:gdLst/>
              <a:ahLst/>
              <a:cxnLst/>
              <a:rect l="l" t="t" r="r" b="b"/>
              <a:pathLst>
                <a:path w="3242945" h="1318895">
                  <a:moveTo>
                    <a:pt x="2279039" y="0"/>
                  </a:moveTo>
                  <a:lnTo>
                    <a:pt x="1814164" y="156497"/>
                  </a:lnTo>
                  <a:lnTo>
                    <a:pt x="1754580" y="154325"/>
                  </a:lnTo>
                  <a:lnTo>
                    <a:pt x="1695145" y="152950"/>
                  </a:lnTo>
                  <a:lnTo>
                    <a:pt x="1635909" y="152360"/>
                  </a:lnTo>
                  <a:lnTo>
                    <a:pt x="1576923" y="152548"/>
                  </a:lnTo>
                  <a:lnTo>
                    <a:pt x="1518238" y="153504"/>
                  </a:lnTo>
                  <a:lnTo>
                    <a:pt x="1459903" y="155218"/>
                  </a:lnTo>
                  <a:lnTo>
                    <a:pt x="1401968" y="157681"/>
                  </a:lnTo>
                  <a:lnTo>
                    <a:pt x="1344485" y="160884"/>
                  </a:lnTo>
                  <a:lnTo>
                    <a:pt x="1287504" y="164817"/>
                  </a:lnTo>
                  <a:lnTo>
                    <a:pt x="1231074" y="169472"/>
                  </a:lnTo>
                  <a:lnTo>
                    <a:pt x="1175246" y="174839"/>
                  </a:lnTo>
                  <a:lnTo>
                    <a:pt x="1120071" y="180909"/>
                  </a:lnTo>
                  <a:lnTo>
                    <a:pt x="1065599" y="187672"/>
                  </a:lnTo>
                  <a:lnTo>
                    <a:pt x="1011880" y="195119"/>
                  </a:lnTo>
                  <a:lnTo>
                    <a:pt x="958965" y="203241"/>
                  </a:lnTo>
                  <a:lnTo>
                    <a:pt x="906903" y="212029"/>
                  </a:lnTo>
                  <a:lnTo>
                    <a:pt x="855746" y="221472"/>
                  </a:lnTo>
                  <a:lnTo>
                    <a:pt x="805543" y="231563"/>
                  </a:lnTo>
                  <a:lnTo>
                    <a:pt x="756346" y="242292"/>
                  </a:lnTo>
                  <a:lnTo>
                    <a:pt x="708203" y="253648"/>
                  </a:lnTo>
                  <a:lnTo>
                    <a:pt x="661166" y="265624"/>
                  </a:lnTo>
                  <a:lnTo>
                    <a:pt x="615285" y="278210"/>
                  </a:lnTo>
                  <a:lnTo>
                    <a:pt x="570611" y="291396"/>
                  </a:lnTo>
                  <a:lnTo>
                    <a:pt x="527192" y="305173"/>
                  </a:lnTo>
                  <a:lnTo>
                    <a:pt x="485081" y="319532"/>
                  </a:lnTo>
                  <a:lnTo>
                    <a:pt x="444328" y="334464"/>
                  </a:lnTo>
                  <a:lnTo>
                    <a:pt x="404982" y="349959"/>
                  </a:lnTo>
                  <a:lnTo>
                    <a:pt x="367093" y="366008"/>
                  </a:lnTo>
                  <a:lnTo>
                    <a:pt x="330714" y="382602"/>
                  </a:lnTo>
                  <a:lnTo>
                    <a:pt x="295892" y="399732"/>
                  </a:lnTo>
                  <a:lnTo>
                    <a:pt x="231127" y="435559"/>
                  </a:lnTo>
                  <a:lnTo>
                    <a:pt x="166028" y="478593"/>
                  </a:lnTo>
                  <a:lnTo>
                    <a:pt x="134255" y="503263"/>
                  </a:lnTo>
                  <a:lnTo>
                    <a:pt x="81036" y="553403"/>
                  </a:lnTo>
                  <a:lnTo>
                    <a:pt x="41384" y="604355"/>
                  </a:lnTo>
                  <a:lnTo>
                    <a:pt x="15054" y="655815"/>
                  </a:lnTo>
                  <a:lnTo>
                    <a:pt x="1800" y="707477"/>
                  </a:lnTo>
                  <a:lnTo>
                    <a:pt x="0" y="733290"/>
                  </a:lnTo>
                  <a:lnTo>
                    <a:pt x="1376" y="759039"/>
                  </a:lnTo>
                  <a:lnTo>
                    <a:pt x="13539" y="810196"/>
                  </a:lnTo>
                  <a:lnTo>
                    <a:pt x="38042" y="860643"/>
                  </a:lnTo>
                  <a:lnTo>
                    <a:pt x="74641" y="910076"/>
                  </a:lnTo>
                  <a:lnTo>
                    <a:pt x="123090" y="958191"/>
                  </a:lnTo>
                  <a:lnTo>
                    <a:pt x="183144" y="1004683"/>
                  </a:lnTo>
                  <a:lnTo>
                    <a:pt x="217447" y="1027226"/>
                  </a:lnTo>
                  <a:lnTo>
                    <a:pt x="254559" y="1049249"/>
                  </a:lnTo>
                  <a:lnTo>
                    <a:pt x="294449" y="1070715"/>
                  </a:lnTo>
                  <a:lnTo>
                    <a:pt x="337088" y="1091584"/>
                  </a:lnTo>
                  <a:lnTo>
                    <a:pt x="382444" y="1111820"/>
                  </a:lnTo>
                  <a:lnTo>
                    <a:pt x="430487" y="1131384"/>
                  </a:lnTo>
                  <a:lnTo>
                    <a:pt x="481186" y="1150237"/>
                  </a:lnTo>
                  <a:lnTo>
                    <a:pt x="534510" y="1168343"/>
                  </a:lnTo>
                  <a:lnTo>
                    <a:pt x="590430" y="1185663"/>
                  </a:lnTo>
                  <a:lnTo>
                    <a:pt x="648913" y="1202159"/>
                  </a:lnTo>
                  <a:lnTo>
                    <a:pt x="709930" y="1217793"/>
                  </a:lnTo>
                  <a:lnTo>
                    <a:pt x="773451" y="1232527"/>
                  </a:lnTo>
                  <a:lnTo>
                    <a:pt x="839443" y="1246323"/>
                  </a:lnTo>
                  <a:lnTo>
                    <a:pt x="892014" y="1256297"/>
                  </a:lnTo>
                  <a:lnTo>
                    <a:pt x="945133" y="1265511"/>
                  </a:lnTo>
                  <a:lnTo>
                    <a:pt x="998749" y="1273971"/>
                  </a:lnTo>
                  <a:lnTo>
                    <a:pt x="1052813" y="1281682"/>
                  </a:lnTo>
                  <a:lnTo>
                    <a:pt x="1107275" y="1288648"/>
                  </a:lnTo>
                  <a:lnTo>
                    <a:pt x="1162086" y="1294876"/>
                  </a:lnTo>
                  <a:lnTo>
                    <a:pt x="1217195" y="1300370"/>
                  </a:lnTo>
                  <a:lnTo>
                    <a:pt x="1272554" y="1305135"/>
                  </a:lnTo>
                  <a:lnTo>
                    <a:pt x="1328111" y="1309178"/>
                  </a:lnTo>
                  <a:lnTo>
                    <a:pt x="1383818" y="1312502"/>
                  </a:lnTo>
                  <a:lnTo>
                    <a:pt x="1439624" y="1315113"/>
                  </a:lnTo>
                  <a:lnTo>
                    <a:pt x="1495481" y="1317017"/>
                  </a:lnTo>
                  <a:lnTo>
                    <a:pt x="1551337" y="1318218"/>
                  </a:lnTo>
                  <a:lnTo>
                    <a:pt x="1607145" y="1318721"/>
                  </a:lnTo>
                  <a:lnTo>
                    <a:pt x="1662852" y="1318533"/>
                  </a:lnTo>
                  <a:lnTo>
                    <a:pt x="1718411" y="1317657"/>
                  </a:lnTo>
                  <a:lnTo>
                    <a:pt x="1773771" y="1316100"/>
                  </a:lnTo>
                  <a:lnTo>
                    <a:pt x="1828883" y="1313866"/>
                  </a:lnTo>
                  <a:lnTo>
                    <a:pt x="1883696" y="1310960"/>
                  </a:lnTo>
                  <a:lnTo>
                    <a:pt x="1938161" y="1307389"/>
                  </a:lnTo>
                  <a:lnTo>
                    <a:pt x="1992228" y="1303156"/>
                  </a:lnTo>
                  <a:lnTo>
                    <a:pt x="2045848" y="1298267"/>
                  </a:lnTo>
                  <a:lnTo>
                    <a:pt x="2098970" y="1292728"/>
                  </a:lnTo>
                  <a:lnTo>
                    <a:pt x="2151546" y="1286544"/>
                  </a:lnTo>
                  <a:lnTo>
                    <a:pt x="2203525" y="1279719"/>
                  </a:lnTo>
                  <a:lnTo>
                    <a:pt x="2254857" y="1272258"/>
                  </a:lnTo>
                  <a:lnTo>
                    <a:pt x="2305493" y="1264168"/>
                  </a:lnTo>
                  <a:lnTo>
                    <a:pt x="2355383" y="1255454"/>
                  </a:lnTo>
                  <a:lnTo>
                    <a:pt x="2404477" y="1246119"/>
                  </a:lnTo>
                  <a:lnTo>
                    <a:pt x="2452726" y="1236170"/>
                  </a:lnTo>
                  <a:lnTo>
                    <a:pt x="2500080" y="1225613"/>
                  </a:lnTo>
                  <a:lnTo>
                    <a:pt x="2546488" y="1214451"/>
                  </a:lnTo>
                  <a:lnTo>
                    <a:pt x="2591902" y="1202690"/>
                  </a:lnTo>
                  <a:lnTo>
                    <a:pt x="2636271" y="1190336"/>
                  </a:lnTo>
                  <a:lnTo>
                    <a:pt x="2679546" y="1177393"/>
                  </a:lnTo>
                  <a:lnTo>
                    <a:pt x="2721678" y="1163867"/>
                  </a:lnTo>
                  <a:lnTo>
                    <a:pt x="2762615" y="1149763"/>
                  </a:lnTo>
                  <a:lnTo>
                    <a:pt x="2802309" y="1135086"/>
                  </a:lnTo>
                  <a:lnTo>
                    <a:pt x="2840710" y="1119841"/>
                  </a:lnTo>
                  <a:lnTo>
                    <a:pt x="2877768" y="1104034"/>
                  </a:lnTo>
                  <a:lnTo>
                    <a:pt x="2913433" y="1087670"/>
                  </a:lnTo>
                  <a:lnTo>
                    <a:pt x="2947656" y="1070753"/>
                  </a:lnTo>
                  <a:lnTo>
                    <a:pt x="3011575" y="1035284"/>
                  </a:lnTo>
                  <a:lnTo>
                    <a:pt x="3076429" y="992389"/>
                  </a:lnTo>
                  <a:lnTo>
                    <a:pt x="3108202" y="967719"/>
                  </a:lnTo>
                  <a:lnTo>
                    <a:pt x="3161420" y="917579"/>
                  </a:lnTo>
                  <a:lnTo>
                    <a:pt x="3201072" y="866627"/>
                  </a:lnTo>
                  <a:lnTo>
                    <a:pt x="3227402" y="815167"/>
                  </a:lnTo>
                  <a:lnTo>
                    <a:pt x="3240657" y="763504"/>
                  </a:lnTo>
                  <a:lnTo>
                    <a:pt x="3242457" y="737692"/>
                  </a:lnTo>
                  <a:lnTo>
                    <a:pt x="3241080" y="711942"/>
                  </a:lnTo>
                  <a:lnTo>
                    <a:pt x="3228917" y="660786"/>
                  </a:lnTo>
                  <a:lnTo>
                    <a:pt x="3204414" y="610339"/>
                  </a:lnTo>
                  <a:lnTo>
                    <a:pt x="3167815" y="560905"/>
                  </a:lnTo>
                  <a:lnTo>
                    <a:pt x="3119366" y="512790"/>
                  </a:lnTo>
                  <a:lnTo>
                    <a:pt x="3059311" y="466298"/>
                  </a:lnTo>
                  <a:lnTo>
                    <a:pt x="3025009" y="443755"/>
                  </a:lnTo>
                  <a:lnTo>
                    <a:pt x="2987897" y="421732"/>
                  </a:lnTo>
                  <a:lnTo>
                    <a:pt x="2948006" y="400267"/>
                  </a:lnTo>
                  <a:lnTo>
                    <a:pt x="2905368" y="379397"/>
                  </a:lnTo>
                  <a:lnTo>
                    <a:pt x="2860012" y="359161"/>
                  </a:lnTo>
                  <a:lnTo>
                    <a:pt x="2811969" y="339597"/>
                  </a:lnTo>
                  <a:lnTo>
                    <a:pt x="2761270" y="320743"/>
                  </a:lnTo>
                  <a:lnTo>
                    <a:pt x="2707945" y="302637"/>
                  </a:lnTo>
                  <a:lnTo>
                    <a:pt x="2652026" y="285317"/>
                  </a:lnTo>
                  <a:lnTo>
                    <a:pt x="2593542" y="268821"/>
                  </a:lnTo>
                  <a:lnTo>
                    <a:pt x="2532525" y="253187"/>
                  </a:lnTo>
                  <a:lnTo>
                    <a:pt x="2469005" y="238453"/>
                  </a:lnTo>
                  <a:lnTo>
                    <a:pt x="2403012" y="224657"/>
                  </a:lnTo>
                  <a:lnTo>
                    <a:pt x="227903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9820" y="988676"/>
              <a:ext cx="3242945" cy="1318895"/>
            </a:xfrm>
            <a:custGeom>
              <a:avLst/>
              <a:gdLst/>
              <a:ahLst/>
              <a:cxnLst/>
              <a:rect l="l" t="t" r="r" b="b"/>
              <a:pathLst>
                <a:path w="3242945" h="1318895">
                  <a:moveTo>
                    <a:pt x="2279039" y="0"/>
                  </a:moveTo>
                  <a:lnTo>
                    <a:pt x="2403013" y="224658"/>
                  </a:lnTo>
                  <a:lnTo>
                    <a:pt x="2469005" y="238454"/>
                  </a:lnTo>
                  <a:lnTo>
                    <a:pt x="2532525" y="253188"/>
                  </a:lnTo>
                  <a:lnTo>
                    <a:pt x="2593542" y="268822"/>
                  </a:lnTo>
                  <a:lnTo>
                    <a:pt x="2652026" y="285318"/>
                  </a:lnTo>
                  <a:lnTo>
                    <a:pt x="2707945" y="302638"/>
                  </a:lnTo>
                  <a:lnTo>
                    <a:pt x="2761270" y="320744"/>
                  </a:lnTo>
                  <a:lnTo>
                    <a:pt x="2811969" y="339598"/>
                  </a:lnTo>
                  <a:lnTo>
                    <a:pt x="2860012" y="359162"/>
                  </a:lnTo>
                  <a:lnTo>
                    <a:pt x="2905368" y="379397"/>
                  </a:lnTo>
                  <a:lnTo>
                    <a:pt x="2948007" y="400267"/>
                  </a:lnTo>
                  <a:lnTo>
                    <a:pt x="2987897" y="421732"/>
                  </a:lnTo>
                  <a:lnTo>
                    <a:pt x="3025009" y="443755"/>
                  </a:lnTo>
                  <a:lnTo>
                    <a:pt x="3059312" y="466298"/>
                  </a:lnTo>
                  <a:lnTo>
                    <a:pt x="3090774" y="489323"/>
                  </a:lnTo>
                  <a:lnTo>
                    <a:pt x="3145057" y="536665"/>
                  </a:lnTo>
                  <a:lnTo>
                    <a:pt x="3187611" y="585477"/>
                  </a:lnTo>
                  <a:lnTo>
                    <a:pt x="3218193" y="635455"/>
                  </a:lnTo>
                  <a:lnTo>
                    <a:pt x="3236556" y="686295"/>
                  </a:lnTo>
                  <a:lnTo>
                    <a:pt x="3242457" y="737692"/>
                  </a:lnTo>
                  <a:lnTo>
                    <a:pt x="3240657" y="763504"/>
                  </a:lnTo>
                  <a:lnTo>
                    <a:pt x="3227402" y="815167"/>
                  </a:lnTo>
                  <a:lnTo>
                    <a:pt x="3201072" y="866627"/>
                  </a:lnTo>
                  <a:lnTo>
                    <a:pt x="3161420" y="917579"/>
                  </a:lnTo>
                  <a:lnTo>
                    <a:pt x="3108202" y="967719"/>
                  </a:lnTo>
                  <a:lnTo>
                    <a:pt x="3076429" y="992389"/>
                  </a:lnTo>
                  <a:lnTo>
                    <a:pt x="3041173" y="1016742"/>
                  </a:lnTo>
                  <a:lnTo>
                    <a:pt x="2980387" y="1053289"/>
                  </a:lnTo>
                  <a:lnTo>
                    <a:pt x="2913434" y="1087669"/>
                  </a:lnTo>
                  <a:lnTo>
                    <a:pt x="2877769" y="1104034"/>
                  </a:lnTo>
                  <a:lnTo>
                    <a:pt x="2840711" y="1119841"/>
                  </a:lnTo>
                  <a:lnTo>
                    <a:pt x="2802310" y="1135086"/>
                  </a:lnTo>
                  <a:lnTo>
                    <a:pt x="2762616" y="1149763"/>
                  </a:lnTo>
                  <a:lnTo>
                    <a:pt x="2721678" y="1163867"/>
                  </a:lnTo>
                  <a:lnTo>
                    <a:pt x="2679547" y="1177393"/>
                  </a:lnTo>
                  <a:lnTo>
                    <a:pt x="2636272" y="1190336"/>
                  </a:lnTo>
                  <a:lnTo>
                    <a:pt x="2591903" y="1202690"/>
                  </a:lnTo>
                  <a:lnTo>
                    <a:pt x="2546489" y="1214451"/>
                  </a:lnTo>
                  <a:lnTo>
                    <a:pt x="2500080" y="1225613"/>
                  </a:lnTo>
                  <a:lnTo>
                    <a:pt x="2452727" y="1236170"/>
                  </a:lnTo>
                  <a:lnTo>
                    <a:pt x="2404478" y="1246119"/>
                  </a:lnTo>
                  <a:lnTo>
                    <a:pt x="2355384" y="1255454"/>
                  </a:lnTo>
                  <a:lnTo>
                    <a:pt x="2305494" y="1264168"/>
                  </a:lnTo>
                  <a:lnTo>
                    <a:pt x="2254858" y="1272259"/>
                  </a:lnTo>
                  <a:lnTo>
                    <a:pt x="2203525" y="1279719"/>
                  </a:lnTo>
                  <a:lnTo>
                    <a:pt x="2151546" y="1286544"/>
                  </a:lnTo>
                  <a:lnTo>
                    <a:pt x="2098971" y="1292728"/>
                  </a:lnTo>
                  <a:lnTo>
                    <a:pt x="2045848" y="1298268"/>
                  </a:lnTo>
                  <a:lnTo>
                    <a:pt x="1992229" y="1303156"/>
                  </a:lnTo>
                  <a:lnTo>
                    <a:pt x="1938161" y="1307389"/>
                  </a:lnTo>
                  <a:lnTo>
                    <a:pt x="1883696" y="1310961"/>
                  </a:lnTo>
                  <a:lnTo>
                    <a:pt x="1828883" y="1313866"/>
                  </a:lnTo>
                  <a:lnTo>
                    <a:pt x="1773772" y="1316100"/>
                  </a:lnTo>
                  <a:lnTo>
                    <a:pt x="1718412" y="1317657"/>
                  </a:lnTo>
                  <a:lnTo>
                    <a:pt x="1662853" y="1318533"/>
                  </a:lnTo>
                  <a:lnTo>
                    <a:pt x="1607145" y="1318722"/>
                  </a:lnTo>
                  <a:lnTo>
                    <a:pt x="1551338" y="1318218"/>
                  </a:lnTo>
                  <a:lnTo>
                    <a:pt x="1495481" y="1317017"/>
                  </a:lnTo>
                  <a:lnTo>
                    <a:pt x="1439625" y="1315114"/>
                  </a:lnTo>
                  <a:lnTo>
                    <a:pt x="1383818" y="1312502"/>
                  </a:lnTo>
                  <a:lnTo>
                    <a:pt x="1328111" y="1309178"/>
                  </a:lnTo>
                  <a:lnTo>
                    <a:pt x="1272554" y="1305136"/>
                  </a:lnTo>
                  <a:lnTo>
                    <a:pt x="1217196" y="1300370"/>
                  </a:lnTo>
                  <a:lnTo>
                    <a:pt x="1162086" y="1294876"/>
                  </a:lnTo>
                  <a:lnTo>
                    <a:pt x="1107276" y="1288649"/>
                  </a:lnTo>
                  <a:lnTo>
                    <a:pt x="1052813" y="1281682"/>
                  </a:lnTo>
                  <a:lnTo>
                    <a:pt x="998749" y="1273972"/>
                  </a:lnTo>
                  <a:lnTo>
                    <a:pt x="945133" y="1265512"/>
                  </a:lnTo>
                  <a:lnTo>
                    <a:pt x="892015" y="1256297"/>
                  </a:lnTo>
                  <a:lnTo>
                    <a:pt x="839443" y="1246324"/>
                  </a:lnTo>
                  <a:lnTo>
                    <a:pt x="773451" y="1232528"/>
                  </a:lnTo>
                  <a:lnTo>
                    <a:pt x="709931" y="1217794"/>
                  </a:lnTo>
                  <a:lnTo>
                    <a:pt x="648914" y="1202160"/>
                  </a:lnTo>
                  <a:lnTo>
                    <a:pt x="590430" y="1185664"/>
                  </a:lnTo>
                  <a:lnTo>
                    <a:pt x="534511" y="1168344"/>
                  </a:lnTo>
                  <a:lnTo>
                    <a:pt x="481186" y="1150238"/>
                  </a:lnTo>
                  <a:lnTo>
                    <a:pt x="430487" y="1131384"/>
                  </a:lnTo>
                  <a:lnTo>
                    <a:pt x="382444" y="1111820"/>
                  </a:lnTo>
                  <a:lnTo>
                    <a:pt x="337088" y="1091584"/>
                  </a:lnTo>
                  <a:lnTo>
                    <a:pt x="294449" y="1070715"/>
                  </a:lnTo>
                  <a:lnTo>
                    <a:pt x="254559" y="1049250"/>
                  </a:lnTo>
                  <a:lnTo>
                    <a:pt x="217447" y="1027227"/>
                  </a:lnTo>
                  <a:lnTo>
                    <a:pt x="183145" y="1004684"/>
                  </a:lnTo>
                  <a:lnTo>
                    <a:pt x="151682" y="981659"/>
                  </a:lnTo>
                  <a:lnTo>
                    <a:pt x="97400" y="934317"/>
                  </a:lnTo>
                  <a:lnTo>
                    <a:pt x="54845" y="885505"/>
                  </a:lnTo>
                  <a:lnTo>
                    <a:pt x="24263" y="835527"/>
                  </a:lnTo>
                  <a:lnTo>
                    <a:pt x="5900" y="784687"/>
                  </a:lnTo>
                  <a:lnTo>
                    <a:pt x="0" y="733290"/>
                  </a:lnTo>
                  <a:lnTo>
                    <a:pt x="1800" y="707478"/>
                  </a:lnTo>
                  <a:lnTo>
                    <a:pt x="15054" y="655815"/>
                  </a:lnTo>
                  <a:lnTo>
                    <a:pt x="41384" y="604355"/>
                  </a:lnTo>
                  <a:lnTo>
                    <a:pt x="81036" y="553403"/>
                  </a:lnTo>
                  <a:lnTo>
                    <a:pt x="134254" y="503263"/>
                  </a:lnTo>
                  <a:lnTo>
                    <a:pt x="166027" y="478593"/>
                  </a:lnTo>
                  <a:lnTo>
                    <a:pt x="201284" y="454240"/>
                  </a:lnTo>
                  <a:lnTo>
                    <a:pt x="262680" y="417387"/>
                  </a:lnTo>
                  <a:lnTo>
                    <a:pt x="330714" y="382602"/>
                  </a:lnTo>
                  <a:lnTo>
                    <a:pt x="367093" y="366009"/>
                  </a:lnTo>
                  <a:lnTo>
                    <a:pt x="404982" y="349959"/>
                  </a:lnTo>
                  <a:lnTo>
                    <a:pt x="444328" y="334464"/>
                  </a:lnTo>
                  <a:lnTo>
                    <a:pt x="485082" y="319532"/>
                  </a:lnTo>
                  <a:lnTo>
                    <a:pt x="527193" y="305173"/>
                  </a:lnTo>
                  <a:lnTo>
                    <a:pt x="570611" y="291396"/>
                  </a:lnTo>
                  <a:lnTo>
                    <a:pt x="615286" y="278210"/>
                  </a:lnTo>
                  <a:lnTo>
                    <a:pt x="661167" y="265624"/>
                  </a:lnTo>
                  <a:lnTo>
                    <a:pt x="708204" y="253648"/>
                  </a:lnTo>
                  <a:lnTo>
                    <a:pt x="756346" y="242291"/>
                  </a:lnTo>
                  <a:lnTo>
                    <a:pt x="805544" y="231563"/>
                  </a:lnTo>
                  <a:lnTo>
                    <a:pt x="855747" y="221472"/>
                  </a:lnTo>
                  <a:lnTo>
                    <a:pt x="906904" y="212029"/>
                  </a:lnTo>
                  <a:lnTo>
                    <a:pt x="958965" y="203241"/>
                  </a:lnTo>
                  <a:lnTo>
                    <a:pt x="1011881" y="195119"/>
                  </a:lnTo>
                  <a:lnTo>
                    <a:pt x="1065600" y="187672"/>
                  </a:lnTo>
                  <a:lnTo>
                    <a:pt x="1120072" y="180909"/>
                  </a:lnTo>
                  <a:lnTo>
                    <a:pt x="1175247" y="174839"/>
                  </a:lnTo>
                  <a:lnTo>
                    <a:pt x="1231075" y="169472"/>
                  </a:lnTo>
                  <a:lnTo>
                    <a:pt x="1287504" y="164817"/>
                  </a:lnTo>
                  <a:lnTo>
                    <a:pt x="1344486" y="160884"/>
                  </a:lnTo>
                  <a:lnTo>
                    <a:pt x="1401969" y="157680"/>
                  </a:lnTo>
                  <a:lnTo>
                    <a:pt x="1459903" y="155217"/>
                  </a:lnTo>
                  <a:lnTo>
                    <a:pt x="1518239" y="153503"/>
                  </a:lnTo>
                  <a:lnTo>
                    <a:pt x="1576924" y="152548"/>
                  </a:lnTo>
                  <a:lnTo>
                    <a:pt x="1635910" y="152360"/>
                  </a:lnTo>
                  <a:lnTo>
                    <a:pt x="1695145" y="152949"/>
                  </a:lnTo>
                  <a:lnTo>
                    <a:pt x="1754580" y="154325"/>
                  </a:lnTo>
                  <a:lnTo>
                    <a:pt x="1814165" y="156496"/>
                  </a:lnTo>
                  <a:lnTo>
                    <a:pt x="2279039" y="0"/>
                  </a:lnTo>
                  <a:close/>
                </a:path>
              </a:pathLst>
            </a:custGeom>
            <a:ln w="63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26579" y="1242059"/>
            <a:ext cx="19691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ctr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006600"/>
                </a:solidFill>
                <a:latin typeface="Calibri Light"/>
                <a:cs typeface="Calibri Light"/>
              </a:rPr>
              <a:t>Output</a:t>
            </a:r>
            <a:r>
              <a:rPr sz="2000" b="0" spc="-40" dirty="0">
                <a:solidFill>
                  <a:srgbClr val="006600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006600"/>
                </a:solidFill>
                <a:latin typeface="Calibri Light"/>
                <a:cs typeface="Calibri Light"/>
              </a:rPr>
              <a:t>as</a:t>
            </a:r>
            <a:r>
              <a:rPr sz="2000" b="0" spc="-40" dirty="0">
                <a:solidFill>
                  <a:srgbClr val="006600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006600"/>
                </a:solidFill>
                <a:latin typeface="Calibri Light"/>
                <a:cs typeface="Calibri Light"/>
              </a:rPr>
              <a:t>Discrete </a:t>
            </a:r>
            <a:r>
              <a:rPr sz="2000" b="0" spc="-434" dirty="0">
                <a:solidFill>
                  <a:srgbClr val="006600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006600"/>
                </a:solidFill>
                <a:latin typeface="Calibri Light"/>
                <a:cs typeface="Calibri Light"/>
              </a:rPr>
              <a:t>Class</a:t>
            </a:r>
            <a:r>
              <a:rPr sz="2000" b="0" spc="-15" dirty="0">
                <a:solidFill>
                  <a:srgbClr val="006600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006600"/>
                </a:solidFill>
                <a:latin typeface="Calibri Light"/>
                <a:cs typeface="Calibri Light"/>
              </a:rPr>
              <a:t>Label</a:t>
            </a:r>
            <a:endParaRPr sz="20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</a:pPr>
            <a:r>
              <a:rPr sz="2000" b="0" spc="5" dirty="0">
                <a:solidFill>
                  <a:srgbClr val="006600"/>
                </a:solidFill>
                <a:latin typeface="Calibri Light"/>
                <a:cs typeface="Calibri Light"/>
              </a:rPr>
              <a:t>C</a:t>
            </a:r>
            <a:r>
              <a:rPr sz="1950" b="0" spc="7" baseline="-17094" dirty="0">
                <a:solidFill>
                  <a:srgbClr val="006600"/>
                </a:solidFill>
                <a:latin typeface="Calibri Light"/>
                <a:cs typeface="Calibri Light"/>
              </a:rPr>
              <a:t>1</a:t>
            </a:r>
            <a:r>
              <a:rPr sz="2000" b="0" spc="5" dirty="0">
                <a:solidFill>
                  <a:srgbClr val="006600"/>
                </a:solidFill>
                <a:latin typeface="Calibri Light"/>
                <a:cs typeface="Calibri Light"/>
              </a:rPr>
              <a:t>,</a:t>
            </a:r>
            <a:r>
              <a:rPr sz="2000" b="0" spc="-30" dirty="0">
                <a:solidFill>
                  <a:srgbClr val="006600"/>
                </a:solidFill>
                <a:latin typeface="Calibri Light"/>
                <a:cs typeface="Calibri Light"/>
              </a:rPr>
              <a:t> </a:t>
            </a:r>
            <a:r>
              <a:rPr sz="2000" b="0" spc="5" dirty="0">
                <a:solidFill>
                  <a:srgbClr val="006600"/>
                </a:solidFill>
                <a:latin typeface="Calibri Light"/>
                <a:cs typeface="Calibri Light"/>
              </a:rPr>
              <a:t>C</a:t>
            </a:r>
            <a:r>
              <a:rPr sz="1950" b="0" spc="7" baseline="-17094" dirty="0">
                <a:solidFill>
                  <a:srgbClr val="006600"/>
                </a:solidFill>
                <a:latin typeface="Calibri Light"/>
                <a:cs typeface="Calibri Light"/>
              </a:rPr>
              <a:t>2</a:t>
            </a:r>
            <a:r>
              <a:rPr sz="2000" b="0" spc="5" dirty="0">
                <a:solidFill>
                  <a:srgbClr val="006600"/>
                </a:solidFill>
                <a:latin typeface="Calibri Light"/>
                <a:cs typeface="Calibri Light"/>
              </a:rPr>
              <a:t>,</a:t>
            </a:r>
            <a:r>
              <a:rPr sz="2000" b="0" spc="-25" dirty="0">
                <a:solidFill>
                  <a:srgbClr val="006600"/>
                </a:solidFill>
                <a:latin typeface="Calibri Light"/>
                <a:cs typeface="Calibri Light"/>
              </a:rPr>
              <a:t> </a:t>
            </a:r>
            <a:r>
              <a:rPr sz="2000" b="0" dirty="0">
                <a:solidFill>
                  <a:srgbClr val="006600"/>
                </a:solidFill>
                <a:latin typeface="Calibri Light"/>
                <a:cs typeface="Calibri Light"/>
              </a:rPr>
              <a:t>…,</a:t>
            </a:r>
            <a:r>
              <a:rPr sz="2000" b="0" spc="-30" dirty="0">
                <a:solidFill>
                  <a:srgbClr val="006600"/>
                </a:solidFill>
                <a:latin typeface="Calibri Light"/>
                <a:cs typeface="Calibri Light"/>
              </a:rPr>
              <a:t> </a:t>
            </a:r>
            <a:r>
              <a:rPr sz="2000" b="0" dirty="0">
                <a:solidFill>
                  <a:srgbClr val="006600"/>
                </a:solidFill>
                <a:latin typeface="Calibri Light"/>
                <a:cs typeface="Calibri Light"/>
              </a:rPr>
              <a:t>C</a:t>
            </a:r>
            <a:r>
              <a:rPr sz="1950" b="0" baseline="-17094" dirty="0">
                <a:solidFill>
                  <a:srgbClr val="006600"/>
                </a:solidFill>
                <a:latin typeface="Calibri Light"/>
                <a:cs typeface="Calibri Light"/>
              </a:rPr>
              <a:t>L</a:t>
            </a:r>
            <a:endParaRPr sz="1950" baseline="-17094">
              <a:latin typeface="Calibri Light"/>
              <a:cs typeface="Calibri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57220" y="303955"/>
            <a:ext cx="468630" cy="492759"/>
          </a:xfrm>
          <a:custGeom>
            <a:avLst/>
            <a:gdLst/>
            <a:ahLst/>
            <a:cxnLst/>
            <a:rect l="l" t="t" r="r" b="b"/>
            <a:pathLst>
              <a:path w="468629" h="492759">
                <a:moveTo>
                  <a:pt x="468171" y="0"/>
                </a:moveTo>
                <a:lnTo>
                  <a:pt x="0" y="0"/>
                </a:lnTo>
                <a:lnTo>
                  <a:pt x="0" y="492442"/>
                </a:lnTo>
                <a:lnTo>
                  <a:pt x="468171" y="492442"/>
                </a:lnTo>
                <a:lnTo>
                  <a:pt x="4681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44520" y="266700"/>
            <a:ext cx="2432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Calibri Light"/>
                <a:cs typeface="Calibri Light"/>
              </a:rPr>
              <a:t>C</a:t>
            </a:r>
            <a:endParaRPr sz="3200">
              <a:latin typeface="Calibri Light"/>
              <a:cs typeface="Calibri Ligh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6781" y="5863289"/>
            <a:ext cx="1725295" cy="528955"/>
            <a:chOff x="116781" y="5863289"/>
            <a:chExt cx="1725295" cy="52895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55" y="5866464"/>
              <a:ext cx="1718705" cy="52231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9956" y="5866464"/>
              <a:ext cx="1718945" cy="522605"/>
            </a:xfrm>
            <a:custGeom>
              <a:avLst/>
              <a:gdLst/>
              <a:ahLst/>
              <a:cxnLst/>
              <a:rect l="l" t="t" r="r" b="b"/>
              <a:pathLst>
                <a:path w="1718945" h="522604">
                  <a:moveTo>
                    <a:pt x="0" y="130579"/>
                  </a:moveTo>
                  <a:lnTo>
                    <a:pt x="16322" y="130579"/>
                  </a:lnTo>
                  <a:lnTo>
                    <a:pt x="16322" y="391739"/>
                  </a:lnTo>
                  <a:lnTo>
                    <a:pt x="0" y="391739"/>
                  </a:lnTo>
                  <a:lnTo>
                    <a:pt x="0" y="130579"/>
                  </a:lnTo>
                  <a:close/>
                </a:path>
                <a:path w="1718945" h="522604">
                  <a:moveTo>
                    <a:pt x="32644" y="130579"/>
                  </a:moveTo>
                  <a:lnTo>
                    <a:pt x="65289" y="130579"/>
                  </a:lnTo>
                  <a:lnTo>
                    <a:pt x="65289" y="391739"/>
                  </a:lnTo>
                  <a:lnTo>
                    <a:pt x="32644" y="391739"/>
                  </a:lnTo>
                  <a:lnTo>
                    <a:pt x="32644" y="130579"/>
                  </a:lnTo>
                  <a:close/>
                </a:path>
                <a:path w="1718945" h="522604">
                  <a:moveTo>
                    <a:pt x="81612" y="130579"/>
                  </a:moveTo>
                  <a:lnTo>
                    <a:pt x="1457546" y="130579"/>
                  </a:lnTo>
                  <a:lnTo>
                    <a:pt x="1457546" y="0"/>
                  </a:lnTo>
                  <a:lnTo>
                    <a:pt x="1718705" y="261159"/>
                  </a:lnTo>
                  <a:lnTo>
                    <a:pt x="1457546" y="522319"/>
                  </a:lnTo>
                  <a:lnTo>
                    <a:pt x="1457546" y="391739"/>
                  </a:lnTo>
                  <a:lnTo>
                    <a:pt x="81612" y="391739"/>
                  </a:lnTo>
                  <a:lnTo>
                    <a:pt x="81612" y="130579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3471" y="5964428"/>
            <a:ext cx="1323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FFFFFF"/>
                </a:solidFill>
                <a:latin typeface="Calibri Light"/>
                <a:cs typeface="Calibri Light"/>
              </a:rPr>
              <a:t>Discriminative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84969" y="5805571"/>
            <a:ext cx="4351655" cy="727075"/>
          </a:xfrm>
          <a:custGeom>
            <a:avLst/>
            <a:gdLst/>
            <a:ahLst/>
            <a:cxnLst/>
            <a:rect l="l" t="t" r="r" b="b"/>
            <a:pathLst>
              <a:path w="4351655" h="727075">
                <a:moveTo>
                  <a:pt x="4351337" y="0"/>
                </a:moveTo>
                <a:lnTo>
                  <a:pt x="0" y="0"/>
                </a:lnTo>
                <a:lnTo>
                  <a:pt x="0" y="727075"/>
                </a:lnTo>
                <a:lnTo>
                  <a:pt x="4351337" y="727075"/>
                </a:lnTo>
                <a:lnTo>
                  <a:pt x="4351337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26679" y="6256906"/>
            <a:ext cx="30988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00" i="1" spc="60" dirty="0">
                <a:latin typeface="Cambria"/>
                <a:cs typeface="Cambria"/>
              </a:rPr>
              <a:t>c</a:t>
            </a:r>
            <a:r>
              <a:rPr sz="1500" spc="-290" dirty="0">
                <a:latin typeface="Symbol"/>
                <a:cs typeface="Symbol"/>
              </a:rPr>
              <a:t></a:t>
            </a:r>
            <a:r>
              <a:rPr sz="1500" i="1" spc="25" dirty="0">
                <a:latin typeface="Cambria"/>
                <a:cs typeface="Cambria"/>
              </a:rPr>
              <a:t>C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02229" y="5848800"/>
            <a:ext cx="43160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2444115" algn="l"/>
              </a:tabLst>
            </a:pPr>
            <a:r>
              <a:rPr sz="2650" spc="-10" dirty="0">
                <a:latin typeface="Cambria"/>
                <a:cs typeface="Cambria"/>
              </a:rPr>
              <a:t>a</a:t>
            </a:r>
            <a:r>
              <a:rPr sz="2650" spc="-35" dirty="0">
                <a:latin typeface="Cambria"/>
                <a:cs typeface="Cambria"/>
              </a:rPr>
              <a:t>r</a:t>
            </a:r>
            <a:r>
              <a:rPr sz="2650" spc="275" dirty="0">
                <a:latin typeface="Cambria"/>
                <a:cs typeface="Cambria"/>
              </a:rPr>
              <a:t>g</a:t>
            </a:r>
            <a:r>
              <a:rPr sz="2650" spc="-25" dirty="0">
                <a:latin typeface="Cambria"/>
                <a:cs typeface="Cambria"/>
              </a:rPr>
              <a:t>m</a:t>
            </a:r>
            <a:r>
              <a:rPr sz="2650" spc="-10" dirty="0">
                <a:latin typeface="Cambria"/>
                <a:cs typeface="Cambria"/>
              </a:rPr>
              <a:t>a</a:t>
            </a:r>
            <a:r>
              <a:rPr sz="2650" spc="15" dirty="0">
                <a:latin typeface="Cambria"/>
                <a:cs typeface="Cambria"/>
              </a:rPr>
              <a:t>x</a:t>
            </a:r>
            <a:r>
              <a:rPr sz="2650" spc="-350" dirty="0">
                <a:latin typeface="Cambria"/>
                <a:cs typeface="Cambria"/>
              </a:rPr>
              <a:t> </a:t>
            </a:r>
            <a:r>
              <a:rPr sz="2650" i="1" spc="25" dirty="0">
                <a:latin typeface="Cambria"/>
                <a:cs typeface="Cambria"/>
              </a:rPr>
              <a:t>P</a:t>
            </a:r>
            <a:r>
              <a:rPr sz="2650" spc="30" dirty="0">
                <a:latin typeface="Cambria"/>
                <a:cs typeface="Cambria"/>
              </a:rPr>
              <a:t>(</a:t>
            </a:r>
            <a:r>
              <a:rPr sz="2650" i="1" spc="15" dirty="0">
                <a:latin typeface="Cambria"/>
                <a:cs typeface="Cambria"/>
              </a:rPr>
              <a:t>c</a:t>
            </a:r>
            <a:r>
              <a:rPr sz="2650" i="1" spc="-30" dirty="0">
                <a:latin typeface="Cambria"/>
                <a:cs typeface="Cambria"/>
              </a:rPr>
              <a:t> </a:t>
            </a:r>
            <a:r>
              <a:rPr sz="2650" i="1" spc="10" dirty="0">
                <a:latin typeface="Cambria"/>
                <a:cs typeface="Cambria"/>
              </a:rPr>
              <a:t>|</a:t>
            </a:r>
            <a:r>
              <a:rPr sz="2650" i="1" spc="-105" dirty="0">
                <a:latin typeface="Cambria"/>
                <a:cs typeface="Cambria"/>
              </a:rPr>
              <a:t> </a:t>
            </a:r>
            <a:r>
              <a:rPr sz="2650" b="1" spc="190" dirty="0">
                <a:latin typeface="Cambria"/>
                <a:cs typeface="Cambria"/>
              </a:rPr>
              <a:t>X</a:t>
            </a:r>
            <a:r>
              <a:rPr sz="2650" spc="10" dirty="0">
                <a:latin typeface="Cambria"/>
                <a:cs typeface="Cambria"/>
              </a:rPr>
              <a:t>)</a:t>
            </a:r>
            <a:r>
              <a:rPr sz="2650" dirty="0">
                <a:latin typeface="Cambria"/>
                <a:cs typeface="Cambria"/>
              </a:rPr>
              <a:t>	</a:t>
            </a:r>
            <a:r>
              <a:rPr sz="2650" i="1" spc="20" dirty="0">
                <a:latin typeface="Cambria"/>
                <a:cs typeface="Cambria"/>
              </a:rPr>
              <a:t>C</a:t>
            </a:r>
            <a:r>
              <a:rPr sz="2650" i="1" spc="75" dirty="0">
                <a:latin typeface="Cambria"/>
                <a:cs typeface="Cambria"/>
              </a:rPr>
              <a:t> </a:t>
            </a:r>
            <a:r>
              <a:rPr sz="2650" spc="20" dirty="0">
                <a:latin typeface="Symbol"/>
                <a:cs typeface="Symbol"/>
              </a:rPr>
              <a:t></a:t>
            </a:r>
            <a:r>
              <a:rPr sz="2650" spc="-19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Cambria"/>
                <a:cs typeface="Cambria"/>
              </a:rPr>
              <a:t>{</a:t>
            </a:r>
            <a:r>
              <a:rPr sz="2650" i="1" spc="-10" dirty="0">
                <a:latin typeface="Cambria"/>
                <a:cs typeface="Cambria"/>
              </a:rPr>
              <a:t>c</a:t>
            </a:r>
            <a:r>
              <a:rPr sz="2250" spc="37" baseline="-35185" dirty="0">
                <a:latin typeface="Cambria"/>
                <a:cs typeface="Cambria"/>
              </a:rPr>
              <a:t>1</a:t>
            </a:r>
            <a:r>
              <a:rPr sz="2250" spc="202" baseline="-35185" dirty="0">
                <a:latin typeface="Cambria"/>
                <a:cs typeface="Cambria"/>
              </a:rPr>
              <a:t> </a:t>
            </a:r>
            <a:r>
              <a:rPr sz="2650" i="1" spc="-10" dirty="0">
                <a:latin typeface="Cambria"/>
                <a:cs typeface="Cambria"/>
              </a:rPr>
              <a:t>,</a:t>
            </a:r>
            <a:r>
              <a:rPr sz="2650" spc="100" dirty="0">
                <a:latin typeface="Symbol"/>
                <a:cs typeface="Symbol"/>
              </a:rPr>
              <a:t></a:t>
            </a:r>
            <a:r>
              <a:rPr sz="2650" spc="155" dirty="0">
                <a:latin typeface="Symbol"/>
                <a:cs typeface="Symbol"/>
              </a:rPr>
              <a:t></a:t>
            </a:r>
            <a:r>
              <a:rPr sz="2650" i="1" spc="50" dirty="0">
                <a:latin typeface="Cambria"/>
                <a:cs typeface="Cambria"/>
              </a:rPr>
              <a:t>,</a:t>
            </a:r>
            <a:r>
              <a:rPr sz="2650" i="1" spc="85" dirty="0">
                <a:latin typeface="Cambria"/>
                <a:cs typeface="Cambria"/>
              </a:rPr>
              <a:t>c</a:t>
            </a:r>
            <a:r>
              <a:rPr sz="2250" i="1" spc="37" baseline="-35185" dirty="0">
                <a:latin typeface="Cambria"/>
                <a:cs typeface="Cambria"/>
              </a:rPr>
              <a:t>L</a:t>
            </a:r>
            <a:r>
              <a:rPr sz="2250" i="1" spc="-60" baseline="-35185" dirty="0">
                <a:latin typeface="Cambria"/>
                <a:cs typeface="Cambria"/>
              </a:rPr>
              <a:t> </a:t>
            </a:r>
            <a:r>
              <a:rPr sz="2650" spc="10" dirty="0">
                <a:latin typeface="Cambria"/>
                <a:cs typeface="Cambria"/>
              </a:rPr>
              <a:t>}</a:t>
            </a:r>
            <a:endParaRPr sz="265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80207" y="5800809"/>
            <a:ext cx="4361180" cy="736600"/>
          </a:xfrm>
          <a:custGeom>
            <a:avLst/>
            <a:gdLst/>
            <a:ahLst/>
            <a:cxnLst/>
            <a:rect l="l" t="t" r="r" b="b"/>
            <a:pathLst>
              <a:path w="4361180" h="736600">
                <a:moveTo>
                  <a:pt x="0" y="0"/>
                </a:moveTo>
                <a:lnTo>
                  <a:pt x="4360862" y="0"/>
                </a:lnTo>
                <a:lnTo>
                  <a:pt x="4360862" y="736599"/>
                </a:lnTo>
                <a:lnTo>
                  <a:pt x="0" y="7365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54581" y="4070070"/>
            <a:ext cx="1649730" cy="528955"/>
            <a:chOff x="154581" y="4070070"/>
            <a:chExt cx="1649730" cy="528955"/>
          </a:xfrm>
        </p:grpSpPr>
        <p:sp>
          <p:nvSpPr>
            <p:cNvPr id="20" name="object 20"/>
            <p:cNvSpPr/>
            <p:nvPr/>
          </p:nvSpPr>
          <p:spPr>
            <a:xfrm>
              <a:off x="157756" y="4073245"/>
              <a:ext cx="1643380" cy="522605"/>
            </a:xfrm>
            <a:custGeom>
              <a:avLst/>
              <a:gdLst/>
              <a:ahLst/>
              <a:cxnLst/>
              <a:rect l="l" t="t" r="r" b="b"/>
              <a:pathLst>
                <a:path w="1643380" h="522604">
                  <a:moveTo>
                    <a:pt x="16322" y="130580"/>
                  </a:moveTo>
                  <a:lnTo>
                    <a:pt x="0" y="130580"/>
                  </a:lnTo>
                  <a:lnTo>
                    <a:pt x="0" y="391739"/>
                  </a:lnTo>
                  <a:lnTo>
                    <a:pt x="16322" y="391739"/>
                  </a:lnTo>
                  <a:lnTo>
                    <a:pt x="16322" y="130580"/>
                  </a:lnTo>
                  <a:close/>
                </a:path>
                <a:path w="1643380" h="522604">
                  <a:moveTo>
                    <a:pt x="65290" y="130580"/>
                  </a:moveTo>
                  <a:lnTo>
                    <a:pt x="32644" y="130580"/>
                  </a:lnTo>
                  <a:lnTo>
                    <a:pt x="32644" y="391739"/>
                  </a:lnTo>
                  <a:lnTo>
                    <a:pt x="65290" y="391739"/>
                  </a:lnTo>
                  <a:lnTo>
                    <a:pt x="65290" y="130580"/>
                  </a:lnTo>
                  <a:close/>
                </a:path>
                <a:path w="1643380" h="522604">
                  <a:moveTo>
                    <a:pt x="1381660" y="0"/>
                  </a:moveTo>
                  <a:lnTo>
                    <a:pt x="1381660" y="130580"/>
                  </a:lnTo>
                  <a:lnTo>
                    <a:pt x="81612" y="130580"/>
                  </a:lnTo>
                  <a:lnTo>
                    <a:pt x="81612" y="391739"/>
                  </a:lnTo>
                  <a:lnTo>
                    <a:pt x="1381660" y="391739"/>
                  </a:lnTo>
                  <a:lnTo>
                    <a:pt x="1381660" y="522319"/>
                  </a:lnTo>
                  <a:lnTo>
                    <a:pt x="1642819" y="261160"/>
                  </a:lnTo>
                  <a:lnTo>
                    <a:pt x="13816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7756" y="4073245"/>
              <a:ext cx="1643380" cy="522605"/>
            </a:xfrm>
            <a:custGeom>
              <a:avLst/>
              <a:gdLst/>
              <a:ahLst/>
              <a:cxnLst/>
              <a:rect l="l" t="t" r="r" b="b"/>
              <a:pathLst>
                <a:path w="1643380" h="522604">
                  <a:moveTo>
                    <a:pt x="0" y="130579"/>
                  </a:moveTo>
                  <a:lnTo>
                    <a:pt x="16322" y="130579"/>
                  </a:lnTo>
                  <a:lnTo>
                    <a:pt x="16322" y="391739"/>
                  </a:lnTo>
                  <a:lnTo>
                    <a:pt x="0" y="391739"/>
                  </a:lnTo>
                  <a:lnTo>
                    <a:pt x="0" y="130579"/>
                  </a:lnTo>
                  <a:close/>
                </a:path>
                <a:path w="1643380" h="522604">
                  <a:moveTo>
                    <a:pt x="32644" y="130579"/>
                  </a:moveTo>
                  <a:lnTo>
                    <a:pt x="65290" y="130579"/>
                  </a:lnTo>
                  <a:lnTo>
                    <a:pt x="65290" y="391739"/>
                  </a:lnTo>
                  <a:lnTo>
                    <a:pt x="32644" y="391739"/>
                  </a:lnTo>
                  <a:lnTo>
                    <a:pt x="32644" y="130579"/>
                  </a:lnTo>
                  <a:close/>
                </a:path>
                <a:path w="1643380" h="522604">
                  <a:moveTo>
                    <a:pt x="81612" y="130579"/>
                  </a:moveTo>
                  <a:lnTo>
                    <a:pt x="1381661" y="130579"/>
                  </a:lnTo>
                  <a:lnTo>
                    <a:pt x="1381661" y="0"/>
                  </a:lnTo>
                  <a:lnTo>
                    <a:pt x="1642820" y="261159"/>
                  </a:lnTo>
                  <a:lnTo>
                    <a:pt x="1381661" y="522319"/>
                  </a:lnTo>
                  <a:lnTo>
                    <a:pt x="1381661" y="391739"/>
                  </a:lnTo>
                  <a:lnTo>
                    <a:pt x="81612" y="391739"/>
                  </a:lnTo>
                  <a:lnTo>
                    <a:pt x="81612" y="130579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40015" y="4172204"/>
            <a:ext cx="10299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FFFFFF"/>
                </a:solidFill>
                <a:latin typeface="Calibri Light"/>
                <a:cs typeface="Calibri Light"/>
              </a:rPr>
              <a:t>Ge</a:t>
            </a:r>
            <a:r>
              <a:rPr sz="1800" b="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1800" b="0" spc="-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1800" b="0" spc="-3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1800" b="0" spc="-2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1800" b="0" spc="-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1800" b="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1800" b="0" spc="-25" dirty="0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sz="1800" b="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13126" y="4068352"/>
            <a:ext cx="7185025" cy="749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190" dirty="0">
                <a:latin typeface="Cambria"/>
                <a:cs typeface="Cambria"/>
              </a:rPr>
              <a:t>argmax</a:t>
            </a:r>
            <a:r>
              <a:rPr sz="2950" i="1" spc="-190" dirty="0">
                <a:latin typeface="Cambria"/>
                <a:cs typeface="Cambria"/>
              </a:rPr>
              <a:t>P</a:t>
            </a:r>
            <a:r>
              <a:rPr sz="2950" spc="-190" dirty="0">
                <a:latin typeface="Cambria"/>
                <a:cs typeface="Cambria"/>
              </a:rPr>
              <a:t>(</a:t>
            </a:r>
            <a:r>
              <a:rPr sz="2950" i="1" spc="-190" dirty="0">
                <a:latin typeface="Cambria"/>
                <a:cs typeface="Cambria"/>
              </a:rPr>
              <a:t>c</a:t>
            </a:r>
            <a:r>
              <a:rPr sz="2950" i="1" spc="-385" dirty="0">
                <a:latin typeface="Cambria"/>
                <a:cs typeface="Cambria"/>
              </a:rPr>
              <a:t> </a:t>
            </a:r>
            <a:r>
              <a:rPr sz="2950" spc="-120" dirty="0">
                <a:latin typeface="Cambria"/>
                <a:cs typeface="Cambria"/>
              </a:rPr>
              <a:t>|</a:t>
            </a:r>
            <a:r>
              <a:rPr sz="2950" spc="-300" dirty="0">
                <a:latin typeface="Cambria"/>
                <a:cs typeface="Cambria"/>
              </a:rPr>
              <a:t> </a:t>
            </a:r>
            <a:r>
              <a:rPr sz="2950" i="1" spc="-210" dirty="0">
                <a:latin typeface="Cambria"/>
                <a:cs typeface="Cambria"/>
              </a:rPr>
              <a:t>X</a:t>
            </a:r>
            <a:r>
              <a:rPr sz="2950" i="1" spc="-345" dirty="0">
                <a:latin typeface="Cambria"/>
                <a:cs typeface="Cambria"/>
              </a:rPr>
              <a:t> </a:t>
            </a:r>
            <a:r>
              <a:rPr sz="2950" spc="-145" dirty="0">
                <a:latin typeface="Cambria"/>
                <a:cs typeface="Cambria"/>
              </a:rPr>
              <a:t>)</a:t>
            </a:r>
            <a:r>
              <a:rPr sz="2950" spc="-360" dirty="0">
                <a:latin typeface="Cambria"/>
                <a:cs typeface="Cambria"/>
              </a:rPr>
              <a:t> </a:t>
            </a:r>
            <a:r>
              <a:rPr sz="2950" spc="-210" dirty="0">
                <a:latin typeface="Symbol"/>
                <a:cs typeface="Symbol"/>
              </a:rPr>
              <a:t></a:t>
            </a:r>
            <a:r>
              <a:rPr sz="2950" spc="-285" dirty="0">
                <a:latin typeface="Times New Roman"/>
                <a:cs typeface="Times New Roman"/>
              </a:rPr>
              <a:t> </a:t>
            </a:r>
            <a:r>
              <a:rPr sz="2950" spc="-170" dirty="0">
                <a:latin typeface="Cambria"/>
                <a:cs typeface="Cambria"/>
              </a:rPr>
              <a:t>argmax</a:t>
            </a:r>
            <a:r>
              <a:rPr sz="2950" i="1" spc="-170" dirty="0">
                <a:latin typeface="Cambria"/>
                <a:cs typeface="Cambria"/>
              </a:rPr>
              <a:t>P</a:t>
            </a:r>
            <a:r>
              <a:rPr sz="2950" spc="-170" dirty="0">
                <a:latin typeface="Cambria"/>
                <a:cs typeface="Cambria"/>
              </a:rPr>
              <a:t>(</a:t>
            </a:r>
            <a:r>
              <a:rPr sz="2950" i="1" spc="-170" dirty="0">
                <a:latin typeface="Cambria"/>
                <a:cs typeface="Cambria"/>
              </a:rPr>
              <a:t>X</a:t>
            </a:r>
            <a:r>
              <a:rPr sz="2950" i="1" spc="-300" dirty="0">
                <a:latin typeface="Cambria"/>
                <a:cs typeface="Cambria"/>
              </a:rPr>
              <a:t> </a:t>
            </a:r>
            <a:r>
              <a:rPr sz="2950" spc="-50" dirty="0">
                <a:latin typeface="Cambria"/>
                <a:cs typeface="Cambria"/>
              </a:rPr>
              <a:t>,</a:t>
            </a:r>
            <a:r>
              <a:rPr sz="2950" i="1" spc="-50" dirty="0">
                <a:latin typeface="Cambria"/>
                <a:cs typeface="Cambria"/>
              </a:rPr>
              <a:t>c</a:t>
            </a:r>
            <a:r>
              <a:rPr sz="2950" spc="-50" dirty="0">
                <a:latin typeface="Cambria"/>
                <a:cs typeface="Cambria"/>
              </a:rPr>
              <a:t>)</a:t>
            </a:r>
            <a:r>
              <a:rPr sz="2950" spc="-355" dirty="0">
                <a:latin typeface="Cambria"/>
                <a:cs typeface="Cambria"/>
              </a:rPr>
              <a:t> </a:t>
            </a:r>
            <a:r>
              <a:rPr sz="2950" spc="-210" dirty="0">
                <a:latin typeface="Symbol"/>
                <a:cs typeface="Symbol"/>
              </a:rPr>
              <a:t></a:t>
            </a:r>
            <a:r>
              <a:rPr sz="2950" spc="-290" dirty="0">
                <a:latin typeface="Times New Roman"/>
                <a:cs typeface="Times New Roman"/>
              </a:rPr>
              <a:t> </a:t>
            </a:r>
            <a:r>
              <a:rPr sz="2950" spc="-170" dirty="0">
                <a:latin typeface="Cambria"/>
                <a:cs typeface="Cambria"/>
              </a:rPr>
              <a:t>argmax</a:t>
            </a:r>
            <a:r>
              <a:rPr sz="2950" i="1" spc="-170" dirty="0">
                <a:latin typeface="Cambria"/>
                <a:cs typeface="Cambria"/>
              </a:rPr>
              <a:t>P</a:t>
            </a:r>
            <a:r>
              <a:rPr sz="2950" spc="-170" dirty="0">
                <a:latin typeface="Cambria"/>
                <a:cs typeface="Cambria"/>
              </a:rPr>
              <a:t>(</a:t>
            </a:r>
            <a:r>
              <a:rPr sz="2950" i="1" spc="-170" dirty="0">
                <a:latin typeface="Cambria"/>
                <a:cs typeface="Cambria"/>
              </a:rPr>
              <a:t>X</a:t>
            </a:r>
            <a:r>
              <a:rPr sz="2950" i="1" spc="-240" dirty="0">
                <a:latin typeface="Cambria"/>
                <a:cs typeface="Cambria"/>
              </a:rPr>
              <a:t> </a:t>
            </a:r>
            <a:r>
              <a:rPr sz="2950" spc="-100" dirty="0">
                <a:latin typeface="Cambria"/>
                <a:cs typeface="Cambria"/>
              </a:rPr>
              <a:t>|</a:t>
            </a:r>
            <a:r>
              <a:rPr sz="2950" i="1" spc="-100" dirty="0">
                <a:latin typeface="Cambria"/>
                <a:cs typeface="Cambria"/>
              </a:rPr>
              <a:t>c</a:t>
            </a:r>
            <a:r>
              <a:rPr sz="2950" spc="-100" dirty="0">
                <a:latin typeface="Cambria"/>
                <a:cs typeface="Cambria"/>
              </a:rPr>
              <a:t>)</a:t>
            </a:r>
            <a:r>
              <a:rPr sz="2950" i="1" spc="-100" dirty="0">
                <a:latin typeface="Cambria"/>
                <a:cs typeface="Cambria"/>
              </a:rPr>
              <a:t>P</a:t>
            </a:r>
            <a:r>
              <a:rPr sz="2950" spc="-100" dirty="0">
                <a:latin typeface="Cambria"/>
                <a:cs typeface="Cambria"/>
              </a:rPr>
              <a:t>(</a:t>
            </a:r>
            <a:r>
              <a:rPr sz="2950" i="1" spc="-100" dirty="0">
                <a:latin typeface="Cambria"/>
                <a:cs typeface="Cambria"/>
              </a:rPr>
              <a:t>c</a:t>
            </a:r>
            <a:r>
              <a:rPr sz="2950" spc="-100" dirty="0">
                <a:latin typeface="Cambria"/>
                <a:cs typeface="Cambria"/>
              </a:rPr>
              <a:t>)</a:t>
            </a:r>
            <a:endParaRPr sz="2950">
              <a:latin typeface="Cambria"/>
              <a:cs typeface="Cambria"/>
            </a:endParaRPr>
          </a:p>
          <a:p>
            <a:pPr marL="376555">
              <a:lnSpc>
                <a:spcPct val="100000"/>
              </a:lnSpc>
              <a:spcBef>
                <a:spcPts val="80"/>
              </a:spcBef>
              <a:tabLst>
                <a:tab pos="2675890" algn="l"/>
                <a:tab pos="4924425" algn="l"/>
              </a:tabLst>
            </a:pPr>
            <a:r>
              <a:rPr sz="1700" i="1" spc="-215" dirty="0">
                <a:latin typeface="Cambria"/>
                <a:cs typeface="Cambria"/>
              </a:rPr>
              <a:t>c</a:t>
            </a:r>
            <a:r>
              <a:rPr sz="1700" spc="-215" dirty="0">
                <a:latin typeface="Symbol"/>
                <a:cs typeface="Symbol"/>
              </a:rPr>
              <a:t></a:t>
            </a:r>
            <a:r>
              <a:rPr sz="1700" i="1" spc="-215" dirty="0">
                <a:latin typeface="Cambria"/>
                <a:cs typeface="Cambria"/>
              </a:rPr>
              <a:t>C	c</a:t>
            </a:r>
            <a:r>
              <a:rPr sz="1700" spc="-215" dirty="0">
                <a:latin typeface="Symbol"/>
                <a:cs typeface="Symbol"/>
              </a:rPr>
              <a:t></a:t>
            </a:r>
            <a:r>
              <a:rPr sz="1700" i="1" spc="-215" dirty="0">
                <a:latin typeface="Cambria"/>
                <a:cs typeface="Cambria"/>
              </a:rPr>
              <a:t>C	c</a:t>
            </a:r>
            <a:r>
              <a:rPr sz="1700" spc="-215" dirty="0">
                <a:latin typeface="Symbol"/>
                <a:cs typeface="Symbol"/>
              </a:rPr>
              <a:t></a:t>
            </a:r>
            <a:r>
              <a:rPr sz="1700" i="1" spc="-215" dirty="0">
                <a:latin typeface="Cambria"/>
                <a:cs typeface="Cambria"/>
              </a:rPr>
              <a:t>C</a:t>
            </a:r>
            <a:endParaRPr sz="17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00576" y="3360183"/>
            <a:ext cx="4584065" cy="1444492"/>
            <a:chOff x="1800576" y="3360183"/>
            <a:chExt cx="4584065" cy="1444492"/>
          </a:xfrm>
        </p:grpSpPr>
        <p:sp>
          <p:nvSpPr>
            <p:cNvPr id="28" name="object 28"/>
            <p:cNvSpPr/>
            <p:nvPr/>
          </p:nvSpPr>
          <p:spPr>
            <a:xfrm>
              <a:off x="1800576" y="4056645"/>
              <a:ext cx="4584065" cy="748030"/>
            </a:xfrm>
            <a:custGeom>
              <a:avLst/>
              <a:gdLst/>
              <a:ahLst/>
              <a:cxnLst/>
              <a:rect l="l" t="t" r="r" b="b"/>
              <a:pathLst>
                <a:path w="4584065" h="748029">
                  <a:moveTo>
                    <a:pt x="4584040" y="0"/>
                  </a:moveTo>
                  <a:lnTo>
                    <a:pt x="0" y="0"/>
                  </a:lnTo>
                  <a:lnTo>
                    <a:pt x="0" y="747410"/>
                  </a:lnTo>
                  <a:lnTo>
                    <a:pt x="4584040" y="747410"/>
                  </a:lnTo>
                  <a:lnTo>
                    <a:pt x="4584040" y="0"/>
                  </a:lnTo>
                  <a:close/>
                </a:path>
              </a:pathLst>
            </a:custGeom>
            <a:solidFill>
              <a:srgbClr val="F4B183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75983" y="3360183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79">
                  <a:moveTo>
                    <a:pt x="3696" y="0"/>
                  </a:moveTo>
                  <a:lnTo>
                    <a:pt x="1066" y="0"/>
                  </a:lnTo>
                  <a:lnTo>
                    <a:pt x="0" y="1065"/>
                  </a:lnTo>
                  <a:lnTo>
                    <a:pt x="0" y="3696"/>
                  </a:lnTo>
                  <a:lnTo>
                    <a:pt x="1066" y="4762"/>
                  </a:lnTo>
                  <a:lnTo>
                    <a:pt x="3696" y="4762"/>
                  </a:lnTo>
                  <a:lnTo>
                    <a:pt x="4762" y="3696"/>
                  </a:lnTo>
                  <a:lnTo>
                    <a:pt x="4762" y="2381"/>
                  </a:lnTo>
                  <a:lnTo>
                    <a:pt x="4762" y="1065"/>
                  </a:lnTo>
                  <a:lnTo>
                    <a:pt x="36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901572" y="4839716"/>
            <a:ext cx="56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1800" b="0" spc="-1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1800" b="0" spc="-2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1800" b="0" spc="-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1800" b="0" spc="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1800" b="0" dirty="0">
                <a:solidFill>
                  <a:srgbClr val="FFFFFF"/>
                </a:solidFill>
                <a:latin typeface="Calibri Light"/>
                <a:cs typeface="Calibri Light"/>
              </a:rPr>
              <a:t>!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52621" y="1891445"/>
            <a:ext cx="40957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i="1" spc="5" dirty="0">
                <a:latin typeface="Times New Roman"/>
                <a:cs typeface="Times New Roman"/>
              </a:rPr>
              <a:t>MA</a:t>
            </a:r>
            <a:r>
              <a:rPr sz="1450" i="1" spc="15" dirty="0">
                <a:latin typeface="Times New Roman"/>
                <a:cs typeface="Times New Roman"/>
              </a:rPr>
              <a:t>P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22659" y="2066588"/>
            <a:ext cx="49974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50" i="1" spc="145" dirty="0">
                <a:latin typeface="Times New Roman"/>
                <a:cs typeface="Times New Roman"/>
              </a:rPr>
              <a:t>c</a:t>
            </a:r>
            <a:r>
              <a:rPr sz="1575" i="1" spc="7" baseline="-18518" dirty="0">
                <a:latin typeface="Times New Roman"/>
                <a:cs typeface="Times New Roman"/>
              </a:rPr>
              <a:t>j</a:t>
            </a:r>
            <a:r>
              <a:rPr sz="1575" i="1" spc="-112" baseline="-18518" dirty="0">
                <a:latin typeface="Times New Roman"/>
                <a:cs typeface="Times New Roman"/>
              </a:rPr>
              <a:t> </a:t>
            </a:r>
            <a:r>
              <a:rPr sz="1450" spc="20" dirty="0">
                <a:latin typeface="Symbol"/>
                <a:cs typeface="Symbol"/>
              </a:rPr>
              <a:t></a:t>
            </a:r>
            <a:r>
              <a:rPr sz="1450" i="1" spc="20" dirty="0">
                <a:latin typeface="Times New Roman"/>
                <a:cs typeface="Times New Roman"/>
              </a:rPr>
              <a:t>C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80910" y="1891445"/>
            <a:ext cx="172212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23545" algn="l"/>
                <a:tab pos="803275" algn="l"/>
                <a:tab pos="1614805" algn="l"/>
              </a:tabLst>
            </a:pPr>
            <a:r>
              <a:rPr sz="1450" i="1" spc="5" dirty="0">
                <a:latin typeface="Times New Roman"/>
                <a:cs typeface="Times New Roman"/>
              </a:rPr>
              <a:t>j	</a:t>
            </a:r>
            <a:r>
              <a:rPr sz="1450" spc="15" dirty="0">
                <a:latin typeface="Times New Roman"/>
                <a:cs typeface="Times New Roman"/>
              </a:rPr>
              <a:t>1	2	</a:t>
            </a:r>
            <a:r>
              <a:rPr sz="1450" i="1" spc="15" dirty="0">
                <a:latin typeface="Times New Roman"/>
                <a:cs typeface="Times New Roman"/>
              </a:rPr>
              <a:t>p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05086" y="1674201"/>
            <a:ext cx="424307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1350" algn="l"/>
                <a:tab pos="2534285" algn="l"/>
                <a:tab pos="4121150" algn="l"/>
              </a:tabLst>
            </a:pPr>
            <a:r>
              <a:rPr sz="2550" i="1" spc="5" dirty="0">
                <a:latin typeface="Times New Roman"/>
                <a:cs typeface="Times New Roman"/>
              </a:rPr>
              <a:t>c	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13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Times New Roman"/>
                <a:cs typeface="Times New Roman"/>
              </a:rPr>
              <a:t>ar</a:t>
            </a:r>
            <a:r>
              <a:rPr sz="2550" spc="5" dirty="0">
                <a:latin typeface="Times New Roman"/>
                <a:cs typeface="Times New Roman"/>
              </a:rPr>
              <a:t>gm</a:t>
            </a:r>
            <a:r>
              <a:rPr sz="2550" spc="-15" dirty="0">
                <a:latin typeface="Times New Roman"/>
                <a:cs typeface="Times New Roman"/>
              </a:rPr>
              <a:t>a</a:t>
            </a:r>
            <a:r>
              <a:rPr sz="2550" spc="5" dirty="0">
                <a:latin typeface="Times New Roman"/>
                <a:cs typeface="Times New Roman"/>
              </a:rPr>
              <a:t>x</a:t>
            </a:r>
            <a:r>
              <a:rPr sz="2550" spc="-285" dirty="0">
                <a:latin typeface="Times New Roman"/>
                <a:cs typeface="Times New Roman"/>
              </a:rPr>
              <a:t> </a:t>
            </a:r>
            <a:r>
              <a:rPr sz="2550" i="1" spc="80" dirty="0">
                <a:latin typeface="Times New Roman"/>
                <a:cs typeface="Times New Roman"/>
              </a:rPr>
              <a:t>P</a:t>
            </a:r>
            <a:r>
              <a:rPr sz="2550" spc="25" dirty="0">
                <a:latin typeface="Times New Roman"/>
                <a:cs typeface="Times New Roman"/>
              </a:rPr>
              <a:t>(</a:t>
            </a:r>
            <a:r>
              <a:rPr sz="2550" i="1" spc="5" dirty="0">
                <a:latin typeface="Times New Roman"/>
                <a:cs typeface="Times New Roman"/>
              </a:rPr>
              <a:t>c</a:t>
            </a:r>
            <a:r>
              <a:rPr sz="2550" i="1" dirty="0">
                <a:latin typeface="Times New Roman"/>
                <a:cs typeface="Times New Roman"/>
              </a:rPr>
              <a:t>	</a:t>
            </a:r>
            <a:r>
              <a:rPr sz="2550" dirty="0">
                <a:latin typeface="Times New Roman"/>
                <a:cs typeface="Times New Roman"/>
              </a:rPr>
              <a:t>|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x</a:t>
            </a:r>
            <a:r>
              <a:rPr sz="2550" i="1" spc="-3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18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x</a:t>
            </a:r>
            <a:r>
              <a:rPr sz="2550" i="1" spc="245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Times New Roman"/>
                <a:cs typeface="Times New Roman"/>
              </a:rPr>
              <a:t>,</a:t>
            </a:r>
            <a:r>
              <a:rPr sz="2550" spc="-105" dirty="0">
                <a:latin typeface="MT Extra"/>
                <a:cs typeface="MT Extra"/>
              </a:rPr>
              <a:t>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18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x</a:t>
            </a:r>
            <a:r>
              <a:rPr sz="2550" i="1" dirty="0">
                <a:latin typeface="Times New Roman"/>
                <a:cs typeface="Times New Roman"/>
              </a:rPr>
              <a:t>	</a:t>
            </a:r>
            <a:r>
              <a:rPr sz="2550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99740" y="374395"/>
            <a:ext cx="407479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b="0" spc="-10" dirty="0">
                <a:latin typeface="Calibri Light"/>
                <a:cs typeface="Calibri Light"/>
              </a:rPr>
              <a:t>Establishing </a:t>
            </a:r>
            <a:r>
              <a:rPr sz="2400" b="0" dirty="0">
                <a:latin typeface="Calibri Light"/>
                <a:cs typeface="Calibri Light"/>
              </a:rPr>
              <a:t>a </a:t>
            </a:r>
            <a:r>
              <a:rPr sz="2400" b="0" spc="-10" dirty="0">
                <a:latin typeface="Calibri Light"/>
                <a:cs typeface="Calibri Light"/>
              </a:rPr>
              <a:t>probabilistic </a:t>
            </a:r>
            <a:r>
              <a:rPr sz="2400" b="0" spc="-5" dirty="0">
                <a:latin typeface="Calibri Light"/>
                <a:cs typeface="Calibri Light"/>
              </a:rPr>
              <a:t>model </a:t>
            </a:r>
            <a:r>
              <a:rPr sz="2400" b="0" spc="-535" dirty="0">
                <a:latin typeface="Calibri Light"/>
                <a:cs typeface="Calibri Light"/>
              </a:rPr>
              <a:t> </a:t>
            </a:r>
            <a:r>
              <a:rPr sz="2400" b="0" spc="-25" dirty="0">
                <a:latin typeface="Calibri Light"/>
                <a:cs typeface="Calibri Light"/>
              </a:rPr>
              <a:t>for</a:t>
            </a:r>
            <a:r>
              <a:rPr sz="2400" b="0" spc="-15" dirty="0">
                <a:latin typeface="Calibri Light"/>
                <a:cs typeface="Calibri Light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classification</a:t>
            </a:r>
            <a:endParaRPr sz="2400">
              <a:latin typeface="Calibri Light"/>
              <a:cs typeface="Calibri Ligh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2910928"/>
            <a:ext cx="9144000" cy="79375"/>
            <a:chOff x="0" y="2910928"/>
            <a:chExt cx="9144000" cy="79375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3654" y="2920479"/>
              <a:ext cx="2271467" cy="6959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0" y="294902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762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10</a:t>
            </a:r>
            <a:r>
              <a:rPr spc="-5" dirty="0"/>
              <a:t>/</a:t>
            </a:r>
            <a:r>
              <a:rPr spc="-10" dirty="0"/>
              <a:t>1</a:t>
            </a:r>
            <a:r>
              <a:rPr spc="-5" dirty="0"/>
              <a:t>/</a:t>
            </a:r>
            <a:r>
              <a:rPr spc="-10" dirty="0"/>
              <a:t>20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028" y="1496171"/>
            <a:ext cx="914400" cy="697230"/>
          </a:xfrm>
          <a:custGeom>
            <a:avLst/>
            <a:gdLst/>
            <a:ahLst/>
            <a:cxnLst/>
            <a:rect l="l" t="t" r="r" b="b"/>
            <a:pathLst>
              <a:path w="914400" h="697230">
                <a:moveTo>
                  <a:pt x="0" y="0"/>
                </a:moveTo>
                <a:lnTo>
                  <a:pt x="1" y="697224"/>
                </a:lnTo>
              </a:path>
              <a:path w="914400" h="69723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26831" y="1504251"/>
            <a:ext cx="529590" cy="703580"/>
            <a:chOff x="8326831" y="1504251"/>
            <a:chExt cx="529590" cy="703580"/>
          </a:xfrm>
        </p:grpSpPr>
        <p:sp>
          <p:nvSpPr>
            <p:cNvPr id="4" name="object 4"/>
            <p:cNvSpPr/>
            <p:nvPr/>
          </p:nvSpPr>
          <p:spPr>
            <a:xfrm>
              <a:off x="8326831" y="1510601"/>
              <a:ext cx="523240" cy="0"/>
            </a:xfrm>
            <a:custGeom>
              <a:avLst/>
              <a:gdLst/>
              <a:ahLst/>
              <a:cxnLst/>
              <a:rect l="l" t="t" r="r" b="b"/>
              <a:pathLst>
                <a:path w="523240">
                  <a:moveTo>
                    <a:pt x="0" y="0"/>
                  </a:moveTo>
                  <a:lnTo>
                    <a:pt x="523012" y="1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49842" y="1510601"/>
              <a:ext cx="0" cy="697230"/>
            </a:xfrm>
            <a:custGeom>
              <a:avLst/>
              <a:gdLst/>
              <a:ahLst/>
              <a:cxnLst/>
              <a:rect l="l" t="t" r="r" b="b"/>
              <a:pathLst>
                <a:path h="697230">
                  <a:moveTo>
                    <a:pt x="0" y="0"/>
                  </a:moveTo>
                  <a:lnTo>
                    <a:pt x="1" y="697224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54616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latin typeface="Calibri Light"/>
                <a:cs typeface="Calibri Light"/>
              </a:rPr>
              <a:t>Three</a:t>
            </a:r>
            <a:r>
              <a:rPr sz="3300" b="0" spc="-20" dirty="0">
                <a:latin typeface="Calibri Light"/>
                <a:cs typeface="Calibri Light"/>
              </a:rPr>
              <a:t> </a:t>
            </a:r>
            <a:r>
              <a:rPr sz="3300" b="0" spc="-5" dirty="0">
                <a:latin typeface="Calibri Light"/>
                <a:cs typeface="Calibri Light"/>
              </a:rPr>
              <a:t>major</a:t>
            </a:r>
            <a:r>
              <a:rPr sz="3300" b="0" spc="-10" dirty="0">
                <a:latin typeface="Calibri Light"/>
                <a:cs typeface="Calibri Light"/>
              </a:rPr>
              <a:t> </a:t>
            </a:r>
            <a:r>
              <a:rPr sz="3300" b="0" spc="-20" dirty="0">
                <a:latin typeface="Calibri Light"/>
                <a:cs typeface="Calibri Light"/>
              </a:rPr>
              <a:t>groups</a:t>
            </a:r>
            <a:r>
              <a:rPr sz="3300" b="0" spc="-10" dirty="0">
                <a:latin typeface="Calibri Light"/>
                <a:cs typeface="Calibri Light"/>
              </a:rPr>
              <a:t> </a:t>
            </a:r>
            <a:r>
              <a:rPr sz="3300" b="0" dirty="0">
                <a:latin typeface="Calibri Light"/>
                <a:cs typeface="Calibri Light"/>
              </a:rPr>
              <a:t>of</a:t>
            </a:r>
            <a:r>
              <a:rPr sz="3300" b="0" spc="-10" dirty="0">
                <a:latin typeface="Calibri Light"/>
                <a:cs typeface="Calibri Light"/>
              </a:rPr>
              <a:t> classifiers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517903"/>
            <a:ext cx="7623809" cy="40389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84150" marR="5080" indent="-171450">
              <a:lnSpc>
                <a:spcPct val="73000"/>
              </a:lnSpc>
              <a:spcBef>
                <a:spcPts val="844"/>
              </a:spcBef>
              <a:buFont typeface="Arial"/>
              <a:buChar char="•"/>
              <a:tabLst>
                <a:tab pos="184150" algn="l"/>
              </a:tabLst>
            </a:pPr>
            <a:r>
              <a:rPr sz="2300" b="0" spc="-45" dirty="0">
                <a:latin typeface="Calibri Light"/>
                <a:cs typeface="Calibri Light"/>
              </a:rPr>
              <a:t>We</a:t>
            </a:r>
            <a:r>
              <a:rPr sz="2300" b="0" spc="5" dirty="0">
                <a:latin typeface="Calibri Light"/>
                <a:cs typeface="Calibri Light"/>
              </a:rPr>
              <a:t> </a:t>
            </a:r>
            <a:r>
              <a:rPr sz="2300" b="0" spc="-10" dirty="0">
                <a:latin typeface="Calibri Light"/>
                <a:cs typeface="Calibri Light"/>
              </a:rPr>
              <a:t>can</a:t>
            </a:r>
            <a:r>
              <a:rPr sz="2300" b="0" spc="10" dirty="0">
                <a:latin typeface="Calibri Light"/>
                <a:cs typeface="Calibri Light"/>
              </a:rPr>
              <a:t> </a:t>
            </a:r>
            <a:r>
              <a:rPr sz="2300" b="0" dirty="0">
                <a:latin typeface="Calibri Light"/>
                <a:cs typeface="Calibri Light"/>
              </a:rPr>
              <a:t>divide</a:t>
            </a:r>
            <a:r>
              <a:rPr sz="2300" b="0" spc="5" dirty="0">
                <a:latin typeface="Calibri Light"/>
                <a:cs typeface="Calibri Light"/>
              </a:rPr>
              <a:t> </a:t>
            </a:r>
            <a:r>
              <a:rPr sz="2300" b="0" spc="-5" dirty="0">
                <a:latin typeface="Calibri Light"/>
                <a:cs typeface="Calibri Light"/>
              </a:rPr>
              <a:t>the</a:t>
            </a:r>
            <a:r>
              <a:rPr sz="2300" b="0" spc="10" dirty="0">
                <a:latin typeface="Calibri Light"/>
                <a:cs typeface="Calibri Light"/>
              </a:rPr>
              <a:t> </a:t>
            </a:r>
            <a:r>
              <a:rPr sz="2300" b="0" spc="-15" dirty="0">
                <a:latin typeface="Calibri Light"/>
                <a:cs typeface="Calibri Light"/>
              </a:rPr>
              <a:t>large</a:t>
            </a:r>
            <a:r>
              <a:rPr sz="2300" b="0" spc="5" dirty="0">
                <a:latin typeface="Calibri Light"/>
                <a:cs typeface="Calibri Light"/>
              </a:rPr>
              <a:t> </a:t>
            </a:r>
            <a:r>
              <a:rPr sz="2300" b="0" spc="-10" dirty="0">
                <a:latin typeface="Calibri Light"/>
                <a:cs typeface="Calibri Light"/>
              </a:rPr>
              <a:t>variety</a:t>
            </a:r>
            <a:r>
              <a:rPr sz="2300" b="0" spc="5" dirty="0">
                <a:latin typeface="Calibri Light"/>
                <a:cs typeface="Calibri Light"/>
              </a:rPr>
              <a:t> </a:t>
            </a:r>
            <a:r>
              <a:rPr sz="2300" b="0" dirty="0">
                <a:latin typeface="Calibri Light"/>
                <a:cs typeface="Calibri Light"/>
              </a:rPr>
              <a:t>of </a:t>
            </a:r>
            <a:r>
              <a:rPr sz="2300" b="0" spc="-5" dirty="0">
                <a:latin typeface="Calibri Light"/>
                <a:cs typeface="Calibri Light"/>
              </a:rPr>
              <a:t>classification</a:t>
            </a:r>
            <a:r>
              <a:rPr sz="2300" b="0" spc="10" dirty="0">
                <a:latin typeface="Calibri Light"/>
                <a:cs typeface="Calibri Light"/>
              </a:rPr>
              <a:t> </a:t>
            </a:r>
            <a:r>
              <a:rPr sz="2300" b="0" spc="-5" dirty="0">
                <a:latin typeface="Calibri Light"/>
                <a:cs typeface="Calibri Light"/>
              </a:rPr>
              <a:t>approaches</a:t>
            </a:r>
            <a:r>
              <a:rPr sz="2300" b="0" dirty="0">
                <a:latin typeface="Calibri Light"/>
                <a:cs typeface="Calibri Light"/>
              </a:rPr>
              <a:t> </a:t>
            </a:r>
            <a:r>
              <a:rPr sz="2300" b="0" spc="-15" dirty="0">
                <a:latin typeface="Calibri Light"/>
                <a:cs typeface="Calibri Light"/>
              </a:rPr>
              <a:t>into </a:t>
            </a:r>
            <a:r>
              <a:rPr sz="2300" b="0" spc="-505" dirty="0">
                <a:latin typeface="Calibri Light"/>
                <a:cs typeface="Calibri Light"/>
              </a:rPr>
              <a:t> </a:t>
            </a:r>
            <a:r>
              <a:rPr sz="2300" b="0" spc="-10" dirty="0">
                <a:solidFill>
                  <a:srgbClr val="CE2CDA"/>
                </a:solidFill>
                <a:latin typeface="Calibri Light"/>
                <a:cs typeface="Calibri Light"/>
              </a:rPr>
              <a:t>roughly</a:t>
            </a:r>
            <a:r>
              <a:rPr sz="2300" b="0" spc="-5" dirty="0">
                <a:solidFill>
                  <a:srgbClr val="CE2CDA"/>
                </a:solidFill>
                <a:latin typeface="Calibri Light"/>
                <a:cs typeface="Calibri Light"/>
              </a:rPr>
              <a:t> </a:t>
            </a:r>
            <a:r>
              <a:rPr sz="2300" b="0" spc="-10" dirty="0">
                <a:solidFill>
                  <a:srgbClr val="CE2CDA"/>
                </a:solidFill>
                <a:latin typeface="Calibri Light"/>
                <a:cs typeface="Calibri Light"/>
              </a:rPr>
              <a:t>three</a:t>
            </a:r>
            <a:r>
              <a:rPr sz="2300" b="0" spc="5" dirty="0">
                <a:solidFill>
                  <a:srgbClr val="CE2CDA"/>
                </a:solidFill>
                <a:latin typeface="Calibri Light"/>
                <a:cs typeface="Calibri Light"/>
              </a:rPr>
              <a:t> </a:t>
            </a:r>
            <a:r>
              <a:rPr sz="2300" b="0" dirty="0">
                <a:solidFill>
                  <a:srgbClr val="CE2CDA"/>
                </a:solidFill>
                <a:latin typeface="Calibri Light"/>
                <a:cs typeface="Calibri Light"/>
              </a:rPr>
              <a:t>major </a:t>
            </a:r>
            <a:r>
              <a:rPr sz="2300" b="0" spc="-5" dirty="0">
                <a:solidFill>
                  <a:srgbClr val="CE2CDA"/>
                </a:solidFill>
                <a:latin typeface="Calibri Light"/>
                <a:cs typeface="Calibri Light"/>
              </a:rPr>
              <a:t>types</a:t>
            </a:r>
            <a:endParaRPr sz="2300" dirty="0">
              <a:latin typeface="Calibri Light"/>
              <a:cs typeface="Calibri Light"/>
            </a:endParaRPr>
          </a:p>
          <a:p>
            <a:pPr marL="61594">
              <a:lnSpc>
                <a:spcPct val="100000"/>
              </a:lnSpc>
              <a:spcBef>
                <a:spcPts val="1920"/>
              </a:spcBef>
            </a:pPr>
            <a:r>
              <a:rPr sz="1700" b="0" dirty="0">
                <a:solidFill>
                  <a:srgbClr val="0000FF"/>
                </a:solidFill>
                <a:latin typeface="Calibri Light"/>
                <a:cs typeface="Calibri Light"/>
              </a:rPr>
              <a:t>1.</a:t>
            </a:r>
            <a:r>
              <a:rPr sz="1700" b="0" spc="-4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700" b="0" spc="-5" dirty="0">
                <a:latin typeface="Calibri Light"/>
                <a:cs typeface="Calibri Light"/>
              </a:rPr>
              <a:t>Discriminative</a:t>
            </a:r>
            <a:endParaRPr sz="1700" dirty="0">
              <a:latin typeface="Calibri Light"/>
              <a:cs typeface="Calibri Light"/>
            </a:endParaRPr>
          </a:p>
          <a:p>
            <a:pPr marL="698500">
              <a:lnSpc>
                <a:spcPct val="100000"/>
              </a:lnSpc>
              <a:spcBef>
                <a:spcPts val="265"/>
              </a:spcBef>
            </a:pPr>
            <a:r>
              <a:rPr sz="1700" b="0" spc="-5" dirty="0">
                <a:latin typeface="Calibri Light"/>
                <a:cs typeface="Calibri Light"/>
              </a:rPr>
              <a:t>directly</a:t>
            </a:r>
            <a:r>
              <a:rPr sz="1700" b="0" dirty="0">
                <a:latin typeface="Calibri Light"/>
                <a:cs typeface="Calibri Light"/>
              </a:rPr>
              <a:t> </a:t>
            </a:r>
            <a:r>
              <a:rPr sz="1700" b="0" spc="-10" dirty="0">
                <a:latin typeface="Calibri Light"/>
                <a:cs typeface="Calibri Light"/>
              </a:rPr>
              <a:t>estimate</a:t>
            </a:r>
            <a:r>
              <a:rPr sz="1700" b="0" dirty="0">
                <a:latin typeface="Calibri Light"/>
                <a:cs typeface="Calibri Light"/>
              </a:rPr>
              <a:t> a </a:t>
            </a:r>
            <a:r>
              <a:rPr sz="1700" b="0" spc="-5" dirty="0">
                <a:latin typeface="Calibri Light"/>
                <a:cs typeface="Calibri Light"/>
              </a:rPr>
              <a:t>decision</a:t>
            </a:r>
            <a:r>
              <a:rPr sz="1700" b="0" spc="5" dirty="0">
                <a:latin typeface="Calibri Light"/>
                <a:cs typeface="Calibri Light"/>
              </a:rPr>
              <a:t> </a:t>
            </a:r>
            <a:r>
              <a:rPr sz="1700" b="0" spc="-5" dirty="0">
                <a:latin typeface="Calibri Light"/>
                <a:cs typeface="Calibri Light"/>
              </a:rPr>
              <a:t>rule/boundary</a:t>
            </a:r>
            <a:r>
              <a:rPr lang="en-US" sz="1700" b="0" spc="-5" dirty="0">
                <a:latin typeface="Calibri Light"/>
                <a:cs typeface="Calibri Light"/>
              </a:rPr>
              <a:t> </a:t>
            </a:r>
            <a:r>
              <a:rPr lang="en-US" sz="1700" b="1" spc="-5" dirty="0">
                <a:solidFill>
                  <a:srgbClr val="FF0000"/>
                </a:solidFill>
                <a:latin typeface="Calibri Light"/>
                <a:cs typeface="Calibri Light"/>
              </a:rPr>
              <a:t>from data</a:t>
            </a:r>
            <a:endParaRPr sz="1700" b="1" dirty="0">
              <a:solidFill>
                <a:srgbClr val="FF0000"/>
              </a:solidFill>
              <a:latin typeface="Calibri Light"/>
              <a:cs typeface="Calibri Light"/>
            </a:endParaRPr>
          </a:p>
          <a:p>
            <a:pPr marL="698500">
              <a:lnSpc>
                <a:spcPct val="100000"/>
              </a:lnSpc>
              <a:spcBef>
                <a:spcPts val="165"/>
              </a:spcBef>
            </a:pPr>
            <a:r>
              <a:rPr sz="1700" b="0" dirty="0">
                <a:latin typeface="Calibri Light"/>
                <a:cs typeface="Calibri Light"/>
              </a:rPr>
              <a:t>e.</a:t>
            </a:r>
            <a:r>
              <a:rPr sz="1700" b="0" dirty="0">
                <a:solidFill>
                  <a:srgbClr val="0070C0"/>
                </a:solidFill>
                <a:latin typeface="Calibri Light"/>
                <a:cs typeface="Calibri Light"/>
              </a:rPr>
              <a:t>g., support</a:t>
            </a:r>
            <a:r>
              <a:rPr sz="1700" b="0" spc="15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700" b="0" spc="-10" dirty="0">
                <a:solidFill>
                  <a:srgbClr val="0070C0"/>
                </a:solidFill>
                <a:latin typeface="Calibri Light"/>
                <a:cs typeface="Calibri Light"/>
              </a:rPr>
              <a:t>vector</a:t>
            </a:r>
            <a:r>
              <a:rPr sz="1700" b="0" spc="10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700" b="0" spc="-5" dirty="0">
                <a:solidFill>
                  <a:srgbClr val="0070C0"/>
                </a:solidFill>
                <a:latin typeface="Calibri Light"/>
                <a:cs typeface="Calibri Light"/>
              </a:rPr>
              <a:t>machine,</a:t>
            </a:r>
            <a:r>
              <a:rPr sz="1700" b="0" spc="5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700" b="0" spc="-5" dirty="0">
                <a:solidFill>
                  <a:srgbClr val="0070C0"/>
                </a:solidFill>
                <a:latin typeface="Calibri Light"/>
                <a:cs typeface="Calibri Light"/>
              </a:rPr>
              <a:t>decision</a:t>
            </a:r>
            <a:r>
              <a:rPr sz="1700" b="0" spc="10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700" b="0" spc="-10" dirty="0">
                <a:solidFill>
                  <a:srgbClr val="0070C0"/>
                </a:solidFill>
                <a:latin typeface="Calibri Light"/>
                <a:cs typeface="Calibri Light"/>
              </a:rPr>
              <a:t>tree</a:t>
            </a:r>
            <a:r>
              <a:rPr sz="1700" b="0" strike="sngStrike" spc="-10" dirty="0">
                <a:solidFill>
                  <a:srgbClr val="0000FF"/>
                </a:solidFill>
                <a:latin typeface="Calibri Light"/>
                <a:cs typeface="Calibri Light"/>
              </a:rPr>
              <a:t>,</a:t>
            </a:r>
            <a:endParaRPr sz="1700" dirty="0">
              <a:latin typeface="Calibri Light"/>
              <a:cs typeface="Calibri Light"/>
            </a:endParaRPr>
          </a:p>
          <a:p>
            <a:pPr marL="698500">
              <a:lnSpc>
                <a:spcPct val="100000"/>
              </a:lnSpc>
              <a:spcBef>
                <a:spcPts val="170"/>
              </a:spcBef>
            </a:pPr>
            <a:r>
              <a:rPr sz="1700" b="0" dirty="0">
                <a:latin typeface="Calibri Light"/>
                <a:cs typeface="Calibri Light"/>
              </a:rPr>
              <a:t>e.g.</a:t>
            </a:r>
            <a:r>
              <a:rPr sz="1700" b="0" spc="-10" dirty="0">
                <a:latin typeface="Calibri Light"/>
                <a:cs typeface="Calibri Light"/>
              </a:rPr>
              <a:t> </a:t>
            </a:r>
            <a:r>
              <a:rPr sz="1700" b="0" spc="-10" dirty="0">
                <a:solidFill>
                  <a:srgbClr val="0070C0"/>
                </a:solidFill>
                <a:latin typeface="Calibri Light"/>
                <a:cs typeface="Calibri Light"/>
              </a:rPr>
              <a:t>neural</a:t>
            </a:r>
            <a:r>
              <a:rPr sz="1700" b="0" spc="-5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700" b="0" spc="-10" dirty="0">
                <a:solidFill>
                  <a:srgbClr val="0070C0"/>
                </a:solidFill>
                <a:latin typeface="Calibri Light"/>
                <a:cs typeface="Calibri Light"/>
              </a:rPr>
              <a:t>networks</a:t>
            </a:r>
            <a:r>
              <a:rPr sz="1700" b="0" spc="-5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700" b="0" dirty="0">
                <a:solidFill>
                  <a:srgbClr val="0070C0"/>
                </a:solidFill>
                <a:latin typeface="Calibri Light"/>
                <a:cs typeface="Calibri Light"/>
              </a:rPr>
              <a:t>(NN),</a:t>
            </a:r>
            <a:r>
              <a:rPr sz="1700" b="0" spc="-10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700" b="0" spc="-5" dirty="0">
                <a:solidFill>
                  <a:srgbClr val="0070C0"/>
                </a:solidFill>
                <a:latin typeface="Calibri Light"/>
                <a:cs typeface="Calibri Light"/>
              </a:rPr>
              <a:t>deep</a:t>
            </a:r>
            <a:r>
              <a:rPr sz="1700" b="0" dirty="0">
                <a:solidFill>
                  <a:srgbClr val="0070C0"/>
                </a:solidFill>
                <a:latin typeface="Calibri Light"/>
                <a:cs typeface="Calibri Light"/>
              </a:rPr>
              <a:t> NN</a:t>
            </a:r>
            <a:endParaRPr sz="17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Calibri Light"/>
              <a:cs typeface="Calibri Light"/>
            </a:endParaRPr>
          </a:p>
          <a:p>
            <a:pPr marL="61594">
              <a:lnSpc>
                <a:spcPct val="100000"/>
              </a:lnSpc>
            </a:pPr>
            <a:r>
              <a:rPr sz="1700" b="0" dirty="0">
                <a:latin typeface="Calibri Light"/>
                <a:cs typeface="Calibri Light"/>
              </a:rPr>
              <a:t>2.</a:t>
            </a:r>
            <a:r>
              <a:rPr sz="1700" b="0" spc="-40" dirty="0">
                <a:latin typeface="Calibri Light"/>
                <a:cs typeface="Calibri Light"/>
              </a:rPr>
              <a:t> </a:t>
            </a:r>
            <a:r>
              <a:rPr sz="1700" b="0" spc="-10" dirty="0">
                <a:latin typeface="Calibri Light"/>
                <a:cs typeface="Calibri Light"/>
              </a:rPr>
              <a:t>Generative:</a:t>
            </a:r>
            <a:endParaRPr sz="1700" dirty="0">
              <a:latin typeface="Calibri Light"/>
              <a:cs typeface="Calibri Light"/>
            </a:endParaRPr>
          </a:p>
          <a:p>
            <a:pPr marL="603250">
              <a:lnSpc>
                <a:spcPct val="100000"/>
              </a:lnSpc>
              <a:spcBef>
                <a:spcPts val="265"/>
              </a:spcBef>
            </a:pPr>
            <a:r>
              <a:rPr sz="1700" b="0" spc="-5" dirty="0">
                <a:latin typeface="Calibri Light"/>
                <a:cs typeface="Calibri Light"/>
              </a:rPr>
              <a:t>build </a:t>
            </a:r>
            <a:r>
              <a:rPr sz="1700" b="0" dirty="0">
                <a:latin typeface="Calibri Light"/>
                <a:cs typeface="Calibri Light"/>
              </a:rPr>
              <a:t>a</a:t>
            </a:r>
            <a:r>
              <a:rPr sz="1700" b="0" spc="-5" dirty="0">
                <a:latin typeface="Calibri Light"/>
                <a:cs typeface="Calibri Light"/>
              </a:rPr>
              <a:t> </a:t>
            </a:r>
            <a:r>
              <a:rPr sz="1700" b="0" spc="-10" dirty="0">
                <a:latin typeface="Calibri Light"/>
                <a:cs typeface="Calibri Light"/>
              </a:rPr>
              <a:t>generative</a:t>
            </a:r>
            <a:r>
              <a:rPr sz="1700" b="0" spc="-5" dirty="0">
                <a:latin typeface="Calibri Light"/>
                <a:cs typeface="Calibri Light"/>
              </a:rPr>
              <a:t> </a:t>
            </a:r>
            <a:r>
              <a:rPr sz="1700" b="0" spc="-15" dirty="0">
                <a:latin typeface="Calibri Light"/>
                <a:cs typeface="Calibri Light"/>
              </a:rPr>
              <a:t>statistical</a:t>
            </a:r>
            <a:r>
              <a:rPr sz="1700" b="0" spc="-5" dirty="0">
                <a:latin typeface="Calibri Light"/>
                <a:cs typeface="Calibri Light"/>
              </a:rPr>
              <a:t> </a:t>
            </a:r>
            <a:r>
              <a:rPr sz="1700" b="0" dirty="0">
                <a:latin typeface="Calibri Light"/>
                <a:cs typeface="Calibri Light"/>
              </a:rPr>
              <a:t>model</a:t>
            </a:r>
            <a:r>
              <a:rPr lang="en-US" sz="1700" b="0" dirty="0">
                <a:latin typeface="Calibri Light"/>
                <a:cs typeface="Calibri Light"/>
              </a:rPr>
              <a:t> (such as </a:t>
            </a:r>
            <a:r>
              <a:rPr lang="en-US" sz="1700" b="1" dirty="0">
                <a:solidFill>
                  <a:srgbClr val="FF0000"/>
                </a:solidFill>
                <a:latin typeface="Calibri Light"/>
                <a:cs typeface="Calibri Light"/>
              </a:rPr>
              <a:t>using Bayes rule</a:t>
            </a:r>
            <a:r>
              <a:rPr lang="en-US" sz="1700" b="0" dirty="0">
                <a:latin typeface="Calibri Light"/>
                <a:cs typeface="Calibri Light"/>
              </a:rPr>
              <a:t>)</a:t>
            </a:r>
            <a:endParaRPr sz="1700" dirty="0">
              <a:latin typeface="Calibri Light"/>
              <a:cs typeface="Calibri Light"/>
            </a:endParaRPr>
          </a:p>
          <a:p>
            <a:pPr marL="603250">
              <a:lnSpc>
                <a:spcPct val="100000"/>
              </a:lnSpc>
              <a:spcBef>
                <a:spcPts val="165"/>
              </a:spcBef>
            </a:pPr>
            <a:r>
              <a:rPr sz="1700" b="0" dirty="0">
                <a:latin typeface="Calibri Light"/>
                <a:cs typeface="Calibri Light"/>
              </a:rPr>
              <a:t>e.g.,</a:t>
            </a:r>
            <a:r>
              <a:rPr sz="1700" b="0" spc="-15" dirty="0">
                <a:latin typeface="Calibri Light"/>
                <a:cs typeface="Calibri Light"/>
              </a:rPr>
              <a:t> </a:t>
            </a:r>
            <a:r>
              <a:rPr sz="1700" b="0" spc="-10" dirty="0">
                <a:latin typeface="Calibri Light"/>
                <a:cs typeface="Calibri Light"/>
              </a:rPr>
              <a:t>Bayesian</a:t>
            </a:r>
            <a:r>
              <a:rPr sz="1700" b="0" dirty="0">
                <a:latin typeface="Calibri Light"/>
                <a:cs typeface="Calibri Light"/>
              </a:rPr>
              <a:t> </a:t>
            </a:r>
            <a:r>
              <a:rPr sz="1700" b="0" spc="-10" dirty="0">
                <a:latin typeface="Calibri Light"/>
                <a:cs typeface="Calibri Light"/>
              </a:rPr>
              <a:t>networks,</a:t>
            </a:r>
            <a:r>
              <a:rPr sz="1700" b="0" spc="-5" dirty="0">
                <a:latin typeface="Calibri Light"/>
                <a:cs typeface="Calibri Light"/>
              </a:rPr>
              <a:t> </a:t>
            </a:r>
            <a:r>
              <a:rPr sz="1700" b="0" spc="-5" dirty="0">
                <a:solidFill>
                  <a:srgbClr val="0070C0"/>
                </a:solidFill>
                <a:latin typeface="Calibri Light"/>
                <a:cs typeface="Calibri Light"/>
              </a:rPr>
              <a:t>Naïve </a:t>
            </a:r>
            <a:r>
              <a:rPr sz="1700" b="0" spc="-15" dirty="0">
                <a:solidFill>
                  <a:srgbClr val="0070C0"/>
                </a:solidFill>
                <a:latin typeface="Calibri Light"/>
                <a:cs typeface="Calibri Light"/>
              </a:rPr>
              <a:t>Bayes</a:t>
            </a:r>
            <a:r>
              <a:rPr sz="1700" b="0" spc="-5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700" b="0" dirty="0">
                <a:solidFill>
                  <a:srgbClr val="0070C0"/>
                </a:solidFill>
                <a:latin typeface="Calibri Light"/>
                <a:cs typeface="Calibri Light"/>
              </a:rPr>
              <a:t>classifier</a:t>
            </a:r>
            <a:endParaRPr sz="17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Calibri Light"/>
              <a:cs typeface="Calibri Light"/>
            </a:endParaRPr>
          </a:p>
          <a:p>
            <a:pPr marL="321945" indent="-211454">
              <a:lnSpc>
                <a:spcPct val="100000"/>
              </a:lnSpc>
              <a:buClr>
                <a:srgbClr val="000000"/>
              </a:buClr>
              <a:buAutoNum type="arabicPeriod" startAt="3"/>
              <a:tabLst>
                <a:tab pos="322580" algn="l"/>
              </a:tabLst>
            </a:pPr>
            <a:r>
              <a:rPr sz="1700" b="0" spc="-10" dirty="0">
                <a:solidFill>
                  <a:srgbClr val="0000FF"/>
                </a:solidFill>
                <a:latin typeface="Calibri Light"/>
                <a:cs typeface="Calibri Light"/>
              </a:rPr>
              <a:t>Instance</a:t>
            </a:r>
            <a:r>
              <a:rPr sz="1700" b="0" spc="-5" dirty="0">
                <a:solidFill>
                  <a:srgbClr val="0000FF"/>
                </a:solidFill>
                <a:latin typeface="Calibri Light"/>
                <a:cs typeface="Calibri Light"/>
              </a:rPr>
              <a:t> based</a:t>
            </a:r>
            <a:r>
              <a:rPr sz="1700" b="0" spc="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700" b="0" spc="-10" dirty="0">
                <a:solidFill>
                  <a:srgbClr val="0000FF"/>
                </a:solidFill>
                <a:latin typeface="Calibri Light"/>
                <a:cs typeface="Calibri Light"/>
              </a:rPr>
              <a:t>classifiers</a:t>
            </a:r>
            <a:endParaRPr sz="1700" dirty="0">
              <a:latin typeface="Calibri Light"/>
              <a:cs typeface="Calibri Light"/>
            </a:endParaRPr>
          </a:p>
          <a:p>
            <a:pPr marL="620395" lvl="1" indent="-116205">
              <a:lnSpc>
                <a:spcPct val="100000"/>
              </a:lnSpc>
              <a:spcBef>
                <a:spcPts val="265"/>
              </a:spcBef>
              <a:buClr>
                <a:srgbClr val="0000FF"/>
              </a:buClr>
              <a:buChar char="-"/>
              <a:tabLst>
                <a:tab pos="621030" algn="l"/>
              </a:tabLst>
            </a:pPr>
            <a:r>
              <a:rPr sz="1700" b="0" spc="-5" dirty="0">
                <a:latin typeface="Calibri Light"/>
                <a:cs typeface="Calibri Light"/>
              </a:rPr>
              <a:t>Use</a:t>
            </a:r>
            <a:r>
              <a:rPr sz="1700" b="0" spc="-10" dirty="0">
                <a:latin typeface="Calibri Light"/>
                <a:cs typeface="Calibri Light"/>
              </a:rPr>
              <a:t> </a:t>
            </a:r>
            <a:r>
              <a:rPr sz="1700" b="0" spc="-5" dirty="0">
                <a:latin typeface="Calibri Light"/>
                <a:cs typeface="Calibri Light"/>
              </a:rPr>
              <a:t>observation</a:t>
            </a:r>
            <a:r>
              <a:rPr sz="1700" b="0" spc="-10" dirty="0">
                <a:latin typeface="Calibri Light"/>
                <a:cs typeface="Calibri Light"/>
              </a:rPr>
              <a:t> </a:t>
            </a:r>
            <a:r>
              <a:rPr sz="1700" b="0" spc="-5" dirty="0">
                <a:latin typeface="Calibri Light"/>
                <a:cs typeface="Calibri Light"/>
              </a:rPr>
              <a:t>directly</a:t>
            </a:r>
            <a:r>
              <a:rPr sz="1700" b="0" spc="-10" dirty="0">
                <a:latin typeface="Calibri Light"/>
                <a:cs typeface="Calibri Light"/>
              </a:rPr>
              <a:t> </a:t>
            </a:r>
            <a:r>
              <a:rPr sz="1700" b="0" dirty="0">
                <a:latin typeface="Calibri Light"/>
                <a:cs typeface="Calibri Light"/>
              </a:rPr>
              <a:t>(no</a:t>
            </a:r>
            <a:r>
              <a:rPr sz="1700" b="0" spc="-5" dirty="0">
                <a:latin typeface="Calibri Light"/>
                <a:cs typeface="Calibri Light"/>
              </a:rPr>
              <a:t> models)</a:t>
            </a:r>
            <a:endParaRPr sz="1700" dirty="0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 rot="13496141">
            <a:off x="6486510" y="3187065"/>
            <a:ext cx="1104899" cy="483870"/>
            <a:chOff x="-3175" y="2581597"/>
            <a:chExt cx="556895" cy="48387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84772"/>
              <a:ext cx="550075" cy="4772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584772"/>
              <a:ext cx="550545" cy="477520"/>
            </a:xfrm>
            <a:custGeom>
              <a:avLst/>
              <a:gdLst/>
              <a:ahLst/>
              <a:cxnLst/>
              <a:rect l="l" t="t" r="r" b="b"/>
              <a:pathLst>
                <a:path w="550545" h="477519">
                  <a:moveTo>
                    <a:pt x="0" y="119322"/>
                  </a:moveTo>
                  <a:lnTo>
                    <a:pt x="311431" y="119322"/>
                  </a:lnTo>
                  <a:lnTo>
                    <a:pt x="311431" y="0"/>
                  </a:lnTo>
                  <a:lnTo>
                    <a:pt x="550076" y="238645"/>
                  </a:lnTo>
                  <a:lnTo>
                    <a:pt x="311431" y="477290"/>
                  </a:lnTo>
                  <a:lnTo>
                    <a:pt x="311431" y="357967"/>
                  </a:lnTo>
                  <a:lnTo>
                    <a:pt x="0" y="357967"/>
                  </a:lnTo>
                  <a:lnTo>
                    <a:pt x="0" y="119322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10</a:t>
            </a:r>
            <a:r>
              <a:rPr spc="-5" dirty="0"/>
              <a:t>/</a:t>
            </a:r>
            <a:r>
              <a:rPr spc="-10" dirty="0"/>
              <a:t>1</a:t>
            </a:r>
            <a:r>
              <a:rPr spc="-5" dirty="0"/>
              <a:t>/</a:t>
            </a:r>
            <a:r>
              <a:rPr spc="-10" dirty="0"/>
              <a:t>20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D015C2-8CC6-4746-B411-76A8F397FAD8}"/>
              </a:ext>
            </a:extLst>
          </p:cNvPr>
          <p:cNvSpPr txBox="1"/>
          <p:nvPr/>
        </p:nvSpPr>
        <p:spPr>
          <a:xfrm>
            <a:off x="7299294" y="39304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90" y="6444488"/>
            <a:ext cx="394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10</a:t>
            </a:r>
            <a:r>
              <a:rPr sz="900" b="0" spc="-5" dirty="0">
                <a:solidFill>
                  <a:srgbClr val="898989"/>
                </a:solidFill>
                <a:latin typeface="Calibri Light"/>
                <a:cs typeface="Calibri Light"/>
              </a:rPr>
              <a:t>/</a:t>
            </a: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1</a:t>
            </a:r>
            <a:r>
              <a:rPr sz="900" b="0" spc="-5" dirty="0">
                <a:solidFill>
                  <a:srgbClr val="898989"/>
                </a:solidFill>
                <a:latin typeface="Calibri Light"/>
                <a:cs typeface="Calibri Light"/>
              </a:rPr>
              <a:t>/</a:t>
            </a: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20</a:t>
            </a:r>
            <a:endParaRPr sz="9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4940" y="6410406"/>
            <a:ext cx="1917064" cy="4064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193165">
              <a:lnSpc>
                <a:spcPct val="100000"/>
              </a:lnSpc>
              <a:spcBef>
                <a:spcPts val="365"/>
              </a:spcBef>
            </a:pP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16</a:t>
            </a:r>
            <a:endParaRPr sz="9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b="0" spc="-35" dirty="0">
                <a:latin typeface="Calibri Light"/>
                <a:cs typeface="Calibri Light"/>
              </a:rPr>
              <a:t>A</a:t>
            </a:r>
            <a:r>
              <a:rPr sz="1100" b="0" spc="-25" dirty="0">
                <a:latin typeface="Calibri Light"/>
                <a:cs typeface="Calibri Light"/>
              </a:rPr>
              <a:t>d</a:t>
            </a:r>
            <a:r>
              <a:rPr sz="1100" b="0" spc="-20" dirty="0">
                <a:latin typeface="Calibri Light"/>
                <a:cs typeface="Calibri Light"/>
              </a:rPr>
              <a:t>a</a:t>
            </a:r>
            <a:r>
              <a:rPr sz="1100" b="0" spc="-25" dirty="0">
                <a:latin typeface="Calibri Light"/>
                <a:cs typeface="Calibri Light"/>
              </a:rPr>
              <a:t>p</a:t>
            </a:r>
            <a:r>
              <a:rPr sz="1100" b="0" dirty="0">
                <a:latin typeface="Calibri Light"/>
                <a:cs typeface="Calibri Light"/>
              </a:rPr>
              <a:t>t</a:t>
            </a:r>
            <a:r>
              <a:rPr sz="1100" b="0" spc="-25" dirty="0">
                <a:latin typeface="Calibri Light"/>
                <a:cs typeface="Calibri Light"/>
              </a:rPr>
              <a:t> </a:t>
            </a:r>
            <a:r>
              <a:rPr sz="1100" b="0" spc="-20" dirty="0">
                <a:latin typeface="Calibri Light"/>
                <a:cs typeface="Calibri Light"/>
              </a:rPr>
              <a:t>fr</a:t>
            </a:r>
            <a:r>
              <a:rPr sz="1100" b="0" spc="-25" dirty="0">
                <a:latin typeface="Calibri Light"/>
                <a:cs typeface="Calibri Light"/>
              </a:rPr>
              <a:t>o</a:t>
            </a:r>
            <a:r>
              <a:rPr sz="1100" b="0" dirty="0">
                <a:latin typeface="Calibri Light"/>
                <a:cs typeface="Calibri Light"/>
              </a:rPr>
              <a:t>m</a:t>
            </a:r>
            <a:r>
              <a:rPr sz="1100" b="0" spc="-60" dirty="0">
                <a:latin typeface="Calibri Light"/>
                <a:cs typeface="Calibri Light"/>
              </a:rPr>
              <a:t> </a:t>
            </a:r>
            <a:r>
              <a:rPr sz="1100" b="0" spc="-25" dirty="0">
                <a:latin typeface="Calibri Light"/>
                <a:cs typeface="Calibri Light"/>
              </a:rPr>
              <a:t>P</a:t>
            </a:r>
            <a:r>
              <a:rPr sz="1100" b="0" spc="-20" dirty="0">
                <a:latin typeface="Calibri Light"/>
                <a:cs typeface="Calibri Light"/>
              </a:rPr>
              <a:t>r</a:t>
            </a:r>
            <a:r>
              <a:rPr sz="1100" b="0" spc="-25" dirty="0">
                <a:latin typeface="Calibri Light"/>
                <a:cs typeface="Calibri Light"/>
              </a:rPr>
              <a:t>o</a:t>
            </a:r>
            <a:r>
              <a:rPr sz="1100" b="0" spc="-20" dirty="0">
                <a:latin typeface="Calibri Light"/>
                <a:cs typeface="Calibri Light"/>
              </a:rPr>
              <a:t>f</a:t>
            </a:r>
            <a:r>
              <a:rPr sz="1100" b="0" dirty="0">
                <a:latin typeface="Calibri Light"/>
                <a:cs typeface="Calibri Light"/>
              </a:rPr>
              <a:t>.</a:t>
            </a:r>
            <a:r>
              <a:rPr sz="1100" b="0" spc="-20" dirty="0">
                <a:latin typeface="Calibri Light"/>
                <a:cs typeface="Calibri Light"/>
              </a:rPr>
              <a:t> </a:t>
            </a:r>
            <a:r>
              <a:rPr sz="1100" b="0" spc="-30" dirty="0">
                <a:latin typeface="Calibri Light"/>
                <a:cs typeface="Calibri Light"/>
              </a:rPr>
              <a:t>K</a:t>
            </a:r>
            <a:r>
              <a:rPr sz="1100" b="0" dirty="0">
                <a:latin typeface="Calibri Light"/>
                <a:cs typeface="Calibri Light"/>
              </a:rPr>
              <a:t>e</a:t>
            </a:r>
            <a:r>
              <a:rPr sz="1100" b="0" spc="-30" dirty="0">
                <a:latin typeface="Calibri Light"/>
                <a:cs typeface="Calibri Light"/>
              </a:rPr>
              <a:t> C</a:t>
            </a:r>
            <a:r>
              <a:rPr sz="1100" b="0" spc="-25" dirty="0">
                <a:latin typeface="Calibri Light"/>
                <a:cs typeface="Calibri Light"/>
              </a:rPr>
              <a:t>h</a:t>
            </a:r>
            <a:r>
              <a:rPr sz="1100" b="0" spc="-20" dirty="0">
                <a:latin typeface="Calibri Light"/>
                <a:cs typeface="Calibri Light"/>
              </a:rPr>
              <a:t>e</a:t>
            </a:r>
            <a:r>
              <a:rPr sz="1100" b="0" dirty="0">
                <a:latin typeface="Calibri Light"/>
                <a:cs typeface="Calibri Light"/>
              </a:rPr>
              <a:t>n</a:t>
            </a:r>
            <a:r>
              <a:rPr sz="1100" b="0" spc="-35" dirty="0">
                <a:latin typeface="Calibri Light"/>
                <a:cs typeface="Calibri Light"/>
              </a:rPr>
              <a:t> </a:t>
            </a:r>
            <a:r>
              <a:rPr sz="1100" b="0" spc="-30" dirty="0">
                <a:latin typeface="Calibri Light"/>
                <a:cs typeface="Calibri Light"/>
              </a:rPr>
              <a:t>N</a:t>
            </a:r>
            <a:r>
              <a:rPr sz="1100" b="0" dirty="0">
                <a:latin typeface="Calibri Light"/>
                <a:cs typeface="Calibri Light"/>
              </a:rPr>
              <a:t>B</a:t>
            </a:r>
            <a:r>
              <a:rPr sz="1100" b="0" spc="-40" dirty="0">
                <a:latin typeface="Calibri Light"/>
                <a:cs typeface="Calibri Light"/>
              </a:rPr>
              <a:t> </a:t>
            </a:r>
            <a:r>
              <a:rPr sz="1100" b="0" spc="-30" dirty="0">
                <a:latin typeface="Calibri Light"/>
                <a:cs typeface="Calibri Light"/>
              </a:rPr>
              <a:t>s</a:t>
            </a:r>
            <a:r>
              <a:rPr sz="1100" b="0" spc="-5" dirty="0">
                <a:latin typeface="Calibri Light"/>
                <a:cs typeface="Calibri Light"/>
              </a:rPr>
              <a:t>li</a:t>
            </a:r>
            <a:r>
              <a:rPr sz="1100" b="0" spc="-25" dirty="0">
                <a:latin typeface="Calibri Light"/>
                <a:cs typeface="Calibri Light"/>
              </a:rPr>
              <a:t>d</a:t>
            </a:r>
            <a:r>
              <a:rPr sz="1100" b="0" spc="-20" dirty="0">
                <a:latin typeface="Calibri Light"/>
                <a:cs typeface="Calibri Light"/>
              </a:rPr>
              <a:t>e</a:t>
            </a:r>
            <a:r>
              <a:rPr sz="1100" b="0" dirty="0">
                <a:latin typeface="Calibri Light"/>
                <a:cs typeface="Calibri Light"/>
              </a:rPr>
              <a:t>s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369823"/>
            <a:ext cx="8227061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b="0" spc="-5" dirty="0">
                <a:latin typeface="Calibri Light"/>
                <a:cs typeface="Calibri Light"/>
              </a:rPr>
              <a:t>Example of a model f(x)= p(</a:t>
            </a:r>
            <a:r>
              <a:rPr lang="en-US" sz="3300" b="0" spc="-5" dirty="0" err="1">
                <a:latin typeface="Calibri Light"/>
                <a:cs typeface="Calibri Light"/>
              </a:rPr>
              <a:t>c|x</a:t>
            </a:r>
            <a:r>
              <a:rPr lang="en-US" sz="3300" b="0" spc="-5" dirty="0">
                <a:latin typeface="Calibri Light"/>
                <a:cs typeface="Calibri Light"/>
              </a:rPr>
              <a:t>) </a:t>
            </a:r>
            <a:r>
              <a:rPr sz="3300" b="0" spc="-5" dirty="0">
                <a:latin typeface="Calibri Light"/>
                <a:cs typeface="Calibri Light"/>
              </a:rPr>
              <a:t>:</a:t>
            </a:r>
            <a:r>
              <a:rPr lang="en-US" sz="3300" b="0" spc="-5" dirty="0">
                <a:latin typeface="Calibri Light"/>
                <a:cs typeface="Calibri Light"/>
              </a:rPr>
              <a:t> x</a:t>
            </a:r>
            <a:r>
              <a:rPr lang="en-US" sz="3300" b="0" spc="-5" dirty="0">
                <a:latin typeface="Calibri Light"/>
                <a:cs typeface="Calibri Light"/>
                <a:sym typeface="Wingdings" panose="05000000000000000000" pitchFamily="2" charset="2"/>
              </a:rPr>
              <a:t> C</a:t>
            </a:r>
            <a:endParaRPr sz="33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7574" y="5959186"/>
            <a:ext cx="213677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600" b="1" spc="-75" dirty="0">
                <a:latin typeface="Cambria"/>
                <a:cs typeface="Cambria"/>
              </a:rPr>
              <a:t>x</a:t>
            </a:r>
            <a:r>
              <a:rPr sz="2600" b="1" spc="-85" dirty="0">
                <a:latin typeface="Cambria"/>
                <a:cs typeface="Cambria"/>
              </a:rPr>
              <a:t> </a:t>
            </a:r>
            <a:r>
              <a:rPr sz="2600" spc="-80" dirty="0">
                <a:latin typeface="Symbol"/>
                <a:cs typeface="Symbol"/>
              </a:rPr>
              <a:t></a:t>
            </a:r>
            <a:r>
              <a:rPr sz="2600" spc="-32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Cambria"/>
                <a:cs typeface="Cambria"/>
              </a:rPr>
              <a:t>(</a:t>
            </a:r>
            <a:r>
              <a:rPr sz="2600" i="1" spc="-25" dirty="0">
                <a:latin typeface="Cambria"/>
                <a:cs typeface="Cambria"/>
              </a:rPr>
              <a:t>x</a:t>
            </a:r>
            <a:r>
              <a:rPr sz="2250" spc="-67" baseline="-35185" dirty="0">
                <a:latin typeface="Cambria"/>
                <a:cs typeface="Cambria"/>
              </a:rPr>
              <a:t>1</a:t>
            </a:r>
            <a:r>
              <a:rPr sz="2250" spc="-82" baseline="-35185" dirty="0">
                <a:latin typeface="Cambria"/>
                <a:cs typeface="Cambria"/>
              </a:rPr>
              <a:t> </a:t>
            </a:r>
            <a:r>
              <a:rPr sz="2600" spc="-30" dirty="0">
                <a:latin typeface="Cambria"/>
                <a:cs typeface="Cambria"/>
              </a:rPr>
              <a:t>,</a:t>
            </a:r>
            <a:r>
              <a:rPr sz="2600" spc="-345" dirty="0">
                <a:latin typeface="Cambria"/>
                <a:cs typeface="Cambria"/>
              </a:rPr>
              <a:t> </a:t>
            </a:r>
            <a:r>
              <a:rPr sz="2600" i="1" spc="5" dirty="0">
                <a:latin typeface="Cambria"/>
                <a:cs typeface="Cambria"/>
              </a:rPr>
              <a:t>x</a:t>
            </a:r>
            <a:r>
              <a:rPr sz="2250" spc="-67" baseline="-35185" dirty="0">
                <a:latin typeface="Cambria"/>
                <a:cs typeface="Cambria"/>
              </a:rPr>
              <a:t>2</a:t>
            </a:r>
            <a:r>
              <a:rPr sz="2250" spc="-135" baseline="-3518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,</a:t>
            </a:r>
            <a:r>
              <a:rPr sz="2600" spc="45" dirty="0">
                <a:latin typeface="Symbol"/>
                <a:cs typeface="Symbol"/>
              </a:rPr>
              <a:t></a:t>
            </a:r>
            <a:r>
              <a:rPr sz="2600" spc="-55" dirty="0">
                <a:latin typeface="Symbol"/>
                <a:cs typeface="Symbol"/>
              </a:rPr>
              <a:t></a:t>
            </a:r>
            <a:r>
              <a:rPr sz="2600" spc="-30" dirty="0">
                <a:latin typeface="Cambria"/>
                <a:cs typeface="Cambria"/>
              </a:rPr>
              <a:t>,</a:t>
            </a:r>
            <a:r>
              <a:rPr sz="2600" spc="-345" dirty="0">
                <a:latin typeface="Cambria"/>
                <a:cs typeface="Cambria"/>
              </a:rPr>
              <a:t> </a:t>
            </a:r>
            <a:r>
              <a:rPr sz="2600" i="1" spc="90" dirty="0">
                <a:latin typeface="Cambria"/>
                <a:cs typeface="Cambria"/>
              </a:rPr>
              <a:t>x</a:t>
            </a:r>
            <a:r>
              <a:rPr sz="2250" i="1" spc="-67" baseline="-35185" dirty="0">
                <a:latin typeface="Cambria"/>
                <a:cs typeface="Cambria"/>
              </a:rPr>
              <a:t>p</a:t>
            </a:r>
            <a:r>
              <a:rPr sz="2250" i="1" spc="-104" baseline="-35185" dirty="0">
                <a:latin typeface="Cambria"/>
                <a:cs typeface="Cambria"/>
              </a:rPr>
              <a:t> </a:t>
            </a:r>
            <a:r>
              <a:rPr sz="2600" spc="-55" dirty="0">
                <a:latin typeface="Cambria"/>
                <a:cs typeface="Cambria"/>
              </a:rPr>
              <a:t>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7543" y="3537708"/>
            <a:ext cx="3519170" cy="164718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383540" marR="376555" indent="475615">
              <a:lnSpc>
                <a:spcPct val="100000"/>
              </a:lnSpc>
            </a:pPr>
            <a:r>
              <a:rPr sz="2500" b="0" spc="-10" dirty="0">
                <a:latin typeface="Calibri Light"/>
                <a:cs typeface="Calibri Light"/>
              </a:rPr>
              <a:t>Discriminative </a:t>
            </a:r>
            <a:r>
              <a:rPr sz="2500" b="0" spc="-5" dirty="0">
                <a:latin typeface="Calibri Light"/>
                <a:cs typeface="Calibri Light"/>
              </a:rPr>
              <a:t> </a:t>
            </a:r>
            <a:r>
              <a:rPr sz="2500" b="0" spc="-15" dirty="0">
                <a:latin typeface="Calibri Light"/>
                <a:cs typeface="Calibri Light"/>
              </a:rPr>
              <a:t>Probabilistic</a:t>
            </a:r>
            <a:r>
              <a:rPr sz="2500" b="0" spc="-30" dirty="0">
                <a:latin typeface="Calibri Light"/>
                <a:cs typeface="Calibri Light"/>
              </a:rPr>
              <a:t> </a:t>
            </a:r>
            <a:r>
              <a:rPr sz="2500" b="0" spc="-5" dirty="0">
                <a:latin typeface="Calibri Light"/>
                <a:cs typeface="Calibri Light"/>
              </a:rPr>
              <a:t>Classifier</a:t>
            </a:r>
            <a:endParaRPr sz="2500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76272" y="5192332"/>
            <a:ext cx="140335" cy="286385"/>
            <a:chOff x="3276272" y="5192332"/>
            <a:chExt cx="140335" cy="286385"/>
          </a:xfrm>
        </p:grpSpPr>
        <p:sp>
          <p:nvSpPr>
            <p:cNvPr id="8" name="object 8"/>
            <p:cNvSpPr/>
            <p:nvPr/>
          </p:nvSpPr>
          <p:spPr>
            <a:xfrm>
              <a:off x="3281035" y="519709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9" y="0"/>
                  </a:moveTo>
                  <a:lnTo>
                    <a:pt x="0" y="65159"/>
                  </a:lnTo>
                  <a:lnTo>
                    <a:pt x="32579" y="65159"/>
                  </a:lnTo>
                  <a:lnTo>
                    <a:pt x="32579" y="276467"/>
                  </a:lnTo>
                  <a:lnTo>
                    <a:pt x="97739" y="276467"/>
                  </a:lnTo>
                  <a:lnTo>
                    <a:pt x="97739" y="65159"/>
                  </a:lnTo>
                  <a:lnTo>
                    <a:pt x="130318" y="65159"/>
                  </a:lnTo>
                  <a:lnTo>
                    <a:pt x="6515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81035" y="519709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9"/>
                  </a:moveTo>
                  <a:lnTo>
                    <a:pt x="65159" y="0"/>
                  </a:lnTo>
                  <a:lnTo>
                    <a:pt x="130318" y="65159"/>
                  </a:lnTo>
                  <a:lnTo>
                    <a:pt x="97738" y="65159"/>
                  </a:lnTo>
                  <a:lnTo>
                    <a:pt x="97738" y="276467"/>
                  </a:lnTo>
                  <a:lnTo>
                    <a:pt x="32579" y="276467"/>
                  </a:lnTo>
                  <a:lnTo>
                    <a:pt x="32579" y="65159"/>
                  </a:lnTo>
                  <a:lnTo>
                    <a:pt x="0" y="651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862704" y="5192332"/>
            <a:ext cx="140335" cy="286385"/>
            <a:chOff x="3862704" y="5192332"/>
            <a:chExt cx="140335" cy="286385"/>
          </a:xfrm>
        </p:grpSpPr>
        <p:sp>
          <p:nvSpPr>
            <p:cNvPr id="11" name="object 11"/>
            <p:cNvSpPr/>
            <p:nvPr/>
          </p:nvSpPr>
          <p:spPr>
            <a:xfrm>
              <a:off x="3867467" y="519709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9" y="0"/>
                  </a:moveTo>
                  <a:lnTo>
                    <a:pt x="0" y="65159"/>
                  </a:lnTo>
                  <a:lnTo>
                    <a:pt x="32580" y="65159"/>
                  </a:lnTo>
                  <a:lnTo>
                    <a:pt x="32580" y="276467"/>
                  </a:lnTo>
                  <a:lnTo>
                    <a:pt x="97739" y="276467"/>
                  </a:lnTo>
                  <a:lnTo>
                    <a:pt x="97739" y="65159"/>
                  </a:lnTo>
                  <a:lnTo>
                    <a:pt x="130318" y="65159"/>
                  </a:lnTo>
                  <a:lnTo>
                    <a:pt x="6515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67467" y="519709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9"/>
                  </a:moveTo>
                  <a:lnTo>
                    <a:pt x="65159" y="0"/>
                  </a:lnTo>
                  <a:lnTo>
                    <a:pt x="130318" y="65159"/>
                  </a:lnTo>
                  <a:lnTo>
                    <a:pt x="97738" y="65159"/>
                  </a:lnTo>
                  <a:lnTo>
                    <a:pt x="97738" y="276467"/>
                  </a:lnTo>
                  <a:lnTo>
                    <a:pt x="32579" y="276467"/>
                  </a:lnTo>
                  <a:lnTo>
                    <a:pt x="32579" y="65159"/>
                  </a:lnTo>
                  <a:lnTo>
                    <a:pt x="0" y="651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674942" y="5192332"/>
            <a:ext cx="140335" cy="286385"/>
            <a:chOff x="5674942" y="5192332"/>
            <a:chExt cx="140335" cy="286385"/>
          </a:xfrm>
        </p:grpSpPr>
        <p:sp>
          <p:nvSpPr>
            <p:cNvPr id="14" name="object 14"/>
            <p:cNvSpPr/>
            <p:nvPr/>
          </p:nvSpPr>
          <p:spPr>
            <a:xfrm>
              <a:off x="5679705" y="519709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9" y="0"/>
                  </a:moveTo>
                  <a:lnTo>
                    <a:pt x="0" y="65159"/>
                  </a:lnTo>
                  <a:lnTo>
                    <a:pt x="32580" y="65159"/>
                  </a:lnTo>
                  <a:lnTo>
                    <a:pt x="32580" y="276467"/>
                  </a:lnTo>
                  <a:lnTo>
                    <a:pt x="97739" y="276467"/>
                  </a:lnTo>
                  <a:lnTo>
                    <a:pt x="97739" y="65159"/>
                  </a:lnTo>
                  <a:lnTo>
                    <a:pt x="130318" y="65159"/>
                  </a:lnTo>
                  <a:lnTo>
                    <a:pt x="6515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79705" y="519709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9"/>
                  </a:moveTo>
                  <a:lnTo>
                    <a:pt x="65159" y="0"/>
                  </a:lnTo>
                  <a:lnTo>
                    <a:pt x="130318" y="65159"/>
                  </a:lnTo>
                  <a:lnTo>
                    <a:pt x="97738" y="65159"/>
                  </a:lnTo>
                  <a:lnTo>
                    <a:pt x="97738" y="276467"/>
                  </a:lnTo>
                  <a:lnTo>
                    <a:pt x="32579" y="276467"/>
                  </a:lnTo>
                  <a:lnTo>
                    <a:pt x="32579" y="65159"/>
                  </a:lnTo>
                  <a:lnTo>
                    <a:pt x="0" y="651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92272" y="5363821"/>
            <a:ext cx="276161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5"/>
              </a:spcBef>
              <a:tabLst>
                <a:tab pos="636270" algn="l"/>
                <a:tab pos="2455545" algn="l"/>
              </a:tabLst>
            </a:pPr>
            <a:r>
              <a:rPr sz="2600" i="1" spc="-60" dirty="0">
                <a:latin typeface="Palatino Linotype"/>
                <a:cs typeface="Palatino Linotype"/>
              </a:rPr>
              <a:t>x</a:t>
            </a:r>
            <a:r>
              <a:rPr sz="2250" spc="-89" baseline="-24074" dirty="0">
                <a:latin typeface="Palatino Linotype"/>
                <a:cs typeface="Palatino Linotype"/>
              </a:rPr>
              <a:t>1	</a:t>
            </a:r>
            <a:r>
              <a:rPr sz="2600" i="1" spc="-20" dirty="0">
                <a:latin typeface="Palatino Linotype"/>
                <a:cs typeface="Palatino Linotype"/>
              </a:rPr>
              <a:t>x</a:t>
            </a:r>
            <a:r>
              <a:rPr sz="2250" spc="-30" baseline="-24074" dirty="0">
                <a:latin typeface="Palatino Linotype"/>
                <a:cs typeface="Palatino Linotype"/>
              </a:rPr>
              <a:t>2	</a:t>
            </a:r>
            <a:r>
              <a:rPr sz="2600" i="1" spc="20" dirty="0">
                <a:latin typeface="Cambria"/>
                <a:cs typeface="Cambria"/>
              </a:rPr>
              <a:t>x</a:t>
            </a:r>
            <a:r>
              <a:rPr sz="2250" i="1" spc="30" baseline="-35185" dirty="0">
                <a:latin typeface="Cambria"/>
                <a:cs typeface="Cambria"/>
              </a:rPr>
              <a:t>p</a:t>
            </a:r>
            <a:endParaRPr sz="2250" baseline="-35185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33736" y="3257064"/>
            <a:ext cx="140335" cy="286385"/>
            <a:chOff x="3133736" y="3257064"/>
            <a:chExt cx="140335" cy="286385"/>
          </a:xfrm>
        </p:grpSpPr>
        <p:sp>
          <p:nvSpPr>
            <p:cNvPr id="18" name="object 18"/>
            <p:cNvSpPr/>
            <p:nvPr/>
          </p:nvSpPr>
          <p:spPr>
            <a:xfrm>
              <a:off x="3138498" y="3261827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8" y="0"/>
                  </a:moveTo>
                  <a:lnTo>
                    <a:pt x="0" y="65159"/>
                  </a:lnTo>
                  <a:lnTo>
                    <a:pt x="32579" y="65159"/>
                  </a:lnTo>
                  <a:lnTo>
                    <a:pt x="32579" y="276467"/>
                  </a:lnTo>
                  <a:lnTo>
                    <a:pt x="97737" y="276467"/>
                  </a:lnTo>
                  <a:lnTo>
                    <a:pt x="97737" y="65159"/>
                  </a:lnTo>
                  <a:lnTo>
                    <a:pt x="130318" y="65159"/>
                  </a:lnTo>
                  <a:lnTo>
                    <a:pt x="651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38498" y="3261827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9"/>
                  </a:moveTo>
                  <a:lnTo>
                    <a:pt x="65159" y="0"/>
                  </a:lnTo>
                  <a:lnTo>
                    <a:pt x="130318" y="65159"/>
                  </a:lnTo>
                  <a:lnTo>
                    <a:pt x="97738" y="65159"/>
                  </a:lnTo>
                  <a:lnTo>
                    <a:pt x="97738" y="276467"/>
                  </a:lnTo>
                  <a:lnTo>
                    <a:pt x="32579" y="276467"/>
                  </a:lnTo>
                  <a:lnTo>
                    <a:pt x="32579" y="65159"/>
                  </a:lnTo>
                  <a:lnTo>
                    <a:pt x="0" y="651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980806" y="3257064"/>
            <a:ext cx="140335" cy="286385"/>
            <a:chOff x="3980806" y="3257064"/>
            <a:chExt cx="140335" cy="286385"/>
          </a:xfrm>
        </p:grpSpPr>
        <p:sp>
          <p:nvSpPr>
            <p:cNvPr id="21" name="object 21"/>
            <p:cNvSpPr/>
            <p:nvPr/>
          </p:nvSpPr>
          <p:spPr>
            <a:xfrm>
              <a:off x="3985568" y="3261827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8" y="0"/>
                  </a:moveTo>
                  <a:lnTo>
                    <a:pt x="0" y="65159"/>
                  </a:lnTo>
                  <a:lnTo>
                    <a:pt x="32579" y="65159"/>
                  </a:lnTo>
                  <a:lnTo>
                    <a:pt x="32579" y="276467"/>
                  </a:lnTo>
                  <a:lnTo>
                    <a:pt x="97737" y="276467"/>
                  </a:lnTo>
                  <a:lnTo>
                    <a:pt x="97737" y="65159"/>
                  </a:lnTo>
                  <a:lnTo>
                    <a:pt x="130317" y="65159"/>
                  </a:lnTo>
                  <a:lnTo>
                    <a:pt x="651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85568" y="3261827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9"/>
                  </a:moveTo>
                  <a:lnTo>
                    <a:pt x="65159" y="0"/>
                  </a:lnTo>
                  <a:lnTo>
                    <a:pt x="130318" y="65159"/>
                  </a:lnTo>
                  <a:lnTo>
                    <a:pt x="97738" y="65159"/>
                  </a:lnTo>
                  <a:lnTo>
                    <a:pt x="97738" y="276467"/>
                  </a:lnTo>
                  <a:lnTo>
                    <a:pt x="32579" y="276467"/>
                  </a:lnTo>
                  <a:lnTo>
                    <a:pt x="32579" y="65159"/>
                  </a:lnTo>
                  <a:lnTo>
                    <a:pt x="0" y="651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609784" y="3257064"/>
            <a:ext cx="140335" cy="286385"/>
            <a:chOff x="5609784" y="3257064"/>
            <a:chExt cx="140335" cy="286385"/>
          </a:xfrm>
        </p:grpSpPr>
        <p:sp>
          <p:nvSpPr>
            <p:cNvPr id="24" name="object 24"/>
            <p:cNvSpPr/>
            <p:nvPr/>
          </p:nvSpPr>
          <p:spPr>
            <a:xfrm>
              <a:off x="5614546" y="3261827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8" y="0"/>
                  </a:moveTo>
                  <a:lnTo>
                    <a:pt x="0" y="65159"/>
                  </a:lnTo>
                  <a:lnTo>
                    <a:pt x="32579" y="65159"/>
                  </a:lnTo>
                  <a:lnTo>
                    <a:pt x="32579" y="276467"/>
                  </a:lnTo>
                  <a:lnTo>
                    <a:pt x="97737" y="276467"/>
                  </a:lnTo>
                  <a:lnTo>
                    <a:pt x="97737" y="65159"/>
                  </a:lnTo>
                  <a:lnTo>
                    <a:pt x="130318" y="65159"/>
                  </a:lnTo>
                  <a:lnTo>
                    <a:pt x="651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14546" y="3261827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9"/>
                  </a:moveTo>
                  <a:lnTo>
                    <a:pt x="65159" y="0"/>
                  </a:lnTo>
                  <a:lnTo>
                    <a:pt x="130318" y="65159"/>
                  </a:lnTo>
                  <a:lnTo>
                    <a:pt x="97738" y="65159"/>
                  </a:lnTo>
                  <a:lnTo>
                    <a:pt x="97738" y="276467"/>
                  </a:lnTo>
                  <a:lnTo>
                    <a:pt x="32579" y="276467"/>
                  </a:lnTo>
                  <a:lnTo>
                    <a:pt x="32579" y="65159"/>
                  </a:lnTo>
                  <a:lnTo>
                    <a:pt x="0" y="651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539005" y="5223912"/>
            <a:ext cx="63119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345" dirty="0">
                <a:latin typeface="Symbol"/>
                <a:cs typeface="Symbol"/>
              </a:rPr>
              <a:t></a:t>
            </a:r>
            <a:r>
              <a:rPr sz="2200" spc="-204" dirty="0">
                <a:latin typeface="Times New Roman"/>
                <a:cs typeface="Times New Roman"/>
              </a:rPr>
              <a:t> </a:t>
            </a:r>
            <a:r>
              <a:rPr sz="2200" spc="345" dirty="0">
                <a:latin typeface="Symbol"/>
                <a:cs typeface="Symbol"/>
              </a:rPr>
              <a:t></a:t>
            </a:r>
            <a:r>
              <a:rPr sz="2200" spc="-204" dirty="0">
                <a:latin typeface="Times New Roman"/>
                <a:cs typeface="Times New Roman"/>
              </a:rPr>
              <a:t> </a:t>
            </a:r>
            <a:r>
              <a:rPr sz="2200" spc="345" dirty="0">
                <a:latin typeface="Symbol"/>
                <a:cs typeface="Symbol"/>
              </a:rPr>
              <a:t>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47937" y="2019300"/>
            <a:ext cx="4437380" cy="727075"/>
          </a:xfrm>
          <a:custGeom>
            <a:avLst/>
            <a:gdLst/>
            <a:ahLst/>
            <a:cxnLst/>
            <a:rect l="l" t="t" r="r" b="b"/>
            <a:pathLst>
              <a:path w="4437380" h="727075">
                <a:moveTo>
                  <a:pt x="4437062" y="0"/>
                </a:moveTo>
                <a:lnTo>
                  <a:pt x="0" y="0"/>
                </a:lnTo>
                <a:lnTo>
                  <a:pt x="0" y="727075"/>
                </a:lnTo>
                <a:lnTo>
                  <a:pt x="4437062" y="727075"/>
                </a:lnTo>
                <a:lnTo>
                  <a:pt x="4437062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734397" y="2470634"/>
            <a:ext cx="3378200" cy="1049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125"/>
              </a:spcBef>
            </a:pPr>
            <a:r>
              <a:rPr sz="1500" i="1" spc="-65" dirty="0">
                <a:latin typeface="Cambria"/>
                <a:cs typeface="Cambria"/>
              </a:rPr>
              <a:t>c</a:t>
            </a:r>
            <a:r>
              <a:rPr sz="1500" spc="-65" dirty="0">
                <a:latin typeface="Symbol"/>
                <a:cs typeface="Symbol"/>
              </a:rPr>
              <a:t></a:t>
            </a:r>
            <a:r>
              <a:rPr sz="1500" i="1" spc="-65" dirty="0">
                <a:latin typeface="Cambria"/>
                <a:cs typeface="Cambria"/>
              </a:rPr>
              <a:t>C</a:t>
            </a:r>
            <a:endParaRPr sz="1500">
              <a:latin typeface="Cambria"/>
              <a:cs typeface="Cambria"/>
            </a:endParaRPr>
          </a:p>
          <a:p>
            <a:pPr marL="50800">
              <a:lnSpc>
                <a:spcPts val="2140"/>
              </a:lnSpc>
              <a:spcBef>
                <a:spcPts val="1655"/>
              </a:spcBef>
              <a:tabLst>
                <a:tab pos="962660" algn="l"/>
                <a:tab pos="2591435" algn="l"/>
              </a:tabLst>
            </a:pPr>
            <a:r>
              <a:rPr sz="1950" i="1" spc="-114" dirty="0">
                <a:latin typeface="Palatino Linotype"/>
                <a:cs typeface="Palatino Linotype"/>
              </a:rPr>
              <a:t>P</a:t>
            </a:r>
            <a:r>
              <a:rPr sz="1950" spc="-10" dirty="0">
                <a:latin typeface="Palatino Linotype"/>
                <a:cs typeface="Palatino Linotype"/>
              </a:rPr>
              <a:t>(</a:t>
            </a:r>
            <a:r>
              <a:rPr sz="1950" i="1" spc="-55" dirty="0">
                <a:latin typeface="Palatino Linotype"/>
                <a:cs typeface="Palatino Linotype"/>
              </a:rPr>
              <a:t>c</a:t>
            </a:r>
            <a:r>
              <a:rPr sz="1650" spc="-37" baseline="-22727" dirty="0">
                <a:latin typeface="Palatino Linotype"/>
                <a:cs typeface="Palatino Linotype"/>
              </a:rPr>
              <a:t>1</a:t>
            </a:r>
            <a:r>
              <a:rPr sz="1650" spc="-157" baseline="-22727" dirty="0">
                <a:latin typeface="Palatino Linotype"/>
                <a:cs typeface="Palatino Linotype"/>
              </a:rPr>
              <a:t> </a:t>
            </a:r>
            <a:r>
              <a:rPr sz="1950" spc="-5" dirty="0">
                <a:latin typeface="Palatino Linotype"/>
                <a:cs typeface="Palatino Linotype"/>
              </a:rPr>
              <a:t>|</a:t>
            </a:r>
            <a:r>
              <a:rPr sz="1950" b="1" spc="-35" dirty="0">
                <a:latin typeface="Palatino Linotype"/>
                <a:cs typeface="Palatino Linotype"/>
              </a:rPr>
              <a:t>x</a:t>
            </a:r>
            <a:r>
              <a:rPr sz="1950" spc="-45" dirty="0">
                <a:latin typeface="Palatino Linotype"/>
                <a:cs typeface="Palatino Linotype"/>
              </a:rPr>
              <a:t>)</a:t>
            </a:r>
            <a:r>
              <a:rPr sz="1950" dirty="0">
                <a:latin typeface="Palatino Linotype"/>
                <a:cs typeface="Palatino Linotype"/>
              </a:rPr>
              <a:t>	</a:t>
            </a:r>
            <a:r>
              <a:rPr sz="1900" i="1" spc="-80" dirty="0">
                <a:latin typeface="Palatino Linotype"/>
                <a:cs typeface="Palatino Linotype"/>
              </a:rPr>
              <a:t>P</a:t>
            </a:r>
            <a:r>
              <a:rPr sz="1900" dirty="0">
                <a:latin typeface="Palatino Linotype"/>
                <a:cs typeface="Palatino Linotype"/>
              </a:rPr>
              <a:t>(</a:t>
            </a:r>
            <a:r>
              <a:rPr sz="1900" i="1" spc="15" dirty="0">
                <a:latin typeface="Palatino Linotype"/>
                <a:cs typeface="Palatino Linotype"/>
              </a:rPr>
              <a:t>c</a:t>
            </a:r>
            <a:r>
              <a:rPr sz="1650" spc="-52" baseline="-22727" dirty="0">
                <a:latin typeface="Palatino Linotype"/>
                <a:cs typeface="Palatino Linotype"/>
              </a:rPr>
              <a:t>2</a:t>
            </a:r>
            <a:r>
              <a:rPr sz="1650" spc="-44" baseline="-22727" dirty="0">
                <a:latin typeface="Palatino Linotype"/>
                <a:cs typeface="Palatino Linotype"/>
              </a:rPr>
              <a:t> </a:t>
            </a:r>
            <a:r>
              <a:rPr sz="1900" spc="20" dirty="0">
                <a:latin typeface="Palatino Linotype"/>
                <a:cs typeface="Palatino Linotype"/>
              </a:rPr>
              <a:t>|</a:t>
            </a:r>
            <a:r>
              <a:rPr sz="1900" b="1" spc="-10" dirty="0">
                <a:latin typeface="Palatino Linotype"/>
                <a:cs typeface="Palatino Linotype"/>
              </a:rPr>
              <a:t>x</a:t>
            </a:r>
            <a:r>
              <a:rPr sz="1900" spc="-45" dirty="0">
                <a:latin typeface="Palatino Linotype"/>
                <a:cs typeface="Palatino Linotype"/>
              </a:rPr>
              <a:t>)</a:t>
            </a:r>
            <a:r>
              <a:rPr sz="1900" dirty="0">
                <a:latin typeface="Palatino Linotype"/>
                <a:cs typeface="Palatino Linotype"/>
              </a:rPr>
              <a:t>	</a:t>
            </a:r>
            <a:r>
              <a:rPr sz="1900" i="1" spc="-95" dirty="0">
                <a:latin typeface="Palatino Linotype"/>
                <a:cs typeface="Palatino Linotype"/>
              </a:rPr>
              <a:t>P</a:t>
            </a:r>
            <a:r>
              <a:rPr sz="1900" spc="-5" dirty="0">
                <a:latin typeface="Palatino Linotype"/>
                <a:cs typeface="Palatino Linotype"/>
              </a:rPr>
              <a:t>(</a:t>
            </a:r>
            <a:r>
              <a:rPr sz="1900" i="1" spc="35" dirty="0">
                <a:latin typeface="Palatino Linotype"/>
                <a:cs typeface="Palatino Linotype"/>
              </a:rPr>
              <a:t>c</a:t>
            </a:r>
            <a:r>
              <a:rPr sz="1650" i="1" spc="-67" baseline="-22727" dirty="0">
                <a:latin typeface="Palatino Linotype"/>
                <a:cs typeface="Palatino Linotype"/>
              </a:rPr>
              <a:t>L </a:t>
            </a:r>
            <a:r>
              <a:rPr sz="1900" spc="5" dirty="0">
                <a:latin typeface="Palatino Linotype"/>
                <a:cs typeface="Palatino Linotype"/>
              </a:rPr>
              <a:t>|</a:t>
            </a:r>
            <a:r>
              <a:rPr sz="1900" b="1" spc="-25" dirty="0">
                <a:latin typeface="Palatino Linotype"/>
                <a:cs typeface="Palatino Linotype"/>
              </a:rPr>
              <a:t>x</a:t>
            </a:r>
            <a:r>
              <a:rPr sz="1900" spc="-50" dirty="0">
                <a:latin typeface="Palatino Linotype"/>
                <a:cs typeface="Palatino Linotype"/>
              </a:rPr>
              <a:t>)</a:t>
            </a:r>
            <a:endParaRPr sz="1900">
              <a:latin typeface="Palatino Linotype"/>
              <a:cs typeface="Palatino Linotype"/>
            </a:endParaRPr>
          </a:p>
          <a:p>
            <a:pPr marL="1816735">
              <a:lnSpc>
                <a:spcPts val="2440"/>
              </a:lnSpc>
            </a:pPr>
            <a:r>
              <a:rPr sz="2200" spc="345" dirty="0">
                <a:latin typeface="Symbol"/>
                <a:cs typeface="Symbol"/>
              </a:rPr>
              <a:t></a:t>
            </a:r>
            <a:r>
              <a:rPr sz="2200" spc="-204" dirty="0">
                <a:latin typeface="Times New Roman"/>
                <a:cs typeface="Times New Roman"/>
              </a:rPr>
              <a:t> </a:t>
            </a:r>
            <a:r>
              <a:rPr sz="2200" spc="345" dirty="0">
                <a:latin typeface="Symbol"/>
                <a:cs typeface="Symbol"/>
              </a:rPr>
              <a:t></a:t>
            </a:r>
            <a:r>
              <a:rPr sz="2200" spc="-204" dirty="0">
                <a:latin typeface="Times New Roman"/>
                <a:cs typeface="Times New Roman"/>
              </a:rPr>
              <a:t> </a:t>
            </a:r>
            <a:r>
              <a:rPr sz="2200" spc="345" dirty="0">
                <a:latin typeface="Symbol"/>
                <a:cs typeface="Symbol"/>
              </a:rPr>
              <a:t>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0670" y="1381252"/>
            <a:ext cx="5980430" cy="1109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425450" algn="l"/>
              </a:tabLst>
            </a:pPr>
            <a:r>
              <a:rPr sz="2800" b="0" dirty="0">
                <a:solidFill>
                  <a:srgbClr val="FF0000"/>
                </a:solidFill>
                <a:latin typeface="Calibri Light"/>
                <a:cs typeface="Calibri Light"/>
              </a:rPr>
              <a:t>–	</a:t>
            </a:r>
            <a:r>
              <a:rPr sz="2800" b="0" spc="-10" dirty="0">
                <a:solidFill>
                  <a:srgbClr val="FF0000"/>
                </a:solidFill>
                <a:latin typeface="Calibri Light"/>
                <a:cs typeface="Calibri Light"/>
              </a:rPr>
              <a:t>Discriminative Classifiers</a:t>
            </a:r>
            <a:endParaRPr sz="2800">
              <a:latin typeface="Calibri Light"/>
              <a:cs typeface="Calibri Light"/>
            </a:endParaRPr>
          </a:p>
          <a:p>
            <a:pPr marL="1579880">
              <a:lnSpc>
                <a:spcPct val="100000"/>
              </a:lnSpc>
              <a:spcBef>
                <a:spcPts val="1995"/>
              </a:spcBef>
              <a:tabLst>
                <a:tab pos="4095750" algn="l"/>
              </a:tabLst>
            </a:pPr>
            <a:r>
              <a:rPr sz="2650" spc="-10" dirty="0">
                <a:latin typeface="Cambria"/>
                <a:cs typeface="Cambria"/>
              </a:rPr>
              <a:t>a</a:t>
            </a:r>
            <a:r>
              <a:rPr sz="2650" spc="-35" dirty="0">
                <a:latin typeface="Cambria"/>
                <a:cs typeface="Cambria"/>
              </a:rPr>
              <a:t>r</a:t>
            </a:r>
            <a:r>
              <a:rPr sz="2650" spc="275" dirty="0">
                <a:latin typeface="Cambria"/>
                <a:cs typeface="Cambria"/>
              </a:rPr>
              <a:t>g</a:t>
            </a:r>
            <a:r>
              <a:rPr sz="2650" spc="-25" dirty="0">
                <a:latin typeface="Cambria"/>
                <a:cs typeface="Cambria"/>
              </a:rPr>
              <a:t>m</a:t>
            </a:r>
            <a:r>
              <a:rPr sz="2650" spc="-10" dirty="0">
                <a:latin typeface="Cambria"/>
                <a:cs typeface="Cambria"/>
              </a:rPr>
              <a:t>a</a:t>
            </a:r>
            <a:r>
              <a:rPr sz="2650" spc="15" dirty="0">
                <a:latin typeface="Cambria"/>
                <a:cs typeface="Cambria"/>
              </a:rPr>
              <a:t>x</a:t>
            </a:r>
            <a:r>
              <a:rPr sz="2650" spc="-350" dirty="0">
                <a:latin typeface="Cambria"/>
                <a:cs typeface="Cambria"/>
              </a:rPr>
              <a:t> </a:t>
            </a:r>
            <a:r>
              <a:rPr sz="2650" i="1" spc="25" dirty="0">
                <a:latin typeface="Cambria"/>
                <a:cs typeface="Cambria"/>
              </a:rPr>
              <a:t>P</a:t>
            </a:r>
            <a:r>
              <a:rPr sz="2650" spc="30" dirty="0">
                <a:latin typeface="Cambria"/>
                <a:cs typeface="Cambria"/>
              </a:rPr>
              <a:t>(</a:t>
            </a:r>
            <a:r>
              <a:rPr sz="2650" i="1" spc="15" dirty="0">
                <a:latin typeface="Cambria"/>
                <a:cs typeface="Cambria"/>
              </a:rPr>
              <a:t>c</a:t>
            </a:r>
            <a:r>
              <a:rPr sz="2650" i="1" spc="-30" dirty="0">
                <a:latin typeface="Cambria"/>
                <a:cs typeface="Cambria"/>
              </a:rPr>
              <a:t> </a:t>
            </a:r>
            <a:r>
              <a:rPr sz="2650" i="1" spc="10" dirty="0">
                <a:latin typeface="Cambria"/>
                <a:cs typeface="Cambria"/>
              </a:rPr>
              <a:t>|</a:t>
            </a:r>
            <a:r>
              <a:rPr sz="2650" i="1" spc="-105" dirty="0">
                <a:latin typeface="Cambria"/>
                <a:cs typeface="Cambria"/>
              </a:rPr>
              <a:t> </a:t>
            </a:r>
            <a:r>
              <a:rPr sz="2650" b="1" spc="190" dirty="0">
                <a:latin typeface="Cambria"/>
                <a:cs typeface="Cambria"/>
              </a:rPr>
              <a:t>X</a:t>
            </a:r>
            <a:r>
              <a:rPr sz="2650" spc="-10" dirty="0">
                <a:latin typeface="Cambria"/>
                <a:cs typeface="Cambria"/>
              </a:rPr>
              <a:t>)</a:t>
            </a:r>
            <a:r>
              <a:rPr sz="2650" spc="5" dirty="0">
                <a:latin typeface="Cambria"/>
                <a:cs typeface="Cambria"/>
              </a:rPr>
              <a:t>,</a:t>
            </a:r>
            <a:r>
              <a:rPr sz="2650" dirty="0">
                <a:latin typeface="Cambria"/>
                <a:cs typeface="Cambria"/>
              </a:rPr>
              <a:t>	</a:t>
            </a:r>
            <a:r>
              <a:rPr sz="2650" i="1" spc="20" dirty="0">
                <a:latin typeface="Cambria"/>
                <a:cs typeface="Cambria"/>
              </a:rPr>
              <a:t>C</a:t>
            </a:r>
            <a:r>
              <a:rPr sz="2650" i="1" spc="80" dirty="0">
                <a:latin typeface="Cambria"/>
                <a:cs typeface="Cambria"/>
              </a:rPr>
              <a:t> </a:t>
            </a:r>
            <a:r>
              <a:rPr sz="2650" spc="20" dirty="0">
                <a:latin typeface="Symbol"/>
                <a:cs typeface="Symbol"/>
              </a:rPr>
              <a:t></a:t>
            </a:r>
            <a:r>
              <a:rPr sz="2650" spc="-19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Cambria"/>
                <a:cs typeface="Cambria"/>
              </a:rPr>
              <a:t>{</a:t>
            </a:r>
            <a:r>
              <a:rPr sz="2650" i="1" spc="-10" dirty="0">
                <a:latin typeface="Cambria"/>
                <a:cs typeface="Cambria"/>
              </a:rPr>
              <a:t>c</a:t>
            </a:r>
            <a:r>
              <a:rPr sz="2250" spc="37" baseline="-35185" dirty="0">
                <a:latin typeface="Cambria"/>
                <a:cs typeface="Cambria"/>
              </a:rPr>
              <a:t>1</a:t>
            </a:r>
            <a:r>
              <a:rPr sz="2250" spc="202" baseline="-35185" dirty="0">
                <a:latin typeface="Cambria"/>
                <a:cs typeface="Cambria"/>
              </a:rPr>
              <a:t> </a:t>
            </a:r>
            <a:r>
              <a:rPr sz="2650" i="1" spc="-10" dirty="0">
                <a:latin typeface="Cambria"/>
                <a:cs typeface="Cambria"/>
              </a:rPr>
              <a:t>,</a:t>
            </a:r>
            <a:r>
              <a:rPr sz="2650" spc="100" dirty="0">
                <a:latin typeface="Symbol"/>
                <a:cs typeface="Symbol"/>
              </a:rPr>
              <a:t></a:t>
            </a:r>
            <a:r>
              <a:rPr sz="2650" spc="155" dirty="0">
                <a:latin typeface="Symbol"/>
                <a:cs typeface="Symbol"/>
              </a:rPr>
              <a:t></a:t>
            </a:r>
            <a:r>
              <a:rPr sz="2650" i="1" spc="50" dirty="0">
                <a:latin typeface="Cambria"/>
                <a:cs typeface="Cambria"/>
              </a:rPr>
              <a:t>,</a:t>
            </a:r>
            <a:r>
              <a:rPr sz="2650" i="1" spc="85" dirty="0">
                <a:latin typeface="Cambria"/>
                <a:cs typeface="Cambria"/>
              </a:rPr>
              <a:t>c</a:t>
            </a:r>
            <a:r>
              <a:rPr sz="2250" i="1" spc="37" baseline="-35185" dirty="0">
                <a:latin typeface="Cambria"/>
                <a:cs typeface="Cambria"/>
              </a:rPr>
              <a:t>L</a:t>
            </a:r>
            <a:r>
              <a:rPr sz="2250" i="1" spc="-60" baseline="-35185" dirty="0">
                <a:latin typeface="Cambria"/>
                <a:cs typeface="Cambria"/>
              </a:rPr>
              <a:t> </a:t>
            </a:r>
            <a:r>
              <a:rPr sz="2650" spc="10" dirty="0">
                <a:latin typeface="Cambria"/>
                <a:cs typeface="Cambria"/>
              </a:rPr>
              <a:t>}</a:t>
            </a:r>
            <a:endParaRPr sz="2650">
              <a:latin typeface="Cambria"/>
              <a:cs typeface="Cambr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43175" y="2014537"/>
            <a:ext cx="4446905" cy="736600"/>
          </a:xfrm>
          <a:custGeom>
            <a:avLst/>
            <a:gdLst/>
            <a:ahLst/>
            <a:cxnLst/>
            <a:rect l="l" t="t" r="r" b="b"/>
            <a:pathLst>
              <a:path w="4446905" h="736600">
                <a:moveTo>
                  <a:pt x="0" y="0"/>
                </a:moveTo>
                <a:lnTo>
                  <a:pt x="4446586" y="0"/>
                </a:lnTo>
                <a:lnTo>
                  <a:pt x="4446586" y="736599"/>
                </a:lnTo>
                <a:lnTo>
                  <a:pt x="0" y="7365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DC0924-4FE0-40F6-A1CF-2009716501E1}"/>
              </a:ext>
            </a:extLst>
          </p:cNvPr>
          <p:cNvSpPr txBox="1"/>
          <p:nvPr/>
        </p:nvSpPr>
        <p:spPr>
          <a:xfrm>
            <a:off x="1219200" y="60960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675CF9-AD9A-428F-BA85-A9272D356242}"/>
              </a:ext>
            </a:extLst>
          </p:cNvPr>
          <p:cNvSpPr txBox="1"/>
          <p:nvPr/>
        </p:nvSpPr>
        <p:spPr>
          <a:xfrm>
            <a:off x="1244839" y="428015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f(x)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9148" y="398779"/>
            <a:ext cx="1880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20" dirty="0">
                <a:solidFill>
                  <a:srgbClr val="44546A"/>
                </a:solidFill>
                <a:latin typeface="Calibri Light"/>
                <a:cs typeface="Calibri Light"/>
              </a:rPr>
              <a:t>Bayes</a:t>
            </a:r>
            <a:r>
              <a:rPr sz="2400" b="0" spc="-4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Classifier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9153" y="1371091"/>
            <a:ext cx="121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Classification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2775" y="3093211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M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L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E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0" y="3855211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546A"/>
                </a:solidFill>
                <a:latin typeface="MS PGothic"/>
                <a:cs typeface="MS PGothic"/>
              </a:rPr>
              <a:t>？</a:t>
            </a:r>
            <a:endParaRPr sz="1800">
              <a:latin typeface="MS PGothic"/>
              <a:cs typeface="MS P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14437" y="1208401"/>
            <a:ext cx="7934325" cy="4262755"/>
            <a:chOff x="1214437" y="1208401"/>
            <a:chExt cx="7934325" cy="4262755"/>
          </a:xfrm>
        </p:grpSpPr>
        <p:sp>
          <p:nvSpPr>
            <p:cNvPr id="7" name="object 7"/>
            <p:cNvSpPr/>
            <p:nvPr/>
          </p:nvSpPr>
          <p:spPr>
            <a:xfrm>
              <a:off x="5886450" y="1719948"/>
              <a:ext cx="114300" cy="2928620"/>
            </a:xfrm>
            <a:custGeom>
              <a:avLst/>
              <a:gdLst/>
              <a:ahLst/>
              <a:cxnLst/>
              <a:rect l="l" t="t" r="r" b="b"/>
              <a:pathLst>
                <a:path w="114300" h="2928620">
                  <a:moveTo>
                    <a:pt x="114300" y="2813951"/>
                  </a:moveTo>
                  <a:lnTo>
                    <a:pt x="76200" y="2813951"/>
                  </a:lnTo>
                  <a:lnTo>
                    <a:pt x="76200" y="2471051"/>
                  </a:lnTo>
                  <a:lnTo>
                    <a:pt x="38100" y="2471051"/>
                  </a:lnTo>
                  <a:lnTo>
                    <a:pt x="38100" y="2813951"/>
                  </a:lnTo>
                  <a:lnTo>
                    <a:pt x="0" y="2813951"/>
                  </a:lnTo>
                  <a:lnTo>
                    <a:pt x="57150" y="2928251"/>
                  </a:lnTo>
                  <a:lnTo>
                    <a:pt x="104775" y="2833001"/>
                  </a:lnTo>
                  <a:lnTo>
                    <a:pt x="114300" y="2813951"/>
                  </a:lnTo>
                  <a:close/>
                </a:path>
                <a:path w="114300" h="2928620">
                  <a:moveTo>
                    <a:pt x="114300" y="2132253"/>
                  </a:moveTo>
                  <a:lnTo>
                    <a:pt x="76200" y="2132253"/>
                  </a:lnTo>
                  <a:lnTo>
                    <a:pt x="76200" y="1789353"/>
                  </a:lnTo>
                  <a:lnTo>
                    <a:pt x="38100" y="1789353"/>
                  </a:lnTo>
                  <a:lnTo>
                    <a:pt x="38100" y="2132253"/>
                  </a:lnTo>
                  <a:lnTo>
                    <a:pt x="0" y="2132253"/>
                  </a:lnTo>
                  <a:lnTo>
                    <a:pt x="57150" y="2246553"/>
                  </a:lnTo>
                  <a:lnTo>
                    <a:pt x="104775" y="2151303"/>
                  </a:lnTo>
                  <a:lnTo>
                    <a:pt x="114300" y="2132253"/>
                  </a:lnTo>
                  <a:close/>
                </a:path>
                <a:path w="114300" h="2928620">
                  <a:moveTo>
                    <a:pt x="114300" y="1213751"/>
                  </a:moveTo>
                  <a:lnTo>
                    <a:pt x="76200" y="1213751"/>
                  </a:lnTo>
                  <a:lnTo>
                    <a:pt x="76200" y="947051"/>
                  </a:lnTo>
                  <a:lnTo>
                    <a:pt x="38100" y="947051"/>
                  </a:lnTo>
                  <a:lnTo>
                    <a:pt x="38100" y="1213751"/>
                  </a:lnTo>
                  <a:lnTo>
                    <a:pt x="0" y="1213751"/>
                  </a:lnTo>
                  <a:lnTo>
                    <a:pt x="57150" y="1328051"/>
                  </a:lnTo>
                  <a:lnTo>
                    <a:pt x="104775" y="1232801"/>
                  </a:lnTo>
                  <a:lnTo>
                    <a:pt x="114300" y="1213751"/>
                  </a:lnTo>
                  <a:close/>
                </a:path>
                <a:path w="114300" h="2928620">
                  <a:moveTo>
                    <a:pt x="114300" y="342900"/>
                  </a:moveTo>
                  <a:lnTo>
                    <a:pt x="76200" y="342900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342900"/>
                  </a:ln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0" y="1213163"/>
              <a:ext cx="4572000" cy="4253230"/>
            </a:xfrm>
            <a:custGeom>
              <a:avLst/>
              <a:gdLst/>
              <a:ahLst/>
              <a:cxnLst/>
              <a:rect l="l" t="t" r="r" b="b"/>
              <a:pathLst>
                <a:path w="4572000" h="4253230">
                  <a:moveTo>
                    <a:pt x="0" y="0"/>
                  </a:moveTo>
                  <a:lnTo>
                    <a:pt x="4572000" y="0"/>
                  </a:lnTo>
                  <a:lnTo>
                    <a:pt x="4572000" y="4253001"/>
                  </a:lnTo>
                  <a:lnTo>
                    <a:pt x="0" y="425300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9200" y="1213163"/>
              <a:ext cx="2743200" cy="4253230"/>
            </a:xfrm>
            <a:custGeom>
              <a:avLst/>
              <a:gdLst/>
              <a:ahLst/>
              <a:cxnLst/>
              <a:rect l="l" t="t" r="r" b="b"/>
              <a:pathLst>
                <a:path w="2743200" h="4253230">
                  <a:moveTo>
                    <a:pt x="2743200" y="0"/>
                  </a:moveTo>
                  <a:lnTo>
                    <a:pt x="0" y="0"/>
                  </a:lnTo>
                  <a:lnTo>
                    <a:pt x="0" y="4253001"/>
                  </a:lnTo>
                  <a:lnTo>
                    <a:pt x="2743200" y="4253001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9200" y="1213163"/>
              <a:ext cx="2743200" cy="4253230"/>
            </a:xfrm>
            <a:custGeom>
              <a:avLst/>
              <a:gdLst/>
              <a:ahLst/>
              <a:cxnLst/>
              <a:rect l="l" t="t" r="r" b="b"/>
              <a:pathLst>
                <a:path w="2743200" h="4253230">
                  <a:moveTo>
                    <a:pt x="0" y="0"/>
                  </a:moveTo>
                  <a:lnTo>
                    <a:pt x="2743200" y="0"/>
                  </a:lnTo>
                  <a:lnTo>
                    <a:pt x="2743200" y="4253001"/>
                  </a:lnTo>
                  <a:lnTo>
                    <a:pt x="0" y="425300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88539" y="1456435"/>
            <a:ext cx="4165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40" dirty="0">
                <a:solidFill>
                  <a:srgbClr val="44546A"/>
                </a:solidFill>
                <a:latin typeface="Calibri Light"/>
                <a:cs typeface="Calibri Light"/>
              </a:rPr>
              <a:t>T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ask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1339" y="2224532"/>
            <a:ext cx="142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5" dirty="0">
                <a:solidFill>
                  <a:srgbClr val="44546A"/>
                </a:solidFill>
                <a:latin typeface="Calibri Light"/>
                <a:cs typeface="Calibri Light"/>
              </a:rPr>
              <a:t>Representation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1339" y="2992628"/>
            <a:ext cx="1386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5" dirty="0">
                <a:solidFill>
                  <a:srgbClr val="44546A"/>
                </a:solidFill>
                <a:latin typeface="Calibri Light"/>
                <a:cs typeface="Calibri Light"/>
              </a:rPr>
              <a:t>Score</a:t>
            </a:r>
            <a:r>
              <a:rPr sz="1800" b="0" spc="-5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Function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6539" y="3839971"/>
            <a:ext cx="1903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Search/Optimization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4610" y="4623307"/>
            <a:ext cx="1068705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 indent="151130">
              <a:lnSpc>
                <a:spcPct val="78900"/>
              </a:lnSpc>
              <a:spcBef>
                <a:spcPts val="555"/>
              </a:spcBef>
            </a:pP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Models, 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45" dirty="0">
                <a:solidFill>
                  <a:srgbClr val="44546A"/>
                </a:solidFill>
                <a:latin typeface="Calibri Light"/>
                <a:cs typeface="Calibri Light"/>
              </a:rPr>
              <a:t>P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a</a:t>
            </a:r>
            <a:r>
              <a:rPr sz="1800" b="0" spc="-35" dirty="0">
                <a:solidFill>
                  <a:srgbClr val="44546A"/>
                </a:solidFill>
                <a:latin typeface="Calibri Light"/>
                <a:cs typeface="Calibri Light"/>
              </a:rPr>
              <a:t>r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am</a:t>
            </a:r>
            <a:r>
              <a:rPr sz="1800" b="0" spc="-15" dirty="0">
                <a:solidFill>
                  <a:srgbClr val="44546A"/>
                </a:solidFill>
                <a:latin typeface="Calibri Light"/>
                <a:cs typeface="Calibri Light"/>
              </a:rPr>
              <a:t>e</a:t>
            </a:r>
            <a:r>
              <a:rPr sz="1800" b="0" spc="-25" dirty="0">
                <a:solidFill>
                  <a:srgbClr val="44546A"/>
                </a:solidFill>
                <a:latin typeface="Calibri Light"/>
                <a:cs typeface="Calibri Light"/>
              </a:rPr>
              <a:t>t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e</a:t>
            </a:r>
            <a:r>
              <a:rPr sz="1800" b="0" spc="-35" dirty="0">
                <a:solidFill>
                  <a:srgbClr val="44546A"/>
                </a:solidFill>
                <a:latin typeface="Calibri Light"/>
                <a:cs typeface="Calibri Light"/>
              </a:rPr>
              <a:t>r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s</a:t>
            </a:r>
            <a:endParaRPr sz="1800">
              <a:latin typeface="Calibri Light"/>
              <a:cs typeface="Calibri Ligh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4736" y="1795162"/>
            <a:ext cx="4036695" cy="2768600"/>
            <a:chOff x="554736" y="1795162"/>
            <a:chExt cx="4036695" cy="2768600"/>
          </a:xfrm>
        </p:grpSpPr>
        <p:sp>
          <p:nvSpPr>
            <p:cNvPr id="17" name="object 17"/>
            <p:cNvSpPr/>
            <p:nvPr/>
          </p:nvSpPr>
          <p:spPr>
            <a:xfrm>
              <a:off x="2533650" y="1795170"/>
              <a:ext cx="114300" cy="2768600"/>
            </a:xfrm>
            <a:custGeom>
              <a:avLst/>
              <a:gdLst/>
              <a:ahLst/>
              <a:cxnLst/>
              <a:rect l="l" t="t" r="r" b="b"/>
              <a:pathLst>
                <a:path w="114300" h="2768600">
                  <a:moveTo>
                    <a:pt x="114300" y="2654262"/>
                  </a:moveTo>
                  <a:lnTo>
                    <a:pt x="76200" y="2654262"/>
                  </a:lnTo>
                  <a:lnTo>
                    <a:pt x="76200" y="2307132"/>
                  </a:lnTo>
                  <a:lnTo>
                    <a:pt x="38100" y="2307132"/>
                  </a:lnTo>
                  <a:lnTo>
                    <a:pt x="38100" y="2654262"/>
                  </a:lnTo>
                  <a:lnTo>
                    <a:pt x="0" y="2654262"/>
                  </a:lnTo>
                  <a:lnTo>
                    <a:pt x="57150" y="2768562"/>
                  </a:lnTo>
                  <a:lnTo>
                    <a:pt x="104775" y="2673312"/>
                  </a:lnTo>
                  <a:lnTo>
                    <a:pt x="114300" y="2654262"/>
                  </a:lnTo>
                  <a:close/>
                </a:path>
                <a:path w="114300" h="2768600">
                  <a:moveTo>
                    <a:pt x="114300" y="1885213"/>
                  </a:moveTo>
                  <a:lnTo>
                    <a:pt x="76200" y="1885213"/>
                  </a:lnTo>
                  <a:lnTo>
                    <a:pt x="76200" y="1538097"/>
                  </a:lnTo>
                  <a:lnTo>
                    <a:pt x="38100" y="1538097"/>
                  </a:lnTo>
                  <a:lnTo>
                    <a:pt x="38100" y="1885213"/>
                  </a:lnTo>
                  <a:lnTo>
                    <a:pt x="0" y="1885213"/>
                  </a:lnTo>
                  <a:lnTo>
                    <a:pt x="57150" y="1999513"/>
                  </a:lnTo>
                  <a:lnTo>
                    <a:pt x="104775" y="1904263"/>
                  </a:lnTo>
                  <a:lnTo>
                    <a:pt x="114300" y="1885213"/>
                  </a:lnTo>
                  <a:close/>
                </a:path>
                <a:path w="114300" h="2768600">
                  <a:moveTo>
                    <a:pt x="114300" y="1116177"/>
                  </a:moveTo>
                  <a:lnTo>
                    <a:pt x="76200" y="1116177"/>
                  </a:lnTo>
                  <a:lnTo>
                    <a:pt x="76200" y="769048"/>
                  </a:lnTo>
                  <a:lnTo>
                    <a:pt x="38100" y="769048"/>
                  </a:lnTo>
                  <a:lnTo>
                    <a:pt x="38100" y="1116177"/>
                  </a:lnTo>
                  <a:lnTo>
                    <a:pt x="0" y="1116177"/>
                  </a:lnTo>
                  <a:lnTo>
                    <a:pt x="57150" y="1230477"/>
                  </a:lnTo>
                  <a:lnTo>
                    <a:pt x="104775" y="1135227"/>
                  </a:lnTo>
                  <a:lnTo>
                    <a:pt x="114300" y="1116177"/>
                  </a:lnTo>
                  <a:close/>
                </a:path>
                <a:path w="114300" h="2768600">
                  <a:moveTo>
                    <a:pt x="114300" y="347129"/>
                  </a:moveTo>
                  <a:lnTo>
                    <a:pt x="76200" y="347129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347129"/>
                  </a:lnTo>
                  <a:lnTo>
                    <a:pt x="0" y="347129"/>
                  </a:lnTo>
                  <a:lnTo>
                    <a:pt x="57150" y="461429"/>
                  </a:lnTo>
                  <a:lnTo>
                    <a:pt x="104775" y="366179"/>
                  </a:lnTo>
                  <a:lnTo>
                    <a:pt x="114300" y="3471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2400" y="3640875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2130551"/>
              <a:ext cx="1152144" cy="56387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9647" y="2160184"/>
              <a:ext cx="1057910" cy="457200"/>
            </a:xfrm>
            <a:custGeom>
              <a:avLst/>
              <a:gdLst/>
              <a:ahLst/>
              <a:cxnLst/>
              <a:rect l="l" t="t" r="r" b="b"/>
              <a:pathLst>
                <a:path w="1057910" h="457200">
                  <a:moveTo>
                    <a:pt x="829044" y="0"/>
                  </a:moveTo>
                  <a:lnTo>
                    <a:pt x="829044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829044" y="342900"/>
                  </a:lnTo>
                  <a:lnTo>
                    <a:pt x="829044" y="457200"/>
                  </a:lnTo>
                  <a:lnTo>
                    <a:pt x="1057702" y="228600"/>
                  </a:lnTo>
                  <a:lnTo>
                    <a:pt x="8290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9647" y="2160184"/>
              <a:ext cx="1057910" cy="457200"/>
            </a:xfrm>
            <a:custGeom>
              <a:avLst/>
              <a:gdLst/>
              <a:ahLst/>
              <a:cxnLst/>
              <a:rect l="l" t="t" r="r" b="b"/>
              <a:pathLst>
                <a:path w="1057910" h="457200">
                  <a:moveTo>
                    <a:pt x="0" y="114300"/>
                  </a:moveTo>
                  <a:lnTo>
                    <a:pt x="829044" y="114300"/>
                  </a:lnTo>
                  <a:lnTo>
                    <a:pt x="829044" y="0"/>
                  </a:lnTo>
                  <a:lnTo>
                    <a:pt x="1057703" y="228600"/>
                  </a:lnTo>
                  <a:lnTo>
                    <a:pt x="829044" y="457200"/>
                  </a:lnTo>
                  <a:lnTo>
                    <a:pt x="829044" y="342900"/>
                  </a:lnTo>
                  <a:lnTo>
                    <a:pt x="0" y="34290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37557" y="2165672"/>
            <a:ext cx="4293870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50" i="1" spc="25" dirty="0">
                <a:latin typeface="Times New Roman"/>
                <a:cs typeface="Times New Roman"/>
              </a:rPr>
              <a:t>c</a:t>
            </a:r>
            <a:r>
              <a:rPr sz="2175" i="1" spc="7" baseline="-24904" dirty="0">
                <a:latin typeface="Times New Roman"/>
                <a:cs typeface="Times New Roman"/>
              </a:rPr>
              <a:t>MA</a:t>
            </a:r>
            <a:r>
              <a:rPr sz="2175" i="1" spc="22" baseline="-24904" dirty="0">
                <a:latin typeface="Times New Roman"/>
                <a:cs typeface="Times New Roman"/>
              </a:rPr>
              <a:t>P</a:t>
            </a:r>
            <a:r>
              <a:rPr sz="2175" i="1" baseline="-24904" dirty="0">
                <a:latin typeface="Times New Roman"/>
                <a:cs typeface="Times New Roman"/>
              </a:rPr>
              <a:t> </a:t>
            </a:r>
            <a:r>
              <a:rPr sz="2175" i="1" spc="67" baseline="-24904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13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Times New Roman"/>
                <a:cs typeface="Times New Roman"/>
              </a:rPr>
              <a:t>ar</a:t>
            </a:r>
            <a:r>
              <a:rPr sz="2550" spc="5" dirty="0">
                <a:latin typeface="Times New Roman"/>
                <a:cs typeface="Times New Roman"/>
              </a:rPr>
              <a:t>gm</a:t>
            </a:r>
            <a:r>
              <a:rPr sz="2550" spc="-15" dirty="0">
                <a:latin typeface="Times New Roman"/>
                <a:cs typeface="Times New Roman"/>
              </a:rPr>
              <a:t>a</a:t>
            </a:r>
            <a:r>
              <a:rPr sz="2550" spc="5" dirty="0">
                <a:latin typeface="Times New Roman"/>
                <a:cs typeface="Times New Roman"/>
              </a:rPr>
              <a:t>x</a:t>
            </a:r>
            <a:r>
              <a:rPr sz="2550" spc="-285" dirty="0">
                <a:latin typeface="Times New Roman"/>
                <a:cs typeface="Times New Roman"/>
              </a:rPr>
              <a:t> </a:t>
            </a:r>
            <a:r>
              <a:rPr sz="2550" i="1" spc="80" dirty="0">
                <a:latin typeface="Times New Roman"/>
                <a:cs typeface="Times New Roman"/>
              </a:rPr>
              <a:t>P</a:t>
            </a:r>
            <a:r>
              <a:rPr sz="2550" spc="25" dirty="0">
                <a:latin typeface="Times New Roman"/>
                <a:cs typeface="Times New Roman"/>
              </a:rPr>
              <a:t>(</a:t>
            </a:r>
            <a:r>
              <a:rPr sz="2550" i="1" spc="195" dirty="0">
                <a:latin typeface="Times New Roman"/>
                <a:cs typeface="Times New Roman"/>
              </a:rPr>
              <a:t>c</a:t>
            </a:r>
            <a:r>
              <a:rPr sz="2175" i="1" spc="7" baseline="-24904" dirty="0">
                <a:latin typeface="Times New Roman"/>
                <a:cs typeface="Times New Roman"/>
              </a:rPr>
              <a:t>j</a:t>
            </a:r>
            <a:r>
              <a:rPr sz="2175" i="1" baseline="-24904" dirty="0">
                <a:latin typeface="Times New Roman"/>
                <a:cs typeface="Times New Roman"/>
              </a:rPr>
              <a:t> </a:t>
            </a:r>
            <a:r>
              <a:rPr sz="2175" i="1" spc="15" baseline="-2490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|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i="1" spc="-100" dirty="0">
                <a:latin typeface="Times New Roman"/>
                <a:cs typeface="Times New Roman"/>
              </a:rPr>
              <a:t>x</a:t>
            </a:r>
            <a:r>
              <a:rPr sz="2175" spc="-22" baseline="-24904" dirty="0">
                <a:latin typeface="Times New Roman"/>
                <a:cs typeface="Times New Roman"/>
              </a:rPr>
              <a:t>1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185" dirty="0">
                <a:latin typeface="Times New Roman"/>
                <a:cs typeface="Times New Roman"/>
              </a:rPr>
              <a:t> </a:t>
            </a:r>
            <a:r>
              <a:rPr sz="2550" i="1" spc="45" dirty="0">
                <a:latin typeface="Times New Roman"/>
                <a:cs typeface="Times New Roman"/>
              </a:rPr>
              <a:t>x</a:t>
            </a:r>
            <a:r>
              <a:rPr sz="2175" spc="172" baseline="-24904" dirty="0">
                <a:latin typeface="Times New Roman"/>
                <a:cs typeface="Times New Roman"/>
              </a:rPr>
              <a:t>2</a:t>
            </a:r>
            <a:r>
              <a:rPr sz="2550" spc="50" dirty="0">
                <a:latin typeface="Times New Roman"/>
                <a:cs typeface="Times New Roman"/>
              </a:rPr>
              <a:t>,</a:t>
            </a:r>
            <a:r>
              <a:rPr sz="2550" spc="-105" dirty="0">
                <a:latin typeface="MT Extra"/>
                <a:cs typeface="MT Extra"/>
              </a:rPr>
              <a:t>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185" dirty="0">
                <a:latin typeface="Times New Roman"/>
                <a:cs typeface="Times New Roman"/>
              </a:rPr>
              <a:t> </a:t>
            </a:r>
            <a:r>
              <a:rPr sz="2550" i="1" spc="175" dirty="0">
                <a:latin typeface="Times New Roman"/>
                <a:cs typeface="Times New Roman"/>
              </a:rPr>
              <a:t>x</a:t>
            </a:r>
            <a:r>
              <a:rPr sz="2175" i="1" spc="22" baseline="-24904" dirty="0">
                <a:latin typeface="Times New Roman"/>
                <a:cs typeface="Times New Roman"/>
              </a:rPr>
              <a:t>p</a:t>
            </a:r>
            <a:r>
              <a:rPr sz="2175" i="1" spc="-120" baseline="-2490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  <a:p>
            <a:pPr marL="1180465">
              <a:lnSpc>
                <a:spcPct val="100000"/>
              </a:lnSpc>
              <a:spcBef>
                <a:spcPts val="55"/>
              </a:spcBef>
            </a:pPr>
            <a:r>
              <a:rPr sz="1450" i="1" spc="145" dirty="0">
                <a:latin typeface="Times New Roman"/>
                <a:cs typeface="Times New Roman"/>
              </a:rPr>
              <a:t>c</a:t>
            </a:r>
            <a:r>
              <a:rPr sz="1575" i="1" spc="7" baseline="-18518" dirty="0">
                <a:latin typeface="Times New Roman"/>
                <a:cs typeface="Times New Roman"/>
              </a:rPr>
              <a:t>j</a:t>
            </a:r>
            <a:r>
              <a:rPr sz="1575" i="1" spc="-112" baseline="-18518" dirty="0">
                <a:latin typeface="Times New Roman"/>
                <a:cs typeface="Times New Roman"/>
              </a:rPr>
              <a:t> </a:t>
            </a:r>
            <a:r>
              <a:rPr sz="1450" spc="20" dirty="0">
                <a:latin typeface="Symbol"/>
                <a:cs typeface="Symbol"/>
              </a:rPr>
              <a:t></a:t>
            </a:r>
            <a:r>
              <a:rPr sz="1450" i="1" spc="20" dirty="0">
                <a:latin typeface="Times New Roman"/>
                <a:cs typeface="Times New Roman"/>
              </a:rPr>
              <a:t>C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66423" y="4800092"/>
            <a:ext cx="19361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20" dirty="0">
                <a:solidFill>
                  <a:srgbClr val="44546A"/>
                </a:solidFill>
                <a:latin typeface="Calibri Light"/>
                <a:cs typeface="Calibri Light"/>
              </a:rPr>
              <a:t>Parameters 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in</a:t>
            </a:r>
            <a:r>
              <a:rPr sz="1800" b="0" spc="-1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 Light"/>
                <a:cs typeface="Calibri Light"/>
              </a:rPr>
              <a:t>P(C|X)</a:t>
            </a:r>
            <a:r>
              <a:rPr lang="en-US" sz="1800" b="1" spc="-5" dirty="0">
                <a:solidFill>
                  <a:srgbClr val="FF0000"/>
                </a:solidFill>
                <a:latin typeface="Calibri Light"/>
                <a:cs typeface="Calibri Light"/>
              </a:rPr>
              <a:t>.</a:t>
            </a:r>
            <a:endParaRPr sz="1800" b="1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10</a:t>
            </a:r>
            <a:r>
              <a:rPr spc="-5" dirty="0"/>
              <a:t>/</a:t>
            </a:r>
            <a:r>
              <a:rPr spc="-10" dirty="0"/>
              <a:t>1</a:t>
            </a:r>
            <a:r>
              <a:rPr spc="-5" dirty="0"/>
              <a:t>/</a:t>
            </a:r>
            <a:r>
              <a:rPr spc="-10" dirty="0"/>
              <a:t>20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94" y="429259"/>
            <a:ext cx="46170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45" dirty="0">
                <a:solidFill>
                  <a:srgbClr val="3F68F0"/>
                </a:solidFill>
                <a:latin typeface="Calibri Light"/>
                <a:cs typeface="Calibri Light"/>
              </a:rPr>
              <a:t>Simplest</a:t>
            </a:r>
            <a:r>
              <a:rPr lang="en-US" sz="2400" b="0" spc="-45" dirty="0">
                <a:solidFill>
                  <a:srgbClr val="3F68F0"/>
                </a:solidFill>
                <a:latin typeface="Calibri Light"/>
                <a:cs typeface="Calibri Light"/>
              </a:rPr>
              <a:t> discriminative classifier</a:t>
            </a:r>
            <a:r>
              <a:rPr sz="2400" b="0" spc="-45" dirty="0">
                <a:solidFill>
                  <a:srgbClr val="3F68F0"/>
                </a:solidFill>
                <a:latin typeface="Calibri Light"/>
                <a:cs typeface="Calibri Light"/>
              </a:rPr>
              <a:t>:</a:t>
            </a:r>
            <a:r>
              <a:rPr sz="2400" b="0" spc="-25" dirty="0">
                <a:solidFill>
                  <a:srgbClr val="3F68F0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Logistic </a:t>
            </a:r>
            <a:r>
              <a:rPr sz="2400" b="0" spc="-15" dirty="0">
                <a:solidFill>
                  <a:srgbClr val="44546A"/>
                </a:solidFill>
                <a:latin typeface="Calibri Light"/>
                <a:cs typeface="Calibri Light"/>
              </a:rPr>
              <a:t>Regression</a:t>
            </a: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Classifier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3820" y="2172715"/>
            <a:ext cx="185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Binary</a:t>
            </a:r>
            <a:r>
              <a:rPr sz="1800" b="0" spc="-6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Classification</a:t>
            </a:r>
            <a:endParaRPr sz="1800" dirty="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9411" y="1110090"/>
            <a:ext cx="8037195" cy="5346700"/>
            <a:chOff x="119411" y="1110090"/>
            <a:chExt cx="8037195" cy="5346700"/>
          </a:xfrm>
        </p:grpSpPr>
        <p:sp>
          <p:nvSpPr>
            <p:cNvPr id="5" name="object 5"/>
            <p:cNvSpPr/>
            <p:nvPr/>
          </p:nvSpPr>
          <p:spPr>
            <a:xfrm>
              <a:off x="6379007" y="2559519"/>
              <a:ext cx="140970" cy="3025140"/>
            </a:xfrm>
            <a:custGeom>
              <a:avLst/>
              <a:gdLst/>
              <a:ahLst/>
              <a:cxnLst/>
              <a:rect l="l" t="t" r="r" b="b"/>
              <a:pathLst>
                <a:path w="140970" h="3025140">
                  <a:moveTo>
                    <a:pt x="114300" y="342900"/>
                  </a:moveTo>
                  <a:lnTo>
                    <a:pt x="76200" y="342900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342900"/>
                  </a:ln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  <a:path w="140970" h="3025140">
                  <a:moveTo>
                    <a:pt x="132118" y="1109662"/>
                  </a:moveTo>
                  <a:lnTo>
                    <a:pt x="94018" y="1109662"/>
                  </a:lnTo>
                  <a:lnTo>
                    <a:pt x="94018" y="842962"/>
                  </a:lnTo>
                  <a:lnTo>
                    <a:pt x="55918" y="842962"/>
                  </a:lnTo>
                  <a:lnTo>
                    <a:pt x="55918" y="1109662"/>
                  </a:lnTo>
                  <a:lnTo>
                    <a:pt x="17818" y="1109662"/>
                  </a:lnTo>
                  <a:lnTo>
                    <a:pt x="74968" y="1223962"/>
                  </a:lnTo>
                  <a:lnTo>
                    <a:pt x="122593" y="1128712"/>
                  </a:lnTo>
                  <a:lnTo>
                    <a:pt x="132118" y="1109662"/>
                  </a:lnTo>
                  <a:close/>
                </a:path>
                <a:path w="140970" h="3025140">
                  <a:moveTo>
                    <a:pt x="140906" y="2910268"/>
                  </a:moveTo>
                  <a:lnTo>
                    <a:pt x="102806" y="2910268"/>
                  </a:lnTo>
                  <a:lnTo>
                    <a:pt x="102806" y="2567368"/>
                  </a:lnTo>
                  <a:lnTo>
                    <a:pt x="64706" y="2567368"/>
                  </a:lnTo>
                  <a:lnTo>
                    <a:pt x="64706" y="2910268"/>
                  </a:lnTo>
                  <a:lnTo>
                    <a:pt x="26606" y="2910268"/>
                  </a:lnTo>
                  <a:lnTo>
                    <a:pt x="83756" y="3024568"/>
                  </a:lnTo>
                  <a:lnTo>
                    <a:pt x="131368" y="2929318"/>
                  </a:lnTo>
                  <a:lnTo>
                    <a:pt x="140906" y="2910268"/>
                  </a:lnTo>
                  <a:close/>
                </a:path>
                <a:path w="140970" h="3025140">
                  <a:moveTo>
                    <a:pt x="140906" y="1947862"/>
                  </a:moveTo>
                  <a:lnTo>
                    <a:pt x="102806" y="1947862"/>
                  </a:lnTo>
                  <a:lnTo>
                    <a:pt x="102806" y="1604962"/>
                  </a:lnTo>
                  <a:lnTo>
                    <a:pt x="64706" y="1604962"/>
                  </a:lnTo>
                  <a:lnTo>
                    <a:pt x="64706" y="1947862"/>
                  </a:lnTo>
                  <a:lnTo>
                    <a:pt x="26606" y="1947862"/>
                  </a:lnTo>
                  <a:lnTo>
                    <a:pt x="83756" y="2062162"/>
                  </a:lnTo>
                  <a:lnTo>
                    <a:pt x="131381" y="1966912"/>
                  </a:lnTo>
                  <a:lnTo>
                    <a:pt x="140906" y="1947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6170" y="1248647"/>
              <a:ext cx="3395979" cy="5203190"/>
            </a:xfrm>
            <a:custGeom>
              <a:avLst/>
              <a:gdLst/>
              <a:ahLst/>
              <a:cxnLst/>
              <a:rect l="l" t="t" r="r" b="b"/>
              <a:pathLst>
                <a:path w="3395979" h="5203190">
                  <a:moveTo>
                    <a:pt x="0" y="0"/>
                  </a:moveTo>
                  <a:lnTo>
                    <a:pt x="3395623" y="0"/>
                  </a:lnTo>
                  <a:lnTo>
                    <a:pt x="3395623" y="5203188"/>
                  </a:lnTo>
                  <a:lnTo>
                    <a:pt x="0" y="520318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7271" y="1113265"/>
              <a:ext cx="980014" cy="4438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717270" y="1113265"/>
              <a:ext cx="980440" cy="443865"/>
            </a:xfrm>
            <a:custGeom>
              <a:avLst/>
              <a:gdLst/>
              <a:ahLst/>
              <a:cxnLst/>
              <a:rect l="l" t="t" r="r" b="b"/>
              <a:pathLst>
                <a:path w="980439" h="443865">
                  <a:moveTo>
                    <a:pt x="0" y="110966"/>
                  </a:moveTo>
                  <a:lnTo>
                    <a:pt x="758081" y="110966"/>
                  </a:lnTo>
                  <a:lnTo>
                    <a:pt x="758081" y="0"/>
                  </a:lnTo>
                  <a:lnTo>
                    <a:pt x="980015" y="221933"/>
                  </a:lnTo>
                  <a:lnTo>
                    <a:pt x="758081" y="443867"/>
                  </a:lnTo>
                  <a:lnTo>
                    <a:pt x="758081" y="332900"/>
                  </a:lnTo>
                  <a:lnTo>
                    <a:pt x="0" y="332900"/>
                  </a:lnTo>
                  <a:lnTo>
                    <a:pt x="0" y="110966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411" y="1248647"/>
              <a:ext cx="3585210" cy="4870450"/>
            </a:xfrm>
            <a:custGeom>
              <a:avLst/>
              <a:gdLst/>
              <a:ahLst/>
              <a:cxnLst/>
              <a:rect l="l" t="t" r="r" b="b"/>
              <a:pathLst>
                <a:path w="3585210" h="4870450">
                  <a:moveTo>
                    <a:pt x="3585209" y="0"/>
                  </a:moveTo>
                  <a:lnTo>
                    <a:pt x="0" y="0"/>
                  </a:lnTo>
                  <a:lnTo>
                    <a:pt x="0" y="4870203"/>
                  </a:lnTo>
                  <a:lnTo>
                    <a:pt x="3585209" y="4870203"/>
                  </a:lnTo>
                  <a:lnTo>
                    <a:pt x="358520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6755" y="2582900"/>
              <a:ext cx="125730" cy="3209290"/>
            </a:xfrm>
            <a:custGeom>
              <a:avLst/>
              <a:gdLst/>
              <a:ahLst/>
              <a:cxnLst/>
              <a:rect l="l" t="t" r="r" b="b"/>
              <a:pathLst>
                <a:path w="125730" h="3209290">
                  <a:moveTo>
                    <a:pt x="114300" y="3094685"/>
                  </a:moveTo>
                  <a:lnTo>
                    <a:pt x="76200" y="3094685"/>
                  </a:lnTo>
                  <a:lnTo>
                    <a:pt x="76200" y="2751785"/>
                  </a:lnTo>
                  <a:lnTo>
                    <a:pt x="38100" y="2751785"/>
                  </a:lnTo>
                  <a:lnTo>
                    <a:pt x="38100" y="3094685"/>
                  </a:lnTo>
                  <a:lnTo>
                    <a:pt x="0" y="3094685"/>
                  </a:lnTo>
                  <a:lnTo>
                    <a:pt x="57150" y="3208985"/>
                  </a:lnTo>
                  <a:lnTo>
                    <a:pt x="104775" y="3113735"/>
                  </a:lnTo>
                  <a:lnTo>
                    <a:pt x="114300" y="3094685"/>
                  </a:lnTo>
                  <a:close/>
                </a:path>
                <a:path w="125730" h="3209290">
                  <a:moveTo>
                    <a:pt x="114300" y="342900"/>
                  </a:moveTo>
                  <a:lnTo>
                    <a:pt x="76200" y="342900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342900"/>
                  </a:ln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  <a:path w="125730" h="3209290">
                  <a:moveTo>
                    <a:pt x="125730" y="1924481"/>
                  </a:moveTo>
                  <a:lnTo>
                    <a:pt x="87630" y="1924481"/>
                  </a:lnTo>
                  <a:lnTo>
                    <a:pt x="87630" y="1581581"/>
                  </a:lnTo>
                  <a:lnTo>
                    <a:pt x="49530" y="1581581"/>
                  </a:lnTo>
                  <a:lnTo>
                    <a:pt x="49530" y="1924481"/>
                  </a:lnTo>
                  <a:lnTo>
                    <a:pt x="11430" y="1924481"/>
                  </a:lnTo>
                  <a:lnTo>
                    <a:pt x="68580" y="2038781"/>
                  </a:lnTo>
                  <a:lnTo>
                    <a:pt x="116205" y="1943531"/>
                  </a:lnTo>
                  <a:lnTo>
                    <a:pt x="125730" y="1924481"/>
                  </a:lnTo>
                  <a:close/>
                </a:path>
                <a:path w="125730" h="3209290">
                  <a:moveTo>
                    <a:pt x="125730" y="1162481"/>
                  </a:moveTo>
                  <a:lnTo>
                    <a:pt x="87630" y="1162481"/>
                  </a:lnTo>
                  <a:lnTo>
                    <a:pt x="87630" y="819581"/>
                  </a:lnTo>
                  <a:lnTo>
                    <a:pt x="49530" y="819581"/>
                  </a:lnTo>
                  <a:lnTo>
                    <a:pt x="49530" y="1162481"/>
                  </a:lnTo>
                  <a:lnTo>
                    <a:pt x="11430" y="1162481"/>
                  </a:lnTo>
                  <a:lnTo>
                    <a:pt x="68580" y="1276781"/>
                  </a:lnTo>
                  <a:lnTo>
                    <a:pt x="116205" y="1181531"/>
                  </a:lnTo>
                  <a:lnTo>
                    <a:pt x="125730" y="11624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9411" y="1248647"/>
            <a:ext cx="3585210" cy="48704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136525" algn="ctr">
              <a:lnSpc>
                <a:spcPct val="100000"/>
              </a:lnSpc>
              <a:spcBef>
                <a:spcPts val="1185"/>
              </a:spcBef>
            </a:pPr>
            <a:r>
              <a:rPr sz="2400" b="0" spc="-15" dirty="0">
                <a:solidFill>
                  <a:srgbClr val="44546A"/>
                </a:solidFill>
                <a:latin typeface="Calibri Light"/>
                <a:cs typeface="Calibri Light"/>
              </a:rPr>
              <a:t>Data:</a:t>
            </a:r>
            <a:r>
              <a:rPr sz="2400" b="0" spc="-5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44546A"/>
                </a:solidFill>
                <a:latin typeface="Calibri Light"/>
                <a:cs typeface="Calibri Light"/>
              </a:rPr>
              <a:t>X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libri Light"/>
              <a:cs typeface="Calibri Light"/>
            </a:endParaRPr>
          </a:p>
          <a:p>
            <a:pPr marL="14604" algn="ctr">
              <a:lnSpc>
                <a:spcPct val="100000"/>
              </a:lnSpc>
            </a:pPr>
            <a:r>
              <a:rPr sz="2400" b="0" spc="-40" dirty="0">
                <a:solidFill>
                  <a:srgbClr val="44546A"/>
                </a:solidFill>
                <a:latin typeface="Calibri Light"/>
                <a:cs typeface="Calibri Light"/>
              </a:rPr>
              <a:t>Task:</a:t>
            </a:r>
            <a:r>
              <a:rPr sz="2400" b="0" spc="-5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44546A"/>
                </a:solidFill>
                <a:latin typeface="Calibri Light"/>
                <a:cs typeface="Calibri Light"/>
              </a:rPr>
              <a:t>y</a:t>
            </a:r>
            <a:endParaRPr sz="2400">
              <a:latin typeface="Calibri Light"/>
              <a:cs typeface="Calibri Light"/>
            </a:endParaRPr>
          </a:p>
          <a:p>
            <a:pPr marL="382905" marR="360680" algn="ctr">
              <a:lnSpc>
                <a:spcPct val="215000"/>
              </a:lnSpc>
              <a:spcBef>
                <a:spcPts val="409"/>
              </a:spcBef>
              <a:tabLst>
                <a:tab pos="2674620" algn="l"/>
              </a:tabLst>
            </a:pPr>
            <a:r>
              <a:rPr sz="2400" b="0" spc="-15" dirty="0">
                <a:solidFill>
                  <a:srgbClr val="44546A"/>
                </a:solidFill>
                <a:latin typeface="Calibri Light"/>
                <a:cs typeface="Calibri Light"/>
              </a:rPr>
              <a:t>Representation:</a:t>
            </a: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44546A"/>
                </a:solidFill>
                <a:latin typeface="Calibri Light"/>
                <a:cs typeface="Calibri Light"/>
              </a:rPr>
              <a:t>:	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x,</a:t>
            </a:r>
            <a:r>
              <a:rPr sz="2400" b="0" spc="-9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f() </a:t>
            </a:r>
            <a:r>
              <a:rPr sz="2400" b="0" spc="-52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15" dirty="0">
                <a:solidFill>
                  <a:srgbClr val="44546A"/>
                </a:solidFill>
                <a:latin typeface="Calibri Light"/>
                <a:cs typeface="Calibri Light"/>
              </a:rPr>
              <a:t>Score 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Function:</a:t>
            </a:r>
            <a:r>
              <a:rPr sz="2400" b="0" spc="-2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L()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Calibri Light"/>
              <a:cs typeface="Calibri Light"/>
            </a:endParaRPr>
          </a:p>
          <a:p>
            <a:pPr marL="545465" marR="379095" algn="ctr">
              <a:lnSpc>
                <a:spcPct val="79200"/>
              </a:lnSpc>
            </a:pP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Search/Optimization</a:t>
            </a:r>
            <a:r>
              <a:rPr sz="2400" b="0" spc="-6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44546A"/>
                </a:solidFill>
                <a:latin typeface="Calibri Light"/>
                <a:cs typeface="Calibri Light"/>
              </a:rPr>
              <a:t>: </a:t>
            </a:r>
            <a:r>
              <a:rPr sz="2400" b="0" spc="-53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argmin()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libri Light"/>
              <a:cs typeface="Calibri Light"/>
            </a:endParaRPr>
          </a:p>
          <a:p>
            <a:pPr marR="34925" algn="ctr">
              <a:lnSpc>
                <a:spcPct val="100000"/>
              </a:lnSpc>
              <a:spcBef>
                <a:spcPts val="5"/>
              </a:spcBef>
            </a:pP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Models,</a:t>
            </a:r>
            <a:r>
              <a:rPr sz="2400" b="0" spc="-4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20" dirty="0">
                <a:solidFill>
                  <a:srgbClr val="44546A"/>
                </a:solidFill>
                <a:latin typeface="Calibri Light"/>
                <a:cs typeface="Calibri Light"/>
              </a:rPr>
              <a:t>Parameters,</a:t>
            </a:r>
            <a:r>
              <a:rPr sz="2400" b="0" spc="-3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metrics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88185" y="1747977"/>
            <a:ext cx="4678680" cy="469900"/>
          </a:xfrm>
          <a:custGeom>
            <a:avLst/>
            <a:gdLst/>
            <a:ahLst/>
            <a:cxnLst/>
            <a:rect l="l" t="t" r="r" b="b"/>
            <a:pathLst>
              <a:path w="4678680" h="469900">
                <a:moveTo>
                  <a:pt x="114300" y="342900"/>
                </a:moveTo>
                <a:lnTo>
                  <a:pt x="76200" y="342900"/>
                </a:lnTo>
                <a:lnTo>
                  <a:pt x="76200" y="0"/>
                </a:lnTo>
                <a:lnTo>
                  <a:pt x="38100" y="0"/>
                </a:lnTo>
                <a:lnTo>
                  <a:pt x="38100" y="342900"/>
                </a:ln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  <a:path w="4678680" h="469900">
                <a:moveTo>
                  <a:pt x="4678235" y="355104"/>
                </a:moveTo>
                <a:lnTo>
                  <a:pt x="4640123" y="355104"/>
                </a:lnTo>
                <a:lnTo>
                  <a:pt x="4640123" y="12204"/>
                </a:lnTo>
                <a:lnTo>
                  <a:pt x="4602023" y="12204"/>
                </a:lnTo>
                <a:lnTo>
                  <a:pt x="4602023" y="355104"/>
                </a:lnTo>
                <a:lnTo>
                  <a:pt x="4563935" y="355104"/>
                </a:lnTo>
                <a:lnTo>
                  <a:pt x="4621085" y="469404"/>
                </a:lnTo>
                <a:lnTo>
                  <a:pt x="4668710" y="374154"/>
                </a:lnTo>
                <a:lnTo>
                  <a:pt x="4678235" y="355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32693" y="1392428"/>
            <a:ext cx="929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X:</a:t>
            </a:r>
            <a:r>
              <a:rPr sz="1800" b="0" spc="-7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20" dirty="0">
                <a:solidFill>
                  <a:srgbClr val="44546A"/>
                </a:solidFill>
                <a:latin typeface="Calibri Light"/>
                <a:cs typeface="Calibri Light"/>
              </a:rPr>
              <a:t>Tabular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74157" y="3090164"/>
            <a:ext cx="3069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Log-odds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 y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=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linear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function</a:t>
            </a:r>
            <a:r>
              <a:rPr sz="1800" b="0" spc="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of</a:t>
            </a:r>
            <a:r>
              <a:rPr sz="1800" b="0" spc="1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Xs</a:t>
            </a:r>
            <a:endParaRPr sz="1800" dirty="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62001" y="4568444"/>
            <a:ext cx="2477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20"/>
              </a:lnSpc>
              <a:spcBef>
                <a:spcPts val="100"/>
              </a:spcBef>
            </a:pPr>
            <a:r>
              <a:rPr sz="1800" b="0" spc="-15" dirty="0">
                <a:solidFill>
                  <a:srgbClr val="44546A"/>
                </a:solidFill>
                <a:latin typeface="Calibri Light"/>
                <a:cs typeface="Calibri Light"/>
              </a:rPr>
              <a:t>Iterative</a:t>
            </a:r>
            <a:r>
              <a:rPr sz="1800" b="0" spc="-2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(Newton)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method</a:t>
            </a:r>
            <a:endParaRPr sz="1800" dirty="0">
              <a:latin typeface="Calibri Light"/>
              <a:cs typeface="Calibri Light"/>
            </a:endParaRPr>
          </a:p>
          <a:p>
            <a:pPr marR="43815" algn="ctr">
              <a:lnSpc>
                <a:spcPts val="1920"/>
              </a:lnSpc>
            </a:pP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800" b="0" spc="-4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SGD</a:t>
            </a:r>
            <a:endParaRPr sz="1800" dirty="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96380" y="3846067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M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L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E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19413" y="5495035"/>
            <a:ext cx="1469390" cy="7391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Logistic</a:t>
            </a:r>
            <a:r>
              <a:rPr sz="1800" b="0" spc="-5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weights</a:t>
            </a:r>
            <a:endParaRPr sz="1800">
              <a:latin typeface="Calibri Light"/>
              <a:cs typeface="Calibri Light"/>
            </a:endParaRPr>
          </a:p>
          <a:p>
            <a:pPr marL="52069">
              <a:lnSpc>
                <a:spcPct val="100000"/>
              </a:lnSpc>
              <a:spcBef>
                <a:spcPts val="650"/>
              </a:spcBef>
            </a:pP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800" b="0" spc="-2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Accuracy</a:t>
            </a:r>
            <a:r>
              <a:rPr sz="1800" b="0" spc="-2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800" b="0" spc="-1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F1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25289" y="393242"/>
            <a:ext cx="15240" cy="520065"/>
          </a:xfrm>
          <a:custGeom>
            <a:avLst/>
            <a:gdLst/>
            <a:ahLst/>
            <a:cxnLst/>
            <a:rect l="l" t="t" r="r" b="b"/>
            <a:pathLst>
              <a:path w="15239" h="520065">
                <a:moveTo>
                  <a:pt x="15045" y="0"/>
                </a:moveTo>
                <a:lnTo>
                  <a:pt x="0" y="0"/>
                </a:lnTo>
                <a:lnTo>
                  <a:pt x="0" y="519739"/>
                </a:lnTo>
                <a:lnTo>
                  <a:pt x="15045" y="519739"/>
                </a:lnTo>
                <a:lnTo>
                  <a:pt x="15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38444" y="55705"/>
            <a:ext cx="10985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35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783590" algn="l"/>
              </a:tabLst>
            </a:pPr>
            <a:r>
              <a:rPr sz="4425" i="1" spc="7" baseline="-28248" dirty="0">
                <a:latin typeface="Times New Roman"/>
                <a:cs typeface="Times New Roman"/>
              </a:rPr>
              <a:t>e</a:t>
            </a:r>
            <a:r>
              <a:rPr sz="1750" i="1" spc="-15" dirty="0">
                <a:latin typeface="Symbol"/>
                <a:cs typeface="Symbol"/>
              </a:rPr>
              <a:t></a:t>
            </a:r>
            <a:r>
              <a:rPr sz="1875" spc="-44" baseline="-26666" dirty="0"/>
              <a:t>0</a:t>
            </a:r>
            <a:r>
              <a:rPr sz="1875" spc="-225" baseline="-26666" dirty="0"/>
              <a:t> </a:t>
            </a:r>
            <a:r>
              <a:rPr sz="1700" spc="45" dirty="0">
                <a:latin typeface="Symbol"/>
                <a:cs typeface="Symbol"/>
              </a:rPr>
              <a:t></a:t>
            </a:r>
            <a:r>
              <a:rPr sz="1750" i="1" spc="-60" dirty="0">
                <a:latin typeface="Symbol"/>
                <a:cs typeface="Symbol"/>
              </a:rPr>
              <a:t></a:t>
            </a:r>
            <a:r>
              <a:rPr sz="1750" dirty="0"/>
              <a:t>	</a:t>
            </a:r>
            <a:r>
              <a:rPr sz="1700" i="1" spc="-25" dirty="0">
                <a:latin typeface="Times New Roman"/>
                <a:cs typeface="Times New Roman"/>
              </a:rPr>
              <a:t>x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12377" y="364792"/>
            <a:ext cx="3208655" cy="649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2440"/>
              </a:lnSpc>
              <a:spcBef>
                <a:spcPts val="125"/>
              </a:spcBef>
              <a:tabLst>
                <a:tab pos="2960370" algn="l"/>
              </a:tabLst>
            </a:pPr>
            <a:r>
              <a:rPr sz="2950" i="1" spc="-40" dirty="0">
                <a:latin typeface="Times New Roman"/>
                <a:cs typeface="Times New Roman"/>
              </a:rPr>
              <a:t>P</a:t>
            </a:r>
            <a:r>
              <a:rPr sz="2950" spc="-40" dirty="0">
                <a:latin typeface="Times New Roman"/>
                <a:cs typeface="Times New Roman"/>
              </a:rPr>
              <a:t>(</a:t>
            </a:r>
            <a:r>
              <a:rPr sz="2950" spc="-340" dirty="0">
                <a:latin typeface="Times New Roman"/>
                <a:cs typeface="Times New Roman"/>
              </a:rPr>
              <a:t> </a:t>
            </a:r>
            <a:r>
              <a:rPr sz="2950" i="1" spc="-50" dirty="0">
                <a:latin typeface="Times New Roman"/>
                <a:cs typeface="Times New Roman"/>
              </a:rPr>
              <a:t>y</a:t>
            </a:r>
            <a:r>
              <a:rPr sz="2950" i="1" spc="-55" dirty="0">
                <a:latin typeface="Times New Roman"/>
                <a:cs typeface="Times New Roman"/>
              </a:rPr>
              <a:t> </a:t>
            </a:r>
            <a:r>
              <a:rPr sz="2950" spc="-60" dirty="0">
                <a:latin typeface="Symbol"/>
                <a:cs typeface="Symbol"/>
              </a:rPr>
              <a:t></a:t>
            </a:r>
            <a:r>
              <a:rPr sz="2950" spc="-290" dirty="0">
                <a:latin typeface="Times New Roman"/>
                <a:cs typeface="Times New Roman"/>
              </a:rPr>
              <a:t> </a:t>
            </a:r>
            <a:r>
              <a:rPr sz="2950" spc="-55" dirty="0">
                <a:latin typeface="Times New Roman"/>
                <a:cs typeface="Times New Roman"/>
              </a:rPr>
              <a:t>1</a:t>
            </a:r>
            <a:r>
              <a:rPr sz="2950" spc="-185" dirty="0">
                <a:latin typeface="Times New Roman"/>
                <a:cs typeface="Times New Roman"/>
              </a:rPr>
              <a:t> </a:t>
            </a:r>
            <a:r>
              <a:rPr sz="2950" i="1" spc="25" dirty="0">
                <a:latin typeface="Times New Roman"/>
                <a:cs typeface="Times New Roman"/>
              </a:rPr>
              <a:t>x</a:t>
            </a:r>
            <a:r>
              <a:rPr sz="2950" spc="25" dirty="0">
                <a:latin typeface="Times New Roman"/>
                <a:cs typeface="Times New Roman"/>
              </a:rPr>
              <a:t>)</a:t>
            </a:r>
            <a:r>
              <a:rPr sz="2950" spc="-150" dirty="0">
                <a:latin typeface="Times New Roman"/>
                <a:cs typeface="Times New Roman"/>
              </a:rPr>
              <a:t> </a:t>
            </a:r>
            <a:r>
              <a:rPr sz="2950" spc="-60" dirty="0">
                <a:latin typeface="Symbol"/>
                <a:cs typeface="Symbol"/>
              </a:rPr>
              <a:t></a:t>
            </a:r>
            <a:r>
              <a:rPr sz="2950" spc="-60" dirty="0">
                <a:latin typeface="Times New Roman"/>
                <a:cs typeface="Times New Roman"/>
              </a:rPr>
              <a:t>	</a:t>
            </a:r>
            <a:r>
              <a:rPr sz="1875" i="1" spc="-52" baseline="-24444" dirty="0">
                <a:latin typeface="Times New Roman"/>
                <a:cs typeface="Times New Roman"/>
              </a:rPr>
              <a:t>T</a:t>
            </a:r>
            <a:endParaRPr sz="1875" baseline="-24444">
              <a:latin typeface="Times New Roman"/>
              <a:cs typeface="Times New Roman"/>
            </a:endParaRPr>
          </a:p>
          <a:p>
            <a:pPr marL="1844039">
              <a:lnSpc>
                <a:spcPts val="2440"/>
              </a:lnSpc>
              <a:tabLst>
                <a:tab pos="3077210" algn="l"/>
              </a:tabLst>
            </a:pPr>
            <a:r>
              <a:rPr sz="4425" spc="225" baseline="-28248" dirty="0">
                <a:latin typeface="Times New Roman"/>
                <a:cs typeface="Times New Roman"/>
              </a:rPr>
              <a:t>1</a:t>
            </a:r>
            <a:r>
              <a:rPr sz="4425" spc="-89" baseline="-28248" dirty="0">
                <a:latin typeface="Symbol"/>
                <a:cs typeface="Symbol"/>
              </a:rPr>
              <a:t></a:t>
            </a:r>
            <a:r>
              <a:rPr sz="4425" spc="-300" baseline="-28248" dirty="0">
                <a:latin typeface="Times New Roman"/>
                <a:cs typeface="Times New Roman"/>
              </a:rPr>
              <a:t> </a:t>
            </a:r>
            <a:r>
              <a:rPr sz="4425" i="1" spc="7" baseline="-28248" dirty="0">
                <a:latin typeface="Times New Roman"/>
                <a:cs typeface="Times New Roman"/>
              </a:rPr>
              <a:t>e</a:t>
            </a:r>
            <a:r>
              <a:rPr sz="1750" i="1" spc="-15" dirty="0">
                <a:latin typeface="Symbol"/>
                <a:cs typeface="Symbol"/>
              </a:rPr>
              <a:t></a:t>
            </a:r>
            <a:r>
              <a:rPr sz="1875" spc="-44" baseline="-26666" dirty="0">
                <a:latin typeface="Times New Roman"/>
                <a:cs typeface="Times New Roman"/>
              </a:rPr>
              <a:t>0</a:t>
            </a:r>
            <a:r>
              <a:rPr sz="1875" spc="-225" baseline="-26666" dirty="0">
                <a:latin typeface="Times New Roman"/>
                <a:cs typeface="Times New Roman"/>
              </a:rPr>
              <a:t> </a:t>
            </a:r>
            <a:r>
              <a:rPr sz="1700" spc="45" dirty="0">
                <a:latin typeface="Symbol"/>
                <a:cs typeface="Symbol"/>
              </a:rPr>
              <a:t></a:t>
            </a:r>
            <a:r>
              <a:rPr sz="1750" i="1" spc="-60" dirty="0">
                <a:latin typeface="Symbol"/>
                <a:cs typeface="Symbol"/>
              </a:rPr>
              <a:t>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00" i="1" spc="-25" dirty="0">
                <a:latin typeface="Times New Roman"/>
                <a:cs typeface="Times New Roman"/>
              </a:rPr>
              <a:t>x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64400" y="645237"/>
            <a:ext cx="1375410" cy="15875"/>
          </a:xfrm>
          <a:custGeom>
            <a:avLst/>
            <a:gdLst/>
            <a:ahLst/>
            <a:cxnLst/>
            <a:rect l="l" t="t" r="r" b="b"/>
            <a:pathLst>
              <a:path w="1375409" h="15875">
                <a:moveTo>
                  <a:pt x="1374782" y="0"/>
                </a:moveTo>
                <a:lnTo>
                  <a:pt x="0" y="0"/>
                </a:lnTo>
                <a:lnTo>
                  <a:pt x="0" y="15749"/>
                </a:lnTo>
                <a:lnTo>
                  <a:pt x="1374782" y="15749"/>
                </a:lnTo>
                <a:lnTo>
                  <a:pt x="137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41597" y="3151318"/>
            <a:ext cx="972819" cy="257175"/>
          </a:xfrm>
          <a:custGeom>
            <a:avLst/>
            <a:gdLst/>
            <a:ahLst/>
            <a:cxnLst/>
            <a:rect l="l" t="t" r="r" b="b"/>
            <a:pathLst>
              <a:path w="972820" h="257175">
                <a:moveTo>
                  <a:pt x="858805" y="128359"/>
                </a:moveTo>
                <a:lnTo>
                  <a:pt x="729668" y="203689"/>
                </a:lnTo>
                <a:lnTo>
                  <a:pt x="721192" y="211234"/>
                </a:lnTo>
                <a:lnTo>
                  <a:pt x="716432" y="221100"/>
                </a:lnTo>
                <a:lnTo>
                  <a:pt x="715719" y="232031"/>
                </a:lnTo>
                <a:lnTo>
                  <a:pt x="719383" y="242770"/>
                </a:lnTo>
                <a:lnTo>
                  <a:pt x="726928" y="251246"/>
                </a:lnTo>
                <a:lnTo>
                  <a:pt x="736794" y="256006"/>
                </a:lnTo>
                <a:lnTo>
                  <a:pt x="747725" y="256719"/>
                </a:lnTo>
                <a:lnTo>
                  <a:pt x="758464" y="253054"/>
                </a:lnTo>
                <a:lnTo>
                  <a:pt x="923242" y="156934"/>
                </a:lnTo>
                <a:lnTo>
                  <a:pt x="915517" y="156934"/>
                </a:lnTo>
                <a:lnTo>
                  <a:pt x="915517" y="153042"/>
                </a:lnTo>
                <a:lnTo>
                  <a:pt x="901118" y="153042"/>
                </a:lnTo>
                <a:lnTo>
                  <a:pt x="858805" y="128359"/>
                </a:lnTo>
                <a:close/>
              </a:path>
              <a:path w="972820" h="257175">
                <a:moveTo>
                  <a:pt x="809819" y="99784"/>
                </a:moveTo>
                <a:lnTo>
                  <a:pt x="0" y="99784"/>
                </a:lnTo>
                <a:lnTo>
                  <a:pt x="0" y="156934"/>
                </a:lnTo>
                <a:lnTo>
                  <a:pt x="809819" y="156934"/>
                </a:lnTo>
                <a:lnTo>
                  <a:pt x="858805" y="128359"/>
                </a:lnTo>
                <a:lnTo>
                  <a:pt x="809819" y="99784"/>
                </a:lnTo>
                <a:close/>
              </a:path>
              <a:path w="972820" h="257175">
                <a:moveTo>
                  <a:pt x="923242" y="99784"/>
                </a:moveTo>
                <a:lnTo>
                  <a:pt x="915517" y="99784"/>
                </a:lnTo>
                <a:lnTo>
                  <a:pt x="915517" y="156934"/>
                </a:lnTo>
                <a:lnTo>
                  <a:pt x="923242" y="156934"/>
                </a:lnTo>
                <a:lnTo>
                  <a:pt x="972228" y="128359"/>
                </a:lnTo>
                <a:lnTo>
                  <a:pt x="923242" y="99784"/>
                </a:lnTo>
                <a:close/>
              </a:path>
              <a:path w="972820" h="257175">
                <a:moveTo>
                  <a:pt x="901118" y="103677"/>
                </a:moveTo>
                <a:lnTo>
                  <a:pt x="858805" y="128359"/>
                </a:lnTo>
                <a:lnTo>
                  <a:pt x="901118" y="153042"/>
                </a:lnTo>
                <a:lnTo>
                  <a:pt x="901118" y="103677"/>
                </a:lnTo>
                <a:close/>
              </a:path>
              <a:path w="972820" h="257175">
                <a:moveTo>
                  <a:pt x="915517" y="103677"/>
                </a:moveTo>
                <a:lnTo>
                  <a:pt x="901118" y="103677"/>
                </a:lnTo>
                <a:lnTo>
                  <a:pt x="901118" y="153042"/>
                </a:lnTo>
                <a:lnTo>
                  <a:pt x="915517" y="153042"/>
                </a:lnTo>
                <a:lnTo>
                  <a:pt x="915517" y="103677"/>
                </a:lnTo>
                <a:close/>
              </a:path>
              <a:path w="972820" h="257175">
                <a:moveTo>
                  <a:pt x="747726" y="0"/>
                </a:moveTo>
                <a:lnTo>
                  <a:pt x="736795" y="712"/>
                </a:lnTo>
                <a:lnTo>
                  <a:pt x="726928" y="5472"/>
                </a:lnTo>
                <a:lnTo>
                  <a:pt x="719385" y="13949"/>
                </a:lnTo>
                <a:lnTo>
                  <a:pt x="715719" y="24688"/>
                </a:lnTo>
                <a:lnTo>
                  <a:pt x="716432" y="35619"/>
                </a:lnTo>
                <a:lnTo>
                  <a:pt x="721192" y="45485"/>
                </a:lnTo>
                <a:lnTo>
                  <a:pt x="729668" y="53029"/>
                </a:lnTo>
                <a:lnTo>
                  <a:pt x="858805" y="128359"/>
                </a:lnTo>
                <a:lnTo>
                  <a:pt x="901118" y="103677"/>
                </a:lnTo>
                <a:lnTo>
                  <a:pt x="915517" y="103677"/>
                </a:lnTo>
                <a:lnTo>
                  <a:pt x="915517" y="99784"/>
                </a:lnTo>
                <a:lnTo>
                  <a:pt x="923242" y="99784"/>
                </a:lnTo>
                <a:lnTo>
                  <a:pt x="758465" y="3664"/>
                </a:lnTo>
                <a:lnTo>
                  <a:pt x="7477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10</a:t>
            </a:r>
            <a:r>
              <a:rPr spc="-5" dirty="0"/>
              <a:t>/</a:t>
            </a:r>
            <a:r>
              <a:rPr spc="-10" dirty="0"/>
              <a:t>1</a:t>
            </a:r>
            <a:r>
              <a:rPr spc="-5" dirty="0"/>
              <a:t>/</a:t>
            </a:r>
            <a:r>
              <a:rPr spc="-10" dirty="0"/>
              <a:t>20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421118-FE20-4D8E-A97D-EEF7888D4A60}"/>
              </a:ext>
            </a:extLst>
          </p:cNvPr>
          <p:cNvSpPr txBox="1"/>
          <p:nvPr/>
        </p:nvSpPr>
        <p:spPr>
          <a:xfrm>
            <a:off x="5510769" y="6187259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P(y=0|x)=1-p(y=1|x)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5" y="616203"/>
            <a:ext cx="7343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15" dirty="0">
                <a:latin typeface="Calibri Light"/>
                <a:cs typeface="Calibri Light"/>
              </a:rPr>
              <a:t>Multivariate</a:t>
            </a:r>
            <a:r>
              <a:rPr sz="2800" b="0" spc="10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linear</a:t>
            </a:r>
            <a:r>
              <a:rPr sz="2800" b="0" spc="5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regression</a:t>
            </a:r>
            <a:r>
              <a:rPr sz="2800" b="0" spc="-5" dirty="0">
                <a:latin typeface="Calibri Light"/>
                <a:cs typeface="Calibri Light"/>
              </a:rPr>
              <a:t> </a:t>
            </a:r>
            <a:r>
              <a:rPr sz="2800" b="0" spc="-15" dirty="0">
                <a:solidFill>
                  <a:srgbClr val="FF0000"/>
                </a:solidFill>
                <a:latin typeface="Calibri Light"/>
                <a:cs typeface="Calibri Light"/>
              </a:rPr>
              <a:t>to</a:t>
            </a:r>
            <a:r>
              <a:rPr sz="2800" b="0" spc="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800" b="0" spc="-10" dirty="0">
                <a:solidFill>
                  <a:srgbClr val="FF0000"/>
                </a:solidFill>
                <a:latin typeface="Calibri Light"/>
                <a:cs typeface="Calibri Light"/>
              </a:rPr>
              <a:t>Logistic</a:t>
            </a:r>
            <a:r>
              <a:rPr sz="2800" b="0" spc="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800" b="0" spc="-15" dirty="0">
                <a:solidFill>
                  <a:srgbClr val="FF0000"/>
                </a:solidFill>
                <a:latin typeface="Calibri Light"/>
                <a:cs typeface="Calibri Light"/>
              </a:rPr>
              <a:t>Regression</a:t>
            </a:r>
            <a:endParaRPr sz="2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1610" y="2620403"/>
            <a:ext cx="668655" cy="0"/>
          </a:xfrm>
          <a:custGeom>
            <a:avLst/>
            <a:gdLst/>
            <a:ahLst/>
            <a:cxnLst/>
            <a:rect l="l" t="t" r="r" b="b"/>
            <a:pathLst>
              <a:path w="668655">
                <a:moveTo>
                  <a:pt x="0" y="0"/>
                </a:moveTo>
                <a:lnTo>
                  <a:pt x="668338" y="1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506543" y="2570231"/>
            <a:ext cx="4137660" cy="59690"/>
            <a:chOff x="3506543" y="2570231"/>
            <a:chExt cx="4137660" cy="59690"/>
          </a:xfrm>
        </p:grpSpPr>
        <p:sp>
          <p:nvSpPr>
            <p:cNvPr id="5" name="object 5"/>
            <p:cNvSpPr/>
            <p:nvPr/>
          </p:nvSpPr>
          <p:spPr>
            <a:xfrm>
              <a:off x="3506543" y="2597918"/>
              <a:ext cx="3423920" cy="0"/>
            </a:xfrm>
            <a:custGeom>
              <a:avLst/>
              <a:gdLst/>
              <a:ahLst/>
              <a:cxnLst/>
              <a:rect l="l" t="t" r="r" b="b"/>
              <a:pathLst>
                <a:path w="3423920">
                  <a:moveTo>
                    <a:pt x="0" y="0"/>
                  </a:moveTo>
                  <a:lnTo>
                    <a:pt x="3423505" y="1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2172" y="2570231"/>
              <a:ext cx="751645" cy="59689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2458204" y="3019425"/>
            <a:ext cx="3335020" cy="809625"/>
          </a:xfrm>
          <a:custGeom>
            <a:avLst/>
            <a:gdLst/>
            <a:ahLst/>
            <a:cxnLst/>
            <a:rect l="l" t="t" r="r" b="b"/>
            <a:pathLst>
              <a:path w="3335020" h="809625">
                <a:moveTo>
                  <a:pt x="0" y="586189"/>
                </a:moveTo>
                <a:lnTo>
                  <a:pt x="346659" y="586189"/>
                </a:lnTo>
                <a:lnTo>
                  <a:pt x="346659" y="0"/>
                </a:lnTo>
                <a:lnTo>
                  <a:pt x="2987884" y="0"/>
                </a:lnTo>
                <a:lnTo>
                  <a:pt x="2987884" y="586189"/>
                </a:lnTo>
                <a:lnTo>
                  <a:pt x="3334543" y="586189"/>
                </a:lnTo>
                <a:lnTo>
                  <a:pt x="1667272" y="809554"/>
                </a:lnTo>
                <a:lnTo>
                  <a:pt x="0" y="586189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13063" y="3035300"/>
            <a:ext cx="2025014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13664" marR="5080" indent="-101600">
              <a:lnSpc>
                <a:spcPts val="2110"/>
              </a:lnSpc>
              <a:spcBef>
                <a:spcPts val="210"/>
              </a:spcBef>
            </a:pP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Logistic </a:t>
            </a:r>
            <a:r>
              <a:rPr sz="1800" b="0" spc="-10" dirty="0">
                <a:solidFill>
                  <a:srgbClr val="FF0000"/>
                </a:solidFill>
                <a:latin typeface="Calibri Light"/>
                <a:cs typeface="Calibri Light"/>
              </a:rPr>
              <a:t>regression </a:t>
            </a:r>
            <a:r>
              <a:rPr sz="1800" b="0" spc="-20" dirty="0">
                <a:solidFill>
                  <a:srgbClr val="FF0000"/>
                </a:solidFill>
                <a:latin typeface="Calibri Light"/>
                <a:cs typeface="Calibri Light"/>
              </a:rPr>
              <a:t>for </a:t>
            </a:r>
            <a:r>
              <a:rPr sz="1800" b="0" spc="-39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binary</a:t>
            </a:r>
            <a:r>
              <a:rPr sz="1800" b="0" spc="-3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classification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72856" y="4632007"/>
            <a:ext cx="1475105" cy="567055"/>
          </a:xfrm>
          <a:custGeom>
            <a:avLst/>
            <a:gdLst/>
            <a:ahLst/>
            <a:cxnLst/>
            <a:rect l="l" t="t" r="r" b="b"/>
            <a:pathLst>
              <a:path w="1475104" h="567054">
                <a:moveTo>
                  <a:pt x="1079474" y="44729"/>
                </a:moveTo>
                <a:lnTo>
                  <a:pt x="1061859" y="44729"/>
                </a:lnTo>
                <a:lnTo>
                  <a:pt x="1061859" y="566851"/>
                </a:lnTo>
                <a:lnTo>
                  <a:pt x="1079474" y="566851"/>
                </a:lnTo>
                <a:lnTo>
                  <a:pt x="1079474" y="44729"/>
                </a:lnTo>
                <a:close/>
              </a:path>
              <a:path w="1475104" h="567054">
                <a:moveTo>
                  <a:pt x="1474546" y="0"/>
                </a:moveTo>
                <a:lnTo>
                  <a:pt x="0" y="0"/>
                </a:lnTo>
                <a:lnTo>
                  <a:pt x="0" y="17335"/>
                </a:lnTo>
                <a:lnTo>
                  <a:pt x="1474546" y="17335"/>
                </a:lnTo>
                <a:lnTo>
                  <a:pt x="1474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73393" y="4691409"/>
            <a:ext cx="21336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750" spc="-520" dirty="0">
                <a:latin typeface="Symbol"/>
                <a:cs typeface="Symbol"/>
              </a:rPr>
              <a:t></a:t>
            </a:r>
            <a:r>
              <a:rPr sz="4125" spc="-780" baseline="-22222" dirty="0">
                <a:latin typeface="Symbol"/>
                <a:cs typeface="Symbol"/>
              </a:rPr>
              <a:t></a:t>
            </a:r>
            <a:endParaRPr sz="4125" baseline="-22222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3393" y="4146460"/>
            <a:ext cx="1884045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07034" algn="l"/>
                <a:tab pos="1708785" algn="l"/>
              </a:tabLst>
            </a:pPr>
            <a:r>
              <a:rPr sz="4125" spc="30" baseline="20202" dirty="0">
                <a:latin typeface="Symbol"/>
                <a:cs typeface="Symbol"/>
              </a:rPr>
              <a:t></a:t>
            </a:r>
            <a:r>
              <a:rPr sz="4125" spc="30" baseline="20202" dirty="0">
                <a:latin typeface="Times New Roman"/>
                <a:cs typeface="Times New Roman"/>
              </a:rPr>
              <a:t>	</a:t>
            </a:r>
            <a:r>
              <a:rPr sz="2750" i="1" spc="25" dirty="0">
                <a:latin typeface="Cambria"/>
                <a:cs typeface="Cambria"/>
              </a:rPr>
              <a:t>P</a:t>
            </a:r>
            <a:r>
              <a:rPr sz="2750" spc="25" dirty="0">
                <a:latin typeface="Cambria"/>
                <a:cs typeface="Cambria"/>
              </a:rPr>
              <a:t>(</a:t>
            </a:r>
            <a:r>
              <a:rPr sz="2750" spc="-114" dirty="0">
                <a:latin typeface="Cambria"/>
                <a:cs typeface="Cambria"/>
              </a:rPr>
              <a:t> </a:t>
            </a:r>
            <a:r>
              <a:rPr sz="2750" i="1" spc="20" dirty="0">
                <a:latin typeface="Cambria"/>
                <a:cs typeface="Cambria"/>
              </a:rPr>
              <a:t>y</a:t>
            </a:r>
            <a:r>
              <a:rPr sz="2750" i="1" spc="-275" dirty="0">
                <a:latin typeface="Cambria"/>
                <a:cs typeface="Cambria"/>
              </a:rPr>
              <a:t> </a:t>
            </a:r>
            <a:r>
              <a:rPr sz="2750" spc="15" dirty="0">
                <a:latin typeface="Cambria"/>
                <a:cs typeface="Cambria"/>
              </a:rPr>
              <a:t>|</a:t>
            </a:r>
            <a:r>
              <a:rPr sz="2750" spc="-280" dirty="0">
                <a:latin typeface="Cambria"/>
                <a:cs typeface="Cambria"/>
              </a:rPr>
              <a:t> </a:t>
            </a:r>
            <a:r>
              <a:rPr sz="2750" i="1" spc="20" dirty="0">
                <a:latin typeface="Cambria"/>
                <a:cs typeface="Cambria"/>
              </a:rPr>
              <a:t>x</a:t>
            </a:r>
            <a:r>
              <a:rPr sz="2750" i="1" spc="-365" dirty="0">
                <a:latin typeface="Cambria"/>
                <a:cs typeface="Cambria"/>
              </a:rPr>
              <a:t> </a:t>
            </a:r>
            <a:r>
              <a:rPr sz="2750" spc="20" dirty="0">
                <a:latin typeface="Cambria"/>
                <a:cs typeface="Cambria"/>
              </a:rPr>
              <a:t>)	</a:t>
            </a:r>
            <a:r>
              <a:rPr sz="4125" spc="30" baseline="20202" dirty="0">
                <a:latin typeface="Symbol"/>
                <a:cs typeface="Symbol"/>
              </a:rPr>
              <a:t></a:t>
            </a:r>
            <a:endParaRPr sz="4125" baseline="20202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4544" y="4691409"/>
            <a:ext cx="21336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750" spc="-520" dirty="0">
                <a:latin typeface="Symbol"/>
                <a:cs typeface="Symbol"/>
              </a:rPr>
              <a:t></a:t>
            </a:r>
            <a:r>
              <a:rPr sz="4125" spc="-780" baseline="-22222" dirty="0">
                <a:latin typeface="Symbol"/>
                <a:cs typeface="Symbol"/>
              </a:rPr>
              <a:t></a:t>
            </a:r>
            <a:endParaRPr sz="4125" baseline="-22222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6752" y="4363845"/>
            <a:ext cx="6163945" cy="751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2875"/>
              </a:lnSpc>
              <a:spcBef>
                <a:spcPts val="120"/>
              </a:spcBef>
              <a:tabLst>
                <a:tab pos="2045335" algn="l"/>
              </a:tabLst>
            </a:pPr>
            <a:r>
              <a:rPr sz="2750" spc="5" dirty="0">
                <a:latin typeface="Cambria"/>
                <a:cs typeface="Cambria"/>
              </a:rPr>
              <a:t>l</a:t>
            </a:r>
            <a:r>
              <a:rPr sz="2750" spc="30" dirty="0">
                <a:latin typeface="Cambria"/>
                <a:cs typeface="Cambria"/>
              </a:rPr>
              <a:t>n</a:t>
            </a:r>
            <a:r>
              <a:rPr sz="2750" spc="-280" dirty="0">
                <a:latin typeface="Cambria"/>
                <a:cs typeface="Cambria"/>
              </a:rPr>
              <a:t> </a:t>
            </a:r>
            <a:r>
              <a:rPr sz="4125" spc="30" baseline="3030" dirty="0">
                <a:latin typeface="Symbol"/>
                <a:cs typeface="Symbol"/>
              </a:rPr>
              <a:t></a:t>
            </a:r>
            <a:r>
              <a:rPr sz="4125" baseline="3030" dirty="0">
                <a:latin typeface="Times New Roman"/>
                <a:cs typeface="Times New Roman"/>
              </a:rPr>
              <a:t>	</a:t>
            </a:r>
            <a:r>
              <a:rPr sz="4125" spc="30" baseline="3030" dirty="0">
                <a:latin typeface="Symbol"/>
                <a:cs typeface="Symbol"/>
              </a:rPr>
              <a:t></a:t>
            </a:r>
            <a:r>
              <a:rPr sz="4125" spc="-307" baseline="3030" dirty="0">
                <a:latin typeface="Times New Roman"/>
                <a:cs typeface="Times New Roman"/>
              </a:rPr>
              <a:t> </a:t>
            </a:r>
            <a:r>
              <a:rPr sz="2750" spc="25" dirty="0">
                <a:latin typeface="Symbol"/>
                <a:cs typeface="Symbol"/>
              </a:rPr>
              <a:t>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800" i="1" spc="50" dirty="0">
                <a:latin typeface="Symbol"/>
                <a:cs typeface="Symbol"/>
              </a:rPr>
              <a:t></a:t>
            </a:r>
            <a:r>
              <a:rPr sz="2400" spc="15" baseline="-34722" dirty="0">
                <a:latin typeface="Cambria"/>
                <a:cs typeface="Cambria"/>
              </a:rPr>
              <a:t>0</a:t>
            </a:r>
            <a:r>
              <a:rPr sz="2400" baseline="-34722" dirty="0">
                <a:latin typeface="Cambria"/>
                <a:cs typeface="Cambria"/>
              </a:rPr>
              <a:t> </a:t>
            </a:r>
            <a:r>
              <a:rPr sz="2400" spc="-240" baseline="-34722" dirty="0">
                <a:latin typeface="Cambria"/>
                <a:cs typeface="Cambria"/>
              </a:rPr>
              <a:t> </a:t>
            </a:r>
            <a:r>
              <a:rPr sz="2750" spc="25" dirty="0">
                <a:latin typeface="Symbol"/>
                <a:cs typeface="Symbol"/>
              </a:rPr>
              <a:t>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800" i="1" spc="15" dirty="0">
                <a:latin typeface="Symbol"/>
                <a:cs typeface="Symbol"/>
              </a:rPr>
              <a:t></a:t>
            </a:r>
            <a:r>
              <a:rPr sz="2400" spc="15" baseline="-34722" dirty="0">
                <a:latin typeface="Cambria"/>
                <a:cs typeface="Cambria"/>
              </a:rPr>
              <a:t>1</a:t>
            </a:r>
            <a:r>
              <a:rPr sz="2400" spc="-300" baseline="-34722" dirty="0">
                <a:latin typeface="Cambria"/>
                <a:cs typeface="Cambria"/>
              </a:rPr>
              <a:t> </a:t>
            </a:r>
            <a:r>
              <a:rPr sz="2750" i="1" spc="65" dirty="0">
                <a:latin typeface="Cambria"/>
                <a:cs typeface="Cambria"/>
              </a:rPr>
              <a:t>x</a:t>
            </a:r>
            <a:r>
              <a:rPr sz="2400" spc="15" baseline="-34722" dirty="0">
                <a:latin typeface="Cambria"/>
                <a:cs typeface="Cambria"/>
              </a:rPr>
              <a:t>1</a:t>
            </a:r>
            <a:r>
              <a:rPr sz="2400" baseline="-34722" dirty="0">
                <a:latin typeface="Cambria"/>
                <a:cs typeface="Cambria"/>
              </a:rPr>
              <a:t> </a:t>
            </a:r>
            <a:r>
              <a:rPr sz="2400" spc="-240" baseline="-34722" dirty="0">
                <a:latin typeface="Cambria"/>
                <a:cs typeface="Cambria"/>
              </a:rPr>
              <a:t> </a:t>
            </a:r>
            <a:r>
              <a:rPr sz="2750" spc="25" dirty="0">
                <a:latin typeface="Symbol"/>
                <a:cs typeface="Symbol"/>
              </a:rPr>
              <a:t>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800" i="1" spc="50" dirty="0">
                <a:latin typeface="Symbol"/>
                <a:cs typeface="Symbol"/>
              </a:rPr>
              <a:t></a:t>
            </a:r>
            <a:r>
              <a:rPr sz="2400" spc="187" baseline="-34722" dirty="0">
                <a:latin typeface="Cambria"/>
                <a:cs typeface="Cambria"/>
              </a:rPr>
              <a:t>2</a:t>
            </a:r>
            <a:r>
              <a:rPr sz="2750" i="1" spc="100" dirty="0">
                <a:latin typeface="Cambria"/>
                <a:cs typeface="Cambria"/>
              </a:rPr>
              <a:t>x</a:t>
            </a:r>
            <a:r>
              <a:rPr sz="2400" spc="15" baseline="-34722" dirty="0">
                <a:latin typeface="Cambria"/>
                <a:cs typeface="Cambria"/>
              </a:rPr>
              <a:t>2</a:t>
            </a:r>
            <a:r>
              <a:rPr sz="2400" spc="232" baseline="-34722" dirty="0">
                <a:latin typeface="Cambria"/>
                <a:cs typeface="Cambria"/>
              </a:rPr>
              <a:t> </a:t>
            </a:r>
            <a:r>
              <a:rPr sz="2750" spc="340" dirty="0">
                <a:latin typeface="Symbol"/>
                <a:cs typeface="Symbol"/>
              </a:rPr>
              <a:t></a:t>
            </a:r>
            <a:r>
              <a:rPr sz="2750" spc="-40" dirty="0">
                <a:latin typeface="Cambria"/>
                <a:cs typeface="Cambria"/>
              </a:rPr>
              <a:t>..</a:t>
            </a:r>
            <a:r>
              <a:rPr sz="2750" spc="10" dirty="0">
                <a:latin typeface="Cambria"/>
                <a:cs typeface="Cambria"/>
              </a:rPr>
              <a:t>.</a:t>
            </a:r>
            <a:r>
              <a:rPr sz="2750" spc="-320" dirty="0">
                <a:latin typeface="Cambria"/>
                <a:cs typeface="Cambria"/>
              </a:rPr>
              <a:t> </a:t>
            </a:r>
            <a:r>
              <a:rPr sz="2750" spc="25" dirty="0">
                <a:latin typeface="Symbol"/>
                <a:cs typeface="Symbol"/>
              </a:rPr>
              <a:t>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800" i="1" spc="145" dirty="0">
                <a:latin typeface="Symbol"/>
                <a:cs typeface="Symbol"/>
              </a:rPr>
              <a:t></a:t>
            </a:r>
            <a:r>
              <a:rPr sz="2400" i="1" spc="307" baseline="-34722" dirty="0">
                <a:latin typeface="Cambria"/>
                <a:cs typeface="Cambria"/>
              </a:rPr>
              <a:t>p</a:t>
            </a:r>
            <a:r>
              <a:rPr sz="2750" i="1" spc="195" dirty="0">
                <a:latin typeface="Cambria"/>
                <a:cs typeface="Cambria"/>
              </a:rPr>
              <a:t>x</a:t>
            </a:r>
            <a:r>
              <a:rPr sz="2400" i="1" spc="15" baseline="-34722" dirty="0">
                <a:latin typeface="Cambria"/>
                <a:cs typeface="Cambria"/>
              </a:rPr>
              <a:t>p</a:t>
            </a:r>
            <a:endParaRPr sz="2400" baseline="-34722" dirty="0">
              <a:latin typeface="Cambria"/>
              <a:cs typeface="Cambria"/>
            </a:endParaRPr>
          </a:p>
          <a:p>
            <a:pPr marL="534035">
              <a:lnSpc>
                <a:spcPts val="2815"/>
              </a:lnSpc>
            </a:pPr>
            <a:r>
              <a:rPr sz="2750" spc="265" dirty="0">
                <a:latin typeface="Cambria"/>
                <a:cs typeface="Cambria"/>
              </a:rPr>
              <a:t>1</a:t>
            </a:r>
            <a:r>
              <a:rPr sz="2750" spc="25" dirty="0">
                <a:latin typeface="Symbol"/>
                <a:cs typeface="Symbol"/>
              </a:rPr>
              <a:t>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750" i="1" spc="35" dirty="0">
                <a:latin typeface="Cambria"/>
                <a:cs typeface="Cambria"/>
              </a:rPr>
              <a:t>P</a:t>
            </a:r>
            <a:r>
              <a:rPr sz="2750" spc="20" dirty="0">
                <a:latin typeface="Cambria"/>
                <a:cs typeface="Cambria"/>
              </a:rPr>
              <a:t>(</a:t>
            </a:r>
            <a:r>
              <a:rPr sz="2750" spc="-114" dirty="0">
                <a:latin typeface="Cambria"/>
                <a:cs typeface="Cambria"/>
              </a:rPr>
              <a:t> </a:t>
            </a:r>
            <a:r>
              <a:rPr sz="2750" i="1" spc="20" dirty="0">
                <a:latin typeface="Cambria"/>
                <a:cs typeface="Cambria"/>
              </a:rPr>
              <a:t>y</a:t>
            </a:r>
            <a:r>
              <a:rPr sz="2750" i="1" spc="295" dirty="0">
                <a:latin typeface="Cambria"/>
                <a:cs typeface="Cambria"/>
              </a:rPr>
              <a:t> </a:t>
            </a:r>
            <a:r>
              <a:rPr sz="2750" i="1" spc="20" dirty="0">
                <a:latin typeface="Cambria"/>
                <a:cs typeface="Cambria"/>
              </a:rPr>
              <a:t>x</a:t>
            </a:r>
            <a:r>
              <a:rPr sz="2750" i="1" spc="-365" dirty="0">
                <a:latin typeface="Cambria"/>
                <a:cs typeface="Cambria"/>
              </a:rPr>
              <a:t> </a:t>
            </a:r>
            <a:r>
              <a:rPr sz="2750" spc="20" dirty="0">
                <a:latin typeface="Cambria"/>
                <a:cs typeface="Cambria"/>
              </a:rPr>
              <a:t>)</a:t>
            </a:r>
            <a:endParaRPr sz="2750" dirty="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88032" y="2060955"/>
            <a:ext cx="594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mbria Math"/>
                <a:cs typeface="Cambria Math"/>
              </a:rPr>
              <a:t>𝑦</a:t>
            </a:r>
            <a:r>
              <a:rPr sz="2800" spc="114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20478" y="2060955"/>
            <a:ext cx="43319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175" dirty="0">
                <a:latin typeface="Cambria Math"/>
                <a:cs typeface="Cambria Math"/>
              </a:rPr>
              <a:t>𝛽</a:t>
            </a:r>
            <a:r>
              <a:rPr sz="3000" spc="877" baseline="-16666" dirty="0">
                <a:latin typeface="Cambria Math"/>
                <a:cs typeface="Cambria Math"/>
              </a:rPr>
              <a:t>!</a:t>
            </a:r>
            <a:r>
              <a:rPr sz="3000" baseline="-16666" dirty="0">
                <a:latin typeface="Cambria Math"/>
                <a:cs typeface="Cambria Math"/>
              </a:rPr>
              <a:t> </a:t>
            </a:r>
            <a:r>
              <a:rPr sz="3000" spc="-172" baseline="-16666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 </a:t>
            </a:r>
            <a:r>
              <a:rPr sz="2800" spc="-240" dirty="0">
                <a:latin typeface="Cambria Math"/>
                <a:cs typeface="Cambria Math"/>
              </a:rPr>
              <a:t>𝛽</a:t>
            </a:r>
            <a:r>
              <a:rPr sz="3000" spc="772" baseline="-16666" dirty="0">
                <a:latin typeface="Cambria Math"/>
                <a:cs typeface="Cambria Math"/>
              </a:rPr>
              <a:t>"</a:t>
            </a:r>
            <a:r>
              <a:rPr sz="2800" spc="-95" dirty="0">
                <a:latin typeface="Cambria Math"/>
                <a:cs typeface="Cambria Math"/>
              </a:rPr>
              <a:t>𝑥</a:t>
            </a:r>
            <a:r>
              <a:rPr sz="3000" spc="555" baseline="-16666" dirty="0">
                <a:latin typeface="Cambria Math"/>
                <a:cs typeface="Cambria Math"/>
              </a:rPr>
              <a:t>"</a:t>
            </a:r>
            <a:r>
              <a:rPr sz="3000" baseline="-16666" dirty="0">
                <a:latin typeface="Cambria Math"/>
                <a:cs typeface="Cambria Math"/>
              </a:rPr>
              <a:t> </a:t>
            </a:r>
            <a:r>
              <a:rPr sz="3000" spc="-172" baseline="-16666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 </a:t>
            </a:r>
            <a:r>
              <a:rPr sz="2800" spc="-175" dirty="0">
                <a:latin typeface="Cambria Math"/>
                <a:cs typeface="Cambria Math"/>
              </a:rPr>
              <a:t>𝛽</a:t>
            </a:r>
            <a:r>
              <a:rPr sz="3000" spc="89" baseline="-16666" dirty="0">
                <a:latin typeface="Cambria Math"/>
                <a:cs typeface="Cambria Math"/>
              </a:rPr>
              <a:t>#</a:t>
            </a:r>
            <a:r>
              <a:rPr sz="2800" spc="-35" dirty="0">
                <a:latin typeface="Cambria Math"/>
                <a:cs typeface="Cambria Math"/>
              </a:rPr>
              <a:t>𝑥</a:t>
            </a:r>
            <a:r>
              <a:rPr sz="3000" spc="89" baseline="-16666" dirty="0">
                <a:latin typeface="Cambria Math"/>
                <a:cs typeface="Cambria Math"/>
              </a:rPr>
              <a:t>#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dirty="0">
                <a:latin typeface="Cambria Math"/>
                <a:cs typeface="Cambria Math"/>
              </a:rPr>
              <a:t>.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.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.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-175" dirty="0">
                <a:latin typeface="Cambria Math"/>
                <a:cs typeface="Cambria Math"/>
              </a:rPr>
              <a:t>𝛽</a:t>
            </a:r>
            <a:r>
              <a:rPr sz="3000" spc="615" baseline="-16666" dirty="0">
                <a:latin typeface="Cambria Math"/>
                <a:cs typeface="Cambria Math"/>
              </a:rPr>
              <a:t>$</a:t>
            </a:r>
            <a:r>
              <a:rPr sz="2800" spc="-35" dirty="0">
                <a:latin typeface="Cambria Math"/>
                <a:cs typeface="Cambria Math"/>
              </a:rPr>
              <a:t>𝑥</a:t>
            </a:r>
            <a:r>
              <a:rPr sz="3000" spc="367" baseline="-16666" dirty="0">
                <a:latin typeface="Cambria Math"/>
                <a:cs typeface="Cambria Math"/>
              </a:rPr>
              <a:t>$</a:t>
            </a:r>
            <a:endParaRPr sz="3000" baseline="-16666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978879"/>
            <a:ext cx="1311910" cy="462280"/>
          </a:xfrm>
          <a:custGeom>
            <a:avLst/>
            <a:gdLst/>
            <a:ahLst/>
            <a:cxnLst/>
            <a:rect l="l" t="t" r="r" b="b"/>
            <a:pathLst>
              <a:path w="1311910" h="462279">
                <a:moveTo>
                  <a:pt x="1311578" y="0"/>
                </a:moveTo>
                <a:lnTo>
                  <a:pt x="0" y="0"/>
                </a:lnTo>
                <a:lnTo>
                  <a:pt x="0" y="461664"/>
                </a:lnTo>
                <a:lnTo>
                  <a:pt x="1311578" y="461664"/>
                </a:lnTo>
                <a:lnTo>
                  <a:pt x="131157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739" y="3986276"/>
            <a:ext cx="1141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L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og</a:t>
            </a:r>
            <a:r>
              <a:rPr sz="2400" b="0" dirty="0">
                <a:solidFill>
                  <a:srgbClr val="44546A"/>
                </a:solidFill>
                <a:latin typeface="Calibri Light"/>
                <a:cs typeface="Calibri Light"/>
              </a:rPr>
              <a:t>-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o</a:t>
            </a:r>
            <a:r>
              <a:rPr sz="2400" b="0" dirty="0">
                <a:solidFill>
                  <a:srgbClr val="44546A"/>
                </a:solidFill>
                <a:latin typeface="Calibri Light"/>
                <a:cs typeface="Calibri Light"/>
              </a:rPr>
              <a:t>dds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10</a:t>
            </a:r>
            <a:r>
              <a:rPr spc="-5" dirty="0"/>
              <a:t>/</a:t>
            </a:r>
            <a:r>
              <a:rPr spc="-10" dirty="0"/>
              <a:t>1</a:t>
            </a:r>
            <a:r>
              <a:rPr spc="-5" dirty="0"/>
              <a:t>/</a:t>
            </a:r>
            <a:r>
              <a:rPr spc="-10" dirty="0"/>
              <a:t>20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70E7DBD-02B8-4E2E-9C9B-99A76C40E8CD}"/>
              </a:ext>
            </a:extLst>
          </p:cNvPr>
          <p:cNvSpPr txBox="1">
            <a:spLocks/>
          </p:cNvSpPr>
          <p:nvPr/>
        </p:nvSpPr>
        <p:spPr>
          <a:xfrm>
            <a:off x="608329" y="1153166"/>
            <a:ext cx="42970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300" kern="0" spc="-10">
                <a:latin typeface="Calibri Light"/>
                <a:cs typeface="Calibri Light"/>
              </a:rPr>
              <a:t>Logistic</a:t>
            </a:r>
            <a:r>
              <a:rPr lang="en-US" sz="3300" kern="0" spc="-25">
                <a:latin typeface="Calibri Light"/>
                <a:cs typeface="Calibri Light"/>
              </a:rPr>
              <a:t> </a:t>
            </a:r>
            <a:r>
              <a:rPr lang="en-US" sz="3300" kern="0" spc="-15">
                <a:latin typeface="Calibri Light"/>
                <a:cs typeface="Calibri Light"/>
              </a:rPr>
              <a:t>Regression</a:t>
            </a:r>
            <a:r>
              <a:rPr lang="en-US" sz="3300" kern="0" spc="-30">
                <a:latin typeface="Calibri Light"/>
                <a:cs typeface="Calibri Light"/>
              </a:rPr>
              <a:t> </a:t>
            </a:r>
            <a:r>
              <a:rPr lang="en-US" sz="3300" kern="0" spc="-5">
                <a:latin typeface="Calibri Light"/>
                <a:cs typeface="Calibri Light"/>
              </a:rPr>
              <a:t>p(y|x)</a:t>
            </a:r>
            <a:endParaRPr lang="en-US" sz="3300" kern="0" dirty="0">
              <a:latin typeface="Calibri Light"/>
              <a:cs typeface="Calibri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98ED9-807E-4502-87AC-627C822AC472}"/>
              </a:ext>
            </a:extLst>
          </p:cNvPr>
          <p:cNvSpPr txBox="1"/>
          <p:nvPr/>
        </p:nvSpPr>
        <p:spPr>
          <a:xfrm>
            <a:off x="173547" y="3230745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P(y=0|x)=1-p(y=1|x)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24847B-1706-4A41-B24B-F0093108EF75}"/>
              </a:ext>
            </a:extLst>
          </p:cNvPr>
          <p:cNvSpPr txBox="1"/>
          <p:nvPr/>
        </p:nvSpPr>
        <p:spPr>
          <a:xfrm>
            <a:off x="990600" y="5867400"/>
            <a:ext cx="291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Logit= log(p(</a:t>
            </a:r>
            <a:r>
              <a:rPr lang="en-US" dirty="0" err="1"/>
              <a:t>yes|x</a:t>
            </a:r>
            <a:r>
              <a:rPr lang="en-US" dirty="0"/>
              <a:t>)/p(</a:t>
            </a:r>
            <a:r>
              <a:rPr lang="en-US" dirty="0" err="1"/>
              <a:t>no|x</a:t>
            </a:r>
            <a:r>
              <a:rPr lang="en-US" dirty="0"/>
              <a:t>)= </a:t>
            </a:r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D15F7FDE-A7AF-459A-A593-F4D1F66D21B8}"/>
              </a:ext>
            </a:extLst>
          </p:cNvPr>
          <p:cNvSpPr txBox="1"/>
          <p:nvPr/>
        </p:nvSpPr>
        <p:spPr>
          <a:xfrm>
            <a:off x="1538124" y="5860812"/>
            <a:ext cx="6163945" cy="751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2875"/>
              </a:lnSpc>
              <a:spcBef>
                <a:spcPts val="120"/>
              </a:spcBef>
              <a:tabLst>
                <a:tab pos="2045335" algn="l"/>
              </a:tabLst>
            </a:pPr>
            <a:r>
              <a:rPr sz="4125" spc="30" baseline="3030" dirty="0">
                <a:latin typeface="Symbol"/>
                <a:cs typeface="Symbol"/>
              </a:rPr>
              <a:t></a:t>
            </a:r>
            <a:r>
              <a:rPr sz="4125" baseline="3030" dirty="0">
                <a:latin typeface="Times New Roman"/>
                <a:cs typeface="Times New Roman"/>
              </a:rPr>
              <a:t>	</a:t>
            </a:r>
            <a:r>
              <a:rPr sz="4125" spc="-307" baseline="3030" dirty="0">
                <a:latin typeface="Times New Roman"/>
                <a:cs typeface="Times New Roman"/>
              </a:rPr>
              <a:t> </a:t>
            </a:r>
            <a:r>
              <a:rPr sz="2750" spc="25" dirty="0">
                <a:latin typeface="Symbol"/>
                <a:cs typeface="Symbol"/>
              </a:rPr>
              <a:t>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800" i="1" spc="50" dirty="0">
                <a:latin typeface="Symbol"/>
                <a:cs typeface="Symbol"/>
              </a:rPr>
              <a:t></a:t>
            </a:r>
            <a:r>
              <a:rPr sz="2400" spc="15" baseline="-34722" dirty="0">
                <a:latin typeface="Cambria"/>
                <a:cs typeface="Cambria"/>
              </a:rPr>
              <a:t>0</a:t>
            </a:r>
            <a:r>
              <a:rPr sz="2400" baseline="-34722" dirty="0">
                <a:latin typeface="Cambria"/>
                <a:cs typeface="Cambria"/>
              </a:rPr>
              <a:t> </a:t>
            </a:r>
            <a:r>
              <a:rPr sz="2400" spc="-240" baseline="-34722" dirty="0">
                <a:latin typeface="Cambria"/>
                <a:cs typeface="Cambria"/>
              </a:rPr>
              <a:t> </a:t>
            </a:r>
            <a:r>
              <a:rPr sz="2750" spc="25" dirty="0">
                <a:latin typeface="Symbol"/>
                <a:cs typeface="Symbol"/>
              </a:rPr>
              <a:t>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800" i="1" spc="15" dirty="0">
                <a:latin typeface="Symbol"/>
                <a:cs typeface="Symbol"/>
              </a:rPr>
              <a:t></a:t>
            </a:r>
            <a:r>
              <a:rPr sz="2400" spc="15" baseline="-34722" dirty="0">
                <a:latin typeface="Cambria"/>
                <a:cs typeface="Cambria"/>
              </a:rPr>
              <a:t>1</a:t>
            </a:r>
            <a:r>
              <a:rPr sz="2400" spc="-300" baseline="-34722" dirty="0">
                <a:latin typeface="Cambria"/>
                <a:cs typeface="Cambria"/>
              </a:rPr>
              <a:t> </a:t>
            </a:r>
            <a:r>
              <a:rPr sz="2750" i="1" spc="65" dirty="0">
                <a:latin typeface="Cambria"/>
                <a:cs typeface="Cambria"/>
              </a:rPr>
              <a:t>x</a:t>
            </a:r>
            <a:r>
              <a:rPr sz="2400" spc="15" baseline="-34722" dirty="0">
                <a:latin typeface="Cambria"/>
                <a:cs typeface="Cambria"/>
              </a:rPr>
              <a:t>1</a:t>
            </a:r>
            <a:r>
              <a:rPr sz="2400" baseline="-34722" dirty="0">
                <a:latin typeface="Cambria"/>
                <a:cs typeface="Cambria"/>
              </a:rPr>
              <a:t> </a:t>
            </a:r>
            <a:r>
              <a:rPr sz="2400" spc="-240" baseline="-34722" dirty="0">
                <a:latin typeface="Cambria"/>
                <a:cs typeface="Cambria"/>
              </a:rPr>
              <a:t> </a:t>
            </a:r>
            <a:r>
              <a:rPr sz="2750" spc="25" dirty="0">
                <a:latin typeface="Symbol"/>
                <a:cs typeface="Symbol"/>
              </a:rPr>
              <a:t>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800" i="1" spc="50" dirty="0">
                <a:latin typeface="Symbol"/>
                <a:cs typeface="Symbol"/>
              </a:rPr>
              <a:t></a:t>
            </a:r>
            <a:r>
              <a:rPr sz="2400" spc="187" baseline="-34722" dirty="0">
                <a:latin typeface="Cambria"/>
                <a:cs typeface="Cambria"/>
              </a:rPr>
              <a:t>2</a:t>
            </a:r>
            <a:r>
              <a:rPr sz="2750" i="1" spc="100" dirty="0">
                <a:latin typeface="Cambria"/>
                <a:cs typeface="Cambria"/>
              </a:rPr>
              <a:t>x</a:t>
            </a:r>
            <a:r>
              <a:rPr sz="2400" spc="15" baseline="-34722" dirty="0">
                <a:latin typeface="Cambria"/>
                <a:cs typeface="Cambria"/>
              </a:rPr>
              <a:t>2</a:t>
            </a:r>
            <a:r>
              <a:rPr sz="2400" spc="232" baseline="-34722" dirty="0">
                <a:latin typeface="Cambria"/>
                <a:cs typeface="Cambria"/>
              </a:rPr>
              <a:t> </a:t>
            </a:r>
            <a:r>
              <a:rPr sz="2750" spc="340" dirty="0">
                <a:latin typeface="Symbol"/>
                <a:cs typeface="Symbol"/>
              </a:rPr>
              <a:t></a:t>
            </a:r>
            <a:r>
              <a:rPr sz="2750" spc="-40" dirty="0">
                <a:latin typeface="Cambria"/>
                <a:cs typeface="Cambria"/>
              </a:rPr>
              <a:t>..</a:t>
            </a:r>
            <a:r>
              <a:rPr sz="2750" spc="10" dirty="0">
                <a:latin typeface="Cambria"/>
                <a:cs typeface="Cambria"/>
              </a:rPr>
              <a:t>.</a:t>
            </a:r>
            <a:r>
              <a:rPr sz="2750" spc="-320" dirty="0">
                <a:latin typeface="Cambria"/>
                <a:cs typeface="Cambria"/>
              </a:rPr>
              <a:t> </a:t>
            </a:r>
            <a:r>
              <a:rPr sz="2750" spc="25" dirty="0">
                <a:latin typeface="Symbol"/>
                <a:cs typeface="Symbol"/>
              </a:rPr>
              <a:t>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800" i="1" spc="145" dirty="0">
                <a:latin typeface="Symbol"/>
                <a:cs typeface="Symbol"/>
              </a:rPr>
              <a:t></a:t>
            </a:r>
            <a:r>
              <a:rPr sz="2400" i="1" spc="307" baseline="-34722" dirty="0">
                <a:latin typeface="Cambria"/>
                <a:cs typeface="Cambria"/>
              </a:rPr>
              <a:t>p</a:t>
            </a:r>
            <a:r>
              <a:rPr sz="2750" i="1" spc="195" dirty="0">
                <a:latin typeface="Cambria"/>
                <a:cs typeface="Cambria"/>
              </a:rPr>
              <a:t>x</a:t>
            </a:r>
            <a:r>
              <a:rPr sz="2400" i="1" spc="15" baseline="-34722" dirty="0">
                <a:latin typeface="Cambria"/>
                <a:cs typeface="Cambria"/>
              </a:rPr>
              <a:t>p</a:t>
            </a:r>
            <a:endParaRPr sz="2400" baseline="-34722" dirty="0">
              <a:latin typeface="Cambria"/>
              <a:cs typeface="Cambria"/>
            </a:endParaRPr>
          </a:p>
          <a:p>
            <a:pPr marL="534035">
              <a:lnSpc>
                <a:spcPts val="2815"/>
              </a:lnSpc>
            </a:pPr>
            <a:endParaRPr sz="275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46396" y="4311720"/>
            <a:ext cx="19685" cy="549910"/>
          </a:xfrm>
          <a:custGeom>
            <a:avLst/>
            <a:gdLst/>
            <a:ahLst/>
            <a:cxnLst/>
            <a:rect l="l" t="t" r="r" b="b"/>
            <a:pathLst>
              <a:path w="19685" h="549910">
                <a:moveTo>
                  <a:pt x="19142" y="0"/>
                </a:moveTo>
                <a:lnTo>
                  <a:pt x="0" y="0"/>
                </a:lnTo>
                <a:lnTo>
                  <a:pt x="0" y="549341"/>
                </a:lnTo>
                <a:lnTo>
                  <a:pt x="19142" y="549341"/>
                </a:lnTo>
                <a:lnTo>
                  <a:pt x="19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75597" y="3853743"/>
            <a:ext cx="242760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350" spc="179" baseline="-34482" dirty="0">
                <a:latin typeface="Cambria"/>
                <a:cs typeface="Cambria"/>
              </a:rPr>
              <a:t>e</a:t>
            </a:r>
            <a:r>
              <a:rPr sz="1700" i="1" spc="45" dirty="0">
                <a:latin typeface="Symbol"/>
                <a:cs typeface="Symbol"/>
              </a:rPr>
              <a:t></a:t>
            </a:r>
            <a:r>
              <a:rPr sz="1800" spc="60" baseline="-30092" dirty="0">
                <a:latin typeface="Cambria"/>
                <a:cs typeface="Cambria"/>
              </a:rPr>
              <a:t>0</a:t>
            </a:r>
            <a:r>
              <a:rPr sz="1800" spc="-225" baseline="-30092" dirty="0">
                <a:latin typeface="Cambria"/>
                <a:cs typeface="Cambria"/>
              </a:rPr>
              <a:t> </a:t>
            </a:r>
            <a:r>
              <a:rPr sz="1650" spc="120" dirty="0">
                <a:latin typeface="Symbol"/>
                <a:cs typeface="Symbol"/>
              </a:rPr>
              <a:t></a:t>
            </a:r>
            <a:r>
              <a:rPr sz="1700" i="1" spc="20" dirty="0">
                <a:latin typeface="Symbol"/>
                <a:cs typeface="Symbol"/>
              </a:rPr>
              <a:t></a:t>
            </a:r>
            <a:r>
              <a:rPr sz="1800" spc="165" baseline="-30092" dirty="0">
                <a:latin typeface="Cambria"/>
                <a:cs typeface="Cambria"/>
              </a:rPr>
              <a:t>1</a:t>
            </a:r>
            <a:r>
              <a:rPr sz="1650" i="1" spc="55" dirty="0">
                <a:latin typeface="Cambria"/>
                <a:cs typeface="Cambria"/>
              </a:rPr>
              <a:t>x</a:t>
            </a:r>
            <a:r>
              <a:rPr sz="1800" spc="60" baseline="-30092" dirty="0">
                <a:latin typeface="Cambria"/>
                <a:cs typeface="Cambria"/>
              </a:rPr>
              <a:t>1</a:t>
            </a:r>
            <a:r>
              <a:rPr sz="1800" spc="-225" baseline="-30092" dirty="0">
                <a:latin typeface="Cambria"/>
                <a:cs typeface="Cambria"/>
              </a:rPr>
              <a:t> </a:t>
            </a:r>
            <a:r>
              <a:rPr sz="1650" spc="120" dirty="0">
                <a:latin typeface="Symbol"/>
                <a:cs typeface="Symbol"/>
              </a:rPr>
              <a:t></a:t>
            </a:r>
            <a:r>
              <a:rPr sz="1700" i="1" spc="45" dirty="0">
                <a:latin typeface="Symbol"/>
                <a:cs typeface="Symbol"/>
              </a:rPr>
              <a:t></a:t>
            </a:r>
            <a:r>
              <a:rPr sz="1800" spc="112" baseline="-30092" dirty="0">
                <a:latin typeface="Cambria"/>
                <a:cs typeface="Cambria"/>
              </a:rPr>
              <a:t>2</a:t>
            </a:r>
            <a:r>
              <a:rPr sz="1650" i="1" spc="75" dirty="0">
                <a:latin typeface="Cambria"/>
                <a:cs typeface="Cambria"/>
              </a:rPr>
              <a:t>x</a:t>
            </a:r>
            <a:r>
              <a:rPr sz="1800" spc="187" baseline="-30092" dirty="0">
                <a:latin typeface="Cambria"/>
                <a:cs typeface="Cambria"/>
              </a:rPr>
              <a:t>2</a:t>
            </a:r>
            <a:r>
              <a:rPr sz="1650" spc="50" dirty="0">
                <a:latin typeface="Symbol"/>
                <a:cs typeface="Symbol"/>
              </a:rPr>
              <a:t></a:t>
            </a:r>
            <a:r>
              <a:rPr sz="1650" spc="-20" dirty="0">
                <a:latin typeface="Cambria"/>
                <a:cs typeface="Cambria"/>
              </a:rPr>
              <a:t>..</a:t>
            </a:r>
            <a:r>
              <a:rPr sz="1650" spc="-10" dirty="0">
                <a:latin typeface="Cambria"/>
                <a:cs typeface="Cambria"/>
              </a:rPr>
              <a:t>.</a:t>
            </a:r>
            <a:r>
              <a:rPr sz="1650" spc="120" dirty="0">
                <a:latin typeface="Symbol"/>
                <a:cs typeface="Symbol"/>
              </a:rPr>
              <a:t></a:t>
            </a:r>
            <a:r>
              <a:rPr sz="1700" i="1" spc="125" dirty="0">
                <a:latin typeface="Symbol"/>
                <a:cs typeface="Symbol"/>
              </a:rPr>
              <a:t></a:t>
            </a:r>
            <a:r>
              <a:rPr sz="1800" i="1" spc="209" baseline="-30092" dirty="0">
                <a:latin typeface="Cambria"/>
                <a:cs typeface="Cambria"/>
              </a:rPr>
              <a:t>p</a:t>
            </a:r>
            <a:r>
              <a:rPr sz="1650" i="1" spc="155" dirty="0">
                <a:latin typeface="Cambria"/>
                <a:cs typeface="Cambria"/>
              </a:rPr>
              <a:t>x</a:t>
            </a:r>
            <a:r>
              <a:rPr sz="1800" i="1" spc="60" baseline="-30092" dirty="0">
                <a:latin typeface="Cambria"/>
                <a:cs typeface="Cambria"/>
              </a:rPr>
              <a:t>p</a:t>
            </a:r>
            <a:endParaRPr sz="1800" baseline="-30092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247" y="4423491"/>
            <a:ext cx="5784952" cy="614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285"/>
              </a:lnSpc>
              <a:spcBef>
                <a:spcPts val="100"/>
              </a:spcBef>
            </a:pPr>
            <a:r>
              <a:rPr sz="2900" spc="60" dirty="0">
                <a:latin typeface="Cambria"/>
                <a:cs typeface="Cambria"/>
              </a:rPr>
              <a:t>P</a:t>
            </a:r>
            <a:r>
              <a:rPr sz="2900" spc="30" dirty="0">
                <a:latin typeface="Cambria"/>
                <a:cs typeface="Cambria"/>
              </a:rPr>
              <a:t>(</a:t>
            </a:r>
            <a:r>
              <a:rPr sz="2900" spc="70" dirty="0">
                <a:latin typeface="Cambria"/>
                <a:cs typeface="Cambria"/>
              </a:rPr>
              <a:t>y</a:t>
            </a:r>
            <a:r>
              <a:rPr sz="2900" spc="140" dirty="0">
                <a:latin typeface="Cambria"/>
                <a:cs typeface="Cambria"/>
              </a:rPr>
              <a:t> </a:t>
            </a:r>
            <a:r>
              <a:rPr lang="en-US" sz="2900" spc="140" dirty="0">
                <a:latin typeface="Cambria"/>
                <a:cs typeface="Cambria"/>
              </a:rPr>
              <a:t>=yes </a:t>
            </a:r>
            <a:r>
              <a:rPr sz="2900" spc="330" dirty="0">
                <a:latin typeface="Cambria"/>
                <a:cs typeface="Cambria"/>
              </a:rPr>
              <a:t>x</a:t>
            </a:r>
            <a:r>
              <a:rPr sz="2900" spc="55" dirty="0">
                <a:latin typeface="Cambria"/>
                <a:cs typeface="Cambria"/>
              </a:rPr>
              <a:t>)</a:t>
            </a:r>
            <a:r>
              <a:rPr sz="2900" spc="-295" dirty="0">
                <a:latin typeface="Cambria"/>
                <a:cs typeface="Cambria"/>
              </a:rPr>
              <a:t> </a:t>
            </a:r>
            <a:r>
              <a:rPr sz="2900" spc="80" dirty="0">
                <a:latin typeface="Symbol"/>
                <a:cs typeface="Symbol"/>
              </a:rPr>
              <a:t></a:t>
            </a:r>
            <a:endParaRPr sz="2900" dirty="0">
              <a:latin typeface="Symbol"/>
              <a:cs typeface="Symbol"/>
            </a:endParaRPr>
          </a:p>
          <a:p>
            <a:pPr marL="1400810">
              <a:lnSpc>
                <a:spcPts val="2285"/>
              </a:lnSpc>
            </a:pPr>
            <a:r>
              <a:rPr lang="en-US" sz="4350" spc="509" baseline="-34482" dirty="0">
                <a:latin typeface="Cambria"/>
                <a:cs typeface="Cambria"/>
              </a:rPr>
              <a:t>    </a:t>
            </a:r>
            <a:r>
              <a:rPr sz="4350" spc="509" baseline="-34482" dirty="0">
                <a:latin typeface="Cambria"/>
                <a:cs typeface="Cambria"/>
              </a:rPr>
              <a:t>1</a:t>
            </a:r>
            <a:r>
              <a:rPr sz="4350" spc="120" baseline="-34482" dirty="0">
                <a:latin typeface="Symbol"/>
                <a:cs typeface="Symbol"/>
              </a:rPr>
              <a:t></a:t>
            </a:r>
            <a:r>
              <a:rPr sz="4350" spc="-480" baseline="-34482" dirty="0">
                <a:latin typeface="Times New Roman"/>
                <a:cs typeface="Times New Roman"/>
              </a:rPr>
              <a:t> </a:t>
            </a:r>
            <a:r>
              <a:rPr sz="4350" spc="179" baseline="-34482" dirty="0">
                <a:latin typeface="Cambria"/>
                <a:cs typeface="Cambria"/>
              </a:rPr>
              <a:t>e</a:t>
            </a:r>
            <a:r>
              <a:rPr sz="1700" i="1" spc="45" dirty="0">
                <a:latin typeface="Symbol"/>
                <a:cs typeface="Symbol"/>
              </a:rPr>
              <a:t></a:t>
            </a:r>
            <a:r>
              <a:rPr sz="1800" spc="60" baseline="-30092" dirty="0">
                <a:latin typeface="Cambria"/>
                <a:cs typeface="Cambria"/>
              </a:rPr>
              <a:t>0</a:t>
            </a:r>
            <a:r>
              <a:rPr sz="1800" spc="-225" baseline="-30092" dirty="0">
                <a:latin typeface="Cambria"/>
                <a:cs typeface="Cambria"/>
              </a:rPr>
              <a:t> </a:t>
            </a:r>
            <a:r>
              <a:rPr sz="1650" spc="120" dirty="0">
                <a:latin typeface="Symbol"/>
                <a:cs typeface="Symbol"/>
              </a:rPr>
              <a:t></a:t>
            </a:r>
            <a:r>
              <a:rPr sz="1700" i="1" spc="20" dirty="0">
                <a:latin typeface="Symbol"/>
                <a:cs typeface="Symbol"/>
              </a:rPr>
              <a:t></a:t>
            </a:r>
            <a:r>
              <a:rPr sz="1800" spc="165" baseline="-30092" dirty="0">
                <a:latin typeface="Cambria"/>
                <a:cs typeface="Cambria"/>
              </a:rPr>
              <a:t>1</a:t>
            </a:r>
            <a:r>
              <a:rPr sz="1650" i="1" spc="55" dirty="0">
                <a:latin typeface="Cambria"/>
                <a:cs typeface="Cambria"/>
              </a:rPr>
              <a:t>x</a:t>
            </a:r>
            <a:r>
              <a:rPr sz="1800" spc="60" baseline="-30092" dirty="0">
                <a:latin typeface="Cambria"/>
                <a:cs typeface="Cambria"/>
              </a:rPr>
              <a:t>1</a:t>
            </a:r>
            <a:r>
              <a:rPr sz="1800" spc="-225" baseline="-30092" dirty="0">
                <a:latin typeface="Cambria"/>
                <a:cs typeface="Cambria"/>
              </a:rPr>
              <a:t> </a:t>
            </a:r>
            <a:r>
              <a:rPr sz="1650" spc="120" dirty="0">
                <a:latin typeface="Symbol"/>
                <a:cs typeface="Symbol"/>
              </a:rPr>
              <a:t></a:t>
            </a:r>
            <a:r>
              <a:rPr sz="1700" i="1" spc="45" dirty="0">
                <a:latin typeface="Symbol"/>
                <a:cs typeface="Symbol"/>
              </a:rPr>
              <a:t></a:t>
            </a:r>
            <a:r>
              <a:rPr sz="1800" spc="112" baseline="-30092" dirty="0">
                <a:latin typeface="Cambria"/>
                <a:cs typeface="Cambria"/>
              </a:rPr>
              <a:t>2</a:t>
            </a:r>
            <a:r>
              <a:rPr sz="1650" i="1" spc="75" dirty="0">
                <a:latin typeface="Cambria"/>
                <a:cs typeface="Cambria"/>
              </a:rPr>
              <a:t>x</a:t>
            </a:r>
            <a:r>
              <a:rPr sz="1800" spc="187" baseline="-30092" dirty="0">
                <a:latin typeface="Cambria"/>
                <a:cs typeface="Cambria"/>
              </a:rPr>
              <a:t>2</a:t>
            </a:r>
            <a:r>
              <a:rPr sz="1650" spc="50" dirty="0">
                <a:latin typeface="Symbol"/>
                <a:cs typeface="Symbol"/>
              </a:rPr>
              <a:t></a:t>
            </a:r>
            <a:r>
              <a:rPr sz="1650" spc="-20" dirty="0">
                <a:latin typeface="Cambria"/>
                <a:cs typeface="Cambria"/>
              </a:rPr>
              <a:t>..</a:t>
            </a:r>
            <a:r>
              <a:rPr sz="1650" spc="-10" dirty="0">
                <a:latin typeface="Cambria"/>
                <a:cs typeface="Cambria"/>
              </a:rPr>
              <a:t>.</a:t>
            </a:r>
            <a:r>
              <a:rPr sz="1650" spc="120" dirty="0">
                <a:latin typeface="Symbol"/>
                <a:cs typeface="Symbol"/>
              </a:rPr>
              <a:t></a:t>
            </a:r>
            <a:r>
              <a:rPr sz="1700" i="1" spc="125" dirty="0">
                <a:latin typeface="Symbol"/>
                <a:cs typeface="Symbol"/>
              </a:rPr>
              <a:t></a:t>
            </a:r>
            <a:r>
              <a:rPr sz="1800" i="1" spc="209" baseline="-30092" dirty="0">
                <a:latin typeface="Cambria"/>
                <a:cs typeface="Cambria"/>
              </a:rPr>
              <a:t>p</a:t>
            </a:r>
            <a:r>
              <a:rPr sz="1650" i="1" spc="155" dirty="0">
                <a:latin typeface="Cambria"/>
                <a:cs typeface="Cambria"/>
              </a:rPr>
              <a:t>x</a:t>
            </a:r>
            <a:r>
              <a:rPr sz="1800" i="1" spc="60" baseline="-30092" dirty="0">
                <a:latin typeface="Cambria"/>
                <a:cs typeface="Cambria"/>
              </a:rPr>
              <a:t>p</a:t>
            </a:r>
            <a:endParaRPr sz="1800" baseline="-30092" dirty="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23168" y="4577747"/>
            <a:ext cx="2931160" cy="18415"/>
          </a:xfrm>
          <a:custGeom>
            <a:avLst/>
            <a:gdLst/>
            <a:ahLst/>
            <a:cxnLst/>
            <a:rect l="l" t="t" r="r" b="b"/>
            <a:pathLst>
              <a:path w="2931160" h="18414">
                <a:moveTo>
                  <a:pt x="2930781" y="0"/>
                </a:moveTo>
                <a:lnTo>
                  <a:pt x="0" y="0"/>
                </a:lnTo>
                <a:lnTo>
                  <a:pt x="0" y="18247"/>
                </a:lnTo>
                <a:lnTo>
                  <a:pt x="2930781" y="18247"/>
                </a:lnTo>
                <a:lnTo>
                  <a:pt x="2930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63705" y="4079433"/>
            <a:ext cx="240029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80" dirty="0">
                <a:latin typeface="Cambria"/>
                <a:cs typeface="Cambria"/>
              </a:rPr>
              <a:t>1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3016" y="4316649"/>
            <a:ext cx="2188845" cy="64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440"/>
              </a:lnSpc>
              <a:spcBef>
                <a:spcPts val="100"/>
              </a:spcBef>
              <a:tabLst>
                <a:tab pos="1776730" algn="l"/>
              </a:tabLst>
            </a:pPr>
            <a:r>
              <a:rPr sz="2900" spc="80" dirty="0">
                <a:latin typeface="Symbol"/>
                <a:cs typeface="Symbol"/>
              </a:rPr>
              <a:t></a:t>
            </a:r>
            <a:r>
              <a:rPr sz="2900" spc="80" dirty="0">
                <a:latin typeface="Times New Roman"/>
                <a:cs typeface="Times New Roman"/>
              </a:rPr>
              <a:t>	</a:t>
            </a:r>
            <a:r>
              <a:rPr sz="1800" i="1" spc="60" baseline="-30092" dirty="0">
                <a:latin typeface="Cambria"/>
                <a:cs typeface="Cambria"/>
              </a:rPr>
              <a:t>T</a:t>
            </a:r>
            <a:endParaRPr sz="1800" baseline="-30092">
              <a:latin typeface="Cambria"/>
              <a:cs typeface="Cambria"/>
            </a:endParaRPr>
          </a:p>
          <a:p>
            <a:pPr marL="332105">
              <a:lnSpc>
                <a:spcPts val="2440"/>
              </a:lnSpc>
              <a:tabLst>
                <a:tab pos="1903730" algn="l"/>
              </a:tabLst>
            </a:pPr>
            <a:r>
              <a:rPr sz="4350" spc="509" baseline="-29693" dirty="0">
                <a:latin typeface="Cambria"/>
                <a:cs typeface="Cambria"/>
              </a:rPr>
              <a:t>1</a:t>
            </a:r>
            <a:r>
              <a:rPr sz="4350" spc="120" baseline="-29693" dirty="0">
                <a:latin typeface="Symbol"/>
                <a:cs typeface="Symbol"/>
              </a:rPr>
              <a:t></a:t>
            </a:r>
            <a:r>
              <a:rPr sz="4350" spc="-480" baseline="-29693" dirty="0">
                <a:latin typeface="Times New Roman"/>
                <a:cs typeface="Times New Roman"/>
              </a:rPr>
              <a:t> </a:t>
            </a:r>
            <a:r>
              <a:rPr sz="4350" spc="179" baseline="-29693" dirty="0">
                <a:latin typeface="Cambria"/>
                <a:cs typeface="Cambria"/>
              </a:rPr>
              <a:t>e</a:t>
            </a:r>
            <a:r>
              <a:rPr sz="1650" spc="140" dirty="0">
                <a:latin typeface="Symbol"/>
                <a:cs typeface="Symbol"/>
              </a:rPr>
              <a:t></a:t>
            </a:r>
            <a:r>
              <a:rPr sz="1650" spc="40" dirty="0">
                <a:latin typeface="Cambria"/>
                <a:cs typeface="Cambria"/>
              </a:rPr>
              <a:t>(</a:t>
            </a:r>
            <a:r>
              <a:rPr sz="1650" spc="-215" dirty="0">
                <a:latin typeface="Cambria"/>
                <a:cs typeface="Cambria"/>
              </a:rPr>
              <a:t> </a:t>
            </a:r>
            <a:r>
              <a:rPr sz="1700" i="1" spc="45" dirty="0">
                <a:latin typeface="Symbol"/>
                <a:cs typeface="Symbol"/>
              </a:rPr>
              <a:t></a:t>
            </a:r>
            <a:r>
              <a:rPr sz="1800" spc="60" baseline="-30092" dirty="0">
                <a:latin typeface="Cambria"/>
                <a:cs typeface="Cambria"/>
              </a:rPr>
              <a:t>0</a:t>
            </a:r>
            <a:r>
              <a:rPr sz="1800" spc="-225" baseline="-30092" dirty="0">
                <a:latin typeface="Cambria"/>
                <a:cs typeface="Cambria"/>
              </a:rPr>
              <a:t> </a:t>
            </a:r>
            <a:r>
              <a:rPr sz="1650" spc="120" dirty="0">
                <a:latin typeface="Symbol"/>
                <a:cs typeface="Symbol"/>
              </a:rPr>
              <a:t></a:t>
            </a:r>
            <a:r>
              <a:rPr sz="1700" i="1" spc="30" dirty="0">
                <a:latin typeface="Symbol"/>
                <a:cs typeface="Symbol"/>
              </a:rPr>
              <a:t>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650" i="1" spc="60" dirty="0">
                <a:latin typeface="Cambria"/>
                <a:cs typeface="Cambria"/>
              </a:rPr>
              <a:t>X</a:t>
            </a:r>
            <a:r>
              <a:rPr sz="1650" i="1" spc="-55" dirty="0">
                <a:latin typeface="Cambria"/>
                <a:cs typeface="Cambria"/>
              </a:rPr>
              <a:t> </a:t>
            </a:r>
            <a:r>
              <a:rPr sz="1650" spc="40" dirty="0">
                <a:latin typeface="Cambria"/>
                <a:cs typeface="Cambria"/>
              </a:rPr>
              <a:t>)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28735" y="4577747"/>
            <a:ext cx="1856105" cy="18415"/>
          </a:xfrm>
          <a:custGeom>
            <a:avLst/>
            <a:gdLst/>
            <a:ahLst/>
            <a:cxnLst/>
            <a:rect l="l" t="t" r="r" b="b"/>
            <a:pathLst>
              <a:path w="1856104" h="18414">
                <a:moveTo>
                  <a:pt x="1855792" y="0"/>
                </a:moveTo>
                <a:lnTo>
                  <a:pt x="0" y="0"/>
                </a:lnTo>
                <a:lnTo>
                  <a:pt x="0" y="18247"/>
                </a:lnTo>
                <a:lnTo>
                  <a:pt x="1855792" y="18247"/>
                </a:lnTo>
                <a:lnTo>
                  <a:pt x="1855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962026" y="2676835"/>
            <a:ext cx="774065" cy="1183005"/>
            <a:chOff x="4020099" y="3559533"/>
            <a:chExt cx="774065" cy="118300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3274" y="3562708"/>
              <a:ext cx="767149" cy="11762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023274" y="3562708"/>
              <a:ext cx="767715" cy="1176655"/>
            </a:xfrm>
            <a:custGeom>
              <a:avLst/>
              <a:gdLst/>
              <a:ahLst/>
              <a:cxnLst/>
              <a:rect l="l" t="t" r="r" b="b"/>
              <a:pathLst>
                <a:path w="767714" h="1176654">
                  <a:moveTo>
                    <a:pt x="0" y="792630"/>
                  </a:moveTo>
                  <a:lnTo>
                    <a:pt x="191788" y="792630"/>
                  </a:lnTo>
                  <a:lnTo>
                    <a:pt x="191788" y="0"/>
                  </a:lnTo>
                  <a:lnTo>
                    <a:pt x="575363" y="0"/>
                  </a:lnTo>
                  <a:lnTo>
                    <a:pt x="575363" y="792630"/>
                  </a:lnTo>
                  <a:lnTo>
                    <a:pt x="767150" y="792630"/>
                  </a:lnTo>
                  <a:lnTo>
                    <a:pt x="383575" y="1176205"/>
                  </a:lnTo>
                  <a:lnTo>
                    <a:pt x="0" y="792630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10</a:t>
            </a:r>
            <a:r>
              <a:rPr spc="-5" dirty="0"/>
              <a:t>/</a:t>
            </a:r>
            <a:r>
              <a:rPr spc="-10" dirty="0"/>
              <a:t>1</a:t>
            </a:r>
            <a:r>
              <a:rPr spc="-5" dirty="0"/>
              <a:t>/</a:t>
            </a:r>
            <a:r>
              <a:rPr spc="-10" dirty="0"/>
              <a:t>20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C227A-AB2E-4DAE-8106-E4543A8B7BBB}"/>
              </a:ext>
            </a:extLst>
          </p:cNvPr>
          <p:cNvSpPr txBox="1"/>
          <p:nvPr/>
        </p:nvSpPr>
        <p:spPr>
          <a:xfrm>
            <a:off x="850966" y="1946650"/>
            <a:ext cx="313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Y=Logit= log(p(</a:t>
            </a:r>
            <a:r>
              <a:rPr lang="en-US" dirty="0" err="1"/>
              <a:t>yes|x</a:t>
            </a:r>
            <a:r>
              <a:rPr lang="en-US" dirty="0"/>
              <a:t>)/p(</a:t>
            </a:r>
            <a:r>
              <a:rPr lang="en-US" dirty="0" err="1"/>
              <a:t>no|x</a:t>
            </a:r>
            <a:r>
              <a:rPr lang="en-US" dirty="0"/>
              <a:t>)= </a:t>
            </a: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350B21B4-5EB6-4188-8FD4-D2AF63DE7B93}"/>
              </a:ext>
            </a:extLst>
          </p:cNvPr>
          <p:cNvSpPr txBox="1"/>
          <p:nvPr/>
        </p:nvSpPr>
        <p:spPr>
          <a:xfrm>
            <a:off x="1634144" y="1940062"/>
            <a:ext cx="6163945" cy="751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2875"/>
              </a:lnSpc>
              <a:spcBef>
                <a:spcPts val="120"/>
              </a:spcBef>
              <a:tabLst>
                <a:tab pos="2045335" algn="l"/>
              </a:tabLst>
            </a:pPr>
            <a:r>
              <a:rPr sz="4400" spc="30" baseline="3030" dirty="0">
                <a:latin typeface="Symbol"/>
                <a:cs typeface="Symbol"/>
              </a:rPr>
              <a:t></a:t>
            </a:r>
            <a:r>
              <a:rPr sz="4400" baseline="3030" dirty="0">
                <a:latin typeface="Century Gothic" panose="020B0502020202020204" pitchFamily="34" charset="0"/>
                <a:cs typeface="Times New Roman"/>
              </a:rPr>
              <a:t>	</a:t>
            </a:r>
            <a:r>
              <a:rPr sz="4400" spc="-307" baseline="3030" dirty="0">
                <a:latin typeface="Century Gothic" panose="020B0502020202020204" pitchFamily="34" charset="0"/>
                <a:cs typeface="Times New Roman"/>
              </a:rPr>
              <a:t> 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800" i="1" spc="50" dirty="0">
                <a:latin typeface="Symbol"/>
                <a:cs typeface="Symbol"/>
              </a:rPr>
              <a:t></a:t>
            </a:r>
            <a:r>
              <a:rPr sz="2400" spc="15" baseline="-34722" dirty="0">
                <a:latin typeface="Cambria"/>
                <a:cs typeface="Cambria"/>
              </a:rPr>
              <a:t>0</a:t>
            </a:r>
            <a:r>
              <a:rPr sz="2400" baseline="-34722" dirty="0">
                <a:latin typeface="Cambria"/>
                <a:cs typeface="Cambria"/>
              </a:rPr>
              <a:t> </a:t>
            </a:r>
            <a:r>
              <a:rPr sz="2400" spc="-240" baseline="-34722" dirty="0">
                <a:latin typeface="Cambria"/>
                <a:cs typeface="Cambria"/>
              </a:rPr>
              <a:t> </a:t>
            </a:r>
            <a:r>
              <a:rPr sz="2750" spc="25" dirty="0">
                <a:latin typeface="Symbol"/>
                <a:cs typeface="Symbol"/>
              </a:rPr>
              <a:t>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800" i="1" spc="15" dirty="0">
                <a:latin typeface="Symbol"/>
                <a:cs typeface="Symbol"/>
              </a:rPr>
              <a:t></a:t>
            </a:r>
            <a:r>
              <a:rPr sz="2400" spc="15" baseline="-34722" dirty="0">
                <a:latin typeface="Cambria"/>
                <a:cs typeface="Cambria"/>
              </a:rPr>
              <a:t>1</a:t>
            </a:r>
            <a:r>
              <a:rPr sz="2400" spc="-300" baseline="-34722" dirty="0">
                <a:latin typeface="Cambria"/>
                <a:cs typeface="Cambria"/>
              </a:rPr>
              <a:t> </a:t>
            </a:r>
            <a:r>
              <a:rPr sz="2750" i="1" spc="65" dirty="0">
                <a:latin typeface="Cambria"/>
                <a:cs typeface="Cambria"/>
              </a:rPr>
              <a:t>x</a:t>
            </a:r>
            <a:r>
              <a:rPr sz="2400" spc="15" baseline="-34722" dirty="0">
                <a:latin typeface="Cambria"/>
                <a:cs typeface="Cambria"/>
              </a:rPr>
              <a:t>1</a:t>
            </a:r>
            <a:r>
              <a:rPr sz="2400" baseline="-34722" dirty="0">
                <a:latin typeface="Cambria"/>
                <a:cs typeface="Cambria"/>
              </a:rPr>
              <a:t> </a:t>
            </a:r>
            <a:r>
              <a:rPr sz="2400" spc="-240" baseline="-34722" dirty="0">
                <a:latin typeface="Cambria"/>
                <a:cs typeface="Cambria"/>
              </a:rPr>
              <a:t> </a:t>
            </a:r>
            <a:r>
              <a:rPr sz="2750" spc="25" dirty="0">
                <a:latin typeface="Symbol"/>
                <a:cs typeface="Symbol"/>
              </a:rPr>
              <a:t>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800" i="1" spc="50" dirty="0">
                <a:latin typeface="Symbol"/>
                <a:cs typeface="Symbol"/>
              </a:rPr>
              <a:t></a:t>
            </a:r>
            <a:r>
              <a:rPr sz="2400" spc="187" baseline="-34722" dirty="0">
                <a:latin typeface="Cambria"/>
                <a:cs typeface="Cambria"/>
              </a:rPr>
              <a:t>2</a:t>
            </a:r>
            <a:r>
              <a:rPr sz="2750" i="1" spc="100" dirty="0">
                <a:latin typeface="Cambria"/>
                <a:cs typeface="Cambria"/>
              </a:rPr>
              <a:t>x</a:t>
            </a:r>
            <a:r>
              <a:rPr sz="2400" spc="15" baseline="-34722" dirty="0">
                <a:latin typeface="Cambria"/>
                <a:cs typeface="Cambria"/>
              </a:rPr>
              <a:t>2</a:t>
            </a:r>
            <a:r>
              <a:rPr sz="2400" spc="232" baseline="-34722" dirty="0">
                <a:latin typeface="Cambria"/>
                <a:cs typeface="Cambria"/>
              </a:rPr>
              <a:t> </a:t>
            </a:r>
            <a:r>
              <a:rPr sz="2750" spc="340" dirty="0">
                <a:latin typeface="Symbol"/>
                <a:cs typeface="Symbol"/>
              </a:rPr>
              <a:t></a:t>
            </a:r>
            <a:r>
              <a:rPr sz="2750" spc="-40" dirty="0">
                <a:latin typeface="Cambria"/>
                <a:cs typeface="Cambria"/>
              </a:rPr>
              <a:t>..</a:t>
            </a:r>
            <a:r>
              <a:rPr sz="2750" spc="10" dirty="0">
                <a:latin typeface="Cambria"/>
                <a:cs typeface="Cambria"/>
              </a:rPr>
              <a:t>.</a:t>
            </a:r>
            <a:r>
              <a:rPr sz="2750" spc="-320" dirty="0">
                <a:latin typeface="Cambria"/>
                <a:cs typeface="Cambria"/>
              </a:rPr>
              <a:t> </a:t>
            </a:r>
            <a:r>
              <a:rPr sz="2750" spc="25" dirty="0">
                <a:latin typeface="Symbol"/>
                <a:cs typeface="Symbol"/>
              </a:rPr>
              <a:t>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800" i="1" spc="145" dirty="0">
                <a:latin typeface="Symbol"/>
                <a:cs typeface="Symbol"/>
              </a:rPr>
              <a:t></a:t>
            </a:r>
            <a:r>
              <a:rPr sz="2400" i="1" spc="307" baseline="-34722" dirty="0">
                <a:latin typeface="Cambria"/>
                <a:cs typeface="Cambria"/>
              </a:rPr>
              <a:t>p</a:t>
            </a:r>
            <a:r>
              <a:rPr sz="2750" i="1" spc="195" dirty="0">
                <a:latin typeface="Cambria"/>
                <a:cs typeface="Cambria"/>
              </a:rPr>
              <a:t>x</a:t>
            </a:r>
            <a:r>
              <a:rPr sz="2400" i="1" spc="15" baseline="-34722" dirty="0">
                <a:latin typeface="Cambria"/>
                <a:cs typeface="Cambria"/>
              </a:rPr>
              <a:t>p</a:t>
            </a:r>
            <a:endParaRPr sz="2400" baseline="-34722" dirty="0">
              <a:latin typeface="Cambria"/>
              <a:cs typeface="Cambria"/>
            </a:endParaRPr>
          </a:p>
          <a:p>
            <a:pPr marL="534035">
              <a:lnSpc>
                <a:spcPts val="2815"/>
              </a:lnSpc>
            </a:pPr>
            <a:endParaRPr sz="275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8007"/>
            <a:ext cx="63252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5" dirty="0">
                <a:latin typeface="Calibri Light"/>
                <a:cs typeface="Calibri Light"/>
              </a:rPr>
              <a:t>Binary</a:t>
            </a:r>
            <a:r>
              <a:rPr sz="3300" b="0" spc="-15" dirty="0">
                <a:latin typeface="Calibri Light"/>
                <a:cs typeface="Calibri Light"/>
              </a:rPr>
              <a:t> </a:t>
            </a:r>
            <a:r>
              <a:rPr sz="3300" b="0" spc="-10" dirty="0">
                <a:latin typeface="Calibri Light"/>
                <a:cs typeface="Calibri Light"/>
              </a:rPr>
              <a:t>Logistic</a:t>
            </a:r>
            <a:r>
              <a:rPr sz="3300" b="0" spc="-5" dirty="0">
                <a:latin typeface="Calibri Light"/>
                <a:cs typeface="Calibri Light"/>
              </a:rPr>
              <a:t> </a:t>
            </a:r>
            <a:r>
              <a:rPr sz="3300" b="0" spc="-15" dirty="0">
                <a:latin typeface="Calibri Light"/>
                <a:cs typeface="Calibri Light"/>
              </a:rPr>
              <a:t>Regression:</a:t>
            </a:r>
            <a:r>
              <a:rPr sz="3300" b="0" spc="-10" dirty="0">
                <a:latin typeface="Calibri Light"/>
                <a:cs typeface="Calibri Light"/>
              </a:rPr>
              <a:t> </a:t>
            </a:r>
            <a:r>
              <a:rPr sz="3300" b="0" spc="-5" dirty="0">
                <a:latin typeface="Calibri Light"/>
                <a:cs typeface="Calibri Light"/>
              </a:rPr>
              <a:t>Geometric</a:t>
            </a:r>
            <a:endParaRPr sz="33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722" y="1629777"/>
            <a:ext cx="4113719" cy="18066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-1190" y="5828791"/>
            <a:ext cx="238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1</a:t>
            </a:r>
            <a:r>
              <a:rPr sz="900" b="0" spc="-5" dirty="0">
                <a:solidFill>
                  <a:srgbClr val="898989"/>
                </a:solidFill>
                <a:latin typeface="Calibri Light"/>
                <a:cs typeface="Calibri Light"/>
              </a:rPr>
              <a:t>/</a:t>
            </a: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20</a:t>
            </a:r>
            <a:endParaRPr sz="9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9156" y="5844032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22</a:t>
            </a:r>
            <a:endParaRPr sz="9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393" y="1538732"/>
            <a:ext cx="974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alibri Light"/>
                <a:cs typeface="Calibri Light"/>
              </a:rPr>
              <a:t>ln[p/(1-p)]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370" y="3916440"/>
            <a:ext cx="4188514" cy="184029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6592" y="3977132"/>
            <a:ext cx="86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P</a:t>
            </a:r>
            <a:r>
              <a:rPr sz="1800" b="0" spc="-6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(Y=1|x)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3793" y="3443732"/>
            <a:ext cx="12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x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3793" y="5729732"/>
            <a:ext cx="12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x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2349" y="4550161"/>
            <a:ext cx="1917159" cy="9918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862993" y="5502147"/>
            <a:ext cx="2811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5895" algn="l"/>
              </a:tabLst>
            </a:pPr>
            <a:r>
              <a:rPr sz="4200" b="0" baseline="-1984" dirty="0">
                <a:solidFill>
                  <a:srgbClr val="FF0000"/>
                </a:solidFill>
                <a:latin typeface="Calibri Light"/>
                <a:cs typeface="Calibri Light"/>
              </a:rPr>
              <a:t>P(y</a:t>
            </a:r>
            <a:r>
              <a:rPr sz="4200" b="0" spc="7" baseline="-1984" dirty="0">
                <a:solidFill>
                  <a:srgbClr val="FF0000"/>
                </a:solidFill>
                <a:latin typeface="Calibri Light"/>
                <a:cs typeface="Calibri Light"/>
              </a:rPr>
              <a:t>=1</a:t>
            </a:r>
            <a:r>
              <a:rPr sz="4200" b="0" spc="-7" baseline="-1984" dirty="0">
                <a:solidFill>
                  <a:srgbClr val="FF0000"/>
                </a:solidFill>
                <a:latin typeface="Calibri Light"/>
                <a:cs typeface="Calibri Light"/>
              </a:rPr>
              <a:t>|</a:t>
            </a:r>
            <a:r>
              <a:rPr sz="4200" b="0" baseline="-1984" dirty="0">
                <a:solidFill>
                  <a:srgbClr val="FF0000"/>
                </a:solidFill>
                <a:latin typeface="Calibri Light"/>
                <a:cs typeface="Calibri Light"/>
              </a:rPr>
              <a:t>x)	</a:t>
            </a:r>
            <a:r>
              <a:rPr sz="2800" b="0" spc="5" dirty="0">
                <a:solidFill>
                  <a:srgbClr val="FF0000"/>
                </a:solidFill>
                <a:latin typeface="Calibri Light"/>
                <a:cs typeface="Calibri Light"/>
              </a:rPr>
              <a:t>1-</a:t>
            </a:r>
            <a:r>
              <a:rPr sz="2800" b="0" spc="-5" dirty="0">
                <a:solidFill>
                  <a:srgbClr val="FF0000"/>
                </a:solidFill>
                <a:latin typeface="Calibri Light"/>
                <a:cs typeface="Calibri Light"/>
              </a:rPr>
              <a:t>p</a:t>
            </a:r>
            <a:r>
              <a:rPr sz="2800" b="0" dirty="0">
                <a:solidFill>
                  <a:srgbClr val="FF0000"/>
                </a:solidFill>
                <a:latin typeface="Calibri Light"/>
                <a:cs typeface="Calibri Light"/>
              </a:rPr>
              <a:t>(y</a:t>
            </a:r>
            <a:r>
              <a:rPr sz="2800" b="0" spc="5" dirty="0">
                <a:solidFill>
                  <a:srgbClr val="FF0000"/>
                </a:solidFill>
                <a:latin typeface="Calibri Light"/>
                <a:cs typeface="Calibri Light"/>
              </a:rPr>
              <a:t>=1</a:t>
            </a:r>
            <a:r>
              <a:rPr sz="2800" b="0" dirty="0">
                <a:solidFill>
                  <a:srgbClr val="FF0000"/>
                </a:solidFill>
                <a:latin typeface="Calibri Light"/>
                <a:cs typeface="Calibri Light"/>
              </a:rPr>
              <a:t>x)</a:t>
            </a:r>
            <a:endParaRPr sz="2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090" y="738093"/>
            <a:ext cx="1222375" cy="520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sz="3300" b="0" spc="-10" dirty="0">
                <a:latin typeface="Calibri Light"/>
                <a:cs typeface="Calibri Light"/>
              </a:rPr>
              <a:t>View</a:t>
            </a:r>
            <a:r>
              <a:rPr sz="3300" b="0" spc="-55" dirty="0">
                <a:latin typeface="Calibri Light"/>
                <a:cs typeface="Calibri Light"/>
              </a:rPr>
              <a:t> </a:t>
            </a:r>
            <a:r>
              <a:rPr sz="3300" b="0" spc="-5" dirty="0">
                <a:latin typeface="Calibri Light"/>
                <a:cs typeface="Calibri Light"/>
              </a:rPr>
              <a:t>I: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9320" y="711200"/>
            <a:ext cx="63436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5" dirty="0">
                <a:latin typeface="Calibri Light"/>
                <a:cs typeface="Calibri Light"/>
              </a:rPr>
              <a:t>logit </a:t>
            </a:r>
            <a:r>
              <a:rPr sz="3300" b="0" dirty="0">
                <a:latin typeface="Calibri Light"/>
                <a:cs typeface="Calibri Light"/>
              </a:rPr>
              <a:t>of </a:t>
            </a:r>
            <a:r>
              <a:rPr sz="3300" b="0" spc="-5" dirty="0">
                <a:latin typeface="Calibri Light"/>
                <a:cs typeface="Calibri Light"/>
              </a:rPr>
              <a:t>p(y=1|x)</a:t>
            </a:r>
            <a:r>
              <a:rPr sz="3300" b="0" dirty="0">
                <a:latin typeface="Calibri Light"/>
                <a:cs typeface="Calibri Light"/>
              </a:rPr>
              <a:t> </a:t>
            </a:r>
            <a:r>
              <a:rPr sz="3300" b="0" spc="-5" dirty="0">
                <a:latin typeface="Calibri Light"/>
                <a:cs typeface="Calibri Light"/>
              </a:rPr>
              <a:t>is</a:t>
            </a:r>
            <a:r>
              <a:rPr sz="3300" b="0" dirty="0">
                <a:latin typeface="Calibri Light"/>
                <a:cs typeface="Calibri Light"/>
              </a:rPr>
              <a:t> </a:t>
            </a:r>
            <a:r>
              <a:rPr sz="3300" b="0" spc="-5" dirty="0">
                <a:latin typeface="Calibri Light"/>
                <a:cs typeface="Calibri Light"/>
              </a:rPr>
              <a:t>linear</a:t>
            </a:r>
            <a:r>
              <a:rPr sz="3300" b="0" dirty="0">
                <a:latin typeface="Calibri Light"/>
                <a:cs typeface="Calibri Light"/>
              </a:rPr>
              <a:t> </a:t>
            </a:r>
            <a:r>
              <a:rPr sz="3300" b="0" spc="-5" dirty="0">
                <a:latin typeface="Calibri Light"/>
                <a:cs typeface="Calibri Light"/>
              </a:rPr>
              <a:t>function </a:t>
            </a:r>
            <a:r>
              <a:rPr sz="3300" b="0" dirty="0">
                <a:latin typeface="Calibri Light"/>
                <a:cs typeface="Calibri Light"/>
              </a:rPr>
              <a:t>of x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6444488"/>
            <a:ext cx="394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10</a:t>
            </a:r>
            <a:r>
              <a:rPr sz="900" b="0" spc="-5" dirty="0">
                <a:solidFill>
                  <a:srgbClr val="898989"/>
                </a:solidFill>
                <a:latin typeface="Calibri Light"/>
                <a:cs typeface="Calibri Light"/>
              </a:rPr>
              <a:t>/</a:t>
            </a: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1</a:t>
            </a:r>
            <a:r>
              <a:rPr sz="900" b="0" spc="-5" dirty="0">
                <a:solidFill>
                  <a:srgbClr val="898989"/>
                </a:solidFill>
                <a:latin typeface="Calibri Light"/>
                <a:cs typeface="Calibri Light"/>
              </a:rPr>
              <a:t>/</a:t>
            </a: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20</a:t>
            </a:r>
            <a:endParaRPr sz="9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95640" y="6444488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23</a:t>
            </a:r>
            <a:endParaRPr sz="9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0628" y="4920996"/>
            <a:ext cx="2417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sz="3200" b="0" dirty="0">
                <a:solidFill>
                  <a:srgbClr val="0033CC"/>
                </a:solidFill>
                <a:latin typeface="Calibri Light"/>
                <a:cs typeface="Calibri Light"/>
              </a:rPr>
              <a:t>Logit	of</a:t>
            </a:r>
            <a:r>
              <a:rPr sz="3200" b="0" spc="-85" dirty="0">
                <a:solidFill>
                  <a:srgbClr val="0033CC"/>
                </a:solidFill>
                <a:latin typeface="Calibri Light"/>
                <a:cs typeface="Calibri Light"/>
              </a:rPr>
              <a:t> </a:t>
            </a:r>
            <a:r>
              <a:rPr sz="3200" b="0" dirty="0">
                <a:solidFill>
                  <a:srgbClr val="0033CC"/>
                </a:solidFill>
                <a:latin typeface="Calibri Light"/>
                <a:cs typeface="Calibri Light"/>
              </a:rPr>
              <a:t>P(y|x)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8966" y="4292320"/>
            <a:ext cx="2909570" cy="7315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30"/>
              </a:lnSpc>
            </a:pPr>
            <a:r>
              <a:rPr sz="18600" b="0" dirty="0">
                <a:solidFill>
                  <a:srgbClr val="0033CC"/>
                </a:solidFill>
                <a:latin typeface="Calibri Light"/>
                <a:cs typeface="Calibri Light"/>
              </a:rPr>
              <a:t>{</a:t>
            </a:r>
            <a:endParaRPr sz="186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6786" y="5011106"/>
            <a:ext cx="1528445" cy="3695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800" b="0" spc="-5" dirty="0">
                <a:latin typeface="Calibri Light"/>
                <a:cs typeface="Calibri Light"/>
              </a:rPr>
              <a:t>Logit</a:t>
            </a:r>
            <a:r>
              <a:rPr sz="1800" b="0" spc="-3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function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26396" y="3695750"/>
            <a:ext cx="1475105" cy="567055"/>
          </a:xfrm>
          <a:custGeom>
            <a:avLst/>
            <a:gdLst/>
            <a:ahLst/>
            <a:cxnLst/>
            <a:rect l="l" t="t" r="r" b="b"/>
            <a:pathLst>
              <a:path w="1475104" h="567054">
                <a:moveTo>
                  <a:pt x="1079474" y="44729"/>
                </a:moveTo>
                <a:lnTo>
                  <a:pt x="1061847" y="44729"/>
                </a:lnTo>
                <a:lnTo>
                  <a:pt x="1061847" y="566851"/>
                </a:lnTo>
                <a:lnTo>
                  <a:pt x="1079474" y="566851"/>
                </a:lnTo>
                <a:lnTo>
                  <a:pt x="1079474" y="44729"/>
                </a:lnTo>
                <a:close/>
              </a:path>
              <a:path w="1475104" h="567054">
                <a:moveTo>
                  <a:pt x="1474533" y="0"/>
                </a:moveTo>
                <a:lnTo>
                  <a:pt x="0" y="0"/>
                </a:lnTo>
                <a:lnTo>
                  <a:pt x="0" y="17348"/>
                </a:lnTo>
                <a:lnTo>
                  <a:pt x="1474533" y="17348"/>
                </a:lnTo>
                <a:lnTo>
                  <a:pt x="14745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26931" y="3755155"/>
            <a:ext cx="21336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750" spc="-520" dirty="0">
                <a:latin typeface="Symbol"/>
                <a:cs typeface="Symbol"/>
              </a:rPr>
              <a:t></a:t>
            </a:r>
            <a:r>
              <a:rPr sz="4125" spc="-780" baseline="-22222" dirty="0">
                <a:latin typeface="Symbol"/>
                <a:cs typeface="Symbol"/>
              </a:rPr>
              <a:t></a:t>
            </a:r>
            <a:endParaRPr sz="4125" baseline="-22222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26931" y="3210206"/>
            <a:ext cx="1884045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07034" algn="l"/>
                <a:tab pos="1708785" algn="l"/>
              </a:tabLst>
            </a:pPr>
            <a:r>
              <a:rPr sz="4125" spc="30" baseline="20202" dirty="0">
                <a:latin typeface="Symbol"/>
                <a:cs typeface="Symbol"/>
              </a:rPr>
              <a:t></a:t>
            </a:r>
            <a:r>
              <a:rPr sz="4125" spc="30" baseline="20202" dirty="0">
                <a:latin typeface="Times New Roman"/>
                <a:cs typeface="Times New Roman"/>
              </a:rPr>
              <a:t>	</a:t>
            </a:r>
            <a:r>
              <a:rPr sz="2750" i="1" spc="25" dirty="0">
                <a:latin typeface="Cambria"/>
                <a:cs typeface="Cambria"/>
              </a:rPr>
              <a:t>P</a:t>
            </a:r>
            <a:r>
              <a:rPr sz="2750" spc="25" dirty="0">
                <a:latin typeface="Cambria"/>
                <a:cs typeface="Cambria"/>
              </a:rPr>
              <a:t>(</a:t>
            </a:r>
            <a:r>
              <a:rPr sz="2750" spc="-114" dirty="0">
                <a:latin typeface="Cambria"/>
                <a:cs typeface="Cambria"/>
              </a:rPr>
              <a:t> </a:t>
            </a:r>
            <a:r>
              <a:rPr sz="2750" i="1" spc="20" dirty="0">
                <a:latin typeface="Cambria"/>
                <a:cs typeface="Cambria"/>
              </a:rPr>
              <a:t>y</a:t>
            </a:r>
            <a:r>
              <a:rPr sz="2750" i="1" spc="-275" dirty="0">
                <a:latin typeface="Cambria"/>
                <a:cs typeface="Cambria"/>
              </a:rPr>
              <a:t> </a:t>
            </a:r>
            <a:r>
              <a:rPr sz="2750" spc="15" dirty="0">
                <a:latin typeface="Cambria"/>
                <a:cs typeface="Cambria"/>
              </a:rPr>
              <a:t>|</a:t>
            </a:r>
            <a:r>
              <a:rPr sz="2750" spc="-280" dirty="0">
                <a:latin typeface="Cambria"/>
                <a:cs typeface="Cambria"/>
              </a:rPr>
              <a:t> </a:t>
            </a:r>
            <a:r>
              <a:rPr sz="2750" i="1" spc="20" dirty="0">
                <a:latin typeface="Cambria"/>
                <a:cs typeface="Cambria"/>
              </a:rPr>
              <a:t>x</a:t>
            </a:r>
            <a:r>
              <a:rPr sz="2750" i="1" spc="-365" dirty="0">
                <a:latin typeface="Cambria"/>
                <a:cs typeface="Cambria"/>
              </a:rPr>
              <a:t> </a:t>
            </a:r>
            <a:r>
              <a:rPr sz="2750" spc="20" dirty="0">
                <a:latin typeface="Cambria"/>
                <a:cs typeface="Cambria"/>
              </a:rPr>
              <a:t>)	</a:t>
            </a:r>
            <a:r>
              <a:rPr sz="4125" spc="30" baseline="20202" dirty="0">
                <a:latin typeface="Symbol"/>
                <a:cs typeface="Symbol"/>
              </a:rPr>
              <a:t></a:t>
            </a:r>
            <a:endParaRPr sz="4125" baseline="20202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98082" y="3755155"/>
            <a:ext cx="21336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750" spc="-520" dirty="0">
                <a:latin typeface="Symbol"/>
                <a:cs typeface="Symbol"/>
              </a:rPr>
              <a:t></a:t>
            </a:r>
            <a:r>
              <a:rPr sz="4125" spc="-780" baseline="-22222" dirty="0">
                <a:latin typeface="Symbol"/>
                <a:cs typeface="Symbol"/>
              </a:rPr>
              <a:t></a:t>
            </a:r>
            <a:endParaRPr sz="4125" baseline="-22222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90289" y="3427591"/>
            <a:ext cx="6163945" cy="751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2875"/>
              </a:lnSpc>
              <a:spcBef>
                <a:spcPts val="120"/>
              </a:spcBef>
              <a:tabLst>
                <a:tab pos="2045335" algn="l"/>
              </a:tabLst>
            </a:pPr>
            <a:r>
              <a:rPr sz="2750" spc="5" dirty="0">
                <a:latin typeface="Cambria"/>
                <a:cs typeface="Cambria"/>
              </a:rPr>
              <a:t>l</a:t>
            </a:r>
            <a:r>
              <a:rPr sz="2750" spc="30" dirty="0">
                <a:latin typeface="Cambria"/>
                <a:cs typeface="Cambria"/>
              </a:rPr>
              <a:t>n</a:t>
            </a:r>
            <a:r>
              <a:rPr sz="2750" spc="-280" dirty="0">
                <a:latin typeface="Cambria"/>
                <a:cs typeface="Cambria"/>
              </a:rPr>
              <a:t> </a:t>
            </a:r>
            <a:r>
              <a:rPr sz="4125" spc="30" baseline="3030" dirty="0">
                <a:latin typeface="Symbol"/>
                <a:cs typeface="Symbol"/>
              </a:rPr>
              <a:t></a:t>
            </a:r>
            <a:r>
              <a:rPr sz="4125" baseline="3030" dirty="0">
                <a:latin typeface="Times New Roman"/>
                <a:cs typeface="Times New Roman"/>
              </a:rPr>
              <a:t>	</a:t>
            </a:r>
            <a:r>
              <a:rPr sz="4125" spc="30" baseline="3030" dirty="0">
                <a:latin typeface="Symbol"/>
                <a:cs typeface="Symbol"/>
              </a:rPr>
              <a:t></a:t>
            </a:r>
            <a:r>
              <a:rPr sz="4125" spc="-307" baseline="3030" dirty="0">
                <a:latin typeface="Times New Roman"/>
                <a:cs typeface="Times New Roman"/>
              </a:rPr>
              <a:t> </a:t>
            </a:r>
            <a:r>
              <a:rPr sz="2750" spc="25" dirty="0">
                <a:latin typeface="Symbol"/>
                <a:cs typeface="Symbol"/>
              </a:rPr>
              <a:t>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800" i="1" spc="50" dirty="0">
                <a:latin typeface="Symbol"/>
                <a:cs typeface="Symbol"/>
              </a:rPr>
              <a:t></a:t>
            </a:r>
            <a:r>
              <a:rPr sz="2400" spc="15" baseline="-34722" dirty="0">
                <a:latin typeface="Cambria"/>
                <a:cs typeface="Cambria"/>
              </a:rPr>
              <a:t>0</a:t>
            </a:r>
            <a:r>
              <a:rPr sz="2400" baseline="-34722" dirty="0">
                <a:latin typeface="Cambria"/>
                <a:cs typeface="Cambria"/>
              </a:rPr>
              <a:t> </a:t>
            </a:r>
            <a:r>
              <a:rPr sz="2400" spc="-240" baseline="-34722" dirty="0">
                <a:latin typeface="Cambria"/>
                <a:cs typeface="Cambria"/>
              </a:rPr>
              <a:t> </a:t>
            </a:r>
            <a:r>
              <a:rPr sz="2750" spc="25" dirty="0">
                <a:latin typeface="Symbol"/>
                <a:cs typeface="Symbol"/>
              </a:rPr>
              <a:t>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800" i="1" spc="15" dirty="0">
                <a:latin typeface="Symbol"/>
                <a:cs typeface="Symbol"/>
              </a:rPr>
              <a:t></a:t>
            </a:r>
            <a:r>
              <a:rPr sz="2400" spc="15" baseline="-34722" dirty="0">
                <a:latin typeface="Cambria"/>
                <a:cs typeface="Cambria"/>
              </a:rPr>
              <a:t>1</a:t>
            </a:r>
            <a:r>
              <a:rPr sz="2400" spc="-300" baseline="-34722" dirty="0">
                <a:latin typeface="Cambria"/>
                <a:cs typeface="Cambria"/>
              </a:rPr>
              <a:t> </a:t>
            </a:r>
            <a:r>
              <a:rPr sz="2750" i="1" spc="65" dirty="0">
                <a:latin typeface="Cambria"/>
                <a:cs typeface="Cambria"/>
              </a:rPr>
              <a:t>x</a:t>
            </a:r>
            <a:r>
              <a:rPr sz="2400" spc="15" baseline="-34722" dirty="0">
                <a:latin typeface="Cambria"/>
                <a:cs typeface="Cambria"/>
              </a:rPr>
              <a:t>1</a:t>
            </a:r>
            <a:r>
              <a:rPr sz="2400" baseline="-34722" dirty="0">
                <a:latin typeface="Cambria"/>
                <a:cs typeface="Cambria"/>
              </a:rPr>
              <a:t> </a:t>
            </a:r>
            <a:r>
              <a:rPr sz="2400" spc="-240" baseline="-34722" dirty="0">
                <a:latin typeface="Cambria"/>
                <a:cs typeface="Cambria"/>
              </a:rPr>
              <a:t> </a:t>
            </a:r>
            <a:r>
              <a:rPr sz="2750" spc="25" dirty="0">
                <a:latin typeface="Symbol"/>
                <a:cs typeface="Symbol"/>
              </a:rPr>
              <a:t>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800" i="1" spc="50" dirty="0">
                <a:latin typeface="Symbol"/>
                <a:cs typeface="Symbol"/>
              </a:rPr>
              <a:t></a:t>
            </a:r>
            <a:r>
              <a:rPr sz="2400" spc="187" baseline="-34722" dirty="0">
                <a:latin typeface="Cambria"/>
                <a:cs typeface="Cambria"/>
              </a:rPr>
              <a:t>2</a:t>
            </a:r>
            <a:r>
              <a:rPr sz="2750" i="1" spc="100" dirty="0">
                <a:latin typeface="Cambria"/>
                <a:cs typeface="Cambria"/>
              </a:rPr>
              <a:t>x</a:t>
            </a:r>
            <a:r>
              <a:rPr sz="2400" spc="15" baseline="-34722" dirty="0">
                <a:latin typeface="Cambria"/>
                <a:cs typeface="Cambria"/>
              </a:rPr>
              <a:t>2</a:t>
            </a:r>
            <a:r>
              <a:rPr sz="2400" spc="232" baseline="-34722" dirty="0">
                <a:latin typeface="Cambria"/>
                <a:cs typeface="Cambria"/>
              </a:rPr>
              <a:t> </a:t>
            </a:r>
            <a:r>
              <a:rPr sz="2750" spc="340" dirty="0">
                <a:latin typeface="Symbol"/>
                <a:cs typeface="Symbol"/>
              </a:rPr>
              <a:t></a:t>
            </a:r>
            <a:r>
              <a:rPr sz="2750" spc="-40" dirty="0">
                <a:latin typeface="Cambria"/>
                <a:cs typeface="Cambria"/>
              </a:rPr>
              <a:t>..</a:t>
            </a:r>
            <a:r>
              <a:rPr sz="2750" spc="10" dirty="0">
                <a:latin typeface="Cambria"/>
                <a:cs typeface="Cambria"/>
              </a:rPr>
              <a:t>.</a:t>
            </a:r>
            <a:r>
              <a:rPr sz="2750" spc="-320" dirty="0">
                <a:latin typeface="Cambria"/>
                <a:cs typeface="Cambria"/>
              </a:rPr>
              <a:t> </a:t>
            </a:r>
            <a:r>
              <a:rPr sz="2750" spc="25" dirty="0">
                <a:latin typeface="Symbol"/>
                <a:cs typeface="Symbol"/>
              </a:rPr>
              <a:t>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800" i="1" spc="145" dirty="0">
                <a:latin typeface="Symbol"/>
                <a:cs typeface="Symbol"/>
              </a:rPr>
              <a:t></a:t>
            </a:r>
            <a:r>
              <a:rPr sz="2400" i="1" spc="307" baseline="-34722" dirty="0">
                <a:latin typeface="Cambria"/>
                <a:cs typeface="Cambria"/>
              </a:rPr>
              <a:t>p</a:t>
            </a:r>
            <a:r>
              <a:rPr sz="2750" i="1" spc="195" dirty="0">
                <a:latin typeface="Cambria"/>
                <a:cs typeface="Cambria"/>
              </a:rPr>
              <a:t>x</a:t>
            </a:r>
            <a:r>
              <a:rPr sz="2400" i="1" spc="15" baseline="-34722" dirty="0">
                <a:latin typeface="Cambria"/>
                <a:cs typeface="Cambria"/>
              </a:rPr>
              <a:t>p</a:t>
            </a:r>
            <a:endParaRPr sz="2400" baseline="-34722">
              <a:latin typeface="Cambria"/>
              <a:cs typeface="Cambria"/>
            </a:endParaRPr>
          </a:p>
          <a:p>
            <a:pPr marL="534035">
              <a:lnSpc>
                <a:spcPts val="2815"/>
              </a:lnSpc>
            </a:pPr>
            <a:r>
              <a:rPr sz="2750" spc="265" dirty="0">
                <a:latin typeface="Cambria"/>
                <a:cs typeface="Cambria"/>
              </a:rPr>
              <a:t>1</a:t>
            </a:r>
            <a:r>
              <a:rPr sz="2750" spc="25" dirty="0">
                <a:latin typeface="Symbol"/>
                <a:cs typeface="Symbol"/>
              </a:rPr>
              <a:t>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750" i="1" spc="35" dirty="0">
                <a:latin typeface="Cambria"/>
                <a:cs typeface="Cambria"/>
              </a:rPr>
              <a:t>P</a:t>
            </a:r>
            <a:r>
              <a:rPr sz="2750" spc="20" dirty="0">
                <a:latin typeface="Cambria"/>
                <a:cs typeface="Cambria"/>
              </a:rPr>
              <a:t>(</a:t>
            </a:r>
            <a:r>
              <a:rPr sz="2750" spc="-114" dirty="0">
                <a:latin typeface="Cambria"/>
                <a:cs typeface="Cambria"/>
              </a:rPr>
              <a:t> </a:t>
            </a:r>
            <a:r>
              <a:rPr sz="2750" i="1" spc="20" dirty="0">
                <a:latin typeface="Cambria"/>
                <a:cs typeface="Cambria"/>
              </a:rPr>
              <a:t>y</a:t>
            </a:r>
            <a:r>
              <a:rPr sz="2750" i="1" spc="295" dirty="0">
                <a:latin typeface="Cambria"/>
                <a:cs typeface="Cambria"/>
              </a:rPr>
              <a:t> </a:t>
            </a:r>
            <a:r>
              <a:rPr sz="2750" i="1" spc="20" dirty="0">
                <a:latin typeface="Cambria"/>
                <a:cs typeface="Cambria"/>
              </a:rPr>
              <a:t>x</a:t>
            </a:r>
            <a:r>
              <a:rPr sz="2750" i="1" spc="-365" dirty="0">
                <a:latin typeface="Cambria"/>
                <a:cs typeface="Cambria"/>
              </a:rPr>
              <a:t> </a:t>
            </a:r>
            <a:r>
              <a:rPr sz="2750" spc="20" dirty="0">
                <a:latin typeface="Cambria"/>
                <a:cs typeface="Cambria"/>
              </a:rPr>
              <a:t>)</a:t>
            </a:r>
            <a:endParaRPr sz="2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40" y="342804"/>
            <a:ext cx="1323975" cy="520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65"/>
              </a:lnSpc>
            </a:pPr>
            <a:r>
              <a:rPr sz="3300" b="0" spc="-10" dirty="0">
                <a:latin typeface="Calibri Light"/>
                <a:cs typeface="Calibri Light"/>
              </a:rPr>
              <a:t>View</a:t>
            </a:r>
            <a:r>
              <a:rPr sz="3300" b="0" spc="-50" dirty="0">
                <a:latin typeface="Calibri Light"/>
                <a:cs typeface="Calibri Light"/>
              </a:rPr>
              <a:t> </a:t>
            </a:r>
            <a:r>
              <a:rPr sz="3300" b="0" spc="-10" dirty="0">
                <a:latin typeface="Calibri Light"/>
                <a:cs typeface="Calibri Light"/>
              </a:rPr>
              <a:t>II: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9470" y="318007"/>
            <a:ext cx="35718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5" dirty="0">
                <a:latin typeface="Calibri Light"/>
                <a:cs typeface="Calibri Light"/>
              </a:rPr>
              <a:t>Model</a:t>
            </a:r>
            <a:r>
              <a:rPr sz="3300" b="0" spc="-25" dirty="0">
                <a:latin typeface="Calibri Light"/>
                <a:cs typeface="Calibri Light"/>
              </a:rPr>
              <a:t> </a:t>
            </a:r>
            <a:r>
              <a:rPr sz="3300" b="0" dirty="0">
                <a:latin typeface="Calibri Light"/>
                <a:cs typeface="Calibri Light"/>
              </a:rPr>
              <a:t>Y</a:t>
            </a:r>
            <a:r>
              <a:rPr sz="3300" b="0" spc="-15" dirty="0">
                <a:latin typeface="Calibri Light"/>
                <a:cs typeface="Calibri Light"/>
              </a:rPr>
              <a:t> </a:t>
            </a:r>
            <a:r>
              <a:rPr sz="3300" b="0" spc="-5" dirty="0">
                <a:latin typeface="Calibri Light"/>
                <a:cs typeface="Calibri Light"/>
              </a:rPr>
              <a:t>as</a:t>
            </a:r>
            <a:r>
              <a:rPr sz="3300" b="0" spc="-20" dirty="0">
                <a:latin typeface="Calibri Light"/>
                <a:cs typeface="Calibri Light"/>
              </a:rPr>
              <a:t> </a:t>
            </a:r>
            <a:r>
              <a:rPr sz="3300" b="0" spc="-5" dirty="0">
                <a:latin typeface="Calibri Light"/>
                <a:cs typeface="Calibri Light"/>
              </a:rPr>
              <a:t>Bernoulli:</a:t>
            </a:r>
            <a:endParaRPr sz="33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722" y="1629777"/>
            <a:ext cx="4113719" cy="18066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-1190" y="5828791"/>
            <a:ext cx="238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1</a:t>
            </a:r>
            <a:r>
              <a:rPr sz="900" b="0" spc="-5" dirty="0">
                <a:solidFill>
                  <a:srgbClr val="898989"/>
                </a:solidFill>
                <a:latin typeface="Calibri Light"/>
                <a:cs typeface="Calibri Light"/>
              </a:rPr>
              <a:t>/</a:t>
            </a: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20</a:t>
            </a:r>
            <a:endParaRPr sz="9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19156" y="5844032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24</a:t>
            </a:r>
            <a:endParaRPr sz="9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393" y="1538732"/>
            <a:ext cx="974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alibri Light"/>
                <a:cs typeface="Calibri Light"/>
              </a:rPr>
              <a:t>ln[p/(1-p)]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370" y="3916440"/>
            <a:ext cx="4188514" cy="184029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6592" y="3977132"/>
            <a:ext cx="86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P</a:t>
            </a:r>
            <a:r>
              <a:rPr sz="1800" b="0" spc="-6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(Y=1|x)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3793" y="3443732"/>
            <a:ext cx="12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x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3793" y="5729732"/>
            <a:ext cx="12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x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21708" y="4524743"/>
            <a:ext cx="1917158" cy="99186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862993" y="5502147"/>
            <a:ext cx="2811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5895" algn="l"/>
              </a:tabLst>
            </a:pPr>
            <a:r>
              <a:rPr sz="4200" b="0" baseline="-1984" dirty="0">
                <a:solidFill>
                  <a:srgbClr val="FF0000"/>
                </a:solidFill>
                <a:latin typeface="Calibri Light"/>
                <a:cs typeface="Calibri Light"/>
              </a:rPr>
              <a:t>P(y</a:t>
            </a:r>
            <a:r>
              <a:rPr sz="4200" b="0" spc="7" baseline="-1984" dirty="0">
                <a:solidFill>
                  <a:srgbClr val="FF0000"/>
                </a:solidFill>
                <a:latin typeface="Calibri Light"/>
                <a:cs typeface="Calibri Light"/>
              </a:rPr>
              <a:t>=1</a:t>
            </a:r>
            <a:r>
              <a:rPr sz="4200" b="0" spc="-7" baseline="-1984" dirty="0">
                <a:solidFill>
                  <a:srgbClr val="FF0000"/>
                </a:solidFill>
                <a:latin typeface="Calibri Light"/>
                <a:cs typeface="Calibri Light"/>
              </a:rPr>
              <a:t>|</a:t>
            </a:r>
            <a:r>
              <a:rPr sz="4200" b="0" baseline="-1984" dirty="0">
                <a:solidFill>
                  <a:srgbClr val="FF0000"/>
                </a:solidFill>
                <a:latin typeface="Calibri Light"/>
                <a:cs typeface="Calibri Light"/>
              </a:rPr>
              <a:t>x)	</a:t>
            </a:r>
            <a:r>
              <a:rPr sz="2800" b="0" spc="5" dirty="0">
                <a:solidFill>
                  <a:srgbClr val="FF0000"/>
                </a:solidFill>
                <a:latin typeface="Calibri Light"/>
                <a:cs typeface="Calibri Light"/>
              </a:rPr>
              <a:t>1-</a:t>
            </a:r>
            <a:r>
              <a:rPr sz="2800" b="0" spc="-5" dirty="0">
                <a:solidFill>
                  <a:srgbClr val="FF0000"/>
                </a:solidFill>
                <a:latin typeface="Calibri Light"/>
                <a:cs typeface="Calibri Light"/>
              </a:rPr>
              <a:t>p</a:t>
            </a:r>
            <a:r>
              <a:rPr sz="2800" b="0" dirty="0">
                <a:solidFill>
                  <a:srgbClr val="FF0000"/>
                </a:solidFill>
                <a:latin typeface="Calibri Light"/>
                <a:cs typeface="Calibri Light"/>
              </a:rPr>
              <a:t>(y</a:t>
            </a:r>
            <a:r>
              <a:rPr sz="2800" b="0" spc="5" dirty="0">
                <a:solidFill>
                  <a:srgbClr val="FF0000"/>
                </a:solidFill>
                <a:latin typeface="Calibri Light"/>
                <a:cs typeface="Calibri Light"/>
              </a:rPr>
              <a:t>=1</a:t>
            </a:r>
            <a:r>
              <a:rPr sz="2800" b="0" dirty="0">
                <a:solidFill>
                  <a:srgbClr val="FF0000"/>
                </a:solidFill>
                <a:latin typeface="Calibri Light"/>
                <a:cs typeface="Calibri Light"/>
              </a:rPr>
              <a:t>x)</a:t>
            </a:r>
            <a:endParaRPr sz="2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3041" y="1355945"/>
            <a:ext cx="3585210" cy="4870450"/>
            <a:chOff x="1463041" y="1372961"/>
            <a:chExt cx="3585210" cy="4870450"/>
          </a:xfrm>
        </p:grpSpPr>
        <p:sp>
          <p:nvSpPr>
            <p:cNvPr id="3" name="object 3"/>
            <p:cNvSpPr/>
            <p:nvPr/>
          </p:nvSpPr>
          <p:spPr>
            <a:xfrm>
              <a:off x="1463041" y="1372961"/>
              <a:ext cx="3585210" cy="4870450"/>
            </a:xfrm>
            <a:custGeom>
              <a:avLst/>
              <a:gdLst/>
              <a:ahLst/>
              <a:cxnLst/>
              <a:rect l="l" t="t" r="r" b="b"/>
              <a:pathLst>
                <a:path w="3585210" h="4870450">
                  <a:moveTo>
                    <a:pt x="3585209" y="0"/>
                  </a:moveTo>
                  <a:lnTo>
                    <a:pt x="0" y="0"/>
                  </a:lnTo>
                  <a:lnTo>
                    <a:pt x="0" y="4870203"/>
                  </a:lnTo>
                  <a:lnTo>
                    <a:pt x="3585209" y="4870203"/>
                  </a:lnTo>
                  <a:lnTo>
                    <a:pt x="358520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20390" y="2707208"/>
              <a:ext cx="125730" cy="2910205"/>
            </a:xfrm>
            <a:custGeom>
              <a:avLst/>
              <a:gdLst/>
              <a:ahLst/>
              <a:cxnLst/>
              <a:rect l="l" t="t" r="r" b="b"/>
              <a:pathLst>
                <a:path w="125730" h="2910204">
                  <a:moveTo>
                    <a:pt x="114300" y="342900"/>
                  </a:moveTo>
                  <a:lnTo>
                    <a:pt x="76200" y="342900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342900"/>
                  </a:ln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  <a:path w="125730" h="2910204">
                  <a:moveTo>
                    <a:pt x="125730" y="2795473"/>
                  </a:moveTo>
                  <a:lnTo>
                    <a:pt x="87630" y="2795473"/>
                  </a:lnTo>
                  <a:lnTo>
                    <a:pt x="87630" y="2452573"/>
                  </a:lnTo>
                  <a:lnTo>
                    <a:pt x="49530" y="2452573"/>
                  </a:lnTo>
                  <a:lnTo>
                    <a:pt x="49530" y="2795473"/>
                  </a:lnTo>
                  <a:lnTo>
                    <a:pt x="11430" y="2795473"/>
                  </a:lnTo>
                  <a:lnTo>
                    <a:pt x="68580" y="2909773"/>
                  </a:lnTo>
                  <a:lnTo>
                    <a:pt x="116205" y="2814523"/>
                  </a:lnTo>
                  <a:lnTo>
                    <a:pt x="125730" y="2795473"/>
                  </a:lnTo>
                  <a:close/>
                </a:path>
                <a:path w="125730" h="2910204">
                  <a:moveTo>
                    <a:pt x="125730" y="1924481"/>
                  </a:moveTo>
                  <a:lnTo>
                    <a:pt x="87630" y="1924481"/>
                  </a:lnTo>
                  <a:lnTo>
                    <a:pt x="87630" y="1581581"/>
                  </a:lnTo>
                  <a:lnTo>
                    <a:pt x="49530" y="1581581"/>
                  </a:lnTo>
                  <a:lnTo>
                    <a:pt x="49530" y="1924481"/>
                  </a:lnTo>
                  <a:lnTo>
                    <a:pt x="11430" y="1924481"/>
                  </a:lnTo>
                  <a:lnTo>
                    <a:pt x="68580" y="2038781"/>
                  </a:lnTo>
                  <a:lnTo>
                    <a:pt x="116205" y="1943531"/>
                  </a:lnTo>
                  <a:lnTo>
                    <a:pt x="125730" y="1924481"/>
                  </a:lnTo>
                  <a:close/>
                </a:path>
                <a:path w="125730" h="2910204">
                  <a:moveTo>
                    <a:pt x="125730" y="1162481"/>
                  </a:moveTo>
                  <a:lnTo>
                    <a:pt x="87630" y="1162481"/>
                  </a:lnTo>
                  <a:lnTo>
                    <a:pt x="87630" y="819581"/>
                  </a:lnTo>
                  <a:lnTo>
                    <a:pt x="49530" y="819581"/>
                  </a:lnTo>
                  <a:lnTo>
                    <a:pt x="49530" y="1162481"/>
                  </a:lnTo>
                  <a:lnTo>
                    <a:pt x="11430" y="1162481"/>
                  </a:lnTo>
                  <a:lnTo>
                    <a:pt x="68580" y="1276781"/>
                  </a:lnTo>
                  <a:lnTo>
                    <a:pt x="116205" y="1181531"/>
                  </a:lnTo>
                  <a:lnTo>
                    <a:pt x="125730" y="11624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63041" y="1372961"/>
            <a:ext cx="3585210" cy="48704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428750">
              <a:lnSpc>
                <a:spcPct val="100000"/>
              </a:lnSpc>
              <a:spcBef>
                <a:spcPts val="1190"/>
              </a:spcBef>
            </a:pPr>
            <a:r>
              <a:rPr sz="2400" b="0" spc="-20" dirty="0">
                <a:solidFill>
                  <a:srgbClr val="44546A"/>
                </a:solidFill>
                <a:latin typeface="Calibri Light"/>
                <a:cs typeface="Calibri Light"/>
              </a:rPr>
              <a:t>Data</a:t>
            </a:r>
            <a:endParaRPr sz="24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libri Light"/>
              <a:cs typeface="Calibri Light"/>
            </a:endParaRPr>
          </a:p>
          <a:p>
            <a:pPr marL="1465580">
              <a:lnSpc>
                <a:spcPct val="100000"/>
              </a:lnSpc>
            </a:pPr>
            <a:r>
              <a:rPr sz="2400" b="0" spc="-55" dirty="0">
                <a:solidFill>
                  <a:srgbClr val="44546A"/>
                </a:solidFill>
                <a:latin typeface="Calibri Light"/>
                <a:cs typeface="Calibri Light"/>
              </a:rPr>
              <a:t>Task</a:t>
            </a:r>
            <a:endParaRPr sz="2400" dirty="0">
              <a:latin typeface="Calibri Light"/>
              <a:cs typeface="Calibri Light"/>
            </a:endParaRPr>
          </a:p>
          <a:p>
            <a:pPr marL="978535" marR="738505">
              <a:lnSpc>
                <a:spcPct val="208300"/>
              </a:lnSpc>
              <a:spcBef>
                <a:spcPts val="720"/>
              </a:spcBef>
            </a:pPr>
            <a:r>
              <a:rPr sz="2400" b="0" spc="-50" dirty="0">
                <a:solidFill>
                  <a:srgbClr val="44546A"/>
                </a:solidFill>
                <a:latin typeface="Calibri Light"/>
                <a:cs typeface="Calibri Light"/>
              </a:rPr>
              <a:t>R</a:t>
            </a:r>
            <a:r>
              <a:rPr sz="2400" b="0" dirty="0">
                <a:solidFill>
                  <a:srgbClr val="44546A"/>
                </a:solidFill>
                <a:latin typeface="Calibri Light"/>
                <a:cs typeface="Calibri Light"/>
              </a:rPr>
              <a:t>ep</a:t>
            </a:r>
            <a:r>
              <a:rPr sz="2400" b="0" spc="-40" dirty="0">
                <a:solidFill>
                  <a:srgbClr val="44546A"/>
                </a:solidFill>
                <a:latin typeface="Calibri Light"/>
                <a:cs typeface="Calibri Light"/>
              </a:rPr>
              <a:t>r</a:t>
            </a:r>
            <a:r>
              <a:rPr sz="2400" b="0" dirty="0">
                <a:solidFill>
                  <a:srgbClr val="44546A"/>
                </a:solidFill>
                <a:latin typeface="Calibri Light"/>
                <a:cs typeface="Calibri Light"/>
              </a:rPr>
              <a:t>e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s</a:t>
            </a:r>
            <a:r>
              <a:rPr sz="2400" b="0" dirty="0">
                <a:solidFill>
                  <a:srgbClr val="44546A"/>
                </a:solidFill>
                <a:latin typeface="Calibri Light"/>
                <a:cs typeface="Calibri Light"/>
              </a:rPr>
              <a:t>e</a:t>
            </a:r>
            <a:r>
              <a:rPr sz="2400" b="0" spc="-25" dirty="0">
                <a:solidFill>
                  <a:srgbClr val="44546A"/>
                </a:solidFill>
                <a:latin typeface="Calibri Light"/>
                <a:cs typeface="Calibri Light"/>
              </a:rPr>
              <a:t>n</a:t>
            </a:r>
            <a:r>
              <a:rPr sz="2400" b="0" spc="-40" dirty="0">
                <a:solidFill>
                  <a:srgbClr val="44546A"/>
                </a:solidFill>
                <a:latin typeface="Calibri Light"/>
                <a:cs typeface="Calibri Light"/>
              </a:rPr>
              <a:t>t</a:t>
            </a:r>
            <a:r>
              <a:rPr sz="2400" b="0" spc="-30" dirty="0">
                <a:solidFill>
                  <a:srgbClr val="44546A"/>
                </a:solidFill>
                <a:latin typeface="Calibri Light"/>
                <a:cs typeface="Calibri Light"/>
              </a:rPr>
              <a:t>a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tio</a:t>
            </a:r>
            <a:r>
              <a:rPr sz="2400" b="0" dirty="0">
                <a:solidFill>
                  <a:srgbClr val="44546A"/>
                </a:solidFill>
                <a:latin typeface="Calibri Light"/>
                <a:cs typeface="Calibri Light"/>
              </a:rPr>
              <a:t>n  </a:t>
            </a:r>
            <a:r>
              <a:rPr sz="2400" b="0" spc="-15" dirty="0">
                <a:solidFill>
                  <a:srgbClr val="44546A"/>
                </a:solidFill>
                <a:latin typeface="Calibri Light"/>
                <a:cs typeface="Calibri Light"/>
              </a:rPr>
              <a:t>Score</a:t>
            </a:r>
            <a:r>
              <a:rPr sz="2400" b="0" spc="-5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Function</a:t>
            </a:r>
            <a:endParaRPr sz="2400" dirty="0">
              <a:latin typeface="Calibri Light"/>
              <a:cs typeface="Calibri Light"/>
            </a:endParaRPr>
          </a:p>
          <a:p>
            <a:pPr marL="166370" marR="159385" indent="591820">
              <a:lnSpc>
                <a:spcPct val="243299"/>
              </a:lnSpc>
              <a:spcBef>
                <a:spcPts val="100"/>
              </a:spcBef>
            </a:pP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Search/Optimization 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 Models,</a:t>
            </a:r>
            <a:r>
              <a:rPr sz="2400" b="0" spc="-4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40" dirty="0">
                <a:solidFill>
                  <a:srgbClr val="44546A"/>
                </a:solidFill>
                <a:latin typeface="Calibri Light"/>
                <a:cs typeface="Calibri Light"/>
              </a:rPr>
              <a:t>Parameter,</a:t>
            </a:r>
            <a:r>
              <a:rPr sz="2400" b="0" spc="-4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Metric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36640" y="282955"/>
            <a:ext cx="5697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spc="-5" dirty="0">
                <a:solidFill>
                  <a:srgbClr val="ED7D31"/>
                </a:solidFill>
                <a:latin typeface="Calibri Light"/>
                <a:cs typeface="Calibri Light"/>
              </a:rPr>
              <a:t>Logistic regression </a:t>
            </a:r>
            <a:endParaRPr sz="3600" dirty="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1564" y="382234"/>
            <a:ext cx="3785236" cy="27924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sz="1800" b="0" spc="-5" dirty="0">
                <a:latin typeface="Calibri Light"/>
                <a:cs typeface="Calibri Light"/>
              </a:rPr>
              <a:t>Aiming </a:t>
            </a:r>
            <a:r>
              <a:rPr sz="1800" b="0" spc="-15" dirty="0">
                <a:latin typeface="Calibri Light"/>
                <a:cs typeface="Calibri Light"/>
              </a:rPr>
              <a:t>to </a:t>
            </a:r>
            <a:r>
              <a:rPr sz="1800" b="0" spc="-10" dirty="0">
                <a:latin typeface="Calibri Light"/>
                <a:cs typeface="Calibri Light"/>
              </a:rPr>
              <a:t>generalize </a:t>
            </a:r>
            <a:r>
              <a:rPr sz="1800" b="0" spc="-15" dirty="0">
                <a:latin typeface="Calibri Light"/>
                <a:cs typeface="Calibri Light"/>
              </a:rPr>
              <a:t>to </a:t>
            </a:r>
            <a:r>
              <a:rPr sz="1800" b="0" spc="-39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unseen</a:t>
            </a:r>
            <a:r>
              <a:rPr sz="1800" b="0" dirty="0">
                <a:latin typeface="Calibri Light"/>
                <a:cs typeface="Calibri Light"/>
              </a:rPr>
              <a:t> </a:t>
            </a:r>
            <a:r>
              <a:rPr sz="1800" b="0" spc="-15" dirty="0">
                <a:latin typeface="Calibri Light"/>
                <a:cs typeface="Calibri Light"/>
              </a:rPr>
              <a:t>data</a:t>
            </a:r>
            <a:endParaRPr sz="1800" dirty="0">
              <a:latin typeface="Calibri Light"/>
              <a:cs typeface="Calibr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31821" y="1872279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10</a:t>
            </a:r>
            <a:r>
              <a:rPr spc="-5" dirty="0"/>
              <a:t>/</a:t>
            </a:r>
            <a:r>
              <a:rPr spc="-10" dirty="0"/>
              <a:t>1</a:t>
            </a:r>
            <a:r>
              <a:rPr spc="-5" dirty="0"/>
              <a:t>/</a:t>
            </a:r>
            <a:r>
              <a:rPr spc="-10" dirty="0"/>
              <a:t>20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27390" y="6449957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b="0" dirty="0">
                <a:solidFill>
                  <a:srgbClr val="898989"/>
                </a:solidFill>
                <a:latin typeface="Calibri Light"/>
                <a:cs typeface="Calibri Light"/>
              </a:rPr>
              <a:t>2</a:t>
            </a:fld>
            <a:endParaRPr sz="900">
              <a:latin typeface="Calibri Light"/>
              <a:cs typeface="Calibri Light"/>
            </a:endParaRPr>
          </a:p>
        </p:txBody>
      </p:sp>
      <p:sp>
        <p:nvSpPr>
          <p:cNvPr id="13" name="object 24">
            <a:extLst>
              <a:ext uri="{FF2B5EF4-FFF2-40B4-BE49-F238E27FC236}">
                <a16:creationId xmlns:a16="http://schemas.microsoft.com/office/drawing/2014/main" id="{2E350F73-BC14-47CF-9402-A6CF928DAC38}"/>
              </a:ext>
            </a:extLst>
          </p:cNvPr>
          <p:cNvSpPr txBox="1">
            <a:spLocks/>
          </p:cNvSpPr>
          <p:nvPr/>
        </p:nvSpPr>
        <p:spPr>
          <a:xfrm>
            <a:off x="4970605" y="1577579"/>
            <a:ext cx="5697854" cy="3136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925">
              <a:spcBef>
                <a:spcPts val="100"/>
              </a:spcBef>
            </a:pPr>
            <a:r>
              <a:rPr lang="en-US" kern="0" dirty="0">
                <a:solidFill>
                  <a:sysClr val="windowText" lastClr="000000"/>
                </a:solidFill>
              </a:rPr>
              <a:t>Task  ?/Data </a:t>
            </a:r>
          </a:p>
          <a:p>
            <a:pPr marL="320675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FF0000"/>
                </a:solidFill>
              </a:rPr>
              <a:t>Regression Supervised </a:t>
            </a:r>
            <a:r>
              <a:rPr lang="en-US" kern="0" dirty="0">
                <a:solidFill>
                  <a:sysClr val="windowText" lastClr="000000"/>
                </a:solidFill>
              </a:rPr>
              <a:t>(Y</a:t>
            </a:r>
            <a:r>
              <a:rPr lang="en-US" kern="0" spc="-15" dirty="0">
                <a:solidFill>
                  <a:sysClr val="windowText" lastClr="000000"/>
                </a:solidFill>
              </a:rPr>
              <a:t> </a:t>
            </a:r>
            <a:r>
              <a:rPr lang="en-US" kern="0" dirty="0">
                <a:solidFill>
                  <a:sysClr val="windowText" lastClr="000000"/>
                </a:solidFill>
              </a:rPr>
              <a:t>is</a:t>
            </a:r>
            <a:r>
              <a:rPr lang="en-US" kern="0" spc="-15" dirty="0">
                <a:solidFill>
                  <a:sysClr val="windowText" lastClr="000000"/>
                </a:solidFill>
              </a:rPr>
              <a:t> </a:t>
            </a:r>
            <a:r>
              <a:rPr lang="en-US" kern="0" dirty="0">
                <a:solidFill>
                  <a:sysClr val="windowText" lastClr="000000"/>
                </a:solidFill>
              </a:rPr>
              <a:t>a</a:t>
            </a:r>
            <a:r>
              <a:rPr lang="en-US" kern="0" spc="-15" dirty="0">
                <a:solidFill>
                  <a:sysClr val="windowText" lastClr="000000"/>
                </a:solidFill>
              </a:rPr>
              <a:t> </a:t>
            </a:r>
            <a:r>
              <a:rPr lang="en-US" kern="0" spc="-5" dirty="0">
                <a:solidFill>
                  <a:sysClr val="windowText" lastClr="000000"/>
                </a:solidFill>
              </a:rPr>
              <a:t>continuous)</a:t>
            </a:r>
          </a:p>
          <a:p>
            <a:pPr marL="320675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 marL="320675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FF0000"/>
                </a:solidFill>
              </a:rPr>
              <a:t>Learning  theory </a:t>
            </a:r>
            <a:r>
              <a:rPr lang="en-US" kern="0" dirty="0">
                <a:solidFill>
                  <a:sysClr val="windowText" lastClr="000000"/>
                </a:solidFill>
              </a:rPr>
              <a:t>(About f())</a:t>
            </a:r>
          </a:p>
          <a:p>
            <a:pPr marL="320675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 marL="261620" marR="1985645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FF0000"/>
                </a:solidFill>
              </a:rPr>
              <a:t>Classification   Supervised </a:t>
            </a:r>
            <a:r>
              <a:rPr lang="en-US" kern="0" dirty="0">
                <a:solidFill>
                  <a:sysClr val="windowText" lastClr="000000"/>
                </a:solidFill>
              </a:rPr>
              <a:t>(Y is a discrete )</a:t>
            </a:r>
          </a:p>
          <a:p>
            <a:pPr marL="261620" marR="1985645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 </a:t>
            </a:r>
            <a:r>
              <a:rPr lang="en-US" kern="0" dirty="0">
                <a:solidFill>
                  <a:srgbClr val="FF0000"/>
                </a:solidFill>
              </a:rPr>
              <a:t>unsupervised</a:t>
            </a:r>
            <a:r>
              <a:rPr lang="en-US" kern="0" dirty="0">
                <a:solidFill>
                  <a:sysClr val="windowText" lastClr="000000"/>
                </a:solidFill>
              </a:rPr>
              <a:t> NO Y</a:t>
            </a:r>
          </a:p>
          <a:p>
            <a:pPr marL="298450" marR="5080" indent="-285750"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kern="0" spc="-5" dirty="0">
                <a:solidFill>
                  <a:srgbClr val="FF0000"/>
                </a:solidFill>
              </a:rPr>
              <a:t>Images </a:t>
            </a:r>
            <a:r>
              <a:rPr lang="en-US" kern="0" spc="-5" dirty="0">
                <a:solidFill>
                  <a:sysClr val="windowText" lastClr="000000"/>
                </a:solidFill>
              </a:rPr>
              <a:t>(About </a:t>
            </a:r>
            <a:r>
              <a:rPr lang="en-US" kern="0" spc="-10" dirty="0">
                <a:solidFill>
                  <a:sysClr val="windowText" lastClr="000000"/>
                </a:solidFill>
              </a:rPr>
              <a:t>interactions</a:t>
            </a:r>
            <a:r>
              <a:rPr lang="en-US" kern="0" dirty="0">
                <a:solidFill>
                  <a:sysClr val="windowText" lastClr="000000"/>
                </a:solidFill>
              </a:rPr>
              <a:t> </a:t>
            </a:r>
            <a:r>
              <a:rPr lang="en-US" kern="0" spc="-5" dirty="0">
                <a:solidFill>
                  <a:sysClr val="windowText" lastClr="000000"/>
                </a:solidFill>
              </a:rPr>
              <a:t>among</a:t>
            </a:r>
            <a:r>
              <a:rPr lang="en-US" kern="0" spc="5" dirty="0">
                <a:solidFill>
                  <a:sysClr val="windowText" lastClr="000000"/>
                </a:solidFill>
              </a:rPr>
              <a:t> </a:t>
            </a:r>
            <a:r>
              <a:rPr lang="en-US" kern="0" spc="-45" dirty="0">
                <a:solidFill>
                  <a:sysClr val="windowText" lastClr="000000"/>
                </a:solidFill>
              </a:rPr>
              <a:t>Y,X1,</a:t>
            </a:r>
          </a:p>
          <a:p>
            <a:pPr marL="298450" marR="5080" indent="-285750"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kern="0" spc="10" dirty="0">
                <a:solidFill>
                  <a:srgbClr val="FF0000"/>
                </a:solidFill>
              </a:rPr>
              <a:t>Reinforcement Learning </a:t>
            </a:r>
            <a:r>
              <a:rPr lang="en-US" kern="0" spc="10" dirty="0">
                <a:solidFill>
                  <a:sysClr val="windowText" lastClr="000000"/>
                </a:solidFill>
              </a:rPr>
              <a:t>(</a:t>
            </a:r>
            <a:r>
              <a:rPr lang="en-US" kern="0" spc="-5" dirty="0" err="1">
                <a:solidFill>
                  <a:sysClr val="windowText" lastClr="000000"/>
                </a:solidFill>
              </a:rPr>
              <a:t>Xp</a:t>
            </a:r>
            <a:r>
              <a:rPr lang="en-US" kern="0" spc="-5" dirty="0">
                <a:solidFill>
                  <a:sysClr val="windowText" lastClr="000000"/>
                </a:solidFill>
              </a:rPr>
              <a:t> </a:t>
            </a:r>
            <a:r>
              <a:rPr lang="en-US" kern="0" spc="-395" dirty="0">
                <a:solidFill>
                  <a:sysClr val="windowText" lastClr="000000"/>
                </a:solidFill>
              </a:rPr>
              <a:t> </a:t>
            </a:r>
            <a:r>
              <a:rPr lang="en-US" kern="0" spc="-5" dirty="0">
                <a:solidFill>
                  <a:sysClr val="windowText" lastClr="000000"/>
                </a:solidFill>
              </a:rPr>
              <a:t>Learn </a:t>
            </a:r>
            <a:r>
              <a:rPr lang="en-US" kern="0" spc="-15" dirty="0">
                <a:solidFill>
                  <a:sysClr val="windowText" lastClr="000000"/>
                </a:solidFill>
              </a:rPr>
              <a:t>to</a:t>
            </a:r>
            <a:br>
              <a:rPr lang="en-US" kern="0" spc="-15" dirty="0">
                <a:solidFill>
                  <a:sysClr val="windowText" lastClr="000000"/>
                </a:solidFill>
              </a:rPr>
            </a:br>
            <a:r>
              <a:rPr lang="en-US" kern="0" spc="-5" dirty="0">
                <a:solidFill>
                  <a:sysClr val="windowText" lastClr="000000"/>
                </a:solidFill>
              </a:rPr>
              <a:t> </a:t>
            </a:r>
            <a:r>
              <a:rPr lang="en-US" kern="0" spc="-15" dirty="0">
                <a:solidFill>
                  <a:sysClr val="windowText" lastClr="000000"/>
                </a:solidFill>
              </a:rPr>
              <a:t>Interact</a:t>
            </a:r>
            <a:r>
              <a:rPr lang="en-US" kern="0" spc="-5" dirty="0">
                <a:solidFill>
                  <a:sysClr val="windowText" lastClr="000000"/>
                </a:solidFill>
              </a:rPr>
              <a:t> </a:t>
            </a:r>
            <a:r>
              <a:rPr lang="en-US" kern="0" dirty="0">
                <a:solidFill>
                  <a:sysClr val="windowText" lastClr="000000"/>
                </a:solidFill>
              </a:rPr>
              <a:t>with</a:t>
            </a:r>
            <a:r>
              <a:rPr lang="en-US" kern="0" spc="-5" dirty="0">
                <a:solidFill>
                  <a:sysClr val="windowText" lastClr="000000"/>
                </a:solidFill>
              </a:rPr>
              <a:t> </a:t>
            </a:r>
            <a:r>
              <a:rPr lang="en-US" kern="0" spc="-10" dirty="0">
                <a:solidFill>
                  <a:sysClr val="windowText" lastClr="000000"/>
                </a:solidFill>
              </a:rPr>
              <a:t>environment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8" y="573786"/>
            <a:ext cx="1419225" cy="520700"/>
          </a:xfrm>
          <a:custGeom>
            <a:avLst/>
            <a:gdLst/>
            <a:ahLst/>
            <a:cxnLst/>
            <a:rect l="l" t="t" r="r" b="b"/>
            <a:pathLst>
              <a:path w="1419225" h="520700">
                <a:moveTo>
                  <a:pt x="1418780" y="0"/>
                </a:moveTo>
                <a:lnTo>
                  <a:pt x="0" y="0"/>
                </a:lnTo>
                <a:lnTo>
                  <a:pt x="0" y="520700"/>
                </a:lnTo>
                <a:lnTo>
                  <a:pt x="1418780" y="520700"/>
                </a:lnTo>
                <a:lnTo>
                  <a:pt x="14187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8" y="549655"/>
            <a:ext cx="49904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1290" algn="l"/>
              </a:tabLst>
            </a:pPr>
            <a:r>
              <a:rPr sz="3300" b="0" spc="-10" dirty="0">
                <a:latin typeface="Calibri Light"/>
                <a:cs typeface="Calibri Light"/>
              </a:rPr>
              <a:t>View</a:t>
            </a:r>
            <a:r>
              <a:rPr sz="3300" b="0" dirty="0">
                <a:latin typeface="Calibri Light"/>
                <a:cs typeface="Calibri Light"/>
              </a:rPr>
              <a:t> </a:t>
            </a:r>
            <a:r>
              <a:rPr sz="3300" b="0" spc="-10" dirty="0">
                <a:latin typeface="Calibri Light"/>
                <a:cs typeface="Calibri Light"/>
              </a:rPr>
              <a:t>II:	</a:t>
            </a:r>
            <a:r>
              <a:rPr sz="3300" b="0" spc="-5" dirty="0">
                <a:latin typeface="Calibri Light"/>
                <a:cs typeface="Calibri Light"/>
              </a:rPr>
              <a:t>Model</a:t>
            </a:r>
            <a:r>
              <a:rPr sz="3300" b="0" spc="-25" dirty="0">
                <a:latin typeface="Calibri Light"/>
                <a:cs typeface="Calibri Light"/>
              </a:rPr>
              <a:t> </a:t>
            </a:r>
            <a:r>
              <a:rPr sz="3300" b="0" dirty="0">
                <a:latin typeface="Calibri Light"/>
                <a:cs typeface="Calibri Light"/>
              </a:rPr>
              <a:t>Y</a:t>
            </a:r>
            <a:r>
              <a:rPr sz="3300" b="0" spc="-15" dirty="0">
                <a:latin typeface="Calibri Light"/>
                <a:cs typeface="Calibri Light"/>
              </a:rPr>
              <a:t> </a:t>
            </a:r>
            <a:r>
              <a:rPr sz="3300" b="0" spc="-5" dirty="0">
                <a:latin typeface="Calibri Light"/>
                <a:cs typeface="Calibri Light"/>
              </a:rPr>
              <a:t>as</a:t>
            </a:r>
            <a:r>
              <a:rPr sz="3300" b="0" spc="-20" dirty="0">
                <a:latin typeface="Calibri Light"/>
                <a:cs typeface="Calibri Light"/>
              </a:rPr>
              <a:t> </a:t>
            </a:r>
            <a:r>
              <a:rPr sz="3300" b="0" spc="-5" dirty="0">
                <a:latin typeface="Calibri Light"/>
                <a:cs typeface="Calibri Light"/>
              </a:rPr>
              <a:t>Bernoulli:</a:t>
            </a:r>
            <a:endParaRPr sz="33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32623" y="2125451"/>
            <a:ext cx="5901690" cy="3825875"/>
            <a:chOff x="2532623" y="2125451"/>
            <a:chExt cx="5901690" cy="3825875"/>
          </a:xfrm>
        </p:grpSpPr>
        <p:sp>
          <p:nvSpPr>
            <p:cNvPr id="5" name="object 5"/>
            <p:cNvSpPr/>
            <p:nvPr/>
          </p:nvSpPr>
          <p:spPr>
            <a:xfrm>
              <a:off x="2538973" y="2144485"/>
              <a:ext cx="5865495" cy="3800475"/>
            </a:xfrm>
            <a:custGeom>
              <a:avLst/>
              <a:gdLst/>
              <a:ahLst/>
              <a:cxnLst/>
              <a:rect l="l" t="t" r="r" b="b"/>
              <a:pathLst>
                <a:path w="5865495" h="3800475">
                  <a:moveTo>
                    <a:pt x="58532" y="0"/>
                  </a:moveTo>
                  <a:lnTo>
                    <a:pt x="58532" y="3737106"/>
                  </a:lnTo>
                </a:path>
                <a:path w="5865495" h="3800475">
                  <a:moveTo>
                    <a:pt x="0" y="3737106"/>
                  </a:moveTo>
                  <a:lnTo>
                    <a:pt x="58532" y="3737106"/>
                  </a:lnTo>
                </a:path>
                <a:path w="5865495" h="3800475">
                  <a:moveTo>
                    <a:pt x="0" y="2989685"/>
                  </a:moveTo>
                  <a:lnTo>
                    <a:pt x="58532" y="2989685"/>
                  </a:lnTo>
                </a:path>
                <a:path w="5865495" h="3800475">
                  <a:moveTo>
                    <a:pt x="0" y="2242263"/>
                  </a:moveTo>
                  <a:lnTo>
                    <a:pt x="58532" y="2242263"/>
                  </a:lnTo>
                </a:path>
                <a:path w="5865495" h="3800475">
                  <a:moveTo>
                    <a:pt x="0" y="1494842"/>
                  </a:moveTo>
                  <a:lnTo>
                    <a:pt x="58532" y="1494842"/>
                  </a:lnTo>
                </a:path>
                <a:path w="5865495" h="3800475">
                  <a:moveTo>
                    <a:pt x="0" y="747421"/>
                  </a:moveTo>
                  <a:lnTo>
                    <a:pt x="58532" y="747421"/>
                  </a:lnTo>
                </a:path>
                <a:path w="5865495" h="3800475">
                  <a:moveTo>
                    <a:pt x="0" y="0"/>
                  </a:moveTo>
                  <a:lnTo>
                    <a:pt x="58532" y="0"/>
                  </a:lnTo>
                </a:path>
                <a:path w="5865495" h="3800475">
                  <a:moveTo>
                    <a:pt x="58532" y="3737106"/>
                  </a:moveTo>
                  <a:lnTo>
                    <a:pt x="5864909" y="3737106"/>
                  </a:lnTo>
                </a:path>
                <a:path w="5865495" h="3800475">
                  <a:moveTo>
                    <a:pt x="58532" y="3800447"/>
                  </a:moveTo>
                  <a:lnTo>
                    <a:pt x="58532" y="3737106"/>
                  </a:lnTo>
                </a:path>
                <a:path w="5865495" h="3800475">
                  <a:moveTo>
                    <a:pt x="1510126" y="3800447"/>
                  </a:moveTo>
                  <a:lnTo>
                    <a:pt x="1510126" y="3737106"/>
                  </a:lnTo>
                </a:path>
                <a:path w="5865495" h="3800475">
                  <a:moveTo>
                    <a:pt x="2961720" y="3800447"/>
                  </a:moveTo>
                  <a:lnTo>
                    <a:pt x="2961720" y="3737106"/>
                  </a:lnTo>
                </a:path>
                <a:path w="5865495" h="3800475">
                  <a:moveTo>
                    <a:pt x="4413314" y="3800447"/>
                  </a:moveTo>
                  <a:lnTo>
                    <a:pt x="4413314" y="3737106"/>
                  </a:lnTo>
                </a:path>
                <a:path w="5865495" h="3800475">
                  <a:moveTo>
                    <a:pt x="5864909" y="3800447"/>
                  </a:moveTo>
                  <a:lnTo>
                    <a:pt x="5864909" y="3737106"/>
                  </a:lnTo>
                </a:path>
              </a:pathLst>
            </a:custGeom>
            <a:ln w="12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79946" y="2138151"/>
              <a:ext cx="5842000" cy="3737610"/>
            </a:xfrm>
            <a:custGeom>
              <a:avLst/>
              <a:gdLst/>
              <a:ahLst/>
              <a:cxnLst/>
              <a:rect l="l" t="t" r="r" b="b"/>
              <a:pathLst>
                <a:path w="5842000" h="3737610">
                  <a:moveTo>
                    <a:pt x="0" y="3737106"/>
                  </a:moveTo>
                  <a:lnTo>
                    <a:pt x="11705" y="3737106"/>
                  </a:lnTo>
                </a:path>
                <a:path w="5842000" h="3737610">
                  <a:moveTo>
                    <a:pt x="11705" y="3737106"/>
                  </a:moveTo>
                  <a:lnTo>
                    <a:pt x="374604" y="3737106"/>
                  </a:lnTo>
                </a:path>
                <a:path w="5842000" h="3737610">
                  <a:moveTo>
                    <a:pt x="374604" y="3737106"/>
                  </a:moveTo>
                  <a:lnTo>
                    <a:pt x="737503" y="3724438"/>
                  </a:lnTo>
                </a:path>
                <a:path w="5842000" h="3737610">
                  <a:moveTo>
                    <a:pt x="737503" y="3724438"/>
                  </a:moveTo>
                  <a:lnTo>
                    <a:pt x="1100401" y="3711769"/>
                  </a:lnTo>
                </a:path>
                <a:path w="5842000" h="3737610">
                  <a:moveTo>
                    <a:pt x="1100401" y="3711769"/>
                  </a:moveTo>
                  <a:lnTo>
                    <a:pt x="1463300" y="3673765"/>
                  </a:lnTo>
                </a:path>
                <a:path w="5842000" h="3737610">
                  <a:moveTo>
                    <a:pt x="1463300" y="3673765"/>
                  </a:moveTo>
                  <a:lnTo>
                    <a:pt x="1826198" y="3559752"/>
                  </a:lnTo>
                </a:path>
                <a:path w="5842000" h="3737610">
                  <a:moveTo>
                    <a:pt x="1826198" y="3559752"/>
                  </a:moveTo>
                  <a:lnTo>
                    <a:pt x="2189097" y="3293720"/>
                  </a:lnTo>
                </a:path>
                <a:path w="5842000" h="3737610">
                  <a:moveTo>
                    <a:pt x="2189097" y="3293720"/>
                  </a:moveTo>
                  <a:lnTo>
                    <a:pt x="2551995" y="2736321"/>
                  </a:lnTo>
                </a:path>
                <a:path w="5842000" h="3737610">
                  <a:moveTo>
                    <a:pt x="2551995" y="2736321"/>
                  </a:moveTo>
                  <a:lnTo>
                    <a:pt x="2914894" y="1874887"/>
                  </a:lnTo>
                </a:path>
                <a:path w="5842000" h="3737610">
                  <a:moveTo>
                    <a:pt x="2914894" y="1874887"/>
                  </a:moveTo>
                  <a:lnTo>
                    <a:pt x="3277793" y="1000784"/>
                  </a:lnTo>
                </a:path>
                <a:path w="5842000" h="3737610">
                  <a:moveTo>
                    <a:pt x="3277793" y="1000784"/>
                  </a:moveTo>
                  <a:lnTo>
                    <a:pt x="3640691" y="443385"/>
                  </a:lnTo>
                </a:path>
                <a:path w="5842000" h="3737610">
                  <a:moveTo>
                    <a:pt x="3640691" y="443385"/>
                  </a:moveTo>
                  <a:lnTo>
                    <a:pt x="4003590" y="177354"/>
                  </a:lnTo>
                </a:path>
                <a:path w="5842000" h="3737610">
                  <a:moveTo>
                    <a:pt x="4003590" y="177354"/>
                  </a:moveTo>
                  <a:lnTo>
                    <a:pt x="4366488" y="63340"/>
                  </a:lnTo>
                </a:path>
                <a:path w="5842000" h="3737610">
                  <a:moveTo>
                    <a:pt x="4366488" y="63340"/>
                  </a:moveTo>
                  <a:lnTo>
                    <a:pt x="4729387" y="25336"/>
                  </a:lnTo>
                </a:path>
                <a:path w="5842000" h="3737610">
                  <a:moveTo>
                    <a:pt x="4729387" y="25336"/>
                  </a:moveTo>
                  <a:lnTo>
                    <a:pt x="5092285" y="12668"/>
                  </a:lnTo>
                </a:path>
                <a:path w="5842000" h="3737610">
                  <a:moveTo>
                    <a:pt x="5092285" y="12668"/>
                  </a:moveTo>
                  <a:lnTo>
                    <a:pt x="5455184" y="0"/>
                  </a:lnTo>
                </a:path>
                <a:path w="5842000" h="3737610">
                  <a:moveTo>
                    <a:pt x="5455184" y="0"/>
                  </a:moveTo>
                  <a:lnTo>
                    <a:pt x="5818082" y="0"/>
                  </a:lnTo>
                </a:path>
                <a:path w="5842000" h="3737610">
                  <a:moveTo>
                    <a:pt x="5818082" y="0"/>
                  </a:moveTo>
                  <a:lnTo>
                    <a:pt x="5841497" y="0"/>
                  </a:lnTo>
                </a:path>
              </a:pathLst>
            </a:custGeom>
            <a:ln w="243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4978" y="2211724"/>
              <a:ext cx="1560830" cy="398780"/>
            </a:xfrm>
            <a:custGeom>
              <a:avLst/>
              <a:gdLst/>
              <a:ahLst/>
              <a:cxnLst/>
              <a:rect l="l" t="t" r="r" b="b"/>
              <a:pathLst>
                <a:path w="1560829" h="398780">
                  <a:moveTo>
                    <a:pt x="0" y="0"/>
                  </a:moveTo>
                  <a:lnTo>
                    <a:pt x="0" y="398422"/>
                  </a:lnTo>
                </a:path>
                <a:path w="1560829" h="398780">
                  <a:moveTo>
                    <a:pt x="560511" y="198722"/>
                  </a:moveTo>
                  <a:lnTo>
                    <a:pt x="1560322" y="198722"/>
                  </a:lnTo>
                </a:path>
              </a:pathLst>
            </a:custGeom>
            <a:ln w="17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22403" y="3461942"/>
            <a:ext cx="31877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70" dirty="0">
                <a:latin typeface="Arial"/>
                <a:cs typeface="Arial"/>
              </a:rPr>
              <a:t>0.6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2403" y="2714520"/>
            <a:ext cx="31877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70" dirty="0">
                <a:latin typeface="Arial"/>
                <a:cs typeface="Arial"/>
              </a:rPr>
              <a:t>0.8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2403" y="1967098"/>
            <a:ext cx="31877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70" dirty="0">
                <a:latin typeface="Arial"/>
                <a:cs typeface="Arial"/>
              </a:rPr>
              <a:t>1.0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0729" y="1621028"/>
            <a:ext cx="124650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b="0" dirty="0">
                <a:latin typeface="Calibri Light"/>
                <a:cs typeface="Calibri Light"/>
              </a:rPr>
              <a:t>e.g. 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Probability</a:t>
            </a:r>
            <a:r>
              <a:rPr sz="1800" b="0" spc="-5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of </a:t>
            </a:r>
            <a:r>
              <a:rPr sz="1800" b="0" spc="-39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disease</a:t>
            </a:r>
            <a:endParaRPr sz="1800" dirty="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2967" y="1823487"/>
            <a:ext cx="62357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75" b="1" spc="-172" baseline="-24943" dirty="0">
                <a:latin typeface="Arial"/>
                <a:cs typeface="Arial"/>
              </a:rPr>
              <a:t>e</a:t>
            </a:r>
            <a:r>
              <a:rPr sz="1500" b="1" spc="-114" dirty="0">
                <a:latin typeface="Arial"/>
                <a:cs typeface="Arial"/>
              </a:rPr>
              <a:t>α</a:t>
            </a:r>
            <a:r>
              <a:rPr sz="1500" spc="-114" dirty="0">
                <a:latin typeface="Symbol"/>
                <a:cs typeface="Symbol"/>
              </a:rPr>
              <a:t></a:t>
            </a:r>
            <a:r>
              <a:rPr sz="1500" b="1" spc="-114" dirty="0">
                <a:latin typeface="Arial"/>
                <a:cs typeface="Arial"/>
              </a:rPr>
              <a:t>βx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4471" y="2164610"/>
            <a:ext cx="19932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920"/>
              </a:lnSpc>
              <a:spcBef>
                <a:spcPts val="100"/>
              </a:spcBef>
            </a:pPr>
            <a:r>
              <a:rPr sz="2450" b="1" spc="-340" dirty="0">
                <a:latin typeface="Arial"/>
                <a:cs typeface="Arial"/>
              </a:rPr>
              <a:t>P</a:t>
            </a:r>
            <a:r>
              <a:rPr sz="2450" b="1" spc="-85" dirty="0">
                <a:latin typeface="Arial"/>
                <a:cs typeface="Arial"/>
              </a:rPr>
              <a:t>(</a:t>
            </a:r>
            <a:r>
              <a:rPr sz="2450" b="1" spc="-220" dirty="0">
                <a:latin typeface="Arial"/>
                <a:cs typeface="Arial"/>
              </a:rPr>
              <a:t>y</a:t>
            </a:r>
            <a:r>
              <a:rPr sz="2450" b="1" spc="-280" dirty="0">
                <a:latin typeface="Arial"/>
                <a:cs typeface="Arial"/>
              </a:rPr>
              <a:t> </a:t>
            </a:r>
            <a:r>
              <a:rPr sz="2450" b="1" spc="-150" dirty="0">
                <a:latin typeface="Arial"/>
                <a:cs typeface="Arial"/>
              </a:rPr>
              <a:t>x</a:t>
            </a:r>
            <a:r>
              <a:rPr sz="2450" b="1" spc="-130" dirty="0">
                <a:latin typeface="Arial"/>
                <a:cs typeface="Arial"/>
              </a:rPr>
              <a:t>)</a:t>
            </a:r>
            <a:r>
              <a:rPr sz="2450" b="1" spc="-155" dirty="0">
                <a:latin typeface="Arial"/>
                <a:cs typeface="Arial"/>
              </a:rPr>
              <a:t> </a:t>
            </a:r>
            <a:r>
              <a:rPr sz="2450" spc="-215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  <a:p>
            <a:pPr marL="1033780">
              <a:lnSpc>
                <a:spcPts val="1920"/>
              </a:lnSpc>
            </a:pPr>
            <a:r>
              <a:rPr sz="3675" b="1" spc="-44" baseline="-24943" dirty="0">
                <a:latin typeface="Arial"/>
                <a:cs typeface="Arial"/>
              </a:rPr>
              <a:t>1</a:t>
            </a:r>
            <a:r>
              <a:rPr sz="3675" spc="-322" baseline="-24943" dirty="0">
                <a:latin typeface="Symbol"/>
                <a:cs typeface="Symbol"/>
              </a:rPr>
              <a:t></a:t>
            </a:r>
            <a:r>
              <a:rPr sz="3675" spc="-217" baseline="-24943" dirty="0">
                <a:latin typeface="Times New Roman"/>
                <a:cs typeface="Times New Roman"/>
              </a:rPr>
              <a:t> </a:t>
            </a:r>
            <a:r>
              <a:rPr sz="3675" b="1" spc="-209" baseline="-24943" dirty="0">
                <a:latin typeface="Arial"/>
                <a:cs typeface="Arial"/>
              </a:rPr>
              <a:t>e</a:t>
            </a:r>
            <a:r>
              <a:rPr sz="1500" b="1" spc="-15" dirty="0">
                <a:latin typeface="Arial"/>
                <a:cs typeface="Arial"/>
              </a:rPr>
              <a:t>α</a:t>
            </a:r>
            <a:r>
              <a:rPr sz="1500" spc="-55" dirty="0">
                <a:latin typeface="Symbol"/>
                <a:cs typeface="Symbol"/>
              </a:rPr>
              <a:t></a:t>
            </a:r>
            <a:r>
              <a:rPr sz="1500" b="1" spc="-180" dirty="0">
                <a:latin typeface="Arial"/>
                <a:cs typeface="Arial"/>
              </a:rPr>
              <a:t>βx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12937" y="1611444"/>
            <a:ext cx="1557020" cy="369570"/>
          </a:xfrm>
          <a:prstGeom prst="rect">
            <a:avLst/>
          </a:prstGeom>
          <a:solidFill>
            <a:srgbClr val="FFFF00">
              <a:alpha val="58819"/>
            </a:srgbClr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b="0" dirty="0">
                <a:latin typeface="Calibri Light"/>
                <a:cs typeface="Calibri Light"/>
              </a:rPr>
              <a:t>P</a:t>
            </a:r>
            <a:r>
              <a:rPr sz="1800" b="0" spc="-3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(Y=1|X)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480" y="3650139"/>
            <a:ext cx="1547300" cy="80051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-18563" y="4144509"/>
            <a:ext cx="2459355" cy="11118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153285">
              <a:lnSpc>
                <a:spcPct val="100000"/>
              </a:lnSpc>
              <a:spcBef>
                <a:spcPts val="605"/>
              </a:spcBef>
            </a:pPr>
            <a:r>
              <a:rPr sz="1800" b="1" spc="-70" dirty="0">
                <a:latin typeface="Arial"/>
                <a:cs typeface="Arial"/>
              </a:rPr>
              <a:t>0.4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000" b="0" spc="-5" dirty="0">
                <a:solidFill>
                  <a:srgbClr val="FF0000"/>
                </a:solidFill>
                <a:latin typeface="Calibri Light"/>
                <a:cs typeface="Calibri Light"/>
              </a:rPr>
              <a:t>P(y=1|x)</a:t>
            </a:r>
            <a:endParaRPr sz="2000">
              <a:latin typeface="Calibri Light"/>
              <a:cs typeface="Calibri Light"/>
            </a:endParaRPr>
          </a:p>
          <a:p>
            <a:pPr marL="2153285">
              <a:lnSpc>
                <a:spcPct val="100000"/>
              </a:lnSpc>
              <a:spcBef>
                <a:spcPts val="755"/>
              </a:spcBef>
            </a:pPr>
            <a:r>
              <a:rPr sz="1800" b="1" spc="-70" dirty="0">
                <a:latin typeface="Arial"/>
                <a:cs typeface="Arial"/>
              </a:rPr>
              <a:t>0.2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2731" y="3253740"/>
            <a:ext cx="990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FF0000"/>
                </a:solidFill>
                <a:latin typeface="Calibri Light"/>
                <a:cs typeface="Calibri Light"/>
              </a:rPr>
              <a:t>1-p(y=1x)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2403" y="5725805"/>
            <a:ext cx="31877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5"/>
              </a:lnSpc>
            </a:pPr>
            <a:r>
              <a:rPr sz="1800" b="1" spc="-70" dirty="0">
                <a:latin typeface="Arial"/>
                <a:cs typeface="Arial"/>
              </a:rPr>
              <a:t>0.0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28382" y="6092187"/>
            <a:ext cx="17462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b="0" dirty="0">
                <a:latin typeface="Calibri Light"/>
                <a:cs typeface="Calibri Light"/>
              </a:rPr>
              <a:t>x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10</a:t>
            </a:r>
            <a:r>
              <a:rPr spc="-5" dirty="0"/>
              <a:t>/</a:t>
            </a:r>
            <a:r>
              <a:rPr spc="-10" dirty="0"/>
              <a:t>1</a:t>
            </a:r>
            <a:r>
              <a:rPr spc="-5" dirty="0"/>
              <a:t>/</a:t>
            </a:r>
            <a:r>
              <a:rPr spc="-10" dirty="0"/>
              <a:t>20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186" y="537472"/>
            <a:ext cx="1425575" cy="520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70"/>
              </a:lnSpc>
            </a:pPr>
            <a:r>
              <a:rPr sz="3300" b="0" spc="-10" dirty="0">
                <a:latin typeface="Calibri Light"/>
                <a:cs typeface="Calibri Light"/>
              </a:rPr>
              <a:t>View</a:t>
            </a:r>
            <a:r>
              <a:rPr sz="3300" b="0" spc="-50" dirty="0">
                <a:latin typeface="Calibri Light"/>
                <a:cs typeface="Calibri Light"/>
              </a:rPr>
              <a:t> </a:t>
            </a:r>
            <a:r>
              <a:rPr sz="3300" b="0" spc="-10" dirty="0">
                <a:latin typeface="Calibri Light"/>
                <a:cs typeface="Calibri Light"/>
              </a:rPr>
              <a:t>III: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9617" y="513079"/>
            <a:ext cx="740092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latin typeface="Calibri Light"/>
                <a:cs typeface="Calibri Light"/>
              </a:rPr>
              <a:t>"S" </a:t>
            </a:r>
            <a:r>
              <a:rPr sz="3300" b="0" spc="-5" dirty="0">
                <a:latin typeface="Calibri Light"/>
                <a:cs typeface="Calibri Light"/>
              </a:rPr>
              <a:t>shape</a:t>
            </a:r>
            <a:r>
              <a:rPr sz="3300" b="0" dirty="0">
                <a:latin typeface="Calibri Light"/>
                <a:cs typeface="Calibri Light"/>
              </a:rPr>
              <a:t> </a:t>
            </a:r>
            <a:r>
              <a:rPr sz="3300" b="0" spc="-5" dirty="0">
                <a:latin typeface="Calibri Light"/>
                <a:cs typeface="Calibri Light"/>
              </a:rPr>
              <a:t>function</a:t>
            </a:r>
            <a:r>
              <a:rPr sz="3300" b="0" dirty="0">
                <a:latin typeface="Calibri Light"/>
                <a:cs typeface="Calibri Light"/>
              </a:rPr>
              <a:t> </a:t>
            </a:r>
            <a:r>
              <a:rPr sz="3300" b="0" spc="-15" dirty="0">
                <a:latin typeface="Calibri Light"/>
                <a:cs typeface="Calibri Light"/>
              </a:rPr>
              <a:t>compress</a:t>
            </a:r>
            <a:r>
              <a:rPr sz="3300" b="0" spc="5" dirty="0">
                <a:latin typeface="Calibri Light"/>
                <a:cs typeface="Calibri Light"/>
              </a:rPr>
              <a:t> </a:t>
            </a:r>
            <a:r>
              <a:rPr sz="3300" b="0" spc="-5" dirty="0">
                <a:latin typeface="Calibri Light"/>
                <a:cs typeface="Calibri Light"/>
              </a:rPr>
              <a:t>output</a:t>
            </a:r>
            <a:r>
              <a:rPr sz="3300" b="0" spc="5" dirty="0">
                <a:latin typeface="Calibri Light"/>
                <a:cs typeface="Calibri Light"/>
              </a:rPr>
              <a:t> </a:t>
            </a:r>
            <a:r>
              <a:rPr sz="3300" b="0" spc="-15" dirty="0">
                <a:latin typeface="Calibri Light"/>
                <a:cs typeface="Calibri Light"/>
              </a:rPr>
              <a:t>to</a:t>
            </a:r>
            <a:r>
              <a:rPr sz="3300" b="0" spc="10" dirty="0">
                <a:latin typeface="Calibri Light"/>
                <a:cs typeface="Calibri Light"/>
              </a:rPr>
              <a:t> </a:t>
            </a:r>
            <a:r>
              <a:rPr sz="3300" b="0" spc="-5" dirty="0">
                <a:latin typeface="Calibri Light"/>
                <a:cs typeface="Calibri Light"/>
              </a:rPr>
              <a:t>[0,1]</a:t>
            </a:r>
            <a:br>
              <a:rPr lang="en-US" sz="3300" b="0" spc="-5" dirty="0">
                <a:latin typeface="Calibri Light"/>
                <a:cs typeface="Calibri Light"/>
              </a:rPr>
            </a:br>
            <a:r>
              <a:rPr lang="en-US" sz="3300" b="0" spc="-5" dirty="0">
                <a:latin typeface="Calibri Light"/>
                <a:cs typeface="Calibri Light"/>
              </a:rPr>
              <a:t>Linear regression + Sigmoid function</a:t>
            </a:r>
            <a:endParaRPr sz="33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91398" y="2096212"/>
            <a:ext cx="5865495" cy="3800475"/>
          </a:xfrm>
          <a:custGeom>
            <a:avLst/>
            <a:gdLst/>
            <a:ahLst/>
            <a:cxnLst/>
            <a:rect l="l" t="t" r="r" b="b"/>
            <a:pathLst>
              <a:path w="5865495" h="3800475">
                <a:moveTo>
                  <a:pt x="58532" y="0"/>
                </a:moveTo>
                <a:lnTo>
                  <a:pt x="58532" y="3737106"/>
                </a:lnTo>
              </a:path>
              <a:path w="5865495" h="3800475">
                <a:moveTo>
                  <a:pt x="0" y="3737106"/>
                </a:moveTo>
                <a:lnTo>
                  <a:pt x="58532" y="3737106"/>
                </a:lnTo>
              </a:path>
              <a:path w="5865495" h="3800475">
                <a:moveTo>
                  <a:pt x="0" y="2989685"/>
                </a:moveTo>
                <a:lnTo>
                  <a:pt x="58532" y="2989685"/>
                </a:lnTo>
              </a:path>
              <a:path w="5865495" h="3800475">
                <a:moveTo>
                  <a:pt x="0" y="2242263"/>
                </a:moveTo>
                <a:lnTo>
                  <a:pt x="58532" y="2242263"/>
                </a:lnTo>
              </a:path>
              <a:path w="5865495" h="3800475">
                <a:moveTo>
                  <a:pt x="0" y="1494842"/>
                </a:moveTo>
                <a:lnTo>
                  <a:pt x="58532" y="1494842"/>
                </a:lnTo>
              </a:path>
              <a:path w="5865495" h="3800475">
                <a:moveTo>
                  <a:pt x="0" y="747421"/>
                </a:moveTo>
                <a:lnTo>
                  <a:pt x="58532" y="747421"/>
                </a:lnTo>
              </a:path>
              <a:path w="5865495" h="3800475">
                <a:moveTo>
                  <a:pt x="0" y="0"/>
                </a:moveTo>
                <a:lnTo>
                  <a:pt x="58532" y="0"/>
                </a:lnTo>
              </a:path>
              <a:path w="5865495" h="3800475">
                <a:moveTo>
                  <a:pt x="58532" y="3737106"/>
                </a:moveTo>
                <a:lnTo>
                  <a:pt x="5864909" y="3737106"/>
                </a:lnTo>
              </a:path>
              <a:path w="5865495" h="3800475">
                <a:moveTo>
                  <a:pt x="2961720" y="3800447"/>
                </a:moveTo>
                <a:lnTo>
                  <a:pt x="2961720" y="3737106"/>
                </a:lnTo>
              </a:path>
              <a:path w="5865495" h="3800475">
                <a:moveTo>
                  <a:pt x="4413314" y="3800447"/>
                </a:moveTo>
                <a:lnTo>
                  <a:pt x="4413314" y="3737106"/>
                </a:lnTo>
              </a:path>
            </a:pathLst>
          </a:custGeom>
          <a:ln w="12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74827" y="2666248"/>
            <a:ext cx="318770" cy="2541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70" dirty="0">
                <a:latin typeface="Arial"/>
                <a:cs typeface="Arial"/>
              </a:rPr>
              <a:t>0.8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800" b="1" spc="-70" dirty="0">
                <a:latin typeface="Arial"/>
                <a:cs typeface="Arial"/>
              </a:rPr>
              <a:t>0.6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800" b="1" spc="-70" dirty="0">
                <a:latin typeface="Arial"/>
                <a:cs typeface="Arial"/>
              </a:rPr>
              <a:t>0.4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800" b="1" spc="-70" dirty="0">
                <a:latin typeface="Arial"/>
                <a:cs typeface="Arial"/>
              </a:rPr>
              <a:t>0.2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4827" y="1918826"/>
            <a:ext cx="31877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70" dirty="0">
                <a:latin typeface="Arial"/>
                <a:cs typeface="Arial"/>
              </a:rPr>
              <a:t>1.0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2371" y="1881574"/>
            <a:ext cx="6526321" cy="40852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852967" y="1823487"/>
            <a:ext cx="62357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75" b="1" spc="-172" baseline="-24943" dirty="0">
                <a:latin typeface="Arial"/>
                <a:cs typeface="Arial"/>
              </a:rPr>
              <a:t>e</a:t>
            </a:r>
            <a:r>
              <a:rPr sz="1500" b="1" spc="-114" dirty="0">
                <a:latin typeface="Arial"/>
                <a:cs typeface="Arial"/>
              </a:rPr>
              <a:t>α</a:t>
            </a:r>
            <a:r>
              <a:rPr sz="1500" spc="-114" dirty="0">
                <a:latin typeface="Symbol"/>
                <a:cs typeface="Symbol"/>
              </a:rPr>
              <a:t></a:t>
            </a:r>
            <a:r>
              <a:rPr sz="1500" b="1" spc="-114" dirty="0">
                <a:latin typeface="Arial"/>
                <a:cs typeface="Arial"/>
              </a:rPr>
              <a:t>βx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4471" y="2164610"/>
            <a:ext cx="19932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920"/>
              </a:lnSpc>
              <a:spcBef>
                <a:spcPts val="100"/>
              </a:spcBef>
            </a:pPr>
            <a:r>
              <a:rPr sz="2450" b="1" spc="-340" dirty="0">
                <a:latin typeface="Arial"/>
                <a:cs typeface="Arial"/>
              </a:rPr>
              <a:t>P</a:t>
            </a:r>
            <a:r>
              <a:rPr sz="2450" b="1" spc="-85" dirty="0">
                <a:latin typeface="Arial"/>
                <a:cs typeface="Arial"/>
              </a:rPr>
              <a:t>(</a:t>
            </a:r>
            <a:r>
              <a:rPr sz="2450" b="1" spc="-220" dirty="0">
                <a:latin typeface="Arial"/>
                <a:cs typeface="Arial"/>
              </a:rPr>
              <a:t>y</a:t>
            </a:r>
            <a:r>
              <a:rPr sz="2450" b="1" spc="-280" dirty="0">
                <a:latin typeface="Arial"/>
                <a:cs typeface="Arial"/>
              </a:rPr>
              <a:t> </a:t>
            </a:r>
            <a:r>
              <a:rPr sz="2450" b="1" spc="-150" dirty="0">
                <a:latin typeface="Arial"/>
                <a:cs typeface="Arial"/>
              </a:rPr>
              <a:t>x</a:t>
            </a:r>
            <a:r>
              <a:rPr sz="2450" b="1" spc="-130" dirty="0">
                <a:latin typeface="Arial"/>
                <a:cs typeface="Arial"/>
              </a:rPr>
              <a:t>)</a:t>
            </a:r>
            <a:r>
              <a:rPr sz="2450" b="1" spc="-155" dirty="0">
                <a:latin typeface="Arial"/>
                <a:cs typeface="Arial"/>
              </a:rPr>
              <a:t> </a:t>
            </a:r>
            <a:r>
              <a:rPr sz="2450" spc="-215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  <a:p>
            <a:pPr marL="1033780">
              <a:lnSpc>
                <a:spcPts val="1920"/>
              </a:lnSpc>
            </a:pPr>
            <a:r>
              <a:rPr sz="3675" b="1" spc="-44" baseline="-24943" dirty="0">
                <a:latin typeface="Arial"/>
                <a:cs typeface="Arial"/>
              </a:rPr>
              <a:t>1</a:t>
            </a:r>
            <a:r>
              <a:rPr sz="3675" spc="-322" baseline="-24943" dirty="0">
                <a:latin typeface="Symbol"/>
                <a:cs typeface="Symbol"/>
              </a:rPr>
              <a:t></a:t>
            </a:r>
            <a:r>
              <a:rPr sz="3675" spc="-217" baseline="-24943" dirty="0">
                <a:latin typeface="Times New Roman"/>
                <a:cs typeface="Times New Roman"/>
              </a:rPr>
              <a:t> </a:t>
            </a:r>
            <a:r>
              <a:rPr sz="3675" b="1" spc="-209" baseline="-24943" dirty="0">
                <a:latin typeface="Arial"/>
                <a:cs typeface="Arial"/>
              </a:rPr>
              <a:t>e</a:t>
            </a:r>
            <a:r>
              <a:rPr sz="1500" b="1" spc="-15" dirty="0">
                <a:latin typeface="Arial"/>
                <a:cs typeface="Arial"/>
              </a:rPr>
              <a:t>α</a:t>
            </a:r>
            <a:r>
              <a:rPr sz="1500" spc="-55" dirty="0">
                <a:latin typeface="Symbol"/>
                <a:cs typeface="Symbol"/>
              </a:rPr>
              <a:t></a:t>
            </a:r>
            <a:r>
              <a:rPr sz="1500" b="1" spc="-180" dirty="0">
                <a:latin typeface="Arial"/>
                <a:cs typeface="Arial"/>
              </a:rPr>
              <a:t>βx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6490" y="1633220"/>
            <a:ext cx="885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P</a:t>
            </a:r>
            <a:r>
              <a:rPr sz="1800" b="0" spc="-6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(Y=1|X)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8124" y="1867533"/>
            <a:ext cx="192412" cy="34797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122403" y="5725805"/>
            <a:ext cx="31877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5"/>
              </a:lnSpc>
            </a:pPr>
            <a:r>
              <a:rPr sz="1800" b="1" spc="-70" dirty="0">
                <a:latin typeface="Arial"/>
                <a:cs typeface="Arial"/>
              </a:rPr>
              <a:t>0.0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28382" y="6092187"/>
            <a:ext cx="17462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b="0" dirty="0">
                <a:latin typeface="Calibri Light"/>
                <a:cs typeface="Calibri Light"/>
              </a:rPr>
              <a:t>x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10</a:t>
            </a:r>
            <a:r>
              <a:rPr spc="-5" dirty="0"/>
              <a:t>/</a:t>
            </a:r>
            <a:r>
              <a:rPr spc="-10" dirty="0"/>
              <a:t>1</a:t>
            </a:r>
            <a:r>
              <a:rPr spc="-5" dirty="0"/>
              <a:t>/</a:t>
            </a:r>
            <a:r>
              <a:rPr spc="-10" dirty="0"/>
              <a:t>20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090" y="511779"/>
            <a:ext cx="1532890" cy="520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54"/>
              </a:lnSpc>
            </a:pPr>
            <a:r>
              <a:rPr sz="3300" b="0" spc="-10" dirty="0">
                <a:latin typeface="Calibri Light"/>
                <a:cs typeface="Calibri Light"/>
              </a:rPr>
              <a:t>View</a:t>
            </a:r>
            <a:r>
              <a:rPr sz="3300" b="0" spc="-45" dirty="0">
                <a:latin typeface="Calibri Light"/>
                <a:cs typeface="Calibri Light"/>
              </a:rPr>
              <a:t> </a:t>
            </a:r>
            <a:r>
              <a:rPr sz="3300" b="0" spc="-50" dirty="0">
                <a:latin typeface="Calibri Light"/>
                <a:cs typeface="Calibri Light"/>
              </a:rPr>
              <a:t>IV: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9962" y="485647"/>
            <a:ext cx="45085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latin typeface="Calibri Light"/>
                <a:cs typeface="Calibri Light"/>
              </a:rPr>
              <a:t>Logistic</a:t>
            </a:r>
            <a:r>
              <a:rPr sz="3300" b="0" spc="-30" dirty="0">
                <a:latin typeface="Calibri Light"/>
                <a:cs typeface="Calibri Light"/>
              </a:rPr>
              <a:t> </a:t>
            </a:r>
            <a:r>
              <a:rPr sz="3300" b="0" spc="-15" dirty="0">
                <a:latin typeface="Calibri Light"/>
                <a:cs typeface="Calibri Light"/>
              </a:rPr>
              <a:t>Regression</a:t>
            </a:r>
            <a:r>
              <a:rPr sz="3300" b="0" spc="-30" dirty="0">
                <a:latin typeface="Calibri Light"/>
                <a:cs typeface="Calibri Light"/>
              </a:rPr>
              <a:t> </a:t>
            </a:r>
            <a:r>
              <a:rPr sz="3300" b="0" spc="-5" dirty="0">
                <a:latin typeface="Calibri Light"/>
                <a:cs typeface="Calibri Light"/>
              </a:rPr>
              <a:t>models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942847"/>
            <a:ext cx="5346065" cy="174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latin typeface="Calibri Light"/>
                <a:cs typeface="Calibri Light"/>
              </a:rPr>
              <a:t>a</a:t>
            </a:r>
            <a:r>
              <a:rPr sz="3300" b="0" spc="-10" dirty="0">
                <a:latin typeface="Calibri Light"/>
                <a:cs typeface="Calibri Light"/>
              </a:rPr>
              <a:t> </a:t>
            </a:r>
            <a:r>
              <a:rPr sz="3300" b="0" spc="-5" dirty="0">
                <a:latin typeface="Calibri Light"/>
                <a:cs typeface="Calibri Light"/>
              </a:rPr>
              <a:t>linear </a:t>
            </a:r>
            <a:r>
              <a:rPr sz="3300" b="0" spc="-10" dirty="0">
                <a:latin typeface="Calibri Light"/>
                <a:cs typeface="Calibri Light"/>
              </a:rPr>
              <a:t>classification </a:t>
            </a:r>
            <a:r>
              <a:rPr sz="3300" b="0" spc="-5" dirty="0">
                <a:latin typeface="Calibri Light"/>
                <a:cs typeface="Calibri Light"/>
              </a:rPr>
              <a:t>boundary!</a:t>
            </a:r>
            <a:endParaRPr sz="33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Calibri Light"/>
              <a:cs typeface="Calibri Light"/>
            </a:endParaRPr>
          </a:p>
          <a:p>
            <a:pPr marL="47625">
              <a:lnSpc>
                <a:spcPct val="100000"/>
              </a:lnSpc>
              <a:spcBef>
                <a:spcPts val="5"/>
              </a:spcBef>
            </a:pPr>
            <a:r>
              <a:rPr sz="3450" i="1" spc="5" dirty="0">
                <a:latin typeface="Cambria"/>
                <a:cs typeface="Cambria"/>
              </a:rPr>
              <a:t>y</a:t>
            </a:r>
            <a:r>
              <a:rPr sz="3450" i="1" spc="-100" dirty="0">
                <a:latin typeface="Cambria"/>
                <a:cs typeface="Cambria"/>
              </a:rPr>
              <a:t> </a:t>
            </a:r>
            <a:r>
              <a:rPr sz="3450" spc="-40" dirty="0">
                <a:latin typeface="Symbol"/>
                <a:cs typeface="Symbol"/>
              </a:rPr>
              <a:t></a:t>
            </a:r>
            <a:r>
              <a:rPr sz="3450" spc="-40" dirty="0">
                <a:latin typeface="Cambria"/>
                <a:cs typeface="Cambria"/>
              </a:rPr>
              <a:t>{0,1}</a:t>
            </a:r>
            <a:endParaRPr sz="345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9581" y="3694455"/>
            <a:ext cx="1475105" cy="567055"/>
          </a:xfrm>
          <a:custGeom>
            <a:avLst/>
            <a:gdLst/>
            <a:ahLst/>
            <a:cxnLst/>
            <a:rect l="l" t="t" r="r" b="b"/>
            <a:pathLst>
              <a:path w="1475105" h="567054">
                <a:moveTo>
                  <a:pt x="1079474" y="44716"/>
                </a:moveTo>
                <a:lnTo>
                  <a:pt x="1061859" y="44716"/>
                </a:lnTo>
                <a:lnTo>
                  <a:pt x="1061859" y="566851"/>
                </a:lnTo>
                <a:lnTo>
                  <a:pt x="1079474" y="566851"/>
                </a:lnTo>
                <a:lnTo>
                  <a:pt x="1079474" y="44716"/>
                </a:lnTo>
                <a:close/>
              </a:path>
              <a:path w="1475105" h="567054">
                <a:moveTo>
                  <a:pt x="1474546" y="0"/>
                </a:moveTo>
                <a:lnTo>
                  <a:pt x="0" y="0"/>
                </a:lnTo>
                <a:lnTo>
                  <a:pt x="0" y="17335"/>
                </a:lnTo>
                <a:lnTo>
                  <a:pt x="1474546" y="17335"/>
                </a:lnTo>
                <a:lnTo>
                  <a:pt x="1474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0118" y="3753855"/>
            <a:ext cx="21336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750" spc="-520" dirty="0">
                <a:latin typeface="Symbol"/>
                <a:cs typeface="Symbol"/>
              </a:rPr>
              <a:t></a:t>
            </a:r>
            <a:r>
              <a:rPr sz="4125" spc="-780" baseline="-22222" dirty="0">
                <a:latin typeface="Symbol"/>
                <a:cs typeface="Symbol"/>
              </a:rPr>
              <a:t></a:t>
            </a:r>
            <a:endParaRPr sz="4125" baseline="-22222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0118" y="3208906"/>
            <a:ext cx="1884045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07034" algn="l"/>
                <a:tab pos="1708785" algn="l"/>
              </a:tabLst>
            </a:pPr>
            <a:r>
              <a:rPr sz="4125" spc="30" baseline="20202" dirty="0">
                <a:latin typeface="Symbol"/>
                <a:cs typeface="Symbol"/>
              </a:rPr>
              <a:t></a:t>
            </a:r>
            <a:r>
              <a:rPr sz="4125" spc="30" baseline="20202" dirty="0">
                <a:latin typeface="Times New Roman"/>
                <a:cs typeface="Times New Roman"/>
              </a:rPr>
              <a:t>	</a:t>
            </a:r>
            <a:r>
              <a:rPr sz="2750" i="1" spc="25" dirty="0">
                <a:latin typeface="Cambria"/>
                <a:cs typeface="Cambria"/>
              </a:rPr>
              <a:t>P</a:t>
            </a:r>
            <a:r>
              <a:rPr sz="2750" spc="25" dirty="0">
                <a:latin typeface="Cambria"/>
                <a:cs typeface="Cambria"/>
              </a:rPr>
              <a:t>(</a:t>
            </a:r>
            <a:r>
              <a:rPr sz="2750" spc="-114" dirty="0">
                <a:latin typeface="Cambria"/>
                <a:cs typeface="Cambria"/>
              </a:rPr>
              <a:t> </a:t>
            </a:r>
            <a:r>
              <a:rPr sz="2750" i="1" spc="20" dirty="0">
                <a:latin typeface="Cambria"/>
                <a:cs typeface="Cambria"/>
              </a:rPr>
              <a:t>y</a:t>
            </a:r>
            <a:r>
              <a:rPr sz="2750" i="1" spc="-275" dirty="0">
                <a:latin typeface="Cambria"/>
                <a:cs typeface="Cambria"/>
              </a:rPr>
              <a:t> </a:t>
            </a:r>
            <a:r>
              <a:rPr sz="2750" spc="15" dirty="0">
                <a:latin typeface="Cambria"/>
                <a:cs typeface="Cambria"/>
              </a:rPr>
              <a:t>|</a:t>
            </a:r>
            <a:r>
              <a:rPr sz="2750" spc="-280" dirty="0">
                <a:latin typeface="Cambria"/>
                <a:cs typeface="Cambria"/>
              </a:rPr>
              <a:t> </a:t>
            </a:r>
            <a:r>
              <a:rPr sz="2750" i="1" spc="20" dirty="0">
                <a:latin typeface="Cambria"/>
                <a:cs typeface="Cambria"/>
              </a:rPr>
              <a:t>x</a:t>
            </a:r>
            <a:r>
              <a:rPr sz="2750" i="1" spc="-365" dirty="0">
                <a:latin typeface="Cambria"/>
                <a:cs typeface="Cambria"/>
              </a:rPr>
              <a:t> </a:t>
            </a:r>
            <a:r>
              <a:rPr sz="2750" spc="20" dirty="0">
                <a:latin typeface="Cambria"/>
                <a:cs typeface="Cambria"/>
              </a:rPr>
              <a:t>)	</a:t>
            </a:r>
            <a:r>
              <a:rPr sz="4125" spc="30" baseline="20202" dirty="0">
                <a:latin typeface="Symbol"/>
                <a:cs typeface="Symbol"/>
              </a:rPr>
              <a:t></a:t>
            </a:r>
            <a:endParaRPr sz="4125" baseline="20202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1269" y="3753855"/>
            <a:ext cx="21336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750" spc="-520" dirty="0">
                <a:latin typeface="Symbol"/>
                <a:cs typeface="Symbol"/>
              </a:rPr>
              <a:t></a:t>
            </a:r>
            <a:r>
              <a:rPr sz="4125" spc="-780" baseline="-22222" dirty="0">
                <a:latin typeface="Symbol"/>
                <a:cs typeface="Symbol"/>
              </a:rPr>
              <a:t></a:t>
            </a:r>
            <a:endParaRPr sz="4125" baseline="-22222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477" y="3426290"/>
            <a:ext cx="6163945" cy="751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2875"/>
              </a:lnSpc>
              <a:spcBef>
                <a:spcPts val="120"/>
              </a:spcBef>
              <a:tabLst>
                <a:tab pos="2045335" algn="l"/>
              </a:tabLst>
            </a:pPr>
            <a:r>
              <a:rPr sz="2750" spc="5" dirty="0">
                <a:latin typeface="Cambria"/>
                <a:cs typeface="Cambria"/>
              </a:rPr>
              <a:t>l</a:t>
            </a:r>
            <a:r>
              <a:rPr sz="2750" spc="30" dirty="0">
                <a:latin typeface="Cambria"/>
                <a:cs typeface="Cambria"/>
              </a:rPr>
              <a:t>n</a:t>
            </a:r>
            <a:r>
              <a:rPr sz="2750" spc="-280" dirty="0">
                <a:latin typeface="Cambria"/>
                <a:cs typeface="Cambria"/>
              </a:rPr>
              <a:t> </a:t>
            </a:r>
            <a:r>
              <a:rPr sz="4125" spc="30" baseline="3030" dirty="0">
                <a:latin typeface="Symbol"/>
                <a:cs typeface="Symbol"/>
              </a:rPr>
              <a:t></a:t>
            </a:r>
            <a:r>
              <a:rPr sz="4125" baseline="3030" dirty="0">
                <a:latin typeface="Times New Roman"/>
                <a:cs typeface="Times New Roman"/>
              </a:rPr>
              <a:t>	</a:t>
            </a:r>
            <a:r>
              <a:rPr sz="4125" spc="30" baseline="3030" dirty="0">
                <a:latin typeface="Symbol"/>
                <a:cs typeface="Symbol"/>
              </a:rPr>
              <a:t></a:t>
            </a:r>
            <a:r>
              <a:rPr sz="4125" spc="-307" baseline="3030" dirty="0">
                <a:latin typeface="Times New Roman"/>
                <a:cs typeface="Times New Roman"/>
              </a:rPr>
              <a:t> </a:t>
            </a:r>
            <a:r>
              <a:rPr sz="2750" spc="25" dirty="0">
                <a:latin typeface="Symbol"/>
                <a:cs typeface="Symbol"/>
              </a:rPr>
              <a:t>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800" i="1" spc="50" dirty="0">
                <a:latin typeface="Symbol"/>
                <a:cs typeface="Symbol"/>
              </a:rPr>
              <a:t></a:t>
            </a:r>
            <a:r>
              <a:rPr sz="2400" spc="15" baseline="-34722" dirty="0">
                <a:latin typeface="Cambria"/>
                <a:cs typeface="Cambria"/>
              </a:rPr>
              <a:t>0</a:t>
            </a:r>
            <a:r>
              <a:rPr sz="2400" baseline="-34722" dirty="0">
                <a:latin typeface="Cambria"/>
                <a:cs typeface="Cambria"/>
              </a:rPr>
              <a:t> </a:t>
            </a:r>
            <a:r>
              <a:rPr sz="2400" spc="-240" baseline="-34722" dirty="0">
                <a:latin typeface="Cambria"/>
                <a:cs typeface="Cambria"/>
              </a:rPr>
              <a:t> </a:t>
            </a:r>
            <a:r>
              <a:rPr sz="2750" spc="25" dirty="0">
                <a:latin typeface="Symbol"/>
                <a:cs typeface="Symbol"/>
              </a:rPr>
              <a:t>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800" i="1" spc="15" dirty="0">
                <a:latin typeface="Symbol"/>
                <a:cs typeface="Symbol"/>
              </a:rPr>
              <a:t></a:t>
            </a:r>
            <a:r>
              <a:rPr sz="2400" spc="15" baseline="-34722" dirty="0">
                <a:latin typeface="Cambria"/>
                <a:cs typeface="Cambria"/>
              </a:rPr>
              <a:t>1</a:t>
            </a:r>
            <a:r>
              <a:rPr sz="2400" spc="-300" baseline="-34722" dirty="0">
                <a:latin typeface="Cambria"/>
                <a:cs typeface="Cambria"/>
              </a:rPr>
              <a:t> </a:t>
            </a:r>
            <a:r>
              <a:rPr sz="2750" i="1" spc="65" dirty="0">
                <a:latin typeface="Cambria"/>
                <a:cs typeface="Cambria"/>
              </a:rPr>
              <a:t>x</a:t>
            </a:r>
            <a:r>
              <a:rPr sz="2400" spc="15" baseline="-34722" dirty="0">
                <a:latin typeface="Cambria"/>
                <a:cs typeface="Cambria"/>
              </a:rPr>
              <a:t>1</a:t>
            </a:r>
            <a:r>
              <a:rPr sz="2400" baseline="-34722" dirty="0">
                <a:latin typeface="Cambria"/>
                <a:cs typeface="Cambria"/>
              </a:rPr>
              <a:t> </a:t>
            </a:r>
            <a:r>
              <a:rPr sz="2400" spc="-240" baseline="-34722" dirty="0">
                <a:latin typeface="Cambria"/>
                <a:cs typeface="Cambria"/>
              </a:rPr>
              <a:t> </a:t>
            </a:r>
            <a:r>
              <a:rPr sz="2750" spc="25" dirty="0">
                <a:latin typeface="Symbol"/>
                <a:cs typeface="Symbol"/>
              </a:rPr>
              <a:t>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800" i="1" spc="50" dirty="0">
                <a:latin typeface="Symbol"/>
                <a:cs typeface="Symbol"/>
              </a:rPr>
              <a:t></a:t>
            </a:r>
            <a:r>
              <a:rPr sz="2400" spc="187" baseline="-34722" dirty="0">
                <a:latin typeface="Cambria"/>
                <a:cs typeface="Cambria"/>
              </a:rPr>
              <a:t>2</a:t>
            </a:r>
            <a:r>
              <a:rPr sz="2750" i="1" spc="100" dirty="0">
                <a:latin typeface="Cambria"/>
                <a:cs typeface="Cambria"/>
              </a:rPr>
              <a:t>x</a:t>
            </a:r>
            <a:r>
              <a:rPr sz="2400" spc="15" baseline="-34722" dirty="0">
                <a:latin typeface="Cambria"/>
                <a:cs typeface="Cambria"/>
              </a:rPr>
              <a:t>2</a:t>
            </a:r>
            <a:r>
              <a:rPr sz="2400" spc="232" baseline="-34722" dirty="0">
                <a:latin typeface="Cambria"/>
                <a:cs typeface="Cambria"/>
              </a:rPr>
              <a:t> </a:t>
            </a:r>
            <a:r>
              <a:rPr sz="2750" spc="340" dirty="0">
                <a:latin typeface="Symbol"/>
                <a:cs typeface="Symbol"/>
              </a:rPr>
              <a:t></a:t>
            </a:r>
            <a:r>
              <a:rPr sz="2750" spc="-40" dirty="0">
                <a:latin typeface="Cambria"/>
                <a:cs typeface="Cambria"/>
              </a:rPr>
              <a:t>..</a:t>
            </a:r>
            <a:r>
              <a:rPr sz="2750" spc="10" dirty="0">
                <a:latin typeface="Cambria"/>
                <a:cs typeface="Cambria"/>
              </a:rPr>
              <a:t>.</a:t>
            </a:r>
            <a:r>
              <a:rPr sz="2750" spc="-320" dirty="0">
                <a:latin typeface="Cambria"/>
                <a:cs typeface="Cambria"/>
              </a:rPr>
              <a:t> </a:t>
            </a:r>
            <a:r>
              <a:rPr sz="2750" spc="25" dirty="0">
                <a:latin typeface="Symbol"/>
                <a:cs typeface="Symbol"/>
              </a:rPr>
              <a:t>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800" i="1" spc="145" dirty="0">
                <a:latin typeface="Symbol"/>
                <a:cs typeface="Symbol"/>
              </a:rPr>
              <a:t></a:t>
            </a:r>
            <a:r>
              <a:rPr sz="2400" i="1" spc="307" baseline="-34722" dirty="0">
                <a:latin typeface="Cambria"/>
                <a:cs typeface="Cambria"/>
              </a:rPr>
              <a:t>p</a:t>
            </a:r>
            <a:r>
              <a:rPr sz="2750" i="1" spc="195" dirty="0">
                <a:latin typeface="Cambria"/>
                <a:cs typeface="Cambria"/>
              </a:rPr>
              <a:t>x</a:t>
            </a:r>
            <a:r>
              <a:rPr sz="2400" i="1" spc="15" baseline="-34722" dirty="0">
                <a:latin typeface="Cambria"/>
                <a:cs typeface="Cambria"/>
              </a:rPr>
              <a:t>p</a:t>
            </a:r>
            <a:endParaRPr sz="2400" baseline="-34722">
              <a:latin typeface="Cambria"/>
              <a:cs typeface="Cambria"/>
            </a:endParaRPr>
          </a:p>
          <a:p>
            <a:pPr marL="534035">
              <a:lnSpc>
                <a:spcPts val="2815"/>
              </a:lnSpc>
            </a:pPr>
            <a:r>
              <a:rPr sz="2750" spc="265" dirty="0">
                <a:latin typeface="Cambria"/>
                <a:cs typeface="Cambria"/>
              </a:rPr>
              <a:t>1</a:t>
            </a:r>
            <a:r>
              <a:rPr sz="2750" spc="25" dirty="0">
                <a:latin typeface="Symbol"/>
                <a:cs typeface="Symbol"/>
              </a:rPr>
              <a:t>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750" i="1" spc="35" dirty="0">
                <a:latin typeface="Cambria"/>
                <a:cs typeface="Cambria"/>
              </a:rPr>
              <a:t>P</a:t>
            </a:r>
            <a:r>
              <a:rPr sz="2750" spc="20" dirty="0">
                <a:latin typeface="Cambria"/>
                <a:cs typeface="Cambria"/>
              </a:rPr>
              <a:t>(</a:t>
            </a:r>
            <a:r>
              <a:rPr sz="2750" spc="-114" dirty="0">
                <a:latin typeface="Cambria"/>
                <a:cs typeface="Cambria"/>
              </a:rPr>
              <a:t> </a:t>
            </a:r>
            <a:r>
              <a:rPr sz="2750" i="1" spc="20" dirty="0">
                <a:latin typeface="Cambria"/>
                <a:cs typeface="Cambria"/>
              </a:rPr>
              <a:t>y</a:t>
            </a:r>
            <a:r>
              <a:rPr sz="2750" i="1" spc="295" dirty="0">
                <a:latin typeface="Cambria"/>
                <a:cs typeface="Cambria"/>
              </a:rPr>
              <a:t> </a:t>
            </a:r>
            <a:r>
              <a:rPr sz="2750" i="1" spc="20" dirty="0">
                <a:latin typeface="Cambria"/>
                <a:cs typeface="Cambria"/>
              </a:rPr>
              <a:t>x</a:t>
            </a:r>
            <a:r>
              <a:rPr sz="2750" i="1" spc="-365" dirty="0">
                <a:latin typeface="Cambria"/>
                <a:cs typeface="Cambria"/>
              </a:rPr>
              <a:t> </a:t>
            </a:r>
            <a:r>
              <a:rPr sz="2750" spc="20" dirty="0">
                <a:latin typeface="Cambria"/>
                <a:cs typeface="Cambria"/>
              </a:rPr>
              <a:t>)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24511" y="5599367"/>
            <a:ext cx="2042160" cy="17780"/>
          </a:xfrm>
          <a:custGeom>
            <a:avLst/>
            <a:gdLst/>
            <a:ahLst/>
            <a:cxnLst/>
            <a:rect l="l" t="t" r="r" b="b"/>
            <a:pathLst>
              <a:path w="2042160" h="17779">
                <a:moveTo>
                  <a:pt x="2041594" y="0"/>
                </a:moveTo>
                <a:lnTo>
                  <a:pt x="0" y="0"/>
                </a:lnTo>
                <a:lnTo>
                  <a:pt x="0" y="17338"/>
                </a:lnTo>
                <a:lnTo>
                  <a:pt x="2041594" y="17338"/>
                </a:lnTo>
                <a:lnTo>
                  <a:pt x="204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03" y="5113965"/>
            <a:ext cx="497459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3366135" algn="l"/>
              </a:tabLst>
            </a:pPr>
            <a:r>
              <a:rPr sz="4125" spc="7" baseline="-35353" dirty="0">
                <a:latin typeface="Cambria"/>
                <a:cs typeface="Cambria"/>
              </a:rPr>
              <a:t>l</a:t>
            </a:r>
            <a:r>
              <a:rPr sz="4125" spc="37" baseline="-35353" dirty="0">
                <a:latin typeface="Cambria"/>
                <a:cs typeface="Cambria"/>
              </a:rPr>
              <a:t>n</a:t>
            </a:r>
            <a:r>
              <a:rPr sz="4125" spc="-419" baseline="-35353" dirty="0">
                <a:latin typeface="Cambria"/>
                <a:cs typeface="Cambria"/>
              </a:rPr>
              <a:t> </a:t>
            </a:r>
            <a:r>
              <a:rPr sz="4125" spc="30" baseline="4040" dirty="0">
                <a:latin typeface="Symbol"/>
                <a:cs typeface="Symbol"/>
              </a:rPr>
              <a:t></a:t>
            </a:r>
            <a:r>
              <a:rPr sz="4125" spc="-457" baseline="4040" dirty="0">
                <a:latin typeface="Times New Roman"/>
                <a:cs typeface="Times New Roman"/>
              </a:rPr>
              <a:t> </a:t>
            </a:r>
            <a:r>
              <a:rPr sz="2750" i="1" u="heavy" spc="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2750" u="heavy" spc="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(</a:t>
            </a:r>
            <a:r>
              <a:rPr sz="2750" u="heavy" spc="-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2750" i="1" u="heavy" spc="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y</a:t>
            </a:r>
            <a:r>
              <a:rPr sz="2750" i="1" u="heavy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2750" u="heavy" spc="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sz="2750" u="heavy" spc="-3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50" u="heavy" spc="9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2750" u="heavy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sz="2750" u="heavy" spc="-2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2750" i="1" u="heavy" spc="26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x</a:t>
            </a:r>
            <a:r>
              <a:rPr sz="2750" u="heavy" spc="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)</a:t>
            </a:r>
            <a:r>
              <a:rPr sz="2750" spc="-335" dirty="0">
                <a:latin typeface="Cambria"/>
                <a:cs typeface="Cambria"/>
              </a:rPr>
              <a:t> </a:t>
            </a:r>
            <a:r>
              <a:rPr sz="4125" spc="30" baseline="4040" dirty="0">
                <a:latin typeface="Symbol"/>
                <a:cs typeface="Symbol"/>
              </a:rPr>
              <a:t></a:t>
            </a:r>
            <a:r>
              <a:rPr sz="4125" spc="-307" baseline="4040" dirty="0">
                <a:latin typeface="Times New Roman"/>
                <a:cs typeface="Times New Roman"/>
              </a:rPr>
              <a:t> </a:t>
            </a:r>
            <a:r>
              <a:rPr sz="4125" spc="37" baseline="-35353" dirty="0">
                <a:latin typeface="Symbol"/>
                <a:cs typeface="Symbol"/>
              </a:rPr>
              <a:t></a:t>
            </a:r>
            <a:r>
              <a:rPr sz="4125" spc="-300" baseline="-35353" dirty="0">
                <a:latin typeface="Times New Roman"/>
                <a:cs typeface="Times New Roman"/>
              </a:rPr>
              <a:t> </a:t>
            </a:r>
            <a:r>
              <a:rPr sz="4125" spc="7" baseline="-35353" dirty="0">
                <a:latin typeface="Cambria"/>
                <a:cs typeface="Cambria"/>
              </a:rPr>
              <a:t>l</a:t>
            </a:r>
            <a:r>
              <a:rPr sz="4125" spc="37" baseline="-35353" dirty="0">
                <a:latin typeface="Cambria"/>
                <a:cs typeface="Cambria"/>
              </a:rPr>
              <a:t>n</a:t>
            </a:r>
            <a:r>
              <a:rPr sz="4125" spc="-419" baseline="-35353" dirty="0">
                <a:latin typeface="Cambria"/>
                <a:cs typeface="Cambria"/>
              </a:rPr>
              <a:t> </a:t>
            </a:r>
            <a:r>
              <a:rPr sz="4125" spc="30" baseline="4040" dirty="0">
                <a:latin typeface="Symbol"/>
                <a:cs typeface="Symbol"/>
              </a:rPr>
              <a:t></a:t>
            </a:r>
            <a:r>
              <a:rPr sz="4125" baseline="4040" dirty="0">
                <a:latin typeface="Times New Roman"/>
                <a:cs typeface="Times New Roman"/>
              </a:rPr>
              <a:t>	</a:t>
            </a:r>
            <a:r>
              <a:rPr sz="2750" i="1" spc="30" dirty="0">
                <a:latin typeface="Cambria"/>
                <a:cs typeface="Cambria"/>
              </a:rPr>
              <a:t>P</a:t>
            </a:r>
            <a:r>
              <a:rPr sz="2750" spc="20" dirty="0">
                <a:latin typeface="Cambria"/>
                <a:cs typeface="Cambria"/>
              </a:rPr>
              <a:t>(</a:t>
            </a:r>
            <a:r>
              <a:rPr sz="2750" spc="-114" dirty="0">
                <a:latin typeface="Cambria"/>
                <a:cs typeface="Cambria"/>
              </a:rPr>
              <a:t> </a:t>
            </a:r>
            <a:r>
              <a:rPr sz="2750" i="1" spc="20" dirty="0">
                <a:latin typeface="Cambria"/>
                <a:cs typeface="Cambria"/>
              </a:rPr>
              <a:t>y</a:t>
            </a:r>
            <a:r>
              <a:rPr sz="2750" i="1" spc="15" dirty="0">
                <a:latin typeface="Cambria"/>
                <a:cs typeface="Cambria"/>
              </a:rPr>
              <a:t> </a:t>
            </a:r>
            <a:r>
              <a:rPr sz="2750" spc="25" dirty="0">
                <a:latin typeface="Symbol"/>
                <a:cs typeface="Symbol"/>
              </a:rPr>
              <a:t></a:t>
            </a:r>
            <a:r>
              <a:rPr sz="2750" spc="-315" dirty="0">
                <a:latin typeface="Times New Roman"/>
                <a:cs typeface="Times New Roman"/>
              </a:rPr>
              <a:t> </a:t>
            </a:r>
            <a:r>
              <a:rPr sz="2750" spc="90" dirty="0">
                <a:latin typeface="Cambria"/>
                <a:cs typeface="Cambria"/>
              </a:rPr>
              <a:t>1</a:t>
            </a:r>
            <a:r>
              <a:rPr sz="2750" spc="15" dirty="0">
                <a:latin typeface="Cambria"/>
                <a:cs typeface="Cambria"/>
              </a:rPr>
              <a:t>|</a:t>
            </a:r>
            <a:r>
              <a:rPr sz="2750" spc="-285" dirty="0">
                <a:latin typeface="Cambria"/>
                <a:cs typeface="Cambria"/>
              </a:rPr>
              <a:t> </a:t>
            </a:r>
            <a:r>
              <a:rPr sz="2750" i="1" spc="20" dirty="0">
                <a:latin typeface="Cambria"/>
                <a:cs typeface="Cambria"/>
              </a:rPr>
              <a:t>x</a:t>
            </a:r>
            <a:r>
              <a:rPr sz="2750" i="1" spc="-365" dirty="0">
                <a:latin typeface="Cambria"/>
                <a:cs typeface="Cambria"/>
              </a:rPr>
              <a:t> </a:t>
            </a:r>
            <a:r>
              <a:rPr sz="2750" spc="20" dirty="0">
                <a:latin typeface="Cambria"/>
                <a:cs typeface="Cambria"/>
              </a:rPr>
              <a:t>)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360" y="5701649"/>
            <a:ext cx="4982845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801495" algn="l"/>
                <a:tab pos="2594610" algn="l"/>
                <a:tab pos="4832350" algn="l"/>
              </a:tabLst>
            </a:pPr>
            <a:r>
              <a:rPr sz="2750" spc="20" dirty="0">
                <a:latin typeface="Symbol"/>
                <a:cs typeface="Symbol"/>
              </a:rPr>
              <a:t></a:t>
            </a:r>
            <a:r>
              <a:rPr sz="2750" spc="20" dirty="0">
                <a:latin typeface="Times New Roman"/>
                <a:cs typeface="Times New Roman"/>
              </a:rPr>
              <a:t>	</a:t>
            </a:r>
            <a:r>
              <a:rPr sz="2750" spc="20" dirty="0">
                <a:latin typeface="Symbol"/>
                <a:cs typeface="Symbol"/>
              </a:rPr>
              <a:t></a:t>
            </a:r>
            <a:r>
              <a:rPr sz="2750" spc="20" dirty="0">
                <a:latin typeface="Times New Roman"/>
                <a:cs typeface="Times New Roman"/>
              </a:rPr>
              <a:t>	</a:t>
            </a:r>
            <a:r>
              <a:rPr sz="2750" spc="20" dirty="0">
                <a:latin typeface="Symbol"/>
                <a:cs typeface="Symbol"/>
              </a:rPr>
              <a:t></a:t>
            </a:r>
            <a:r>
              <a:rPr sz="2750" spc="20" dirty="0">
                <a:latin typeface="Times New Roman"/>
                <a:cs typeface="Times New Roman"/>
              </a:rPr>
              <a:t>	</a:t>
            </a:r>
            <a:r>
              <a:rPr sz="2750" spc="20" dirty="0">
                <a:latin typeface="Symbol"/>
                <a:cs typeface="Symbol"/>
              </a:rPr>
              <a:t>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0260" y="5609481"/>
            <a:ext cx="5059045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2632710" algn="l"/>
              </a:tabLst>
            </a:pPr>
            <a:r>
              <a:rPr sz="4125" spc="30" baseline="28282" dirty="0">
                <a:latin typeface="Symbol"/>
                <a:cs typeface="Symbol"/>
              </a:rPr>
              <a:t></a:t>
            </a:r>
            <a:r>
              <a:rPr sz="4125" spc="-502" baseline="28282" dirty="0">
                <a:latin typeface="Times New Roman"/>
                <a:cs typeface="Times New Roman"/>
              </a:rPr>
              <a:t> </a:t>
            </a:r>
            <a:r>
              <a:rPr sz="2750" i="1" spc="30" dirty="0">
                <a:latin typeface="Cambria"/>
                <a:cs typeface="Cambria"/>
              </a:rPr>
              <a:t>P</a:t>
            </a:r>
            <a:r>
              <a:rPr sz="2750" spc="20" dirty="0">
                <a:latin typeface="Cambria"/>
                <a:cs typeface="Cambria"/>
              </a:rPr>
              <a:t>(</a:t>
            </a:r>
            <a:r>
              <a:rPr sz="2750" spc="-114" dirty="0">
                <a:latin typeface="Cambria"/>
                <a:cs typeface="Cambria"/>
              </a:rPr>
              <a:t> </a:t>
            </a:r>
            <a:r>
              <a:rPr sz="2750" i="1" spc="20" dirty="0">
                <a:latin typeface="Cambria"/>
                <a:cs typeface="Cambria"/>
              </a:rPr>
              <a:t>y</a:t>
            </a:r>
            <a:r>
              <a:rPr sz="2750" i="1" spc="15" dirty="0">
                <a:latin typeface="Cambria"/>
                <a:cs typeface="Cambria"/>
              </a:rPr>
              <a:t> </a:t>
            </a:r>
            <a:r>
              <a:rPr sz="2750" spc="25" dirty="0">
                <a:latin typeface="Symbol"/>
                <a:cs typeface="Symbol"/>
              </a:rPr>
              <a:t>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750" spc="90" dirty="0">
                <a:latin typeface="Cambria"/>
                <a:cs typeface="Cambria"/>
              </a:rPr>
              <a:t>0</a:t>
            </a:r>
            <a:r>
              <a:rPr sz="2750" spc="15" dirty="0">
                <a:latin typeface="Cambria"/>
                <a:cs typeface="Cambria"/>
              </a:rPr>
              <a:t>|</a:t>
            </a:r>
            <a:r>
              <a:rPr sz="2750" spc="-285" dirty="0">
                <a:latin typeface="Cambria"/>
                <a:cs typeface="Cambria"/>
              </a:rPr>
              <a:t> </a:t>
            </a:r>
            <a:r>
              <a:rPr sz="2750" i="1" spc="20" dirty="0">
                <a:latin typeface="Cambria"/>
                <a:cs typeface="Cambria"/>
              </a:rPr>
              <a:t>x</a:t>
            </a:r>
            <a:r>
              <a:rPr sz="2750" i="1" spc="-365" dirty="0">
                <a:latin typeface="Cambria"/>
                <a:cs typeface="Cambria"/>
              </a:rPr>
              <a:t> </a:t>
            </a:r>
            <a:r>
              <a:rPr sz="2750" spc="20" dirty="0">
                <a:latin typeface="Cambria"/>
                <a:cs typeface="Cambria"/>
              </a:rPr>
              <a:t>)</a:t>
            </a:r>
            <a:r>
              <a:rPr sz="2750" spc="-365" dirty="0">
                <a:latin typeface="Cambria"/>
                <a:cs typeface="Cambria"/>
              </a:rPr>
              <a:t> </a:t>
            </a:r>
            <a:r>
              <a:rPr sz="4125" spc="30" baseline="28282" dirty="0">
                <a:latin typeface="Symbol"/>
                <a:cs typeface="Symbol"/>
              </a:rPr>
              <a:t></a:t>
            </a:r>
            <a:r>
              <a:rPr sz="4125" baseline="28282" dirty="0">
                <a:latin typeface="Times New Roman"/>
                <a:cs typeface="Times New Roman"/>
              </a:rPr>
              <a:t>	</a:t>
            </a:r>
            <a:r>
              <a:rPr sz="4125" spc="292" baseline="28282" dirty="0">
                <a:latin typeface="Symbol"/>
                <a:cs typeface="Symbol"/>
              </a:rPr>
              <a:t></a:t>
            </a:r>
            <a:r>
              <a:rPr sz="2750" spc="265" dirty="0">
                <a:latin typeface="Cambria"/>
                <a:cs typeface="Cambria"/>
              </a:rPr>
              <a:t>1</a:t>
            </a:r>
            <a:r>
              <a:rPr sz="2750" spc="25" dirty="0">
                <a:latin typeface="Symbol"/>
                <a:cs typeface="Symbol"/>
              </a:rPr>
              <a:t>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750" i="1" spc="30" dirty="0">
                <a:latin typeface="Cambria"/>
                <a:cs typeface="Cambria"/>
              </a:rPr>
              <a:t>P</a:t>
            </a:r>
            <a:r>
              <a:rPr sz="2750" spc="20" dirty="0">
                <a:latin typeface="Cambria"/>
                <a:cs typeface="Cambria"/>
              </a:rPr>
              <a:t>(</a:t>
            </a:r>
            <a:r>
              <a:rPr sz="2750" spc="-114" dirty="0">
                <a:latin typeface="Cambria"/>
                <a:cs typeface="Cambria"/>
              </a:rPr>
              <a:t> </a:t>
            </a:r>
            <a:r>
              <a:rPr sz="2750" i="1" spc="20" dirty="0">
                <a:latin typeface="Cambria"/>
                <a:cs typeface="Cambria"/>
              </a:rPr>
              <a:t>y</a:t>
            </a:r>
            <a:r>
              <a:rPr sz="2750" i="1" spc="15" dirty="0">
                <a:latin typeface="Cambria"/>
                <a:cs typeface="Cambria"/>
              </a:rPr>
              <a:t> </a:t>
            </a:r>
            <a:r>
              <a:rPr sz="2750" spc="25" dirty="0">
                <a:latin typeface="Symbol"/>
                <a:cs typeface="Symbol"/>
              </a:rPr>
              <a:t></a:t>
            </a:r>
            <a:r>
              <a:rPr sz="2750" spc="-315" dirty="0">
                <a:latin typeface="Times New Roman"/>
                <a:cs typeface="Times New Roman"/>
              </a:rPr>
              <a:t> </a:t>
            </a:r>
            <a:r>
              <a:rPr sz="2750" spc="90" dirty="0">
                <a:latin typeface="Cambria"/>
                <a:cs typeface="Cambria"/>
              </a:rPr>
              <a:t>1</a:t>
            </a:r>
            <a:r>
              <a:rPr sz="2750" spc="15" dirty="0">
                <a:latin typeface="Cambria"/>
                <a:cs typeface="Cambria"/>
              </a:rPr>
              <a:t>|</a:t>
            </a:r>
            <a:r>
              <a:rPr sz="2750" spc="-285" dirty="0">
                <a:latin typeface="Cambria"/>
                <a:cs typeface="Cambria"/>
              </a:rPr>
              <a:t> </a:t>
            </a:r>
            <a:r>
              <a:rPr sz="2750" i="1" spc="20" dirty="0">
                <a:latin typeface="Cambria"/>
                <a:cs typeface="Cambria"/>
              </a:rPr>
              <a:t>x</a:t>
            </a:r>
            <a:r>
              <a:rPr sz="2750" i="1" spc="-365" dirty="0">
                <a:latin typeface="Cambria"/>
                <a:cs typeface="Cambria"/>
              </a:rPr>
              <a:t> </a:t>
            </a:r>
            <a:r>
              <a:rPr sz="2750" spc="20" dirty="0">
                <a:latin typeface="Cambria"/>
                <a:cs typeface="Cambria"/>
              </a:rPr>
              <a:t>)</a:t>
            </a:r>
            <a:r>
              <a:rPr sz="2750" spc="-365" dirty="0">
                <a:latin typeface="Cambria"/>
                <a:cs typeface="Cambria"/>
              </a:rPr>
              <a:t> </a:t>
            </a:r>
            <a:r>
              <a:rPr sz="4125" spc="30" baseline="28282" dirty="0">
                <a:latin typeface="Symbol"/>
                <a:cs typeface="Symbol"/>
              </a:rPr>
              <a:t></a:t>
            </a:r>
            <a:endParaRPr sz="4125" baseline="28282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7837" y="5331287"/>
            <a:ext cx="3950970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0"/>
              </a:spcBef>
              <a:tabLst>
                <a:tab pos="1395730" algn="l"/>
                <a:tab pos="1744980" algn="l"/>
                <a:tab pos="2326005" algn="l"/>
                <a:tab pos="2675890" algn="l"/>
                <a:tab pos="3752215" algn="l"/>
              </a:tabLst>
            </a:pPr>
            <a:r>
              <a:rPr sz="4125" spc="30" baseline="40404" dirty="0">
                <a:latin typeface="Symbol"/>
                <a:cs typeface="Symbol"/>
              </a:rPr>
              <a:t></a:t>
            </a:r>
            <a:r>
              <a:rPr sz="4125" spc="-307" baseline="40404" dirty="0">
                <a:latin typeface="Times New Roman"/>
                <a:cs typeface="Times New Roman"/>
              </a:rPr>
              <a:t> </a:t>
            </a:r>
            <a:r>
              <a:rPr sz="2750" spc="25" dirty="0">
                <a:latin typeface="Symbol"/>
                <a:cs typeface="Symbol"/>
              </a:rPr>
              <a:t></a:t>
            </a:r>
            <a:r>
              <a:rPr sz="2750" spc="-3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Symbol"/>
                <a:cs typeface="Symbol"/>
              </a:rPr>
              <a:t>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750" spc="25" dirty="0">
                <a:latin typeface="Symbol"/>
                <a:cs typeface="Symbol"/>
              </a:rPr>
              <a:t>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Symbol"/>
                <a:cs typeface="Symbol"/>
              </a:rPr>
              <a:t>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750" i="1" spc="20" dirty="0">
                <a:latin typeface="Cambria"/>
                <a:cs typeface="Cambria"/>
              </a:rPr>
              <a:t>x	</a:t>
            </a:r>
            <a:r>
              <a:rPr sz="2750" spc="25" dirty="0">
                <a:latin typeface="Symbol"/>
                <a:cs typeface="Symbol"/>
              </a:rPr>
              <a:t></a:t>
            </a:r>
            <a:r>
              <a:rPr sz="2750" spc="-25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Symbol"/>
                <a:cs typeface="Symbol"/>
              </a:rPr>
              <a:t>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750" i="1" spc="20" dirty="0">
                <a:latin typeface="Cambria"/>
                <a:cs typeface="Cambria"/>
              </a:rPr>
              <a:t>x	</a:t>
            </a:r>
            <a:r>
              <a:rPr sz="2750" spc="65" dirty="0">
                <a:latin typeface="Symbol"/>
                <a:cs typeface="Symbol"/>
              </a:rPr>
              <a:t></a:t>
            </a:r>
            <a:r>
              <a:rPr sz="2750" spc="65" dirty="0">
                <a:latin typeface="Cambria"/>
                <a:cs typeface="Cambria"/>
              </a:rPr>
              <a:t>...</a:t>
            </a:r>
            <a:r>
              <a:rPr sz="2750" spc="-320" dirty="0">
                <a:latin typeface="Cambria"/>
                <a:cs typeface="Cambria"/>
              </a:rPr>
              <a:t> </a:t>
            </a:r>
            <a:r>
              <a:rPr sz="2750" spc="25" dirty="0">
                <a:latin typeface="Symbol"/>
                <a:cs typeface="Symbol"/>
              </a:rPr>
              <a:t></a:t>
            </a:r>
            <a:r>
              <a:rPr sz="2750" spc="-25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Symbol"/>
                <a:cs typeface="Symbol"/>
              </a:rPr>
              <a:t>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750" i="1" spc="20" dirty="0">
                <a:latin typeface="Cambria"/>
                <a:cs typeface="Cambria"/>
              </a:rPr>
              <a:t>x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87449" y="5613131"/>
            <a:ext cx="280733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1785" algn="l"/>
                <a:tab pos="948055" algn="l"/>
                <a:tab pos="1247140" algn="l"/>
                <a:tab pos="2369185" algn="l"/>
                <a:tab pos="2685415" algn="l"/>
              </a:tabLst>
            </a:pPr>
            <a:r>
              <a:rPr sz="1600" spc="10" dirty="0">
                <a:latin typeface="Cambria"/>
                <a:cs typeface="Cambria"/>
              </a:rPr>
              <a:t>1	1	2	2	</a:t>
            </a:r>
            <a:r>
              <a:rPr sz="1600" i="1" spc="10" dirty="0">
                <a:latin typeface="Cambria"/>
                <a:cs typeface="Cambria"/>
              </a:rPr>
              <a:t>p	p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59724" y="4366972"/>
            <a:ext cx="3787775" cy="640080"/>
            <a:chOff x="5359724" y="4366972"/>
            <a:chExt cx="3787775" cy="640080"/>
          </a:xfrm>
        </p:grpSpPr>
        <p:sp>
          <p:nvSpPr>
            <p:cNvPr id="17" name="object 17"/>
            <p:cNvSpPr/>
            <p:nvPr/>
          </p:nvSpPr>
          <p:spPr>
            <a:xfrm>
              <a:off x="5362899" y="4370147"/>
              <a:ext cx="3781425" cy="633730"/>
            </a:xfrm>
            <a:custGeom>
              <a:avLst/>
              <a:gdLst/>
              <a:ahLst/>
              <a:cxnLst/>
              <a:rect l="l" t="t" r="r" b="b"/>
              <a:pathLst>
                <a:path w="3781425" h="633729">
                  <a:moveTo>
                    <a:pt x="3781101" y="0"/>
                  </a:moveTo>
                  <a:lnTo>
                    <a:pt x="0" y="0"/>
                  </a:lnTo>
                  <a:lnTo>
                    <a:pt x="0" y="411446"/>
                  </a:lnTo>
                  <a:lnTo>
                    <a:pt x="1811397" y="411446"/>
                  </a:lnTo>
                  <a:lnTo>
                    <a:pt x="1811397" y="474916"/>
                  </a:lnTo>
                  <a:lnTo>
                    <a:pt x="1732248" y="474916"/>
                  </a:lnTo>
                  <a:lnTo>
                    <a:pt x="1890549" y="633219"/>
                  </a:lnTo>
                  <a:lnTo>
                    <a:pt x="2048856" y="474916"/>
                  </a:lnTo>
                  <a:lnTo>
                    <a:pt x="1969703" y="474916"/>
                  </a:lnTo>
                  <a:lnTo>
                    <a:pt x="1969703" y="411446"/>
                  </a:lnTo>
                  <a:lnTo>
                    <a:pt x="3781101" y="411446"/>
                  </a:lnTo>
                  <a:lnTo>
                    <a:pt x="378110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62899" y="4370147"/>
              <a:ext cx="3781425" cy="633730"/>
            </a:xfrm>
            <a:custGeom>
              <a:avLst/>
              <a:gdLst/>
              <a:ahLst/>
              <a:cxnLst/>
              <a:rect l="l" t="t" r="r" b="b"/>
              <a:pathLst>
                <a:path w="3781425" h="633729">
                  <a:moveTo>
                    <a:pt x="0" y="0"/>
                  </a:moveTo>
                  <a:lnTo>
                    <a:pt x="3781101" y="0"/>
                  </a:lnTo>
                  <a:lnTo>
                    <a:pt x="3781101" y="411447"/>
                  </a:lnTo>
                  <a:lnTo>
                    <a:pt x="1969704" y="411447"/>
                  </a:lnTo>
                  <a:lnTo>
                    <a:pt x="1969704" y="474917"/>
                  </a:lnTo>
                  <a:lnTo>
                    <a:pt x="2048857" y="474917"/>
                  </a:lnTo>
                  <a:lnTo>
                    <a:pt x="1890550" y="633220"/>
                  </a:lnTo>
                  <a:lnTo>
                    <a:pt x="1732248" y="474917"/>
                  </a:lnTo>
                  <a:lnTo>
                    <a:pt x="1811397" y="474917"/>
                  </a:lnTo>
                  <a:lnTo>
                    <a:pt x="1811397" y="411447"/>
                  </a:lnTo>
                  <a:lnTo>
                    <a:pt x="0" y="41144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65142" y="4412995"/>
            <a:ext cx="33769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Decision </a:t>
            </a: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Boundary</a:t>
            </a:r>
            <a:r>
              <a:rPr sz="1800" b="0" spc="-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18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equals</a:t>
            </a: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15" dirty="0">
                <a:solidFill>
                  <a:srgbClr val="FF0000"/>
                </a:solidFill>
                <a:latin typeface="Calibri Light"/>
                <a:cs typeface="Calibri Light"/>
              </a:rPr>
              <a:t>to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25" dirty="0">
                <a:solidFill>
                  <a:srgbClr val="FF0000"/>
                </a:solidFill>
                <a:latin typeface="Calibri Light"/>
                <a:cs typeface="Calibri Light"/>
              </a:rPr>
              <a:t>zero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3506" y="5067596"/>
            <a:ext cx="1721270" cy="108458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3743" y="4700837"/>
            <a:ext cx="79735" cy="292310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10</a:t>
            </a:r>
            <a:r>
              <a:rPr spc="-5" dirty="0"/>
              <a:t>/</a:t>
            </a:r>
            <a:r>
              <a:rPr spc="-10" dirty="0"/>
              <a:t>1</a:t>
            </a:r>
            <a:r>
              <a:rPr spc="-5" dirty="0"/>
              <a:t>/</a:t>
            </a:r>
            <a:r>
              <a:rPr spc="-10" dirty="0"/>
              <a:t>20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2050" name="Picture 2" descr="Understanding Logistic Regression - GeeksforGeeks">
            <a:extLst>
              <a:ext uri="{FF2B5EF4-FFF2-40B4-BE49-F238E27FC236}">
                <a16:creationId xmlns:a16="http://schemas.microsoft.com/office/drawing/2014/main" id="{1E60228C-9B2E-4B2F-9042-AC3BA766C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740" y="1151405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52C72E8-6786-4681-BE3D-9BCC34AB2E69}"/>
              </a:ext>
            </a:extLst>
          </p:cNvPr>
          <p:cNvSpPr txBox="1"/>
          <p:nvPr/>
        </p:nvSpPr>
        <p:spPr>
          <a:xfrm>
            <a:off x="4312420" y="4085632"/>
            <a:ext cx="518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if p(y=1|x)=p(y=0|x)? Cannot make a decision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B97523-2D12-4DF4-A88C-C309902E2BC3}"/>
              </a:ext>
            </a:extLst>
          </p:cNvPr>
          <p:cNvSpPr txBox="1"/>
          <p:nvPr/>
        </p:nvSpPr>
        <p:spPr>
          <a:xfrm>
            <a:off x="2854163" y="6400800"/>
            <a:ext cx="370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1=0  =</a:t>
            </a:r>
            <a:r>
              <a:rPr lang="en-US" dirty="0">
                <a:sym typeface="Wingdings" panose="05000000000000000000" pitchFamily="2" charset="2"/>
              </a:rPr>
              <a:t>  equation equals to zero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94" y="429259"/>
            <a:ext cx="4617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Logistic </a:t>
            </a:r>
            <a:r>
              <a:rPr sz="2400" b="0" spc="-15" dirty="0">
                <a:solidFill>
                  <a:srgbClr val="44546A"/>
                </a:solidFill>
                <a:latin typeface="Calibri Light"/>
                <a:cs typeface="Calibri Light"/>
              </a:rPr>
              <a:t>Regression</a:t>
            </a: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Classifier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3820" y="2172715"/>
            <a:ext cx="185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 Light"/>
                <a:cs typeface="Calibri Light"/>
              </a:rPr>
              <a:t>Binary</a:t>
            </a:r>
            <a:r>
              <a:rPr sz="1800" b="1" spc="-6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 Light"/>
                <a:cs typeface="Calibri Light"/>
              </a:rPr>
              <a:t>Classification</a:t>
            </a:r>
            <a:endParaRPr sz="1800" b="1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9411" y="1110090"/>
            <a:ext cx="8037195" cy="5346700"/>
            <a:chOff x="119411" y="1110090"/>
            <a:chExt cx="8037195" cy="5346700"/>
          </a:xfrm>
        </p:grpSpPr>
        <p:sp>
          <p:nvSpPr>
            <p:cNvPr id="5" name="object 5"/>
            <p:cNvSpPr/>
            <p:nvPr/>
          </p:nvSpPr>
          <p:spPr>
            <a:xfrm>
              <a:off x="6379007" y="2559519"/>
              <a:ext cx="140970" cy="3025140"/>
            </a:xfrm>
            <a:custGeom>
              <a:avLst/>
              <a:gdLst/>
              <a:ahLst/>
              <a:cxnLst/>
              <a:rect l="l" t="t" r="r" b="b"/>
              <a:pathLst>
                <a:path w="140970" h="3025140">
                  <a:moveTo>
                    <a:pt x="114300" y="342900"/>
                  </a:moveTo>
                  <a:lnTo>
                    <a:pt x="76200" y="342900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342900"/>
                  </a:ln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  <a:path w="140970" h="3025140">
                  <a:moveTo>
                    <a:pt x="132118" y="1109662"/>
                  </a:moveTo>
                  <a:lnTo>
                    <a:pt x="94018" y="1109662"/>
                  </a:lnTo>
                  <a:lnTo>
                    <a:pt x="94018" y="842962"/>
                  </a:lnTo>
                  <a:lnTo>
                    <a:pt x="55918" y="842962"/>
                  </a:lnTo>
                  <a:lnTo>
                    <a:pt x="55918" y="1109662"/>
                  </a:lnTo>
                  <a:lnTo>
                    <a:pt x="17818" y="1109662"/>
                  </a:lnTo>
                  <a:lnTo>
                    <a:pt x="74968" y="1223962"/>
                  </a:lnTo>
                  <a:lnTo>
                    <a:pt x="122593" y="1128712"/>
                  </a:lnTo>
                  <a:lnTo>
                    <a:pt x="132118" y="1109662"/>
                  </a:lnTo>
                  <a:close/>
                </a:path>
                <a:path w="140970" h="3025140">
                  <a:moveTo>
                    <a:pt x="140906" y="2910268"/>
                  </a:moveTo>
                  <a:lnTo>
                    <a:pt x="102806" y="2910268"/>
                  </a:lnTo>
                  <a:lnTo>
                    <a:pt x="102806" y="2567368"/>
                  </a:lnTo>
                  <a:lnTo>
                    <a:pt x="64706" y="2567368"/>
                  </a:lnTo>
                  <a:lnTo>
                    <a:pt x="64706" y="2910268"/>
                  </a:lnTo>
                  <a:lnTo>
                    <a:pt x="26606" y="2910268"/>
                  </a:lnTo>
                  <a:lnTo>
                    <a:pt x="83756" y="3024568"/>
                  </a:lnTo>
                  <a:lnTo>
                    <a:pt x="131368" y="2929318"/>
                  </a:lnTo>
                  <a:lnTo>
                    <a:pt x="140906" y="2910268"/>
                  </a:lnTo>
                  <a:close/>
                </a:path>
                <a:path w="140970" h="3025140">
                  <a:moveTo>
                    <a:pt x="140906" y="1947862"/>
                  </a:moveTo>
                  <a:lnTo>
                    <a:pt x="102806" y="1947862"/>
                  </a:lnTo>
                  <a:lnTo>
                    <a:pt x="102806" y="1604962"/>
                  </a:lnTo>
                  <a:lnTo>
                    <a:pt x="64706" y="1604962"/>
                  </a:lnTo>
                  <a:lnTo>
                    <a:pt x="64706" y="1947862"/>
                  </a:lnTo>
                  <a:lnTo>
                    <a:pt x="26606" y="1947862"/>
                  </a:lnTo>
                  <a:lnTo>
                    <a:pt x="83756" y="2062162"/>
                  </a:lnTo>
                  <a:lnTo>
                    <a:pt x="131381" y="1966912"/>
                  </a:lnTo>
                  <a:lnTo>
                    <a:pt x="140906" y="1947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6170" y="1248647"/>
              <a:ext cx="3395979" cy="5203190"/>
            </a:xfrm>
            <a:custGeom>
              <a:avLst/>
              <a:gdLst/>
              <a:ahLst/>
              <a:cxnLst/>
              <a:rect l="l" t="t" r="r" b="b"/>
              <a:pathLst>
                <a:path w="3395979" h="5203190">
                  <a:moveTo>
                    <a:pt x="0" y="0"/>
                  </a:moveTo>
                  <a:lnTo>
                    <a:pt x="3395623" y="0"/>
                  </a:lnTo>
                  <a:lnTo>
                    <a:pt x="3395623" y="5203188"/>
                  </a:lnTo>
                  <a:lnTo>
                    <a:pt x="0" y="520318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7271" y="1113265"/>
              <a:ext cx="980014" cy="4438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717270" y="1113265"/>
              <a:ext cx="980440" cy="443865"/>
            </a:xfrm>
            <a:custGeom>
              <a:avLst/>
              <a:gdLst/>
              <a:ahLst/>
              <a:cxnLst/>
              <a:rect l="l" t="t" r="r" b="b"/>
              <a:pathLst>
                <a:path w="980439" h="443865">
                  <a:moveTo>
                    <a:pt x="0" y="110966"/>
                  </a:moveTo>
                  <a:lnTo>
                    <a:pt x="758081" y="110966"/>
                  </a:lnTo>
                  <a:lnTo>
                    <a:pt x="758081" y="0"/>
                  </a:lnTo>
                  <a:lnTo>
                    <a:pt x="980015" y="221933"/>
                  </a:lnTo>
                  <a:lnTo>
                    <a:pt x="758081" y="443867"/>
                  </a:lnTo>
                  <a:lnTo>
                    <a:pt x="758081" y="332900"/>
                  </a:lnTo>
                  <a:lnTo>
                    <a:pt x="0" y="332900"/>
                  </a:lnTo>
                  <a:lnTo>
                    <a:pt x="0" y="110966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411" y="1248647"/>
              <a:ext cx="3585210" cy="4870450"/>
            </a:xfrm>
            <a:custGeom>
              <a:avLst/>
              <a:gdLst/>
              <a:ahLst/>
              <a:cxnLst/>
              <a:rect l="l" t="t" r="r" b="b"/>
              <a:pathLst>
                <a:path w="3585210" h="4870450">
                  <a:moveTo>
                    <a:pt x="3585209" y="0"/>
                  </a:moveTo>
                  <a:lnTo>
                    <a:pt x="0" y="0"/>
                  </a:lnTo>
                  <a:lnTo>
                    <a:pt x="0" y="4870203"/>
                  </a:lnTo>
                  <a:lnTo>
                    <a:pt x="3585209" y="4870203"/>
                  </a:lnTo>
                  <a:lnTo>
                    <a:pt x="358520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6755" y="2582900"/>
              <a:ext cx="125730" cy="3209290"/>
            </a:xfrm>
            <a:custGeom>
              <a:avLst/>
              <a:gdLst/>
              <a:ahLst/>
              <a:cxnLst/>
              <a:rect l="l" t="t" r="r" b="b"/>
              <a:pathLst>
                <a:path w="125730" h="3209290">
                  <a:moveTo>
                    <a:pt x="114300" y="3094685"/>
                  </a:moveTo>
                  <a:lnTo>
                    <a:pt x="76200" y="3094685"/>
                  </a:lnTo>
                  <a:lnTo>
                    <a:pt x="76200" y="2751785"/>
                  </a:lnTo>
                  <a:lnTo>
                    <a:pt x="38100" y="2751785"/>
                  </a:lnTo>
                  <a:lnTo>
                    <a:pt x="38100" y="3094685"/>
                  </a:lnTo>
                  <a:lnTo>
                    <a:pt x="0" y="3094685"/>
                  </a:lnTo>
                  <a:lnTo>
                    <a:pt x="57150" y="3208985"/>
                  </a:lnTo>
                  <a:lnTo>
                    <a:pt x="104775" y="3113735"/>
                  </a:lnTo>
                  <a:lnTo>
                    <a:pt x="114300" y="3094685"/>
                  </a:lnTo>
                  <a:close/>
                </a:path>
                <a:path w="125730" h="3209290">
                  <a:moveTo>
                    <a:pt x="114300" y="342900"/>
                  </a:moveTo>
                  <a:lnTo>
                    <a:pt x="76200" y="342900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342900"/>
                  </a:ln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  <a:path w="125730" h="3209290">
                  <a:moveTo>
                    <a:pt x="125730" y="1924481"/>
                  </a:moveTo>
                  <a:lnTo>
                    <a:pt x="87630" y="1924481"/>
                  </a:lnTo>
                  <a:lnTo>
                    <a:pt x="87630" y="1581581"/>
                  </a:lnTo>
                  <a:lnTo>
                    <a:pt x="49530" y="1581581"/>
                  </a:lnTo>
                  <a:lnTo>
                    <a:pt x="49530" y="1924481"/>
                  </a:lnTo>
                  <a:lnTo>
                    <a:pt x="11430" y="1924481"/>
                  </a:lnTo>
                  <a:lnTo>
                    <a:pt x="68580" y="2038781"/>
                  </a:lnTo>
                  <a:lnTo>
                    <a:pt x="116205" y="1943531"/>
                  </a:lnTo>
                  <a:lnTo>
                    <a:pt x="125730" y="1924481"/>
                  </a:lnTo>
                  <a:close/>
                </a:path>
                <a:path w="125730" h="3209290">
                  <a:moveTo>
                    <a:pt x="125730" y="1162481"/>
                  </a:moveTo>
                  <a:lnTo>
                    <a:pt x="87630" y="1162481"/>
                  </a:lnTo>
                  <a:lnTo>
                    <a:pt x="87630" y="819581"/>
                  </a:lnTo>
                  <a:lnTo>
                    <a:pt x="49530" y="819581"/>
                  </a:lnTo>
                  <a:lnTo>
                    <a:pt x="49530" y="1162481"/>
                  </a:lnTo>
                  <a:lnTo>
                    <a:pt x="11430" y="1162481"/>
                  </a:lnTo>
                  <a:lnTo>
                    <a:pt x="68580" y="1276781"/>
                  </a:lnTo>
                  <a:lnTo>
                    <a:pt x="116205" y="1181531"/>
                  </a:lnTo>
                  <a:lnTo>
                    <a:pt x="125730" y="11624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9411" y="1248647"/>
            <a:ext cx="3585210" cy="48704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136525" algn="ctr">
              <a:lnSpc>
                <a:spcPct val="100000"/>
              </a:lnSpc>
              <a:spcBef>
                <a:spcPts val="1185"/>
              </a:spcBef>
            </a:pPr>
            <a:r>
              <a:rPr sz="2400" b="0" spc="-15" dirty="0">
                <a:solidFill>
                  <a:srgbClr val="44546A"/>
                </a:solidFill>
                <a:latin typeface="Calibri Light"/>
                <a:cs typeface="Calibri Light"/>
              </a:rPr>
              <a:t>Data:</a:t>
            </a:r>
            <a:r>
              <a:rPr sz="2400" b="0" spc="-5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44546A"/>
                </a:solidFill>
                <a:latin typeface="Calibri Light"/>
                <a:cs typeface="Calibri Light"/>
              </a:rPr>
              <a:t>X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libri Light"/>
              <a:cs typeface="Calibri Light"/>
            </a:endParaRPr>
          </a:p>
          <a:p>
            <a:pPr marL="14604" algn="ctr">
              <a:lnSpc>
                <a:spcPct val="100000"/>
              </a:lnSpc>
            </a:pPr>
            <a:r>
              <a:rPr sz="2400" b="0" spc="-40" dirty="0">
                <a:solidFill>
                  <a:srgbClr val="44546A"/>
                </a:solidFill>
                <a:latin typeface="Calibri Light"/>
                <a:cs typeface="Calibri Light"/>
              </a:rPr>
              <a:t>Task:</a:t>
            </a:r>
            <a:r>
              <a:rPr sz="2400" b="0" spc="-5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44546A"/>
                </a:solidFill>
                <a:latin typeface="Calibri Light"/>
                <a:cs typeface="Calibri Light"/>
              </a:rPr>
              <a:t>y</a:t>
            </a:r>
            <a:endParaRPr sz="2400">
              <a:latin typeface="Calibri Light"/>
              <a:cs typeface="Calibri Light"/>
            </a:endParaRPr>
          </a:p>
          <a:p>
            <a:pPr marL="382905" marR="360680" algn="ctr">
              <a:lnSpc>
                <a:spcPct val="215000"/>
              </a:lnSpc>
              <a:spcBef>
                <a:spcPts val="409"/>
              </a:spcBef>
              <a:tabLst>
                <a:tab pos="2674620" algn="l"/>
              </a:tabLst>
            </a:pPr>
            <a:r>
              <a:rPr sz="2400" b="0" spc="-15" dirty="0">
                <a:solidFill>
                  <a:srgbClr val="44546A"/>
                </a:solidFill>
                <a:latin typeface="Calibri Light"/>
                <a:cs typeface="Calibri Light"/>
              </a:rPr>
              <a:t>Representation:</a:t>
            </a: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44546A"/>
                </a:solidFill>
                <a:latin typeface="Calibri Light"/>
                <a:cs typeface="Calibri Light"/>
              </a:rPr>
              <a:t>:	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x,</a:t>
            </a:r>
            <a:r>
              <a:rPr sz="2400" b="0" spc="-9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f() </a:t>
            </a:r>
            <a:r>
              <a:rPr sz="2400" b="0" spc="-52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15" dirty="0">
                <a:solidFill>
                  <a:srgbClr val="44546A"/>
                </a:solidFill>
                <a:latin typeface="Calibri Light"/>
                <a:cs typeface="Calibri Light"/>
              </a:rPr>
              <a:t>Score 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Function:</a:t>
            </a:r>
            <a:r>
              <a:rPr sz="2400" b="0" spc="-2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L()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Calibri Light"/>
              <a:cs typeface="Calibri Light"/>
            </a:endParaRPr>
          </a:p>
          <a:p>
            <a:pPr marL="545465" marR="379095" algn="ctr">
              <a:lnSpc>
                <a:spcPct val="79200"/>
              </a:lnSpc>
            </a:pP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Search/Optimization</a:t>
            </a:r>
            <a:r>
              <a:rPr sz="2400" b="0" spc="-6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44546A"/>
                </a:solidFill>
                <a:latin typeface="Calibri Light"/>
                <a:cs typeface="Calibri Light"/>
              </a:rPr>
              <a:t>: </a:t>
            </a:r>
            <a:r>
              <a:rPr sz="2400" b="0" spc="-53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argmin()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libri Light"/>
              <a:cs typeface="Calibri Light"/>
            </a:endParaRPr>
          </a:p>
          <a:p>
            <a:pPr marR="34925" algn="ctr">
              <a:lnSpc>
                <a:spcPct val="100000"/>
              </a:lnSpc>
              <a:spcBef>
                <a:spcPts val="5"/>
              </a:spcBef>
            </a:pP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Models,</a:t>
            </a:r>
            <a:r>
              <a:rPr sz="2400" b="0" spc="-4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20" dirty="0">
                <a:solidFill>
                  <a:srgbClr val="44546A"/>
                </a:solidFill>
                <a:latin typeface="Calibri Light"/>
                <a:cs typeface="Calibri Light"/>
              </a:rPr>
              <a:t>Parameters,</a:t>
            </a:r>
            <a:r>
              <a:rPr sz="2400" b="0" spc="-3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metrics</a:t>
            </a:r>
            <a:endParaRPr sz="2400">
              <a:latin typeface="Calibri Light"/>
              <a:cs typeface="Calibri Ligh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88190" y="1747965"/>
            <a:ext cx="4678680" cy="2440940"/>
            <a:chOff x="1788190" y="1747965"/>
            <a:chExt cx="4678680" cy="2440940"/>
          </a:xfrm>
        </p:grpSpPr>
        <p:sp>
          <p:nvSpPr>
            <p:cNvPr id="13" name="object 13"/>
            <p:cNvSpPr/>
            <p:nvPr/>
          </p:nvSpPr>
          <p:spPr>
            <a:xfrm>
              <a:off x="1788185" y="1747976"/>
              <a:ext cx="4678680" cy="469900"/>
            </a:xfrm>
            <a:custGeom>
              <a:avLst/>
              <a:gdLst/>
              <a:ahLst/>
              <a:cxnLst/>
              <a:rect l="l" t="t" r="r" b="b"/>
              <a:pathLst>
                <a:path w="4678680" h="469900">
                  <a:moveTo>
                    <a:pt x="114300" y="342900"/>
                  </a:moveTo>
                  <a:lnTo>
                    <a:pt x="76200" y="342900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342900"/>
                  </a:ln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  <a:path w="4678680" h="469900">
                  <a:moveTo>
                    <a:pt x="4678235" y="355104"/>
                  </a:moveTo>
                  <a:lnTo>
                    <a:pt x="4640123" y="355104"/>
                  </a:lnTo>
                  <a:lnTo>
                    <a:pt x="4640123" y="12204"/>
                  </a:lnTo>
                  <a:lnTo>
                    <a:pt x="4602023" y="12204"/>
                  </a:lnTo>
                  <a:lnTo>
                    <a:pt x="4602023" y="355104"/>
                  </a:lnTo>
                  <a:lnTo>
                    <a:pt x="4563935" y="355104"/>
                  </a:lnTo>
                  <a:lnTo>
                    <a:pt x="4621085" y="469404"/>
                  </a:lnTo>
                  <a:lnTo>
                    <a:pt x="4668710" y="374154"/>
                  </a:lnTo>
                  <a:lnTo>
                    <a:pt x="4678235" y="355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7189" y="2234217"/>
              <a:ext cx="972819" cy="257175"/>
            </a:xfrm>
            <a:custGeom>
              <a:avLst/>
              <a:gdLst/>
              <a:ahLst/>
              <a:cxnLst/>
              <a:rect l="l" t="t" r="r" b="b"/>
              <a:pathLst>
                <a:path w="972820" h="257175">
                  <a:moveTo>
                    <a:pt x="858806" y="128359"/>
                  </a:moveTo>
                  <a:lnTo>
                    <a:pt x="729668" y="203689"/>
                  </a:lnTo>
                  <a:lnTo>
                    <a:pt x="721192" y="211233"/>
                  </a:lnTo>
                  <a:lnTo>
                    <a:pt x="716432" y="221100"/>
                  </a:lnTo>
                  <a:lnTo>
                    <a:pt x="715719" y="232031"/>
                  </a:lnTo>
                  <a:lnTo>
                    <a:pt x="719385" y="242769"/>
                  </a:lnTo>
                  <a:lnTo>
                    <a:pt x="726928" y="251246"/>
                  </a:lnTo>
                  <a:lnTo>
                    <a:pt x="736795" y="256006"/>
                  </a:lnTo>
                  <a:lnTo>
                    <a:pt x="747726" y="256719"/>
                  </a:lnTo>
                  <a:lnTo>
                    <a:pt x="758465" y="253054"/>
                  </a:lnTo>
                  <a:lnTo>
                    <a:pt x="923244" y="156934"/>
                  </a:lnTo>
                  <a:lnTo>
                    <a:pt x="915517" y="156934"/>
                  </a:lnTo>
                  <a:lnTo>
                    <a:pt x="915517" y="153041"/>
                  </a:lnTo>
                  <a:lnTo>
                    <a:pt x="901119" y="153041"/>
                  </a:lnTo>
                  <a:lnTo>
                    <a:pt x="858806" y="128359"/>
                  </a:lnTo>
                  <a:close/>
                </a:path>
                <a:path w="972820" h="257175">
                  <a:moveTo>
                    <a:pt x="809821" y="99784"/>
                  </a:moveTo>
                  <a:lnTo>
                    <a:pt x="1" y="99784"/>
                  </a:lnTo>
                  <a:lnTo>
                    <a:pt x="0" y="156934"/>
                  </a:lnTo>
                  <a:lnTo>
                    <a:pt x="809820" y="156934"/>
                  </a:lnTo>
                  <a:lnTo>
                    <a:pt x="858806" y="128359"/>
                  </a:lnTo>
                  <a:lnTo>
                    <a:pt x="809821" y="99784"/>
                  </a:lnTo>
                  <a:close/>
                </a:path>
                <a:path w="972820" h="257175">
                  <a:moveTo>
                    <a:pt x="923240" y="99784"/>
                  </a:moveTo>
                  <a:lnTo>
                    <a:pt x="915517" y="99784"/>
                  </a:lnTo>
                  <a:lnTo>
                    <a:pt x="915517" y="156934"/>
                  </a:lnTo>
                  <a:lnTo>
                    <a:pt x="923244" y="156934"/>
                  </a:lnTo>
                  <a:lnTo>
                    <a:pt x="972228" y="128360"/>
                  </a:lnTo>
                  <a:lnTo>
                    <a:pt x="923240" y="99784"/>
                  </a:lnTo>
                  <a:close/>
                </a:path>
                <a:path w="972820" h="257175">
                  <a:moveTo>
                    <a:pt x="901119" y="103676"/>
                  </a:moveTo>
                  <a:lnTo>
                    <a:pt x="858806" y="128359"/>
                  </a:lnTo>
                  <a:lnTo>
                    <a:pt x="901119" y="153041"/>
                  </a:lnTo>
                  <a:lnTo>
                    <a:pt x="901119" y="103676"/>
                  </a:lnTo>
                  <a:close/>
                </a:path>
                <a:path w="972820" h="257175">
                  <a:moveTo>
                    <a:pt x="915517" y="103676"/>
                  </a:moveTo>
                  <a:lnTo>
                    <a:pt x="901119" y="103676"/>
                  </a:lnTo>
                  <a:lnTo>
                    <a:pt x="901119" y="153041"/>
                  </a:lnTo>
                  <a:lnTo>
                    <a:pt x="915517" y="153041"/>
                  </a:lnTo>
                  <a:lnTo>
                    <a:pt x="915517" y="103676"/>
                  </a:lnTo>
                  <a:close/>
                </a:path>
                <a:path w="972820" h="257175">
                  <a:moveTo>
                    <a:pt x="747726" y="0"/>
                  </a:moveTo>
                  <a:lnTo>
                    <a:pt x="736795" y="713"/>
                  </a:lnTo>
                  <a:lnTo>
                    <a:pt x="726928" y="5473"/>
                  </a:lnTo>
                  <a:lnTo>
                    <a:pt x="719385" y="13948"/>
                  </a:lnTo>
                  <a:lnTo>
                    <a:pt x="715720" y="24688"/>
                  </a:lnTo>
                  <a:lnTo>
                    <a:pt x="716433" y="35619"/>
                  </a:lnTo>
                  <a:lnTo>
                    <a:pt x="721193" y="45485"/>
                  </a:lnTo>
                  <a:lnTo>
                    <a:pt x="729669" y="53029"/>
                  </a:lnTo>
                  <a:lnTo>
                    <a:pt x="858806" y="128359"/>
                  </a:lnTo>
                  <a:lnTo>
                    <a:pt x="901119" y="103676"/>
                  </a:lnTo>
                  <a:lnTo>
                    <a:pt x="915517" y="103676"/>
                  </a:lnTo>
                  <a:lnTo>
                    <a:pt x="915517" y="99784"/>
                  </a:lnTo>
                  <a:lnTo>
                    <a:pt x="923240" y="99784"/>
                  </a:lnTo>
                  <a:lnTo>
                    <a:pt x="758465" y="3664"/>
                  </a:lnTo>
                  <a:lnTo>
                    <a:pt x="7477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41597" y="3151327"/>
              <a:ext cx="1001394" cy="1037590"/>
            </a:xfrm>
            <a:custGeom>
              <a:avLst/>
              <a:gdLst/>
              <a:ahLst/>
              <a:cxnLst/>
              <a:rect l="l" t="t" r="r" b="b"/>
              <a:pathLst>
                <a:path w="1001395" h="1037589">
                  <a:moveTo>
                    <a:pt x="972223" y="128358"/>
                  </a:moveTo>
                  <a:lnTo>
                    <a:pt x="923239" y="99783"/>
                  </a:lnTo>
                  <a:lnTo>
                    <a:pt x="758456" y="3657"/>
                  </a:lnTo>
                  <a:lnTo>
                    <a:pt x="747725" y="0"/>
                  </a:lnTo>
                  <a:lnTo>
                    <a:pt x="736790" y="711"/>
                  </a:lnTo>
                  <a:lnTo>
                    <a:pt x="726922" y="5473"/>
                  </a:lnTo>
                  <a:lnTo>
                    <a:pt x="719378" y="13944"/>
                  </a:lnTo>
                  <a:lnTo>
                    <a:pt x="715708" y="24688"/>
                  </a:lnTo>
                  <a:lnTo>
                    <a:pt x="716432" y="35623"/>
                  </a:lnTo>
                  <a:lnTo>
                    <a:pt x="721182" y="45478"/>
                  </a:lnTo>
                  <a:lnTo>
                    <a:pt x="729665" y="53022"/>
                  </a:lnTo>
                  <a:lnTo>
                    <a:pt x="809815" y="99783"/>
                  </a:lnTo>
                  <a:lnTo>
                    <a:pt x="0" y="99783"/>
                  </a:lnTo>
                  <a:lnTo>
                    <a:pt x="0" y="156933"/>
                  </a:lnTo>
                  <a:lnTo>
                    <a:pt x="809802" y="156933"/>
                  </a:lnTo>
                  <a:lnTo>
                    <a:pt x="729665" y="203682"/>
                  </a:lnTo>
                  <a:lnTo>
                    <a:pt x="721182" y="211226"/>
                  </a:lnTo>
                  <a:lnTo>
                    <a:pt x="716432" y="221094"/>
                  </a:lnTo>
                  <a:lnTo>
                    <a:pt x="715708" y="232029"/>
                  </a:lnTo>
                  <a:lnTo>
                    <a:pt x="719378" y="242773"/>
                  </a:lnTo>
                  <a:lnTo>
                    <a:pt x="726922" y="251244"/>
                  </a:lnTo>
                  <a:lnTo>
                    <a:pt x="736790" y="256006"/>
                  </a:lnTo>
                  <a:lnTo>
                    <a:pt x="747725" y="256717"/>
                  </a:lnTo>
                  <a:lnTo>
                    <a:pt x="758456" y="253047"/>
                  </a:lnTo>
                  <a:lnTo>
                    <a:pt x="923239" y="156933"/>
                  </a:lnTo>
                  <a:lnTo>
                    <a:pt x="972223" y="128358"/>
                  </a:lnTo>
                  <a:close/>
                </a:path>
                <a:path w="1001395" h="1037589">
                  <a:moveTo>
                    <a:pt x="1001369" y="909027"/>
                  </a:moveTo>
                  <a:lnTo>
                    <a:pt x="952373" y="880452"/>
                  </a:lnTo>
                  <a:lnTo>
                    <a:pt x="787603" y="784326"/>
                  </a:lnTo>
                  <a:lnTo>
                    <a:pt x="776859" y="780669"/>
                  </a:lnTo>
                  <a:lnTo>
                    <a:pt x="765937" y="781380"/>
                  </a:lnTo>
                  <a:lnTo>
                    <a:pt x="756069" y="786142"/>
                  </a:lnTo>
                  <a:lnTo>
                    <a:pt x="748525" y="794613"/>
                  </a:lnTo>
                  <a:lnTo>
                    <a:pt x="744855" y="805357"/>
                  </a:lnTo>
                  <a:lnTo>
                    <a:pt x="745566" y="816292"/>
                  </a:lnTo>
                  <a:lnTo>
                    <a:pt x="750328" y="826147"/>
                  </a:lnTo>
                  <a:lnTo>
                    <a:pt x="758799" y="833691"/>
                  </a:lnTo>
                  <a:lnTo>
                    <a:pt x="838949" y="880452"/>
                  </a:lnTo>
                  <a:lnTo>
                    <a:pt x="29133" y="880452"/>
                  </a:lnTo>
                  <a:lnTo>
                    <a:pt x="29133" y="937602"/>
                  </a:lnTo>
                  <a:lnTo>
                    <a:pt x="838949" y="937602"/>
                  </a:lnTo>
                  <a:lnTo>
                    <a:pt x="758799" y="984351"/>
                  </a:lnTo>
                  <a:lnTo>
                    <a:pt x="750328" y="991895"/>
                  </a:lnTo>
                  <a:lnTo>
                    <a:pt x="745566" y="1001763"/>
                  </a:lnTo>
                  <a:lnTo>
                    <a:pt x="744855" y="1012698"/>
                  </a:lnTo>
                  <a:lnTo>
                    <a:pt x="748525" y="1023442"/>
                  </a:lnTo>
                  <a:lnTo>
                    <a:pt x="756069" y="1031913"/>
                  </a:lnTo>
                  <a:lnTo>
                    <a:pt x="765937" y="1036675"/>
                  </a:lnTo>
                  <a:lnTo>
                    <a:pt x="776859" y="1037386"/>
                  </a:lnTo>
                  <a:lnTo>
                    <a:pt x="787603" y="1033716"/>
                  </a:lnTo>
                  <a:lnTo>
                    <a:pt x="952373" y="937602"/>
                  </a:lnTo>
                  <a:lnTo>
                    <a:pt x="1001369" y="9090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32692" y="1392428"/>
            <a:ext cx="168730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X:</a:t>
            </a:r>
            <a:r>
              <a:rPr sz="1800" b="0" spc="-7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20" dirty="0">
                <a:solidFill>
                  <a:srgbClr val="44546A"/>
                </a:solidFill>
                <a:latin typeface="Calibri Light"/>
                <a:cs typeface="Calibri Light"/>
              </a:rPr>
              <a:t>Tabular</a:t>
            </a:r>
            <a:r>
              <a:rPr lang="en-US" sz="1800" b="0" spc="-20" dirty="0">
                <a:solidFill>
                  <a:srgbClr val="44546A"/>
                </a:solidFill>
                <a:latin typeface="Calibri Light"/>
                <a:cs typeface="Calibri Light"/>
              </a:rPr>
              <a:t>/ 2D</a:t>
            </a:r>
            <a:endParaRPr sz="1800" dirty="0">
              <a:latin typeface="Calibri Light"/>
              <a:cs typeface="Calibri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74157" y="3090164"/>
            <a:ext cx="3069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Log-odds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 y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=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linear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function</a:t>
            </a:r>
            <a:r>
              <a:rPr sz="1800" b="0" spc="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of</a:t>
            </a:r>
            <a:r>
              <a:rPr sz="1800" b="0" spc="1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Xs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62001" y="4568444"/>
            <a:ext cx="2477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20"/>
              </a:lnSpc>
              <a:spcBef>
                <a:spcPts val="100"/>
              </a:spcBef>
            </a:pPr>
            <a:r>
              <a:rPr sz="1800" b="0" spc="-15" dirty="0">
                <a:solidFill>
                  <a:srgbClr val="44546A"/>
                </a:solidFill>
                <a:latin typeface="Calibri Light"/>
                <a:cs typeface="Calibri Light"/>
              </a:rPr>
              <a:t>Iterative</a:t>
            </a:r>
            <a:r>
              <a:rPr sz="1800" b="0" spc="-2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(Newton)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method</a:t>
            </a:r>
            <a:endParaRPr sz="1800">
              <a:latin typeface="Calibri Light"/>
              <a:cs typeface="Calibri Light"/>
            </a:endParaRPr>
          </a:p>
          <a:p>
            <a:pPr marR="43815" algn="ctr">
              <a:lnSpc>
                <a:spcPts val="1920"/>
              </a:lnSpc>
            </a:pP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800" b="0" spc="-4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SGD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96380" y="3846067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M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L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E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19413" y="5495035"/>
            <a:ext cx="1469390" cy="7391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Logistic</a:t>
            </a:r>
            <a:r>
              <a:rPr sz="1800" b="0" spc="-5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weights</a:t>
            </a:r>
            <a:endParaRPr sz="1800">
              <a:latin typeface="Calibri Light"/>
              <a:cs typeface="Calibri Light"/>
            </a:endParaRPr>
          </a:p>
          <a:p>
            <a:pPr marL="52069">
              <a:lnSpc>
                <a:spcPct val="100000"/>
              </a:lnSpc>
              <a:spcBef>
                <a:spcPts val="650"/>
              </a:spcBef>
            </a:pP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800" b="0" spc="-2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Accuracy</a:t>
            </a:r>
            <a:r>
              <a:rPr sz="1800" b="0" spc="-2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800" b="0" spc="-1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F1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25289" y="393242"/>
            <a:ext cx="15240" cy="520065"/>
          </a:xfrm>
          <a:custGeom>
            <a:avLst/>
            <a:gdLst/>
            <a:ahLst/>
            <a:cxnLst/>
            <a:rect l="l" t="t" r="r" b="b"/>
            <a:pathLst>
              <a:path w="15239" h="520065">
                <a:moveTo>
                  <a:pt x="15045" y="0"/>
                </a:moveTo>
                <a:lnTo>
                  <a:pt x="0" y="0"/>
                </a:lnTo>
                <a:lnTo>
                  <a:pt x="0" y="519739"/>
                </a:lnTo>
                <a:lnTo>
                  <a:pt x="15045" y="519739"/>
                </a:lnTo>
                <a:lnTo>
                  <a:pt x="15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938444" y="55705"/>
            <a:ext cx="10985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35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783590" algn="l"/>
              </a:tabLst>
            </a:pPr>
            <a:r>
              <a:rPr sz="4425" i="1" spc="7" baseline="-28248" dirty="0">
                <a:latin typeface="Times New Roman"/>
                <a:cs typeface="Times New Roman"/>
              </a:rPr>
              <a:t>e</a:t>
            </a:r>
            <a:r>
              <a:rPr sz="1750" i="1" spc="-15" dirty="0">
                <a:latin typeface="Symbol"/>
                <a:cs typeface="Symbol"/>
              </a:rPr>
              <a:t></a:t>
            </a:r>
            <a:r>
              <a:rPr sz="1875" spc="-44" baseline="-26666" dirty="0"/>
              <a:t>0</a:t>
            </a:r>
            <a:r>
              <a:rPr sz="1875" spc="-225" baseline="-26666" dirty="0"/>
              <a:t> </a:t>
            </a:r>
            <a:r>
              <a:rPr sz="1700" spc="45" dirty="0">
                <a:latin typeface="Symbol"/>
                <a:cs typeface="Symbol"/>
              </a:rPr>
              <a:t></a:t>
            </a:r>
            <a:r>
              <a:rPr sz="1750" i="1" spc="-60" dirty="0">
                <a:latin typeface="Symbol"/>
                <a:cs typeface="Symbol"/>
              </a:rPr>
              <a:t></a:t>
            </a:r>
            <a:r>
              <a:rPr sz="1750" dirty="0"/>
              <a:t>	</a:t>
            </a:r>
            <a:r>
              <a:rPr sz="1700" i="1" spc="-25" dirty="0">
                <a:latin typeface="Times New Roman"/>
                <a:cs typeface="Times New Roman"/>
              </a:rPr>
              <a:t>x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12377" y="364792"/>
            <a:ext cx="3208655" cy="649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2440"/>
              </a:lnSpc>
              <a:spcBef>
                <a:spcPts val="125"/>
              </a:spcBef>
              <a:tabLst>
                <a:tab pos="2960370" algn="l"/>
              </a:tabLst>
            </a:pPr>
            <a:r>
              <a:rPr sz="2950" i="1" spc="-40" dirty="0">
                <a:latin typeface="Times New Roman"/>
                <a:cs typeface="Times New Roman"/>
              </a:rPr>
              <a:t>P</a:t>
            </a:r>
            <a:r>
              <a:rPr sz="2950" spc="-40" dirty="0">
                <a:latin typeface="Times New Roman"/>
                <a:cs typeface="Times New Roman"/>
              </a:rPr>
              <a:t>(</a:t>
            </a:r>
            <a:r>
              <a:rPr sz="2950" spc="-340" dirty="0">
                <a:latin typeface="Times New Roman"/>
                <a:cs typeface="Times New Roman"/>
              </a:rPr>
              <a:t> </a:t>
            </a:r>
            <a:r>
              <a:rPr sz="2950" i="1" spc="-50" dirty="0">
                <a:latin typeface="Times New Roman"/>
                <a:cs typeface="Times New Roman"/>
              </a:rPr>
              <a:t>y</a:t>
            </a:r>
            <a:r>
              <a:rPr sz="2950" i="1" spc="-55" dirty="0">
                <a:latin typeface="Times New Roman"/>
                <a:cs typeface="Times New Roman"/>
              </a:rPr>
              <a:t> </a:t>
            </a:r>
            <a:r>
              <a:rPr sz="2950" spc="-60" dirty="0">
                <a:latin typeface="Symbol"/>
                <a:cs typeface="Symbol"/>
              </a:rPr>
              <a:t></a:t>
            </a:r>
            <a:r>
              <a:rPr sz="2950" spc="-290" dirty="0">
                <a:latin typeface="Times New Roman"/>
                <a:cs typeface="Times New Roman"/>
              </a:rPr>
              <a:t> </a:t>
            </a:r>
            <a:r>
              <a:rPr sz="2950" spc="-55" dirty="0">
                <a:latin typeface="Times New Roman"/>
                <a:cs typeface="Times New Roman"/>
              </a:rPr>
              <a:t>1</a:t>
            </a:r>
            <a:r>
              <a:rPr sz="2950" spc="-185" dirty="0">
                <a:latin typeface="Times New Roman"/>
                <a:cs typeface="Times New Roman"/>
              </a:rPr>
              <a:t> </a:t>
            </a:r>
            <a:r>
              <a:rPr sz="2950" i="1" spc="25" dirty="0">
                <a:latin typeface="Times New Roman"/>
                <a:cs typeface="Times New Roman"/>
              </a:rPr>
              <a:t>x</a:t>
            </a:r>
            <a:r>
              <a:rPr sz="2950" spc="25" dirty="0">
                <a:latin typeface="Times New Roman"/>
                <a:cs typeface="Times New Roman"/>
              </a:rPr>
              <a:t>)</a:t>
            </a:r>
            <a:r>
              <a:rPr sz="2950" spc="-150" dirty="0">
                <a:latin typeface="Times New Roman"/>
                <a:cs typeface="Times New Roman"/>
              </a:rPr>
              <a:t> </a:t>
            </a:r>
            <a:r>
              <a:rPr sz="2950" spc="-60" dirty="0">
                <a:latin typeface="Symbol"/>
                <a:cs typeface="Symbol"/>
              </a:rPr>
              <a:t></a:t>
            </a:r>
            <a:r>
              <a:rPr sz="2950" spc="-60" dirty="0">
                <a:latin typeface="Times New Roman"/>
                <a:cs typeface="Times New Roman"/>
              </a:rPr>
              <a:t>	</a:t>
            </a:r>
            <a:r>
              <a:rPr sz="1875" i="1" spc="-52" baseline="-24444" dirty="0">
                <a:latin typeface="Times New Roman"/>
                <a:cs typeface="Times New Roman"/>
              </a:rPr>
              <a:t>T</a:t>
            </a:r>
            <a:endParaRPr sz="1875" baseline="-24444">
              <a:latin typeface="Times New Roman"/>
              <a:cs typeface="Times New Roman"/>
            </a:endParaRPr>
          </a:p>
          <a:p>
            <a:pPr marL="1844039">
              <a:lnSpc>
                <a:spcPts val="2440"/>
              </a:lnSpc>
              <a:tabLst>
                <a:tab pos="3077210" algn="l"/>
              </a:tabLst>
            </a:pPr>
            <a:r>
              <a:rPr sz="4425" spc="225" baseline="-28248" dirty="0">
                <a:latin typeface="Times New Roman"/>
                <a:cs typeface="Times New Roman"/>
              </a:rPr>
              <a:t>1</a:t>
            </a:r>
            <a:r>
              <a:rPr sz="4425" spc="-89" baseline="-28248" dirty="0">
                <a:latin typeface="Symbol"/>
                <a:cs typeface="Symbol"/>
              </a:rPr>
              <a:t></a:t>
            </a:r>
            <a:r>
              <a:rPr sz="4425" spc="-300" baseline="-28248" dirty="0">
                <a:latin typeface="Times New Roman"/>
                <a:cs typeface="Times New Roman"/>
              </a:rPr>
              <a:t> </a:t>
            </a:r>
            <a:r>
              <a:rPr sz="4425" i="1" spc="7" baseline="-28248" dirty="0">
                <a:latin typeface="Times New Roman"/>
                <a:cs typeface="Times New Roman"/>
              </a:rPr>
              <a:t>e</a:t>
            </a:r>
            <a:r>
              <a:rPr sz="1750" i="1" spc="-15" dirty="0">
                <a:latin typeface="Symbol"/>
                <a:cs typeface="Symbol"/>
              </a:rPr>
              <a:t></a:t>
            </a:r>
            <a:r>
              <a:rPr sz="1875" spc="-44" baseline="-26666" dirty="0">
                <a:latin typeface="Times New Roman"/>
                <a:cs typeface="Times New Roman"/>
              </a:rPr>
              <a:t>0</a:t>
            </a:r>
            <a:r>
              <a:rPr sz="1875" spc="-225" baseline="-26666" dirty="0">
                <a:latin typeface="Times New Roman"/>
                <a:cs typeface="Times New Roman"/>
              </a:rPr>
              <a:t> </a:t>
            </a:r>
            <a:r>
              <a:rPr sz="1700" spc="45" dirty="0">
                <a:latin typeface="Symbol"/>
                <a:cs typeface="Symbol"/>
              </a:rPr>
              <a:t></a:t>
            </a:r>
            <a:r>
              <a:rPr sz="1750" i="1" spc="-60" dirty="0">
                <a:latin typeface="Symbol"/>
                <a:cs typeface="Symbol"/>
              </a:rPr>
              <a:t>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00" i="1" spc="-25" dirty="0">
                <a:latin typeface="Times New Roman"/>
                <a:cs typeface="Times New Roman"/>
              </a:rPr>
              <a:t>x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64400" y="645237"/>
            <a:ext cx="1375410" cy="15875"/>
          </a:xfrm>
          <a:custGeom>
            <a:avLst/>
            <a:gdLst/>
            <a:ahLst/>
            <a:cxnLst/>
            <a:rect l="l" t="t" r="r" b="b"/>
            <a:pathLst>
              <a:path w="1375409" h="15875">
                <a:moveTo>
                  <a:pt x="1374782" y="0"/>
                </a:moveTo>
                <a:lnTo>
                  <a:pt x="0" y="0"/>
                </a:lnTo>
                <a:lnTo>
                  <a:pt x="0" y="15749"/>
                </a:lnTo>
                <a:lnTo>
                  <a:pt x="1374782" y="15749"/>
                </a:lnTo>
                <a:lnTo>
                  <a:pt x="137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327390" y="6449957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b="0" dirty="0">
                <a:solidFill>
                  <a:srgbClr val="898989"/>
                </a:solidFill>
                <a:latin typeface="Calibri Light"/>
                <a:cs typeface="Calibri Light"/>
              </a:rPr>
              <a:t>3</a:t>
            </a:fld>
            <a:endParaRPr sz="9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028" y="1496171"/>
            <a:ext cx="914400" cy="697230"/>
          </a:xfrm>
          <a:custGeom>
            <a:avLst/>
            <a:gdLst/>
            <a:ahLst/>
            <a:cxnLst/>
            <a:rect l="l" t="t" r="r" b="b"/>
            <a:pathLst>
              <a:path w="914400" h="697230">
                <a:moveTo>
                  <a:pt x="0" y="0"/>
                </a:moveTo>
                <a:lnTo>
                  <a:pt x="1" y="697224"/>
                </a:lnTo>
              </a:path>
              <a:path w="914400" h="69723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26831" y="1504251"/>
            <a:ext cx="529590" cy="703580"/>
            <a:chOff x="8326831" y="1504251"/>
            <a:chExt cx="529590" cy="703580"/>
          </a:xfrm>
        </p:grpSpPr>
        <p:sp>
          <p:nvSpPr>
            <p:cNvPr id="4" name="object 4"/>
            <p:cNvSpPr/>
            <p:nvPr/>
          </p:nvSpPr>
          <p:spPr>
            <a:xfrm>
              <a:off x="8326831" y="1510601"/>
              <a:ext cx="523240" cy="0"/>
            </a:xfrm>
            <a:custGeom>
              <a:avLst/>
              <a:gdLst/>
              <a:ahLst/>
              <a:cxnLst/>
              <a:rect l="l" t="t" r="r" b="b"/>
              <a:pathLst>
                <a:path w="523240">
                  <a:moveTo>
                    <a:pt x="0" y="0"/>
                  </a:moveTo>
                  <a:lnTo>
                    <a:pt x="523012" y="1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49842" y="1510601"/>
              <a:ext cx="0" cy="697230"/>
            </a:xfrm>
            <a:custGeom>
              <a:avLst/>
              <a:gdLst/>
              <a:ahLst/>
              <a:cxnLst/>
              <a:rect l="l" t="t" r="r" b="b"/>
              <a:pathLst>
                <a:path h="697230">
                  <a:moveTo>
                    <a:pt x="0" y="0"/>
                  </a:moveTo>
                  <a:lnTo>
                    <a:pt x="1" y="697224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5388609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b="0" spc="-30" dirty="0">
                <a:latin typeface="Calibri Light"/>
                <a:cs typeface="Calibri Light"/>
              </a:rPr>
              <a:t>Review </a:t>
            </a:r>
            <a:r>
              <a:rPr sz="3300" b="0" spc="-30" dirty="0">
                <a:latin typeface="Calibri Light"/>
                <a:cs typeface="Calibri Light"/>
              </a:rPr>
              <a:t>Bayes </a:t>
            </a:r>
            <a:r>
              <a:rPr sz="3300" b="0" spc="-15" dirty="0">
                <a:latin typeface="Calibri Light"/>
                <a:cs typeface="Calibri Light"/>
              </a:rPr>
              <a:t>classifiers</a:t>
            </a:r>
            <a:endParaRPr sz="3300" dirty="0">
              <a:latin typeface="Calibri Light"/>
              <a:cs typeface="Calibr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1490" y="2392701"/>
            <a:ext cx="842010" cy="330200"/>
          </a:xfrm>
          <a:custGeom>
            <a:avLst/>
            <a:gdLst/>
            <a:ahLst/>
            <a:cxnLst/>
            <a:rect l="l" t="t" r="r" b="b"/>
            <a:pathLst>
              <a:path w="842010" h="330200">
                <a:moveTo>
                  <a:pt x="841756" y="0"/>
                </a:moveTo>
                <a:lnTo>
                  <a:pt x="0" y="0"/>
                </a:lnTo>
                <a:lnTo>
                  <a:pt x="0" y="330200"/>
                </a:lnTo>
                <a:lnTo>
                  <a:pt x="841756" y="330200"/>
                </a:lnTo>
                <a:lnTo>
                  <a:pt x="84175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340" y="1579879"/>
            <a:ext cx="9065260" cy="142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0" spc="-45" dirty="0">
                <a:latin typeface="Calibri Light"/>
                <a:cs typeface="Calibri Light"/>
              </a:rPr>
              <a:t>Treat</a:t>
            </a:r>
            <a:r>
              <a:rPr sz="2100" b="0" spc="-5" dirty="0">
                <a:latin typeface="Calibri Light"/>
                <a:cs typeface="Calibri Light"/>
              </a:rPr>
              <a:t> each </a:t>
            </a:r>
            <a:r>
              <a:rPr sz="2100" b="0" spc="-20" dirty="0">
                <a:latin typeface="Calibri Light"/>
                <a:cs typeface="Calibri Light"/>
              </a:rPr>
              <a:t>feature</a:t>
            </a:r>
            <a:r>
              <a:rPr sz="2100" b="0" spc="-5" dirty="0">
                <a:latin typeface="Calibri Light"/>
                <a:cs typeface="Calibri Light"/>
              </a:rPr>
              <a:t> </a:t>
            </a:r>
            <a:r>
              <a:rPr sz="2100" b="0" spc="-15" dirty="0">
                <a:latin typeface="Calibri Light"/>
                <a:cs typeface="Calibri Light"/>
              </a:rPr>
              <a:t>attribute</a:t>
            </a:r>
            <a:r>
              <a:rPr sz="2100" b="0" dirty="0">
                <a:latin typeface="Calibri Light"/>
                <a:cs typeface="Calibri Light"/>
              </a:rPr>
              <a:t> </a:t>
            </a:r>
            <a:r>
              <a:rPr sz="2100" b="0" spc="-5" dirty="0">
                <a:latin typeface="Calibri Light"/>
                <a:cs typeface="Calibri Light"/>
              </a:rPr>
              <a:t>and the class</a:t>
            </a:r>
            <a:r>
              <a:rPr sz="2100" b="0" dirty="0">
                <a:latin typeface="Calibri Light"/>
                <a:cs typeface="Calibri Light"/>
              </a:rPr>
              <a:t> </a:t>
            </a:r>
            <a:r>
              <a:rPr sz="2100" b="0" spc="-5" dirty="0">
                <a:latin typeface="Calibri Light"/>
                <a:cs typeface="Calibri Light"/>
              </a:rPr>
              <a:t>label</a:t>
            </a:r>
            <a:r>
              <a:rPr sz="2100" b="0" dirty="0">
                <a:latin typeface="Calibri Light"/>
                <a:cs typeface="Calibri Light"/>
              </a:rPr>
              <a:t> </a:t>
            </a:r>
            <a:r>
              <a:rPr sz="2100" b="0" spc="-5" dirty="0">
                <a:latin typeface="Calibri Light"/>
                <a:cs typeface="Calibri Light"/>
              </a:rPr>
              <a:t>as</a:t>
            </a:r>
            <a:r>
              <a:rPr sz="2100" b="0" dirty="0">
                <a:latin typeface="Calibri Light"/>
                <a:cs typeface="Calibri Light"/>
              </a:rPr>
              <a:t> </a:t>
            </a:r>
            <a:r>
              <a:rPr sz="2100" b="0" spc="-10" dirty="0">
                <a:latin typeface="Calibri Light"/>
                <a:cs typeface="Calibri Light"/>
              </a:rPr>
              <a:t>random</a:t>
            </a:r>
            <a:r>
              <a:rPr sz="2100" b="0" dirty="0">
                <a:latin typeface="Calibri Light"/>
                <a:cs typeface="Calibri Light"/>
              </a:rPr>
              <a:t> </a:t>
            </a:r>
            <a:r>
              <a:rPr sz="2100" b="0" spc="-10" dirty="0">
                <a:latin typeface="Calibri Light"/>
                <a:cs typeface="Calibri Light"/>
              </a:rPr>
              <a:t>variables.</a:t>
            </a:r>
            <a:r>
              <a:rPr lang="en-US" sz="2100" b="0" spc="-10" dirty="0">
                <a:latin typeface="Calibri Light"/>
                <a:cs typeface="Calibri Light"/>
              </a:rPr>
              <a:t> .(c1,c2…)</a:t>
            </a:r>
            <a:endParaRPr sz="21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00" dirty="0">
              <a:latin typeface="Calibri Light"/>
              <a:cs typeface="Calibri Light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0" spc="-25" dirty="0">
                <a:latin typeface="Calibri Light"/>
                <a:cs typeface="Calibri Light"/>
              </a:rPr>
              <a:t>Training:</a:t>
            </a:r>
            <a:r>
              <a:rPr sz="2100" b="0" spc="35" dirty="0">
                <a:latin typeface="Calibri Light"/>
                <a:cs typeface="Calibri Light"/>
              </a:rPr>
              <a:t> </a:t>
            </a:r>
            <a:r>
              <a:rPr sz="2100" b="0" spc="-10" dirty="0">
                <a:latin typeface="Calibri Light"/>
                <a:cs typeface="Calibri Light"/>
              </a:rPr>
              <a:t>What</a:t>
            </a:r>
            <a:r>
              <a:rPr sz="2100" b="0" spc="-5" dirty="0">
                <a:latin typeface="Calibri Light"/>
                <a:cs typeface="Calibri Light"/>
              </a:rPr>
              <a:t> is</a:t>
            </a:r>
            <a:r>
              <a:rPr sz="2100" b="0" spc="5" dirty="0">
                <a:latin typeface="Calibri Light"/>
                <a:cs typeface="Calibri Light"/>
              </a:rPr>
              <a:t> </a:t>
            </a:r>
            <a:r>
              <a:rPr sz="2100" b="0" spc="-5" dirty="0">
                <a:latin typeface="Calibri Light"/>
                <a:cs typeface="Calibri Light"/>
              </a:rPr>
              <a:t>an</a:t>
            </a:r>
            <a:r>
              <a:rPr sz="2100" b="0" dirty="0">
                <a:latin typeface="Calibri Light"/>
                <a:cs typeface="Calibri Light"/>
              </a:rPr>
              <a:t> </a:t>
            </a:r>
            <a:r>
              <a:rPr sz="2100" b="0" spc="-15" dirty="0">
                <a:latin typeface="Calibri Light"/>
                <a:cs typeface="Calibri Light"/>
              </a:rPr>
              <a:t>appropriate</a:t>
            </a:r>
            <a:r>
              <a:rPr sz="2100" b="0" dirty="0">
                <a:latin typeface="Calibri Light"/>
                <a:cs typeface="Calibri Light"/>
              </a:rPr>
              <a:t> </a:t>
            </a:r>
            <a:r>
              <a:rPr sz="2100" b="0" spc="-5" dirty="0">
                <a:latin typeface="Calibri Light"/>
                <a:cs typeface="Calibri Light"/>
              </a:rPr>
              <a:t>loss</a:t>
            </a:r>
            <a:r>
              <a:rPr sz="2100" b="0" spc="5" dirty="0">
                <a:latin typeface="Calibri Light"/>
                <a:cs typeface="Calibri Light"/>
              </a:rPr>
              <a:t> </a:t>
            </a:r>
            <a:r>
              <a:rPr sz="2100" b="0" spc="-20" dirty="0">
                <a:latin typeface="Calibri Light"/>
                <a:cs typeface="Calibri Light"/>
              </a:rPr>
              <a:t>for</a:t>
            </a:r>
            <a:r>
              <a:rPr sz="2100" b="0" spc="5" dirty="0">
                <a:latin typeface="Calibri Light"/>
                <a:cs typeface="Calibri Light"/>
              </a:rPr>
              <a:t> </a:t>
            </a:r>
            <a:r>
              <a:rPr sz="2100" b="0" spc="-10" dirty="0">
                <a:latin typeface="Calibri Light"/>
                <a:cs typeface="Calibri Light"/>
              </a:rPr>
              <a:t>classification?</a:t>
            </a:r>
            <a:endParaRPr sz="2100" dirty="0">
              <a:latin typeface="Calibri Light"/>
              <a:cs typeface="Calibri Light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E.g. </a:t>
            </a:r>
            <a:r>
              <a:rPr sz="1800" b="0" spc="-5" dirty="0">
                <a:latin typeface="Calibri Light"/>
                <a:cs typeface="Calibri Light"/>
              </a:rPr>
              <a:t>Compare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training</a:t>
            </a:r>
            <a:r>
              <a:rPr sz="1800" b="0" spc="1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class</a:t>
            </a:r>
            <a:r>
              <a:rPr sz="1800" b="0" spc="15" dirty="0">
                <a:latin typeface="Calibri Light"/>
                <a:cs typeface="Calibri Light"/>
              </a:rPr>
              <a:t> </a:t>
            </a:r>
            <a:r>
              <a:rPr sz="1800" b="0" spc="-15" dirty="0">
                <a:latin typeface="Calibri Light"/>
                <a:cs typeface="Calibri Light"/>
              </a:rPr>
              <a:t>to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output</a:t>
            </a:r>
            <a:r>
              <a:rPr sz="1800" b="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class:</a:t>
            </a:r>
            <a:r>
              <a:rPr sz="1800" b="0" dirty="0"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FF0000"/>
                </a:solidFill>
                <a:latin typeface="Calibri Light"/>
                <a:cs typeface="Calibri Light"/>
              </a:rPr>
              <a:t>Zero-One</a:t>
            </a: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loss</a:t>
            </a:r>
            <a:r>
              <a:rPr sz="1800" b="0" spc="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(per</a:t>
            </a:r>
            <a:r>
              <a:rPr sz="1800" b="0" spc="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class)</a:t>
            </a:r>
            <a:endParaRPr sz="1800" dirty="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1228" y="5128261"/>
            <a:ext cx="8098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9550" algn="l"/>
              </a:tabLst>
            </a:pPr>
            <a:r>
              <a:rPr sz="1800" b="0" spc="-5" dirty="0">
                <a:latin typeface="Calibri Light"/>
                <a:cs typeface="Calibri Light"/>
              </a:rPr>
              <a:t>Can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we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model/estimate</a:t>
            </a:r>
            <a:r>
              <a:rPr sz="1800" b="0" dirty="0"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p(C=C</a:t>
            </a:r>
            <a:r>
              <a:rPr sz="1800" b="0" spc="-7" baseline="-13888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1800" b="0" spc="209" baseline="-13888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|x)</a:t>
            </a:r>
            <a:r>
              <a:rPr sz="1800" b="0" spc="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=</a:t>
            </a:r>
            <a:r>
              <a:rPr sz="1800" b="0" spc="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p(</a:t>
            </a:r>
            <a:r>
              <a:rPr sz="1800" b="0" spc="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C</a:t>
            </a:r>
            <a:r>
              <a:rPr sz="1800" b="0" spc="-7" baseline="-13888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1800" b="0" spc="209" baseline="-13888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| 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x</a:t>
            </a:r>
            <a:r>
              <a:rPr sz="1800" b="0" spc="-7" baseline="-13888" dirty="0">
                <a:solidFill>
                  <a:srgbClr val="FF0000"/>
                </a:solidFill>
                <a:latin typeface="Calibri Light"/>
                <a:cs typeface="Calibri Light"/>
              </a:rPr>
              <a:t>1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,</a:t>
            </a:r>
            <a:r>
              <a:rPr sz="1800" b="0" spc="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x</a:t>
            </a:r>
            <a:r>
              <a:rPr sz="1800" b="0" spc="-7" baseline="-13888" dirty="0">
                <a:solidFill>
                  <a:srgbClr val="FF0000"/>
                </a:solidFill>
                <a:latin typeface="Calibri Light"/>
                <a:cs typeface="Calibri Light"/>
              </a:rPr>
              <a:t>2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 …</a:t>
            </a:r>
            <a:r>
              <a:rPr sz="1800" b="0" spc="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, 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x</a:t>
            </a:r>
            <a:r>
              <a:rPr sz="1800" b="0" spc="-7" baseline="-13888" dirty="0">
                <a:solidFill>
                  <a:srgbClr val="FF0000"/>
                </a:solidFill>
                <a:latin typeface="Calibri Light"/>
                <a:cs typeface="Calibri Light"/>
              </a:rPr>
              <a:t>p</a:t>
            </a:r>
            <a:r>
              <a:rPr sz="1800" b="0" spc="217" baseline="-13888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)</a:t>
            </a:r>
            <a:r>
              <a:rPr sz="1800" b="0" spc="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directly</a:t>
            </a: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15" dirty="0">
                <a:solidFill>
                  <a:srgbClr val="FF0000"/>
                </a:solidFill>
                <a:latin typeface="Calibri Light"/>
                <a:cs typeface="Calibri Light"/>
              </a:rPr>
              <a:t>from</a:t>
            </a:r>
            <a:r>
              <a:rPr sz="1800" b="0" spc="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20" dirty="0">
                <a:solidFill>
                  <a:srgbClr val="FF0000"/>
                </a:solidFill>
                <a:latin typeface="Calibri Light"/>
                <a:cs typeface="Calibri Light"/>
              </a:rPr>
              <a:t>reference</a:t>
            </a:r>
            <a:r>
              <a:rPr sz="1800" b="0" spc="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FF0000"/>
                </a:solidFill>
                <a:latin typeface="Calibri Light"/>
                <a:cs typeface="Calibri Light"/>
              </a:rPr>
              <a:t>data?</a:t>
            </a:r>
            <a:endParaRPr sz="1800" dirty="0">
              <a:latin typeface="Calibri Light"/>
              <a:cs typeface="Calibri Ligh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741" y="3444548"/>
            <a:ext cx="2292629" cy="3108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7064" y="3261836"/>
            <a:ext cx="311599" cy="45215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6858" y="2351519"/>
            <a:ext cx="664357" cy="285671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10</a:t>
            </a:r>
            <a:r>
              <a:rPr spc="-5" dirty="0"/>
              <a:t>/</a:t>
            </a:r>
            <a:r>
              <a:rPr spc="-10" dirty="0"/>
              <a:t>1</a:t>
            </a:r>
            <a:r>
              <a:rPr spc="-5" dirty="0"/>
              <a:t>/</a:t>
            </a:r>
            <a:r>
              <a:rPr spc="-10" dirty="0"/>
              <a:t>20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327390" y="6449957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b="0" dirty="0">
                <a:solidFill>
                  <a:srgbClr val="898989"/>
                </a:solidFill>
                <a:latin typeface="Calibri Light"/>
                <a:cs typeface="Calibri Light"/>
              </a:rPr>
              <a:t>4</a:t>
            </a:fld>
            <a:endParaRPr sz="900">
              <a:latin typeface="Calibri Light"/>
              <a:cs typeface="Calibri Light"/>
            </a:endParaRPr>
          </a:p>
        </p:txBody>
      </p:sp>
      <p:pic>
        <p:nvPicPr>
          <p:cNvPr id="1026" name="Picture 2" descr="What loss function to use if the output layer (label) is composed of one-hot  vectors and zero vectors? - Stack Overflow">
            <a:extLst>
              <a:ext uri="{FF2B5EF4-FFF2-40B4-BE49-F238E27FC236}">
                <a16:creationId xmlns:a16="http://schemas.microsoft.com/office/drawing/2014/main" id="{250E7502-F65A-4BA6-A58E-14F2F8FCD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65" y="3068280"/>
            <a:ext cx="2151223" cy="147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541192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b="0" spc="-30" dirty="0">
                <a:latin typeface="Calibri Light"/>
                <a:cs typeface="Calibri Light"/>
              </a:rPr>
              <a:t>Model the </a:t>
            </a:r>
            <a:r>
              <a:rPr sz="3300" b="0" spc="-30" dirty="0">
                <a:latin typeface="Calibri Light"/>
                <a:cs typeface="Calibri Light"/>
              </a:rPr>
              <a:t>Bayes </a:t>
            </a:r>
            <a:r>
              <a:rPr sz="3300" b="0" spc="-15" dirty="0">
                <a:latin typeface="Calibri Light"/>
                <a:cs typeface="Calibri Light"/>
              </a:rPr>
              <a:t>classifiers</a:t>
            </a:r>
            <a:endParaRPr sz="33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1490" y="2380001"/>
            <a:ext cx="746125" cy="330200"/>
          </a:xfrm>
          <a:custGeom>
            <a:avLst/>
            <a:gdLst/>
            <a:ahLst/>
            <a:cxnLst/>
            <a:rect l="l" t="t" r="r" b="b"/>
            <a:pathLst>
              <a:path w="746125" h="330200">
                <a:moveTo>
                  <a:pt x="745807" y="0"/>
                </a:moveTo>
                <a:lnTo>
                  <a:pt x="0" y="0"/>
                </a:lnTo>
                <a:lnTo>
                  <a:pt x="0" y="330200"/>
                </a:lnTo>
                <a:lnTo>
                  <a:pt x="745807" y="330200"/>
                </a:lnTo>
                <a:lnTo>
                  <a:pt x="74580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6540" y="1579879"/>
            <a:ext cx="7487920" cy="1987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34950" algn="l"/>
              </a:tabLst>
            </a:pPr>
            <a:r>
              <a:rPr sz="2100" b="0" spc="-45" dirty="0">
                <a:latin typeface="Calibri Light"/>
                <a:cs typeface="Calibri Light"/>
              </a:rPr>
              <a:t>Treat</a:t>
            </a:r>
            <a:r>
              <a:rPr sz="2100" b="0" spc="-5" dirty="0">
                <a:latin typeface="Calibri Light"/>
                <a:cs typeface="Calibri Light"/>
              </a:rPr>
              <a:t> each </a:t>
            </a:r>
            <a:r>
              <a:rPr sz="2100" b="0" spc="-20" dirty="0">
                <a:latin typeface="Calibri Light"/>
                <a:cs typeface="Calibri Light"/>
              </a:rPr>
              <a:t>feature</a:t>
            </a:r>
            <a:r>
              <a:rPr sz="2100" b="0" spc="-5" dirty="0">
                <a:latin typeface="Calibri Light"/>
                <a:cs typeface="Calibri Light"/>
              </a:rPr>
              <a:t> </a:t>
            </a:r>
            <a:r>
              <a:rPr sz="2100" b="0" spc="-15" dirty="0">
                <a:latin typeface="Calibri Light"/>
                <a:cs typeface="Calibri Light"/>
              </a:rPr>
              <a:t>attribute</a:t>
            </a:r>
            <a:r>
              <a:rPr sz="2100" b="0" dirty="0">
                <a:latin typeface="Calibri Light"/>
                <a:cs typeface="Calibri Light"/>
              </a:rPr>
              <a:t> </a:t>
            </a:r>
            <a:r>
              <a:rPr sz="2100" b="0" spc="-5" dirty="0">
                <a:latin typeface="Calibri Light"/>
                <a:cs typeface="Calibri Light"/>
              </a:rPr>
              <a:t>and the class</a:t>
            </a:r>
            <a:r>
              <a:rPr sz="2100" b="0" dirty="0">
                <a:latin typeface="Calibri Light"/>
                <a:cs typeface="Calibri Light"/>
              </a:rPr>
              <a:t> </a:t>
            </a:r>
            <a:r>
              <a:rPr sz="2100" b="0" spc="-5" dirty="0">
                <a:latin typeface="Calibri Light"/>
                <a:cs typeface="Calibri Light"/>
              </a:rPr>
              <a:t>label</a:t>
            </a:r>
            <a:r>
              <a:rPr sz="2100" b="0" dirty="0">
                <a:latin typeface="Calibri Light"/>
                <a:cs typeface="Calibri Light"/>
              </a:rPr>
              <a:t> </a:t>
            </a:r>
            <a:r>
              <a:rPr sz="2100" b="0" spc="-5" dirty="0">
                <a:latin typeface="Calibri Light"/>
                <a:cs typeface="Calibri Light"/>
              </a:rPr>
              <a:t>as</a:t>
            </a:r>
            <a:r>
              <a:rPr sz="2100" b="0" dirty="0">
                <a:latin typeface="Calibri Light"/>
                <a:cs typeface="Calibri Light"/>
              </a:rPr>
              <a:t> </a:t>
            </a:r>
            <a:r>
              <a:rPr sz="2100" b="0" spc="-10" dirty="0">
                <a:latin typeface="Calibri Light"/>
                <a:cs typeface="Calibri Light"/>
              </a:rPr>
              <a:t>random</a:t>
            </a:r>
            <a:r>
              <a:rPr sz="2100" b="0" dirty="0">
                <a:latin typeface="Calibri Light"/>
                <a:cs typeface="Calibri Light"/>
              </a:rPr>
              <a:t> </a:t>
            </a:r>
            <a:r>
              <a:rPr sz="2100" b="0" spc="-10" dirty="0">
                <a:latin typeface="Calibri Light"/>
                <a:cs typeface="Calibri Light"/>
              </a:rPr>
              <a:t>variables.</a:t>
            </a:r>
            <a:endParaRPr sz="21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900" dirty="0">
              <a:latin typeface="Calibri Light"/>
              <a:cs typeface="Calibri Light"/>
            </a:endParaRPr>
          </a:p>
          <a:p>
            <a:pPr marL="234950" indent="-171450">
              <a:lnSpc>
                <a:spcPct val="100000"/>
              </a:lnSpc>
              <a:buFont typeface="Arial"/>
              <a:buChar char="•"/>
              <a:tabLst>
                <a:tab pos="234950" algn="l"/>
              </a:tabLst>
            </a:pPr>
            <a:r>
              <a:rPr sz="2100" b="0" spc="-35" dirty="0">
                <a:latin typeface="Calibri Light"/>
                <a:cs typeface="Calibri Light"/>
              </a:rPr>
              <a:t>Testing:</a:t>
            </a:r>
            <a:r>
              <a:rPr sz="2100" b="0" spc="-5" dirty="0">
                <a:latin typeface="Calibri Light"/>
                <a:cs typeface="Calibri Light"/>
              </a:rPr>
              <a:t> </a:t>
            </a:r>
            <a:r>
              <a:rPr sz="2100" b="0" spc="-10" dirty="0">
                <a:latin typeface="Calibri Light"/>
                <a:cs typeface="Calibri Light"/>
              </a:rPr>
              <a:t>Given</a:t>
            </a:r>
            <a:r>
              <a:rPr sz="2100" b="0" spc="-5" dirty="0">
                <a:latin typeface="Calibri Light"/>
                <a:cs typeface="Calibri Light"/>
              </a:rPr>
              <a:t> </a:t>
            </a:r>
            <a:r>
              <a:rPr sz="2100" b="0" dirty="0">
                <a:latin typeface="Calibri Light"/>
                <a:cs typeface="Calibri Light"/>
              </a:rPr>
              <a:t>a </a:t>
            </a:r>
            <a:r>
              <a:rPr sz="2100" b="0" spc="-5" dirty="0">
                <a:latin typeface="Calibri Light"/>
                <a:cs typeface="Calibri Light"/>
              </a:rPr>
              <a:t>sample </a:t>
            </a:r>
            <a:r>
              <a:rPr sz="2100" b="0" spc="-10" dirty="0">
                <a:latin typeface="Calibri Light"/>
                <a:cs typeface="Calibri Light"/>
              </a:rPr>
              <a:t>vector</a:t>
            </a:r>
            <a:r>
              <a:rPr sz="2100" b="0" spc="5" dirty="0">
                <a:latin typeface="Calibri Light"/>
                <a:cs typeface="Calibri Light"/>
              </a:rPr>
              <a:t> </a:t>
            </a:r>
            <a:r>
              <a:rPr sz="3075" b="0" spc="30" baseline="1355" dirty="0">
                <a:latin typeface="Calibri Light"/>
                <a:cs typeface="Calibri Light"/>
              </a:rPr>
              <a:t>x</a:t>
            </a:r>
            <a:r>
              <a:rPr sz="3075" b="0" spc="7" baseline="1355" dirty="0">
                <a:latin typeface="Calibri Light"/>
                <a:cs typeface="Calibri Light"/>
              </a:rPr>
              <a:t> </a:t>
            </a:r>
            <a:r>
              <a:rPr sz="2100" b="0" spc="-5" dirty="0">
                <a:latin typeface="Calibri Light"/>
                <a:cs typeface="Calibri Light"/>
              </a:rPr>
              <a:t>with</a:t>
            </a:r>
            <a:r>
              <a:rPr sz="2100" b="0" dirty="0">
                <a:latin typeface="Calibri Light"/>
                <a:cs typeface="Calibri Light"/>
              </a:rPr>
              <a:t> </a:t>
            </a:r>
            <a:r>
              <a:rPr sz="2100" b="0" spc="-15" dirty="0">
                <a:latin typeface="Calibri Light"/>
                <a:cs typeface="Calibri Light"/>
              </a:rPr>
              <a:t>attributes</a:t>
            </a:r>
            <a:r>
              <a:rPr sz="2100" b="0" spc="-5" dirty="0">
                <a:latin typeface="Calibri Light"/>
                <a:cs typeface="Calibri Light"/>
              </a:rPr>
              <a:t> as</a:t>
            </a:r>
            <a:r>
              <a:rPr sz="2100" b="0" dirty="0">
                <a:latin typeface="Calibri Light"/>
                <a:cs typeface="Calibri Light"/>
              </a:rPr>
              <a:t> ( </a:t>
            </a:r>
            <a:r>
              <a:rPr sz="2100" b="0" spc="-5" dirty="0">
                <a:latin typeface="Calibri Light"/>
                <a:cs typeface="Calibri Light"/>
              </a:rPr>
              <a:t>x</a:t>
            </a:r>
            <a:r>
              <a:rPr sz="2100" b="0" spc="-7" baseline="-15873" dirty="0">
                <a:latin typeface="Calibri Light"/>
                <a:cs typeface="Calibri Light"/>
              </a:rPr>
              <a:t>1</a:t>
            </a:r>
            <a:r>
              <a:rPr sz="2100" b="0" spc="-5" dirty="0">
                <a:latin typeface="Calibri Light"/>
                <a:cs typeface="Calibri Light"/>
              </a:rPr>
              <a:t>, x</a:t>
            </a:r>
            <a:r>
              <a:rPr sz="2100" b="0" spc="-7" baseline="-15873" dirty="0">
                <a:latin typeface="Calibri Light"/>
                <a:cs typeface="Calibri Light"/>
              </a:rPr>
              <a:t>2</a:t>
            </a:r>
            <a:r>
              <a:rPr sz="2100" b="0" spc="-5" dirty="0">
                <a:latin typeface="Calibri Light"/>
                <a:cs typeface="Calibri Light"/>
              </a:rPr>
              <a:t>,</a:t>
            </a:r>
            <a:r>
              <a:rPr sz="2100" b="0" dirty="0">
                <a:latin typeface="Calibri Light"/>
                <a:cs typeface="Calibri Light"/>
              </a:rPr>
              <a:t> …</a:t>
            </a:r>
            <a:r>
              <a:rPr sz="2100" b="0" spc="-5" dirty="0">
                <a:latin typeface="Calibri Light"/>
                <a:cs typeface="Calibri Light"/>
              </a:rPr>
              <a:t> </a:t>
            </a:r>
            <a:r>
              <a:rPr sz="2100" b="0" dirty="0">
                <a:latin typeface="Calibri Light"/>
                <a:cs typeface="Calibri Light"/>
              </a:rPr>
              <a:t>, </a:t>
            </a:r>
            <a:r>
              <a:rPr sz="2100" b="0" spc="-5" dirty="0">
                <a:latin typeface="Calibri Light"/>
                <a:cs typeface="Calibri Light"/>
              </a:rPr>
              <a:t>x</a:t>
            </a:r>
            <a:r>
              <a:rPr sz="2100" b="0" spc="-7" baseline="-15873" dirty="0">
                <a:latin typeface="Calibri Light"/>
                <a:cs typeface="Calibri Light"/>
              </a:rPr>
              <a:t>p</a:t>
            </a:r>
            <a:r>
              <a:rPr sz="2100" b="0" spc="232" baseline="-15873" dirty="0">
                <a:latin typeface="Calibri Light"/>
                <a:cs typeface="Calibri Light"/>
              </a:rPr>
              <a:t> </a:t>
            </a:r>
            <a:r>
              <a:rPr sz="2100" b="0" spc="-5" dirty="0">
                <a:latin typeface="Calibri Light"/>
                <a:cs typeface="Calibri Light"/>
              </a:rPr>
              <a:t>):</a:t>
            </a:r>
            <a:endParaRPr sz="2100" dirty="0">
              <a:latin typeface="Calibri Light"/>
              <a:cs typeface="Calibri Light"/>
            </a:endParaRPr>
          </a:p>
          <a:p>
            <a:pPr marL="577850" lvl="1" indent="-17145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577850" algn="l"/>
              </a:tabLst>
            </a:pPr>
            <a:r>
              <a:rPr sz="1800" b="0" spc="-5" dirty="0">
                <a:latin typeface="Calibri Light"/>
                <a:cs typeface="Calibri Light"/>
              </a:rPr>
              <a:t>Goal </a:t>
            </a:r>
            <a:r>
              <a:rPr sz="1800" b="1" dirty="0">
                <a:solidFill>
                  <a:srgbClr val="FF0000"/>
                </a:solidFill>
                <a:latin typeface="Calibri Light"/>
                <a:cs typeface="Calibri Light"/>
              </a:rPr>
              <a:t>is</a:t>
            </a:r>
            <a:r>
              <a:rPr sz="1800" b="1" spc="-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Calibri Light"/>
                <a:cs typeface="Calibri Light"/>
              </a:rPr>
              <a:t>to</a:t>
            </a:r>
            <a:r>
              <a:rPr sz="1800" b="1" spc="-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 Light"/>
                <a:cs typeface="Calibri Light"/>
              </a:rPr>
              <a:t>predict its class</a:t>
            </a:r>
            <a:endParaRPr sz="1800" b="1" dirty="0">
              <a:solidFill>
                <a:srgbClr val="FF0000"/>
              </a:solidFill>
              <a:latin typeface="Calibri Light"/>
              <a:cs typeface="Calibri Light"/>
            </a:endParaRPr>
          </a:p>
          <a:p>
            <a:pPr marL="577850" lvl="1" indent="-17145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77850" algn="l"/>
              </a:tabLst>
            </a:pPr>
            <a:r>
              <a:rPr sz="1800" b="0" spc="-10" dirty="0">
                <a:latin typeface="Calibri Light"/>
                <a:cs typeface="Calibri Light"/>
              </a:rPr>
              <a:t>HOW: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we</a:t>
            </a:r>
            <a:r>
              <a:rPr sz="1800" b="0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want</a:t>
            </a:r>
            <a:r>
              <a:rPr sz="1800" b="0" dirty="0">
                <a:latin typeface="Calibri Light"/>
                <a:cs typeface="Calibri Light"/>
              </a:rPr>
              <a:t> </a:t>
            </a:r>
            <a:r>
              <a:rPr sz="1800" b="0" spc="-15" dirty="0">
                <a:latin typeface="Calibri Light"/>
                <a:cs typeface="Calibri Light"/>
              </a:rPr>
              <a:t>to</a:t>
            </a:r>
            <a:r>
              <a:rPr sz="1800" b="0" dirty="0"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0000FF"/>
                </a:solidFill>
                <a:latin typeface="Calibri Light"/>
                <a:cs typeface="Calibri Light"/>
              </a:rPr>
              <a:t>find</a:t>
            </a:r>
            <a:r>
              <a:rPr sz="1800" b="0" spc="1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0000FF"/>
                </a:solidFill>
                <a:latin typeface="Calibri Light"/>
                <a:cs typeface="Calibri Light"/>
              </a:rPr>
              <a:t>the</a:t>
            </a:r>
            <a:r>
              <a:rPr sz="1800" b="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0000FF"/>
                </a:solidFill>
                <a:latin typeface="Calibri Light"/>
                <a:cs typeface="Calibri Light"/>
              </a:rPr>
              <a:t>class</a:t>
            </a:r>
            <a:r>
              <a:rPr sz="1800" b="0" spc="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0000FF"/>
                </a:solidFill>
                <a:latin typeface="Calibri Light"/>
                <a:cs typeface="Calibri Light"/>
              </a:rPr>
              <a:t>that</a:t>
            </a:r>
            <a:r>
              <a:rPr sz="1800" b="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0000FF"/>
                </a:solidFill>
                <a:latin typeface="Calibri Light"/>
                <a:cs typeface="Calibri Light"/>
              </a:rPr>
              <a:t>maximizes</a:t>
            </a:r>
            <a:r>
              <a:rPr lang="en-US" sz="1800" b="0" spc="-10" dirty="0">
                <a:solidFill>
                  <a:srgbClr val="0000FF"/>
                </a:solidFill>
                <a:latin typeface="Calibri Light"/>
                <a:cs typeface="Calibri Light"/>
              </a:rPr>
              <a:t> my model f(x)</a:t>
            </a:r>
            <a:r>
              <a:rPr sz="1800" b="0" spc="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p(</a:t>
            </a:r>
            <a:r>
              <a:rPr sz="1800" b="0" spc="1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c | </a:t>
            </a:r>
            <a:r>
              <a:rPr sz="1800" b="0" spc="-5" dirty="0">
                <a:latin typeface="Calibri Light"/>
                <a:cs typeface="Calibri Light"/>
              </a:rPr>
              <a:t>x</a:t>
            </a:r>
            <a:r>
              <a:rPr sz="1800" b="0" spc="-7" baseline="-13888" dirty="0">
                <a:latin typeface="Calibri Light"/>
                <a:cs typeface="Calibri Light"/>
              </a:rPr>
              <a:t>1</a:t>
            </a:r>
            <a:r>
              <a:rPr sz="1800" b="0" spc="-5" dirty="0">
                <a:latin typeface="Calibri Light"/>
                <a:cs typeface="Calibri Light"/>
              </a:rPr>
              <a:t>,</a:t>
            </a:r>
            <a:r>
              <a:rPr sz="1800" b="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x</a:t>
            </a:r>
            <a:r>
              <a:rPr sz="1800" b="0" spc="-7" baseline="-13888" dirty="0">
                <a:latin typeface="Calibri Light"/>
                <a:cs typeface="Calibri Light"/>
              </a:rPr>
              <a:t>2</a:t>
            </a:r>
            <a:r>
              <a:rPr sz="1800" b="0" spc="-5" dirty="0">
                <a:latin typeface="Calibri Light"/>
                <a:cs typeface="Calibri Light"/>
              </a:rPr>
              <a:t>,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…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, </a:t>
            </a:r>
            <a:r>
              <a:rPr sz="1800" b="0" spc="-5" dirty="0">
                <a:latin typeface="Calibri Light"/>
                <a:cs typeface="Calibri Light"/>
              </a:rPr>
              <a:t>x</a:t>
            </a:r>
            <a:r>
              <a:rPr sz="1800" b="0" spc="-7" baseline="-13888" dirty="0">
                <a:latin typeface="Calibri Light"/>
                <a:cs typeface="Calibri Light"/>
              </a:rPr>
              <a:t>p</a:t>
            </a:r>
            <a:r>
              <a:rPr sz="1800" b="0" spc="209" baseline="-13888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).</a:t>
            </a:r>
            <a:endParaRPr sz="1800" dirty="0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10</a:t>
            </a:r>
            <a:r>
              <a:rPr spc="-5" dirty="0"/>
              <a:t>/</a:t>
            </a:r>
            <a:r>
              <a:rPr spc="-10" dirty="0"/>
              <a:t>1</a:t>
            </a:r>
            <a:r>
              <a:rPr spc="-5" dirty="0"/>
              <a:t>/</a:t>
            </a:r>
            <a:r>
              <a:rPr spc="-10" dirty="0"/>
              <a:t>20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327390" y="6449957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b="0" dirty="0">
                <a:solidFill>
                  <a:srgbClr val="898989"/>
                </a:solidFill>
                <a:latin typeface="Calibri Light"/>
                <a:cs typeface="Calibri Light"/>
              </a:rPr>
              <a:t>5</a:t>
            </a:fld>
            <a:endParaRPr sz="900">
              <a:latin typeface="Calibri Light"/>
              <a:cs typeface="Calibri Light"/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BD4DEF9-A4FA-4624-8CFE-1CF221046F6D}"/>
              </a:ext>
            </a:extLst>
          </p:cNvPr>
          <p:cNvSpPr txBox="1"/>
          <p:nvPr/>
        </p:nvSpPr>
        <p:spPr>
          <a:xfrm>
            <a:off x="890196" y="4504796"/>
            <a:ext cx="748792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234950" algn="l"/>
              </a:tabLst>
            </a:pPr>
            <a:r>
              <a:rPr lang="en-US" sz="2100" spc="-45" dirty="0">
                <a:latin typeface="Calibri Light"/>
                <a:cs typeface="Calibri Light"/>
              </a:rPr>
              <a:t>=</a:t>
            </a:r>
            <a:r>
              <a:rPr lang="en-US" sz="2100" spc="-45" dirty="0">
                <a:latin typeface="Calibri Light"/>
                <a:cs typeface="Calibri Light"/>
                <a:sym typeface="Wingdings" panose="05000000000000000000" pitchFamily="2" charset="2"/>
              </a:rPr>
              <a:t></a:t>
            </a:r>
            <a:r>
              <a:rPr lang="en-US" sz="2100" spc="-45" dirty="0">
                <a:latin typeface="Calibri Light"/>
                <a:cs typeface="Calibri Light"/>
              </a:rPr>
              <a:t>Find p(c1| x) … p(c2| x) p(</a:t>
            </a:r>
            <a:r>
              <a:rPr lang="en-US" sz="2100" spc="-45" dirty="0" err="1">
                <a:latin typeface="Calibri Light"/>
                <a:cs typeface="Calibri Light"/>
              </a:rPr>
              <a:t>cL</a:t>
            </a:r>
            <a:r>
              <a:rPr lang="en-US" sz="2100" spc="-45" dirty="0">
                <a:latin typeface="Calibri Light"/>
                <a:cs typeface="Calibri Light"/>
              </a:rPr>
              <a:t>| x) … </a:t>
            </a:r>
            <a:r>
              <a:rPr lang="en-US" sz="2100" b="0" spc="-45" dirty="0">
                <a:latin typeface="Calibri Light"/>
                <a:cs typeface="Calibri Light"/>
              </a:rPr>
              <a:t>find max called C*</a:t>
            </a:r>
            <a:endParaRPr sz="21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66116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30" dirty="0">
                <a:latin typeface="Calibri Light"/>
                <a:cs typeface="Calibri Light"/>
              </a:rPr>
              <a:t>Bayes</a:t>
            </a:r>
            <a:r>
              <a:rPr sz="3300" b="0" spc="-5" dirty="0">
                <a:latin typeface="Calibri Light"/>
                <a:cs typeface="Calibri Light"/>
              </a:rPr>
              <a:t> </a:t>
            </a:r>
            <a:r>
              <a:rPr sz="3300" b="0" spc="-15" dirty="0">
                <a:latin typeface="Calibri Light"/>
                <a:cs typeface="Calibri Light"/>
              </a:rPr>
              <a:t>Classifiers</a:t>
            </a:r>
            <a:r>
              <a:rPr sz="3300" b="0" spc="10" dirty="0">
                <a:latin typeface="Calibri Light"/>
                <a:cs typeface="Calibri Light"/>
              </a:rPr>
              <a:t> </a:t>
            </a:r>
            <a:r>
              <a:rPr sz="3300" b="0" dirty="0">
                <a:latin typeface="Calibri Light"/>
                <a:cs typeface="Calibri Light"/>
              </a:rPr>
              <a:t>–</a:t>
            </a:r>
            <a:r>
              <a:rPr sz="3300" b="0" spc="-10" dirty="0">
                <a:latin typeface="Calibri Light"/>
                <a:cs typeface="Calibri Light"/>
              </a:rPr>
              <a:t> </a:t>
            </a:r>
            <a:r>
              <a:rPr sz="3300" b="0" spc="-15" dirty="0">
                <a:latin typeface="Calibri Light"/>
                <a:cs typeface="Calibri Light"/>
              </a:rPr>
              <a:t>Predict</a:t>
            </a:r>
            <a:r>
              <a:rPr sz="3300" b="0" spc="5" dirty="0">
                <a:latin typeface="Calibri Light"/>
                <a:cs typeface="Calibri Light"/>
              </a:rPr>
              <a:t> </a:t>
            </a:r>
            <a:r>
              <a:rPr sz="3300" b="0" spc="-5" dirty="0">
                <a:latin typeface="Calibri Light"/>
                <a:cs typeface="Calibri Light"/>
              </a:rPr>
              <a:t>via </a:t>
            </a:r>
            <a:r>
              <a:rPr sz="3300" b="0" dirty="0">
                <a:latin typeface="Calibri Light"/>
                <a:cs typeface="Calibri Light"/>
              </a:rPr>
              <a:t>MAP </a:t>
            </a:r>
            <a:r>
              <a:rPr sz="3300" b="0" spc="-5" dirty="0">
                <a:latin typeface="Calibri Light"/>
                <a:cs typeface="Calibri Light"/>
              </a:rPr>
              <a:t>Rule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15948"/>
            <a:ext cx="347726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600"/>
              </a:lnSpc>
              <a:spcBef>
                <a:spcPts val="100"/>
              </a:spcBef>
            </a:pPr>
            <a:r>
              <a:rPr sz="2200" b="0" spc="-35" dirty="0">
                <a:latin typeface="Calibri Light"/>
                <a:cs typeface="Calibri Light"/>
              </a:rPr>
              <a:t>Task:</a:t>
            </a:r>
            <a:r>
              <a:rPr sz="2200" b="0" spc="-10" dirty="0">
                <a:latin typeface="Calibri Light"/>
                <a:cs typeface="Calibri Light"/>
              </a:rPr>
              <a:t> </a:t>
            </a:r>
            <a:r>
              <a:rPr sz="2200" b="0" dirty="0">
                <a:latin typeface="Calibri Light"/>
                <a:cs typeface="Calibri Light"/>
              </a:rPr>
              <a:t>Classify</a:t>
            </a:r>
            <a:r>
              <a:rPr sz="2200" b="0" spc="-5" dirty="0">
                <a:latin typeface="Calibri Light"/>
                <a:cs typeface="Calibri Light"/>
              </a:rPr>
              <a:t> </a:t>
            </a:r>
            <a:r>
              <a:rPr sz="2200" b="0" dirty="0">
                <a:latin typeface="Calibri Light"/>
                <a:cs typeface="Calibri Light"/>
              </a:rPr>
              <a:t>a </a:t>
            </a:r>
            <a:r>
              <a:rPr sz="2200" b="0" spc="-10" dirty="0">
                <a:latin typeface="Calibri Light"/>
                <a:cs typeface="Calibri Light"/>
              </a:rPr>
              <a:t>new </a:t>
            </a:r>
            <a:r>
              <a:rPr sz="2200" b="0" spc="-15" dirty="0">
                <a:latin typeface="Calibri Light"/>
                <a:cs typeface="Calibri Light"/>
              </a:rPr>
              <a:t>instance</a:t>
            </a:r>
            <a:r>
              <a:rPr sz="2200" b="0" dirty="0">
                <a:latin typeface="Calibri Light"/>
                <a:cs typeface="Calibri Light"/>
              </a:rPr>
              <a:t> </a:t>
            </a:r>
            <a:r>
              <a:rPr sz="2200" b="0" spc="-5" dirty="0">
                <a:latin typeface="Calibri Light"/>
                <a:cs typeface="Calibri Light"/>
              </a:rPr>
              <a:t>X: </a:t>
            </a:r>
            <a:r>
              <a:rPr sz="2200" b="0" spc="-484" dirty="0">
                <a:latin typeface="Calibri Light"/>
                <a:cs typeface="Calibri Light"/>
              </a:rPr>
              <a:t> </a:t>
            </a:r>
            <a:r>
              <a:rPr sz="2200" b="0" spc="-5" dirty="0">
                <a:latin typeface="Calibri Light"/>
                <a:cs typeface="Calibri Light"/>
              </a:rPr>
              <a:t>based</a:t>
            </a:r>
            <a:r>
              <a:rPr sz="2200" b="0" spc="-10" dirty="0">
                <a:latin typeface="Calibri Light"/>
                <a:cs typeface="Calibri Light"/>
              </a:rPr>
              <a:t> on:</a:t>
            </a:r>
            <a:endParaRPr sz="2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6444488"/>
            <a:ext cx="394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10</a:t>
            </a:r>
            <a:r>
              <a:rPr sz="900" b="0" spc="-5" dirty="0">
                <a:solidFill>
                  <a:srgbClr val="898989"/>
                </a:solidFill>
                <a:latin typeface="Calibri Light"/>
                <a:cs typeface="Calibri Light"/>
              </a:rPr>
              <a:t>/</a:t>
            </a: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1</a:t>
            </a:r>
            <a:r>
              <a:rPr sz="900" b="0" spc="-5" dirty="0">
                <a:solidFill>
                  <a:srgbClr val="898989"/>
                </a:solidFill>
                <a:latin typeface="Calibri Light"/>
                <a:cs typeface="Calibri Light"/>
              </a:rPr>
              <a:t>/</a:t>
            </a: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20</a:t>
            </a:r>
            <a:endParaRPr sz="9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8965" y="6405372"/>
            <a:ext cx="206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latin typeface="Calibri Light"/>
                <a:cs typeface="Calibri Light"/>
              </a:rPr>
              <a:t>10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5269" y="1760953"/>
            <a:ext cx="2305685" cy="4089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697865" algn="l"/>
              </a:tabLst>
            </a:pPr>
            <a:r>
              <a:rPr sz="2500" i="1" spc="10" dirty="0">
                <a:latin typeface="Times New Roman"/>
                <a:cs typeface="Times New Roman"/>
              </a:rPr>
              <a:t>X</a:t>
            </a:r>
            <a:r>
              <a:rPr sz="2500" i="1" spc="4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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i="1" spc="-55" dirty="0">
                <a:latin typeface="Times New Roman"/>
                <a:cs typeface="Times New Roman"/>
              </a:rPr>
              <a:t>X</a:t>
            </a:r>
            <a:r>
              <a:rPr sz="2175" spc="-44" baseline="-24904" dirty="0">
                <a:latin typeface="Times New Roman"/>
                <a:cs typeface="Times New Roman"/>
              </a:rPr>
              <a:t>1</a:t>
            </a:r>
            <a:r>
              <a:rPr sz="2500" spc="5" dirty="0">
                <a:latin typeface="Times New Roman"/>
                <a:cs typeface="Times New Roman"/>
              </a:rPr>
              <a:t>,</a:t>
            </a:r>
            <a:r>
              <a:rPr sz="2500" spc="-180" dirty="0">
                <a:latin typeface="Times New Roman"/>
                <a:cs typeface="Times New Roman"/>
              </a:rPr>
              <a:t> </a:t>
            </a:r>
            <a:r>
              <a:rPr sz="2500" i="1" spc="90" dirty="0">
                <a:latin typeface="Times New Roman"/>
                <a:cs typeface="Times New Roman"/>
              </a:rPr>
              <a:t>X</a:t>
            </a:r>
            <a:r>
              <a:rPr sz="2175" spc="142" baseline="-24904" dirty="0">
                <a:latin typeface="Times New Roman"/>
                <a:cs typeface="Times New Roman"/>
              </a:rPr>
              <a:t>2</a:t>
            </a:r>
            <a:r>
              <a:rPr sz="2500" spc="55" dirty="0">
                <a:latin typeface="Times New Roman"/>
                <a:cs typeface="Times New Roman"/>
              </a:rPr>
              <a:t>,</a:t>
            </a:r>
            <a:r>
              <a:rPr sz="2500" spc="-95" dirty="0">
                <a:latin typeface="MT Extra"/>
                <a:cs typeface="MT Extra"/>
              </a:rPr>
              <a:t></a:t>
            </a:r>
            <a:r>
              <a:rPr sz="2500" spc="5" dirty="0">
                <a:latin typeface="Times New Roman"/>
                <a:cs typeface="Times New Roman"/>
              </a:rPr>
              <a:t>,</a:t>
            </a:r>
            <a:r>
              <a:rPr sz="2500" spc="-180" dirty="0">
                <a:latin typeface="Times New Roman"/>
                <a:cs typeface="Times New Roman"/>
              </a:rPr>
              <a:t> </a:t>
            </a:r>
            <a:r>
              <a:rPr sz="2500" i="1" spc="215" dirty="0">
                <a:latin typeface="Times New Roman"/>
                <a:cs typeface="Times New Roman"/>
              </a:rPr>
              <a:t>X</a:t>
            </a:r>
            <a:r>
              <a:rPr sz="2175" i="1" baseline="-24904" dirty="0">
                <a:latin typeface="Times New Roman"/>
                <a:cs typeface="Times New Roman"/>
              </a:rPr>
              <a:t>p</a:t>
            </a:r>
            <a:endParaRPr sz="2175" baseline="-2490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32371" y="1803589"/>
            <a:ext cx="91440" cy="432434"/>
          </a:xfrm>
          <a:custGeom>
            <a:avLst/>
            <a:gdLst/>
            <a:ahLst/>
            <a:cxnLst/>
            <a:rect l="l" t="t" r="r" b="b"/>
            <a:pathLst>
              <a:path w="91439" h="432435">
                <a:moveTo>
                  <a:pt x="90948" y="0"/>
                </a:moveTo>
                <a:lnTo>
                  <a:pt x="0" y="216202"/>
                </a:lnTo>
              </a:path>
              <a:path w="91439" h="432435">
                <a:moveTo>
                  <a:pt x="0" y="216202"/>
                </a:moveTo>
                <a:lnTo>
                  <a:pt x="90948" y="432404"/>
                </a:lnTo>
              </a:path>
            </a:pathLst>
          </a:custGeom>
          <a:ln w="15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83751" y="1803589"/>
            <a:ext cx="91440" cy="432434"/>
          </a:xfrm>
          <a:custGeom>
            <a:avLst/>
            <a:gdLst/>
            <a:ahLst/>
            <a:cxnLst/>
            <a:rect l="l" t="t" r="r" b="b"/>
            <a:pathLst>
              <a:path w="91440" h="432435">
                <a:moveTo>
                  <a:pt x="0" y="0"/>
                </a:moveTo>
                <a:lnTo>
                  <a:pt x="90948" y="216202"/>
                </a:lnTo>
              </a:path>
              <a:path w="91440" h="432435">
                <a:moveTo>
                  <a:pt x="90948" y="216202"/>
                </a:moveTo>
                <a:lnTo>
                  <a:pt x="0" y="432404"/>
                </a:lnTo>
              </a:path>
            </a:pathLst>
          </a:custGeom>
          <a:ln w="15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17650" y="2792351"/>
            <a:ext cx="4310380" cy="644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550" i="1" spc="30" dirty="0">
                <a:latin typeface="Times New Roman"/>
                <a:cs typeface="Times New Roman"/>
              </a:rPr>
              <a:t>c</a:t>
            </a:r>
            <a:r>
              <a:rPr sz="2175" i="1" spc="15" baseline="-24904" dirty="0">
                <a:latin typeface="Times New Roman"/>
                <a:cs typeface="Times New Roman"/>
              </a:rPr>
              <a:t>MA</a:t>
            </a:r>
            <a:r>
              <a:rPr sz="2175" i="1" spc="30" baseline="-24904" dirty="0">
                <a:latin typeface="Times New Roman"/>
                <a:cs typeface="Times New Roman"/>
              </a:rPr>
              <a:t>P</a:t>
            </a:r>
            <a:r>
              <a:rPr sz="2175" i="1" baseline="-24904" dirty="0">
                <a:latin typeface="Times New Roman"/>
                <a:cs typeface="Times New Roman"/>
              </a:rPr>
              <a:t> </a:t>
            </a:r>
            <a:r>
              <a:rPr sz="2175" i="1" spc="67" baseline="-24904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-13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Times New Roman"/>
                <a:cs typeface="Times New Roman"/>
              </a:rPr>
              <a:t>ar</a:t>
            </a:r>
            <a:r>
              <a:rPr sz="2550" spc="10" dirty="0">
                <a:latin typeface="Times New Roman"/>
                <a:cs typeface="Times New Roman"/>
              </a:rPr>
              <a:t>gm</a:t>
            </a:r>
            <a:r>
              <a:rPr sz="2550" spc="-10" dirty="0">
                <a:latin typeface="Times New Roman"/>
                <a:cs typeface="Times New Roman"/>
              </a:rPr>
              <a:t>a</a:t>
            </a:r>
            <a:r>
              <a:rPr sz="2550" spc="10" dirty="0">
                <a:latin typeface="Times New Roman"/>
                <a:cs typeface="Times New Roman"/>
              </a:rPr>
              <a:t>x</a:t>
            </a:r>
            <a:r>
              <a:rPr sz="2550" spc="-285" dirty="0">
                <a:latin typeface="Times New Roman"/>
                <a:cs typeface="Times New Roman"/>
              </a:rPr>
              <a:t> </a:t>
            </a:r>
            <a:r>
              <a:rPr sz="2550" i="1" spc="85" dirty="0">
                <a:latin typeface="Times New Roman"/>
                <a:cs typeface="Times New Roman"/>
              </a:rPr>
              <a:t>P</a:t>
            </a:r>
            <a:r>
              <a:rPr sz="2550" spc="30" dirty="0">
                <a:latin typeface="Times New Roman"/>
                <a:cs typeface="Times New Roman"/>
              </a:rPr>
              <a:t>(</a:t>
            </a:r>
            <a:r>
              <a:rPr sz="2550" i="1" spc="200" dirty="0">
                <a:latin typeface="Times New Roman"/>
                <a:cs typeface="Times New Roman"/>
              </a:rPr>
              <a:t>c</a:t>
            </a:r>
            <a:r>
              <a:rPr sz="2175" i="1" spc="15" baseline="-24904" dirty="0">
                <a:latin typeface="Times New Roman"/>
                <a:cs typeface="Times New Roman"/>
              </a:rPr>
              <a:t>j</a:t>
            </a:r>
            <a:r>
              <a:rPr sz="2175" i="1" baseline="-24904" dirty="0">
                <a:latin typeface="Times New Roman"/>
                <a:cs typeface="Times New Roman"/>
              </a:rPr>
              <a:t> </a:t>
            </a:r>
            <a:r>
              <a:rPr sz="2175" i="1" spc="15" baseline="-2490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|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i="1" spc="-95" dirty="0">
                <a:latin typeface="Times New Roman"/>
                <a:cs typeface="Times New Roman"/>
              </a:rPr>
              <a:t>x</a:t>
            </a:r>
            <a:r>
              <a:rPr sz="2175" spc="-22" baseline="-24904" dirty="0">
                <a:latin typeface="Times New Roman"/>
                <a:cs typeface="Times New Roman"/>
              </a:rPr>
              <a:t>1</a:t>
            </a:r>
            <a:r>
              <a:rPr sz="2550" spc="5" dirty="0">
                <a:latin typeface="Times New Roman"/>
                <a:cs typeface="Times New Roman"/>
              </a:rPr>
              <a:t>,</a:t>
            </a:r>
            <a:r>
              <a:rPr sz="2550" spc="-185" dirty="0">
                <a:latin typeface="Times New Roman"/>
                <a:cs typeface="Times New Roman"/>
              </a:rPr>
              <a:t> </a:t>
            </a:r>
            <a:r>
              <a:rPr sz="2550" i="1" spc="50" dirty="0">
                <a:latin typeface="Times New Roman"/>
                <a:cs typeface="Times New Roman"/>
              </a:rPr>
              <a:t>x</a:t>
            </a:r>
            <a:r>
              <a:rPr sz="2175" spc="172" baseline="-24904" dirty="0">
                <a:latin typeface="Times New Roman"/>
                <a:cs typeface="Times New Roman"/>
              </a:rPr>
              <a:t>2</a:t>
            </a:r>
            <a:r>
              <a:rPr sz="2550" spc="55" dirty="0">
                <a:latin typeface="Times New Roman"/>
                <a:cs typeface="Times New Roman"/>
              </a:rPr>
              <a:t>,</a:t>
            </a:r>
            <a:r>
              <a:rPr sz="2550" spc="-95" dirty="0">
                <a:latin typeface="MT Extra"/>
                <a:cs typeface="MT Extra"/>
              </a:rPr>
              <a:t></a:t>
            </a:r>
            <a:r>
              <a:rPr sz="2550" spc="5" dirty="0">
                <a:latin typeface="Times New Roman"/>
                <a:cs typeface="Times New Roman"/>
              </a:rPr>
              <a:t>,</a:t>
            </a:r>
            <a:r>
              <a:rPr sz="2550" spc="-185" dirty="0">
                <a:latin typeface="Times New Roman"/>
                <a:cs typeface="Times New Roman"/>
              </a:rPr>
              <a:t> </a:t>
            </a:r>
            <a:r>
              <a:rPr sz="2550" i="1" spc="180" dirty="0">
                <a:latin typeface="Times New Roman"/>
                <a:cs typeface="Times New Roman"/>
              </a:rPr>
              <a:t>x</a:t>
            </a:r>
            <a:r>
              <a:rPr sz="2175" i="1" spc="22" baseline="-24904" dirty="0">
                <a:latin typeface="Times New Roman"/>
                <a:cs typeface="Times New Roman"/>
              </a:rPr>
              <a:t>p</a:t>
            </a:r>
            <a:r>
              <a:rPr sz="2175" i="1" spc="-112" baseline="-24904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  <a:p>
            <a:pPr marL="1184910">
              <a:lnSpc>
                <a:spcPct val="100000"/>
              </a:lnSpc>
              <a:spcBef>
                <a:spcPts val="65"/>
              </a:spcBef>
            </a:pPr>
            <a:r>
              <a:rPr sz="1450" i="1" spc="150" dirty="0">
                <a:latin typeface="Times New Roman"/>
                <a:cs typeface="Times New Roman"/>
              </a:rPr>
              <a:t>c</a:t>
            </a:r>
            <a:r>
              <a:rPr sz="1575" i="1" spc="7" baseline="-18518" dirty="0">
                <a:latin typeface="Times New Roman"/>
                <a:cs typeface="Times New Roman"/>
              </a:rPr>
              <a:t>j</a:t>
            </a:r>
            <a:r>
              <a:rPr sz="1575" i="1" spc="-112" baseline="-18518" dirty="0">
                <a:latin typeface="Times New Roman"/>
                <a:cs typeface="Times New Roman"/>
              </a:rPr>
              <a:t> </a:t>
            </a:r>
            <a:r>
              <a:rPr sz="1450" spc="25" dirty="0">
                <a:latin typeface="Symbol"/>
                <a:cs typeface="Symbol"/>
              </a:rPr>
              <a:t></a:t>
            </a:r>
            <a:r>
              <a:rPr sz="1450" i="1" spc="25" dirty="0">
                <a:latin typeface="Times New Roman"/>
                <a:cs typeface="Times New Roman"/>
              </a:rPr>
              <a:t>C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6385" y="4068574"/>
            <a:ext cx="4232910" cy="369570"/>
          </a:xfrm>
          <a:prstGeom prst="rect">
            <a:avLst/>
          </a:prstGeom>
          <a:ln w="9525">
            <a:solidFill>
              <a:srgbClr val="A4050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800" b="0" spc="-5" dirty="0">
                <a:latin typeface="Calibri Light"/>
                <a:cs typeface="Calibri Light"/>
              </a:rPr>
              <a:t>MAP</a:t>
            </a:r>
            <a:r>
              <a:rPr sz="1800" b="0" dirty="0">
                <a:latin typeface="Calibri Light"/>
                <a:cs typeface="Calibri Light"/>
              </a:rPr>
              <a:t> =</a:t>
            </a:r>
            <a:r>
              <a:rPr sz="1800" b="0" spc="1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Maximum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Aposteriori</a:t>
            </a:r>
            <a:r>
              <a:rPr sz="1800" b="0" spc="1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Probability</a:t>
            </a:r>
            <a:endParaRPr sz="1800" dirty="0">
              <a:latin typeface="Calibri Light"/>
              <a:cs typeface="Calibri Ligh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40818" y="2734561"/>
            <a:ext cx="1821180" cy="804545"/>
            <a:chOff x="6640818" y="2734561"/>
            <a:chExt cx="1821180" cy="804545"/>
          </a:xfrm>
        </p:grpSpPr>
        <p:sp>
          <p:nvSpPr>
            <p:cNvPr id="12" name="object 12"/>
            <p:cNvSpPr/>
            <p:nvPr/>
          </p:nvSpPr>
          <p:spPr>
            <a:xfrm>
              <a:off x="6643993" y="2737736"/>
              <a:ext cx="1814830" cy="798195"/>
            </a:xfrm>
            <a:custGeom>
              <a:avLst/>
              <a:gdLst/>
              <a:ahLst/>
              <a:cxnLst/>
              <a:rect l="l" t="t" r="r" b="b"/>
              <a:pathLst>
                <a:path w="1814829" h="798195">
                  <a:moveTo>
                    <a:pt x="404690" y="0"/>
                  </a:moveTo>
                  <a:lnTo>
                    <a:pt x="0" y="398813"/>
                  </a:lnTo>
                  <a:lnTo>
                    <a:pt x="404690" y="797626"/>
                  </a:lnTo>
                  <a:lnTo>
                    <a:pt x="404690" y="662887"/>
                  </a:lnTo>
                  <a:lnTo>
                    <a:pt x="1814206" y="662887"/>
                  </a:lnTo>
                  <a:lnTo>
                    <a:pt x="1814206" y="134739"/>
                  </a:lnTo>
                  <a:lnTo>
                    <a:pt x="404690" y="134739"/>
                  </a:lnTo>
                  <a:lnTo>
                    <a:pt x="40469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43993" y="2737736"/>
              <a:ext cx="1814830" cy="798195"/>
            </a:xfrm>
            <a:custGeom>
              <a:avLst/>
              <a:gdLst/>
              <a:ahLst/>
              <a:cxnLst/>
              <a:rect l="l" t="t" r="r" b="b"/>
              <a:pathLst>
                <a:path w="1814829" h="798195">
                  <a:moveTo>
                    <a:pt x="0" y="398813"/>
                  </a:moveTo>
                  <a:lnTo>
                    <a:pt x="404690" y="0"/>
                  </a:lnTo>
                  <a:lnTo>
                    <a:pt x="404690" y="134738"/>
                  </a:lnTo>
                  <a:lnTo>
                    <a:pt x="1814207" y="134738"/>
                  </a:lnTo>
                  <a:lnTo>
                    <a:pt x="1814207" y="662887"/>
                  </a:lnTo>
                  <a:lnTo>
                    <a:pt x="404690" y="662887"/>
                  </a:lnTo>
                  <a:lnTo>
                    <a:pt x="404690" y="797626"/>
                  </a:lnTo>
                  <a:lnTo>
                    <a:pt x="0" y="398813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24703" y="2974340"/>
            <a:ext cx="921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MAP</a:t>
            </a:r>
            <a:r>
              <a:rPr sz="1800" b="0" spc="-7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Rule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82600"/>
            <a:ext cx="66116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30" dirty="0">
                <a:latin typeface="Calibri Light"/>
                <a:cs typeface="Calibri Light"/>
              </a:rPr>
              <a:t>Bayes</a:t>
            </a:r>
            <a:r>
              <a:rPr sz="3300" b="0" spc="-5" dirty="0">
                <a:latin typeface="Calibri Light"/>
                <a:cs typeface="Calibri Light"/>
              </a:rPr>
              <a:t> </a:t>
            </a:r>
            <a:r>
              <a:rPr sz="3300" b="0" spc="-15" dirty="0">
                <a:latin typeface="Calibri Light"/>
                <a:cs typeface="Calibri Light"/>
              </a:rPr>
              <a:t>Classifiers</a:t>
            </a:r>
            <a:r>
              <a:rPr sz="3300" b="0" spc="10" dirty="0">
                <a:latin typeface="Calibri Light"/>
                <a:cs typeface="Calibri Light"/>
              </a:rPr>
              <a:t> </a:t>
            </a:r>
            <a:r>
              <a:rPr sz="3300" b="0" dirty="0">
                <a:latin typeface="Calibri Light"/>
                <a:cs typeface="Calibri Light"/>
              </a:rPr>
              <a:t>–</a:t>
            </a:r>
            <a:r>
              <a:rPr sz="3300" b="0" spc="-10" dirty="0">
                <a:latin typeface="Calibri Light"/>
                <a:cs typeface="Calibri Light"/>
              </a:rPr>
              <a:t> </a:t>
            </a:r>
            <a:r>
              <a:rPr sz="3300" b="0" spc="-15" dirty="0">
                <a:latin typeface="Calibri Light"/>
                <a:cs typeface="Calibri Light"/>
              </a:rPr>
              <a:t>Predict</a:t>
            </a:r>
            <a:r>
              <a:rPr sz="3300" b="0" spc="5" dirty="0">
                <a:latin typeface="Calibri Light"/>
                <a:cs typeface="Calibri Light"/>
              </a:rPr>
              <a:t> </a:t>
            </a:r>
            <a:r>
              <a:rPr sz="3300" b="0" spc="-5" dirty="0">
                <a:latin typeface="Calibri Light"/>
                <a:cs typeface="Calibri Light"/>
              </a:rPr>
              <a:t>via </a:t>
            </a:r>
            <a:r>
              <a:rPr sz="3300" b="0" dirty="0">
                <a:latin typeface="Calibri Light"/>
                <a:cs typeface="Calibri Light"/>
              </a:rPr>
              <a:t>MAP </a:t>
            </a:r>
            <a:r>
              <a:rPr sz="3300" b="0" spc="-5" dirty="0">
                <a:latin typeface="Calibri Light"/>
                <a:cs typeface="Calibri Light"/>
              </a:rPr>
              <a:t>Rule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804" y="1429410"/>
            <a:ext cx="7300595" cy="13893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184150" algn="l"/>
              </a:tabLst>
            </a:pPr>
            <a:r>
              <a:rPr sz="2800" b="0" spc="-15" dirty="0">
                <a:latin typeface="Calibri Light"/>
                <a:cs typeface="Calibri Light"/>
              </a:rPr>
              <a:t>Establishing</a:t>
            </a:r>
            <a:r>
              <a:rPr sz="2800" b="0" dirty="0">
                <a:latin typeface="Calibri Light"/>
                <a:cs typeface="Calibri Light"/>
              </a:rPr>
              <a:t> a </a:t>
            </a:r>
            <a:r>
              <a:rPr sz="2800" b="0" spc="-15" dirty="0">
                <a:latin typeface="Calibri Light"/>
                <a:cs typeface="Calibri Light"/>
              </a:rPr>
              <a:t>probabilistic</a:t>
            </a:r>
            <a:r>
              <a:rPr sz="2800" b="0" spc="5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model</a:t>
            </a:r>
            <a:r>
              <a:rPr sz="2800" b="0" dirty="0">
                <a:latin typeface="Calibri Light"/>
                <a:cs typeface="Calibri Light"/>
              </a:rPr>
              <a:t> </a:t>
            </a:r>
            <a:r>
              <a:rPr sz="2800" b="0" spc="-25" dirty="0">
                <a:latin typeface="Calibri Light"/>
                <a:cs typeface="Calibri Light"/>
              </a:rPr>
              <a:t>for</a:t>
            </a:r>
            <a:r>
              <a:rPr sz="2800" b="0" spc="5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classification</a:t>
            </a:r>
            <a:endParaRPr sz="2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1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21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b="0" dirty="0">
                <a:solidFill>
                  <a:srgbClr val="FF0000"/>
                </a:solidFill>
                <a:latin typeface="Calibri Light"/>
                <a:cs typeface="Calibri Light"/>
              </a:rPr>
              <a:t>MAP</a:t>
            </a:r>
            <a:r>
              <a:rPr sz="2100" b="0" spc="-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500" b="0" spc="-10" dirty="0">
                <a:latin typeface="Calibri Light"/>
                <a:cs typeface="Calibri Light"/>
              </a:rPr>
              <a:t>classification</a:t>
            </a:r>
            <a:r>
              <a:rPr sz="2500" b="0" spc="-20" dirty="0">
                <a:latin typeface="Calibri Light"/>
                <a:cs typeface="Calibri Light"/>
              </a:rPr>
              <a:t> </a:t>
            </a:r>
            <a:r>
              <a:rPr sz="2500" b="0" spc="-5" dirty="0">
                <a:latin typeface="Calibri Light"/>
                <a:cs typeface="Calibri Light"/>
              </a:rPr>
              <a:t>rule</a:t>
            </a:r>
            <a:endParaRPr sz="25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100" dirty="0">
                <a:latin typeface="Wingdings"/>
                <a:cs typeface="Wingdings"/>
              </a:rPr>
              <a:t>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b="0" spc="-100" dirty="0">
                <a:latin typeface="Calibri Light"/>
                <a:cs typeface="Calibri Light"/>
              </a:rPr>
              <a:t>To</a:t>
            </a:r>
            <a:r>
              <a:rPr sz="2100" b="0" spc="-10" dirty="0">
                <a:latin typeface="Calibri Light"/>
                <a:cs typeface="Calibri Light"/>
              </a:rPr>
              <a:t> </a:t>
            </a:r>
            <a:r>
              <a:rPr sz="2100" b="0" dirty="0">
                <a:latin typeface="Calibri Light"/>
                <a:cs typeface="Calibri Light"/>
              </a:rPr>
              <a:t>Assign</a:t>
            </a:r>
            <a:r>
              <a:rPr sz="2100" b="0" spc="-15" dirty="0">
                <a:latin typeface="Calibri Light"/>
                <a:cs typeface="Calibri Light"/>
              </a:rPr>
              <a:t> </a:t>
            </a:r>
            <a:r>
              <a:rPr sz="2100" b="0" dirty="0">
                <a:latin typeface="Calibri Light"/>
                <a:cs typeface="Calibri Light"/>
              </a:rPr>
              <a:t>x</a:t>
            </a:r>
            <a:r>
              <a:rPr sz="2100" b="0" spc="-15" dirty="0">
                <a:latin typeface="Calibri Light"/>
                <a:cs typeface="Calibri Light"/>
              </a:rPr>
              <a:t> to</a:t>
            </a:r>
            <a:r>
              <a:rPr sz="2100" b="0" spc="-10" dirty="0">
                <a:latin typeface="Calibri Light"/>
                <a:cs typeface="Calibri Light"/>
              </a:rPr>
              <a:t> </a:t>
            </a:r>
            <a:r>
              <a:rPr sz="2100" b="0" spc="-5" dirty="0">
                <a:latin typeface="Calibri Light"/>
                <a:cs typeface="Calibri Light"/>
              </a:rPr>
              <a:t>c*</a:t>
            </a:r>
            <a:r>
              <a:rPr sz="2100" b="0" spc="-10" dirty="0">
                <a:latin typeface="Calibri Light"/>
                <a:cs typeface="Calibri Light"/>
              </a:rPr>
              <a:t> </a:t>
            </a:r>
            <a:r>
              <a:rPr sz="2100" b="0" spc="-5" dirty="0">
                <a:latin typeface="Calibri Light"/>
                <a:cs typeface="Calibri Light"/>
              </a:rPr>
              <a:t>if</a:t>
            </a:r>
            <a:endParaRPr sz="21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6444488"/>
            <a:ext cx="394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10</a:t>
            </a:r>
            <a:r>
              <a:rPr sz="900" b="0" spc="-5" dirty="0">
                <a:solidFill>
                  <a:srgbClr val="898989"/>
                </a:solidFill>
                <a:latin typeface="Calibri Light"/>
                <a:cs typeface="Calibri Light"/>
              </a:rPr>
              <a:t>/</a:t>
            </a: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1</a:t>
            </a:r>
            <a:r>
              <a:rPr sz="900" b="0" spc="-5" dirty="0">
                <a:solidFill>
                  <a:srgbClr val="898989"/>
                </a:solidFill>
                <a:latin typeface="Calibri Light"/>
                <a:cs typeface="Calibri Light"/>
              </a:rPr>
              <a:t>/</a:t>
            </a: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20</a:t>
            </a:r>
            <a:endParaRPr sz="9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95640" y="6444488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11</a:t>
            </a:r>
            <a:endParaRPr sz="900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8254" y="3227451"/>
            <a:ext cx="7527925" cy="1838960"/>
          </a:xfrm>
          <a:custGeom>
            <a:avLst/>
            <a:gdLst/>
            <a:ahLst/>
            <a:cxnLst/>
            <a:rect l="l" t="t" r="r" b="b"/>
            <a:pathLst>
              <a:path w="7527925" h="1838960">
                <a:moveTo>
                  <a:pt x="7527491" y="0"/>
                </a:moveTo>
                <a:lnTo>
                  <a:pt x="0" y="0"/>
                </a:lnTo>
                <a:lnTo>
                  <a:pt x="0" y="1838449"/>
                </a:lnTo>
                <a:lnTo>
                  <a:pt x="7527491" y="1838449"/>
                </a:lnTo>
                <a:lnTo>
                  <a:pt x="7527491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561" y="3316727"/>
            <a:ext cx="7097395" cy="687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3491229" algn="l"/>
                <a:tab pos="3985895" algn="l"/>
              </a:tabLst>
            </a:pPr>
            <a:r>
              <a:rPr sz="4350" i="1" spc="-145" dirty="0">
                <a:latin typeface="Cambria"/>
                <a:cs typeface="Cambria"/>
              </a:rPr>
              <a:t>P</a:t>
            </a:r>
            <a:r>
              <a:rPr sz="4350" spc="-155" dirty="0">
                <a:latin typeface="Cambria"/>
                <a:cs typeface="Cambria"/>
              </a:rPr>
              <a:t>(</a:t>
            </a:r>
            <a:r>
              <a:rPr sz="4350" i="1" spc="-145" dirty="0">
                <a:latin typeface="Cambria"/>
                <a:cs typeface="Cambria"/>
              </a:rPr>
              <a:t>C</a:t>
            </a:r>
            <a:r>
              <a:rPr sz="4350" i="1" spc="50" dirty="0">
                <a:latin typeface="Cambria"/>
                <a:cs typeface="Cambria"/>
              </a:rPr>
              <a:t> </a:t>
            </a:r>
            <a:r>
              <a:rPr sz="4350" spc="-145" dirty="0">
                <a:latin typeface="Symbol"/>
                <a:cs typeface="Symbol"/>
              </a:rPr>
              <a:t></a:t>
            </a:r>
            <a:r>
              <a:rPr sz="4350" spc="-375" dirty="0">
                <a:latin typeface="Times New Roman"/>
                <a:cs typeface="Times New Roman"/>
              </a:rPr>
              <a:t> </a:t>
            </a:r>
            <a:r>
              <a:rPr sz="4350" i="1" spc="125" dirty="0">
                <a:latin typeface="Cambria"/>
                <a:cs typeface="Cambria"/>
              </a:rPr>
              <a:t>c</a:t>
            </a:r>
            <a:r>
              <a:rPr sz="3750" spc="-89" baseline="43333" dirty="0">
                <a:latin typeface="Cambria"/>
                <a:cs typeface="Cambria"/>
              </a:rPr>
              <a:t>*</a:t>
            </a:r>
            <a:r>
              <a:rPr sz="3750" spc="127" baseline="43333" dirty="0">
                <a:latin typeface="Cambria"/>
                <a:cs typeface="Cambria"/>
              </a:rPr>
              <a:t> </a:t>
            </a:r>
            <a:r>
              <a:rPr sz="4350" spc="215" dirty="0">
                <a:latin typeface="Cambria"/>
                <a:cs typeface="Cambria"/>
              </a:rPr>
              <a:t>|</a:t>
            </a:r>
            <a:r>
              <a:rPr sz="4350" b="1" spc="-165" dirty="0">
                <a:latin typeface="Cambria"/>
                <a:cs typeface="Cambria"/>
              </a:rPr>
              <a:t>X</a:t>
            </a:r>
            <a:r>
              <a:rPr sz="4350" b="1" spc="-105" dirty="0">
                <a:latin typeface="Cambria"/>
                <a:cs typeface="Cambria"/>
              </a:rPr>
              <a:t> </a:t>
            </a:r>
            <a:r>
              <a:rPr sz="4350" spc="-145" dirty="0">
                <a:latin typeface="Symbol"/>
                <a:cs typeface="Symbol"/>
              </a:rPr>
              <a:t></a:t>
            </a:r>
            <a:r>
              <a:rPr sz="4350" spc="-204" dirty="0">
                <a:latin typeface="Times New Roman"/>
                <a:cs typeface="Times New Roman"/>
              </a:rPr>
              <a:t> </a:t>
            </a:r>
            <a:r>
              <a:rPr sz="4350" b="1" spc="75" dirty="0">
                <a:latin typeface="Cambria"/>
                <a:cs typeface="Cambria"/>
              </a:rPr>
              <a:t>x</a:t>
            </a:r>
            <a:r>
              <a:rPr sz="4350" spc="-105" dirty="0">
                <a:latin typeface="Cambria"/>
                <a:cs typeface="Cambria"/>
              </a:rPr>
              <a:t>)</a:t>
            </a:r>
            <a:r>
              <a:rPr sz="4350" dirty="0">
                <a:latin typeface="Cambria"/>
                <a:cs typeface="Cambria"/>
              </a:rPr>
              <a:t>	</a:t>
            </a:r>
            <a:r>
              <a:rPr sz="4350" spc="-145" dirty="0">
                <a:latin typeface="Symbol"/>
                <a:cs typeface="Symbol"/>
              </a:rPr>
              <a:t></a:t>
            </a:r>
            <a:r>
              <a:rPr sz="4350" dirty="0">
                <a:latin typeface="Times New Roman"/>
                <a:cs typeface="Times New Roman"/>
              </a:rPr>
              <a:t>	</a:t>
            </a:r>
            <a:r>
              <a:rPr sz="4350" i="1" spc="-145" dirty="0">
                <a:latin typeface="Cambria"/>
                <a:cs typeface="Cambria"/>
              </a:rPr>
              <a:t>P</a:t>
            </a:r>
            <a:r>
              <a:rPr sz="4350" spc="-155" dirty="0">
                <a:latin typeface="Cambria"/>
                <a:cs typeface="Cambria"/>
              </a:rPr>
              <a:t>(</a:t>
            </a:r>
            <a:r>
              <a:rPr sz="4350" i="1" spc="-145" dirty="0">
                <a:latin typeface="Cambria"/>
                <a:cs typeface="Cambria"/>
              </a:rPr>
              <a:t>C</a:t>
            </a:r>
            <a:r>
              <a:rPr sz="4350" i="1" spc="50" dirty="0">
                <a:latin typeface="Cambria"/>
                <a:cs typeface="Cambria"/>
              </a:rPr>
              <a:t> </a:t>
            </a:r>
            <a:r>
              <a:rPr sz="4350" spc="-145" dirty="0">
                <a:latin typeface="Symbol"/>
                <a:cs typeface="Symbol"/>
              </a:rPr>
              <a:t></a:t>
            </a:r>
            <a:r>
              <a:rPr sz="4350" spc="-375" dirty="0">
                <a:latin typeface="Times New Roman"/>
                <a:cs typeface="Times New Roman"/>
              </a:rPr>
              <a:t> </a:t>
            </a:r>
            <a:r>
              <a:rPr sz="4350" i="1" spc="-114" dirty="0">
                <a:latin typeface="Cambria"/>
                <a:cs typeface="Cambria"/>
              </a:rPr>
              <a:t>c</a:t>
            </a:r>
            <a:r>
              <a:rPr sz="4350" i="1" spc="-540" dirty="0">
                <a:latin typeface="Cambria"/>
                <a:cs typeface="Cambria"/>
              </a:rPr>
              <a:t> </a:t>
            </a:r>
            <a:r>
              <a:rPr sz="4350" spc="215" dirty="0">
                <a:latin typeface="Cambria"/>
                <a:cs typeface="Cambria"/>
              </a:rPr>
              <a:t>|</a:t>
            </a:r>
            <a:r>
              <a:rPr sz="4350" b="1" spc="-165" dirty="0">
                <a:latin typeface="Cambria"/>
                <a:cs typeface="Cambria"/>
              </a:rPr>
              <a:t>X</a:t>
            </a:r>
            <a:r>
              <a:rPr sz="4350" b="1" spc="-105" dirty="0">
                <a:latin typeface="Cambria"/>
                <a:cs typeface="Cambria"/>
              </a:rPr>
              <a:t> </a:t>
            </a:r>
            <a:r>
              <a:rPr sz="4350" spc="-145" dirty="0">
                <a:latin typeface="Symbol"/>
                <a:cs typeface="Symbol"/>
              </a:rPr>
              <a:t></a:t>
            </a:r>
            <a:r>
              <a:rPr sz="4350" spc="-204" dirty="0">
                <a:latin typeface="Times New Roman"/>
                <a:cs typeface="Times New Roman"/>
              </a:rPr>
              <a:t> </a:t>
            </a:r>
            <a:r>
              <a:rPr sz="4350" b="1" spc="75" dirty="0">
                <a:latin typeface="Cambria"/>
                <a:cs typeface="Cambria"/>
              </a:rPr>
              <a:t>x</a:t>
            </a:r>
            <a:r>
              <a:rPr sz="4350" spc="-105" dirty="0">
                <a:latin typeface="Cambria"/>
                <a:cs typeface="Cambria"/>
              </a:rPr>
              <a:t>)</a:t>
            </a:r>
            <a:endParaRPr sz="43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9127" y="4603642"/>
            <a:ext cx="17907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500" spc="-80" dirty="0">
                <a:latin typeface="Cambria"/>
                <a:cs typeface="Cambria"/>
              </a:rPr>
              <a:t>1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746" y="4172755"/>
            <a:ext cx="4512310" cy="687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868680" algn="l"/>
                <a:tab pos="2392045" algn="l"/>
                <a:tab pos="3577590" algn="l"/>
              </a:tabLst>
            </a:pPr>
            <a:r>
              <a:rPr sz="4350" spc="-145" dirty="0">
                <a:latin typeface="Cambria"/>
                <a:cs typeface="Cambria"/>
              </a:rPr>
              <a:t>for	</a:t>
            </a:r>
            <a:r>
              <a:rPr sz="4350" i="1" spc="-114" dirty="0">
                <a:latin typeface="Cambria"/>
                <a:cs typeface="Cambria"/>
              </a:rPr>
              <a:t>c</a:t>
            </a:r>
            <a:r>
              <a:rPr sz="4350" i="1" spc="-110" dirty="0">
                <a:latin typeface="Cambria"/>
                <a:cs typeface="Cambria"/>
              </a:rPr>
              <a:t> </a:t>
            </a:r>
            <a:r>
              <a:rPr sz="4350" spc="-145" dirty="0">
                <a:latin typeface="Symbol"/>
                <a:cs typeface="Symbol"/>
              </a:rPr>
              <a:t></a:t>
            </a:r>
            <a:r>
              <a:rPr sz="4350" spc="-375" dirty="0">
                <a:latin typeface="Times New Roman"/>
                <a:cs typeface="Times New Roman"/>
              </a:rPr>
              <a:t> </a:t>
            </a:r>
            <a:r>
              <a:rPr sz="4350" i="1" spc="30" dirty="0">
                <a:latin typeface="Cambria"/>
                <a:cs typeface="Cambria"/>
              </a:rPr>
              <a:t>c</a:t>
            </a:r>
            <a:r>
              <a:rPr sz="3750" spc="44" baseline="43333" dirty="0">
                <a:latin typeface="Cambria"/>
                <a:cs typeface="Cambria"/>
              </a:rPr>
              <a:t>*</a:t>
            </a:r>
            <a:r>
              <a:rPr sz="3750" spc="7" baseline="43333" dirty="0">
                <a:latin typeface="Cambria"/>
                <a:cs typeface="Cambria"/>
              </a:rPr>
              <a:t> </a:t>
            </a:r>
            <a:r>
              <a:rPr sz="4350" spc="-55" dirty="0">
                <a:latin typeface="Cambria"/>
                <a:cs typeface="Cambria"/>
              </a:rPr>
              <a:t>,	</a:t>
            </a:r>
            <a:r>
              <a:rPr sz="4350" i="1" spc="-114" dirty="0">
                <a:latin typeface="Cambria"/>
                <a:cs typeface="Cambria"/>
              </a:rPr>
              <a:t>c</a:t>
            </a:r>
            <a:r>
              <a:rPr sz="4350" i="1" spc="-110" dirty="0">
                <a:latin typeface="Cambria"/>
                <a:cs typeface="Cambria"/>
              </a:rPr>
              <a:t> </a:t>
            </a:r>
            <a:r>
              <a:rPr sz="4350" spc="-145" dirty="0">
                <a:latin typeface="Symbol"/>
                <a:cs typeface="Symbol"/>
              </a:rPr>
              <a:t></a:t>
            </a:r>
            <a:r>
              <a:rPr sz="4350" spc="-375" dirty="0">
                <a:latin typeface="Times New Roman"/>
                <a:cs typeface="Times New Roman"/>
              </a:rPr>
              <a:t> </a:t>
            </a:r>
            <a:r>
              <a:rPr sz="4350" i="1" spc="-114" dirty="0">
                <a:latin typeface="Cambria"/>
                <a:cs typeface="Cambria"/>
              </a:rPr>
              <a:t>c	</a:t>
            </a:r>
            <a:r>
              <a:rPr sz="4350" i="1" spc="25" dirty="0">
                <a:latin typeface="Cambria"/>
                <a:cs typeface="Cambria"/>
              </a:rPr>
              <a:t>,</a:t>
            </a:r>
            <a:r>
              <a:rPr sz="4350" spc="25" dirty="0">
                <a:latin typeface="Symbol"/>
                <a:cs typeface="Symbol"/>
              </a:rPr>
              <a:t></a:t>
            </a:r>
            <a:r>
              <a:rPr sz="4350" i="1" spc="25" dirty="0">
                <a:latin typeface="Cambria"/>
                <a:cs typeface="Cambria"/>
              </a:rPr>
              <a:t>,c</a:t>
            </a:r>
            <a:endParaRPr sz="43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5834" y="4603642"/>
            <a:ext cx="17018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500" i="1" spc="-75" dirty="0">
                <a:latin typeface="Cambria"/>
                <a:cs typeface="Cambria"/>
              </a:rPr>
              <a:t>L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73780" y="6655816"/>
            <a:ext cx="128079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0" spc="-5" dirty="0">
                <a:latin typeface="Calibri Light"/>
                <a:cs typeface="Calibri Light"/>
              </a:rPr>
              <a:t>Adapt</a:t>
            </a:r>
            <a:r>
              <a:rPr sz="700" b="0" spc="-10" dirty="0">
                <a:latin typeface="Calibri Light"/>
                <a:cs typeface="Calibri Light"/>
              </a:rPr>
              <a:t> </a:t>
            </a:r>
            <a:r>
              <a:rPr sz="700" b="0" spc="-5" dirty="0">
                <a:latin typeface="Calibri Light"/>
                <a:cs typeface="Calibri Light"/>
              </a:rPr>
              <a:t>from Prof.</a:t>
            </a:r>
            <a:r>
              <a:rPr sz="700" b="0" dirty="0">
                <a:latin typeface="Calibri Light"/>
                <a:cs typeface="Calibri Light"/>
              </a:rPr>
              <a:t> </a:t>
            </a:r>
            <a:r>
              <a:rPr sz="700" b="0" spc="-5" dirty="0">
                <a:latin typeface="Calibri Light"/>
                <a:cs typeface="Calibri Light"/>
              </a:rPr>
              <a:t>Ke</a:t>
            </a:r>
            <a:r>
              <a:rPr sz="700" b="0" dirty="0">
                <a:latin typeface="Calibri Light"/>
                <a:cs typeface="Calibri Light"/>
              </a:rPr>
              <a:t> </a:t>
            </a:r>
            <a:r>
              <a:rPr sz="700" b="0" spc="-5" dirty="0">
                <a:latin typeface="Calibri Light"/>
                <a:cs typeface="Calibri Light"/>
              </a:rPr>
              <a:t>Chen </a:t>
            </a:r>
            <a:r>
              <a:rPr sz="700" b="0" dirty="0">
                <a:latin typeface="Calibri Light"/>
                <a:cs typeface="Calibri Light"/>
              </a:rPr>
              <a:t>NB</a:t>
            </a:r>
            <a:r>
              <a:rPr sz="700" b="0" spc="-5" dirty="0">
                <a:latin typeface="Calibri Light"/>
                <a:cs typeface="Calibri Light"/>
              </a:rPr>
              <a:t> slides</a:t>
            </a:r>
            <a:endParaRPr sz="700">
              <a:latin typeface="Calibri Light"/>
              <a:cs typeface="Calibri Ligh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071" y="5582139"/>
            <a:ext cx="187890" cy="46417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822" y="5216987"/>
            <a:ext cx="749729" cy="85072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9307" y="5545854"/>
            <a:ext cx="972167" cy="5729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2180" y="6157981"/>
            <a:ext cx="335610" cy="318327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395277" y="6194479"/>
            <a:ext cx="34290" cy="186055"/>
          </a:xfrm>
          <a:custGeom>
            <a:avLst/>
            <a:gdLst/>
            <a:ahLst/>
            <a:cxnLst/>
            <a:rect l="l" t="t" r="r" b="b"/>
            <a:pathLst>
              <a:path w="34290" h="186054">
                <a:moveTo>
                  <a:pt x="34197" y="99598"/>
                </a:moveTo>
                <a:lnTo>
                  <a:pt x="861" y="99598"/>
                </a:lnTo>
                <a:lnTo>
                  <a:pt x="500" y="117958"/>
                </a:lnTo>
                <a:lnTo>
                  <a:pt x="861" y="136972"/>
                </a:lnTo>
                <a:lnTo>
                  <a:pt x="1055" y="139207"/>
                </a:lnTo>
                <a:lnTo>
                  <a:pt x="3933" y="157704"/>
                </a:lnTo>
                <a:lnTo>
                  <a:pt x="7531" y="181109"/>
                </a:lnTo>
                <a:lnTo>
                  <a:pt x="13987" y="185845"/>
                </a:lnTo>
                <a:lnTo>
                  <a:pt x="26344" y="183946"/>
                </a:lnTo>
                <a:lnTo>
                  <a:pt x="30626" y="179664"/>
                </a:lnTo>
                <a:lnTo>
                  <a:pt x="34007" y="157679"/>
                </a:lnTo>
                <a:lnTo>
                  <a:pt x="34183" y="155377"/>
                </a:lnTo>
                <a:lnTo>
                  <a:pt x="34195" y="136318"/>
                </a:lnTo>
                <a:lnTo>
                  <a:pt x="33847" y="118612"/>
                </a:lnTo>
                <a:lnTo>
                  <a:pt x="34197" y="99925"/>
                </a:lnTo>
                <a:lnTo>
                  <a:pt x="34197" y="99598"/>
                </a:lnTo>
                <a:close/>
              </a:path>
              <a:path w="34290" h="186054">
                <a:moveTo>
                  <a:pt x="3928" y="157679"/>
                </a:moveTo>
                <a:close/>
              </a:path>
              <a:path w="34290" h="186054">
                <a:moveTo>
                  <a:pt x="33841" y="118284"/>
                </a:moveTo>
                <a:lnTo>
                  <a:pt x="33834" y="118612"/>
                </a:lnTo>
                <a:lnTo>
                  <a:pt x="33841" y="118284"/>
                </a:lnTo>
                <a:close/>
              </a:path>
              <a:path w="34290" h="186054">
                <a:moveTo>
                  <a:pt x="33847" y="117958"/>
                </a:moveTo>
                <a:lnTo>
                  <a:pt x="33841" y="118284"/>
                </a:lnTo>
                <a:lnTo>
                  <a:pt x="33847" y="117958"/>
                </a:lnTo>
                <a:close/>
              </a:path>
              <a:path w="34290" h="186054">
                <a:moveTo>
                  <a:pt x="857" y="99792"/>
                </a:moveTo>
                <a:lnTo>
                  <a:pt x="855" y="99925"/>
                </a:lnTo>
                <a:lnTo>
                  <a:pt x="857" y="99792"/>
                </a:lnTo>
                <a:close/>
              </a:path>
              <a:path w="34290" h="186054">
                <a:moveTo>
                  <a:pt x="34197" y="23965"/>
                </a:moveTo>
                <a:lnTo>
                  <a:pt x="857" y="23965"/>
                </a:lnTo>
                <a:lnTo>
                  <a:pt x="907" y="25244"/>
                </a:lnTo>
                <a:lnTo>
                  <a:pt x="857" y="99792"/>
                </a:lnTo>
                <a:lnTo>
                  <a:pt x="861" y="99598"/>
                </a:lnTo>
                <a:lnTo>
                  <a:pt x="34197" y="99598"/>
                </a:lnTo>
                <a:lnTo>
                  <a:pt x="34197" y="23965"/>
                </a:lnTo>
                <a:close/>
              </a:path>
              <a:path w="34290" h="186054">
                <a:moveTo>
                  <a:pt x="857" y="24599"/>
                </a:moveTo>
                <a:lnTo>
                  <a:pt x="857" y="25244"/>
                </a:lnTo>
                <a:lnTo>
                  <a:pt x="857" y="24599"/>
                </a:lnTo>
                <a:close/>
              </a:path>
              <a:path w="34290" h="186054">
                <a:moveTo>
                  <a:pt x="655" y="21966"/>
                </a:moveTo>
                <a:lnTo>
                  <a:pt x="857" y="24599"/>
                </a:lnTo>
                <a:lnTo>
                  <a:pt x="857" y="23965"/>
                </a:lnTo>
                <a:lnTo>
                  <a:pt x="34197" y="23965"/>
                </a:lnTo>
                <a:lnTo>
                  <a:pt x="34173" y="23328"/>
                </a:lnTo>
                <a:lnTo>
                  <a:pt x="996" y="23328"/>
                </a:lnTo>
                <a:lnTo>
                  <a:pt x="655" y="21966"/>
                </a:lnTo>
                <a:close/>
              </a:path>
              <a:path w="34290" h="186054">
                <a:moveTo>
                  <a:pt x="547" y="20564"/>
                </a:moveTo>
                <a:lnTo>
                  <a:pt x="655" y="21966"/>
                </a:lnTo>
                <a:lnTo>
                  <a:pt x="996" y="23328"/>
                </a:lnTo>
                <a:lnTo>
                  <a:pt x="547" y="20564"/>
                </a:lnTo>
                <a:close/>
              </a:path>
              <a:path w="34290" h="186054">
                <a:moveTo>
                  <a:pt x="33985" y="20564"/>
                </a:moveTo>
                <a:lnTo>
                  <a:pt x="547" y="20564"/>
                </a:lnTo>
                <a:lnTo>
                  <a:pt x="996" y="23328"/>
                </a:lnTo>
                <a:lnTo>
                  <a:pt x="34173" y="23328"/>
                </a:lnTo>
                <a:lnTo>
                  <a:pt x="33985" y="20564"/>
                </a:lnTo>
                <a:close/>
              </a:path>
              <a:path w="34290" h="186054">
                <a:moveTo>
                  <a:pt x="33976" y="20448"/>
                </a:moveTo>
                <a:lnTo>
                  <a:pt x="276" y="20448"/>
                </a:lnTo>
                <a:lnTo>
                  <a:pt x="655" y="21966"/>
                </a:lnTo>
                <a:lnTo>
                  <a:pt x="547" y="20564"/>
                </a:lnTo>
                <a:lnTo>
                  <a:pt x="33985" y="20564"/>
                </a:lnTo>
                <a:close/>
              </a:path>
              <a:path w="34290" h="186054">
                <a:moveTo>
                  <a:pt x="18954" y="0"/>
                </a:moveTo>
                <a:lnTo>
                  <a:pt x="12343" y="336"/>
                </a:lnTo>
                <a:lnTo>
                  <a:pt x="6416" y="3184"/>
                </a:lnTo>
                <a:lnTo>
                  <a:pt x="2174" y="7911"/>
                </a:lnTo>
                <a:lnTo>
                  <a:pt x="0" y="13878"/>
                </a:lnTo>
                <a:lnTo>
                  <a:pt x="276" y="20448"/>
                </a:lnTo>
                <a:lnTo>
                  <a:pt x="33976" y="20448"/>
                </a:lnTo>
                <a:lnTo>
                  <a:pt x="24972" y="2150"/>
                </a:lnTo>
                <a:lnTo>
                  <a:pt x="189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11696" y="5404576"/>
            <a:ext cx="341618" cy="837454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3401341" y="5524983"/>
            <a:ext cx="164465" cy="548005"/>
          </a:xfrm>
          <a:custGeom>
            <a:avLst/>
            <a:gdLst/>
            <a:ahLst/>
            <a:cxnLst/>
            <a:rect l="l" t="t" r="r" b="b"/>
            <a:pathLst>
              <a:path w="164464" h="548004">
                <a:moveTo>
                  <a:pt x="17961" y="515025"/>
                </a:moveTo>
                <a:lnTo>
                  <a:pt x="1786" y="525566"/>
                </a:lnTo>
                <a:lnTo>
                  <a:pt x="0" y="534040"/>
                </a:lnTo>
                <a:lnTo>
                  <a:pt x="7197" y="545082"/>
                </a:lnTo>
                <a:lnTo>
                  <a:pt x="12840" y="547434"/>
                </a:lnTo>
                <a:lnTo>
                  <a:pt x="33588" y="543149"/>
                </a:lnTo>
                <a:lnTo>
                  <a:pt x="35933" y="542046"/>
                </a:lnTo>
                <a:lnTo>
                  <a:pt x="52658" y="528620"/>
                </a:lnTo>
                <a:lnTo>
                  <a:pt x="54010" y="527408"/>
                </a:lnTo>
                <a:lnTo>
                  <a:pt x="65549" y="515863"/>
                </a:lnTo>
                <a:lnTo>
                  <a:pt x="17029" y="515863"/>
                </a:lnTo>
                <a:lnTo>
                  <a:pt x="17961" y="515025"/>
                </a:lnTo>
                <a:close/>
              </a:path>
              <a:path w="164464" h="548004">
                <a:moveTo>
                  <a:pt x="19011" y="514340"/>
                </a:moveTo>
                <a:lnTo>
                  <a:pt x="17961" y="515025"/>
                </a:lnTo>
                <a:lnTo>
                  <a:pt x="17029" y="515863"/>
                </a:lnTo>
                <a:lnTo>
                  <a:pt x="19011" y="514340"/>
                </a:lnTo>
                <a:close/>
              </a:path>
              <a:path w="164464" h="548004">
                <a:moveTo>
                  <a:pt x="67063" y="514340"/>
                </a:moveTo>
                <a:lnTo>
                  <a:pt x="19011" y="514340"/>
                </a:lnTo>
                <a:lnTo>
                  <a:pt x="17029" y="515863"/>
                </a:lnTo>
                <a:lnTo>
                  <a:pt x="65549" y="515863"/>
                </a:lnTo>
                <a:lnTo>
                  <a:pt x="67063" y="514340"/>
                </a:lnTo>
                <a:close/>
              </a:path>
              <a:path w="164464" h="548004">
                <a:moveTo>
                  <a:pt x="77633" y="503228"/>
                </a:moveTo>
                <a:lnTo>
                  <a:pt x="31074" y="503228"/>
                </a:lnTo>
                <a:lnTo>
                  <a:pt x="30436" y="503833"/>
                </a:lnTo>
                <a:lnTo>
                  <a:pt x="17961" y="515025"/>
                </a:lnTo>
                <a:lnTo>
                  <a:pt x="19011" y="514340"/>
                </a:lnTo>
                <a:lnTo>
                  <a:pt x="67063" y="514340"/>
                </a:lnTo>
                <a:lnTo>
                  <a:pt x="77633" y="503228"/>
                </a:lnTo>
                <a:close/>
              </a:path>
              <a:path w="164464" h="548004">
                <a:moveTo>
                  <a:pt x="30756" y="503514"/>
                </a:moveTo>
                <a:lnTo>
                  <a:pt x="30401" y="503833"/>
                </a:lnTo>
                <a:lnTo>
                  <a:pt x="30756" y="503514"/>
                </a:lnTo>
                <a:close/>
              </a:path>
              <a:path w="164464" h="548004">
                <a:moveTo>
                  <a:pt x="87406" y="491234"/>
                </a:moveTo>
                <a:lnTo>
                  <a:pt x="43036" y="491234"/>
                </a:lnTo>
                <a:lnTo>
                  <a:pt x="30756" y="503514"/>
                </a:lnTo>
                <a:lnTo>
                  <a:pt x="31074" y="503228"/>
                </a:lnTo>
                <a:lnTo>
                  <a:pt x="77633" y="503228"/>
                </a:lnTo>
                <a:lnTo>
                  <a:pt x="80942" y="499750"/>
                </a:lnTo>
                <a:lnTo>
                  <a:pt x="82259" y="498183"/>
                </a:lnTo>
                <a:lnTo>
                  <a:pt x="87406" y="491234"/>
                </a:lnTo>
                <a:close/>
              </a:path>
              <a:path w="164464" h="548004">
                <a:moveTo>
                  <a:pt x="56078" y="477515"/>
                </a:moveTo>
                <a:lnTo>
                  <a:pt x="42886" y="491383"/>
                </a:lnTo>
                <a:lnTo>
                  <a:pt x="43036" y="491234"/>
                </a:lnTo>
                <a:lnTo>
                  <a:pt x="87406" y="491234"/>
                </a:lnTo>
                <a:lnTo>
                  <a:pt x="96658" y="478743"/>
                </a:lnTo>
                <a:lnTo>
                  <a:pt x="96927" y="478338"/>
                </a:lnTo>
                <a:lnTo>
                  <a:pt x="55468" y="478338"/>
                </a:lnTo>
                <a:lnTo>
                  <a:pt x="56078" y="477515"/>
                </a:lnTo>
                <a:close/>
              </a:path>
              <a:path w="164464" h="548004">
                <a:moveTo>
                  <a:pt x="56785" y="476772"/>
                </a:moveTo>
                <a:lnTo>
                  <a:pt x="56078" y="477515"/>
                </a:lnTo>
                <a:lnTo>
                  <a:pt x="55468" y="478338"/>
                </a:lnTo>
                <a:lnTo>
                  <a:pt x="56785" y="476772"/>
                </a:lnTo>
                <a:close/>
              </a:path>
              <a:path w="164464" h="548004">
                <a:moveTo>
                  <a:pt x="97929" y="476772"/>
                </a:moveTo>
                <a:lnTo>
                  <a:pt x="56785" y="476772"/>
                </a:lnTo>
                <a:lnTo>
                  <a:pt x="55468" y="478338"/>
                </a:lnTo>
                <a:lnTo>
                  <a:pt x="96927" y="478338"/>
                </a:lnTo>
                <a:lnTo>
                  <a:pt x="97596" y="477331"/>
                </a:lnTo>
                <a:lnTo>
                  <a:pt x="97929" y="476772"/>
                </a:lnTo>
                <a:close/>
              </a:path>
              <a:path w="164464" h="548004">
                <a:moveTo>
                  <a:pt x="108541" y="458899"/>
                </a:moveTo>
                <a:lnTo>
                  <a:pt x="69867" y="458899"/>
                </a:lnTo>
                <a:lnTo>
                  <a:pt x="68929" y="460310"/>
                </a:lnTo>
                <a:lnTo>
                  <a:pt x="56078" y="477515"/>
                </a:lnTo>
                <a:lnTo>
                  <a:pt x="56785" y="476772"/>
                </a:lnTo>
                <a:lnTo>
                  <a:pt x="97929" y="476772"/>
                </a:lnTo>
                <a:lnTo>
                  <a:pt x="108541" y="458899"/>
                </a:lnTo>
                <a:close/>
              </a:path>
              <a:path w="164464" h="548004">
                <a:moveTo>
                  <a:pt x="69361" y="459582"/>
                </a:moveTo>
                <a:lnTo>
                  <a:pt x="68822" y="460310"/>
                </a:lnTo>
                <a:lnTo>
                  <a:pt x="69361" y="459582"/>
                </a:lnTo>
                <a:close/>
              </a:path>
              <a:path w="164464" h="548004">
                <a:moveTo>
                  <a:pt x="69867" y="458899"/>
                </a:moveTo>
                <a:lnTo>
                  <a:pt x="69361" y="459582"/>
                </a:lnTo>
                <a:lnTo>
                  <a:pt x="68929" y="460310"/>
                </a:lnTo>
                <a:lnTo>
                  <a:pt x="69867" y="458899"/>
                </a:lnTo>
                <a:close/>
              </a:path>
              <a:path w="164464" h="548004">
                <a:moveTo>
                  <a:pt x="119296" y="437270"/>
                </a:moveTo>
                <a:lnTo>
                  <a:pt x="82609" y="437270"/>
                </a:lnTo>
                <a:lnTo>
                  <a:pt x="81832" y="438743"/>
                </a:lnTo>
                <a:lnTo>
                  <a:pt x="69361" y="459582"/>
                </a:lnTo>
                <a:lnTo>
                  <a:pt x="69867" y="458899"/>
                </a:lnTo>
                <a:lnTo>
                  <a:pt x="108541" y="458899"/>
                </a:lnTo>
                <a:lnTo>
                  <a:pt x="111277" y="454291"/>
                </a:lnTo>
                <a:lnTo>
                  <a:pt x="112054" y="452819"/>
                </a:lnTo>
                <a:lnTo>
                  <a:pt x="119296" y="437270"/>
                </a:lnTo>
                <a:close/>
              </a:path>
              <a:path w="164464" h="548004">
                <a:moveTo>
                  <a:pt x="82186" y="437983"/>
                </a:moveTo>
                <a:lnTo>
                  <a:pt x="81735" y="438743"/>
                </a:lnTo>
                <a:lnTo>
                  <a:pt x="82186" y="437983"/>
                </a:lnTo>
                <a:close/>
              </a:path>
              <a:path w="164464" h="548004">
                <a:moveTo>
                  <a:pt x="82609" y="437270"/>
                </a:moveTo>
                <a:lnTo>
                  <a:pt x="82186" y="437983"/>
                </a:lnTo>
                <a:lnTo>
                  <a:pt x="81832" y="438743"/>
                </a:lnTo>
                <a:lnTo>
                  <a:pt x="82609" y="437270"/>
                </a:lnTo>
                <a:close/>
              </a:path>
              <a:path w="164464" h="548004">
                <a:moveTo>
                  <a:pt x="130189" y="412463"/>
                </a:moveTo>
                <a:lnTo>
                  <a:pt x="94072" y="412463"/>
                </a:lnTo>
                <a:lnTo>
                  <a:pt x="93802" y="413075"/>
                </a:lnTo>
                <a:lnTo>
                  <a:pt x="82186" y="437983"/>
                </a:lnTo>
                <a:lnTo>
                  <a:pt x="82609" y="437270"/>
                </a:lnTo>
                <a:lnTo>
                  <a:pt x="119296" y="437270"/>
                </a:lnTo>
                <a:lnTo>
                  <a:pt x="124294" y="426539"/>
                </a:lnTo>
                <a:lnTo>
                  <a:pt x="124565" y="425926"/>
                </a:lnTo>
                <a:lnTo>
                  <a:pt x="130189" y="412463"/>
                </a:lnTo>
                <a:close/>
              </a:path>
              <a:path w="164464" h="548004">
                <a:moveTo>
                  <a:pt x="93931" y="412765"/>
                </a:moveTo>
                <a:lnTo>
                  <a:pt x="93787" y="413075"/>
                </a:lnTo>
                <a:lnTo>
                  <a:pt x="93931" y="412765"/>
                </a:lnTo>
                <a:close/>
              </a:path>
              <a:path w="164464" h="548004">
                <a:moveTo>
                  <a:pt x="140682" y="384635"/>
                </a:moveTo>
                <a:lnTo>
                  <a:pt x="105681" y="384635"/>
                </a:lnTo>
                <a:lnTo>
                  <a:pt x="105211" y="385904"/>
                </a:lnTo>
                <a:lnTo>
                  <a:pt x="93931" y="412765"/>
                </a:lnTo>
                <a:lnTo>
                  <a:pt x="94072" y="412463"/>
                </a:lnTo>
                <a:lnTo>
                  <a:pt x="130189" y="412463"/>
                </a:lnTo>
                <a:lnTo>
                  <a:pt x="136444" y="397486"/>
                </a:lnTo>
                <a:lnTo>
                  <a:pt x="136914" y="396217"/>
                </a:lnTo>
                <a:lnTo>
                  <a:pt x="140682" y="384635"/>
                </a:lnTo>
                <a:close/>
              </a:path>
              <a:path w="164464" h="548004">
                <a:moveTo>
                  <a:pt x="105422" y="385255"/>
                </a:moveTo>
                <a:lnTo>
                  <a:pt x="105151" y="385904"/>
                </a:lnTo>
                <a:lnTo>
                  <a:pt x="105422" y="385255"/>
                </a:lnTo>
                <a:close/>
              </a:path>
              <a:path w="164464" h="548004">
                <a:moveTo>
                  <a:pt x="105681" y="384635"/>
                </a:moveTo>
                <a:lnTo>
                  <a:pt x="105422" y="385255"/>
                </a:lnTo>
                <a:lnTo>
                  <a:pt x="105211" y="385904"/>
                </a:lnTo>
                <a:lnTo>
                  <a:pt x="105681" y="384635"/>
                </a:lnTo>
                <a:close/>
              </a:path>
              <a:path w="164464" h="548004">
                <a:moveTo>
                  <a:pt x="149418" y="356024"/>
                </a:moveTo>
                <a:lnTo>
                  <a:pt x="114931" y="356024"/>
                </a:lnTo>
                <a:lnTo>
                  <a:pt x="114679" y="356874"/>
                </a:lnTo>
                <a:lnTo>
                  <a:pt x="105422" y="385255"/>
                </a:lnTo>
                <a:lnTo>
                  <a:pt x="105681" y="384635"/>
                </a:lnTo>
                <a:lnTo>
                  <a:pt x="140682" y="384635"/>
                </a:lnTo>
                <a:lnTo>
                  <a:pt x="146635" y="366337"/>
                </a:lnTo>
                <a:lnTo>
                  <a:pt x="146886" y="365488"/>
                </a:lnTo>
                <a:lnTo>
                  <a:pt x="149418" y="356024"/>
                </a:lnTo>
                <a:close/>
              </a:path>
              <a:path w="164464" h="548004">
                <a:moveTo>
                  <a:pt x="114794" y="356443"/>
                </a:moveTo>
                <a:lnTo>
                  <a:pt x="114654" y="356874"/>
                </a:lnTo>
                <a:lnTo>
                  <a:pt x="114794" y="356443"/>
                </a:lnTo>
                <a:close/>
              </a:path>
              <a:path w="164464" h="548004">
                <a:moveTo>
                  <a:pt x="156736" y="325914"/>
                </a:moveTo>
                <a:lnTo>
                  <a:pt x="122960" y="325914"/>
                </a:lnTo>
                <a:lnTo>
                  <a:pt x="122641" y="327356"/>
                </a:lnTo>
                <a:lnTo>
                  <a:pt x="114794" y="356443"/>
                </a:lnTo>
                <a:lnTo>
                  <a:pt x="114931" y="356024"/>
                </a:lnTo>
                <a:lnTo>
                  <a:pt x="149418" y="356024"/>
                </a:lnTo>
                <a:lnTo>
                  <a:pt x="155167" y="334528"/>
                </a:lnTo>
                <a:lnTo>
                  <a:pt x="155486" y="333085"/>
                </a:lnTo>
                <a:lnTo>
                  <a:pt x="156736" y="325914"/>
                </a:lnTo>
                <a:close/>
              </a:path>
              <a:path w="164464" h="548004">
                <a:moveTo>
                  <a:pt x="122767" y="326636"/>
                </a:moveTo>
                <a:lnTo>
                  <a:pt x="122574" y="327356"/>
                </a:lnTo>
                <a:lnTo>
                  <a:pt x="122767" y="326636"/>
                </a:lnTo>
                <a:close/>
              </a:path>
              <a:path w="164464" h="548004">
                <a:moveTo>
                  <a:pt x="122960" y="325914"/>
                </a:moveTo>
                <a:lnTo>
                  <a:pt x="122767" y="326636"/>
                </a:lnTo>
                <a:lnTo>
                  <a:pt x="122641" y="327356"/>
                </a:lnTo>
                <a:lnTo>
                  <a:pt x="122960" y="325914"/>
                </a:lnTo>
                <a:close/>
              </a:path>
              <a:path w="164464" h="548004">
                <a:moveTo>
                  <a:pt x="161480" y="296396"/>
                </a:moveTo>
                <a:lnTo>
                  <a:pt x="128041" y="296396"/>
                </a:lnTo>
                <a:lnTo>
                  <a:pt x="127868" y="297680"/>
                </a:lnTo>
                <a:lnTo>
                  <a:pt x="122767" y="326636"/>
                </a:lnTo>
                <a:lnTo>
                  <a:pt x="122960" y="325914"/>
                </a:lnTo>
                <a:lnTo>
                  <a:pt x="156736" y="325914"/>
                </a:lnTo>
                <a:lnTo>
                  <a:pt x="160886" y="302125"/>
                </a:lnTo>
                <a:lnTo>
                  <a:pt x="161057" y="300841"/>
                </a:lnTo>
                <a:lnTo>
                  <a:pt x="161480" y="296396"/>
                </a:lnTo>
                <a:close/>
              </a:path>
              <a:path w="164464" h="548004">
                <a:moveTo>
                  <a:pt x="127930" y="297033"/>
                </a:moveTo>
                <a:lnTo>
                  <a:pt x="127817" y="297680"/>
                </a:lnTo>
                <a:lnTo>
                  <a:pt x="127930" y="297033"/>
                </a:lnTo>
                <a:close/>
              </a:path>
              <a:path w="164464" h="548004">
                <a:moveTo>
                  <a:pt x="128041" y="296396"/>
                </a:moveTo>
                <a:lnTo>
                  <a:pt x="127930" y="297033"/>
                </a:lnTo>
                <a:lnTo>
                  <a:pt x="127868" y="297680"/>
                </a:lnTo>
                <a:lnTo>
                  <a:pt x="128041" y="296396"/>
                </a:lnTo>
                <a:close/>
              </a:path>
              <a:path w="164464" h="548004">
                <a:moveTo>
                  <a:pt x="164012" y="267440"/>
                </a:moveTo>
                <a:lnTo>
                  <a:pt x="130749" y="267440"/>
                </a:lnTo>
                <a:lnTo>
                  <a:pt x="130674" y="269021"/>
                </a:lnTo>
                <a:lnTo>
                  <a:pt x="127930" y="297033"/>
                </a:lnTo>
                <a:lnTo>
                  <a:pt x="128041" y="296396"/>
                </a:lnTo>
                <a:lnTo>
                  <a:pt x="161480" y="296396"/>
                </a:lnTo>
                <a:lnTo>
                  <a:pt x="163937" y="270601"/>
                </a:lnTo>
                <a:lnTo>
                  <a:pt x="164012" y="267440"/>
                </a:lnTo>
                <a:close/>
              </a:path>
              <a:path w="164464" h="548004">
                <a:moveTo>
                  <a:pt x="130674" y="268227"/>
                </a:moveTo>
                <a:lnTo>
                  <a:pt x="130598" y="269021"/>
                </a:lnTo>
                <a:lnTo>
                  <a:pt x="130674" y="268227"/>
                </a:lnTo>
                <a:close/>
              </a:path>
              <a:path w="164464" h="548004">
                <a:moveTo>
                  <a:pt x="164012" y="240941"/>
                </a:moveTo>
                <a:lnTo>
                  <a:pt x="130674" y="240941"/>
                </a:lnTo>
                <a:lnTo>
                  <a:pt x="130750" y="242532"/>
                </a:lnTo>
                <a:lnTo>
                  <a:pt x="130674" y="268227"/>
                </a:lnTo>
                <a:lnTo>
                  <a:pt x="130749" y="267440"/>
                </a:lnTo>
                <a:lnTo>
                  <a:pt x="164012" y="267440"/>
                </a:lnTo>
                <a:lnTo>
                  <a:pt x="164012" y="240941"/>
                </a:lnTo>
                <a:close/>
              </a:path>
              <a:path w="164464" h="548004">
                <a:moveTo>
                  <a:pt x="130674" y="241738"/>
                </a:moveTo>
                <a:lnTo>
                  <a:pt x="130674" y="242532"/>
                </a:lnTo>
                <a:lnTo>
                  <a:pt x="130674" y="241738"/>
                </a:lnTo>
                <a:close/>
              </a:path>
              <a:path w="164464" h="548004">
                <a:moveTo>
                  <a:pt x="161712" y="216252"/>
                </a:moveTo>
                <a:lnTo>
                  <a:pt x="128229" y="216252"/>
                </a:lnTo>
                <a:lnTo>
                  <a:pt x="128297" y="216848"/>
                </a:lnTo>
                <a:lnTo>
                  <a:pt x="130674" y="241738"/>
                </a:lnTo>
                <a:lnTo>
                  <a:pt x="130674" y="240941"/>
                </a:lnTo>
                <a:lnTo>
                  <a:pt x="164012" y="240941"/>
                </a:lnTo>
                <a:lnTo>
                  <a:pt x="163936" y="239350"/>
                </a:lnTo>
                <a:lnTo>
                  <a:pt x="161712" y="216252"/>
                </a:lnTo>
                <a:close/>
              </a:path>
              <a:path w="164464" h="548004">
                <a:moveTo>
                  <a:pt x="128256" y="216535"/>
                </a:moveTo>
                <a:lnTo>
                  <a:pt x="128286" y="216848"/>
                </a:lnTo>
                <a:lnTo>
                  <a:pt x="128256" y="216535"/>
                </a:lnTo>
                <a:close/>
              </a:path>
              <a:path w="164464" h="548004">
                <a:moveTo>
                  <a:pt x="158687" y="192368"/>
                </a:moveTo>
                <a:lnTo>
                  <a:pt x="125058" y="192368"/>
                </a:lnTo>
                <a:lnTo>
                  <a:pt x="125280" y="193655"/>
                </a:lnTo>
                <a:lnTo>
                  <a:pt x="128256" y="216535"/>
                </a:lnTo>
                <a:lnTo>
                  <a:pt x="128229" y="216252"/>
                </a:lnTo>
                <a:lnTo>
                  <a:pt x="161712" y="216252"/>
                </a:lnTo>
                <a:lnTo>
                  <a:pt x="161348" y="212473"/>
                </a:lnTo>
                <a:lnTo>
                  <a:pt x="158687" y="192368"/>
                </a:lnTo>
                <a:close/>
              </a:path>
              <a:path w="164464" h="548004">
                <a:moveTo>
                  <a:pt x="125143" y="193013"/>
                </a:moveTo>
                <a:lnTo>
                  <a:pt x="125228" y="193655"/>
                </a:lnTo>
                <a:lnTo>
                  <a:pt x="125143" y="193013"/>
                </a:lnTo>
                <a:close/>
              </a:path>
              <a:path w="164464" h="548004">
                <a:moveTo>
                  <a:pt x="125058" y="192368"/>
                </a:moveTo>
                <a:lnTo>
                  <a:pt x="125143" y="193013"/>
                </a:lnTo>
                <a:lnTo>
                  <a:pt x="125280" y="193655"/>
                </a:lnTo>
                <a:lnTo>
                  <a:pt x="125058" y="192368"/>
                </a:lnTo>
                <a:close/>
              </a:path>
              <a:path w="164464" h="548004">
                <a:moveTo>
                  <a:pt x="154687" y="171695"/>
                </a:moveTo>
                <a:lnTo>
                  <a:pt x="120600" y="171695"/>
                </a:lnTo>
                <a:lnTo>
                  <a:pt x="121061" y="173410"/>
                </a:lnTo>
                <a:lnTo>
                  <a:pt x="125143" y="193013"/>
                </a:lnTo>
                <a:lnTo>
                  <a:pt x="125058" y="192368"/>
                </a:lnTo>
                <a:lnTo>
                  <a:pt x="158687" y="192368"/>
                </a:lnTo>
                <a:lnTo>
                  <a:pt x="158108" y="187994"/>
                </a:lnTo>
                <a:lnTo>
                  <a:pt x="157886" y="186706"/>
                </a:lnTo>
                <a:lnTo>
                  <a:pt x="154687" y="171695"/>
                </a:lnTo>
                <a:close/>
              </a:path>
              <a:path w="164464" h="548004">
                <a:moveTo>
                  <a:pt x="120787" y="172575"/>
                </a:moveTo>
                <a:lnTo>
                  <a:pt x="120965" y="173410"/>
                </a:lnTo>
                <a:lnTo>
                  <a:pt x="120787" y="172575"/>
                </a:lnTo>
                <a:close/>
              </a:path>
              <a:path w="164464" h="548004">
                <a:moveTo>
                  <a:pt x="120600" y="171695"/>
                </a:moveTo>
                <a:lnTo>
                  <a:pt x="120787" y="172575"/>
                </a:lnTo>
                <a:lnTo>
                  <a:pt x="121061" y="173410"/>
                </a:lnTo>
                <a:lnTo>
                  <a:pt x="120600" y="171695"/>
                </a:lnTo>
                <a:close/>
              </a:path>
              <a:path w="164464" h="548004">
                <a:moveTo>
                  <a:pt x="114545" y="153517"/>
                </a:moveTo>
                <a:lnTo>
                  <a:pt x="120787" y="172575"/>
                </a:lnTo>
                <a:lnTo>
                  <a:pt x="120600" y="171695"/>
                </a:lnTo>
                <a:lnTo>
                  <a:pt x="154687" y="171695"/>
                </a:lnTo>
                <a:lnTo>
                  <a:pt x="153206" y="164746"/>
                </a:lnTo>
                <a:lnTo>
                  <a:pt x="152745" y="163031"/>
                </a:lnTo>
                <a:lnTo>
                  <a:pt x="149930" y="154439"/>
                </a:lnTo>
                <a:lnTo>
                  <a:pt x="114979" y="154439"/>
                </a:lnTo>
                <a:lnTo>
                  <a:pt x="114545" y="153517"/>
                </a:lnTo>
                <a:close/>
              </a:path>
              <a:path w="164464" h="548004">
                <a:moveTo>
                  <a:pt x="114222" y="152530"/>
                </a:moveTo>
                <a:lnTo>
                  <a:pt x="114545" y="153517"/>
                </a:lnTo>
                <a:lnTo>
                  <a:pt x="114979" y="154439"/>
                </a:lnTo>
                <a:lnTo>
                  <a:pt x="114222" y="152530"/>
                </a:lnTo>
                <a:close/>
              </a:path>
              <a:path w="164464" h="548004">
                <a:moveTo>
                  <a:pt x="149305" y="152530"/>
                </a:moveTo>
                <a:lnTo>
                  <a:pt x="114222" y="152530"/>
                </a:lnTo>
                <a:lnTo>
                  <a:pt x="114979" y="154439"/>
                </a:lnTo>
                <a:lnTo>
                  <a:pt x="149930" y="154439"/>
                </a:lnTo>
                <a:lnTo>
                  <a:pt x="149305" y="152530"/>
                </a:lnTo>
                <a:close/>
              </a:path>
              <a:path w="164464" h="548004">
                <a:moveTo>
                  <a:pt x="143187" y="136079"/>
                </a:moveTo>
                <a:lnTo>
                  <a:pt x="106339" y="136079"/>
                </a:lnTo>
                <a:lnTo>
                  <a:pt x="106766" y="136920"/>
                </a:lnTo>
                <a:lnTo>
                  <a:pt x="114545" y="153517"/>
                </a:lnTo>
                <a:lnTo>
                  <a:pt x="114222" y="152530"/>
                </a:lnTo>
                <a:lnTo>
                  <a:pt x="149305" y="152530"/>
                </a:lnTo>
                <a:lnTo>
                  <a:pt x="145905" y="142151"/>
                </a:lnTo>
                <a:lnTo>
                  <a:pt x="145147" y="140243"/>
                </a:lnTo>
                <a:lnTo>
                  <a:pt x="143187" y="136079"/>
                </a:lnTo>
                <a:close/>
              </a:path>
              <a:path w="164464" h="548004">
                <a:moveTo>
                  <a:pt x="106532" y="136489"/>
                </a:moveTo>
                <a:lnTo>
                  <a:pt x="106735" y="136920"/>
                </a:lnTo>
                <a:lnTo>
                  <a:pt x="106532" y="136489"/>
                </a:lnTo>
                <a:close/>
              </a:path>
              <a:path w="164464" h="548004">
                <a:moveTo>
                  <a:pt x="106339" y="136079"/>
                </a:moveTo>
                <a:lnTo>
                  <a:pt x="106532" y="136489"/>
                </a:lnTo>
                <a:lnTo>
                  <a:pt x="106766" y="136920"/>
                </a:lnTo>
                <a:lnTo>
                  <a:pt x="106339" y="136079"/>
                </a:lnTo>
                <a:close/>
              </a:path>
              <a:path w="164464" h="548004">
                <a:moveTo>
                  <a:pt x="135321" y="119640"/>
                </a:moveTo>
                <a:lnTo>
                  <a:pt x="97406" y="119640"/>
                </a:lnTo>
                <a:lnTo>
                  <a:pt x="106532" y="136489"/>
                </a:lnTo>
                <a:lnTo>
                  <a:pt x="106339" y="136079"/>
                </a:lnTo>
                <a:lnTo>
                  <a:pt x="143187" y="136079"/>
                </a:lnTo>
                <a:lnTo>
                  <a:pt x="136507" y="121883"/>
                </a:lnTo>
                <a:lnTo>
                  <a:pt x="136080" y="121041"/>
                </a:lnTo>
                <a:lnTo>
                  <a:pt x="135321" y="119640"/>
                </a:lnTo>
                <a:close/>
              </a:path>
              <a:path w="164464" h="548004">
                <a:moveTo>
                  <a:pt x="97409" y="119646"/>
                </a:moveTo>
                <a:close/>
              </a:path>
              <a:path w="164464" h="548004">
                <a:moveTo>
                  <a:pt x="127167" y="104588"/>
                </a:moveTo>
                <a:lnTo>
                  <a:pt x="89162" y="104588"/>
                </a:lnTo>
                <a:lnTo>
                  <a:pt x="90077" y="106069"/>
                </a:lnTo>
                <a:lnTo>
                  <a:pt x="97409" y="119646"/>
                </a:lnTo>
                <a:lnTo>
                  <a:pt x="135321" y="119640"/>
                </a:lnTo>
                <a:lnTo>
                  <a:pt x="127167" y="104588"/>
                </a:lnTo>
                <a:close/>
              </a:path>
              <a:path w="164464" h="548004">
                <a:moveTo>
                  <a:pt x="89584" y="105358"/>
                </a:moveTo>
                <a:lnTo>
                  <a:pt x="89974" y="106069"/>
                </a:lnTo>
                <a:lnTo>
                  <a:pt x="89584" y="105358"/>
                </a:lnTo>
                <a:close/>
              </a:path>
              <a:path w="164464" h="548004">
                <a:moveTo>
                  <a:pt x="89162" y="104588"/>
                </a:moveTo>
                <a:lnTo>
                  <a:pt x="89584" y="105358"/>
                </a:lnTo>
                <a:lnTo>
                  <a:pt x="90077" y="106069"/>
                </a:lnTo>
                <a:lnTo>
                  <a:pt x="89162" y="104588"/>
                </a:lnTo>
                <a:close/>
              </a:path>
              <a:path w="164464" h="548004">
                <a:moveTo>
                  <a:pt x="120296" y="92029"/>
                </a:moveTo>
                <a:lnTo>
                  <a:pt x="80357" y="92029"/>
                </a:lnTo>
                <a:lnTo>
                  <a:pt x="80498" y="92230"/>
                </a:lnTo>
                <a:lnTo>
                  <a:pt x="89584" y="105358"/>
                </a:lnTo>
                <a:lnTo>
                  <a:pt x="89162" y="104588"/>
                </a:lnTo>
                <a:lnTo>
                  <a:pt x="127167" y="104588"/>
                </a:lnTo>
                <a:lnTo>
                  <a:pt x="120296" y="92029"/>
                </a:lnTo>
                <a:close/>
              </a:path>
              <a:path w="164464" h="548004">
                <a:moveTo>
                  <a:pt x="80426" y="92128"/>
                </a:moveTo>
                <a:close/>
              </a:path>
              <a:path w="164464" h="548004">
                <a:moveTo>
                  <a:pt x="104269" y="68150"/>
                </a:moveTo>
                <a:lnTo>
                  <a:pt x="63247" y="68150"/>
                </a:lnTo>
                <a:lnTo>
                  <a:pt x="63902" y="69002"/>
                </a:lnTo>
                <a:lnTo>
                  <a:pt x="71527" y="79670"/>
                </a:lnTo>
                <a:lnTo>
                  <a:pt x="80426" y="92128"/>
                </a:lnTo>
                <a:lnTo>
                  <a:pt x="120296" y="92029"/>
                </a:lnTo>
                <a:lnTo>
                  <a:pt x="118404" y="88574"/>
                </a:lnTo>
                <a:lnTo>
                  <a:pt x="117488" y="87092"/>
                </a:lnTo>
                <a:lnTo>
                  <a:pt x="107628" y="72852"/>
                </a:lnTo>
                <a:lnTo>
                  <a:pt x="104269" y="68150"/>
                </a:lnTo>
                <a:close/>
              </a:path>
              <a:path w="164464" h="548004">
                <a:moveTo>
                  <a:pt x="71498" y="79630"/>
                </a:moveTo>
                <a:close/>
              </a:path>
              <a:path w="164464" h="548004">
                <a:moveTo>
                  <a:pt x="63557" y="68582"/>
                </a:moveTo>
                <a:lnTo>
                  <a:pt x="63859" y="69002"/>
                </a:lnTo>
                <a:lnTo>
                  <a:pt x="63557" y="68582"/>
                </a:lnTo>
                <a:close/>
              </a:path>
              <a:path w="164464" h="548004">
                <a:moveTo>
                  <a:pt x="63247" y="68150"/>
                </a:moveTo>
                <a:lnTo>
                  <a:pt x="63557" y="68582"/>
                </a:lnTo>
                <a:lnTo>
                  <a:pt x="63902" y="69002"/>
                </a:lnTo>
                <a:lnTo>
                  <a:pt x="63247" y="68150"/>
                </a:lnTo>
                <a:close/>
              </a:path>
              <a:path w="164464" h="548004">
                <a:moveTo>
                  <a:pt x="97671" y="58921"/>
                </a:moveTo>
                <a:lnTo>
                  <a:pt x="55622" y="58921"/>
                </a:lnTo>
                <a:lnTo>
                  <a:pt x="56193" y="59580"/>
                </a:lnTo>
                <a:lnTo>
                  <a:pt x="63557" y="68582"/>
                </a:lnTo>
                <a:lnTo>
                  <a:pt x="63247" y="68150"/>
                </a:lnTo>
                <a:lnTo>
                  <a:pt x="104269" y="68150"/>
                </a:lnTo>
                <a:lnTo>
                  <a:pt x="97671" y="58921"/>
                </a:lnTo>
                <a:close/>
              </a:path>
              <a:path w="164464" h="548004">
                <a:moveTo>
                  <a:pt x="55894" y="59253"/>
                </a:moveTo>
                <a:lnTo>
                  <a:pt x="56163" y="59580"/>
                </a:lnTo>
                <a:lnTo>
                  <a:pt x="55894" y="59253"/>
                </a:lnTo>
                <a:close/>
              </a:path>
              <a:path w="164464" h="548004">
                <a:moveTo>
                  <a:pt x="86137" y="43545"/>
                </a:moveTo>
                <a:lnTo>
                  <a:pt x="42101" y="43545"/>
                </a:lnTo>
                <a:lnTo>
                  <a:pt x="42652" y="44170"/>
                </a:lnTo>
                <a:lnTo>
                  <a:pt x="48178" y="50782"/>
                </a:lnTo>
                <a:lnTo>
                  <a:pt x="48633" y="51301"/>
                </a:lnTo>
                <a:lnTo>
                  <a:pt x="55894" y="59253"/>
                </a:lnTo>
                <a:lnTo>
                  <a:pt x="55622" y="58921"/>
                </a:lnTo>
                <a:lnTo>
                  <a:pt x="97671" y="58921"/>
                </a:lnTo>
                <a:lnTo>
                  <a:pt x="90319" y="48691"/>
                </a:lnTo>
                <a:lnTo>
                  <a:pt x="89664" y="47839"/>
                </a:lnTo>
                <a:lnTo>
                  <a:pt x="86137" y="43545"/>
                </a:lnTo>
                <a:close/>
              </a:path>
              <a:path w="164464" h="548004">
                <a:moveTo>
                  <a:pt x="42370" y="43866"/>
                </a:moveTo>
                <a:lnTo>
                  <a:pt x="42626" y="44170"/>
                </a:lnTo>
                <a:lnTo>
                  <a:pt x="42370" y="43866"/>
                </a:lnTo>
                <a:close/>
              </a:path>
              <a:path w="164464" h="548004">
                <a:moveTo>
                  <a:pt x="29038" y="28801"/>
                </a:moveTo>
                <a:lnTo>
                  <a:pt x="29973" y="30060"/>
                </a:lnTo>
                <a:lnTo>
                  <a:pt x="33063" y="33785"/>
                </a:lnTo>
                <a:lnTo>
                  <a:pt x="33625" y="34428"/>
                </a:lnTo>
                <a:lnTo>
                  <a:pt x="42370" y="43866"/>
                </a:lnTo>
                <a:lnTo>
                  <a:pt x="42101" y="43545"/>
                </a:lnTo>
                <a:lnTo>
                  <a:pt x="86137" y="43545"/>
                </a:lnTo>
                <a:lnTo>
                  <a:pt x="81384" y="37759"/>
                </a:lnTo>
                <a:lnTo>
                  <a:pt x="80813" y="37100"/>
                </a:lnTo>
                <a:lnTo>
                  <a:pt x="74851" y="30571"/>
                </a:lnTo>
                <a:lnTo>
                  <a:pt x="31719" y="30571"/>
                </a:lnTo>
                <a:lnTo>
                  <a:pt x="29038" y="28801"/>
                </a:lnTo>
                <a:close/>
              </a:path>
              <a:path w="164464" h="548004">
                <a:moveTo>
                  <a:pt x="27240" y="26096"/>
                </a:moveTo>
                <a:lnTo>
                  <a:pt x="28947" y="28677"/>
                </a:lnTo>
                <a:lnTo>
                  <a:pt x="29068" y="28821"/>
                </a:lnTo>
                <a:lnTo>
                  <a:pt x="31719" y="30571"/>
                </a:lnTo>
                <a:lnTo>
                  <a:pt x="27240" y="26096"/>
                </a:lnTo>
                <a:close/>
              </a:path>
              <a:path w="164464" h="548004">
                <a:moveTo>
                  <a:pt x="70919" y="26096"/>
                </a:moveTo>
                <a:lnTo>
                  <a:pt x="27240" y="26096"/>
                </a:lnTo>
                <a:lnTo>
                  <a:pt x="31719" y="30571"/>
                </a:lnTo>
                <a:lnTo>
                  <a:pt x="74851" y="30571"/>
                </a:lnTo>
                <a:lnTo>
                  <a:pt x="73253" y="28821"/>
                </a:lnTo>
                <a:lnTo>
                  <a:pt x="70919" y="26096"/>
                </a:lnTo>
                <a:close/>
              </a:path>
              <a:path w="164464" h="548004">
                <a:moveTo>
                  <a:pt x="73439" y="29025"/>
                </a:moveTo>
                <a:lnTo>
                  <a:pt x="73581" y="29189"/>
                </a:lnTo>
                <a:lnTo>
                  <a:pt x="73439" y="29025"/>
                </a:lnTo>
                <a:close/>
              </a:path>
              <a:path w="164464" h="548004">
                <a:moveTo>
                  <a:pt x="73264" y="28821"/>
                </a:moveTo>
                <a:lnTo>
                  <a:pt x="73439" y="29025"/>
                </a:lnTo>
                <a:lnTo>
                  <a:pt x="73264" y="28821"/>
                </a:lnTo>
                <a:close/>
              </a:path>
              <a:path w="164464" h="548004">
                <a:moveTo>
                  <a:pt x="39646" y="0"/>
                </a:moveTo>
                <a:lnTo>
                  <a:pt x="33631" y="357"/>
                </a:lnTo>
                <a:lnTo>
                  <a:pt x="28189" y="2944"/>
                </a:lnTo>
                <a:lnTo>
                  <a:pt x="24011" y="7583"/>
                </a:lnTo>
                <a:lnTo>
                  <a:pt x="19748" y="14796"/>
                </a:lnTo>
                <a:lnTo>
                  <a:pt x="21892" y="24085"/>
                </a:lnTo>
                <a:lnTo>
                  <a:pt x="29038" y="28801"/>
                </a:lnTo>
                <a:lnTo>
                  <a:pt x="27240" y="26096"/>
                </a:lnTo>
                <a:lnTo>
                  <a:pt x="70919" y="26096"/>
                </a:lnTo>
                <a:lnTo>
                  <a:pt x="67417" y="22026"/>
                </a:lnTo>
                <a:lnTo>
                  <a:pt x="66132" y="20690"/>
                </a:lnTo>
                <a:lnTo>
                  <a:pt x="57023" y="12249"/>
                </a:lnTo>
                <a:lnTo>
                  <a:pt x="56391" y="11663"/>
                </a:lnTo>
                <a:lnTo>
                  <a:pt x="54983" y="10189"/>
                </a:lnTo>
                <a:lnTo>
                  <a:pt x="54830" y="10189"/>
                </a:lnTo>
                <a:lnTo>
                  <a:pt x="53613" y="8784"/>
                </a:lnTo>
                <a:lnTo>
                  <a:pt x="53749" y="8784"/>
                </a:lnTo>
                <a:lnTo>
                  <a:pt x="51715" y="6144"/>
                </a:lnTo>
                <a:lnTo>
                  <a:pt x="50196" y="4800"/>
                </a:lnTo>
                <a:lnTo>
                  <a:pt x="45543" y="2049"/>
                </a:lnTo>
                <a:lnTo>
                  <a:pt x="39646" y="0"/>
                </a:lnTo>
                <a:close/>
              </a:path>
              <a:path w="164464" h="548004">
                <a:moveTo>
                  <a:pt x="56712" y="11960"/>
                </a:moveTo>
                <a:lnTo>
                  <a:pt x="56993" y="12249"/>
                </a:lnTo>
                <a:lnTo>
                  <a:pt x="56712" y="11960"/>
                </a:lnTo>
                <a:close/>
              </a:path>
              <a:path w="164464" h="548004">
                <a:moveTo>
                  <a:pt x="56422" y="11663"/>
                </a:moveTo>
                <a:lnTo>
                  <a:pt x="56712" y="11960"/>
                </a:lnTo>
                <a:lnTo>
                  <a:pt x="56422" y="11663"/>
                </a:lnTo>
                <a:close/>
              </a:path>
              <a:path w="164464" h="548004">
                <a:moveTo>
                  <a:pt x="53613" y="8784"/>
                </a:moveTo>
                <a:lnTo>
                  <a:pt x="54830" y="10189"/>
                </a:lnTo>
                <a:lnTo>
                  <a:pt x="54259" y="9446"/>
                </a:lnTo>
                <a:lnTo>
                  <a:pt x="53613" y="8784"/>
                </a:lnTo>
                <a:close/>
              </a:path>
              <a:path w="164464" h="548004">
                <a:moveTo>
                  <a:pt x="54259" y="9446"/>
                </a:moveTo>
                <a:lnTo>
                  <a:pt x="54830" y="10189"/>
                </a:lnTo>
                <a:lnTo>
                  <a:pt x="54983" y="10189"/>
                </a:lnTo>
                <a:lnTo>
                  <a:pt x="54259" y="9446"/>
                </a:lnTo>
                <a:close/>
              </a:path>
              <a:path w="164464" h="548004">
                <a:moveTo>
                  <a:pt x="53749" y="8784"/>
                </a:moveTo>
                <a:lnTo>
                  <a:pt x="53613" y="8784"/>
                </a:lnTo>
                <a:lnTo>
                  <a:pt x="54259" y="9446"/>
                </a:lnTo>
                <a:lnTo>
                  <a:pt x="53749" y="8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53065" y="5782374"/>
            <a:ext cx="226385" cy="14137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012459" y="5582956"/>
            <a:ext cx="51435" cy="501015"/>
          </a:xfrm>
          <a:custGeom>
            <a:avLst/>
            <a:gdLst/>
            <a:ahLst/>
            <a:cxnLst/>
            <a:rect l="l" t="t" r="r" b="b"/>
            <a:pathLst>
              <a:path w="51435" h="501014">
                <a:moveTo>
                  <a:pt x="31159" y="450946"/>
                </a:moveTo>
                <a:lnTo>
                  <a:pt x="2956" y="450946"/>
                </a:lnTo>
                <a:lnTo>
                  <a:pt x="0" y="494470"/>
                </a:lnTo>
                <a:lnTo>
                  <a:pt x="4738" y="499902"/>
                </a:lnTo>
                <a:lnTo>
                  <a:pt x="16697" y="500717"/>
                </a:lnTo>
                <a:lnTo>
                  <a:pt x="21794" y="496840"/>
                </a:lnTo>
                <a:lnTo>
                  <a:pt x="30478" y="454503"/>
                </a:lnTo>
                <a:lnTo>
                  <a:pt x="31159" y="450946"/>
                </a:lnTo>
                <a:close/>
              </a:path>
              <a:path w="51435" h="501014">
                <a:moveTo>
                  <a:pt x="42918" y="374328"/>
                </a:moveTo>
                <a:lnTo>
                  <a:pt x="9631" y="374328"/>
                </a:lnTo>
                <a:lnTo>
                  <a:pt x="9523" y="375807"/>
                </a:lnTo>
                <a:lnTo>
                  <a:pt x="4897" y="414324"/>
                </a:lnTo>
                <a:lnTo>
                  <a:pt x="4805" y="415397"/>
                </a:lnTo>
                <a:lnTo>
                  <a:pt x="2951" y="451027"/>
                </a:lnTo>
                <a:lnTo>
                  <a:pt x="31159" y="450946"/>
                </a:lnTo>
                <a:lnTo>
                  <a:pt x="37216" y="419325"/>
                </a:lnTo>
                <a:lnTo>
                  <a:pt x="37363" y="418419"/>
                </a:lnTo>
                <a:lnTo>
                  <a:pt x="42707" y="378500"/>
                </a:lnTo>
                <a:lnTo>
                  <a:pt x="42848" y="376768"/>
                </a:lnTo>
                <a:lnTo>
                  <a:pt x="42918" y="374328"/>
                </a:lnTo>
                <a:close/>
              </a:path>
              <a:path w="51435" h="501014">
                <a:moveTo>
                  <a:pt x="9545" y="375057"/>
                </a:moveTo>
                <a:lnTo>
                  <a:pt x="9456" y="375807"/>
                </a:lnTo>
                <a:lnTo>
                  <a:pt x="9545" y="375057"/>
                </a:lnTo>
                <a:close/>
              </a:path>
              <a:path w="51435" h="501014">
                <a:moveTo>
                  <a:pt x="43935" y="338367"/>
                </a:moveTo>
                <a:lnTo>
                  <a:pt x="10603" y="338367"/>
                </a:lnTo>
                <a:lnTo>
                  <a:pt x="9545" y="375057"/>
                </a:lnTo>
                <a:lnTo>
                  <a:pt x="9631" y="374328"/>
                </a:lnTo>
                <a:lnTo>
                  <a:pt x="42918" y="374328"/>
                </a:lnTo>
                <a:lnTo>
                  <a:pt x="43935" y="338848"/>
                </a:lnTo>
                <a:lnTo>
                  <a:pt x="43935" y="338367"/>
                </a:lnTo>
                <a:close/>
              </a:path>
              <a:path w="51435" h="501014">
                <a:moveTo>
                  <a:pt x="10595" y="338631"/>
                </a:moveTo>
                <a:lnTo>
                  <a:pt x="10589" y="338848"/>
                </a:lnTo>
                <a:lnTo>
                  <a:pt x="10595" y="338631"/>
                </a:lnTo>
                <a:close/>
              </a:path>
              <a:path w="51435" h="501014">
                <a:moveTo>
                  <a:pt x="43931" y="228328"/>
                </a:moveTo>
                <a:lnTo>
                  <a:pt x="10595" y="228328"/>
                </a:lnTo>
                <a:lnTo>
                  <a:pt x="10595" y="338631"/>
                </a:lnTo>
                <a:lnTo>
                  <a:pt x="10603" y="338367"/>
                </a:lnTo>
                <a:lnTo>
                  <a:pt x="43935" y="338367"/>
                </a:lnTo>
                <a:lnTo>
                  <a:pt x="43931" y="228328"/>
                </a:lnTo>
                <a:close/>
              </a:path>
              <a:path w="51435" h="501014">
                <a:moveTo>
                  <a:pt x="43225" y="192661"/>
                </a:moveTo>
                <a:lnTo>
                  <a:pt x="9879" y="192661"/>
                </a:lnTo>
                <a:lnTo>
                  <a:pt x="10595" y="228470"/>
                </a:lnTo>
                <a:lnTo>
                  <a:pt x="10595" y="228328"/>
                </a:lnTo>
                <a:lnTo>
                  <a:pt x="43931" y="228328"/>
                </a:lnTo>
                <a:lnTo>
                  <a:pt x="43225" y="192661"/>
                </a:lnTo>
                <a:close/>
              </a:path>
              <a:path w="51435" h="501014">
                <a:moveTo>
                  <a:pt x="42505" y="159206"/>
                </a:moveTo>
                <a:lnTo>
                  <a:pt x="9159" y="159206"/>
                </a:lnTo>
                <a:lnTo>
                  <a:pt x="9165" y="159429"/>
                </a:lnTo>
                <a:lnTo>
                  <a:pt x="9879" y="192686"/>
                </a:lnTo>
                <a:lnTo>
                  <a:pt x="43225" y="192661"/>
                </a:lnTo>
                <a:lnTo>
                  <a:pt x="42505" y="159206"/>
                </a:lnTo>
                <a:close/>
              </a:path>
              <a:path w="51435" h="501014">
                <a:moveTo>
                  <a:pt x="9161" y="159312"/>
                </a:moveTo>
                <a:close/>
              </a:path>
              <a:path w="51435" h="501014">
                <a:moveTo>
                  <a:pt x="41438" y="128469"/>
                </a:moveTo>
                <a:lnTo>
                  <a:pt x="8086" y="128469"/>
                </a:lnTo>
                <a:lnTo>
                  <a:pt x="8112" y="128996"/>
                </a:lnTo>
                <a:lnTo>
                  <a:pt x="9161" y="159312"/>
                </a:lnTo>
                <a:lnTo>
                  <a:pt x="42505" y="159206"/>
                </a:lnTo>
                <a:lnTo>
                  <a:pt x="41438" y="128469"/>
                </a:lnTo>
                <a:close/>
              </a:path>
              <a:path w="51435" h="501014">
                <a:moveTo>
                  <a:pt x="8095" y="128736"/>
                </a:moveTo>
                <a:lnTo>
                  <a:pt x="8104" y="128996"/>
                </a:lnTo>
                <a:lnTo>
                  <a:pt x="8095" y="128736"/>
                </a:lnTo>
                <a:close/>
              </a:path>
              <a:path w="51435" h="501014">
                <a:moveTo>
                  <a:pt x="39261" y="77744"/>
                </a:moveTo>
                <a:lnTo>
                  <a:pt x="5918" y="77744"/>
                </a:lnTo>
                <a:lnTo>
                  <a:pt x="5942" y="78430"/>
                </a:lnTo>
                <a:lnTo>
                  <a:pt x="6257" y="99779"/>
                </a:lnTo>
                <a:lnTo>
                  <a:pt x="6313" y="101997"/>
                </a:lnTo>
                <a:lnTo>
                  <a:pt x="8095" y="128736"/>
                </a:lnTo>
                <a:lnTo>
                  <a:pt x="8086" y="128469"/>
                </a:lnTo>
                <a:lnTo>
                  <a:pt x="41438" y="128469"/>
                </a:lnTo>
                <a:lnTo>
                  <a:pt x="41379" y="126779"/>
                </a:lnTo>
                <a:lnTo>
                  <a:pt x="39727" y="101997"/>
                </a:lnTo>
                <a:lnTo>
                  <a:pt x="39613" y="100631"/>
                </a:lnTo>
                <a:lnTo>
                  <a:pt x="39261" y="77744"/>
                </a:lnTo>
                <a:close/>
              </a:path>
              <a:path w="51435" h="501014">
                <a:moveTo>
                  <a:pt x="39607" y="100192"/>
                </a:moveTo>
                <a:lnTo>
                  <a:pt x="39613" y="100631"/>
                </a:lnTo>
                <a:lnTo>
                  <a:pt x="39607" y="100192"/>
                </a:lnTo>
                <a:close/>
              </a:path>
              <a:path w="51435" h="501014">
                <a:moveTo>
                  <a:pt x="39600" y="99779"/>
                </a:moveTo>
                <a:lnTo>
                  <a:pt x="39607" y="100192"/>
                </a:lnTo>
                <a:lnTo>
                  <a:pt x="39600" y="99779"/>
                </a:lnTo>
                <a:close/>
              </a:path>
              <a:path w="51435" h="501014">
                <a:moveTo>
                  <a:pt x="5923" y="78100"/>
                </a:moveTo>
                <a:lnTo>
                  <a:pt x="5928" y="78430"/>
                </a:lnTo>
                <a:lnTo>
                  <a:pt x="5923" y="78100"/>
                </a:lnTo>
                <a:close/>
              </a:path>
              <a:path w="51435" h="501014">
                <a:moveTo>
                  <a:pt x="26503" y="0"/>
                </a:moveTo>
                <a:lnTo>
                  <a:pt x="4862" y="59350"/>
                </a:lnTo>
                <a:lnTo>
                  <a:pt x="5923" y="78100"/>
                </a:lnTo>
                <a:lnTo>
                  <a:pt x="5918" y="77744"/>
                </a:lnTo>
                <a:lnTo>
                  <a:pt x="39261" y="77744"/>
                </a:lnTo>
                <a:lnTo>
                  <a:pt x="39229" y="76546"/>
                </a:lnTo>
                <a:lnTo>
                  <a:pt x="38254" y="59350"/>
                </a:lnTo>
                <a:lnTo>
                  <a:pt x="38174" y="58408"/>
                </a:lnTo>
                <a:lnTo>
                  <a:pt x="38174" y="34984"/>
                </a:lnTo>
                <a:lnTo>
                  <a:pt x="37929" y="34984"/>
                </a:lnTo>
                <a:lnTo>
                  <a:pt x="38072" y="33322"/>
                </a:lnTo>
                <a:lnTo>
                  <a:pt x="33007" y="33322"/>
                </a:lnTo>
                <a:lnTo>
                  <a:pt x="26998" y="31801"/>
                </a:lnTo>
                <a:lnTo>
                  <a:pt x="25114" y="30898"/>
                </a:lnTo>
                <a:lnTo>
                  <a:pt x="34506" y="30898"/>
                </a:lnTo>
                <a:lnTo>
                  <a:pt x="38624" y="28855"/>
                </a:lnTo>
                <a:lnTo>
                  <a:pt x="39369" y="26704"/>
                </a:lnTo>
                <a:lnTo>
                  <a:pt x="46138" y="26704"/>
                </a:lnTo>
                <a:lnTo>
                  <a:pt x="47819" y="24475"/>
                </a:lnTo>
                <a:lnTo>
                  <a:pt x="51062" y="17710"/>
                </a:lnTo>
                <a:lnTo>
                  <a:pt x="49033" y="9594"/>
                </a:lnTo>
                <a:lnTo>
                  <a:pt x="39154" y="2334"/>
                </a:lnTo>
                <a:lnTo>
                  <a:pt x="36638" y="1323"/>
                </a:lnTo>
                <a:lnTo>
                  <a:pt x="26503" y="0"/>
                </a:lnTo>
                <a:close/>
              </a:path>
              <a:path w="51435" h="501014">
                <a:moveTo>
                  <a:pt x="38174" y="57936"/>
                </a:moveTo>
                <a:lnTo>
                  <a:pt x="38174" y="58408"/>
                </a:lnTo>
                <a:lnTo>
                  <a:pt x="38174" y="57936"/>
                </a:lnTo>
                <a:close/>
              </a:path>
              <a:path w="51435" h="501014">
                <a:moveTo>
                  <a:pt x="38174" y="57466"/>
                </a:moveTo>
                <a:lnTo>
                  <a:pt x="38174" y="57936"/>
                </a:lnTo>
                <a:lnTo>
                  <a:pt x="38174" y="57466"/>
                </a:lnTo>
                <a:close/>
              </a:path>
              <a:path w="51435" h="501014">
                <a:moveTo>
                  <a:pt x="38174" y="32561"/>
                </a:moveTo>
                <a:lnTo>
                  <a:pt x="38050" y="33575"/>
                </a:lnTo>
                <a:lnTo>
                  <a:pt x="37929" y="34984"/>
                </a:lnTo>
                <a:lnTo>
                  <a:pt x="38174" y="33575"/>
                </a:lnTo>
                <a:lnTo>
                  <a:pt x="38174" y="32561"/>
                </a:lnTo>
                <a:close/>
              </a:path>
              <a:path w="51435" h="501014">
                <a:moveTo>
                  <a:pt x="38174" y="33575"/>
                </a:moveTo>
                <a:lnTo>
                  <a:pt x="37929" y="34984"/>
                </a:lnTo>
                <a:lnTo>
                  <a:pt x="38174" y="34984"/>
                </a:lnTo>
                <a:lnTo>
                  <a:pt x="38174" y="33575"/>
                </a:lnTo>
                <a:close/>
              </a:path>
              <a:path w="51435" h="501014">
                <a:moveTo>
                  <a:pt x="38355" y="32534"/>
                </a:moveTo>
                <a:lnTo>
                  <a:pt x="38174" y="32561"/>
                </a:lnTo>
                <a:lnTo>
                  <a:pt x="38174" y="33575"/>
                </a:lnTo>
                <a:lnTo>
                  <a:pt x="38355" y="32534"/>
                </a:lnTo>
                <a:close/>
              </a:path>
              <a:path w="51435" h="501014">
                <a:moveTo>
                  <a:pt x="38624" y="28855"/>
                </a:moveTo>
                <a:lnTo>
                  <a:pt x="32216" y="32034"/>
                </a:lnTo>
                <a:lnTo>
                  <a:pt x="33991" y="32318"/>
                </a:lnTo>
                <a:lnTo>
                  <a:pt x="30806" y="32733"/>
                </a:lnTo>
                <a:lnTo>
                  <a:pt x="33007" y="33322"/>
                </a:lnTo>
                <a:lnTo>
                  <a:pt x="38137" y="32566"/>
                </a:lnTo>
                <a:lnTo>
                  <a:pt x="38174" y="32128"/>
                </a:lnTo>
                <a:lnTo>
                  <a:pt x="38426" y="32128"/>
                </a:lnTo>
                <a:lnTo>
                  <a:pt x="38490" y="31759"/>
                </a:lnTo>
                <a:lnTo>
                  <a:pt x="37618" y="31759"/>
                </a:lnTo>
                <a:lnTo>
                  <a:pt x="37837" y="31128"/>
                </a:lnTo>
                <a:lnTo>
                  <a:pt x="37202" y="31128"/>
                </a:lnTo>
                <a:lnTo>
                  <a:pt x="38396" y="29515"/>
                </a:lnTo>
                <a:lnTo>
                  <a:pt x="38624" y="28855"/>
                </a:lnTo>
                <a:close/>
              </a:path>
              <a:path w="51435" h="501014">
                <a:moveTo>
                  <a:pt x="38137" y="32566"/>
                </a:moveTo>
                <a:lnTo>
                  <a:pt x="33007" y="33322"/>
                </a:lnTo>
                <a:lnTo>
                  <a:pt x="38072" y="33322"/>
                </a:lnTo>
                <a:lnTo>
                  <a:pt x="38137" y="32566"/>
                </a:lnTo>
                <a:close/>
              </a:path>
              <a:path w="51435" h="501014">
                <a:moveTo>
                  <a:pt x="25114" y="30898"/>
                </a:moveTo>
                <a:lnTo>
                  <a:pt x="26998" y="31801"/>
                </a:lnTo>
                <a:lnTo>
                  <a:pt x="30683" y="32733"/>
                </a:lnTo>
                <a:lnTo>
                  <a:pt x="32216" y="32034"/>
                </a:lnTo>
                <a:lnTo>
                  <a:pt x="25114" y="30898"/>
                </a:lnTo>
                <a:close/>
              </a:path>
              <a:path w="51435" h="501014">
                <a:moveTo>
                  <a:pt x="32216" y="32034"/>
                </a:moveTo>
                <a:lnTo>
                  <a:pt x="30806" y="32733"/>
                </a:lnTo>
                <a:lnTo>
                  <a:pt x="33991" y="32318"/>
                </a:lnTo>
                <a:lnTo>
                  <a:pt x="32216" y="32034"/>
                </a:lnTo>
                <a:close/>
              </a:path>
              <a:path w="51435" h="501014">
                <a:moveTo>
                  <a:pt x="38426" y="32128"/>
                </a:moveTo>
                <a:lnTo>
                  <a:pt x="38174" y="32128"/>
                </a:lnTo>
                <a:lnTo>
                  <a:pt x="38174" y="32561"/>
                </a:lnTo>
                <a:lnTo>
                  <a:pt x="38355" y="32534"/>
                </a:lnTo>
                <a:lnTo>
                  <a:pt x="38426" y="32128"/>
                </a:lnTo>
                <a:close/>
              </a:path>
              <a:path w="51435" h="501014">
                <a:moveTo>
                  <a:pt x="45121" y="28052"/>
                </a:moveTo>
                <a:lnTo>
                  <a:pt x="40242" y="28052"/>
                </a:lnTo>
                <a:lnTo>
                  <a:pt x="38899" y="29411"/>
                </a:lnTo>
                <a:lnTo>
                  <a:pt x="38355" y="32534"/>
                </a:lnTo>
                <a:lnTo>
                  <a:pt x="38926" y="32450"/>
                </a:lnTo>
                <a:lnTo>
                  <a:pt x="44052" y="29443"/>
                </a:lnTo>
                <a:lnTo>
                  <a:pt x="45121" y="28052"/>
                </a:lnTo>
                <a:close/>
              </a:path>
              <a:path w="51435" h="501014">
                <a:moveTo>
                  <a:pt x="34506" y="30898"/>
                </a:moveTo>
                <a:lnTo>
                  <a:pt x="25114" y="30898"/>
                </a:lnTo>
                <a:lnTo>
                  <a:pt x="32216" y="32034"/>
                </a:lnTo>
                <a:lnTo>
                  <a:pt x="34506" y="30898"/>
                </a:lnTo>
                <a:close/>
              </a:path>
              <a:path w="51435" h="501014">
                <a:moveTo>
                  <a:pt x="38867" y="29443"/>
                </a:moveTo>
                <a:lnTo>
                  <a:pt x="38180" y="30139"/>
                </a:lnTo>
                <a:lnTo>
                  <a:pt x="37618" y="31759"/>
                </a:lnTo>
                <a:lnTo>
                  <a:pt x="38867" y="29443"/>
                </a:lnTo>
                <a:close/>
              </a:path>
              <a:path w="51435" h="501014">
                <a:moveTo>
                  <a:pt x="38899" y="29411"/>
                </a:moveTo>
                <a:lnTo>
                  <a:pt x="37618" y="31759"/>
                </a:lnTo>
                <a:lnTo>
                  <a:pt x="38490" y="31759"/>
                </a:lnTo>
                <a:lnTo>
                  <a:pt x="38899" y="29411"/>
                </a:lnTo>
                <a:close/>
              </a:path>
              <a:path w="51435" h="501014">
                <a:moveTo>
                  <a:pt x="38396" y="29515"/>
                </a:moveTo>
                <a:lnTo>
                  <a:pt x="37202" y="31128"/>
                </a:lnTo>
                <a:lnTo>
                  <a:pt x="38180" y="30139"/>
                </a:lnTo>
                <a:lnTo>
                  <a:pt x="38396" y="29515"/>
                </a:lnTo>
                <a:close/>
              </a:path>
              <a:path w="51435" h="501014">
                <a:moveTo>
                  <a:pt x="38180" y="30139"/>
                </a:moveTo>
                <a:lnTo>
                  <a:pt x="37202" y="31128"/>
                </a:lnTo>
                <a:lnTo>
                  <a:pt x="37837" y="31128"/>
                </a:lnTo>
                <a:lnTo>
                  <a:pt x="38180" y="30139"/>
                </a:lnTo>
                <a:close/>
              </a:path>
              <a:path w="51435" h="501014">
                <a:moveTo>
                  <a:pt x="39030" y="28658"/>
                </a:moveTo>
                <a:lnTo>
                  <a:pt x="38396" y="29515"/>
                </a:lnTo>
                <a:lnTo>
                  <a:pt x="38180" y="30139"/>
                </a:lnTo>
                <a:lnTo>
                  <a:pt x="38796" y="29515"/>
                </a:lnTo>
                <a:lnTo>
                  <a:pt x="38923" y="29271"/>
                </a:lnTo>
                <a:lnTo>
                  <a:pt x="39030" y="28658"/>
                </a:lnTo>
                <a:close/>
              </a:path>
              <a:path w="51435" h="501014">
                <a:moveTo>
                  <a:pt x="39030" y="28653"/>
                </a:moveTo>
                <a:lnTo>
                  <a:pt x="38624" y="28855"/>
                </a:lnTo>
                <a:lnTo>
                  <a:pt x="38396" y="29515"/>
                </a:lnTo>
                <a:lnTo>
                  <a:pt x="39030" y="28653"/>
                </a:lnTo>
                <a:close/>
              </a:path>
              <a:path w="51435" h="501014">
                <a:moveTo>
                  <a:pt x="40242" y="28052"/>
                </a:moveTo>
                <a:lnTo>
                  <a:pt x="39389" y="28475"/>
                </a:lnTo>
                <a:lnTo>
                  <a:pt x="38899" y="29411"/>
                </a:lnTo>
                <a:lnTo>
                  <a:pt x="40242" y="28052"/>
                </a:lnTo>
                <a:close/>
              </a:path>
              <a:path w="51435" h="501014">
                <a:moveTo>
                  <a:pt x="39389" y="28475"/>
                </a:moveTo>
                <a:lnTo>
                  <a:pt x="39030" y="28658"/>
                </a:lnTo>
                <a:lnTo>
                  <a:pt x="38905" y="29372"/>
                </a:lnTo>
                <a:lnTo>
                  <a:pt x="39389" y="28475"/>
                </a:lnTo>
                <a:close/>
              </a:path>
              <a:path w="51435" h="501014">
                <a:moveTo>
                  <a:pt x="39369" y="26704"/>
                </a:moveTo>
                <a:lnTo>
                  <a:pt x="38624" y="28855"/>
                </a:lnTo>
                <a:lnTo>
                  <a:pt x="39020" y="28658"/>
                </a:lnTo>
                <a:lnTo>
                  <a:pt x="39369" y="26704"/>
                </a:lnTo>
                <a:close/>
              </a:path>
              <a:path w="51435" h="501014">
                <a:moveTo>
                  <a:pt x="46138" y="26704"/>
                </a:moveTo>
                <a:lnTo>
                  <a:pt x="39369" y="26704"/>
                </a:lnTo>
                <a:lnTo>
                  <a:pt x="39030" y="28653"/>
                </a:lnTo>
                <a:lnTo>
                  <a:pt x="39991" y="27360"/>
                </a:lnTo>
                <a:lnTo>
                  <a:pt x="45643" y="27360"/>
                </a:lnTo>
                <a:lnTo>
                  <a:pt x="46138" y="26704"/>
                </a:lnTo>
                <a:close/>
              </a:path>
              <a:path w="51435" h="501014">
                <a:moveTo>
                  <a:pt x="39991" y="27360"/>
                </a:moveTo>
                <a:lnTo>
                  <a:pt x="39035" y="28651"/>
                </a:lnTo>
                <a:lnTo>
                  <a:pt x="39389" y="28475"/>
                </a:lnTo>
                <a:lnTo>
                  <a:pt x="39991" y="27360"/>
                </a:lnTo>
                <a:close/>
              </a:path>
              <a:path w="51435" h="501014">
                <a:moveTo>
                  <a:pt x="45643" y="27360"/>
                </a:moveTo>
                <a:lnTo>
                  <a:pt x="39991" y="27360"/>
                </a:lnTo>
                <a:lnTo>
                  <a:pt x="39389" y="28475"/>
                </a:lnTo>
                <a:lnTo>
                  <a:pt x="40242" y="28052"/>
                </a:lnTo>
                <a:lnTo>
                  <a:pt x="45121" y="28052"/>
                </a:lnTo>
                <a:lnTo>
                  <a:pt x="45643" y="27360"/>
                </a:lnTo>
                <a:close/>
              </a:path>
              <a:path w="51435" h="501014">
                <a:moveTo>
                  <a:pt x="15321" y="6512"/>
                </a:move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90" y="6444488"/>
            <a:ext cx="394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10</a:t>
            </a:r>
            <a:r>
              <a:rPr sz="900" b="0" spc="-5" dirty="0">
                <a:solidFill>
                  <a:srgbClr val="898989"/>
                </a:solidFill>
                <a:latin typeface="Calibri Light"/>
                <a:cs typeface="Calibri Light"/>
              </a:rPr>
              <a:t>/</a:t>
            </a: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1</a:t>
            </a:r>
            <a:r>
              <a:rPr sz="900" b="0" spc="-5" dirty="0">
                <a:solidFill>
                  <a:srgbClr val="898989"/>
                </a:solidFill>
                <a:latin typeface="Calibri Light"/>
                <a:cs typeface="Calibri Light"/>
              </a:rPr>
              <a:t>/</a:t>
            </a: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20</a:t>
            </a:r>
            <a:endParaRPr sz="9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95640" y="6444488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12</a:t>
            </a:r>
            <a:endParaRPr sz="9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93623"/>
            <a:ext cx="682053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20" dirty="0">
                <a:latin typeface="Calibri Light"/>
                <a:cs typeface="Calibri Light"/>
              </a:rPr>
              <a:t>Recap: Statistical</a:t>
            </a:r>
            <a:r>
              <a:rPr sz="3300" b="0" spc="-15" dirty="0">
                <a:latin typeface="Calibri Light"/>
                <a:cs typeface="Calibri Light"/>
              </a:rPr>
              <a:t> </a:t>
            </a:r>
            <a:r>
              <a:rPr sz="3300" b="0" spc="-5" dirty="0">
                <a:latin typeface="Calibri Light"/>
                <a:cs typeface="Calibri Light"/>
              </a:rPr>
              <a:t>Decision</a:t>
            </a:r>
            <a:r>
              <a:rPr sz="3300" b="0" spc="-15" dirty="0">
                <a:latin typeface="Calibri Light"/>
                <a:cs typeface="Calibri Light"/>
              </a:rPr>
              <a:t> </a:t>
            </a:r>
            <a:r>
              <a:rPr sz="3300" b="0" dirty="0">
                <a:latin typeface="Calibri Light"/>
                <a:cs typeface="Calibri Light"/>
              </a:rPr>
              <a:t>Theory</a:t>
            </a:r>
            <a:r>
              <a:rPr sz="3300" b="0" spc="-15" dirty="0">
                <a:latin typeface="Calibri Light"/>
                <a:cs typeface="Calibri Light"/>
              </a:rPr>
              <a:t> </a:t>
            </a:r>
            <a:r>
              <a:rPr sz="3300" b="0" spc="-10" dirty="0">
                <a:latin typeface="Calibri Light"/>
                <a:cs typeface="Calibri Light"/>
              </a:rPr>
              <a:t>(</a:t>
            </a:r>
            <a:r>
              <a:rPr sz="3300" b="0" spc="-10" dirty="0">
                <a:solidFill>
                  <a:srgbClr val="FF0000"/>
                </a:solidFill>
                <a:latin typeface="Calibri Light"/>
                <a:cs typeface="Calibri Light"/>
              </a:rPr>
              <a:t>Extra</a:t>
            </a:r>
            <a:r>
              <a:rPr sz="3300" b="0" spc="-10" dirty="0">
                <a:latin typeface="Calibri Light"/>
                <a:cs typeface="Calibri Light"/>
              </a:rPr>
              <a:t>)</a:t>
            </a:r>
            <a:endParaRPr sz="33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939" y="1007364"/>
            <a:ext cx="5494020" cy="43999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22250" indent="-17145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22250" algn="l"/>
              </a:tabLst>
            </a:pPr>
            <a:r>
              <a:rPr sz="3200" b="0" spc="-5" dirty="0">
                <a:solidFill>
                  <a:srgbClr val="0000FF"/>
                </a:solidFill>
                <a:latin typeface="Calibri Light"/>
                <a:cs typeface="Calibri Light"/>
              </a:rPr>
              <a:t>Random</a:t>
            </a:r>
            <a:r>
              <a:rPr sz="3200" b="0" spc="-1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3200" b="0" dirty="0">
                <a:solidFill>
                  <a:srgbClr val="0000FF"/>
                </a:solidFill>
                <a:latin typeface="Calibri Light"/>
                <a:cs typeface="Calibri Light"/>
              </a:rPr>
              <a:t>input</a:t>
            </a:r>
            <a:r>
              <a:rPr sz="3200" b="0" spc="-1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3200" b="0" spc="-10" dirty="0">
                <a:solidFill>
                  <a:srgbClr val="0000FF"/>
                </a:solidFill>
                <a:latin typeface="Calibri Light"/>
                <a:cs typeface="Calibri Light"/>
              </a:rPr>
              <a:t>vector:</a:t>
            </a:r>
            <a:r>
              <a:rPr sz="3200" b="0" spc="-2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X</a:t>
            </a:r>
            <a:endParaRPr sz="3200">
              <a:latin typeface="Calibri Light"/>
              <a:cs typeface="Calibri Light"/>
            </a:endParaRPr>
          </a:p>
          <a:p>
            <a:pPr marL="222250" indent="-17145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22250" algn="l"/>
              </a:tabLst>
            </a:pPr>
            <a:r>
              <a:rPr sz="3200" b="0" spc="-5" dirty="0">
                <a:solidFill>
                  <a:srgbClr val="0000FF"/>
                </a:solidFill>
                <a:latin typeface="Calibri Light"/>
                <a:cs typeface="Calibri Light"/>
              </a:rPr>
              <a:t>Random</a:t>
            </a:r>
            <a:r>
              <a:rPr sz="3200" b="0" spc="-1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3200" b="0" dirty="0">
                <a:solidFill>
                  <a:srgbClr val="0000FF"/>
                </a:solidFill>
                <a:latin typeface="Calibri Light"/>
                <a:cs typeface="Calibri Light"/>
              </a:rPr>
              <a:t>output</a:t>
            </a:r>
            <a:r>
              <a:rPr sz="3200" b="0" spc="-1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3200" b="0" spc="-5" dirty="0">
                <a:solidFill>
                  <a:srgbClr val="0000FF"/>
                </a:solidFill>
                <a:latin typeface="Calibri Light"/>
                <a:cs typeface="Calibri Light"/>
              </a:rPr>
              <a:t>variable:</a:t>
            </a:r>
            <a:r>
              <a:rPr sz="3200" b="0" spc="-3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Y</a:t>
            </a:r>
            <a:endParaRPr sz="3200">
              <a:latin typeface="Calibri Light"/>
              <a:cs typeface="Calibri Light"/>
            </a:endParaRPr>
          </a:p>
          <a:p>
            <a:pPr marL="222250" indent="-17145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22250" algn="l"/>
              </a:tabLst>
            </a:pPr>
            <a:r>
              <a:rPr sz="3200" b="0" spc="-5" dirty="0">
                <a:solidFill>
                  <a:srgbClr val="0000FF"/>
                </a:solidFill>
                <a:latin typeface="Calibri Light"/>
                <a:cs typeface="Calibri Light"/>
              </a:rPr>
              <a:t>Joint</a:t>
            </a:r>
            <a:r>
              <a:rPr sz="3200" b="0" spc="-2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3200" b="0" spc="-5" dirty="0">
                <a:solidFill>
                  <a:srgbClr val="0000FF"/>
                </a:solidFill>
                <a:latin typeface="Calibri Light"/>
                <a:cs typeface="Calibri Light"/>
              </a:rPr>
              <a:t>distribution:</a:t>
            </a:r>
            <a:r>
              <a:rPr sz="3200" b="0" spc="-3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3200" b="0" spc="-50" dirty="0">
                <a:latin typeface="Calibri Light"/>
                <a:cs typeface="Calibri Light"/>
              </a:rPr>
              <a:t>Pr(X,Y</a:t>
            </a:r>
            <a:r>
              <a:rPr sz="3200" b="0" spc="-15" dirty="0">
                <a:latin typeface="Calibri Light"/>
                <a:cs typeface="Calibri Light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)</a:t>
            </a:r>
            <a:endParaRPr sz="3200">
              <a:latin typeface="Calibri Light"/>
              <a:cs typeface="Calibri Light"/>
            </a:endParaRPr>
          </a:p>
          <a:p>
            <a:pPr marL="222250" indent="-17145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22250" algn="l"/>
              </a:tabLst>
            </a:pPr>
            <a:r>
              <a:rPr sz="3200" b="0" dirty="0">
                <a:solidFill>
                  <a:srgbClr val="0000FF"/>
                </a:solidFill>
                <a:latin typeface="Calibri Light"/>
                <a:cs typeface="Calibri Light"/>
              </a:rPr>
              <a:t>Loss</a:t>
            </a:r>
            <a:r>
              <a:rPr sz="3200" b="0" spc="-2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3200" b="0" dirty="0">
                <a:solidFill>
                  <a:srgbClr val="0000FF"/>
                </a:solidFill>
                <a:latin typeface="Calibri Light"/>
                <a:cs typeface="Calibri Light"/>
              </a:rPr>
              <a:t>function</a:t>
            </a:r>
            <a:r>
              <a:rPr sz="3200" b="0" spc="-3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3200" b="0" spc="-105" dirty="0">
                <a:latin typeface="Calibri Light"/>
                <a:cs typeface="Calibri Light"/>
              </a:rPr>
              <a:t>L(Y,</a:t>
            </a:r>
            <a:r>
              <a:rPr sz="3200" b="0" spc="-10" dirty="0">
                <a:latin typeface="Calibri Light"/>
                <a:cs typeface="Calibri Light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f(X))</a:t>
            </a:r>
            <a:endParaRPr sz="3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FF"/>
              </a:buClr>
              <a:buFont typeface="Arial"/>
              <a:buChar char="•"/>
            </a:pPr>
            <a:endParaRPr sz="3800">
              <a:latin typeface="Calibri Light"/>
              <a:cs typeface="Calibri Light"/>
            </a:endParaRPr>
          </a:p>
          <a:p>
            <a:pPr marL="222250" indent="-171450">
              <a:lnSpc>
                <a:spcPct val="100000"/>
              </a:lnSpc>
              <a:buFont typeface="Arial"/>
              <a:buChar char="•"/>
              <a:tabLst>
                <a:tab pos="222250" algn="l"/>
              </a:tabLst>
            </a:pPr>
            <a:r>
              <a:rPr sz="3200" b="0" spc="-5" dirty="0">
                <a:solidFill>
                  <a:srgbClr val="0000FF"/>
                </a:solidFill>
                <a:latin typeface="Calibri Light"/>
                <a:cs typeface="Calibri Light"/>
              </a:rPr>
              <a:t>Expected</a:t>
            </a:r>
            <a:r>
              <a:rPr sz="3200" b="0" spc="-2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3200" b="0" spc="-5" dirty="0">
                <a:solidFill>
                  <a:srgbClr val="0000FF"/>
                </a:solidFill>
                <a:latin typeface="Calibri Light"/>
                <a:cs typeface="Calibri Light"/>
              </a:rPr>
              <a:t>prediction</a:t>
            </a:r>
            <a:r>
              <a:rPr sz="3200" b="0" spc="-2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3200" b="0" spc="-15" dirty="0">
                <a:solidFill>
                  <a:srgbClr val="0000FF"/>
                </a:solidFill>
                <a:latin typeface="Calibri Light"/>
                <a:cs typeface="Calibri Light"/>
              </a:rPr>
              <a:t>error</a:t>
            </a:r>
            <a:r>
              <a:rPr sz="3200" b="0" spc="-3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3200" b="0" dirty="0">
                <a:solidFill>
                  <a:srgbClr val="0000FF"/>
                </a:solidFill>
                <a:latin typeface="Calibri Light"/>
                <a:cs typeface="Calibri Light"/>
              </a:rPr>
              <a:t>(EPE):</a:t>
            </a:r>
            <a:endParaRPr sz="3200">
              <a:latin typeface="Calibri Light"/>
              <a:cs typeface="Calibri Light"/>
            </a:endParaRPr>
          </a:p>
          <a:p>
            <a:pPr marL="109220">
              <a:lnSpc>
                <a:spcPct val="100000"/>
              </a:lnSpc>
              <a:spcBef>
                <a:spcPts val="1000"/>
              </a:spcBef>
            </a:pPr>
            <a:r>
              <a:rPr sz="2100" spc="30" dirty="0">
                <a:latin typeface="Times New Roman"/>
                <a:cs typeface="Times New Roman"/>
              </a:rPr>
              <a:t>EPE(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f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) </a:t>
            </a:r>
            <a:r>
              <a:rPr sz="2100" spc="10" dirty="0">
                <a:latin typeface="Symbol"/>
                <a:cs typeface="Symbol"/>
              </a:rPr>
              <a:t>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E(</a:t>
            </a:r>
            <a:r>
              <a:rPr sz="2100" i="1" spc="50" dirty="0">
                <a:latin typeface="Times New Roman"/>
                <a:cs typeface="Times New Roman"/>
              </a:rPr>
              <a:t>L</a:t>
            </a:r>
            <a:r>
              <a:rPr sz="2100" spc="50" dirty="0">
                <a:latin typeface="Times New Roman"/>
                <a:cs typeface="Times New Roman"/>
              </a:rPr>
              <a:t>(</a:t>
            </a:r>
            <a:r>
              <a:rPr sz="2100" i="1" spc="50" dirty="0">
                <a:latin typeface="Times New Roman"/>
                <a:cs typeface="Times New Roman"/>
              </a:rPr>
              <a:t>Y</a:t>
            </a:r>
            <a:r>
              <a:rPr sz="2100" spc="50" dirty="0">
                <a:latin typeface="Times New Roman"/>
                <a:cs typeface="Times New Roman"/>
              </a:rPr>
              <a:t>,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f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(</a:t>
            </a:r>
            <a:r>
              <a:rPr sz="2100" i="1" spc="85" dirty="0">
                <a:latin typeface="Times New Roman"/>
                <a:cs typeface="Times New Roman"/>
              </a:rPr>
              <a:t>X</a:t>
            </a:r>
            <a:r>
              <a:rPr sz="2100" i="1" spc="-32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)))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</a:t>
            </a:r>
            <a:r>
              <a:rPr sz="2100" spc="350" dirty="0">
                <a:latin typeface="Times New Roman"/>
                <a:cs typeface="Times New Roman"/>
              </a:rPr>
              <a:t> </a:t>
            </a:r>
            <a:r>
              <a:rPr sz="4725" spc="15" baseline="-4409" dirty="0">
                <a:latin typeface="Symbol"/>
                <a:cs typeface="Symbol"/>
              </a:rPr>
              <a:t></a:t>
            </a:r>
            <a:r>
              <a:rPr sz="4725" spc="-240" baseline="-4409" dirty="0">
                <a:latin typeface="Times New Roman"/>
                <a:cs typeface="Times New Roman"/>
              </a:rPr>
              <a:t> </a:t>
            </a:r>
            <a:r>
              <a:rPr sz="2100" i="1" spc="70" dirty="0">
                <a:latin typeface="Times New Roman"/>
                <a:cs typeface="Times New Roman"/>
              </a:rPr>
              <a:t>L</a:t>
            </a:r>
            <a:r>
              <a:rPr sz="2100" spc="70" dirty="0">
                <a:latin typeface="Times New Roman"/>
                <a:cs typeface="Times New Roman"/>
              </a:rPr>
              <a:t>(</a:t>
            </a:r>
            <a:r>
              <a:rPr sz="2100" i="1" spc="70" dirty="0">
                <a:latin typeface="Times New Roman"/>
                <a:cs typeface="Times New Roman"/>
              </a:rPr>
              <a:t>y</a:t>
            </a:r>
            <a:r>
              <a:rPr sz="2100" spc="70" dirty="0">
                <a:latin typeface="Times New Roman"/>
                <a:cs typeface="Times New Roman"/>
              </a:rPr>
              <a:t>,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f</a:t>
            </a:r>
            <a:r>
              <a:rPr sz="2100" i="1" spc="-75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(</a:t>
            </a:r>
            <a:r>
              <a:rPr sz="2100" i="1" spc="60" dirty="0">
                <a:latin typeface="Times New Roman"/>
                <a:cs typeface="Times New Roman"/>
              </a:rPr>
              <a:t>x</a:t>
            </a:r>
            <a:r>
              <a:rPr sz="2100" spc="60" dirty="0">
                <a:latin typeface="Times New Roman"/>
                <a:cs typeface="Times New Roman"/>
              </a:rPr>
              <a:t>))Pr(</a:t>
            </a:r>
            <a:r>
              <a:rPr sz="2100" i="1" spc="60" dirty="0">
                <a:latin typeface="Times New Roman"/>
                <a:cs typeface="Times New Roman"/>
              </a:rPr>
              <a:t>dx</a:t>
            </a:r>
            <a:r>
              <a:rPr sz="2100" spc="60" dirty="0">
                <a:latin typeface="Times New Roman"/>
                <a:cs typeface="Times New Roman"/>
              </a:rPr>
              <a:t>,</a:t>
            </a:r>
            <a:r>
              <a:rPr sz="2100" spc="-340" dirty="0">
                <a:latin typeface="Times New Roman"/>
                <a:cs typeface="Times New Roman"/>
              </a:rPr>
              <a:t> </a:t>
            </a:r>
            <a:r>
              <a:rPr sz="2100" i="1" spc="45" dirty="0">
                <a:latin typeface="Times New Roman"/>
                <a:cs typeface="Times New Roman"/>
              </a:rPr>
              <a:t>dy</a:t>
            </a:r>
            <a:r>
              <a:rPr sz="2100" spc="4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1132840">
              <a:lnSpc>
                <a:spcPct val="100000"/>
              </a:lnSpc>
              <a:spcBef>
                <a:spcPts val="290"/>
              </a:spcBef>
            </a:pPr>
            <a:r>
              <a:rPr sz="2100" spc="5" dirty="0">
                <a:latin typeface="Times New Roman"/>
                <a:cs typeface="Times New Roman"/>
              </a:rPr>
              <a:t>e.g.</a:t>
            </a:r>
            <a:r>
              <a:rPr sz="2100" spc="-18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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4725" spc="15" baseline="-4409" dirty="0">
                <a:latin typeface="Symbol"/>
                <a:cs typeface="Symbol"/>
              </a:rPr>
              <a:t></a:t>
            </a:r>
            <a:r>
              <a:rPr sz="4725" spc="-367" baseline="-4409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(</a:t>
            </a:r>
            <a:r>
              <a:rPr sz="2100" i="1" spc="10" dirty="0">
                <a:latin typeface="Times New Roman"/>
                <a:cs typeface="Times New Roman"/>
              </a:rPr>
              <a:t>y</a:t>
            </a:r>
            <a:r>
              <a:rPr sz="2100" i="1" spc="3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</a:t>
            </a:r>
            <a:r>
              <a:rPr sz="2100" spc="254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f</a:t>
            </a:r>
            <a:r>
              <a:rPr sz="2100" i="1" spc="-7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(</a:t>
            </a:r>
            <a:r>
              <a:rPr sz="2100" i="1" spc="105" dirty="0">
                <a:latin typeface="Times New Roman"/>
                <a:cs typeface="Times New Roman"/>
              </a:rPr>
              <a:t>x</a:t>
            </a:r>
            <a:r>
              <a:rPr sz="2100" spc="5" dirty="0">
                <a:latin typeface="Times New Roman"/>
                <a:cs typeface="Times New Roman"/>
              </a:rPr>
              <a:t>)</a:t>
            </a:r>
            <a:r>
              <a:rPr sz="2100" spc="95" dirty="0">
                <a:latin typeface="Times New Roman"/>
                <a:cs typeface="Times New Roman"/>
              </a:rPr>
              <a:t>)</a:t>
            </a:r>
            <a:r>
              <a:rPr sz="1800" spc="30" baseline="43981" dirty="0">
                <a:latin typeface="Times New Roman"/>
                <a:cs typeface="Times New Roman"/>
              </a:rPr>
              <a:t>2</a:t>
            </a:r>
            <a:r>
              <a:rPr sz="1800" spc="75" baseline="43981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Pr</a:t>
            </a:r>
            <a:r>
              <a:rPr sz="2100" spc="60" dirty="0">
                <a:latin typeface="Times New Roman"/>
                <a:cs typeface="Times New Roman"/>
              </a:rPr>
              <a:t>(</a:t>
            </a:r>
            <a:r>
              <a:rPr sz="2100" i="1" spc="10" dirty="0">
                <a:latin typeface="Times New Roman"/>
                <a:cs typeface="Times New Roman"/>
              </a:rPr>
              <a:t>d</a:t>
            </a:r>
            <a:r>
              <a:rPr sz="2100" i="1" spc="40" dirty="0">
                <a:latin typeface="Times New Roman"/>
                <a:cs typeface="Times New Roman"/>
              </a:rPr>
              <a:t>x</a:t>
            </a:r>
            <a:r>
              <a:rPr sz="2100" spc="180" dirty="0">
                <a:latin typeface="Times New Roman"/>
                <a:cs typeface="Times New Roman"/>
              </a:rPr>
              <a:t>,</a:t>
            </a:r>
            <a:r>
              <a:rPr sz="2100" i="1" spc="10" dirty="0">
                <a:latin typeface="Times New Roman"/>
                <a:cs typeface="Times New Roman"/>
              </a:rPr>
              <a:t>d</a:t>
            </a:r>
            <a:r>
              <a:rPr sz="2100" i="1" spc="105" dirty="0">
                <a:latin typeface="Times New Roman"/>
                <a:cs typeface="Times New Roman"/>
              </a:rPr>
              <a:t>y</a:t>
            </a:r>
            <a:r>
              <a:rPr sz="2100" spc="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87182" y="4860230"/>
            <a:ext cx="3039110" cy="1350010"/>
            <a:chOff x="5887182" y="4860230"/>
            <a:chExt cx="3039110" cy="1350010"/>
          </a:xfrm>
        </p:grpSpPr>
        <p:sp>
          <p:nvSpPr>
            <p:cNvPr id="7" name="object 7"/>
            <p:cNvSpPr/>
            <p:nvPr/>
          </p:nvSpPr>
          <p:spPr>
            <a:xfrm>
              <a:off x="5890357" y="4863405"/>
              <a:ext cx="3032760" cy="1343660"/>
            </a:xfrm>
            <a:custGeom>
              <a:avLst/>
              <a:gdLst/>
              <a:ahLst/>
              <a:cxnLst/>
              <a:rect l="l" t="t" r="r" b="b"/>
              <a:pathLst>
                <a:path w="3032759" h="1343660">
                  <a:moveTo>
                    <a:pt x="0" y="0"/>
                  </a:moveTo>
                  <a:lnTo>
                    <a:pt x="1317542" y="665308"/>
                  </a:lnTo>
                  <a:lnTo>
                    <a:pt x="1282196" y="700812"/>
                  </a:lnTo>
                  <a:lnTo>
                    <a:pt x="1253428" y="737284"/>
                  </a:lnTo>
                  <a:lnTo>
                    <a:pt x="1231200" y="774516"/>
                  </a:lnTo>
                  <a:lnTo>
                    <a:pt x="1215475" y="812298"/>
                  </a:lnTo>
                  <a:lnTo>
                    <a:pt x="1206217" y="850424"/>
                  </a:lnTo>
                  <a:lnTo>
                    <a:pt x="1203389" y="888684"/>
                  </a:lnTo>
                  <a:lnTo>
                    <a:pt x="1206953" y="926872"/>
                  </a:lnTo>
                  <a:lnTo>
                    <a:pt x="1216874" y="964777"/>
                  </a:lnTo>
                  <a:lnTo>
                    <a:pt x="1233113" y="1002193"/>
                  </a:lnTo>
                  <a:lnTo>
                    <a:pt x="1255634" y="1038911"/>
                  </a:lnTo>
                  <a:lnTo>
                    <a:pt x="1284400" y="1074722"/>
                  </a:lnTo>
                  <a:lnTo>
                    <a:pt x="1319375" y="1109419"/>
                  </a:lnTo>
                  <a:lnTo>
                    <a:pt x="1360521" y="1142794"/>
                  </a:lnTo>
                  <a:lnTo>
                    <a:pt x="1407801" y="1174638"/>
                  </a:lnTo>
                  <a:lnTo>
                    <a:pt x="1444199" y="1195737"/>
                  </a:lnTo>
                  <a:lnTo>
                    <a:pt x="1482584" y="1215462"/>
                  </a:lnTo>
                  <a:lnTo>
                    <a:pt x="1522819" y="1233806"/>
                  </a:lnTo>
                  <a:lnTo>
                    <a:pt x="1564771" y="1250762"/>
                  </a:lnTo>
                  <a:lnTo>
                    <a:pt x="1608305" y="1266323"/>
                  </a:lnTo>
                  <a:lnTo>
                    <a:pt x="1653287" y="1280481"/>
                  </a:lnTo>
                  <a:lnTo>
                    <a:pt x="1699582" y="1293230"/>
                  </a:lnTo>
                  <a:lnTo>
                    <a:pt x="1747055" y="1304563"/>
                  </a:lnTo>
                  <a:lnTo>
                    <a:pt x="1795572" y="1314473"/>
                  </a:lnTo>
                  <a:lnTo>
                    <a:pt x="1844999" y="1322952"/>
                  </a:lnTo>
                  <a:lnTo>
                    <a:pt x="1895201" y="1329995"/>
                  </a:lnTo>
                  <a:lnTo>
                    <a:pt x="1946042" y="1335593"/>
                  </a:lnTo>
                  <a:lnTo>
                    <a:pt x="1997390" y="1339740"/>
                  </a:lnTo>
                  <a:lnTo>
                    <a:pt x="2049109" y="1342429"/>
                  </a:lnTo>
                  <a:lnTo>
                    <a:pt x="2101065" y="1343653"/>
                  </a:lnTo>
                  <a:lnTo>
                    <a:pt x="2153122" y="1343405"/>
                  </a:lnTo>
                  <a:lnTo>
                    <a:pt x="2205148" y="1341677"/>
                  </a:lnTo>
                  <a:lnTo>
                    <a:pt x="2257006" y="1338464"/>
                  </a:lnTo>
                  <a:lnTo>
                    <a:pt x="2308563" y="1333757"/>
                  </a:lnTo>
                  <a:lnTo>
                    <a:pt x="2359684" y="1327550"/>
                  </a:lnTo>
                  <a:lnTo>
                    <a:pt x="2410235" y="1319836"/>
                  </a:lnTo>
                  <a:lnTo>
                    <a:pt x="2460080" y="1310608"/>
                  </a:lnTo>
                  <a:lnTo>
                    <a:pt x="2509086" y="1299859"/>
                  </a:lnTo>
                  <a:lnTo>
                    <a:pt x="2557118" y="1287582"/>
                  </a:lnTo>
                  <a:lnTo>
                    <a:pt x="2604041" y="1273769"/>
                  </a:lnTo>
                  <a:lnTo>
                    <a:pt x="2649721" y="1258415"/>
                  </a:lnTo>
                  <a:lnTo>
                    <a:pt x="2694023" y="1241511"/>
                  </a:lnTo>
                  <a:lnTo>
                    <a:pt x="2747774" y="1217927"/>
                  </a:lnTo>
                  <a:lnTo>
                    <a:pt x="2796975" y="1192733"/>
                  </a:lnTo>
                  <a:lnTo>
                    <a:pt x="2841597" y="1166073"/>
                  </a:lnTo>
                  <a:lnTo>
                    <a:pt x="2881609" y="1138089"/>
                  </a:lnTo>
                  <a:lnTo>
                    <a:pt x="2916982" y="1108924"/>
                  </a:lnTo>
                  <a:lnTo>
                    <a:pt x="2947686" y="1078722"/>
                  </a:lnTo>
                  <a:lnTo>
                    <a:pt x="2973692" y="1047626"/>
                  </a:lnTo>
                  <a:lnTo>
                    <a:pt x="2994969" y="1015777"/>
                  </a:lnTo>
                  <a:lnTo>
                    <a:pt x="3023220" y="950397"/>
                  </a:lnTo>
                  <a:lnTo>
                    <a:pt x="3032201" y="883726"/>
                  </a:lnTo>
                  <a:lnTo>
                    <a:pt x="3029391" y="850264"/>
                  </a:lnTo>
                  <a:lnTo>
                    <a:pt x="3009020" y="783802"/>
                  </a:lnTo>
                  <a:lnTo>
                    <a:pt x="2968785" y="718908"/>
                  </a:lnTo>
                  <a:lnTo>
                    <a:pt x="2941144" y="687406"/>
                  </a:lnTo>
                  <a:lnTo>
                    <a:pt x="2908447" y="656726"/>
                  </a:lnTo>
                  <a:lnTo>
                    <a:pt x="2870665" y="627010"/>
                  </a:lnTo>
                  <a:lnTo>
                    <a:pt x="2827769" y="598401"/>
                  </a:lnTo>
                  <a:lnTo>
                    <a:pt x="2791370" y="577301"/>
                  </a:lnTo>
                  <a:lnTo>
                    <a:pt x="2752986" y="557576"/>
                  </a:lnTo>
                  <a:lnTo>
                    <a:pt x="2712751" y="539232"/>
                  </a:lnTo>
                  <a:lnTo>
                    <a:pt x="2670799" y="522277"/>
                  </a:lnTo>
                  <a:lnTo>
                    <a:pt x="2627264" y="506716"/>
                  </a:lnTo>
                  <a:lnTo>
                    <a:pt x="2582283" y="492558"/>
                  </a:lnTo>
                  <a:lnTo>
                    <a:pt x="2535988" y="479809"/>
                  </a:lnTo>
                  <a:lnTo>
                    <a:pt x="2488515" y="468476"/>
                  </a:lnTo>
                  <a:lnTo>
                    <a:pt x="2439997" y="458566"/>
                  </a:lnTo>
                  <a:lnTo>
                    <a:pt x="2390571" y="450087"/>
                  </a:lnTo>
                  <a:lnTo>
                    <a:pt x="2340369" y="443044"/>
                  </a:lnTo>
                  <a:lnTo>
                    <a:pt x="2289527" y="437446"/>
                  </a:lnTo>
                  <a:lnTo>
                    <a:pt x="2238180" y="433299"/>
                  </a:lnTo>
                  <a:lnTo>
                    <a:pt x="2186461" y="430610"/>
                  </a:lnTo>
                  <a:lnTo>
                    <a:pt x="2134505" y="429386"/>
                  </a:lnTo>
                  <a:lnTo>
                    <a:pt x="2082447" y="429634"/>
                  </a:lnTo>
                  <a:lnTo>
                    <a:pt x="2030422" y="431362"/>
                  </a:lnTo>
                  <a:lnTo>
                    <a:pt x="1978563" y="434575"/>
                  </a:lnTo>
                  <a:lnTo>
                    <a:pt x="1927006" y="439282"/>
                  </a:lnTo>
                  <a:lnTo>
                    <a:pt x="1875885" y="445489"/>
                  </a:lnTo>
                  <a:lnTo>
                    <a:pt x="1825335" y="453203"/>
                  </a:lnTo>
                  <a:lnTo>
                    <a:pt x="1775489" y="462431"/>
                  </a:lnTo>
                  <a:lnTo>
                    <a:pt x="1726483" y="473180"/>
                  </a:lnTo>
                  <a:lnTo>
                    <a:pt x="1678452" y="485457"/>
                  </a:lnTo>
                  <a:lnTo>
                    <a:pt x="1631529" y="499270"/>
                  </a:lnTo>
                  <a:lnTo>
                    <a:pt x="1585849" y="514624"/>
                  </a:lnTo>
                  <a:lnTo>
                    <a:pt x="1541547" y="531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90357" y="4863405"/>
              <a:ext cx="3032760" cy="1343660"/>
            </a:xfrm>
            <a:custGeom>
              <a:avLst/>
              <a:gdLst/>
              <a:ahLst/>
              <a:cxnLst/>
              <a:rect l="l" t="t" r="r" b="b"/>
              <a:pathLst>
                <a:path w="3032759" h="1343660">
                  <a:moveTo>
                    <a:pt x="0" y="0"/>
                  </a:moveTo>
                  <a:lnTo>
                    <a:pt x="1541548" y="531528"/>
                  </a:lnTo>
                  <a:lnTo>
                    <a:pt x="1585849" y="514624"/>
                  </a:lnTo>
                  <a:lnTo>
                    <a:pt x="1631529" y="499270"/>
                  </a:lnTo>
                  <a:lnTo>
                    <a:pt x="1678452" y="485457"/>
                  </a:lnTo>
                  <a:lnTo>
                    <a:pt x="1726484" y="473180"/>
                  </a:lnTo>
                  <a:lnTo>
                    <a:pt x="1775490" y="462431"/>
                  </a:lnTo>
                  <a:lnTo>
                    <a:pt x="1825335" y="453203"/>
                  </a:lnTo>
                  <a:lnTo>
                    <a:pt x="1875885" y="445489"/>
                  </a:lnTo>
                  <a:lnTo>
                    <a:pt x="1927007" y="439282"/>
                  </a:lnTo>
                  <a:lnTo>
                    <a:pt x="1978564" y="434575"/>
                  </a:lnTo>
                  <a:lnTo>
                    <a:pt x="2030422" y="431362"/>
                  </a:lnTo>
                  <a:lnTo>
                    <a:pt x="2082448" y="429634"/>
                  </a:lnTo>
                  <a:lnTo>
                    <a:pt x="2134505" y="429386"/>
                  </a:lnTo>
                  <a:lnTo>
                    <a:pt x="2186461" y="430610"/>
                  </a:lnTo>
                  <a:lnTo>
                    <a:pt x="2238180" y="433299"/>
                  </a:lnTo>
                  <a:lnTo>
                    <a:pt x="2289528" y="437446"/>
                  </a:lnTo>
                  <a:lnTo>
                    <a:pt x="2340370" y="443044"/>
                  </a:lnTo>
                  <a:lnTo>
                    <a:pt x="2390571" y="450087"/>
                  </a:lnTo>
                  <a:lnTo>
                    <a:pt x="2439998" y="458566"/>
                  </a:lnTo>
                  <a:lnTo>
                    <a:pt x="2488515" y="468476"/>
                  </a:lnTo>
                  <a:lnTo>
                    <a:pt x="2535988" y="479809"/>
                  </a:lnTo>
                  <a:lnTo>
                    <a:pt x="2582283" y="492558"/>
                  </a:lnTo>
                  <a:lnTo>
                    <a:pt x="2627265" y="506716"/>
                  </a:lnTo>
                  <a:lnTo>
                    <a:pt x="2670799" y="522277"/>
                  </a:lnTo>
                  <a:lnTo>
                    <a:pt x="2712751" y="539233"/>
                  </a:lnTo>
                  <a:lnTo>
                    <a:pt x="2752987" y="557576"/>
                  </a:lnTo>
                  <a:lnTo>
                    <a:pt x="2791371" y="577302"/>
                  </a:lnTo>
                  <a:lnTo>
                    <a:pt x="2827770" y="598401"/>
                  </a:lnTo>
                  <a:lnTo>
                    <a:pt x="2870666" y="627010"/>
                  </a:lnTo>
                  <a:lnTo>
                    <a:pt x="2908448" y="656726"/>
                  </a:lnTo>
                  <a:lnTo>
                    <a:pt x="2941144" y="687407"/>
                  </a:lnTo>
                  <a:lnTo>
                    <a:pt x="2968785" y="718908"/>
                  </a:lnTo>
                  <a:lnTo>
                    <a:pt x="2991401" y="751088"/>
                  </a:lnTo>
                  <a:lnTo>
                    <a:pt x="3021674" y="816909"/>
                  </a:lnTo>
                  <a:lnTo>
                    <a:pt x="3032201" y="883727"/>
                  </a:lnTo>
                  <a:lnTo>
                    <a:pt x="3030134" y="917152"/>
                  </a:lnTo>
                  <a:lnTo>
                    <a:pt x="3011488" y="983320"/>
                  </a:lnTo>
                  <a:lnTo>
                    <a:pt x="2973692" y="1047626"/>
                  </a:lnTo>
                  <a:lnTo>
                    <a:pt x="2947686" y="1078723"/>
                  </a:lnTo>
                  <a:lnTo>
                    <a:pt x="2916982" y="1108925"/>
                  </a:lnTo>
                  <a:lnTo>
                    <a:pt x="2881609" y="1138089"/>
                  </a:lnTo>
                  <a:lnTo>
                    <a:pt x="2841596" y="1166073"/>
                  </a:lnTo>
                  <a:lnTo>
                    <a:pt x="2796975" y="1192734"/>
                  </a:lnTo>
                  <a:lnTo>
                    <a:pt x="2747774" y="1217927"/>
                  </a:lnTo>
                  <a:lnTo>
                    <a:pt x="2694023" y="1241512"/>
                  </a:lnTo>
                  <a:lnTo>
                    <a:pt x="2649721" y="1258415"/>
                  </a:lnTo>
                  <a:lnTo>
                    <a:pt x="2604041" y="1273770"/>
                  </a:lnTo>
                  <a:lnTo>
                    <a:pt x="2557118" y="1287582"/>
                  </a:lnTo>
                  <a:lnTo>
                    <a:pt x="2509087" y="1299859"/>
                  </a:lnTo>
                  <a:lnTo>
                    <a:pt x="2460081" y="1310608"/>
                  </a:lnTo>
                  <a:lnTo>
                    <a:pt x="2410235" y="1319837"/>
                  </a:lnTo>
                  <a:lnTo>
                    <a:pt x="2359685" y="1327550"/>
                  </a:lnTo>
                  <a:lnTo>
                    <a:pt x="2308564" y="1333757"/>
                  </a:lnTo>
                  <a:lnTo>
                    <a:pt x="2257007" y="1338464"/>
                  </a:lnTo>
                  <a:lnTo>
                    <a:pt x="2205148" y="1341678"/>
                  </a:lnTo>
                  <a:lnTo>
                    <a:pt x="2153123" y="1343405"/>
                  </a:lnTo>
                  <a:lnTo>
                    <a:pt x="2101065" y="1343653"/>
                  </a:lnTo>
                  <a:lnTo>
                    <a:pt x="2049109" y="1342430"/>
                  </a:lnTo>
                  <a:lnTo>
                    <a:pt x="1997390" y="1339741"/>
                  </a:lnTo>
                  <a:lnTo>
                    <a:pt x="1946043" y="1335593"/>
                  </a:lnTo>
                  <a:lnTo>
                    <a:pt x="1895201" y="1329995"/>
                  </a:lnTo>
                  <a:lnTo>
                    <a:pt x="1844999" y="1322953"/>
                  </a:lnTo>
                  <a:lnTo>
                    <a:pt x="1795573" y="1314473"/>
                  </a:lnTo>
                  <a:lnTo>
                    <a:pt x="1747055" y="1304563"/>
                  </a:lnTo>
                  <a:lnTo>
                    <a:pt x="1699582" y="1293230"/>
                  </a:lnTo>
                  <a:lnTo>
                    <a:pt x="1653287" y="1280481"/>
                  </a:lnTo>
                  <a:lnTo>
                    <a:pt x="1608305" y="1266323"/>
                  </a:lnTo>
                  <a:lnTo>
                    <a:pt x="1564771" y="1250762"/>
                  </a:lnTo>
                  <a:lnTo>
                    <a:pt x="1522819" y="1233807"/>
                  </a:lnTo>
                  <a:lnTo>
                    <a:pt x="1482583" y="1215463"/>
                  </a:lnTo>
                  <a:lnTo>
                    <a:pt x="1444199" y="1195738"/>
                  </a:lnTo>
                  <a:lnTo>
                    <a:pt x="1407801" y="1174638"/>
                  </a:lnTo>
                  <a:lnTo>
                    <a:pt x="1360520" y="1142794"/>
                  </a:lnTo>
                  <a:lnTo>
                    <a:pt x="1319374" y="1109420"/>
                  </a:lnTo>
                  <a:lnTo>
                    <a:pt x="1284400" y="1074723"/>
                  </a:lnTo>
                  <a:lnTo>
                    <a:pt x="1255634" y="1038911"/>
                  </a:lnTo>
                  <a:lnTo>
                    <a:pt x="1233113" y="1002193"/>
                  </a:lnTo>
                  <a:lnTo>
                    <a:pt x="1216874" y="964777"/>
                  </a:lnTo>
                  <a:lnTo>
                    <a:pt x="1206953" y="926872"/>
                  </a:lnTo>
                  <a:lnTo>
                    <a:pt x="1203389" y="888685"/>
                  </a:lnTo>
                  <a:lnTo>
                    <a:pt x="1206218" y="850424"/>
                  </a:lnTo>
                  <a:lnTo>
                    <a:pt x="1215476" y="812299"/>
                  </a:lnTo>
                  <a:lnTo>
                    <a:pt x="1231200" y="774516"/>
                  </a:lnTo>
                  <a:lnTo>
                    <a:pt x="1253428" y="737284"/>
                  </a:lnTo>
                  <a:lnTo>
                    <a:pt x="1282197" y="700812"/>
                  </a:lnTo>
                  <a:lnTo>
                    <a:pt x="1317542" y="665308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56881" y="5380735"/>
            <a:ext cx="90296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b="0" spc="-5" dirty="0">
                <a:solidFill>
                  <a:srgbClr val="EA0000"/>
                </a:solidFill>
                <a:latin typeface="Calibri Light"/>
                <a:cs typeface="Calibri Light"/>
              </a:rPr>
              <a:t>Consider </a:t>
            </a:r>
            <a:r>
              <a:rPr sz="1500" b="0" dirty="0">
                <a:solidFill>
                  <a:srgbClr val="EA0000"/>
                </a:solidFill>
                <a:latin typeface="Calibri Light"/>
                <a:cs typeface="Calibri Light"/>
              </a:rPr>
              <a:t> </a:t>
            </a:r>
            <a:r>
              <a:rPr sz="1500" b="0" spc="-10" dirty="0">
                <a:solidFill>
                  <a:srgbClr val="EA0000"/>
                </a:solidFill>
                <a:latin typeface="Calibri Light"/>
                <a:cs typeface="Calibri Light"/>
              </a:rPr>
              <a:t>population </a:t>
            </a:r>
            <a:r>
              <a:rPr sz="1500" b="0" spc="-5" dirty="0">
                <a:solidFill>
                  <a:srgbClr val="EA0000"/>
                </a:solidFill>
                <a:latin typeface="Calibri Light"/>
                <a:cs typeface="Calibri Light"/>
              </a:rPr>
              <a:t> d</a:t>
            </a:r>
            <a:r>
              <a:rPr sz="1500" b="0" spc="-10" dirty="0">
                <a:solidFill>
                  <a:srgbClr val="EA0000"/>
                </a:solidFill>
                <a:latin typeface="Calibri Light"/>
                <a:cs typeface="Calibri Light"/>
              </a:rPr>
              <a:t>i</a:t>
            </a:r>
            <a:r>
              <a:rPr sz="1500" b="0" spc="-25" dirty="0">
                <a:solidFill>
                  <a:srgbClr val="EA0000"/>
                </a:solidFill>
                <a:latin typeface="Calibri Light"/>
                <a:cs typeface="Calibri Light"/>
              </a:rPr>
              <a:t>s</a:t>
            </a:r>
            <a:r>
              <a:rPr sz="1500" b="0" spc="-10" dirty="0">
                <a:solidFill>
                  <a:srgbClr val="EA0000"/>
                </a:solidFill>
                <a:latin typeface="Calibri Light"/>
                <a:cs typeface="Calibri Light"/>
              </a:rPr>
              <a:t>t</a:t>
            </a:r>
            <a:r>
              <a:rPr sz="1500" b="0" spc="-5" dirty="0">
                <a:solidFill>
                  <a:srgbClr val="EA0000"/>
                </a:solidFill>
                <a:latin typeface="Calibri Light"/>
                <a:cs typeface="Calibri Light"/>
              </a:rPr>
              <a:t>r</a:t>
            </a:r>
            <a:r>
              <a:rPr sz="1500" b="0" spc="-10" dirty="0">
                <a:solidFill>
                  <a:srgbClr val="EA0000"/>
                </a:solidFill>
                <a:latin typeface="Calibri Light"/>
                <a:cs typeface="Calibri Light"/>
              </a:rPr>
              <a:t>i</a:t>
            </a:r>
            <a:r>
              <a:rPr sz="1500" b="0" spc="-5" dirty="0">
                <a:solidFill>
                  <a:srgbClr val="EA0000"/>
                </a:solidFill>
                <a:latin typeface="Calibri Light"/>
                <a:cs typeface="Calibri Light"/>
              </a:rPr>
              <a:t>bu</a:t>
            </a:r>
            <a:r>
              <a:rPr sz="1500" b="0" spc="-10" dirty="0">
                <a:solidFill>
                  <a:srgbClr val="EA0000"/>
                </a:solidFill>
                <a:latin typeface="Calibri Light"/>
                <a:cs typeface="Calibri Light"/>
              </a:rPr>
              <a:t>ti</a:t>
            </a:r>
            <a:r>
              <a:rPr sz="1500" b="0" dirty="0">
                <a:solidFill>
                  <a:srgbClr val="EA0000"/>
                </a:solidFill>
                <a:latin typeface="Calibri Light"/>
                <a:cs typeface="Calibri Light"/>
              </a:rPr>
              <a:t>on</a:t>
            </a:r>
            <a:endParaRPr sz="1500">
              <a:latin typeface="Calibri Light"/>
              <a:cs typeface="Calibri Ligh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91536" y="5532093"/>
            <a:ext cx="5469890" cy="647700"/>
            <a:chOff x="991536" y="5532093"/>
            <a:chExt cx="5469890" cy="647700"/>
          </a:xfrm>
        </p:grpSpPr>
        <p:sp>
          <p:nvSpPr>
            <p:cNvPr id="11" name="object 11"/>
            <p:cNvSpPr/>
            <p:nvPr/>
          </p:nvSpPr>
          <p:spPr>
            <a:xfrm>
              <a:off x="994711" y="5535268"/>
              <a:ext cx="5463540" cy="641350"/>
            </a:xfrm>
            <a:custGeom>
              <a:avLst/>
              <a:gdLst/>
              <a:ahLst/>
              <a:cxnLst/>
              <a:rect l="l" t="t" r="r" b="b"/>
              <a:pathLst>
                <a:path w="5463540" h="641350">
                  <a:moveTo>
                    <a:pt x="2731619" y="0"/>
                  </a:moveTo>
                  <a:lnTo>
                    <a:pt x="2571395" y="74720"/>
                  </a:lnTo>
                  <a:lnTo>
                    <a:pt x="2651504" y="74720"/>
                  </a:lnTo>
                  <a:lnTo>
                    <a:pt x="2651504" y="224464"/>
                  </a:lnTo>
                  <a:lnTo>
                    <a:pt x="0" y="224464"/>
                  </a:lnTo>
                  <a:lnTo>
                    <a:pt x="0" y="640901"/>
                  </a:lnTo>
                  <a:lnTo>
                    <a:pt x="5463237" y="640901"/>
                  </a:lnTo>
                  <a:lnTo>
                    <a:pt x="5463237" y="224464"/>
                  </a:lnTo>
                  <a:lnTo>
                    <a:pt x="2811733" y="224464"/>
                  </a:lnTo>
                  <a:lnTo>
                    <a:pt x="2811733" y="74720"/>
                  </a:lnTo>
                  <a:lnTo>
                    <a:pt x="2891842" y="74720"/>
                  </a:lnTo>
                  <a:lnTo>
                    <a:pt x="273161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4711" y="5535268"/>
              <a:ext cx="5463540" cy="641350"/>
            </a:xfrm>
            <a:custGeom>
              <a:avLst/>
              <a:gdLst/>
              <a:ahLst/>
              <a:cxnLst/>
              <a:rect l="l" t="t" r="r" b="b"/>
              <a:pathLst>
                <a:path w="5463540" h="641350">
                  <a:moveTo>
                    <a:pt x="0" y="224463"/>
                  </a:moveTo>
                  <a:lnTo>
                    <a:pt x="2651505" y="224463"/>
                  </a:lnTo>
                  <a:lnTo>
                    <a:pt x="2651505" y="74719"/>
                  </a:lnTo>
                  <a:lnTo>
                    <a:pt x="2571396" y="74719"/>
                  </a:lnTo>
                  <a:lnTo>
                    <a:pt x="2731619" y="0"/>
                  </a:lnTo>
                  <a:lnTo>
                    <a:pt x="2891842" y="74719"/>
                  </a:lnTo>
                  <a:lnTo>
                    <a:pt x="2811733" y="74719"/>
                  </a:lnTo>
                  <a:lnTo>
                    <a:pt x="2811733" y="224463"/>
                  </a:lnTo>
                  <a:lnTo>
                    <a:pt x="5463238" y="224463"/>
                  </a:lnTo>
                  <a:lnTo>
                    <a:pt x="5463238" y="640901"/>
                  </a:lnTo>
                  <a:lnTo>
                    <a:pt x="0" y="640901"/>
                  </a:lnTo>
                  <a:lnTo>
                    <a:pt x="0" y="224463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47074" y="5789676"/>
            <a:ext cx="4358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solidFill>
                  <a:srgbClr val="FF0000"/>
                </a:solidFill>
                <a:latin typeface="Calibri Light"/>
                <a:cs typeface="Calibri Light"/>
              </a:rPr>
              <a:t>e.g.</a:t>
            </a:r>
            <a:r>
              <a:rPr sz="2000" b="0" spc="-10" dirty="0">
                <a:solidFill>
                  <a:srgbClr val="FF0000"/>
                </a:solidFill>
                <a:latin typeface="Calibri Light"/>
                <a:cs typeface="Calibri Light"/>
              </a:rPr>
              <a:t> Squared</a:t>
            </a:r>
            <a:r>
              <a:rPr sz="2000" b="0" spc="-15" dirty="0">
                <a:solidFill>
                  <a:srgbClr val="FF0000"/>
                </a:solidFill>
                <a:latin typeface="Calibri Light"/>
                <a:cs typeface="Calibri Light"/>
              </a:rPr>
              <a:t> error</a:t>
            </a:r>
            <a:r>
              <a:rPr sz="2000" b="0" spc="-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Calibri Light"/>
                <a:cs typeface="Calibri Light"/>
              </a:rPr>
              <a:t>loss (also</a:t>
            </a:r>
            <a:r>
              <a:rPr sz="2000" b="0" spc="-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FF0000"/>
                </a:solidFill>
                <a:latin typeface="Calibri Light"/>
                <a:cs typeface="Calibri Light"/>
              </a:rPr>
              <a:t>called</a:t>
            </a:r>
            <a:r>
              <a:rPr sz="2000" b="0" spc="-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Calibri Light"/>
                <a:cs typeface="Calibri Light"/>
              </a:rPr>
              <a:t>L2 loss</a:t>
            </a:r>
            <a:r>
              <a:rPr sz="2000" b="0" spc="-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b="0" dirty="0">
                <a:solidFill>
                  <a:srgbClr val="FF0000"/>
                </a:solidFill>
                <a:latin typeface="Calibri Light"/>
                <a:cs typeface="Calibri Light"/>
              </a:rPr>
              <a:t>)</a:t>
            </a:r>
            <a:endParaRPr sz="2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090" y="420115"/>
            <a:ext cx="8769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0" spc="-20" dirty="0">
                <a:latin typeface="Calibri Light"/>
                <a:cs typeface="Calibri Light"/>
              </a:rPr>
              <a:t>Recap: </a:t>
            </a:r>
            <a:r>
              <a:rPr sz="2000" b="0" spc="-30" dirty="0">
                <a:latin typeface="Calibri Light"/>
                <a:cs typeface="Calibri Light"/>
              </a:rPr>
              <a:t>:</a:t>
            </a:r>
            <a:r>
              <a:rPr sz="2000" b="0" dirty="0">
                <a:latin typeface="Calibri Light"/>
                <a:cs typeface="Calibri Light"/>
              </a:rPr>
              <a:t> </a:t>
            </a:r>
            <a:r>
              <a:rPr sz="2000" b="0" spc="-5" dirty="0">
                <a:latin typeface="Calibri Light"/>
                <a:cs typeface="Calibri Light"/>
              </a:rPr>
              <a:t>WHEN</a:t>
            </a:r>
            <a:r>
              <a:rPr sz="2000" b="0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Expected</a:t>
            </a:r>
            <a:r>
              <a:rPr sz="2400" b="0" dirty="0">
                <a:latin typeface="Calibri Light"/>
                <a:cs typeface="Calibri Light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prediction</a:t>
            </a:r>
            <a:r>
              <a:rPr sz="2400" b="0" dirty="0">
                <a:latin typeface="Calibri Light"/>
                <a:cs typeface="Calibri Light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error</a:t>
            </a:r>
            <a:r>
              <a:rPr sz="2400" b="0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(EPE)</a:t>
            </a:r>
            <a:r>
              <a:rPr sz="2400" b="0" spc="-85" dirty="0">
                <a:latin typeface="Calibri Light"/>
                <a:cs typeface="Calibri Light"/>
              </a:rPr>
              <a:t> </a:t>
            </a:r>
            <a:r>
              <a:rPr sz="2000" b="0" spc="-10" dirty="0">
                <a:latin typeface="Calibri Light"/>
                <a:cs typeface="Calibri Light"/>
              </a:rPr>
              <a:t>USES</a:t>
            </a:r>
            <a:r>
              <a:rPr sz="2000" b="0" dirty="0">
                <a:latin typeface="Calibri Light"/>
                <a:cs typeface="Calibri Light"/>
              </a:rPr>
              <a:t> </a:t>
            </a:r>
            <a:r>
              <a:rPr sz="2000" b="0" spc="-5" dirty="0">
                <a:latin typeface="Calibri Light"/>
                <a:cs typeface="Calibri Light"/>
              </a:rPr>
              <a:t>DIFFERENT </a:t>
            </a:r>
            <a:r>
              <a:rPr sz="2000" b="0" spc="-15" dirty="0">
                <a:latin typeface="Calibri Light"/>
                <a:cs typeface="Calibri Light"/>
              </a:rPr>
              <a:t>LOSS</a:t>
            </a:r>
            <a:r>
              <a:rPr sz="2000" b="0" spc="260" dirty="0">
                <a:latin typeface="Calibri Light"/>
                <a:cs typeface="Calibri Light"/>
              </a:rPr>
              <a:t> </a:t>
            </a:r>
            <a:r>
              <a:rPr sz="2700" b="0" spc="-15" baseline="3086" dirty="0">
                <a:latin typeface="Calibri Light"/>
                <a:cs typeface="Calibri Light"/>
              </a:rPr>
              <a:t>(</a:t>
            </a:r>
            <a:r>
              <a:rPr sz="2700" b="0" spc="-15" baseline="3086" dirty="0">
                <a:solidFill>
                  <a:srgbClr val="FF0000"/>
                </a:solidFill>
                <a:latin typeface="Calibri Light"/>
                <a:cs typeface="Calibri Light"/>
              </a:rPr>
              <a:t>Extra</a:t>
            </a:r>
            <a:r>
              <a:rPr sz="2700" b="0" spc="-15" baseline="3086" dirty="0">
                <a:latin typeface="Calibri Light"/>
                <a:cs typeface="Calibri Light"/>
              </a:rPr>
              <a:t>)</a:t>
            </a:r>
            <a:endParaRPr sz="2700" baseline="3086" dirty="0">
              <a:latin typeface="Calibri Light"/>
              <a:cs typeface="Calibri Ligh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409578"/>
              </p:ext>
            </p:extLst>
          </p:nvPr>
        </p:nvGraphicFramePr>
        <p:xfrm>
          <a:off x="671512" y="1433512"/>
          <a:ext cx="7882254" cy="4868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2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718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600" b="0" spc="-10" dirty="0">
                          <a:latin typeface="Calibri Light"/>
                          <a:cs typeface="Calibri Light"/>
                        </a:rPr>
                        <a:t>Loss</a:t>
                      </a:r>
                      <a:r>
                        <a:rPr sz="2600" b="0" spc="-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600" b="0" spc="-5" dirty="0">
                          <a:latin typeface="Calibri Light"/>
                          <a:cs typeface="Calibri Light"/>
                        </a:rPr>
                        <a:t>Function</a:t>
                      </a:r>
                      <a:endParaRPr sz="26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600" b="0" spc="-15" dirty="0">
                          <a:latin typeface="Calibri Light"/>
                          <a:cs typeface="Calibri Light"/>
                        </a:rPr>
                        <a:t>Estimator</a:t>
                      </a:r>
                      <a:endParaRPr sz="26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600" b="0" spc="-5" dirty="0">
                          <a:latin typeface="Calibri Light"/>
                          <a:cs typeface="Calibri Light"/>
                        </a:rPr>
                        <a:t>L</a:t>
                      </a:r>
                      <a:r>
                        <a:rPr sz="2550" b="0" spc="-7" baseline="-16339" dirty="0">
                          <a:latin typeface="Calibri Light"/>
                          <a:cs typeface="Calibri Light"/>
                        </a:rPr>
                        <a:t>2</a:t>
                      </a:r>
                      <a:endParaRPr sz="2550" baseline="-16339">
                        <a:latin typeface="Calibri Light"/>
                        <a:cs typeface="Calibri Light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600" b="0" spc="-5" dirty="0">
                          <a:latin typeface="Calibri Light"/>
                          <a:cs typeface="Calibri Light"/>
                        </a:rPr>
                        <a:t>L</a:t>
                      </a:r>
                      <a:r>
                        <a:rPr sz="2550" b="0" spc="-7" baseline="-16339" dirty="0">
                          <a:latin typeface="Calibri Light"/>
                          <a:cs typeface="Calibri Light"/>
                        </a:rPr>
                        <a:t>1</a:t>
                      </a:r>
                      <a:endParaRPr sz="2550" baseline="-16339">
                        <a:latin typeface="Calibri Light"/>
                        <a:cs typeface="Calibri Light"/>
                      </a:endParaRPr>
                    </a:p>
                  </a:txBody>
                  <a:tcPr marL="0" marR="0" marT="6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600" b="0" spc="-5" dirty="0">
                          <a:latin typeface="Calibri Light"/>
                          <a:cs typeface="Calibri Light"/>
                        </a:rPr>
                        <a:t>0-1</a:t>
                      </a:r>
                      <a:endParaRPr sz="2600">
                        <a:latin typeface="Calibri Light"/>
                        <a:cs typeface="Calibri Light"/>
                      </a:endParaRPr>
                    </a:p>
                  </a:txBody>
                  <a:tcPr marL="0" marR="0" marT="6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0" spc="-15" dirty="0">
                          <a:latin typeface="Calibri Light"/>
                          <a:cs typeface="Calibri Light"/>
                        </a:rPr>
                        <a:t>(Bayes</a:t>
                      </a:r>
                      <a:r>
                        <a:rPr sz="1400" b="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b="0" spc="-5" dirty="0">
                          <a:latin typeface="Calibri Light"/>
                          <a:cs typeface="Calibri Light"/>
                        </a:rPr>
                        <a:t>classifier</a:t>
                      </a:r>
                      <a:r>
                        <a:rPr sz="1400" b="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b="0" dirty="0">
                          <a:latin typeface="Calibri Light"/>
                          <a:cs typeface="Calibri Light"/>
                        </a:rPr>
                        <a:t>/</a:t>
                      </a:r>
                      <a:r>
                        <a:rPr sz="1400" b="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b="0" dirty="0">
                          <a:latin typeface="Calibri Light"/>
                          <a:cs typeface="Calibri Light"/>
                        </a:rPr>
                        <a:t>MAP)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07390" y="6444488"/>
            <a:ext cx="394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10</a:t>
            </a:r>
            <a:r>
              <a:rPr sz="900" b="0" spc="-5" dirty="0">
                <a:solidFill>
                  <a:srgbClr val="898989"/>
                </a:solidFill>
                <a:latin typeface="Calibri Light"/>
                <a:cs typeface="Calibri Light"/>
              </a:rPr>
              <a:t>/</a:t>
            </a: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1</a:t>
            </a:r>
            <a:r>
              <a:rPr sz="900" b="0" spc="-5" dirty="0">
                <a:solidFill>
                  <a:srgbClr val="898989"/>
                </a:solidFill>
                <a:latin typeface="Calibri Light"/>
                <a:cs typeface="Calibri Light"/>
              </a:rPr>
              <a:t>/</a:t>
            </a:r>
            <a:r>
              <a:rPr sz="900" b="0" spc="-10" dirty="0">
                <a:solidFill>
                  <a:srgbClr val="898989"/>
                </a:solidFill>
                <a:latin typeface="Calibri Light"/>
                <a:cs typeface="Calibri Light"/>
              </a:rPr>
              <a:t>20</a:t>
            </a:r>
            <a:endParaRPr sz="9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4495800"/>
            <a:ext cx="134112" cy="152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2088" y="3048000"/>
            <a:ext cx="134112" cy="1524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676400" y="2057400"/>
            <a:ext cx="1981200" cy="1295400"/>
            <a:chOff x="1676400" y="2057400"/>
            <a:chExt cx="1981200" cy="1295400"/>
          </a:xfrm>
        </p:grpSpPr>
        <p:sp>
          <p:nvSpPr>
            <p:cNvPr id="8" name="object 8"/>
            <p:cNvSpPr/>
            <p:nvPr/>
          </p:nvSpPr>
          <p:spPr>
            <a:xfrm>
              <a:off x="1676400" y="2133599"/>
              <a:ext cx="19812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1219200">
                  <a:moveTo>
                    <a:pt x="1981200" y="990612"/>
                  </a:moveTo>
                  <a:lnTo>
                    <a:pt x="1905000" y="952512"/>
                  </a:lnTo>
                  <a:lnTo>
                    <a:pt x="1905000" y="985850"/>
                  </a:lnTo>
                  <a:lnTo>
                    <a:pt x="919162" y="985850"/>
                  </a:lnTo>
                  <a:lnTo>
                    <a:pt x="919162" y="76200"/>
                  </a:lnTo>
                  <a:lnTo>
                    <a:pt x="952500" y="76200"/>
                  </a:lnTo>
                  <a:lnTo>
                    <a:pt x="946150" y="63500"/>
                  </a:lnTo>
                  <a:lnTo>
                    <a:pt x="914400" y="0"/>
                  </a:lnTo>
                  <a:lnTo>
                    <a:pt x="876300" y="76200"/>
                  </a:lnTo>
                  <a:lnTo>
                    <a:pt x="909637" y="76200"/>
                  </a:lnTo>
                  <a:lnTo>
                    <a:pt x="909637" y="985850"/>
                  </a:lnTo>
                  <a:lnTo>
                    <a:pt x="0" y="985837"/>
                  </a:lnTo>
                  <a:lnTo>
                    <a:pt x="0" y="995362"/>
                  </a:lnTo>
                  <a:lnTo>
                    <a:pt x="909637" y="995375"/>
                  </a:lnTo>
                  <a:lnTo>
                    <a:pt x="909637" y="1219200"/>
                  </a:lnTo>
                  <a:lnTo>
                    <a:pt x="919162" y="1219200"/>
                  </a:lnTo>
                  <a:lnTo>
                    <a:pt x="919162" y="995375"/>
                  </a:lnTo>
                  <a:lnTo>
                    <a:pt x="1905000" y="995375"/>
                  </a:lnTo>
                  <a:lnTo>
                    <a:pt x="1905000" y="1028712"/>
                  </a:lnTo>
                  <a:lnTo>
                    <a:pt x="1971675" y="995375"/>
                  </a:lnTo>
                  <a:lnTo>
                    <a:pt x="1917700" y="995375"/>
                  </a:lnTo>
                  <a:lnTo>
                    <a:pt x="1971675" y="995362"/>
                  </a:lnTo>
                  <a:lnTo>
                    <a:pt x="1981200" y="990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2438400"/>
              <a:ext cx="1219200" cy="685800"/>
            </a:xfrm>
            <a:custGeom>
              <a:avLst/>
              <a:gdLst/>
              <a:ahLst/>
              <a:cxnLst/>
              <a:rect l="l" t="t" r="r" b="b"/>
              <a:pathLst>
                <a:path w="1219200" h="685800">
                  <a:moveTo>
                    <a:pt x="0" y="0"/>
                  </a:moveTo>
                  <a:lnTo>
                    <a:pt x="25400" y="52332"/>
                  </a:lnTo>
                  <a:lnTo>
                    <a:pt x="50800" y="104334"/>
                  </a:lnTo>
                  <a:lnTo>
                    <a:pt x="76200" y="155674"/>
                  </a:lnTo>
                  <a:lnTo>
                    <a:pt x="101600" y="206022"/>
                  </a:lnTo>
                  <a:lnTo>
                    <a:pt x="127000" y="255047"/>
                  </a:lnTo>
                  <a:lnTo>
                    <a:pt x="152400" y="302418"/>
                  </a:lnTo>
                  <a:lnTo>
                    <a:pt x="177800" y="347805"/>
                  </a:lnTo>
                  <a:lnTo>
                    <a:pt x="203200" y="390877"/>
                  </a:lnTo>
                  <a:lnTo>
                    <a:pt x="228600" y="431303"/>
                  </a:lnTo>
                  <a:lnTo>
                    <a:pt x="254000" y="468753"/>
                  </a:lnTo>
                  <a:lnTo>
                    <a:pt x="279400" y="502895"/>
                  </a:lnTo>
                  <a:lnTo>
                    <a:pt x="304800" y="533400"/>
                  </a:lnTo>
                  <a:lnTo>
                    <a:pt x="348342" y="577831"/>
                  </a:lnTo>
                  <a:lnTo>
                    <a:pt x="391885" y="613598"/>
                  </a:lnTo>
                  <a:lnTo>
                    <a:pt x="435428" y="641368"/>
                  </a:lnTo>
                  <a:lnTo>
                    <a:pt x="478971" y="661807"/>
                  </a:lnTo>
                  <a:lnTo>
                    <a:pt x="522514" y="675580"/>
                  </a:lnTo>
                  <a:lnTo>
                    <a:pt x="566057" y="683356"/>
                  </a:lnTo>
                  <a:lnTo>
                    <a:pt x="609600" y="685800"/>
                  </a:lnTo>
                  <a:lnTo>
                    <a:pt x="653142" y="683356"/>
                  </a:lnTo>
                  <a:lnTo>
                    <a:pt x="696685" y="675580"/>
                  </a:lnTo>
                  <a:lnTo>
                    <a:pt x="740228" y="661807"/>
                  </a:lnTo>
                  <a:lnTo>
                    <a:pt x="783771" y="641368"/>
                  </a:lnTo>
                  <a:lnTo>
                    <a:pt x="827314" y="613598"/>
                  </a:lnTo>
                  <a:lnTo>
                    <a:pt x="870857" y="577831"/>
                  </a:lnTo>
                  <a:lnTo>
                    <a:pt x="914400" y="533400"/>
                  </a:lnTo>
                  <a:lnTo>
                    <a:pt x="940770" y="500591"/>
                  </a:lnTo>
                  <a:lnTo>
                    <a:pt x="968727" y="460375"/>
                  </a:lnTo>
                  <a:lnTo>
                    <a:pt x="997743" y="414337"/>
                  </a:lnTo>
                  <a:lnTo>
                    <a:pt x="1027288" y="364066"/>
                  </a:lnTo>
                  <a:lnTo>
                    <a:pt x="1056834" y="311150"/>
                  </a:lnTo>
                  <a:lnTo>
                    <a:pt x="1085850" y="257175"/>
                  </a:lnTo>
                  <a:lnTo>
                    <a:pt x="1113807" y="203729"/>
                  </a:lnTo>
                  <a:lnTo>
                    <a:pt x="1140177" y="152400"/>
                  </a:lnTo>
                  <a:lnTo>
                    <a:pt x="1164431" y="104775"/>
                  </a:lnTo>
                  <a:lnTo>
                    <a:pt x="1186038" y="62441"/>
                  </a:lnTo>
                  <a:lnTo>
                    <a:pt x="1204471" y="26987"/>
                  </a:lnTo>
                  <a:lnTo>
                    <a:pt x="12192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2057400"/>
              <a:ext cx="457200" cy="22860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676400" y="3505200"/>
            <a:ext cx="1981200" cy="1295400"/>
            <a:chOff x="1676400" y="3505200"/>
            <a:chExt cx="1981200" cy="1295400"/>
          </a:xfrm>
        </p:grpSpPr>
        <p:sp>
          <p:nvSpPr>
            <p:cNvPr id="12" name="object 12"/>
            <p:cNvSpPr/>
            <p:nvPr/>
          </p:nvSpPr>
          <p:spPr>
            <a:xfrm>
              <a:off x="1676400" y="3581399"/>
              <a:ext cx="19812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1219200">
                  <a:moveTo>
                    <a:pt x="1981200" y="990612"/>
                  </a:moveTo>
                  <a:lnTo>
                    <a:pt x="1905000" y="952512"/>
                  </a:lnTo>
                  <a:lnTo>
                    <a:pt x="1905000" y="985850"/>
                  </a:lnTo>
                  <a:lnTo>
                    <a:pt x="919162" y="985850"/>
                  </a:lnTo>
                  <a:lnTo>
                    <a:pt x="919162" y="76200"/>
                  </a:lnTo>
                  <a:lnTo>
                    <a:pt x="952500" y="76200"/>
                  </a:lnTo>
                  <a:lnTo>
                    <a:pt x="946150" y="63500"/>
                  </a:lnTo>
                  <a:lnTo>
                    <a:pt x="914400" y="0"/>
                  </a:lnTo>
                  <a:lnTo>
                    <a:pt x="876300" y="76200"/>
                  </a:lnTo>
                  <a:lnTo>
                    <a:pt x="909637" y="76200"/>
                  </a:lnTo>
                  <a:lnTo>
                    <a:pt x="909637" y="985850"/>
                  </a:lnTo>
                  <a:lnTo>
                    <a:pt x="0" y="985837"/>
                  </a:lnTo>
                  <a:lnTo>
                    <a:pt x="0" y="995362"/>
                  </a:lnTo>
                  <a:lnTo>
                    <a:pt x="909637" y="995375"/>
                  </a:lnTo>
                  <a:lnTo>
                    <a:pt x="909637" y="1219200"/>
                  </a:lnTo>
                  <a:lnTo>
                    <a:pt x="919162" y="1219200"/>
                  </a:lnTo>
                  <a:lnTo>
                    <a:pt x="919162" y="995375"/>
                  </a:lnTo>
                  <a:lnTo>
                    <a:pt x="1905000" y="995375"/>
                  </a:lnTo>
                  <a:lnTo>
                    <a:pt x="1905000" y="1028712"/>
                  </a:lnTo>
                  <a:lnTo>
                    <a:pt x="1971675" y="995375"/>
                  </a:lnTo>
                  <a:lnTo>
                    <a:pt x="1917700" y="995375"/>
                  </a:lnTo>
                  <a:lnTo>
                    <a:pt x="1971675" y="995362"/>
                  </a:lnTo>
                  <a:lnTo>
                    <a:pt x="1981200" y="990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90800" y="381000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762000"/>
                  </a:moveTo>
                  <a:lnTo>
                    <a:pt x="762000" y="0"/>
                  </a:lnTo>
                </a:path>
                <a:path w="762000" h="762000">
                  <a:moveTo>
                    <a:pt x="0" y="762000"/>
                  </a:moveTo>
                  <a:lnTo>
                    <a:pt x="7620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3505200"/>
              <a:ext cx="457200" cy="2286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10271" y="1609344"/>
            <a:ext cx="469392" cy="25298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8800" y="2514600"/>
            <a:ext cx="2136648" cy="27736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34000" y="4038600"/>
            <a:ext cx="2831592" cy="27736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05400" y="5273039"/>
            <a:ext cx="3118104" cy="36575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524000" y="4953000"/>
            <a:ext cx="2362200" cy="1316990"/>
            <a:chOff x="1524000" y="4953000"/>
            <a:chExt cx="2362200" cy="1316990"/>
          </a:xfrm>
        </p:grpSpPr>
        <p:sp>
          <p:nvSpPr>
            <p:cNvPr id="20" name="object 20"/>
            <p:cNvSpPr/>
            <p:nvPr/>
          </p:nvSpPr>
          <p:spPr>
            <a:xfrm>
              <a:off x="1676400" y="5029199"/>
              <a:ext cx="19812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1219200">
                  <a:moveTo>
                    <a:pt x="1981200" y="990612"/>
                  </a:moveTo>
                  <a:lnTo>
                    <a:pt x="1905000" y="952512"/>
                  </a:lnTo>
                  <a:lnTo>
                    <a:pt x="1905000" y="985850"/>
                  </a:lnTo>
                  <a:lnTo>
                    <a:pt x="919162" y="985850"/>
                  </a:lnTo>
                  <a:lnTo>
                    <a:pt x="919162" y="76200"/>
                  </a:lnTo>
                  <a:lnTo>
                    <a:pt x="952500" y="76200"/>
                  </a:lnTo>
                  <a:lnTo>
                    <a:pt x="946150" y="63500"/>
                  </a:lnTo>
                  <a:lnTo>
                    <a:pt x="914400" y="0"/>
                  </a:lnTo>
                  <a:lnTo>
                    <a:pt x="876300" y="76200"/>
                  </a:lnTo>
                  <a:lnTo>
                    <a:pt x="909637" y="76200"/>
                  </a:lnTo>
                  <a:lnTo>
                    <a:pt x="909637" y="985850"/>
                  </a:lnTo>
                  <a:lnTo>
                    <a:pt x="0" y="985837"/>
                  </a:lnTo>
                  <a:lnTo>
                    <a:pt x="0" y="995362"/>
                  </a:lnTo>
                  <a:lnTo>
                    <a:pt x="909637" y="995375"/>
                  </a:lnTo>
                  <a:lnTo>
                    <a:pt x="909637" y="1219200"/>
                  </a:lnTo>
                  <a:lnTo>
                    <a:pt x="919162" y="1219200"/>
                  </a:lnTo>
                  <a:lnTo>
                    <a:pt x="919162" y="995375"/>
                  </a:lnTo>
                  <a:lnTo>
                    <a:pt x="1905000" y="995375"/>
                  </a:lnTo>
                  <a:lnTo>
                    <a:pt x="1905000" y="1028712"/>
                  </a:lnTo>
                  <a:lnTo>
                    <a:pt x="1971662" y="995375"/>
                  </a:lnTo>
                  <a:lnTo>
                    <a:pt x="1981200" y="990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19400" y="548639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533400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19400" y="548640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62200" y="548639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533400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4000" y="5486398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1"/>
                  </a:moveTo>
                  <a:lnTo>
                    <a:pt x="8382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52088" y="5931407"/>
              <a:ext cx="134112" cy="15544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4953000"/>
              <a:ext cx="457200" cy="228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6727" y="6056375"/>
              <a:ext cx="124968" cy="2072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12263" y="6050279"/>
              <a:ext cx="341375" cy="21945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6A870D7-D1AF-491D-A325-4084F9B331D5}"/>
              </a:ext>
            </a:extLst>
          </p:cNvPr>
          <p:cNvSpPr txBox="1"/>
          <p:nvPr/>
        </p:nvSpPr>
        <p:spPr>
          <a:xfrm>
            <a:off x="5715000" y="3048000"/>
            <a:ext cx="2723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 the mean such in Regression or KNN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1728</Words>
  <Application>Microsoft Office PowerPoint</Application>
  <PresentationFormat>On-screen Show (4:3)</PresentationFormat>
  <Paragraphs>306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MS PGothic</vt:lpstr>
      <vt:lpstr>Arial</vt:lpstr>
      <vt:lpstr>Calibri</vt:lpstr>
      <vt:lpstr>Calibri Light</vt:lpstr>
      <vt:lpstr>Cambria</vt:lpstr>
      <vt:lpstr>Cambria Math</vt:lpstr>
      <vt:lpstr>Century Gothic</vt:lpstr>
      <vt:lpstr>MT Extra</vt:lpstr>
      <vt:lpstr>Palatino Linotype</vt:lpstr>
      <vt:lpstr>Symbol</vt:lpstr>
      <vt:lpstr>Times New Roman</vt:lpstr>
      <vt:lpstr>Wingdings</vt:lpstr>
      <vt:lpstr>Office Theme</vt:lpstr>
      <vt:lpstr>PowerPoint Presentation</vt:lpstr>
      <vt:lpstr>Logistic regression </vt:lpstr>
      <vt:lpstr>e0  x</vt:lpstr>
      <vt:lpstr>Review Bayes classifiers</vt:lpstr>
      <vt:lpstr>Model the Bayes classifiers</vt:lpstr>
      <vt:lpstr>Bayes Classifiers – Predict via MAP Rule</vt:lpstr>
      <vt:lpstr>Bayes Classifiers – Predict via MAP Rule</vt:lpstr>
      <vt:lpstr>Recap: Statistical Decision Theory (Extra)</vt:lpstr>
      <vt:lpstr>Recap: : WHEN Expected prediction error (EPE) USES DIFFERENT LOSS (Extra)</vt:lpstr>
      <vt:lpstr>PowerPoint Presentation</vt:lpstr>
      <vt:lpstr>Three major groups of classifiers</vt:lpstr>
      <vt:lpstr>Example of a model f(x)= p(c|x) : x C</vt:lpstr>
      <vt:lpstr>Bayes Classifier</vt:lpstr>
      <vt:lpstr>e0  x</vt:lpstr>
      <vt:lpstr>Multivariate linear regression to Logistic Regression</vt:lpstr>
      <vt:lpstr>PowerPoint Presentation</vt:lpstr>
      <vt:lpstr>Binary Logistic Regression: Geometric</vt:lpstr>
      <vt:lpstr>logit of p(y=1|x) is linear function of x</vt:lpstr>
      <vt:lpstr>Model Y as Bernoulli:</vt:lpstr>
      <vt:lpstr>View II: Model Y as Bernoulli:</vt:lpstr>
      <vt:lpstr>"S" shape function compress output to [0,1] Linear regression + Sigmoid function</vt:lpstr>
      <vt:lpstr>Logistic Regression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Dr. Nouhad Rizk</cp:lastModifiedBy>
  <cp:revision>11</cp:revision>
  <dcterms:created xsi:type="dcterms:W3CDTF">2021-08-04T15:10:21Z</dcterms:created>
  <dcterms:modified xsi:type="dcterms:W3CDTF">2021-08-15T00:32:28Z</dcterms:modified>
</cp:coreProperties>
</file>