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9" r:id="rId2"/>
    <p:sldId id="257" r:id="rId3"/>
    <p:sldId id="261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3" r:id="rId20"/>
    <p:sldId id="283" r:id="rId21"/>
    <p:sldId id="284" r:id="rId22"/>
    <p:sldId id="285" r:id="rId23"/>
    <p:sldId id="287" r:id="rId24"/>
    <p:sldId id="288" r:id="rId25"/>
    <p:sldId id="292" r:id="rId26"/>
    <p:sldId id="293" r:id="rId27"/>
    <p:sldId id="294" r:id="rId28"/>
    <p:sldId id="298" r:id="rId29"/>
    <p:sldId id="299" r:id="rId30"/>
    <p:sldId id="304" r:id="rId31"/>
    <p:sldId id="306" r:id="rId32"/>
    <p:sldId id="307" r:id="rId33"/>
    <p:sldId id="351" r:id="rId34"/>
    <p:sldId id="309" r:id="rId35"/>
    <p:sldId id="308" r:id="rId36"/>
    <p:sldId id="628" r:id="rId37"/>
    <p:sldId id="629" r:id="rId38"/>
    <p:sldId id="630" r:id="rId39"/>
    <p:sldId id="631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FFC72-380E-4F0E-83FF-C5A817D72E64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FE6A4-E741-4E53-B3A5-BF9FCD27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hlink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03016" y="259423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1"/>
                </a:lnTo>
                <a:lnTo>
                  <a:pt x="57150" y="457201"/>
                </a:lnTo>
                <a:lnTo>
                  <a:pt x="104774" y="361951"/>
                </a:lnTo>
                <a:lnTo>
                  <a:pt x="38100" y="361951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9" y="342900"/>
                </a:moveTo>
                <a:lnTo>
                  <a:pt x="38099" y="342900"/>
                </a:lnTo>
                <a:lnTo>
                  <a:pt x="38100" y="361951"/>
                </a:lnTo>
                <a:lnTo>
                  <a:pt x="76200" y="361951"/>
                </a:lnTo>
                <a:lnTo>
                  <a:pt x="76199" y="34290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1"/>
                </a:lnTo>
                <a:lnTo>
                  <a:pt x="104774" y="361951"/>
                </a:lnTo>
                <a:lnTo>
                  <a:pt x="114300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1"/>
                </a:lnTo>
                <a:lnTo>
                  <a:pt x="38099" y="342900"/>
                </a:lnTo>
                <a:lnTo>
                  <a:pt x="76199" y="342900"/>
                </a:lnTo>
                <a:lnTo>
                  <a:pt x="76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20831" y="3437196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929613" y="430337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899"/>
                </a:moveTo>
                <a:lnTo>
                  <a:pt x="0" y="342899"/>
                </a:lnTo>
                <a:lnTo>
                  <a:pt x="57150" y="457199"/>
                </a:lnTo>
                <a:lnTo>
                  <a:pt x="104775" y="361949"/>
                </a:lnTo>
                <a:lnTo>
                  <a:pt x="38100" y="361949"/>
                </a:lnTo>
                <a:lnTo>
                  <a:pt x="38100" y="342899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200" y="342899"/>
                </a:lnTo>
                <a:lnTo>
                  <a:pt x="76200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29613" y="5092154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280170" y="1248647"/>
            <a:ext cx="3751579" cy="5203190"/>
          </a:xfrm>
          <a:custGeom>
            <a:avLst/>
            <a:gdLst/>
            <a:ahLst/>
            <a:cxnLst/>
            <a:rect l="l" t="t" r="r" b="b"/>
            <a:pathLst>
              <a:path w="3751579" h="5203190">
                <a:moveTo>
                  <a:pt x="0" y="0"/>
                </a:moveTo>
                <a:lnTo>
                  <a:pt x="3751553" y="0"/>
                </a:lnTo>
                <a:lnTo>
                  <a:pt x="3751553" y="5203188"/>
                </a:lnTo>
                <a:lnTo>
                  <a:pt x="0" y="52031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1272" y="1113266"/>
            <a:ext cx="980014" cy="443867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5241272" y="1113266"/>
            <a:ext cx="980440" cy="443865"/>
          </a:xfrm>
          <a:custGeom>
            <a:avLst/>
            <a:gdLst/>
            <a:ahLst/>
            <a:cxnLst/>
            <a:rect l="l" t="t" r="r" b="b"/>
            <a:pathLst>
              <a:path w="980439" h="443865">
                <a:moveTo>
                  <a:pt x="0" y="110966"/>
                </a:moveTo>
                <a:lnTo>
                  <a:pt x="758081" y="110966"/>
                </a:lnTo>
                <a:lnTo>
                  <a:pt x="758081" y="0"/>
                </a:lnTo>
                <a:lnTo>
                  <a:pt x="980015" y="221933"/>
                </a:lnTo>
                <a:lnTo>
                  <a:pt x="758081" y="443867"/>
                </a:lnTo>
                <a:lnTo>
                  <a:pt x="758081" y="332900"/>
                </a:lnTo>
                <a:lnTo>
                  <a:pt x="0" y="332900"/>
                </a:lnTo>
                <a:lnTo>
                  <a:pt x="0" y="11096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37534" y="1219773"/>
            <a:ext cx="3585210" cy="4870450"/>
          </a:xfrm>
          <a:custGeom>
            <a:avLst/>
            <a:gdLst/>
            <a:ahLst/>
            <a:cxnLst/>
            <a:rect l="l" t="t" r="r" b="b"/>
            <a:pathLst>
              <a:path w="3585210" h="4870450">
                <a:moveTo>
                  <a:pt x="3585210" y="0"/>
                </a:moveTo>
                <a:lnTo>
                  <a:pt x="0" y="0"/>
                </a:lnTo>
                <a:lnTo>
                  <a:pt x="0" y="4870202"/>
                </a:lnTo>
                <a:lnTo>
                  <a:pt x="3585210" y="4870202"/>
                </a:lnTo>
                <a:lnTo>
                  <a:pt x="358521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194875" y="2554020"/>
            <a:ext cx="125730" cy="3209290"/>
          </a:xfrm>
          <a:custGeom>
            <a:avLst/>
            <a:gdLst/>
            <a:ahLst/>
            <a:cxnLst/>
            <a:rect l="l" t="t" r="r" b="b"/>
            <a:pathLst>
              <a:path w="125729" h="3209290">
                <a:moveTo>
                  <a:pt x="114300" y="3094685"/>
                </a:moveTo>
                <a:lnTo>
                  <a:pt x="76200" y="3094685"/>
                </a:lnTo>
                <a:lnTo>
                  <a:pt x="76200" y="2751785"/>
                </a:lnTo>
                <a:lnTo>
                  <a:pt x="38100" y="2751785"/>
                </a:lnTo>
                <a:lnTo>
                  <a:pt x="38100" y="3094685"/>
                </a:lnTo>
                <a:lnTo>
                  <a:pt x="0" y="3094685"/>
                </a:lnTo>
                <a:lnTo>
                  <a:pt x="57150" y="3208985"/>
                </a:lnTo>
                <a:lnTo>
                  <a:pt x="104775" y="3113735"/>
                </a:lnTo>
                <a:lnTo>
                  <a:pt x="114300" y="3094685"/>
                </a:lnTo>
                <a:close/>
              </a:path>
              <a:path w="125729" h="3209290">
                <a:moveTo>
                  <a:pt x="114300" y="342900"/>
                </a:moveTo>
                <a:lnTo>
                  <a:pt x="76200" y="342900"/>
                </a:lnTo>
                <a:lnTo>
                  <a:pt x="76200" y="0"/>
                </a:lnTo>
                <a:lnTo>
                  <a:pt x="38100" y="0"/>
                </a:lnTo>
                <a:lnTo>
                  <a:pt x="38100" y="342900"/>
                </a:ln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  <a:path w="125729" h="3209290">
                <a:moveTo>
                  <a:pt x="125730" y="1924481"/>
                </a:moveTo>
                <a:lnTo>
                  <a:pt x="87630" y="1924481"/>
                </a:lnTo>
                <a:lnTo>
                  <a:pt x="87630" y="1581581"/>
                </a:lnTo>
                <a:lnTo>
                  <a:pt x="49530" y="1581581"/>
                </a:lnTo>
                <a:lnTo>
                  <a:pt x="49530" y="1924481"/>
                </a:lnTo>
                <a:lnTo>
                  <a:pt x="11430" y="1924481"/>
                </a:lnTo>
                <a:lnTo>
                  <a:pt x="68580" y="2038781"/>
                </a:lnTo>
                <a:lnTo>
                  <a:pt x="116205" y="1943531"/>
                </a:lnTo>
                <a:lnTo>
                  <a:pt x="125730" y="1924481"/>
                </a:lnTo>
                <a:close/>
              </a:path>
              <a:path w="125729" h="3209290">
                <a:moveTo>
                  <a:pt x="125730" y="1162481"/>
                </a:moveTo>
                <a:lnTo>
                  <a:pt x="87630" y="1162481"/>
                </a:lnTo>
                <a:lnTo>
                  <a:pt x="87630" y="819581"/>
                </a:lnTo>
                <a:lnTo>
                  <a:pt x="49530" y="819581"/>
                </a:lnTo>
                <a:lnTo>
                  <a:pt x="49530" y="1162481"/>
                </a:lnTo>
                <a:lnTo>
                  <a:pt x="11430" y="1162481"/>
                </a:lnTo>
                <a:lnTo>
                  <a:pt x="68580" y="1276781"/>
                </a:lnTo>
                <a:lnTo>
                  <a:pt x="116205" y="1181531"/>
                </a:lnTo>
                <a:lnTo>
                  <a:pt x="125730" y="1162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136" y="7619"/>
            <a:ext cx="10515726" cy="103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16356" y="1142372"/>
            <a:ext cx="4959286" cy="157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hlink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jp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jp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jp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hyperlink" Target="http://www.youtube.com/watch?v=BR9h47Jtqyw&amp;list=PLs8w1Cdi-zvavXlPXEAsWIh4Cgh83pZPO&amp;index=3" TargetMode="Externa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23.jpg"/><Relationship Id="rId2" Type="http://schemas.openxmlformats.org/officeDocument/2006/relationships/hyperlink" Target="http://www.youtube.com/watch?v=BR9h47Jtqyw&amp;list=PLs8w1Cdi-zvavXlPXEAsWIh4Cgh83pZPO&amp;index=3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jpg"/><Relationship Id="rId5" Type="http://schemas.openxmlformats.org/officeDocument/2006/relationships/image" Target="../media/image73.jp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7" Type="http://schemas.openxmlformats.org/officeDocument/2006/relationships/image" Target="../media/image80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eepai.org/machine-learning-glossary-and-terms/vector" TargetMode="External"/><Relationship Id="rId3" Type="http://schemas.openxmlformats.org/officeDocument/2006/relationships/image" Target="../media/image101.jpg"/><Relationship Id="rId7" Type="http://schemas.openxmlformats.org/officeDocument/2006/relationships/image" Target="../media/image105.pn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3.jp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" Type="http://schemas.openxmlformats.org/officeDocument/2006/relationships/image" Target="../media/image130.png"/><Relationship Id="rId21" Type="http://schemas.openxmlformats.org/officeDocument/2006/relationships/image" Target="../media/image148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7534" y="1219773"/>
            <a:ext cx="3585210" cy="4870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136525" algn="ctr">
              <a:lnSpc>
                <a:spcPct val="100000"/>
              </a:lnSpc>
              <a:spcBef>
                <a:spcPts val="1195"/>
              </a:spcBef>
            </a:pP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Data:</a:t>
            </a:r>
            <a:r>
              <a:rPr sz="2400" b="0" spc="-5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X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 Light"/>
              <a:cs typeface="Calibri Light"/>
            </a:endParaRPr>
          </a:p>
          <a:p>
            <a:pPr marL="14604" algn="ctr">
              <a:lnSpc>
                <a:spcPct val="100000"/>
              </a:lnSpc>
            </a:pP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Task:</a:t>
            </a:r>
            <a:r>
              <a:rPr sz="2400" b="0" spc="-5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y</a:t>
            </a:r>
            <a:endParaRPr sz="2400">
              <a:latin typeface="Calibri Light"/>
              <a:cs typeface="Calibri Light"/>
            </a:endParaRPr>
          </a:p>
          <a:p>
            <a:pPr marL="382905" marR="360680" algn="ctr">
              <a:lnSpc>
                <a:spcPct val="215800"/>
              </a:lnSpc>
              <a:spcBef>
                <a:spcPts val="360"/>
              </a:spcBef>
              <a:tabLst>
                <a:tab pos="2674620" algn="l"/>
              </a:tabLst>
            </a:pP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Representation: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:	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x,</a:t>
            </a:r>
            <a:r>
              <a:rPr sz="2400" b="0" spc="-9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f() </a:t>
            </a:r>
            <a:r>
              <a:rPr sz="2400" b="0" spc="-52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Score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Function:</a:t>
            </a: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L()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alibri Light"/>
              <a:cs typeface="Calibri Light"/>
            </a:endParaRPr>
          </a:p>
          <a:p>
            <a:pPr marL="545465" marR="379095" algn="ctr">
              <a:lnSpc>
                <a:spcPct val="80000"/>
              </a:lnSpc>
            </a:pP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</a:t>
            </a:r>
            <a:r>
              <a:rPr sz="2400" b="0" spc="-6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: </a:t>
            </a:r>
            <a:r>
              <a:rPr sz="2400" b="0" spc="-53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argmin()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 Light"/>
              <a:cs typeface="Calibri Light"/>
            </a:endParaRPr>
          </a:p>
          <a:p>
            <a:pPr marR="34925" algn="ctr">
              <a:lnSpc>
                <a:spcPct val="100000"/>
              </a:lnSpc>
            </a:pP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Models,</a:t>
            </a: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Parameters,</a:t>
            </a:r>
            <a:r>
              <a:rPr sz="2400" b="0" spc="-3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metrics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6313" y="171909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76120" y="1794897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7895" y="1361947"/>
            <a:ext cx="3294379" cy="498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X: 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Tabular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2D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1D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3D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Graph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 /…</a:t>
            </a:r>
            <a:endParaRPr sz="1800" dirty="0">
              <a:latin typeface="Calibri Light"/>
              <a:cs typeface="Calibri Light"/>
            </a:endParaRPr>
          </a:p>
          <a:p>
            <a:pPr marL="595630" marR="690245" indent="-374650">
              <a:lnSpc>
                <a:spcPct val="267800"/>
              </a:lnSpc>
              <a:spcBef>
                <a:spcPts val="1175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Classification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Regression </a:t>
            </a:r>
            <a:r>
              <a:rPr sz="1800" b="0" spc="-39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Multilayer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Network</a:t>
            </a:r>
            <a:endParaRPr sz="1800" dirty="0">
              <a:latin typeface="Calibri Light"/>
              <a:cs typeface="Calibri Light"/>
            </a:endParaRPr>
          </a:p>
          <a:p>
            <a:pPr marR="318770" algn="ctr">
              <a:lnSpc>
                <a:spcPts val="1705"/>
              </a:lnSpc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topology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Calibri Light"/>
              <a:cs typeface="Calibri Light"/>
            </a:endParaRPr>
          </a:p>
          <a:p>
            <a:pPr marL="191770" marR="539115" algn="ctr">
              <a:lnSpc>
                <a:spcPct val="78900"/>
              </a:lnSpc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neg</a:t>
            </a:r>
            <a:r>
              <a:rPr sz="1800" b="0" spc="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Log-likelihood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,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Cross-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Entropy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MSE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Many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more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Calibri Light"/>
              <a:cs typeface="Calibri Light"/>
            </a:endParaRPr>
          </a:p>
          <a:p>
            <a:pPr marL="655320">
              <a:lnSpc>
                <a:spcPct val="100000"/>
              </a:lnSpc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SGD</a:t>
            </a:r>
            <a:r>
              <a:rPr sz="1800" b="0" spc="-2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Backprop</a:t>
            </a:r>
            <a:endParaRPr sz="1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Calibri Light"/>
              <a:cs typeface="Calibri Light"/>
            </a:endParaRPr>
          </a:p>
          <a:p>
            <a:pPr marR="227329" algn="ctr">
              <a:lnSpc>
                <a:spcPct val="100000"/>
              </a:lnSpc>
            </a:pP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Weights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and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biases</a:t>
            </a:r>
            <a:r>
              <a:rPr sz="1800" b="0" spc="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in NN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Layers</a:t>
            </a:r>
            <a:endParaRPr sz="1800" dirty="0">
              <a:latin typeface="Calibri Light"/>
              <a:cs typeface="Calibri Light"/>
            </a:endParaRPr>
          </a:p>
          <a:p>
            <a:pPr marR="228600" algn="ctr">
              <a:lnSpc>
                <a:spcPct val="100000"/>
              </a:lnSpc>
              <a:spcBef>
                <a:spcPts val="650"/>
              </a:spcBef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Accuracy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F1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2907" y="282955"/>
            <a:ext cx="448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4546A"/>
                </a:solidFill>
              </a:rPr>
              <a:t>Basic</a:t>
            </a:r>
            <a:r>
              <a:rPr sz="2400" spc="-15" dirty="0">
                <a:solidFill>
                  <a:srgbClr val="44546A"/>
                </a:solidFill>
              </a:rPr>
              <a:t> </a:t>
            </a:r>
            <a:r>
              <a:rPr sz="2400" spc="-10" dirty="0">
                <a:solidFill>
                  <a:srgbClr val="44546A"/>
                </a:solidFill>
              </a:rPr>
              <a:t>Neural</a:t>
            </a:r>
            <a:r>
              <a:rPr sz="2400" spc="-20" dirty="0">
                <a:solidFill>
                  <a:srgbClr val="44546A"/>
                </a:solidFill>
              </a:rPr>
              <a:t> </a:t>
            </a:r>
            <a:r>
              <a:rPr sz="2400" spc="-10" dirty="0">
                <a:solidFill>
                  <a:srgbClr val="44546A"/>
                </a:solidFill>
              </a:rPr>
              <a:t>Network </a:t>
            </a:r>
            <a:r>
              <a:rPr sz="2400" spc="-5" dirty="0">
                <a:solidFill>
                  <a:srgbClr val="44546A"/>
                </a:solidFill>
              </a:rPr>
              <a:t>Models</a:t>
            </a:r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5526533" y="3004238"/>
            <a:ext cx="972819" cy="257175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858805" y="128359"/>
                </a:moveTo>
                <a:lnTo>
                  <a:pt x="729668" y="203689"/>
                </a:lnTo>
                <a:lnTo>
                  <a:pt x="721191" y="211233"/>
                </a:lnTo>
                <a:lnTo>
                  <a:pt x="716431" y="221100"/>
                </a:lnTo>
                <a:lnTo>
                  <a:pt x="715718" y="232031"/>
                </a:lnTo>
                <a:lnTo>
                  <a:pt x="719383" y="242770"/>
                </a:lnTo>
                <a:lnTo>
                  <a:pt x="726927" y="251246"/>
                </a:lnTo>
                <a:lnTo>
                  <a:pt x="736793" y="256006"/>
                </a:lnTo>
                <a:lnTo>
                  <a:pt x="747725" y="256719"/>
                </a:lnTo>
                <a:lnTo>
                  <a:pt x="758464" y="253054"/>
                </a:lnTo>
                <a:lnTo>
                  <a:pt x="923241" y="156934"/>
                </a:lnTo>
                <a:lnTo>
                  <a:pt x="915516" y="156934"/>
                </a:lnTo>
                <a:lnTo>
                  <a:pt x="915516" y="153042"/>
                </a:lnTo>
                <a:lnTo>
                  <a:pt x="901118" y="153042"/>
                </a:lnTo>
                <a:lnTo>
                  <a:pt x="858805" y="128359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0" y="99784"/>
                </a:lnTo>
                <a:lnTo>
                  <a:pt x="0" y="156934"/>
                </a:lnTo>
                <a:lnTo>
                  <a:pt x="809819" y="156934"/>
                </a:lnTo>
                <a:lnTo>
                  <a:pt x="858805" y="128359"/>
                </a:lnTo>
                <a:lnTo>
                  <a:pt x="809819" y="99784"/>
                </a:lnTo>
                <a:close/>
              </a:path>
              <a:path w="972820" h="257175">
                <a:moveTo>
                  <a:pt x="923241" y="99784"/>
                </a:moveTo>
                <a:lnTo>
                  <a:pt x="915516" y="99784"/>
                </a:lnTo>
                <a:lnTo>
                  <a:pt x="915516" y="156934"/>
                </a:lnTo>
                <a:lnTo>
                  <a:pt x="923241" y="156934"/>
                </a:lnTo>
                <a:lnTo>
                  <a:pt x="972226" y="128359"/>
                </a:lnTo>
                <a:lnTo>
                  <a:pt x="923241" y="99784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59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6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6" y="153042"/>
                </a:lnTo>
                <a:lnTo>
                  <a:pt x="915516" y="103677"/>
                </a:lnTo>
                <a:close/>
              </a:path>
              <a:path w="972820" h="257175">
                <a:moveTo>
                  <a:pt x="747725" y="0"/>
                </a:moveTo>
                <a:lnTo>
                  <a:pt x="736793" y="712"/>
                </a:lnTo>
                <a:lnTo>
                  <a:pt x="726927" y="5472"/>
                </a:lnTo>
                <a:lnTo>
                  <a:pt x="719383" y="13949"/>
                </a:lnTo>
                <a:lnTo>
                  <a:pt x="715719" y="24688"/>
                </a:lnTo>
                <a:lnTo>
                  <a:pt x="716432" y="35619"/>
                </a:lnTo>
                <a:lnTo>
                  <a:pt x="721192" y="45485"/>
                </a:lnTo>
                <a:lnTo>
                  <a:pt x="729668" y="53029"/>
                </a:lnTo>
                <a:lnTo>
                  <a:pt x="858805" y="128359"/>
                </a:lnTo>
                <a:lnTo>
                  <a:pt x="901118" y="103677"/>
                </a:lnTo>
                <a:lnTo>
                  <a:pt x="915516" y="103677"/>
                </a:lnTo>
                <a:lnTo>
                  <a:pt x="915516" y="99784"/>
                </a:lnTo>
                <a:lnTo>
                  <a:pt x="923241" y="99784"/>
                </a:lnTo>
                <a:lnTo>
                  <a:pt x="758464" y="3664"/>
                </a:lnTo>
                <a:lnTo>
                  <a:pt x="747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6974" y="3967160"/>
            <a:ext cx="972819" cy="257175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747725" y="0"/>
                </a:moveTo>
                <a:lnTo>
                  <a:pt x="736794" y="712"/>
                </a:lnTo>
                <a:lnTo>
                  <a:pt x="726928" y="5472"/>
                </a:lnTo>
                <a:lnTo>
                  <a:pt x="719383" y="13948"/>
                </a:lnTo>
                <a:lnTo>
                  <a:pt x="715719" y="24687"/>
                </a:lnTo>
                <a:lnTo>
                  <a:pt x="716432" y="35618"/>
                </a:lnTo>
                <a:lnTo>
                  <a:pt x="721192" y="45485"/>
                </a:lnTo>
                <a:lnTo>
                  <a:pt x="729668" y="53030"/>
                </a:lnTo>
                <a:lnTo>
                  <a:pt x="809819" y="99784"/>
                </a:lnTo>
                <a:lnTo>
                  <a:pt x="915516" y="99785"/>
                </a:lnTo>
                <a:lnTo>
                  <a:pt x="915516" y="156935"/>
                </a:lnTo>
                <a:lnTo>
                  <a:pt x="809819" y="156935"/>
                </a:lnTo>
                <a:lnTo>
                  <a:pt x="729668" y="203690"/>
                </a:lnTo>
                <a:lnTo>
                  <a:pt x="721192" y="211233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7" y="251246"/>
                </a:lnTo>
                <a:lnTo>
                  <a:pt x="736793" y="256006"/>
                </a:lnTo>
                <a:lnTo>
                  <a:pt x="747725" y="256719"/>
                </a:lnTo>
                <a:lnTo>
                  <a:pt x="758464" y="253055"/>
                </a:lnTo>
                <a:lnTo>
                  <a:pt x="923241" y="156935"/>
                </a:lnTo>
                <a:lnTo>
                  <a:pt x="915516" y="156935"/>
                </a:lnTo>
                <a:lnTo>
                  <a:pt x="923243" y="156933"/>
                </a:lnTo>
                <a:lnTo>
                  <a:pt x="972226" y="128360"/>
                </a:lnTo>
                <a:lnTo>
                  <a:pt x="758464" y="3665"/>
                </a:lnTo>
                <a:lnTo>
                  <a:pt x="747725" y="0"/>
                </a:lnTo>
                <a:close/>
              </a:path>
              <a:path w="972820" h="257175">
                <a:moveTo>
                  <a:pt x="858805" y="128360"/>
                </a:moveTo>
                <a:lnTo>
                  <a:pt x="809820" y="156934"/>
                </a:lnTo>
                <a:lnTo>
                  <a:pt x="915516" y="156935"/>
                </a:lnTo>
                <a:lnTo>
                  <a:pt x="915516" y="153042"/>
                </a:lnTo>
                <a:lnTo>
                  <a:pt x="901118" y="153042"/>
                </a:lnTo>
                <a:lnTo>
                  <a:pt x="858805" y="128360"/>
                </a:lnTo>
                <a:close/>
              </a:path>
              <a:path w="972820" h="257175">
                <a:moveTo>
                  <a:pt x="0" y="99783"/>
                </a:moveTo>
                <a:lnTo>
                  <a:pt x="0" y="156933"/>
                </a:lnTo>
                <a:lnTo>
                  <a:pt x="809822" y="156933"/>
                </a:lnTo>
                <a:lnTo>
                  <a:pt x="858805" y="128360"/>
                </a:lnTo>
                <a:lnTo>
                  <a:pt x="809819" y="99784"/>
                </a:lnTo>
                <a:lnTo>
                  <a:pt x="0" y="99783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60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6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6" y="153042"/>
                </a:lnTo>
                <a:lnTo>
                  <a:pt x="915516" y="103677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858805" y="128360"/>
                </a:lnTo>
                <a:lnTo>
                  <a:pt x="901118" y="103677"/>
                </a:lnTo>
                <a:lnTo>
                  <a:pt x="915516" y="103677"/>
                </a:lnTo>
                <a:lnTo>
                  <a:pt x="915516" y="99785"/>
                </a:lnTo>
                <a:lnTo>
                  <a:pt x="809819" y="99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6116" y="4747829"/>
            <a:ext cx="972819" cy="257175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747726" y="0"/>
                </a:moveTo>
                <a:lnTo>
                  <a:pt x="736795" y="712"/>
                </a:lnTo>
                <a:lnTo>
                  <a:pt x="726928" y="5472"/>
                </a:lnTo>
                <a:lnTo>
                  <a:pt x="719385" y="13948"/>
                </a:lnTo>
                <a:lnTo>
                  <a:pt x="715719" y="24687"/>
                </a:lnTo>
                <a:lnTo>
                  <a:pt x="716432" y="35618"/>
                </a:lnTo>
                <a:lnTo>
                  <a:pt x="721192" y="45485"/>
                </a:lnTo>
                <a:lnTo>
                  <a:pt x="729668" y="53030"/>
                </a:lnTo>
                <a:lnTo>
                  <a:pt x="809819" y="99784"/>
                </a:lnTo>
                <a:lnTo>
                  <a:pt x="915517" y="99785"/>
                </a:lnTo>
                <a:lnTo>
                  <a:pt x="915517" y="156935"/>
                </a:lnTo>
                <a:lnTo>
                  <a:pt x="809819" y="156935"/>
                </a:lnTo>
                <a:lnTo>
                  <a:pt x="729668" y="203690"/>
                </a:lnTo>
                <a:lnTo>
                  <a:pt x="721192" y="211233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8" y="251246"/>
                </a:lnTo>
                <a:lnTo>
                  <a:pt x="736794" y="256006"/>
                </a:lnTo>
                <a:lnTo>
                  <a:pt x="747725" y="256719"/>
                </a:lnTo>
                <a:lnTo>
                  <a:pt x="758464" y="253055"/>
                </a:lnTo>
                <a:lnTo>
                  <a:pt x="923242" y="156935"/>
                </a:lnTo>
                <a:lnTo>
                  <a:pt x="915517" y="156935"/>
                </a:lnTo>
                <a:lnTo>
                  <a:pt x="923244" y="156933"/>
                </a:lnTo>
                <a:lnTo>
                  <a:pt x="972228" y="128360"/>
                </a:lnTo>
                <a:lnTo>
                  <a:pt x="758465" y="3665"/>
                </a:lnTo>
                <a:lnTo>
                  <a:pt x="747726" y="0"/>
                </a:lnTo>
                <a:close/>
              </a:path>
              <a:path w="972820" h="257175">
                <a:moveTo>
                  <a:pt x="858805" y="128360"/>
                </a:moveTo>
                <a:lnTo>
                  <a:pt x="809820" y="156934"/>
                </a:lnTo>
                <a:lnTo>
                  <a:pt x="915517" y="156935"/>
                </a:lnTo>
                <a:lnTo>
                  <a:pt x="915517" y="153042"/>
                </a:lnTo>
                <a:lnTo>
                  <a:pt x="901118" y="153042"/>
                </a:lnTo>
                <a:lnTo>
                  <a:pt x="858805" y="128360"/>
                </a:lnTo>
                <a:close/>
              </a:path>
              <a:path w="972820" h="257175">
                <a:moveTo>
                  <a:pt x="0" y="99783"/>
                </a:moveTo>
                <a:lnTo>
                  <a:pt x="0" y="156933"/>
                </a:lnTo>
                <a:lnTo>
                  <a:pt x="809822" y="156933"/>
                </a:lnTo>
                <a:lnTo>
                  <a:pt x="858805" y="128360"/>
                </a:lnTo>
                <a:lnTo>
                  <a:pt x="809819" y="99784"/>
                </a:lnTo>
                <a:lnTo>
                  <a:pt x="0" y="99783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60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7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7" y="153042"/>
                </a:lnTo>
                <a:lnTo>
                  <a:pt x="915517" y="103677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858805" y="128360"/>
                </a:lnTo>
                <a:lnTo>
                  <a:pt x="901118" y="103677"/>
                </a:lnTo>
                <a:lnTo>
                  <a:pt x="915517" y="103677"/>
                </a:lnTo>
                <a:lnTo>
                  <a:pt x="915517" y="99785"/>
                </a:lnTo>
                <a:lnTo>
                  <a:pt x="809819" y="99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7060" y="5731502"/>
            <a:ext cx="972819" cy="257175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747725" y="0"/>
                </a:moveTo>
                <a:lnTo>
                  <a:pt x="736794" y="713"/>
                </a:lnTo>
                <a:lnTo>
                  <a:pt x="726928" y="5473"/>
                </a:lnTo>
                <a:lnTo>
                  <a:pt x="719383" y="13949"/>
                </a:lnTo>
                <a:lnTo>
                  <a:pt x="715719" y="24688"/>
                </a:lnTo>
                <a:lnTo>
                  <a:pt x="716432" y="35619"/>
                </a:lnTo>
                <a:lnTo>
                  <a:pt x="721192" y="45485"/>
                </a:lnTo>
                <a:lnTo>
                  <a:pt x="729668" y="53029"/>
                </a:lnTo>
                <a:lnTo>
                  <a:pt x="809819" y="99784"/>
                </a:lnTo>
                <a:lnTo>
                  <a:pt x="915516" y="99784"/>
                </a:lnTo>
                <a:lnTo>
                  <a:pt x="915516" y="156934"/>
                </a:lnTo>
                <a:lnTo>
                  <a:pt x="809819" y="156934"/>
                </a:lnTo>
                <a:lnTo>
                  <a:pt x="729668" y="203689"/>
                </a:lnTo>
                <a:lnTo>
                  <a:pt x="721192" y="211233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7" y="251246"/>
                </a:lnTo>
                <a:lnTo>
                  <a:pt x="736794" y="256006"/>
                </a:lnTo>
                <a:lnTo>
                  <a:pt x="747725" y="256719"/>
                </a:lnTo>
                <a:lnTo>
                  <a:pt x="758464" y="253054"/>
                </a:lnTo>
                <a:lnTo>
                  <a:pt x="923242" y="156934"/>
                </a:lnTo>
                <a:lnTo>
                  <a:pt x="915516" y="156934"/>
                </a:lnTo>
                <a:lnTo>
                  <a:pt x="923243" y="156933"/>
                </a:lnTo>
                <a:lnTo>
                  <a:pt x="972228" y="128359"/>
                </a:lnTo>
                <a:lnTo>
                  <a:pt x="758464" y="3664"/>
                </a:lnTo>
                <a:lnTo>
                  <a:pt x="747725" y="0"/>
                </a:lnTo>
                <a:close/>
              </a:path>
              <a:path w="972820" h="257175">
                <a:moveTo>
                  <a:pt x="858805" y="128359"/>
                </a:moveTo>
                <a:lnTo>
                  <a:pt x="809819" y="156934"/>
                </a:lnTo>
                <a:lnTo>
                  <a:pt x="915516" y="156934"/>
                </a:lnTo>
                <a:lnTo>
                  <a:pt x="915516" y="153042"/>
                </a:lnTo>
                <a:lnTo>
                  <a:pt x="901118" y="153042"/>
                </a:lnTo>
                <a:lnTo>
                  <a:pt x="858805" y="128359"/>
                </a:lnTo>
                <a:close/>
              </a:path>
              <a:path w="972820" h="257175">
                <a:moveTo>
                  <a:pt x="0" y="99783"/>
                </a:moveTo>
                <a:lnTo>
                  <a:pt x="0" y="156933"/>
                </a:lnTo>
                <a:lnTo>
                  <a:pt x="809821" y="156933"/>
                </a:lnTo>
                <a:lnTo>
                  <a:pt x="858805" y="128359"/>
                </a:lnTo>
                <a:lnTo>
                  <a:pt x="809819" y="99784"/>
                </a:lnTo>
                <a:lnTo>
                  <a:pt x="0" y="99783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59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6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6" y="153042"/>
                </a:lnTo>
                <a:lnTo>
                  <a:pt x="915516" y="103677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858805" y="128359"/>
                </a:lnTo>
                <a:lnTo>
                  <a:pt x="901118" y="103677"/>
                </a:lnTo>
                <a:lnTo>
                  <a:pt x="915516" y="103677"/>
                </a:lnTo>
                <a:lnTo>
                  <a:pt x="915516" y="99784"/>
                </a:lnTo>
                <a:lnTo>
                  <a:pt x="809819" y="99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45202" y="6428920"/>
            <a:ext cx="1663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</a:t>
            </a:fld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1597"/>
            <a:ext cx="678729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Without</a:t>
            </a:r>
            <a:r>
              <a:rPr lang="en-US" dirty="0"/>
              <a:t>/ with </a:t>
            </a:r>
            <a:r>
              <a:rPr spc="-30" dirty="0"/>
              <a:t> </a:t>
            </a:r>
            <a:r>
              <a:rPr spc="-5" dirty="0"/>
              <a:t>Bias</a:t>
            </a:r>
            <a:r>
              <a:rPr spc="-25" dirty="0"/>
              <a:t> </a:t>
            </a:r>
            <a:r>
              <a:rPr spc="-105" dirty="0"/>
              <a:t>Term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76" y="845601"/>
            <a:ext cx="5619139" cy="50196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0" y="5905824"/>
            <a:ext cx="3751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Without</a:t>
            </a:r>
            <a:r>
              <a:rPr sz="2400" b="0" spc="-4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Bias</a:t>
            </a:r>
            <a:r>
              <a:rPr sz="2400" b="0" spc="-45" dirty="0">
                <a:latin typeface="Calibri Light"/>
                <a:cs typeface="Calibri Light"/>
              </a:rPr>
              <a:t> </a:t>
            </a:r>
            <a:r>
              <a:rPr sz="2400" b="0" spc="-55" dirty="0">
                <a:latin typeface="Calibri Light"/>
                <a:cs typeface="Calibri Light"/>
              </a:rPr>
              <a:t>Term</a:t>
            </a:r>
            <a:r>
              <a:rPr lang="en-US" sz="2400" b="0" spc="-55" dirty="0">
                <a:latin typeface="Calibri Light"/>
                <a:cs typeface="Calibri Light"/>
              </a:rPr>
              <a:t> f(x)= ax </a:t>
            </a:r>
            <a:r>
              <a:rPr lang="en-US" sz="2400" b="0" spc="-55" dirty="0">
                <a:latin typeface="Calibri Light"/>
                <a:cs typeface="Calibri Light"/>
                <a:sym typeface="Wingdings" panose="05000000000000000000" pitchFamily="2" charset="2"/>
              </a:rPr>
              <a:t>if x=0 same point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12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21" name="object 4">
            <a:extLst>
              <a:ext uri="{FF2B5EF4-FFF2-40B4-BE49-F238E27FC236}">
                <a16:creationId xmlns:a16="http://schemas.microsoft.com/office/drawing/2014/main" id="{585FE101-812F-4E7B-88CA-C9F36CBBDF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9" y="1066801"/>
            <a:ext cx="5351041" cy="4839024"/>
          </a:xfrm>
          <a:prstGeom prst="rect">
            <a:avLst/>
          </a:prstGeom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58F95A52-B6BE-4A8A-8729-627C9D425CA5}"/>
              </a:ext>
            </a:extLst>
          </p:cNvPr>
          <p:cNvSpPr txBox="1"/>
          <p:nvPr/>
        </p:nvSpPr>
        <p:spPr>
          <a:xfrm>
            <a:off x="6705600" y="5791199"/>
            <a:ext cx="3751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With</a:t>
            </a:r>
            <a:r>
              <a:rPr sz="2400" b="0" spc="-4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Bias</a:t>
            </a:r>
            <a:r>
              <a:rPr sz="2400" b="0" spc="-45" dirty="0">
                <a:latin typeface="Calibri Light"/>
                <a:cs typeface="Calibri Light"/>
              </a:rPr>
              <a:t> </a:t>
            </a:r>
            <a:r>
              <a:rPr sz="2400" b="0" spc="-55" dirty="0">
                <a:latin typeface="Calibri Light"/>
                <a:cs typeface="Calibri Light"/>
              </a:rPr>
              <a:t>Term</a:t>
            </a:r>
            <a:r>
              <a:rPr lang="en-US" sz="2400" b="0" spc="-55" dirty="0">
                <a:latin typeface="Calibri Light"/>
                <a:cs typeface="Calibri Light"/>
              </a:rPr>
              <a:t> f(x)= ax +b </a:t>
            </a:r>
            <a:r>
              <a:rPr lang="en-US" sz="2400" b="0" spc="-55" dirty="0">
                <a:latin typeface="Calibri Light"/>
                <a:cs typeface="Calibri Light"/>
                <a:sym typeface="Wingdings" panose="05000000000000000000" pitchFamily="2" charset="2"/>
              </a:rPr>
              <a:t></a:t>
            </a:r>
            <a:r>
              <a:rPr lang="en-US" sz="2400" spc="-55" dirty="0">
                <a:latin typeface="Calibri Light"/>
                <a:cs typeface="Calibri Light"/>
                <a:sym typeface="Wingdings" panose="05000000000000000000" pitchFamily="2" charset="2"/>
              </a:rPr>
              <a:t># points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F1EAD-CAFC-42EB-B52F-0875232ED433}"/>
              </a:ext>
            </a:extLst>
          </p:cNvPr>
          <p:cNvSpPr txBox="1"/>
          <p:nvPr/>
        </p:nvSpPr>
        <p:spPr>
          <a:xfrm>
            <a:off x="3097645" y="29860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Roadmap:</a:t>
            </a:r>
            <a:r>
              <a:rPr spc="-35" dirty="0"/>
              <a:t> </a:t>
            </a:r>
            <a:r>
              <a:rPr dirty="0"/>
              <a:t>DNN</a:t>
            </a:r>
            <a:r>
              <a:rPr spc="-25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270" y="1770379"/>
            <a:ext cx="8705215" cy="303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0" spc="-5" dirty="0">
                <a:latin typeface="Calibri Light"/>
                <a:cs typeface="Calibri Light"/>
              </a:rPr>
              <a:t>Basics</a:t>
            </a:r>
            <a:r>
              <a:rPr sz="3600" b="0" spc="-15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of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Neural</a:t>
            </a:r>
            <a:r>
              <a:rPr sz="3600" b="0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Network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(NN)</a:t>
            </a:r>
            <a:endParaRPr sz="3600">
              <a:latin typeface="Calibri Light"/>
              <a:cs typeface="Calibri Light"/>
            </a:endParaRPr>
          </a:p>
          <a:p>
            <a:pPr marL="790575" lvl="1" indent="-32067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789940" algn="l"/>
                <a:tab pos="790575" algn="l"/>
              </a:tabLst>
            </a:pPr>
            <a:r>
              <a:rPr sz="3200" b="0" dirty="0">
                <a:latin typeface="Calibri Light"/>
                <a:cs typeface="Calibri Light"/>
              </a:rPr>
              <a:t>single </a:t>
            </a:r>
            <a:r>
              <a:rPr sz="3200" b="0" spc="-10" dirty="0">
                <a:latin typeface="Calibri Light"/>
                <a:cs typeface="Calibri Light"/>
              </a:rPr>
              <a:t>neuron,</a:t>
            </a:r>
            <a:r>
              <a:rPr sz="3200" b="0" spc="5" dirty="0">
                <a:latin typeface="Calibri Light"/>
                <a:cs typeface="Calibri Light"/>
              </a:rPr>
              <a:t> e.g. </a:t>
            </a:r>
            <a:r>
              <a:rPr sz="3200" b="0" spc="-5" dirty="0">
                <a:latin typeface="Calibri Light"/>
                <a:cs typeface="Calibri Light"/>
              </a:rPr>
              <a:t>logistic </a:t>
            </a:r>
            <a:r>
              <a:rPr sz="3200" b="0" spc="-15" dirty="0">
                <a:latin typeface="Calibri Light"/>
                <a:cs typeface="Calibri Light"/>
              </a:rPr>
              <a:t>regression</a:t>
            </a:r>
            <a:r>
              <a:rPr sz="3200" b="0" dirty="0">
                <a:latin typeface="Calibri Light"/>
                <a:cs typeface="Calibri Light"/>
              </a:rPr>
              <a:t> unit</a:t>
            </a:r>
            <a:endParaRPr sz="3200">
              <a:latin typeface="Calibri Light"/>
              <a:cs typeface="Calibri Light"/>
            </a:endParaRPr>
          </a:p>
          <a:p>
            <a:pPr marL="790575" lvl="1" indent="-320675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789940" algn="l"/>
                <a:tab pos="790575" algn="l"/>
              </a:tabLst>
            </a:pPr>
            <a:r>
              <a:rPr sz="3200" b="0" spc="-10" dirty="0">
                <a:latin typeface="Calibri Light"/>
                <a:cs typeface="Calibri Light"/>
              </a:rPr>
              <a:t>multilayer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perceptron</a:t>
            </a:r>
            <a:r>
              <a:rPr sz="3200" b="0" spc="-2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(MLP)</a:t>
            </a:r>
            <a:endParaRPr sz="3200">
              <a:latin typeface="Calibri Light"/>
              <a:cs typeface="Calibri Light"/>
            </a:endParaRPr>
          </a:p>
          <a:p>
            <a:pPr marL="790575" lvl="1" indent="-32067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789940" algn="l"/>
                <a:tab pos="790575" algn="l"/>
              </a:tabLst>
            </a:pPr>
            <a:r>
              <a:rPr sz="3200" b="0" spc="-5" dirty="0">
                <a:latin typeface="Calibri Light"/>
                <a:cs typeface="Calibri Light"/>
              </a:rPr>
              <a:t>various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loss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function</a:t>
            </a:r>
            <a:endParaRPr sz="3200">
              <a:latin typeface="Calibri Light"/>
              <a:cs typeface="Calibri Light"/>
            </a:endParaRPr>
          </a:p>
          <a:p>
            <a:pPr marL="1155700" lvl="2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b="0" dirty="0">
                <a:latin typeface="Calibri Light"/>
                <a:cs typeface="Calibri Light"/>
              </a:rPr>
              <a:t>E.g., when </a:t>
            </a:r>
            <a:r>
              <a:rPr sz="2800" b="0" spc="-25" dirty="0">
                <a:latin typeface="Calibri Light"/>
                <a:cs typeface="Calibri Light"/>
              </a:rPr>
              <a:t>for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multi-class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classification,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softmax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25" dirty="0">
                <a:latin typeface="Calibri Light"/>
                <a:cs typeface="Calibri Light"/>
              </a:rPr>
              <a:t>layer</a:t>
            </a:r>
            <a:endParaRPr sz="2800">
              <a:latin typeface="Calibri Light"/>
              <a:cs typeface="Calibri Light"/>
            </a:endParaRPr>
          </a:p>
          <a:p>
            <a:pPr marL="790575" lvl="1" indent="-32067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789940" algn="l"/>
                <a:tab pos="790575" algn="l"/>
              </a:tabLst>
            </a:pPr>
            <a:r>
              <a:rPr sz="3200" b="0" spc="-10" dirty="0">
                <a:latin typeface="Calibri Light"/>
                <a:cs typeface="Calibri Light"/>
              </a:rPr>
              <a:t>training</a:t>
            </a:r>
            <a:r>
              <a:rPr sz="3200" b="0" spc="-5" dirty="0">
                <a:latin typeface="Calibri Light"/>
                <a:cs typeface="Calibri Light"/>
              </a:rPr>
              <a:t> NN</a:t>
            </a:r>
            <a:r>
              <a:rPr sz="3200" b="0" spc="-10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with</a:t>
            </a:r>
            <a:r>
              <a:rPr sz="3200" b="0" spc="-15" dirty="0">
                <a:latin typeface="Calibri Light"/>
                <a:cs typeface="Calibri Light"/>
              </a:rPr>
              <a:t> </a:t>
            </a:r>
            <a:r>
              <a:rPr sz="3200" b="0" spc="-10" dirty="0">
                <a:latin typeface="Calibri Light"/>
                <a:cs typeface="Calibri Light"/>
              </a:rPr>
              <a:t>backprop </a:t>
            </a:r>
            <a:r>
              <a:rPr sz="3200" b="0" spc="-5" dirty="0">
                <a:latin typeface="Calibri Light"/>
                <a:cs typeface="Calibri Light"/>
              </a:rPr>
              <a:t>algorithm</a:t>
            </a:r>
            <a:endParaRPr sz="32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5227" y="2948534"/>
            <a:ext cx="556895" cy="483870"/>
            <a:chOff x="995227" y="2948534"/>
            <a:chExt cx="556895" cy="483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402" y="2951710"/>
              <a:ext cx="550076" cy="4772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8402" y="2951709"/>
              <a:ext cx="550545" cy="477520"/>
            </a:xfrm>
            <a:custGeom>
              <a:avLst/>
              <a:gdLst/>
              <a:ahLst/>
              <a:cxnLst/>
              <a:rect l="l" t="t" r="r" b="b"/>
              <a:pathLst>
                <a:path w="550544" h="477520">
                  <a:moveTo>
                    <a:pt x="0" y="119322"/>
                  </a:moveTo>
                  <a:lnTo>
                    <a:pt x="311431" y="119322"/>
                  </a:lnTo>
                  <a:lnTo>
                    <a:pt x="311431" y="0"/>
                  </a:lnTo>
                  <a:lnTo>
                    <a:pt x="550076" y="238645"/>
                  </a:lnTo>
                  <a:lnTo>
                    <a:pt x="311431" y="477290"/>
                  </a:lnTo>
                  <a:lnTo>
                    <a:pt x="311431" y="357967"/>
                  </a:lnTo>
                  <a:lnTo>
                    <a:pt x="0" y="357967"/>
                  </a:lnTo>
                  <a:lnTo>
                    <a:pt x="0" y="119322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14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655" y="7619"/>
            <a:ext cx="5255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Neuron</a:t>
            </a:r>
            <a:r>
              <a:rPr spc="-50" dirty="0"/>
              <a:t> </a:t>
            </a:r>
            <a:r>
              <a:rPr spc="-25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51195" y="2121221"/>
            <a:ext cx="3072765" cy="1913889"/>
            <a:chOff x="5651195" y="2121221"/>
            <a:chExt cx="3072765" cy="1913889"/>
          </a:xfrm>
        </p:grpSpPr>
        <p:sp>
          <p:nvSpPr>
            <p:cNvPr id="4" name="object 4"/>
            <p:cNvSpPr/>
            <p:nvPr/>
          </p:nvSpPr>
          <p:spPr>
            <a:xfrm>
              <a:off x="5660720" y="2130746"/>
              <a:ext cx="2212975" cy="1894839"/>
            </a:xfrm>
            <a:custGeom>
              <a:avLst/>
              <a:gdLst/>
              <a:ahLst/>
              <a:cxnLst/>
              <a:rect l="l" t="t" r="r" b="b"/>
              <a:pathLst>
                <a:path w="2212975" h="1894839">
                  <a:moveTo>
                    <a:pt x="1106199" y="0"/>
                  </a:moveTo>
                  <a:lnTo>
                    <a:pt x="1054125" y="1030"/>
                  </a:lnTo>
                  <a:lnTo>
                    <a:pt x="1002671" y="4093"/>
                  </a:lnTo>
                  <a:lnTo>
                    <a:pt x="951889" y="9141"/>
                  </a:lnTo>
                  <a:lnTo>
                    <a:pt x="901834" y="16130"/>
                  </a:lnTo>
                  <a:lnTo>
                    <a:pt x="852557" y="25014"/>
                  </a:lnTo>
                  <a:lnTo>
                    <a:pt x="804113" y="35747"/>
                  </a:lnTo>
                  <a:lnTo>
                    <a:pt x="756554" y="48284"/>
                  </a:lnTo>
                  <a:lnTo>
                    <a:pt x="709934" y="62580"/>
                  </a:lnTo>
                  <a:lnTo>
                    <a:pt x="664305" y="78589"/>
                  </a:lnTo>
                  <a:lnTo>
                    <a:pt x="619720" y="96266"/>
                  </a:lnTo>
                  <a:lnTo>
                    <a:pt x="576234" y="115564"/>
                  </a:lnTo>
                  <a:lnTo>
                    <a:pt x="533898" y="136440"/>
                  </a:lnTo>
                  <a:lnTo>
                    <a:pt x="492766" y="158846"/>
                  </a:lnTo>
                  <a:lnTo>
                    <a:pt x="452892" y="182738"/>
                  </a:lnTo>
                  <a:lnTo>
                    <a:pt x="414327" y="208071"/>
                  </a:lnTo>
                  <a:lnTo>
                    <a:pt x="377126" y="234798"/>
                  </a:lnTo>
                  <a:lnTo>
                    <a:pt x="341342" y="262874"/>
                  </a:lnTo>
                  <a:lnTo>
                    <a:pt x="307027" y="292254"/>
                  </a:lnTo>
                  <a:lnTo>
                    <a:pt x="274235" y="322892"/>
                  </a:lnTo>
                  <a:lnTo>
                    <a:pt x="243019" y="354743"/>
                  </a:lnTo>
                  <a:lnTo>
                    <a:pt x="213432" y="387762"/>
                  </a:lnTo>
                  <a:lnTo>
                    <a:pt x="185527" y="421902"/>
                  </a:lnTo>
                  <a:lnTo>
                    <a:pt x="159357" y="457119"/>
                  </a:lnTo>
                  <a:lnTo>
                    <a:pt x="134975" y="493366"/>
                  </a:lnTo>
                  <a:lnTo>
                    <a:pt x="112435" y="530599"/>
                  </a:lnTo>
                  <a:lnTo>
                    <a:pt x="91789" y="568772"/>
                  </a:lnTo>
                  <a:lnTo>
                    <a:pt x="73091" y="607839"/>
                  </a:lnTo>
                  <a:lnTo>
                    <a:pt x="56394" y="647755"/>
                  </a:lnTo>
                  <a:lnTo>
                    <a:pt x="41751" y="688474"/>
                  </a:lnTo>
                  <a:lnTo>
                    <a:pt x="29215" y="729952"/>
                  </a:lnTo>
                  <a:lnTo>
                    <a:pt x="18839" y="772142"/>
                  </a:lnTo>
                  <a:lnTo>
                    <a:pt x="10676" y="814999"/>
                  </a:lnTo>
                  <a:lnTo>
                    <a:pt x="4780" y="858477"/>
                  </a:lnTo>
                  <a:lnTo>
                    <a:pt x="1204" y="902532"/>
                  </a:lnTo>
                  <a:lnTo>
                    <a:pt x="0" y="947117"/>
                  </a:lnTo>
                  <a:lnTo>
                    <a:pt x="1204" y="991702"/>
                  </a:lnTo>
                  <a:lnTo>
                    <a:pt x="4780" y="1035757"/>
                  </a:lnTo>
                  <a:lnTo>
                    <a:pt x="10676" y="1079236"/>
                  </a:lnTo>
                  <a:lnTo>
                    <a:pt x="18839" y="1122093"/>
                  </a:lnTo>
                  <a:lnTo>
                    <a:pt x="29215" y="1164283"/>
                  </a:lnTo>
                  <a:lnTo>
                    <a:pt x="41751" y="1205760"/>
                  </a:lnTo>
                  <a:lnTo>
                    <a:pt x="56394" y="1246480"/>
                  </a:lnTo>
                  <a:lnTo>
                    <a:pt x="73091" y="1286396"/>
                  </a:lnTo>
                  <a:lnTo>
                    <a:pt x="91789" y="1325463"/>
                  </a:lnTo>
                  <a:lnTo>
                    <a:pt x="112435" y="1363636"/>
                  </a:lnTo>
                  <a:lnTo>
                    <a:pt x="134975" y="1400868"/>
                  </a:lnTo>
                  <a:lnTo>
                    <a:pt x="159357" y="1437116"/>
                  </a:lnTo>
                  <a:lnTo>
                    <a:pt x="185527" y="1472332"/>
                  </a:lnTo>
                  <a:lnTo>
                    <a:pt x="213432" y="1506473"/>
                  </a:lnTo>
                  <a:lnTo>
                    <a:pt x="243019" y="1539491"/>
                  </a:lnTo>
                  <a:lnTo>
                    <a:pt x="274235" y="1571342"/>
                  </a:lnTo>
                  <a:lnTo>
                    <a:pt x="307027" y="1601980"/>
                  </a:lnTo>
                  <a:lnTo>
                    <a:pt x="341342" y="1631361"/>
                  </a:lnTo>
                  <a:lnTo>
                    <a:pt x="377126" y="1659437"/>
                  </a:lnTo>
                  <a:lnTo>
                    <a:pt x="414327" y="1686164"/>
                  </a:lnTo>
                  <a:lnTo>
                    <a:pt x="452892" y="1711496"/>
                  </a:lnTo>
                  <a:lnTo>
                    <a:pt x="492766" y="1735388"/>
                  </a:lnTo>
                  <a:lnTo>
                    <a:pt x="533898" y="1757795"/>
                  </a:lnTo>
                  <a:lnTo>
                    <a:pt x="576234" y="1778670"/>
                  </a:lnTo>
                  <a:lnTo>
                    <a:pt x="619720" y="1797969"/>
                  </a:lnTo>
                  <a:lnTo>
                    <a:pt x="664305" y="1815645"/>
                  </a:lnTo>
                  <a:lnTo>
                    <a:pt x="709934" y="1831654"/>
                  </a:lnTo>
                  <a:lnTo>
                    <a:pt x="756554" y="1845950"/>
                  </a:lnTo>
                  <a:lnTo>
                    <a:pt x="804113" y="1858488"/>
                  </a:lnTo>
                  <a:lnTo>
                    <a:pt x="852557" y="1869221"/>
                  </a:lnTo>
                  <a:lnTo>
                    <a:pt x="901834" y="1878105"/>
                  </a:lnTo>
                  <a:lnTo>
                    <a:pt x="951889" y="1885093"/>
                  </a:lnTo>
                  <a:lnTo>
                    <a:pt x="1002671" y="1890142"/>
                  </a:lnTo>
                  <a:lnTo>
                    <a:pt x="1054125" y="1893204"/>
                  </a:lnTo>
                  <a:lnTo>
                    <a:pt x="1106199" y="1894235"/>
                  </a:lnTo>
                  <a:lnTo>
                    <a:pt x="1158273" y="1893204"/>
                  </a:lnTo>
                  <a:lnTo>
                    <a:pt x="1209727" y="1890142"/>
                  </a:lnTo>
                  <a:lnTo>
                    <a:pt x="1260508" y="1885093"/>
                  </a:lnTo>
                  <a:lnTo>
                    <a:pt x="1310564" y="1878105"/>
                  </a:lnTo>
                  <a:lnTo>
                    <a:pt x="1359840" y="1869221"/>
                  </a:lnTo>
                  <a:lnTo>
                    <a:pt x="1408284" y="1858488"/>
                  </a:lnTo>
                  <a:lnTo>
                    <a:pt x="1455843" y="1845950"/>
                  </a:lnTo>
                  <a:lnTo>
                    <a:pt x="1502464" y="1831654"/>
                  </a:lnTo>
                  <a:lnTo>
                    <a:pt x="1548093" y="1815645"/>
                  </a:lnTo>
                  <a:lnTo>
                    <a:pt x="1592678" y="1797969"/>
                  </a:lnTo>
                  <a:lnTo>
                    <a:pt x="1636164" y="1778670"/>
                  </a:lnTo>
                  <a:lnTo>
                    <a:pt x="1678500" y="1757795"/>
                  </a:lnTo>
                  <a:lnTo>
                    <a:pt x="1719632" y="1735388"/>
                  </a:lnTo>
                  <a:lnTo>
                    <a:pt x="1759506" y="1711496"/>
                  </a:lnTo>
                  <a:lnTo>
                    <a:pt x="1798071" y="1686164"/>
                  </a:lnTo>
                  <a:lnTo>
                    <a:pt x="1835272" y="1659437"/>
                  </a:lnTo>
                  <a:lnTo>
                    <a:pt x="1871056" y="1631361"/>
                  </a:lnTo>
                  <a:lnTo>
                    <a:pt x="1905371" y="1601980"/>
                  </a:lnTo>
                  <a:lnTo>
                    <a:pt x="1938163" y="1571342"/>
                  </a:lnTo>
                  <a:lnTo>
                    <a:pt x="1969379" y="1539491"/>
                  </a:lnTo>
                  <a:lnTo>
                    <a:pt x="1998967" y="1506473"/>
                  </a:lnTo>
                  <a:lnTo>
                    <a:pt x="2026872" y="1472332"/>
                  </a:lnTo>
                  <a:lnTo>
                    <a:pt x="2053042" y="1437116"/>
                  </a:lnTo>
                  <a:lnTo>
                    <a:pt x="2077423" y="1400868"/>
                  </a:lnTo>
                  <a:lnTo>
                    <a:pt x="2099964" y="1363636"/>
                  </a:lnTo>
                  <a:lnTo>
                    <a:pt x="2120609" y="1325463"/>
                  </a:lnTo>
                  <a:lnTo>
                    <a:pt x="2139307" y="1286396"/>
                  </a:lnTo>
                  <a:lnTo>
                    <a:pt x="2156004" y="1246480"/>
                  </a:lnTo>
                  <a:lnTo>
                    <a:pt x="2170648" y="1205760"/>
                  </a:lnTo>
                  <a:lnTo>
                    <a:pt x="2183184" y="1164283"/>
                  </a:lnTo>
                  <a:lnTo>
                    <a:pt x="2193560" y="1122093"/>
                  </a:lnTo>
                  <a:lnTo>
                    <a:pt x="2201722" y="1079236"/>
                  </a:lnTo>
                  <a:lnTo>
                    <a:pt x="2207618" y="1035757"/>
                  </a:lnTo>
                  <a:lnTo>
                    <a:pt x="2211195" y="991702"/>
                  </a:lnTo>
                  <a:lnTo>
                    <a:pt x="2212399" y="947117"/>
                  </a:lnTo>
                  <a:lnTo>
                    <a:pt x="2211195" y="902532"/>
                  </a:lnTo>
                  <a:lnTo>
                    <a:pt x="2207618" y="858477"/>
                  </a:lnTo>
                  <a:lnTo>
                    <a:pt x="2201722" y="814999"/>
                  </a:lnTo>
                  <a:lnTo>
                    <a:pt x="2193560" y="772142"/>
                  </a:lnTo>
                  <a:lnTo>
                    <a:pt x="2183184" y="729952"/>
                  </a:lnTo>
                  <a:lnTo>
                    <a:pt x="2170648" y="688474"/>
                  </a:lnTo>
                  <a:lnTo>
                    <a:pt x="2156004" y="647755"/>
                  </a:lnTo>
                  <a:lnTo>
                    <a:pt x="2139307" y="607839"/>
                  </a:lnTo>
                  <a:lnTo>
                    <a:pt x="2120609" y="568772"/>
                  </a:lnTo>
                  <a:lnTo>
                    <a:pt x="2099964" y="530599"/>
                  </a:lnTo>
                  <a:lnTo>
                    <a:pt x="2077423" y="493366"/>
                  </a:lnTo>
                  <a:lnTo>
                    <a:pt x="2053042" y="457119"/>
                  </a:lnTo>
                  <a:lnTo>
                    <a:pt x="2026872" y="421902"/>
                  </a:lnTo>
                  <a:lnTo>
                    <a:pt x="1998967" y="387762"/>
                  </a:lnTo>
                  <a:lnTo>
                    <a:pt x="1969379" y="354743"/>
                  </a:lnTo>
                  <a:lnTo>
                    <a:pt x="1938163" y="322892"/>
                  </a:lnTo>
                  <a:lnTo>
                    <a:pt x="1905371" y="292254"/>
                  </a:lnTo>
                  <a:lnTo>
                    <a:pt x="1871056" y="262874"/>
                  </a:lnTo>
                  <a:lnTo>
                    <a:pt x="1835272" y="234798"/>
                  </a:lnTo>
                  <a:lnTo>
                    <a:pt x="1798071" y="208071"/>
                  </a:lnTo>
                  <a:lnTo>
                    <a:pt x="1759506" y="182738"/>
                  </a:lnTo>
                  <a:lnTo>
                    <a:pt x="1719632" y="158846"/>
                  </a:lnTo>
                  <a:lnTo>
                    <a:pt x="1678500" y="136440"/>
                  </a:lnTo>
                  <a:lnTo>
                    <a:pt x="1636164" y="115564"/>
                  </a:lnTo>
                  <a:lnTo>
                    <a:pt x="1592678" y="96266"/>
                  </a:lnTo>
                  <a:lnTo>
                    <a:pt x="1548093" y="78589"/>
                  </a:lnTo>
                  <a:lnTo>
                    <a:pt x="1502464" y="62580"/>
                  </a:lnTo>
                  <a:lnTo>
                    <a:pt x="1455843" y="48284"/>
                  </a:lnTo>
                  <a:lnTo>
                    <a:pt x="1408284" y="35747"/>
                  </a:lnTo>
                  <a:lnTo>
                    <a:pt x="1359840" y="25014"/>
                  </a:lnTo>
                  <a:lnTo>
                    <a:pt x="1310564" y="16130"/>
                  </a:lnTo>
                  <a:lnTo>
                    <a:pt x="1260508" y="9141"/>
                  </a:lnTo>
                  <a:lnTo>
                    <a:pt x="1209727" y="4093"/>
                  </a:lnTo>
                  <a:lnTo>
                    <a:pt x="1158273" y="1030"/>
                  </a:lnTo>
                  <a:lnTo>
                    <a:pt x="1106199" y="0"/>
                  </a:lnTo>
                  <a:close/>
                </a:path>
              </a:pathLst>
            </a:custGeom>
            <a:solidFill>
              <a:srgbClr val="F900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0720" y="2130746"/>
              <a:ext cx="2212975" cy="1894839"/>
            </a:xfrm>
            <a:custGeom>
              <a:avLst/>
              <a:gdLst/>
              <a:ahLst/>
              <a:cxnLst/>
              <a:rect l="l" t="t" r="r" b="b"/>
              <a:pathLst>
                <a:path w="2212975" h="1894839">
                  <a:moveTo>
                    <a:pt x="0" y="947118"/>
                  </a:moveTo>
                  <a:lnTo>
                    <a:pt x="1204" y="902532"/>
                  </a:lnTo>
                  <a:lnTo>
                    <a:pt x="4780" y="858478"/>
                  </a:lnTo>
                  <a:lnTo>
                    <a:pt x="10676" y="814999"/>
                  </a:lnTo>
                  <a:lnTo>
                    <a:pt x="18839" y="772142"/>
                  </a:lnTo>
                  <a:lnTo>
                    <a:pt x="29215" y="729952"/>
                  </a:lnTo>
                  <a:lnTo>
                    <a:pt x="41751" y="688474"/>
                  </a:lnTo>
                  <a:lnTo>
                    <a:pt x="56394" y="647755"/>
                  </a:lnTo>
                  <a:lnTo>
                    <a:pt x="73091" y="607839"/>
                  </a:lnTo>
                  <a:lnTo>
                    <a:pt x="91789" y="568772"/>
                  </a:lnTo>
                  <a:lnTo>
                    <a:pt x="112435" y="530599"/>
                  </a:lnTo>
                  <a:lnTo>
                    <a:pt x="134975" y="493366"/>
                  </a:lnTo>
                  <a:lnTo>
                    <a:pt x="159357" y="457119"/>
                  </a:lnTo>
                  <a:lnTo>
                    <a:pt x="185527" y="421902"/>
                  </a:lnTo>
                  <a:lnTo>
                    <a:pt x="213432" y="387762"/>
                  </a:lnTo>
                  <a:lnTo>
                    <a:pt x="243019" y="354743"/>
                  </a:lnTo>
                  <a:lnTo>
                    <a:pt x="274235" y="322892"/>
                  </a:lnTo>
                  <a:lnTo>
                    <a:pt x="307028" y="292254"/>
                  </a:lnTo>
                  <a:lnTo>
                    <a:pt x="341342" y="262874"/>
                  </a:lnTo>
                  <a:lnTo>
                    <a:pt x="377127" y="234798"/>
                  </a:lnTo>
                  <a:lnTo>
                    <a:pt x="414328" y="208071"/>
                  </a:lnTo>
                  <a:lnTo>
                    <a:pt x="452892" y="182738"/>
                  </a:lnTo>
                  <a:lnTo>
                    <a:pt x="492767" y="158846"/>
                  </a:lnTo>
                  <a:lnTo>
                    <a:pt x="533898" y="136440"/>
                  </a:lnTo>
                  <a:lnTo>
                    <a:pt x="576234" y="115564"/>
                  </a:lnTo>
                  <a:lnTo>
                    <a:pt x="619721" y="96266"/>
                  </a:lnTo>
                  <a:lnTo>
                    <a:pt x="664305" y="78589"/>
                  </a:lnTo>
                  <a:lnTo>
                    <a:pt x="709934" y="62580"/>
                  </a:lnTo>
                  <a:lnTo>
                    <a:pt x="756555" y="48284"/>
                  </a:lnTo>
                  <a:lnTo>
                    <a:pt x="804114" y="35747"/>
                  </a:lnTo>
                  <a:lnTo>
                    <a:pt x="852558" y="25014"/>
                  </a:lnTo>
                  <a:lnTo>
                    <a:pt x="901834" y="16130"/>
                  </a:lnTo>
                  <a:lnTo>
                    <a:pt x="951890" y="9141"/>
                  </a:lnTo>
                  <a:lnTo>
                    <a:pt x="1002671" y="4093"/>
                  </a:lnTo>
                  <a:lnTo>
                    <a:pt x="1054126" y="1030"/>
                  </a:lnTo>
                  <a:lnTo>
                    <a:pt x="1106200" y="0"/>
                  </a:lnTo>
                  <a:lnTo>
                    <a:pt x="1158273" y="1030"/>
                  </a:lnTo>
                  <a:lnTo>
                    <a:pt x="1209728" y="4093"/>
                  </a:lnTo>
                  <a:lnTo>
                    <a:pt x="1260509" y="9141"/>
                  </a:lnTo>
                  <a:lnTo>
                    <a:pt x="1310564" y="16130"/>
                  </a:lnTo>
                  <a:lnTo>
                    <a:pt x="1359841" y="25014"/>
                  </a:lnTo>
                  <a:lnTo>
                    <a:pt x="1408285" y="35747"/>
                  </a:lnTo>
                  <a:lnTo>
                    <a:pt x="1455844" y="48284"/>
                  </a:lnTo>
                  <a:lnTo>
                    <a:pt x="1502465" y="62580"/>
                  </a:lnTo>
                  <a:lnTo>
                    <a:pt x="1548094" y="78589"/>
                  </a:lnTo>
                  <a:lnTo>
                    <a:pt x="1592678" y="96266"/>
                  </a:lnTo>
                  <a:lnTo>
                    <a:pt x="1636165" y="115564"/>
                  </a:lnTo>
                  <a:lnTo>
                    <a:pt x="1678500" y="136440"/>
                  </a:lnTo>
                  <a:lnTo>
                    <a:pt x="1719632" y="158846"/>
                  </a:lnTo>
                  <a:lnTo>
                    <a:pt x="1759507" y="182738"/>
                  </a:lnTo>
                  <a:lnTo>
                    <a:pt x="1798071" y="208071"/>
                  </a:lnTo>
                  <a:lnTo>
                    <a:pt x="1835272" y="234798"/>
                  </a:lnTo>
                  <a:lnTo>
                    <a:pt x="1871056" y="262874"/>
                  </a:lnTo>
                  <a:lnTo>
                    <a:pt x="1905371" y="292254"/>
                  </a:lnTo>
                  <a:lnTo>
                    <a:pt x="1938163" y="322892"/>
                  </a:lnTo>
                  <a:lnTo>
                    <a:pt x="1969380" y="354743"/>
                  </a:lnTo>
                  <a:lnTo>
                    <a:pt x="1998967" y="387762"/>
                  </a:lnTo>
                  <a:lnTo>
                    <a:pt x="2026872" y="421902"/>
                  </a:lnTo>
                  <a:lnTo>
                    <a:pt x="2053042" y="457119"/>
                  </a:lnTo>
                  <a:lnTo>
                    <a:pt x="2077424" y="493366"/>
                  </a:lnTo>
                  <a:lnTo>
                    <a:pt x="2099964" y="530599"/>
                  </a:lnTo>
                  <a:lnTo>
                    <a:pt x="2120610" y="568772"/>
                  </a:lnTo>
                  <a:lnTo>
                    <a:pt x="2139308" y="607839"/>
                  </a:lnTo>
                  <a:lnTo>
                    <a:pt x="2156005" y="647755"/>
                  </a:lnTo>
                  <a:lnTo>
                    <a:pt x="2170648" y="688474"/>
                  </a:lnTo>
                  <a:lnTo>
                    <a:pt x="2183184" y="729952"/>
                  </a:lnTo>
                  <a:lnTo>
                    <a:pt x="2193560" y="772142"/>
                  </a:lnTo>
                  <a:lnTo>
                    <a:pt x="2201723" y="814999"/>
                  </a:lnTo>
                  <a:lnTo>
                    <a:pt x="2207619" y="858478"/>
                  </a:lnTo>
                  <a:lnTo>
                    <a:pt x="2211195" y="902532"/>
                  </a:lnTo>
                  <a:lnTo>
                    <a:pt x="2212400" y="947118"/>
                  </a:lnTo>
                  <a:lnTo>
                    <a:pt x="2211195" y="991703"/>
                  </a:lnTo>
                  <a:lnTo>
                    <a:pt x="2207619" y="1035757"/>
                  </a:lnTo>
                  <a:lnTo>
                    <a:pt x="2201723" y="1079236"/>
                  </a:lnTo>
                  <a:lnTo>
                    <a:pt x="2193560" y="1122093"/>
                  </a:lnTo>
                  <a:lnTo>
                    <a:pt x="2183184" y="1164283"/>
                  </a:lnTo>
                  <a:lnTo>
                    <a:pt x="2170648" y="1205761"/>
                  </a:lnTo>
                  <a:lnTo>
                    <a:pt x="2156005" y="1246480"/>
                  </a:lnTo>
                  <a:lnTo>
                    <a:pt x="2139308" y="1286396"/>
                  </a:lnTo>
                  <a:lnTo>
                    <a:pt x="2120610" y="1325463"/>
                  </a:lnTo>
                  <a:lnTo>
                    <a:pt x="2099964" y="1363636"/>
                  </a:lnTo>
                  <a:lnTo>
                    <a:pt x="2077424" y="1400869"/>
                  </a:lnTo>
                  <a:lnTo>
                    <a:pt x="2053042" y="1437116"/>
                  </a:lnTo>
                  <a:lnTo>
                    <a:pt x="2026872" y="1472333"/>
                  </a:lnTo>
                  <a:lnTo>
                    <a:pt x="1998967" y="1506473"/>
                  </a:lnTo>
                  <a:lnTo>
                    <a:pt x="1969380" y="1539492"/>
                  </a:lnTo>
                  <a:lnTo>
                    <a:pt x="1938163" y="1571343"/>
                  </a:lnTo>
                  <a:lnTo>
                    <a:pt x="1905371" y="1601981"/>
                  </a:lnTo>
                  <a:lnTo>
                    <a:pt x="1871056" y="1631361"/>
                  </a:lnTo>
                  <a:lnTo>
                    <a:pt x="1835272" y="1659437"/>
                  </a:lnTo>
                  <a:lnTo>
                    <a:pt x="1798071" y="1686164"/>
                  </a:lnTo>
                  <a:lnTo>
                    <a:pt x="1759507" y="1711497"/>
                  </a:lnTo>
                  <a:lnTo>
                    <a:pt x="1719632" y="1735389"/>
                  </a:lnTo>
                  <a:lnTo>
                    <a:pt x="1678500" y="1757795"/>
                  </a:lnTo>
                  <a:lnTo>
                    <a:pt x="1636165" y="1778671"/>
                  </a:lnTo>
                  <a:lnTo>
                    <a:pt x="1592678" y="1797969"/>
                  </a:lnTo>
                  <a:lnTo>
                    <a:pt x="1548094" y="1815646"/>
                  </a:lnTo>
                  <a:lnTo>
                    <a:pt x="1502465" y="1831655"/>
                  </a:lnTo>
                  <a:lnTo>
                    <a:pt x="1455844" y="1845951"/>
                  </a:lnTo>
                  <a:lnTo>
                    <a:pt x="1408285" y="1858488"/>
                  </a:lnTo>
                  <a:lnTo>
                    <a:pt x="1359841" y="1869221"/>
                  </a:lnTo>
                  <a:lnTo>
                    <a:pt x="1310564" y="1878105"/>
                  </a:lnTo>
                  <a:lnTo>
                    <a:pt x="1260509" y="1885094"/>
                  </a:lnTo>
                  <a:lnTo>
                    <a:pt x="1209728" y="1890142"/>
                  </a:lnTo>
                  <a:lnTo>
                    <a:pt x="1158273" y="1893205"/>
                  </a:lnTo>
                  <a:lnTo>
                    <a:pt x="1106200" y="1894236"/>
                  </a:lnTo>
                  <a:lnTo>
                    <a:pt x="1054126" y="1893205"/>
                  </a:lnTo>
                  <a:lnTo>
                    <a:pt x="1002671" y="1890142"/>
                  </a:lnTo>
                  <a:lnTo>
                    <a:pt x="951890" y="1885094"/>
                  </a:lnTo>
                  <a:lnTo>
                    <a:pt x="901834" y="1878105"/>
                  </a:lnTo>
                  <a:lnTo>
                    <a:pt x="852558" y="1869221"/>
                  </a:lnTo>
                  <a:lnTo>
                    <a:pt x="804114" y="1858488"/>
                  </a:lnTo>
                  <a:lnTo>
                    <a:pt x="756555" y="1845951"/>
                  </a:lnTo>
                  <a:lnTo>
                    <a:pt x="709934" y="1831655"/>
                  </a:lnTo>
                  <a:lnTo>
                    <a:pt x="664305" y="1815646"/>
                  </a:lnTo>
                  <a:lnTo>
                    <a:pt x="619721" y="1797969"/>
                  </a:lnTo>
                  <a:lnTo>
                    <a:pt x="576234" y="1778671"/>
                  </a:lnTo>
                  <a:lnTo>
                    <a:pt x="533898" y="1757795"/>
                  </a:lnTo>
                  <a:lnTo>
                    <a:pt x="492767" y="1735389"/>
                  </a:lnTo>
                  <a:lnTo>
                    <a:pt x="452892" y="1711497"/>
                  </a:lnTo>
                  <a:lnTo>
                    <a:pt x="414328" y="1686164"/>
                  </a:lnTo>
                  <a:lnTo>
                    <a:pt x="377127" y="1659437"/>
                  </a:lnTo>
                  <a:lnTo>
                    <a:pt x="341342" y="1631361"/>
                  </a:lnTo>
                  <a:lnTo>
                    <a:pt x="307028" y="1601981"/>
                  </a:lnTo>
                  <a:lnTo>
                    <a:pt x="274235" y="1571343"/>
                  </a:lnTo>
                  <a:lnTo>
                    <a:pt x="243019" y="1539492"/>
                  </a:lnTo>
                  <a:lnTo>
                    <a:pt x="213432" y="1506473"/>
                  </a:lnTo>
                  <a:lnTo>
                    <a:pt x="185527" y="1472333"/>
                  </a:lnTo>
                  <a:lnTo>
                    <a:pt x="159357" y="1437116"/>
                  </a:lnTo>
                  <a:lnTo>
                    <a:pt x="134975" y="1400869"/>
                  </a:lnTo>
                  <a:lnTo>
                    <a:pt x="112435" y="1363636"/>
                  </a:lnTo>
                  <a:lnTo>
                    <a:pt x="91789" y="1325463"/>
                  </a:lnTo>
                  <a:lnTo>
                    <a:pt x="73091" y="1286396"/>
                  </a:lnTo>
                  <a:lnTo>
                    <a:pt x="56394" y="1246480"/>
                  </a:lnTo>
                  <a:lnTo>
                    <a:pt x="41751" y="1205761"/>
                  </a:lnTo>
                  <a:lnTo>
                    <a:pt x="29215" y="1164283"/>
                  </a:lnTo>
                  <a:lnTo>
                    <a:pt x="18839" y="1122093"/>
                  </a:lnTo>
                  <a:lnTo>
                    <a:pt x="10676" y="1079236"/>
                  </a:lnTo>
                  <a:lnTo>
                    <a:pt x="4780" y="1035757"/>
                  </a:lnTo>
                  <a:lnTo>
                    <a:pt x="1204" y="991703"/>
                  </a:lnTo>
                  <a:lnTo>
                    <a:pt x="0" y="94711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2939" y="3072663"/>
              <a:ext cx="870585" cy="76200"/>
            </a:xfrm>
            <a:custGeom>
              <a:avLst/>
              <a:gdLst/>
              <a:ahLst/>
              <a:cxnLst/>
              <a:rect l="l" t="t" r="r" b="b"/>
              <a:pathLst>
                <a:path w="870584" h="76200">
                  <a:moveTo>
                    <a:pt x="794199" y="0"/>
                  </a:moveTo>
                  <a:lnTo>
                    <a:pt x="794199" y="76200"/>
                  </a:lnTo>
                  <a:lnTo>
                    <a:pt x="860874" y="42862"/>
                  </a:lnTo>
                  <a:lnTo>
                    <a:pt x="806900" y="42862"/>
                  </a:lnTo>
                  <a:lnTo>
                    <a:pt x="806900" y="33337"/>
                  </a:lnTo>
                  <a:lnTo>
                    <a:pt x="860874" y="33337"/>
                  </a:lnTo>
                  <a:lnTo>
                    <a:pt x="794199" y="0"/>
                  </a:lnTo>
                  <a:close/>
                </a:path>
                <a:path w="870584" h="76200">
                  <a:moveTo>
                    <a:pt x="794199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794199" y="42862"/>
                  </a:lnTo>
                  <a:lnTo>
                    <a:pt x="794199" y="33337"/>
                  </a:lnTo>
                  <a:close/>
                </a:path>
                <a:path w="870584" h="76200">
                  <a:moveTo>
                    <a:pt x="860874" y="33337"/>
                  </a:moveTo>
                  <a:lnTo>
                    <a:pt x="806900" y="33337"/>
                  </a:lnTo>
                  <a:lnTo>
                    <a:pt x="806900" y="42862"/>
                  </a:lnTo>
                  <a:lnTo>
                    <a:pt x="860874" y="42862"/>
                  </a:lnTo>
                  <a:lnTo>
                    <a:pt x="870399" y="38100"/>
                  </a:lnTo>
                  <a:lnTo>
                    <a:pt x="860874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7431" y="2840474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270400" y="0"/>
                  </a:moveTo>
                  <a:lnTo>
                    <a:pt x="221795" y="4356"/>
                  </a:lnTo>
                  <a:lnTo>
                    <a:pt x="176049" y="16916"/>
                  </a:lnTo>
                  <a:lnTo>
                    <a:pt x="133924" y="36917"/>
                  </a:lnTo>
                  <a:lnTo>
                    <a:pt x="96185" y="63594"/>
                  </a:lnTo>
                  <a:lnTo>
                    <a:pt x="63594" y="96185"/>
                  </a:lnTo>
                  <a:lnTo>
                    <a:pt x="36917" y="133924"/>
                  </a:lnTo>
                  <a:lnTo>
                    <a:pt x="16916" y="176049"/>
                  </a:lnTo>
                  <a:lnTo>
                    <a:pt x="4356" y="221795"/>
                  </a:lnTo>
                  <a:lnTo>
                    <a:pt x="0" y="270400"/>
                  </a:lnTo>
                  <a:lnTo>
                    <a:pt x="4356" y="319005"/>
                  </a:lnTo>
                  <a:lnTo>
                    <a:pt x="16916" y="364752"/>
                  </a:lnTo>
                  <a:lnTo>
                    <a:pt x="36917" y="406876"/>
                  </a:lnTo>
                  <a:lnTo>
                    <a:pt x="63594" y="444615"/>
                  </a:lnTo>
                  <a:lnTo>
                    <a:pt x="96185" y="477205"/>
                  </a:lnTo>
                  <a:lnTo>
                    <a:pt x="133924" y="503882"/>
                  </a:lnTo>
                  <a:lnTo>
                    <a:pt x="176049" y="523883"/>
                  </a:lnTo>
                  <a:lnTo>
                    <a:pt x="221795" y="536443"/>
                  </a:lnTo>
                  <a:lnTo>
                    <a:pt x="270400" y="540800"/>
                  </a:lnTo>
                  <a:lnTo>
                    <a:pt x="319005" y="536443"/>
                  </a:lnTo>
                  <a:lnTo>
                    <a:pt x="364751" y="523883"/>
                  </a:lnTo>
                  <a:lnTo>
                    <a:pt x="406876" y="503882"/>
                  </a:lnTo>
                  <a:lnTo>
                    <a:pt x="444615" y="477205"/>
                  </a:lnTo>
                  <a:lnTo>
                    <a:pt x="477205" y="444615"/>
                  </a:lnTo>
                  <a:lnTo>
                    <a:pt x="503882" y="406876"/>
                  </a:lnTo>
                  <a:lnTo>
                    <a:pt x="523883" y="364752"/>
                  </a:lnTo>
                  <a:lnTo>
                    <a:pt x="536443" y="319005"/>
                  </a:lnTo>
                  <a:lnTo>
                    <a:pt x="540800" y="270400"/>
                  </a:lnTo>
                  <a:lnTo>
                    <a:pt x="536443" y="221795"/>
                  </a:lnTo>
                  <a:lnTo>
                    <a:pt x="523883" y="176049"/>
                  </a:lnTo>
                  <a:lnTo>
                    <a:pt x="503882" y="133924"/>
                  </a:lnTo>
                  <a:lnTo>
                    <a:pt x="477205" y="96185"/>
                  </a:lnTo>
                  <a:lnTo>
                    <a:pt x="444615" y="63594"/>
                  </a:lnTo>
                  <a:lnTo>
                    <a:pt x="406876" y="36917"/>
                  </a:lnTo>
                  <a:lnTo>
                    <a:pt x="364751" y="16916"/>
                  </a:lnTo>
                  <a:lnTo>
                    <a:pt x="319005" y="4356"/>
                  </a:lnTo>
                  <a:lnTo>
                    <a:pt x="2704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57431" y="2840474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0" y="270400"/>
                  </a:moveTo>
                  <a:lnTo>
                    <a:pt x="4356" y="221795"/>
                  </a:lnTo>
                  <a:lnTo>
                    <a:pt x="16916" y="176048"/>
                  </a:lnTo>
                  <a:lnTo>
                    <a:pt x="36917" y="133923"/>
                  </a:lnTo>
                  <a:lnTo>
                    <a:pt x="63594" y="96184"/>
                  </a:lnTo>
                  <a:lnTo>
                    <a:pt x="96184" y="63594"/>
                  </a:lnTo>
                  <a:lnTo>
                    <a:pt x="133923" y="36917"/>
                  </a:lnTo>
                  <a:lnTo>
                    <a:pt x="176048" y="16916"/>
                  </a:lnTo>
                  <a:lnTo>
                    <a:pt x="221795" y="4356"/>
                  </a:lnTo>
                  <a:lnTo>
                    <a:pt x="270400" y="0"/>
                  </a:lnTo>
                  <a:lnTo>
                    <a:pt x="319004" y="4356"/>
                  </a:lnTo>
                  <a:lnTo>
                    <a:pt x="364751" y="16916"/>
                  </a:lnTo>
                  <a:lnTo>
                    <a:pt x="406876" y="36917"/>
                  </a:lnTo>
                  <a:lnTo>
                    <a:pt x="444615" y="63594"/>
                  </a:lnTo>
                  <a:lnTo>
                    <a:pt x="477205" y="96184"/>
                  </a:lnTo>
                  <a:lnTo>
                    <a:pt x="503882" y="133923"/>
                  </a:lnTo>
                  <a:lnTo>
                    <a:pt x="523883" y="176048"/>
                  </a:lnTo>
                  <a:lnTo>
                    <a:pt x="536443" y="221795"/>
                  </a:lnTo>
                  <a:lnTo>
                    <a:pt x="540800" y="270400"/>
                  </a:lnTo>
                  <a:lnTo>
                    <a:pt x="536443" y="319004"/>
                  </a:lnTo>
                  <a:lnTo>
                    <a:pt x="523883" y="364751"/>
                  </a:lnTo>
                  <a:lnTo>
                    <a:pt x="503882" y="406876"/>
                  </a:lnTo>
                  <a:lnTo>
                    <a:pt x="477205" y="444615"/>
                  </a:lnTo>
                  <a:lnTo>
                    <a:pt x="444615" y="477205"/>
                  </a:lnTo>
                  <a:lnTo>
                    <a:pt x="406876" y="503882"/>
                  </a:lnTo>
                  <a:lnTo>
                    <a:pt x="364751" y="523883"/>
                  </a:lnTo>
                  <a:lnTo>
                    <a:pt x="319004" y="536443"/>
                  </a:lnTo>
                  <a:lnTo>
                    <a:pt x="270400" y="540800"/>
                  </a:lnTo>
                  <a:lnTo>
                    <a:pt x="221795" y="536443"/>
                  </a:lnTo>
                  <a:lnTo>
                    <a:pt x="176048" y="523883"/>
                  </a:lnTo>
                  <a:lnTo>
                    <a:pt x="133923" y="503882"/>
                  </a:lnTo>
                  <a:lnTo>
                    <a:pt x="96184" y="477205"/>
                  </a:lnTo>
                  <a:lnTo>
                    <a:pt x="63594" y="444615"/>
                  </a:lnTo>
                  <a:lnTo>
                    <a:pt x="36917" y="406876"/>
                  </a:lnTo>
                  <a:lnTo>
                    <a:pt x="16916" y="364751"/>
                  </a:lnTo>
                  <a:lnTo>
                    <a:pt x="4356" y="319004"/>
                  </a:lnTo>
                  <a:lnTo>
                    <a:pt x="0" y="27040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31503" y="2840465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270399" y="0"/>
                  </a:moveTo>
                  <a:lnTo>
                    <a:pt x="221795" y="4356"/>
                  </a:lnTo>
                  <a:lnTo>
                    <a:pt x="176048" y="16916"/>
                  </a:lnTo>
                  <a:lnTo>
                    <a:pt x="133924" y="36917"/>
                  </a:lnTo>
                  <a:lnTo>
                    <a:pt x="96184" y="63594"/>
                  </a:lnTo>
                  <a:lnTo>
                    <a:pt x="63594" y="96184"/>
                  </a:lnTo>
                  <a:lnTo>
                    <a:pt x="36917" y="133923"/>
                  </a:lnTo>
                  <a:lnTo>
                    <a:pt x="16916" y="176048"/>
                  </a:lnTo>
                  <a:lnTo>
                    <a:pt x="4356" y="221794"/>
                  </a:lnTo>
                  <a:lnTo>
                    <a:pt x="0" y="270399"/>
                  </a:lnTo>
                  <a:lnTo>
                    <a:pt x="4356" y="319004"/>
                  </a:lnTo>
                  <a:lnTo>
                    <a:pt x="16916" y="364750"/>
                  </a:lnTo>
                  <a:lnTo>
                    <a:pt x="36917" y="406875"/>
                  </a:lnTo>
                  <a:lnTo>
                    <a:pt x="63594" y="444614"/>
                  </a:lnTo>
                  <a:lnTo>
                    <a:pt x="96184" y="477204"/>
                  </a:lnTo>
                  <a:lnTo>
                    <a:pt x="133924" y="503881"/>
                  </a:lnTo>
                  <a:lnTo>
                    <a:pt x="176048" y="523882"/>
                  </a:lnTo>
                  <a:lnTo>
                    <a:pt x="221795" y="536442"/>
                  </a:lnTo>
                  <a:lnTo>
                    <a:pt x="270399" y="540799"/>
                  </a:lnTo>
                  <a:lnTo>
                    <a:pt x="319004" y="536442"/>
                  </a:lnTo>
                  <a:lnTo>
                    <a:pt x="364751" y="523882"/>
                  </a:lnTo>
                  <a:lnTo>
                    <a:pt x="406875" y="503881"/>
                  </a:lnTo>
                  <a:lnTo>
                    <a:pt x="444615" y="477204"/>
                  </a:lnTo>
                  <a:lnTo>
                    <a:pt x="477205" y="444614"/>
                  </a:lnTo>
                  <a:lnTo>
                    <a:pt x="503882" y="406875"/>
                  </a:lnTo>
                  <a:lnTo>
                    <a:pt x="523883" y="364750"/>
                  </a:lnTo>
                  <a:lnTo>
                    <a:pt x="536443" y="319004"/>
                  </a:lnTo>
                  <a:lnTo>
                    <a:pt x="540800" y="270399"/>
                  </a:lnTo>
                  <a:lnTo>
                    <a:pt x="536443" y="221794"/>
                  </a:lnTo>
                  <a:lnTo>
                    <a:pt x="523883" y="176048"/>
                  </a:lnTo>
                  <a:lnTo>
                    <a:pt x="503882" y="133923"/>
                  </a:lnTo>
                  <a:lnTo>
                    <a:pt x="477205" y="96184"/>
                  </a:lnTo>
                  <a:lnTo>
                    <a:pt x="444615" y="63594"/>
                  </a:lnTo>
                  <a:lnTo>
                    <a:pt x="406875" y="36917"/>
                  </a:lnTo>
                  <a:lnTo>
                    <a:pt x="364751" y="16916"/>
                  </a:lnTo>
                  <a:lnTo>
                    <a:pt x="319004" y="4356"/>
                  </a:lnTo>
                  <a:lnTo>
                    <a:pt x="270399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1503" y="2840465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0" y="270400"/>
                  </a:moveTo>
                  <a:lnTo>
                    <a:pt x="4356" y="221795"/>
                  </a:lnTo>
                  <a:lnTo>
                    <a:pt x="16916" y="176048"/>
                  </a:lnTo>
                  <a:lnTo>
                    <a:pt x="36917" y="133923"/>
                  </a:lnTo>
                  <a:lnTo>
                    <a:pt x="63594" y="96184"/>
                  </a:lnTo>
                  <a:lnTo>
                    <a:pt x="96184" y="63594"/>
                  </a:lnTo>
                  <a:lnTo>
                    <a:pt x="133923" y="36917"/>
                  </a:lnTo>
                  <a:lnTo>
                    <a:pt x="176048" y="16916"/>
                  </a:lnTo>
                  <a:lnTo>
                    <a:pt x="221795" y="4356"/>
                  </a:lnTo>
                  <a:lnTo>
                    <a:pt x="270400" y="0"/>
                  </a:lnTo>
                  <a:lnTo>
                    <a:pt x="319004" y="4356"/>
                  </a:lnTo>
                  <a:lnTo>
                    <a:pt x="364751" y="16916"/>
                  </a:lnTo>
                  <a:lnTo>
                    <a:pt x="406876" y="36917"/>
                  </a:lnTo>
                  <a:lnTo>
                    <a:pt x="444615" y="63594"/>
                  </a:lnTo>
                  <a:lnTo>
                    <a:pt x="477205" y="96184"/>
                  </a:lnTo>
                  <a:lnTo>
                    <a:pt x="503882" y="133923"/>
                  </a:lnTo>
                  <a:lnTo>
                    <a:pt x="523883" y="176048"/>
                  </a:lnTo>
                  <a:lnTo>
                    <a:pt x="536443" y="221795"/>
                  </a:lnTo>
                  <a:lnTo>
                    <a:pt x="540800" y="270400"/>
                  </a:lnTo>
                  <a:lnTo>
                    <a:pt x="536443" y="319004"/>
                  </a:lnTo>
                  <a:lnTo>
                    <a:pt x="523883" y="364751"/>
                  </a:lnTo>
                  <a:lnTo>
                    <a:pt x="503882" y="406876"/>
                  </a:lnTo>
                  <a:lnTo>
                    <a:pt x="477205" y="444615"/>
                  </a:lnTo>
                  <a:lnTo>
                    <a:pt x="444615" y="477205"/>
                  </a:lnTo>
                  <a:lnTo>
                    <a:pt x="406876" y="503882"/>
                  </a:lnTo>
                  <a:lnTo>
                    <a:pt x="364751" y="523883"/>
                  </a:lnTo>
                  <a:lnTo>
                    <a:pt x="319004" y="536443"/>
                  </a:lnTo>
                  <a:lnTo>
                    <a:pt x="270400" y="540800"/>
                  </a:lnTo>
                  <a:lnTo>
                    <a:pt x="221795" y="536443"/>
                  </a:lnTo>
                  <a:lnTo>
                    <a:pt x="176048" y="523883"/>
                  </a:lnTo>
                  <a:lnTo>
                    <a:pt x="133923" y="503882"/>
                  </a:lnTo>
                  <a:lnTo>
                    <a:pt x="96184" y="477205"/>
                  </a:lnTo>
                  <a:lnTo>
                    <a:pt x="63594" y="444615"/>
                  </a:lnTo>
                  <a:lnTo>
                    <a:pt x="36917" y="406876"/>
                  </a:lnTo>
                  <a:lnTo>
                    <a:pt x="16916" y="364751"/>
                  </a:lnTo>
                  <a:lnTo>
                    <a:pt x="4356" y="319004"/>
                  </a:lnTo>
                  <a:lnTo>
                    <a:pt x="0" y="27040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70510" y="3008517"/>
              <a:ext cx="263525" cy="225425"/>
            </a:xfrm>
            <a:custGeom>
              <a:avLst/>
              <a:gdLst/>
              <a:ahLst/>
              <a:cxnLst/>
              <a:rect l="l" t="t" r="r" b="b"/>
              <a:pathLst>
                <a:path w="263525" h="225425">
                  <a:moveTo>
                    <a:pt x="263017" y="0"/>
                  </a:moveTo>
                  <a:lnTo>
                    <a:pt x="197219" y="10900"/>
                  </a:lnTo>
                  <a:lnTo>
                    <a:pt x="143808" y="47935"/>
                  </a:lnTo>
                  <a:lnTo>
                    <a:pt x="126580" y="88253"/>
                  </a:lnTo>
                  <a:lnTo>
                    <a:pt x="120470" y="133086"/>
                  </a:lnTo>
                  <a:lnTo>
                    <a:pt x="119476" y="154943"/>
                  </a:lnTo>
                  <a:lnTo>
                    <a:pt x="118019" y="165579"/>
                  </a:lnTo>
                  <a:lnTo>
                    <a:pt x="114163" y="175344"/>
                  </a:lnTo>
                  <a:lnTo>
                    <a:pt x="93151" y="198149"/>
                  </a:lnTo>
                  <a:lnTo>
                    <a:pt x="64640" y="213608"/>
                  </a:lnTo>
                  <a:lnTo>
                    <a:pt x="32350" y="222392"/>
                  </a:lnTo>
                  <a:lnTo>
                    <a:pt x="0" y="22517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28058" y="2978403"/>
            <a:ext cx="158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Σ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80926" y="3043364"/>
            <a:ext cx="2172335" cy="145415"/>
          </a:xfrm>
          <a:custGeom>
            <a:avLst/>
            <a:gdLst/>
            <a:ahLst/>
            <a:cxnLst/>
            <a:rect l="l" t="t" r="r" b="b"/>
            <a:pathLst>
              <a:path w="2172334" h="145414">
                <a:moveTo>
                  <a:pt x="262801" y="77685"/>
                </a:moveTo>
                <a:lnTo>
                  <a:pt x="147637" y="10287"/>
                </a:lnTo>
                <a:lnTo>
                  <a:pt x="147637" y="65430"/>
                </a:lnTo>
                <a:lnTo>
                  <a:pt x="0" y="65430"/>
                </a:lnTo>
                <a:lnTo>
                  <a:pt x="0" y="89941"/>
                </a:lnTo>
                <a:lnTo>
                  <a:pt x="147637" y="89941"/>
                </a:lnTo>
                <a:lnTo>
                  <a:pt x="147637" y="145084"/>
                </a:lnTo>
                <a:lnTo>
                  <a:pt x="262801" y="77685"/>
                </a:lnTo>
                <a:close/>
              </a:path>
              <a:path w="2172334" h="145414">
                <a:moveTo>
                  <a:pt x="1356385" y="77698"/>
                </a:moveTo>
                <a:lnTo>
                  <a:pt x="1241221" y="10299"/>
                </a:lnTo>
                <a:lnTo>
                  <a:pt x="1241221" y="65443"/>
                </a:lnTo>
                <a:lnTo>
                  <a:pt x="815594" y="65443"/>
                </a:lnTo>
                <a:lnTo>
                  <a:pt x="815594" y="89966"/>
                </a:lnTo>
                <a:lnTo>
                  <a:pt x="1241221" y="89966"/>
                </a:lnTo>
                <a:lnTo>
                  <a:pt x="1241221" y="145110"/>
                </a:lnTo>
                <a:lnTo>
                  <a:pt x="1356385" y="77698"/>
                </a:lnTo>
                <a:close/>
              </a:path>
              <a:path w="2172334" h="145414">
                <a:moveTo>
                  <a:pt x="2172004" y="67398"/>
                </a:moveTo>
                <a:lnTo>
                  <a:pt x="2056841" y="0"/>
                </a:lnTo>
                <a:lnTo>
                  <a:pt x="2056841" y="55143"/>
                </a:lnTo>
                <a:lnTo>
                  <a:pt x="1909203" y="55143"/>
                </a:lnTo>
                <a:lnTo>
                  <a:pt x="1909203" y="79667"/>
                </a:lnTo>
                <a:lnTo>
                  <a:pt x="2056841" y="79667"/>
                </a:lnTo>
                <a:lnTo>
                  <a:pt x="2056841" y="134810"/>
                </a:lnTo>
                <a:lnTo>
                  <a:pt x="2172004" y="67398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416" y="5712357"/>
            <a:ext cx="11751310" cy="621665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9715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76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transformation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nonlinearity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typically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32532" y="2817876"/>
            <a:ext cx="20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9900"/>
                </a:solidFill>
                <a:latin typeface="Times New Roman"/>
                <a:cs typeface="Times New Roman"/>
              </a:rPr>
              <a:t>ŷ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0432" y="1763500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894"/>
              </a:spcBef>
            </a:pP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17361" dirty="0">
                <a:latin typeface="Times New Roman"/>
                <a:cs typeface="Times New Roman"/>
              </a:rPr>
              <a:t>1</a:t>
            </a:r>
            <a:endParaRPr sz="2400" baseline="-1736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0432" y="2777592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905"/>
              </a:spcBef>
            </a:pP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17361" dirty="0">
                <a:latin typeface="Times New Roman"/>
                <a:cs typeface="Times New Roman"/>
              </a:rPr>
              <a:t>2</a:t>
            </a:r>
            <a:endParaRPr sz="2400" baseline="-1736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0432" y="3843423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910"/>
              </a:spcBef>
            </a:pP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7" baseline="-17361" dirty="0">
                <a:latin typeface="Times New Roman"/>
                <a:cs typeface="Times New Roman"/>
              </a:rPr>
              <a:t>3</a:t>
            </a:r>
            <a:endParaRPr sz="2400" baseline="-1736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80092" y="2069921"/>
            <a:ext cx="2387600" cy="2089150"/>
          </a:xfrm>
          <a:custGeom>
            <a:avLst/>
            <a:gdLst/>
            <a:ahLst/>
            <a:cxnLst/>
            <a:rect l="l" t="t" r="r" b="b"/>
            <a:pathLst>
              <a:path w="2387600" h="2089150">
                <a:moveTo>
                  <a:pt x="2387130" y="1024712"/>
                </a:moveTo>
                <a:lnTo>
                  <a:pt x="2369680" y="1004189"/>
                </a:lnTo>
                <a:lnTo>
                  <a:pt x="2332063" y="959777"/>
                </a:lnTo>
                <a:lnTo>
                  <a:pt x="2318943" y="990434"/>
                </a:lnTo>
                <a:lnTo>
                  <a:pt x="2317331" y="989749"/>
                </a:lnTo>
                <a:lnTo>
                  <a:pt x="2311031" y="986574"/>
                </a:lnTo>
                <a:lnTo>
                  <a:pt x="2311019" y="987056"/>
                </a:lnTo>
                <a:lnTo>
                  <a:pt x="3810" y="0"/>
                </a:lnTo>
                <a:lnTo>
                  <a:pt x="63" y="8763"/>
                </a:lnTo>
                <a:lnTo>
                  <a:pt x="2310993" y="997394"/>
                </a:lnTo>
                <a:lnTo>
                  <a:pt x="2310968" y="1009078"/>
                </a:lnTo>
                <a:lnTo>
                  <a:pt x="2306332" y="1019911"/>
                </a:lnTo>
                <a:lnTo>
                  <a:pt x="1943" y="1013714"/>
                </a:lnTo>
                <a:lnTo>
                  <a:pt x="1917" y="1023239"/>
                </a:lnTo>
                <a:lnTo>
                  <a:pt x="2302268" y="1029423"/>
                </a:lnTo>
                <a:lnTo>
                  <a:pt x="2302091" y="1029843"/>
                </a:lnTo>
                <a:lnTo>
                  <a:pt x="2305926" y="1029627"/>
                </a:lnTo>
                <a:lnTo>
                  <a:pt x="2310879" y="1040765"/>
                </a:lnTo>
                <a:lnTo>
                  <a:pt x="2310841" y="1053388"/>
                </a:lnTo>
                <a:lnTo>
                  <a:pt x="0" y="2079955"/>
                </a:lnTo>
                <a:lnTo>
                  <a:pt x="3860" y="2088654"/>
                </a:lnTo>
                <a:lnTo>
                  <a:pt x="2319426" y="1059992"/>
                </a:lnTo>
                <a:lnTo>
                  <a:pt x="2332964" y="1090460"/>
                </a:lnTo>
                <a:lnTo>
                  <a:pt x="2369489" y="1046137"/>
                </a:lnTo>
                <a:lnTo>
                  <a:pt x="2386888" y="1025004"/>
                </a:lnTo>
                <a:lnTo>
                  <a:pt x="2387130" y="1024877"/>
                </a:lnTo>
                <a:lnTo>
                  <a:pt x="2387130" y="1024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48232" y="2750820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43516" y="2102611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CD"/>
                </a:solidFill>
                <a:latin typeface="Times New Roman"/>
                <a:cs typeface="Times New Roman"/>
              </a:rPr>
              <a:t>w</a:t>
            </a:r>
            <a:r>
              <a:rPr sz="2400" i="1" spc="-7" baseline="-17361" dirty="0">
                <a:solidFill>
                  <a:srgbClr val="FF00CD"/>
                </a:solidFill>
                <a:latin typeface="Times New Roman"/>
                <a:cs typeface="Times New Roman"/>
              </a:rPr>
              <a:t>1</a:t>
            </a:r>
            <a:endParaRPr sz="2400" baseline="-1736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43516" y="2474468"/>
            <a:ext cx="381635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08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CD"/>
                </a:solidFill>
                <a:latin typeface="Times New Roman"/>
                <a:cs typeface="Times New Roman"/>
              </a:rPr>
              <a:t>w</a:t>
            </a:r>
            <a:r>
              <a:rPr sz="2400" i="1" baseline="-17361" dirty="0">
                <a:solidFill>
                  <a:srgbClr val="FF00CD"/>
                </a:solidFill>
                <a:latin typeface="Times New Roman"/>
                <a:cs typeface="Times New Roman"/>
              </a:rPr>
              <a:t>2  </a:t>
            </a:r>
            <a:r>
              <a:rPr sz="2400" i="1" spc="-5" dirty="0">
                <a:solidFill>
                  <a:srgbClr val="FF00CD"/>
                </a:solidFill>
                <a:latin typeface="Times New Roman"/>
                <a:cs typeface="Times New Roman"/>
              </a:rPr>
              <a:t>w</a:t>
            </a:r>
            <a:r>
              <a:rPr sz="2400" i="1" baseline="-17361" dirty="0">
                <a:solidFill>
                  <a:srgbClr val="FF00CD"/>
                </a:solidFill>
                <a:latin typeface="Times New Roman"/>
                <a:cs typeface="Times New Roman"/>
              </a:rPr>
              <a:t>3</a:t>
            </a:r>
            <a:endParaRPr sz="2400" baseline="-1736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0237" y="4157746"/>
            <a:ext cx="2395855" cy="6064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72390" rIns="0" bIns="0" rtlCol="0">
            <a:spAutoFit/>
          </a:bodyPr>
          <a:lstStyle/>
          <a:p>
            <a:pPr marL="90805" marR="143510">
              <a:lnSpc>
                <a:spcPct val="103099"/>
              </a:lnSpc>
              <a:spcBef>
                <a:spcPts val="570"/>
              </a:spcBef>
            </a:pPr>
            <a:r>
              <a:rPr sz="1300" spc="-10" dirty="0">
                <a:solidFill>
                  <a:srgbClr val="434343"/>
                </a:solidFill>
                <a:latin typeface="Calibri"/>
                <a:cs typeface="Calibri"/>
              </a:rPr>
              <a:t>From</a:t>
            </a:r>
            <a:r>
              <a:rPr sz="1300" spc="-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Calibri"/>
                <a:cs typeface="Calibri"/>
              </a:rPr>
              <a:t>here</a:t>
            </a:r>
            <a:r>
              <a:rPr sz="1300" spc="-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34343"/>
                </a:solidFill>
                <a:latin typeface="Calibri"/>
                <a:cs typeface="Calibri"/>
              </a:rPr>
              <a:t>on,</a:t>
            </a:r>
            <a:r>
              <a:rPr sz="1300" spc="-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Calibri"/>
                <a:cs typeface="Calibri"/>
              </a:rPr>
              <a:t>we</a:t>
            </a:r>
            <a:r>
              <a:rPr sz="13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Calibri"/>
                <a:cs typeface="Calibri"/>
              </a:rPr>
              <a:t>leave</a:t>
            </a:r>
            <a:r>
              <a:rPr sz="1300" spc="-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34343"/>
                </a:solidFill>
                <a:latin typeface="Calibri"/>
                <a:cs typeface="Calibri"/>
              </a:rPr>
              <a:t>out</a:t>
            </a:r>
            <a:r>
              <a:rPr sz="1300" spc="-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434343"/>
                </a:solidFill>
                <a:latin typeface="Calibri"/>
                <a:cs typeface="Calibri"/>
              </a:rPr>
              <a:t>bias </a:t>
            </a:r>
            <a:r>
              <a:rPr sz="1300" spc="-28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434343"/>
                </a:solidFill>
                <a:latin typeface="Calibri"/>
                <a:cs typeface="Calibri"/>
              </a:rPr>
              <a:t>square</a:t>
            </a:r>
            <a:r>
              <a:rPr sz="130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34343"/>
                </a:solidFill>
                <a:latin typeface="Calibri"/>
                <a:cs typeface="Calibri"/>
              </a:rPr>
              <a:t>for </a:t>
            </a:r>
            <a:r>
              <a:rPr sz="1300" dirty="0">
                <a:solidFill>
                  <a:srgbClr val="434343"/>
                </a:solidFill>
                <a:latin typeface="Calibri"/>
                <a:cs typeface="Calibri"/>
              </a:rPr>
              <a:t>simple  </a:t>
            </a:r>
            <a:r>
              <a:rPr sz="1300" spc="-5" dirty="0">
                <a:solidFill>
                  <a:srgbClr val="434343"/>
                </a:solidFill>
                <a:latin typeface="Calibri"/>
                <a:cs typeface="Calibri"/>
              </a:rPr>
              <a:t>visualization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1387" y="3618547"/>
            <a:ext cx="172008" cy="28321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1712197" y="6371008"/>
            <a:ext cx="23622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12</a:t>
            </a:fld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83" y="0"/>
            <a:ext cx="11237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Multi-Layer</a:t>
            </a:r>
            <a:r>
              <a:rPr spc="-10" dirty="0"/>
              <a:t> </a:t>
            </a:r>
            <a:r>
              <a:rPr spc="-30" dirty="0"/>
              <a:t>Perceptron</a:t>
            </a:r>
            <a:r>
              <a:rPr spc="-10" dirty="0"/>
              <a:t> </a:t>
            </a:r>
            <a:r>
              <a:rPr spc="-5" dirty="0"/>
              <a:t>(MLP)- </a:t>
            </a:r>
            <a:r>
              <a:rPr spc="-20" dirty="0"/>
              <a:t>(Feed-Forward</a:t>
            </a:r>
            <a:r>
              <a:rPr spc="-5" dirty="0"/>
              <a:t> </a:t>
            </a:r>
            <a:r>
              <a:rPr dirty="0"/>
              <a:t>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8623" y="4341047"/>
            <a:ext cx="501650" cy="6832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 indent="137795">
              <a:lnSpc>
                <a:spcPct val="100000"/>
              </a:lnSpc>
              <a:spcBef>
                <a:spcPts val="605"/>
              </a:spcBef>
            </a:pPr>
            <a:r>
              <a:rPr sz="1725" b="0" spc="15" baseline="-19323" dirty="0">
                <a:latin typeface="Calibri Light"/>
                <a:cs typeface="Calibri Light"/>
              </a:rPr>
              <a:t>1</a:t>
            </a:r>
            <a:r>
              <a:rPr sz="750" b="0" spc="10" dirty="0">
                <a:latin typeface="Calibri Light"/>
                <a:cs typeface="Calibri Light"/>
              </a:rPr>
              <a:t>st</a:t>
            </a:r>
            <a:endParaRPr sz="750">
              <a:latin typeface="Calibri Light"/>
              <a:cs typeface="Calibri Light"/>
            </a:endParaRPr>
          </a:p>
          <a:p>
            <a:pPr marL="103505" marR="30480" indent="-66040">
              <a:lnSpc>
                <a:spcPct val="100899"/>
              </a:lnSpc>
              <a:spcBef>
                <a:spcPts val="500"/>
              </a:spcBef>
            </a:pPr>
            <a:r>
              <a:rPr sz="1150" b="0" spc="25" dirty="0">
                <a:latin typeface="Calibri Light"/>
                <a:cs typeface="Calibri Light"/>
              </a:rPr>
              <a:t>h</a:t>
            </a:r>
            <a:r>
              <a:rPr sz="1150" b="0" spc="5" dirty="0">
                <a:latin typeface="Calibri Light"/>
                <a:cs typeface="Calibri Light"/>
              </a:rPr>
              <a:t>i</a:t>
            </a:r>
            <a:r>
              <a:rPr sz="1150" b="0" spc="25" dirty="0">
                <a:latin typeface="Calibri Light"/>
                <a:cs typeface="Calibri Light"/>
              </a:rPr>
              <a:t>dd</a:t>
            </a:r>
            <a:r>
              <a:rPr sz="1150" b="0" spc="15" dirty="0">
                <a:latin typeface="Calibri Light"/>
                <a:cs typeface="Calibri Light"/>
              </a:rPr>
              <a:t>en  </a:t>
            </a:r>
            <a:r>
              <a:rPr sz="1150" b="0" spc="5" dirty="0">
                <a:latin typeface="Calibri Light"/>
                <a:cs typeface="Calibri Light"/>
              </a:rPr>
              <a:t>layer</a:t>
            </a:r>
            <a:endParaRPr sz="115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907" y="4341047"/>
            <a:ext cx="501650" cy="6832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 indent="121285">
              <a:lnSpc>
                <a:spcPct val="100000"/>
              </a:lnSpc>
              <a:spcBef>
                <a:spcPts val="605"/>
              </a:spcBef>
            </a:pPr>
            <a:r>
              <a:rPr sz="1725" b="0" spc="30" baseline="-19323" dirty="0">
                <a:latin typeface="Calibri Light"/>
                <a:cs typeface="Calibri Light"/>
              </a:rPr>
              <a:t>2</a:t>
            </a:r>
            <a:r>
              <a:rPr sz="750" b="0" spc="20" dirty="0">
                <a:latin typeface="Calibri Light"/>
                <a:cs typeface="Calibri Light"/>
              </a:rPr>
              <a:t>nd</a:t>
            </a:r>
            <a:endParaRPr sz="750">
              <a:latin typeface="Calibri Light"/>
              <a:cs typeface="Calibri Light"/>
            </a:endParaRPr>
          </a:p>
          <a:p>
            <a:pPr marL="103505" marR="30480" indent="-66040">
              <a:lnSpc>
                <a:spcPct val="100899"/>
              </a:lnSpc>
              <a:spcBef>
                <a:spcPts val="500"/>
              </a:spcBef>
            </a:pPr>
            <a:r>
              <a:rPr sz="1150" b="0" spc="25" dirty="0">
                <a:latin typeface="Calibri Light"/>
                <a:cs typeface="Calibri Light"/>
              </a:rPr>
              <a:t>h</a:t>
            </a:r>
            <a:r>
              <a:rPr sz="1150" b="0" spc="5" dirty="0">
                <a:latin typeface="Calibri Light"/>
                <a:cs typeface="Calibri Light"/>
              </a:rPr>
              <a:t>i</a:t>
            </a:r>
            <a:r>
              <a:rPr sz="1150" b="0" spc="25" dirty="0">
                <a:latin typeface="Calibri Light"/>
                <a:cs typeface="Calibri Light"/>
              </a:rPr>
              <a:t>dd</a:t>
            </a:r>
            <a:r>
              <a:rPr sz="1150" b="0" spc="15" dirty="0">
                <a:latin typeface="Calibri Light"/>
                <a:cs typeface="Calibri Light"/>
              </a:rPr>
              <a:t>en  </a:t>
            </a:r>
            <a:r>
              <a:rPr sz="1150" b="0" spc="5" dirty="0">
                <a:latin typeface="Calibri Light"/>
                <a:cs typeface="Calibri Light"/>
              </a:rPr>
              <a:t>layer</a:t>
            </a:r>
            <a:endParaRPr sz="115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6697" y="4504645"/>
            <a:ext cx="1446530" cy="4038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150" b="0" spc="20" dirty="0">
                <a:latin typeface="Calibri Light"/>
                <a:cs typeface="Calibri Light"/>
              </a:rPr>
              <a:t>Output</a:t>
            </a:r>
            <a:r>
              <a:rPr sz="1150" b="0" spc="-10" dirty="0">
                <a:latin typeface="Calibri Light"/>
                <a:cs typeface="Calibri Light"/>
              </a:rPr>
              <a:t> </a:t>
            </a:r>
            <a:r>
              <a:rPr sz="1150" b="0" spc="5" dirty="0">
                <a:latin typeface="Calibri Light"/>
                <a:cs typeface="Calibri Light"/>
              </a:rPr>
              <a:t>Layer</a:t>
            </a:r>
            <a:endParaRPr sz="115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150" b="0" spc="5" dirty="0">
                <a:latin typeface="Calibri Light"/>
                <a:cs typeface="Calibri Light"/>
              </a:rPr>
              <a:t>for </a:t>
            </a:r>
            <a:r>
              <a:rPr sz="1150" b="0" spc="15" dirty="0">
                <a:latin typeface="Calibri Light"/>
                <a:cs typeface="Calibri Light"/>
              </a:rPr>
              <a:t>Binary</a:t>
            </a:r>
            <a:r>
              <a:rPr sz="1150" b="0" spc="5" dirty="0">
                <a:latin typeface="Calibri Light"/>
                <a:cs typeface="Calibri Light"/>
              </a:rPr>
              <a:t> </a:t>
            </a:r>
            <a:r>
              <a:rPr sz="1150" b="0" spc="10" dirty="0">
                <a:latin typeface="Calibri Light"/>
                <a:cs typeface="Calibri Light"/>
              </a:rPr>
              <a:t>Classification</a:t>
            </a:r>
            <a:endParaRPr sz="115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7339" y="1736885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6065" y="1862328"/>
            <a:ext cx="11683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baseline="5050" dirty="0">
                <a:latin typeface="Calibri Light"/>
                <a:cs typeface="Calibri Light"/>
              </a:rPr>
              <a:t>x</a:t>
            </a:r>
            <a:r>
              <a:rPr sz="500" b="0" dirty="0">
                <a:latin typeface="Calibri Light"/>
                <a:cs typeface="Calibri Light"/>
              </a:rPr>
              <a:t>1</a:t>
            </a:r>
            <a:endParaRPr sz="5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7339" y="2462618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6065" y="2587752"/>
            <a:ext cx="11683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baseline="5050" dirty="0">
                <a:latin typeface="Calibri Light"/>
                <a:cs typeface="Calibri Light"/>
              </a:rPr>
              <a:t>x</a:t>
            </a:r>
            <a:r>
              <a:rPr sz="500" b="0" dirty="0">
                <a:latin typeface="Calibri Light"/>
                <a:cs typeface="Calibri Light"/>
              </a:rPr>
              <a:t>2</a:t>
            </a:r>
            <a:endParaRPr sz="5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7339" y="3225377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6065" y="3349752"/>
            <a:ext cx="11683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baseline="5050" dirty="0">
                <a:latin typeface="Calibri Light"/>
                <a:cs typeface="Calibri Light"/>
              </a:rPr>
              <a:t>x</a:t>
            </a:r>
            <a:r>
              <a:rPr sz="500" b="0" dirty="0">
                <a:latin typeface="Calibri Light"/>
                <a:cs typeface="Calibri Light"/>
              </a:rPr>
              <a:t>3</a:t>
            </a:r>
            <a:endParaRPr sz="500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78001" y="1228591"/>
            <a:ext cx="4636770" cy="3036570"/>
            <a:chOff x="4178001" y="1228591"/>
            <a:chExt cx="4636770" cy="3036570"/>
          </a:xfrm>
        </p:grpSpPr>
        <p:sp>
          <p:nvSpPr>
            <p:cNvPr id="13" name="object 13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0466" y="1516523"/>
              <a:ext cx="1141095" cy="447675"/>
            </a:xfrm>
            <a:custGeom>
              <a:avLst/>
              <a:gdLst/>
              <a:ahLst/>
              <a:cxnLst/>
              <a:rect l="l" t="t" r="r" b="b"/>
              <a:pathLst>
                <a:path w="1141095" h="447675">
                  <a:moveTo>
                    <a:pt x="1019917" y="54983"/>
                  </a:moveTo>
                  <a:lnTo>
                    <a:pt x="0" y="438303"/>
                  </a:lnTo>
                  <a:lnTo>
                    <a:pt x="3350" y="447219"/>
                  </a:lnTo>
                  <a:lnTo>
                    <a:pt x="1023268" y="63899"/>
                  </a:lnTo>
                  <a:lnTo>
                    <a:pt x="1019917" y="54983"/>
                  </a:lnTo>
                  <a:close/>
                </a:path>
                <a:path w="1141095" h="447675">
                  <a:moveTo>
                    <a:pt x="1107322" y="50515"/>
                  </a:moveTo>
                  <a:lnTo>
                    <a:pt x="1031805" y="50515"/>
                  </a:lnTo>
                  <a:lnTo>
                    <a:pt x="1035155" y="59432"/>
                  </a:lnTo>
                  <a:lnTo>
                    <a:pt x="1023268" y="63899"/>
                  </a:lnTo>
                  <a:lnTo>
                    <a:pt x="1043932" y="118882"/>
                  </a:lnTo>
                  <a:lnTo>
                    <a:pt x="1107322" y="50515"/>
                  </a:lnTo>
                  <a:close/>
                </a:path>
                <a:path w="1141095" h="447675">
                  <a:moveTo>
                    <a:pt x="1031805" y="50515"/>
                  </a:moveTo>
                  <a:lnTo>
                    <a:pt x="1019917" y="54983"/>
                  </a:lnTo>
                  <a:lnTo>
                    <a:pt x="1023268" y="63899"/>
                  </a:lnTo>
                  <a:lnTo>
                    <a:pt x="1035155" y="59432"/>
                  </a:lnTo>
                  <a:lnTo>
                    <a:pt x="1031805" y="50515"/>
                  </a:lnTo>
                  <a:close/>
                </a:path>
                <a:path w="1141095" h="447675">
                  <a:moveTo>
                    <a:pt x="999253" y="0"/>
                  </a:moveTo>
                  <a:lnTo>
                    <a:pt x="1019917" y="54983"/>
                  </a:lnTo>
                  <a:lnTo>
                    <a:pt x="1031805" y="50515"/>
                  </a:lnTo>
                  <a:lnTo>
                    <a:pt x="1107322" y="50515"/>
                  </a:lnTo>
                  <a:lnTo>
                    <a:pt x="1140473" y="14761"/>
                  </a:lnTo>
                  <a:lnTo>
                    <a:pt x="999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201" y="0"/>
                  </a:moveTo>
                  <a:lnTo>
                    <a:pt x="245642" y="3837"/>
                  </a:lnTo>
                  <a:lnTo>
                    <a:pt x="200527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7" y="571452"/>
                  </a:lnTo>
                  <a:lnTo>
                    <a:pt x="245642" y="582562"/>
                  </a:lnTo>
                  <a:lnTo>
                    <a:pt x="293201" y="586399"/>
                  </a:lnTo>
                  <a:lnTo>
                    <a:pt x="340759" y="582562"/>
                  </a:lnTo>
                  <a:lnTo>
                    <a:pt x="385874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30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30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4" y="14947"/>
                  </a:lnTo>
                  <a:lnTo>
                    <a:pt x="340759" y="3837"/>
                  </a:lnTo>
                  <a:lnTo>
                    <a:pt x="293201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0705" y="1954744"/>
              <a:ext cx="1140460" cy="387350"/>
            </a:xfrm>
            <a:custGeom>
              <a:avLst/>
              <a:gdLst/>
              <a:ahLst/>
              <a:cxnLst/>
              <a:rect l="l" t="t" r="r" b="b"/>
              <a:pathLst>
                <a:path w="1140460" h="387350">
                  <a:moveTo>
                    <a:pt x="1017717" y="331162"/>
                  </a:moveTo>
                  <a:lnTo>
                    <a:pt x="999995" y="387162"/>
                  </a:lnTo>
                  <a:lnTo>
                    <a:pt x="1140235" y="364940"/>
                  </a:lnTo>
                  <a:lnTo>
                    <a:pt x="1109361" y="334994"/>
                  </a:lnTo>
                  <a:lnTo>
                    <a:pt x="1029826" y="334994"/>
                  </a:lnTo>
                  <a:lnTo>
                    <a:pt x="1017717" y="331162"/>
                  </a:lnTo>
                  <a:close/>
                </a:path>
                <a:path w="1140460" h="387350">
                  <a:moveTo>
                    <a:pt x="1020591" y="322080"/>
                  </a:moveTo>
                  <a:lnTo>
                    <a:pt x="1017717" y="331162"/>
                  </a:lnTo>
                  <a:lnTo>
                    <a:pt x="1029826" y="334994"/>
                  </a:lnTo>
                  <a:lnTo>
                    <a:pt x="1032700" y="325912"/>
                  </a:lnTo>
                  <a:lnTo>
                    <a:pt x="1020591" y="322080"/>
                  </a:lnTo>
                  <a:close/>
                </a:path>
                <a:path w="1140460" h="387350">
                  <a:moveTo>
                    <a:pt x="1038313" y="266080"/>
                  </a:moveTo>
                  <a:lnTo>
                    <a:pt x="1020591" y="322080"/>
                  </a:lnTo>
                  <a:lnTo>
                    <a:pt x="1032700" y="325912"/>
                  </a:lnTo>
                  <a:lnTo>
                    <a:pt x="1029826" y="334994"/>
                  </a:lnTo>
                  <a:lnTo>
                    <a:pt x="1109361" y="334994"/>
                  </a:lnTo>
                  <a:lnTo>
                    <a:pt x="1038313" y="266080"/>
                  </a:lnTo>
                  <a:close/>
                </a:path>
                <a:path w="1140460" h="387350">
                  <a:moveTo>
                    <a:pt x="2874" y="0"/>
                  </a:moveTo>
                  <a:lnTo>
                    <a:pt x="0" y="9080"/>
                  </a:lnTo>
                  <a:lnTo>
                    <a:pt x="1017717" y="331162"/>
                  </a:lnTo>
                  <a:lnTo>
                    <a:pt x="1020591" y="322080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8694" y="1955999"/>
              <a:ext cx="1142365" cy="1198245"/>
            </a:xfrm>
            <a:custGeom>
              <a:avLst/>
              <a:gdLst/>
              <a:ahLst/>
              <a:cxnLst/>
              <a:rect l="l" t="t" r="r" b="b"/>
              <a:pathLst>
                <a:path w="1142364" h="1198245">
                  <a:moveTo>
                    <a:pt x="1051176" y="1109440"/>
                  </a:moveTo>
                  <a:lnTo>
                    <a:pt x="1008658" y="1149965"/>
                  </a:lnTo>
                  <a:lnTo>
                    <a:pt x="1142245" y="1198084"/>
                  </a:lnTo>
                  <a:lnTo>
                    <a:pt x="1117863" y="1118633"/>
                  </a:lnTo>
                  <a:lnTo>
                    <a:pt x="1059938" y="1118633"/>
                  </a:lnTo>
                  <a:lnTo>
                    <a:pt x="1051176" y="1109440"/>
                  </a:lnTo>
                  <a:close/>
                </a:path>
                <a:path w="1142364" h="1198245">
                  <a:moveTo>
                    <a:pt x="1058071" y="1102868"/>
                  </a:moveTo>
                  <a:lnTo>
                    <a:pt x="1051176" y="1109440"/>
                  </a:lnTo>
                  <a:lnTo>
                    <a:pt x="1059938" y="1118633"/>
                  </a:lnTo>
                  <a:lnTo>
                    <a:pt x="1066833" y="1112061"/>
                  </a:lnTo>
                  <a:lnTo>
                    <a:pt x="1058071" y="1102868"/>
                  </a:lnTo>
                  <a:close/>
                </a:path>
                <a:path w="1142364" h="1198245">
                  <a:moveTo>
                    <a:pt x="1100589" y="1062343"/>
                  </a:moveTo>
                  <a:lnTo>
                    <a:pt x="1058071" y="1102868"/>
                  </a:lnTo>
                  <a:lnTo>
                    <a:pt x="1066833" y="1112061"/>
                  </a:lnTo>
                  <a:lnTo>
                    <a:pt x="1059938" y="1118633"/>
                  </a:lnTo>
                  <a:lnTo>
                    <a:pt x="1117863" y="1118633"/>
                  </a:lnTo>
                  <a:lnTo>
                    <a:pt x="1100589" y="1062343"/>
                  </a:lnTo>
                  <a:close/>
                </a:path>
                <a:path w="1142364" h="1198245">
                  <a:moveTo>
                    <a:pt x="6894" y="0"/>
                  </a:moveTo>
                  <a:lnTo>
                    <a:pt x="0" y="6570"/>
                  </a:lnTo>
                  <a:lnTo>
                    <a:pt x="1051176" y="1109440"/>
                  </a:lnTo>
                  <a:lnTo>
                    <a:pt x="1058071" y="1102868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6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29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29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7995" y="1531378"/>
              <a:ext cx="3557270" cy="2437130"/>
            </a:xfrm>
            <a:custGeom>
              <a:avLst/>
              <a:gdLst/>
              <a:ahLst/>
              <a:cxnLst/>
              <a:rect l="l" t="t" r="r" b="b"/>
              <a:pathLst>
                <a:path w="3557270" h="2437129">
                  <a:moveTo>
                    <a:pt x="1142936" y="0"/>
                  </a:moveTo>
                  <a:lnTo>
                    <a:pt x="1142758" y="114"/>
                  </a:lnTo>
                  <a:lnTo>
                    <a:pt x="1072578" y="24015"/>
                  </a:lnTo>
                  <a:lnTo>
                    <a:pt x="1072578" y="109067"/>
                  </a:lnTo>
                  <a:lnTo>
                    <a:pt x="560933" y="970089"/>
                  </a:lnTo>
                  <a:lnTo>
                    <a:pt x="553580" y="972451"/>
                  </a:lnTo>
                  <a:lnTo>
                    <a:pt x="553580" y="982446"/>
                  </a:lnTo>
                  <a:lnTo>
                    <a:pt x="436714" y="1179118"/>
                  </a:lnTo>
                  <a:lnTo>
                    <a:pt x="431126" y="1169301"/>
                  </a:lnTo>
                  <a:lnTo>
                    <a:pt x="431126" y="1188529"/>
                  </a:lnTo>
                  <a:lnTo>
                    <a:pt x="366242" y="1297711"/>
                  </a:lnTo>
                  <a:lnTo>
                    <a:pt x="361327" y="1295692"/>
                  </a:lnTo>
                  <a:lnTo>
                    <a:pt x="361327" y="1305991"/>
                  </a:lnTo>
                  <a:lnTo>
                    <a:pt x="275336" y="1450695"/>
                  </a:lnTo>
                  <a:lnTo>
                    <a:pt x="21475" y="1165948"/>
                  </a:lnTo>
                  <a:lnTo>
                    <a:pt x="361327" y="1305991"/>
                  </a:lnTo>
                  <a:lnTo>
                    <a:pt x="361327" y="1295692"/>
                  </a:lnTo>
                  <a:lnTo>
                    <a:pt x="17983" y="1154214"/>
                  </a:lnTo>
                  <a:lnTo>
                    <a:pt x="350913" y="1047445"/>
                  </a:lnTo>
                  <a:lnTo>
                    <a:pt x="431126" y="1188529"/>
                  </a:lnTo>
                  <a:lnTo>
                    <a:pt x="431126" y="1169301"/>
                  </a:lnTo>
                  <a:lnTo>
                    <a:pt x="360172" y="1044473"/>
                  </a:lnTo>
                  <a:lnTo>
                    <a:pt x="553580" y="982446"/>
                  </a:lnTo>
                  <a:lnTo>
                    <a:pt x="553580" y="972451"/>
                  </a:lnTo>
                  <a:lnTo>
                    <a:pt x="355358" y="1036015"/>
                  </a:lnTo>
                  <a:lnTo>
                    <a:pt x="346100" y="1019733"/>
                  </a:lnTo>
                  <a:lnTo>
                    <a:pt x="346100" y="1038987"/>
                  </a:lnTo>
                  <a:lnTo>
                    <a:pt x="21158" y="1143190"/>
                  </a:lnTo>
                  <a:lnTo>
                    <a:pt x="264947" y="896239"/>
                  </a:lnTo>
                  <a:lnTo>
                    <a:pt x="346100" y="1038987"/>
                  </a:lnTo>
                  <a:lnTo>
                    <a:pt x="346100" y="1019733"/>
                  </a:lnTo>
                  <a:lnTo>
                    <a:pt x="271894" y="889203"/>
                  </a:lnTo>
                  <a:lnTo>
                    <a:pt x="1055268" y="95643"/>
                  </a:lnTo>
                  <a:lnTo>
                    <a:pt x="1064615" y="101206"/>
                  </a:lnTo>
                  <a:lnTo>
                    <a:pt x="1072578" y="109067"/>
                  </a:lnTo>
                  <a:lnTo>
                    <a:pt x="1072578" y="24015"/>
                  </a:lnTo>
                  <a:lnTo>
                    <a:pt x="1008532" y="45821"/>
                  </a:lnTo>
                  <a:lnTo>
                    <a:pt x="1033386" y="70370"/>
                  </a:lnTo>
                  <a:lnTo>
                    <a:pt x="1023467" y="76746"/>
                  </a:lnTo>
                  <a:lnTo>
                    <a:pt x="1046822" y="90627"/>
                  </a:lnTo>
                  <a:lnTo>
                    <a:pt x="267004" y="880592"/>
                  </a:lnTo>
                  <a:lnTo>
                    <a:pt x="8280" y="425564"/>
                  </a:lnTo>
                  <a:lnTo>
                    <a:pt x="0" y="430263"/>
                  </a:lnTo>
                  <a:lnTo>
                    <a:pt x="260045" y="887628"/>
                  </a:lnTo>
                  <a:lnTo>
                    <a:pt x="749" y="1150302"/>
                  </a:lnTo>
                  <a:lnTo>
                    <a:pt x="4114" y="1153668"/>
                  </a:lnTo>
                  <a:lnTo>
                    <a:pt x="584" y="1156817"/>
                  </a:lnTo>
                  <a:lnTo>
                    <a:pt x="270243" y="1459280"/>
                  </a:lnTo>
                  <a:lnTo>
                    <a:pt x="50" y="1913966"/>
                  </a:lnTo>
                  <a:lnTo>
                    <a:pt x="4140" y="1916404"/>
                  </a:lnTo>
                  <a:lnTo>
                    <a:pt x="2184" y="1920748"/>
                  </a:lnTo>
                  <a:lnTo>
                    <a:pt x="1012418" y="2377071"/>
                  </a:lnTo>
                  <a:lnTo>
                    <a:pt x="1011021" y="2378316"/>
                  </a:lnTo>
                  <a:lnTo>
                    <a:pt x="1024813" y="2383815"/>
                  </a:lnTo>
                  <a:lnTo>
                    <a:pt x="1001064" y="2436393"/>
                  </a:lnTo>
                  <a:lnTo>
                    <a:pt x="1142847" y="2430818"/>
                  </a:lnTo>
                  <a:lnTo>
                    <a:pt x="1142885" y="2430691"/>
                  </a:lnTo>
                  <a:lnTo>
                    <a:pt x="1137754" y="2333701"/>
                  </a:lnTo>
                  <a:lnTo>
                    <a:pt x="1135367" y="2288921"/>
                  </a:lnTo>
                  <a:lnTo>
                    <a:pt x="1108608" y="2304135"/>
                  </a:lnTo>
                  <a:lnTo>
                    <a:pt x="1105814" y="2293797"/>
                  </a:lnTo>
                  <a:lnTo>
                    <a:pt x="1082421" y="2314664"/>
                  </a:lnTo>
                  <a:lnTo>
                    <a:pt x="1075143" y="2301875"/>
                  </a:lnTo>
                  <a:lnTo>
                    <a:pt x="1075143" y="2321141"/>
                  </a:lnTo>
                  <a:lnTo>
                    <a:pt x="1068895" y="2326716"/>
                  </a:lnTo>
                  <a:lnTo>
                    <a:pt x="1061618" y="2330856"/>
                  </a:lnTo>
                  <a:lnTo>
                    <a:pt x="1053338" y="2320658"/>
                  </a:lnTo>
                  <a:lnTo>
                    <a:pt x="1052563" y="2322372"/>
                  </a:lnTo>
                  <a:lnTo>
                    <a:pt x="1048270" y="2317559"/>
                  </a:lnTo>
                  <a:lnTo>
                    <a:pt x="1048270" y="2331859"/>
                  </a:lnTo>
                  <a:lnTo>
                    <a:pt x="1044270" y="2340724"/>
                  </a:lnTo>
                  <a:lnTo>
                    <a:pt x="1024966" y="2351697"/>
                  </a:lnTo>
                  <a:lnTo>
                    <a:pt x="1034046" y="2357793"/>
                  </a:lnTo>
                  <a:lnTo>
                    <a:pt x="1020191" y="2370150"/>
                  </a:lnTo>
                  <a:lnTo>
                    <a:pt x="18427" y="1917636"/>
                  </a:lnTo>
                  <a:lnTo>
                    <a:pt x="555485" y="1779181"/>
                  </a:lnTo>
                  <a:lnTo>
                    <a:pt x="1048270" y="2331859"/>
                  </a:lnTo>
                  <a:lnTo>
                    <a:pt x="1048270" y="2317559"/>
                  </a:lnTo>
                  <a:lnTo>
                    <a:pt x="565848" y="1776514"/>
                  </a:lnTo>
                  <a:lnTo>
                    <a:pt x="739927" y="1731632"/>
                  </a:lnTo>
                  <a:lnTo>
                    <a:pt x="1075143" y="2321141"/>
                  </a:lnTo>
                  <a:lnTo>
                    <a:pt x="1075143" y="2301875"/>
                  </a:lnTo>
                  <a:lnTo>
                    <a:pt x="749477" y="1729168"/>
                  </a:lnTo>
                  <a:lnTo>
                    <a:pt x="1021143" y="1659128"/>
                  </a:lnTo>
                  <a:lnTo>
                    <a:pt x="1035812" y="1715998"/>
                  </a:lnTo>
                  <a:lnTo>
                    <a:pt x="1115441" y="1646732"/>
                  </a:lnTo>
                  <a:lnTo>
                    <a:pt x="1142885" y="1622856"/>
                  </a:lnTo>
                  <a:lnTo>
                    <a:pt x="1108862" y="1583702"/>
                  </a:lnTo>
                  <a:lnTo>
                    <a:pt x="1049705" y="1515757"/>
                  </a:lnTo>
                  <a:lnTo>
                    <a:pt x="1027328" y="1570062"/>
                  </a:lnTo>
                  <a:lnTo>
                    <a:pt x="1023696" y="1568577"/>
                  </a:lnTo>
                  <a:lnTo>
                    <a:pt x="1023696" y="1578864"/>
                  </a:lnTo>
                  <a:lnTo>
                    <a:pt x="1016749" y="1595742"/>
                  </a:lnTo>
                  <a:lnTo>
                    <a:pt x="1004112" y="1593024"/>
                  </a:lnTo>
                  <a:lnTo>
                    <a:pt x="1009396" y="1613573"/>
                  </a:lnTo>
                  <a:lnTo>
                    <a:pt x="1001331" y="1633181"/>
                  </a:lnTo>
                  <a:lnTo>
                    <a:pt x="1014209" y="1632242"/>
                  </a:lnTo>
                  <a:lnTo>
                    <a:pt x="1018768" y="1649895"/>
                  </a:lnTo>
                  <a:lnTo>
                    <a:pt x="744601" y="1720583"/>
                  </a:lnTo>
                  <a:lnTo>
                    <a:pt x="735050" y="1703793"/>
                  </a:lnTo>
                  <a:lnTo>
                    <a:pt x="735050" y="1723047"/>
                  </a:lnTo>
                  <a:lnTo>
                    <a:pt x="558723" y="1768513"/>
                  </a:lnTo>
                  <a:lnTo>
                    <a:pt x="548347" y="1756879"/>
                  </a:lnTo>
                  <a:lnTo>
                    <a:pt x="548347" y="1771180"/>
                  </a:lnTo>
                  <a:lnTo>
                    <a:pt x="19989" y="1907400"/>
                  </a:lnTo>
                  <a:lnTo>
                    <a:pt x="365048" y="1565617"/>
                  </a:lnTo>
                  <a:lnTo>
                    <a:pt x="548347" y="1771180"/>
                  </a:lnTo>
                  <a:lnTo>
                    <a:pt x="548347" y="1756879"/>
                  </a:lnTo>
                  <a:lnTo>
                    <a:pt x="371830" y="1558899"/>
                  </a:lnTo>
                  <a:lnTo>
                    <a:pt x="544474" y="1387894"/>
                  </a:lnTo>
                  <a:lnTo>
                    <a:pt x="735050" y="1723047"/>
                  </a:lnTo>
                  <a:lnTo>
                    <a:pt x="735050" y="1703793"/>
                  </a:lnTo>
                  <a:lnTo>
                    <a:pt x="553986" y="1385354"/>
                  </a:lnTo>
                  <a:lnTo>
                    <a:pt x="1023696" y="1578864"/>
                  </a:lnTo>
                  <a:lnTo>
                    <a:pt x="1023696" y="1568577"/>
                  </a:lnTo>
                  <a:lnTo>
                    <a:pt x="556412" y="1376070"/>
                  </a:lnTo>
                  <a:lnTo>
                    <a:pt x="1056055" y="881164"/>
                  </a:lnTo>
                  <a:lnTo>
                    <a:pt x="1097394" y="922896"/>
                  </a:lnTo>
                  <a:lnTo>
                    <a:pt x="1116850" y="865454"/>
                  </a:lnTo>
                  <a:lnTo>
                    <a:pt x="1142911" y="788466"/>
                  </a:lnTo>
                  <a:lnTo>
                    <a:pt x="1040079" y="772566"/>
                  </a:lnTo>
                  <a:lnTo>
                    <a:pt x="1040079" y="883589"/>
                  </a:lnTo>
                  <a:lnTo>
                    <a:pt x="546862" y="1372133"/>
                  </a:lnTo>
                  <a:lnTo>
                    <a:pt x="546341" y="1371904"/>
                  </a:lnTo>
                  <a:lnTo>
                    <a:pt x="539521" y="1359916"/>
                  </a:lnTo>
                  <a:lnTo>
                    <a:pt x="539521" y="1379397"/>
                  </a:lnTo>
                  <a:lnTo>
                    <a:pt x="365480" y="1551787"/>
                  </a:lnTo>
                  <a:lnTo>
                    <a:pt x="358711" y="1544205"/>
                  </a:lnTo>
                  <a:lnTo>
                    <a:pt x="358711" y="1558493"/>
                  </a:lnTo>
                  <a:lnTo>
                    <a:pt x="27279" y="1886788"/>
                  </a:lnTo>
                  <a:lnTo>
                    <a:pt x="276885" y="1466735"/>
                  </a:lnTo>
                  <a:lnTo>
                    <a:pt x="358711" y="1558493"/>
                  </a:lnTo>
                  <a:lnTo>
                    <a:pt x="358711" y="1544205"/>
                  </a:lnTo>
                  <a:lnTo>
                    <a:pt x="281990" y="1458150"/>
                  </a:lnTo>
                  <a:lnTo>
                    <a:pt x="370230" y="1309649"/>
                  </a:lnTo>
                  <a:lnTo>
                    <a:pt x="539521" y="1379397"/>
                  </a:lnTo>
                  <a:lnTo>
                    <a:pt x="539521" y="1359916"/>
                  </a:lnTo>
                  <a:lnTo>
                    <a:pt x="532041" y="1346758"/>
                  </a:lnTo>
                  <a:lnTo>
                    <a:pt x="532041" y="1366012"/>
                  </a:lnTo>
                  <a:lnTo>
                    <a:pt x="375145" y="1301381"/>
                  </a:lnTo>
                  <a:lnTo>
                    <a:pt x="436537" y="1198067"/>
                  </a:lnTo>
                  <a:lnTo>
                    <a:pt x="532041" y="1366012"/>
                  </a:lnTo>
                  <a:lnTo>
                    <a:pt x="532041" y="1346758"/>
                  </a:lnTo>
                  <a:lnTo>
                    <a:pt x="442137" y="1188643"/>
                  </a:lnTo>
                  <a:lnTo>
                    <a:pt x="567283" y="978065"/>
                  </a:lnTo>
                  <a:lnTo>
                    <a:pt x="1011059" y="835736"/>
                  </a:lnTo>
                  <a:lnTo>
                    <a:pt x="1031265" y="856145"/>
                  </a:lnTo>
                  <a:lnTo>
                    <a:pt x="1040079" y="883589"/>
                  </a:lnTo>
                  <a:lnTo>
                    <a:pt x="1040079" y="772566"/>
                  </a:lnTo>
                  <a:lnTo>
                    <a:pt x="1002614" y="766762"/>
                  </a:lnTo>
                  <a:lnTo>
                    <a:pt x="1020546" y="822693"/>
                  </a:lnTo>
                  <a:lnTo>
                    <a:pt x="574624" y="965708"/>
                  </a:lnTo>
                  <a:lnTo>
                    <a:pt x="1079576" y="115963"/>
                  </a:lnTo>
                  <a:lnTo>
                    <a:pt x="1098905" y="135039"/>
                  </a:lnTo>
                  <a:lnTo>
                    <a:pt x="1102575" y="123761"/>
                  </a:lnTo>
                  <a:lnTo>
                    <a:pt x="1132649" y="141617"/>
                  </a:lnTo>
                  <a:lnTo>
                    <a:pt x="1135976" y="95834"/>
                  </a:lnTo>
                  <a:lnTo>
                    <a:pt x="1142923" y="76"/>
                  </a:lnTo>
                  <a:close/>
                </a:path>
                <a:path w="3557270" h="2437129">
                  <a:moveTo>
                    <a:pt x="3556978" y="1156195"/>
                  </a:moveTo>
                  <a:lnTo>
                    <a:pt x="3556762" y="1156081"/>
                  </a:lnTo>
                  <a:lnTo>
                    <a:pt x="3545459" y="1063891"/>
                  </a:lnTo>
                  <a:lnTo>
                    <a:pt x="3539528" y="1015568"/>
                  </a:lnTo>
                  <a:lnTo>
                    <a:pt x="3490582" y="1048042"/>
                  </a:lnTo>
                  <a:lnTo>
                    <a:pt x="2821990" y="40271"/>
                  </a:lnTo>
                  <a:lnTo>
                    <a:pt x="2814053" y="45529"/>
                  </a:lnTo>
                  <a:lnTo>
                    <a:pt x="3474656" y="1041273"/>
                  </a:lnTo>
                  <a:lnTo>
                    <a:pt x="3460178" y="1068209"/>
                  </a:lnTo>
                  <a:lnTo>
                    <a:pt x="3434613" y="1085164"/>
                  </a:lnTo>
                  <a:lnTo>
                    <a:pt x="2820428" y="754964"/>
                  </a:lnTo>
                  <a:lnTo>
                    <a:pt x="2815920" y="763346"/>
                  </a:lnTo>
                  <a:lnTo>
                    <a:pt x="3442855" y="1100416"/>
                  </a:lnTo>
                  <a:lnTo>
                    <a:pt x="3415042" y="1152144"/>
                  </a:lnTo>
                  <a:lnTo>
                    <a:pt x="3554552" y="1156296"/>
                  </a:lnTo>
                  <a:lnTo>
                    <a:pt x="3415093" y="1161656"/>
                  </a:lnTo>
                  <a:lnTo>
                    <a:pt x="3443351" y="1213142"/>
                  </a:lnTo>
                  <a:lnTo>
                    <a:pt x="2815882" y="1557616"/>
                  </a:lnTo>
                  <a:lnTo>
                    <a:pt x="2820466" y="1565973"/>
                  </a:lnTo>
                  <a:lnTo>
                    <a:pt x="3447935" y="1221486"/>
                  </a:lnTo>
                  <a:lnTo>
                    <a:pt x="3451009" y="1227112"/>
                  </a:lnTo>
                  <a:lnTo>
                    <a:pt x="3438550" y="1235367"/>
                  </a:lnTo>
                  <a:lnTo>
                    <a:pt x="3463404" y="1249667"/>
                  </a:lnTo>
                  <a:lnTo>
                    <a:pt x="3476206" y="1272971"/>
                  </a:lnTo>
                  <a:lnTo>
                    <a:pt x="3484092" y="1261567"/>
                  </a:lnTo>
                  <a:lnTo>
                    <a:pt x="3489464" y="1264653"/>
                  </a:lnTo>
                  <a:lnTo>
                    <a:pt x="2817990" y="2431770"/>
                  </a:lnTo>
                  <a:lnTo>
                    <a:pt x="2826245" y="2436520"/>
                  </a:lnTo>
                  <a:lnTo>
                    <a:pt x="3497719" y="1269403"/>
                  </a:lnTo>
                  <a:lnTo>
                    <a:pt x="3548634" y="1298702"/>
                  </a:lnTo>
                  <a:lnTo>
                    <a:pt x="3551263" y="1253655"/>
                  </a:lnTo>
                  <a:lnTo>
                    <a:pt x="3556927" y="1156944"/>
                  </a:lnTo>
                  <a:lnTo>
                    <a:pt x="3556063" y="1157516"/>
                  </a:lnTo>
                  <a:lnTo>
                    <a:pt x="3556774" y="1156487"/>
                  </a:lnTo>
                  <a:lnTo>
                    <a:pt x="3556863" y="1156360"/>
                  </a:lnTo>
                  <a:lnTo>
                    <a:pt x="3556978" y="1156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1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8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8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1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25351" y="2639913"/>
              <a:ext cx="489584" cy="127000"/>
            </a:xfrm>
            <a:custGeom>
              <a:avLst/>
              <a:gdLst/>
              <a:ahLst/>
              <a:cxnLst/>
              <a:rect l="l" t="t" r="r" b="b"/>
              <a:pathLst>
                <a:path w="489584" h="127000">
                  <a:moveTo>
                    <a:pt x="362200" y="0"/>
                  </a:moveTo>
                  <a:lnTo>
                    <a:pt x="362200" y="127000"/>
                  </a:lnTo>
                  <a:lnTo>
                    <a:pt x="479675" y="68262"/>
                  </a:lnTo>
                  <a:lnTo>
                    <a:pt x="374900" y="68262"/>
                  </a:lnTo>
                  <a:lnTo>
                    <a:pt x="374900" y="58737"/>
                  </a:lnTo>
                  <a:lnTo>
                    <a:pt x="479675" y="58737"/>
                  </a:lnTo>
                  <a:lnTo>
                    <a:pt x="362200" y="0"/>
                  </a:lnTo>
                  <a:close/>
                </a:path>
                <a:path w="489584" h="127000">
                  <a:moveTo>
                    <a:pt x="362200" y="58737"/>
                  </a:moveTo>
                  <a:lnTo>
                    <a:pt x="0" y="58737"/>
                  </a:lnTo>
                  <a:lnTo>
                    <a:pt x="0" y="68262"/>
                  </a:lnTo>
                  <a:lnTo>
                    <a:pt x="362200" y="68262"/>
                  </a:lnTo>
                  <a:lnTo>
                    <a:pt x="362200" y="58737"/>
                  </a:lnTo>
                  <a:close/>
                </a:path>
                <a:path w="489584" h="127000">
                  <a:moveTo>
                    <a:pt x="479675" y="58737"/>
                  </a:moveTo>
                  <a:lnTo>
                    <a:pt x="374900" y="58737"/>
                  </a:lnTo>
                  <a:lnTo>
                    <a:pt x="374900" y="68262"/>
                  </a:lnTo>
                  <a:lnTo>
                    <a:pt x="479675" y="68262"/>
                  </a:lnTo>
                  <a:lnTo>
                    <a:pt x="489200" y="63500"/>
                  </a:lnTo>
                  <a:lnTo>
                    <a:pt x="479675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2630" y="1467827"/>
              <a:ext cx="601345" cy="2558415"/>
            </a:xfrm>
            <a:custGeom>
              <a:avLst/>
              <a:gdLst/>
              <a:ahLst/>
              <a:cxnLst/>
              <a:rect l="l" t="t" r="r" b="b"/>
              <a:pathLst>
                <a:path w="601345" h="2558415">
                  <a:moveTo>
                    <a:pt x="601040" y="201637"/>
                  </a:moveTo>
                  <a:lnTo>
                    <a:pt x="594360" y="173850"/>
                  </a:lnTo>
                  <a:lnTo>
                    <a:pt x="567842" y="63576"/>
                  </a:lnTo>
                  <a:lnTo>
                    <a:pt x="532625" y="82207"/>
                  </a:lnTo>
                  <a:lnTo>
                    <a:pt x="532625" y="194487"/>
                  </a:lnTo>
                  <a:lnTo>
                    <a:pt x="427659" y="647509"/>
                  </a:lnTo>
                  <a:lnTo>
                    <a:pt x="424802" y="643509"/>
                  </a:lnTo>
                  <a:lnTo>
                    <a:pt x="424802" y="659866"/>
                  </a:lnTo>
                  <a:lnTo>
                    <a:pt x="381393" y="847191"/>
                  </a:lnTo>
                  <a:lnTo>
                    <a:pt x="379183" y="847191"/>
                  </a:lnTo>
                  <a:lnTo>
                    <a:pt x="379183" y="856716"/>
                  </a:lnTo>
                  <a:lnTo>
                    <a:pt x="341464" y="1019556"/>
                  </a:lnTo>
                  <a:lnTo>
                    <a:pt x="337426" y="1007922"/>
                  </a:lnTo>
                  <a:lnTo>
                    <a:pt x="337426" y="1036955"/>
                  </a:lnTo>
                  <a:lnTo>
                    <a:pt x="286232" y="1257896"/>
                  </a:lnTo>
                  <a:lnTo>
                    <a:pt x="279450" y="1228623"/>
                  </a:lnTo>
                  <a:lnTo>
                    <a:pt x="279450" y="1270762"/>
                  </a:lnTo>
                  <a:lnTo>
                    <a:pt x="279222" y="1271104"/>
                  </a:lnTo>
                  <a:lnTo>
                    <a:pt x="279222" y="1288135"/>
                  </a:lnTo>
                  <a:lnTo>
                    <a:pt x="230847" y="1496961"/>
                  </a:lnTo>
                  <a:lnTo>
                    <a:pt x="226783" y="1485112"/>
                  </a:lnTo>
                  <a:lnTo>
                    <a:pt x="226783" y="1514500"/>
                  </a:lnTo>
                  <a:lnTo>
                    <a:pt x="188048" y="1681683"/>
                  </a:lnTo>
                  <a:lnTo>
                    <a:pt x="185839" y="1681683"/>
                  </a:lnTo>
                  <a:lnTo>
                    <a:pt x="185839" y="1691208"/>
                  </a:lnTo>
                  <a:lnTo>
                    <a:pt x="142900" y="1876513"/>
                  </a:lnTo>
                  <a:lnTo>
                    <a:pt x="13754" y="1691208"/>
                  </a:lnTo>
                  <a:lnTo>
                    <a:pt x="185839" y="1691208"/>
                  </a:lnTo>
                  <a:lnTo>
                    <a:pt x="185839" y="1681683"/>
                  </a:lnTo>
                  <a:lnTo>
                    <a:pt x="13589" y="1681683"/>
                  </a:lnTo>
                  <a:lnTo>
                    <a:pt x="192989" y="1415910"/>
                  </a:lnTo>
                  <a:lnTo>
                    <a:pt x="226783" y="1514500"/>
                  </a:lnTo>
                  <a:lnTo>
                    <a:pt x="226783" y="1485112"/>
                  </a:lnTo>
                  <a:lnTo>
                    <a:pt x="199669" y="1406004"/>
                  </a:lnTo>
                  <a:lnTo>
                    <a:pt x="279222" y="1288135"/>
                  </a:lnTo>
                  <a:lnTo>
                    <a:pt x="279222" y="1271104"/>
                  </a:lnTo>
                  <a:lnTo>
                    <a:pt x="195795" y="1394701"/>
                  </a:lnTo>
                  <a:lnTo>
                    <a:pt x="189115" y="1375232"/>
                  </a:lnTo>
                  <a:lnTo>
                    <a:pt x="189115" y="1404607"/>
                  </a:lnTo>
                  <a:lnTo>
                    <a:pt x="21082" y="1653552"/>
                  </a:lnTo>
                  <a:lnTo>
                    <a:pt x="148539" y="1286281"/>
                  </a:lnTo>
                  <a:lnTo>
                    <a:pt x="189115" y="1404607"/>
                  </a:lnTo>
                  <a:lnTo>
                    <a:pt x="189115" y="1375232"/>
                  </a:lnTo>
                  <a:lnTo>
                    <a:pt x="153606" y="1271676"/>
                  </a:lnTo>
                  <a:lnTo>
                    <a:pt x="197269" y="1145870"/>
                  </a:lnTo>
                  <a:lnTo>
                    <a:pt x="278333" y="1265948"/>
                  </a:lnTo>
                  <a:lnTo>
                    <a:pt x="279450" y="1270762"/>
                  </a:lnTo>
                  <a:lnTo>
                    <a:pt x="279450" y="1228623"/>
                  </a:lnTo>
                  <a:lnTo>
                    <a:pt x="272326" y="1197864"/>
                  </a:lnTo>
                  <a:lnTo>
                    <a:pt x="272326" y="1240028"/>
                  </a:lnTo>
                  <a:lnTo>
                    <a:pt x="201180" y="1134618"/>
                  </a:lnTo>
                  <a:lnTo>
                    <a:pt x="229209" y="1053858"/>
                  </a:lnTo>
                  <a:lnTo>
                    <a:pt x="272326" y="1240028"/>
                  </a:lnTo>
                  <a:lnTo>
                    <a:pt x="272326" y="1197864"/>
                  </a:lnTo>
                  <a:lnTo>
                    <a:pt x="235064" y="1036980"/>
                  </a:lnTo>
                  <a:lnTo>
                    <a:pt x="286258" y="889482"/>
                  </a:lnTo>
                  <a:lnTo>
                    <a:pt x="337426" y="1036955"/>
                  </a:lnTo>
                  <a:lnTo>
                    <a:pt x="337426" y="1007922"/>
                  </a:lnTo>
                  <a:lnTo>
                    <a:pt x="291287" y="874966"/>
                  </a:lnTo>
                  <a:lnTo>
                    <a:pt x="297611" y="856716"/>
                  </a:lnTo>
                  <a:lnTo>
                    <a:pt x="379183" y="856716"/>
                  </a:lnTo>
                  <a:lnTo>
                    <a:pt x="379183" y="847191"/>
                  </a:lnTo>
                  <a:lnTo>
                    <a:pt x="300926" y="847191"/>
                  </a:lnTo>
                  <a:lnTo>
                    <a:pt x="385191" y="604418"/>
                  </a:lnTo>
                  <a:lnTo>
                    <a:pt x="424802" y="659866"/>
                  </a:lnTo>
                  <a:lnTo>
                    <a:pt x="424802" y="643509"/>
                  </a:lnTo>
                  <a:lnTo>
                    <a:pt x="389013" y="593394"/>
                  </a:lnTo>
                  <a:lnTo>
                    <a:pt x="528485" y="191528"/>
                  </a:lnTo>
                  <a:lnTo>
                    <a:pt x="532625" y="194487"/>
                  </a:lnTo>
                  <a:lnTo>
                    <a:pt x="532625" y="82207"/>
                  </a:lnTo>
                  <a:lnTo>
                    <a:pt x="520420" y="88658"/>
                  </a:lnTo>
                  <a:lnTo>
                    <a:pt x="520420" y="185762"/>
                  </a:lnTo>
                  <a:lnTo>
                    <a:pt x="382244" y="583907"/>
                  </a:lnTo>
                  <a:lnTo>
                    <a:pt x="378409" y="578548"/>
                  </a:lnTo>
                  <a:lnTo>
                    <a:pt x="378409" y="594931"/>
                  </a:lnTo>
                  <a:lnTo>
                    <a:pt x="290855" y="847191"/>
                  </a:lnTo>
                  <a:lnTo>
                    <a:pt x="287553" y="847191"/>
                  </a:lnTo>
                  <a:lnTo>
                    <a:pt x="287553" y="856716"/>
                  </a:lnTo>
                  <a:lnTo>
                    <a:pt x="286258" y="860450"/>
                  </a:lnTo>
                  <a:lnTo>
                    <a:pt x="284949" y="856716"/>
                  </a:lnTo>
                  <a:lnTo>
                    <a:pt x="287553" y="856716"/>
                  </a:lnTo>
                  <a:lnTo>
                    <a:pt x="287553" y="847191"/>
                  </a:lnTo>
                  <a:lnTo>
                    <a:pt x="281647" y="847191"/>
                  </a:lnTo>
                  <a:lnTo>
                    <a:pt x="281216" y="845959"/>
                  </a:lnTo>
                  <a:lnTo>
                    <a:pt x="281216" y="874966"/>
                  </a:lnTo>
                  <a:lnTo>
                    <a:pt x="231025" y="1019568"/>
                  </a:lnTo>
                  <a:lnTo>
                    <a:pt x="225171" y="994308"/>
                  </a:lnTo>
                  <a:lnTo>
                    <a:pt x="225171" y="1036447"/>
                  </a:lnTo>
                  <a:lnTo>
                    <a:pt x="194525" y="1124750"/>
                  </a:lnTo>
                  <a:lnTo>
                    <a:pt x="190614" y="1118958"/>
                  </a:lnTo>
                  <a:lnTo>
                    <a:pt x="190614" y="1136002"/>
                  </a:lnTo>
                  <a:lnTo>
                    <a:pt x="148590" y="1257071"/>
                  </a:lnTo>
                  <a:lnTo>
                    <a:pt x="20828" y="884453"/>
                  </a:lnTo>
                  <a:lnTo>
                    <a:pt x="190614" y="1136002"/>
                  </a:lnTo>
                  <a:lnTo>
                    <a:pt x="190614" y="1118958"/>
                  </a:lnTo>
                  <a:lnTo>
                    <a:pt x="13601" y="856716"/>
                  </a:lnTo>
                  <a:lnTo>
                    <a:pt x="183515" y="856716"/>
                  </a:lnTo>
                  <a:lnTo>
                    <a:pt x="225171" y="1036447"/>
                  </a:lnTo>
                  <a:lnTo>
                    <a:pt x="225171" y="994308"/>
                  </a:lnTo>
                  <a:lnTo>
                    <a:pt x="193281" y="856716"/>
                  </a:lnTo>
                  <a:lnTo>
                    <a:pt x="274878" y="856716"/>
                  </a:lnTo>
                  <a:lnTo>
                    <a:pt x="281216" y="874966"/>
                  </a:lnTo>
                  <a:lnTo>
                    <a:pt x="281216" y="845959"/>
                  </a:lnTo>
                  <a:lnTo>
                    <a:pt x="271564" y="818146"/>
                  </a:lnTo>
                  <a:lnTo>
                    <a:pt x="271564" y="847191"/>
                  </a:lnTo>
                  <a:lnTo>
                    <a:pt x="191084" y="847191"/>
                  </a:lnTo>
                  <a:lnTo>
                    <a:pt x="181305" y="804989"/>
                  </a:lnTo>
                  <a:lnTo>
                    <a:pt x="181305" y="847191"/>
                  </a:lnTo>
                  <a:lnTo>
                    <a:pt x="13893" y="847191"/>
                  </a:lnTo>
                  <a:lnTo>
                    <a:pt x="140309" y="670229"/>
                  </a:lnTo>
                  <a:lnTo>
                    <a:pt x="181305" y="847191"/>
                  </a:lnTo>
                  <a:lnTo>
                    <a:pt x="181305" y="804989"/>
                  </a:lnTo>
                  <a:lnTo>
                    <a:pt x="147688" y="659904"/>
                  </a:lnTo>
                  <a:lnTo>
                    <a:pt x="187312" y="604431"/>
                  </a:lnTo>
                  <a:lnTo>
                    <a:pt x="271564" y="847191"/>
                  </a:lnTo>
                  <a:lnTo>
                    <a:pt x="271564" y="818146"/>
                  </a:lnTo>
                  <a:lnTo>
                    <a:pt x="194094" y="594944"/>
                  </a:lnTo>
                  <a:lnTo>
                    <a:pt x="286245" y="465937"/>
                  </a:lnTo>
                  <a:lnTo>
                    <a:pt x="378409" y="594931"/>
                  </a:lnTo>
                  <a:lnTo>
                    <a:pt x="378409" y="578548"/>
                  </a:lnTo>
                  <a:lnTo>
                    <a:pt x="292100" y="457746"/>
                  </a:lnTo>
                  <a:lnTo>
                    <a:pt x="492937" y="176606"/>
                  </a:lnTo>
                  <a:lnTo>
                    <a:pt x="514616" y="181622"/>
                  </a:lnTo>
                  <a:lnTo>
                    <a:pt x="520420" y="185762"/>
                  </a:lnTo>
                  <a:lnTo>
                    <a:pt x="520420" y="88658"/>
                  </a:lnTo>
                  <a:lnTo>
                    <a:pt x="442353" y="129984"/>
                  </a:lnTo>
                  <a:lnTo>
                    <a:pt x="475538" y="153695"/>
                  </a:lnTo>
                  <a:lnTo>
                    <a:pt x="466204" y="162801"/>
                  </a:lnTo>
                  <a:lnTo>
                    <a:pt x="481368" y="168084"/>
                  </a:lnTo>
                  <a:lnTo>
                    <a:pt x="477316" y="172974"/>
                  </a:lnTo>
                  <a:lnTo>
                    <a:pt x="482904" y="174269"/>
                  </a:lnTo>
                  <a:lnTo>
                    <a:pt x="286258" y="449554"/>
                  </a:lnTo>
                  <a:lnTo>
                    <a:pt x="280403" y="441363"/>
                  </a:lnTo>
                  <a:lnTo>
                    <a:pt x="280403" y="457746"/>
                  </a:lnTo>
                  <a:lnTo>
                    <a:pt x="190271" y="583920"/>
                  </a:lnTo>
                  <a:lnTo>
                    <a:pt x="183489" y="564388"/>
                  </a:lnTo>
                  <a:lnTo>
                    <a:pt x="183489" y="593407"/>
                  </a:lnTo>
                  <a:lnTo>
                    <a:pt x="144818" y="647534"/>
                  </a:lnTo>
                  <a:lnTo>
                    <a:pt x="29451" y="149529"/>
                  </a:lnTo>
                  <a:lnTo>
                    <a:pt x="183489" y="593407"/>
                  </a:lnTo>
                  <a:lnTo>
                    <a:pt x="183489" y="564388"/>
                  </a:lnTo>
                  <a:lnTo>
                    <a:pt x="19951" y="93154"/>
                  </a:lnTo>
                  <a:lnTo>
                    <a:pt x="280403" y="457746"/>
                  </a:lnTo>
                  <a:lnTo>
                    <a:pt x="280403" y="441363"/>
                  </a:lnTo>
                  <a:lnTo>
                    <a:pt x="13881" y="68262"/>
                  </a:lnTo>
                  <a:lnTo>
                    <a:pt x="440804" y="68262"/>
                  </a:lnTo>
                  <a:lnTo>
                    <a:pt x="440804" y="127000"/>
                  </a:lnTo>
                  <a:lnTo>
                    <a:pt x="558279" y="68262"/>
                  </a:lnTo>
                  <a:lnTo>
                    <a:pt x="567804" y="63500"/>
                  </a:lnTo>
                  <a:lnTo>
                    <a:pt x="440804" y="0"/>
                  </a:lnTo>
                  <a:lnTo>
                    <a:pt x="440804" y="58737"/>
                  </a:lnTo>
                  <a:lnTo>
                    <a:pt x="5003" y="58737"/>
                  </a:lnTo>
                  <a:lnTo>
                    <a:pt x="5003" y="63246"/>
                  </a:lnTo>
                  <a:lnTo>
                    <a:pt x="4660" y="63487"/>
                  </a:lnTo>
                  <a:lnTo>
                    <a:pt x="0" y="64566"/>
                  </a:lnTo>
                  <a:lnTo>
                    <a:pt x="137452" y="657860"/>
                  </a:lnTo>
                  <a:lnTo>
                    <a:pt x="774" y="849185"/>
                  </a:lnTo>
                  <a:lnTo>
                    <a:pt x="4648" y="851954"/>
                  </a:lnTo>
                  <a:lnTo>
                    <a:pt x="139" y="853503"/>
                  </a:lnTo>
                  <a:lnTo>
                    <a:pt x="143522" y="1271676"/>
                  </a:lnTo>
                  <a:lnTo>
                    <a:pt x="139" y="1684883"/>
                  </a:lnTo>
                  <a:lnTo>
                    <a:pt x="4635" y="1686445"/>
                  </a:lnTo>
                  <a:lnTo>
                    <a:pt x="723" y="1689176"/>
                  </a:lnTo>
                  <a:lnTo>
                    <a:pt x="140004" y="1889023"/>
                  </a:lnTo>
                  <a:lnTo>
                    <a:pt x="0" y="2493302"/>
                  </a:lnTo>
                  <a:lnTo>
                    <a:pt x="4559" y="2494369"/>
                  </a:lnTo>
                  <a:lnTo>
                    <a:pt x="4648" y="2499144"/>
                  </a:lnTo>
                  <a:lnTo>
                    <a:pt x="440842" y="2499144"/>
                  </a:lnTo>
                  <a:lnTo>
                    <a:pt x="440842" y="2557881"/>
                  </a:lnTo>
                  <a:lnTo>
                    <a:pt x="558317" y="2499144"/>
                  </a:lnTo>
                  <a:lnTo>
                    <a:pt x="567778" y="2494419"/>
                  </a:lnTo>
                  <a:lnTo>
                    <a:pt x="567842" y="2494292"/>
                  </a:lnTo>
                  <a:lnTo>
                    <a:pt x="594347" y="2384018"/>
                  </a:lnTo>
                  <a:lnTo>
                    <a:pt x="601027" y="2356243"/>
                  </a:lnTo>
                  <a:lnTo>
                    <a:pt x="585889" y="2359761"/>
                  </a:lnTo>
                  <a:lnTo>
                    <a:pt x="586714" y="2353627"/>
                  </a:lnTo>
                  <a:lnTo>
                    <a:pt x="566394" y="2360599"/>
                  </a:lnTo>
                  <a:lnTo>
                    <a:pt x="566394" y="2493670"/>
                  </a:lnTo>
                  <a:lnTo>
                    <a:pt x="440842" y="2430881"/>
                  </a:lnTo>
                  <a:lnTo>
                    <a:pt x="440842" y="2489619"/>
                  </a:lnTo>
                  <a:lnTo>
                    <a:pt x="13754" y="2489619"/>
                  </a:lnTo>
                  <a:lnTo>
                    <a:pt x="286207" y="2098751"/>
                  </a:lnTo>
                  <a:lnTo>
                    <a:pt x="484517" y="2383244"/>
                  </a:lnTo>
                  <a:lnTo>
                    <a:pt x="477304" y="2384907"/>
                  </a:lnTo>
                  <a:lnTo>
                    <a:pt x="481317" y="2389771"/>
                  </a:lnTo>
                  <a:lnTo>
                    <a:pt x="466585" y="2394813"/>
                  </a:lnTo>
                  <a:lnTo>
                    <a:pt x="475742" y="2403830"/>
                  </a:lnTo>
                  <a:lnTo>
                    <a:pt x="443115" y="2426563"/>
                  </a:lnTo>
                  <a:lnTo>
                    <a:pt x="566394" y="2493670"/>
                  </a:lnTo>
                  <a:lnTo>
                    <a:pt x="566394" y="2360599"/>
                  </a:lnTo>
                  <a:lnTo>
                    <a:pt x="549135" y="2366518"/>
                  </a:lnTo>
                  <a:lnTo>
                    <a:pt x="547306" y="2353945"/>
                  </a:lnTo>
                  <a:lnTo>
                    <a:pt x="541185" y="2358212"/>
                  </a:lnTo>
                  <a:lnTo>
                    <a:pt x="532765" y="2321877"/>
                  </a:lnTo>
                  <a:lnTo>
                    <a:pt x="532765" y="2364092"/>
                  </a:lnTo>
                  <a:lnTo>
                    <a:pt x="529069" y="2366657"/>
                  </a:lnTo>
                  <a:lnTo>
                    <a:pt x="520941" y="2342959"/>
                  </a:lnTo>
                  <a:lnTo>
                    <a:pt x="520941" y="2372322"/>
                  </a:lnTo>
                  <a:lnTo>
                    <a:pt x="515607" y="2376043"/>
                  </a:lnTo>
                  <a:lnTo>
                    <a:pt x="494512" y="2380932"/>
                  </a:lnTo>
                  <a:lnTo>
                    <a:pt x="292011" y="2090420"/>
                  </a:lnTo>
                  <a:lnTo>
                    <a:pt x="380669" y="1963229"/>
                  </a:lnTo>
                  <a:lnTo>
                    <a:pt x="520941" y="2372322"/>
                  </a:lnTo>
                  <a:lnTo>
                    <a:pt x="520941" y="2342959"/>
                  </a:lnTo>
                  <a:lnTo>
                    <a:pt x="387426" y="1953539"/>
                  </a:lnTo>
                  <a:lnTo>
                    <a:pt x="425119" y="1899462"/>
                  </a:lnTo>
                  <a:lnTo>
                    <a:pt x="532765" y="2364092"/>
                  </a:lnTo>
                  <a:lnTo>
                    <a:pt x="532765" y="2321877"/>
                  </a:lnTo>
                  <a:lnTo>
                    <a:pt x="432460" y="1888921"/>
                  </a:lnTo>
                  <a:lnTo>
                    <a:pt x="499122" y="1793290"/>
                  </a:lnTo>
                  <a:lnTo>
                    <a:pt x="547319" y="1826882"/>
                  </a:lnTo>
                  <a:lnTo>
                    <a:pt x="554545" y="1777428"/>
                  </a:lnTo>
                  <a:lnTo>
                    <a:pt x="567829" y="1686458"/>
                  </a:lnTo>
                  <a:lnTo>
                    <a:pt x="566394" y="1685734"/>
                  </a:lnTo>
                  <a:lnTo>
                    <a:pt x="566394" y="1687169"/>
                  </a:lnTo>
                  <a:lnTo>
                    <a:pt x="443128" y="1754251"/>
                  </a:lnTo>
                  <a:lnTo>
                    <a:pt x="491312" y="1787842"/>
                  </a:lnTo>
                  <a:lnTo>
                    <a:pt x="429564" y="1876425"/>
                  </a:lnTo>
                  <a:lnTo>
                    <a:pt x="422224" y="1844751"/>
                  </a:lnTo>
                  <a:lnTo>
                    <a:pt x="422224" y="1886953"/>
                  </a:lnTo>
                  <a:lnTo>
                    <a:pt x="383590" y="1942376"/>
                  </a:lnTo>
                  <a:lnTo>
                    <a:pt x="376847" y="1922716"/>
                  </a:lnTo>
                  <a:lnTo>
                    <a:pt x="376847" y="1952053"/>
                  </a:lnTo>
                  <a:lnTo>
                    <a:pt x="286207" y="2082088"/>
                  </a:lnTo>
                  <a:lnTo>
                    <a:pt x="280403" y="2073770"/>
                  </a:lnTo>
                  <a:lnTo>
                    <a:pt x="280403" y="2090420"/>
                  </a:lnTo>
                  <a:lnTo>
                    <a:pt x="20154" y="2463787"/>
                  </a:lnTo>
                  <a:lnTo>
                    <a:pt x="191782" y="1963293"/>
                  </a:lnTo>
                  <a:lnTo>
                    <a:pt x="280403" y="2090420"/>
                  </a:lnTo>
                  <a:lnTo>
                    <a:pt x="280403" y="2073770"/>
                  </a:lnTo>
                  <a:lnTo>
                    <a:pt x="195618" y="1952129"/>
                  </a:lnTo>
                  <a:lnTo>
                    <a:pt x="285089" y="1691208"/>
                  </a:lnTo>
                  <a:lnTo>
                    <a:pt x="287401" y="1691208"/>
                  </a:lnTo>
                  <a:lnTo>
                    <a:pt x="376847" y="1952053"/>
                  </a:lnTo>
                  <a:lnTo>
                    <a:pt x="376847" y="1922716"/>
                  </a:lnTo>
                  <a:lnTo>
                    <a:pt x="297472" y="1691208"/>
                  </a:lnTo>
                  <a:lnTo>
                    <a:pt x="376872" y="1691208"/>
                  </a:lnTo>
                  <a:lnTo>
                    <a:pt x="422224" y="1886953"/>
                  </a:lnTo>
                  <a:lnTo>
                    <a:pt x="422224" y="1844751"/>
                  </a:lnTo>
                  <a:lnTo>
                    <a:pt x="386651" y="1691208"/>
                  </a:lnTo>
                  <a:lnTo>
                    <a:pt x="440842" y="1691208"/>
                  </a:lnTo>
                  <a:lnTo>
                    <a:pt x="440842" y="1749945"/>
                  </a:lnTo>
                  <a:lnTo>
                    <a:pt x="558317" y="1691208"/>
                  </a:lnTo>
                  <a:lnTo>
                    <a:pt x="566394" y="1687169"/>
                  </a:lnTo>
                  <a:lnTo>
                    <a:pt x="566394" y="1685734"/>
                  </a:lnTo>
                  <a:lnTo>
                    <a:pt x="440842" y="1622945"/>
                  </a:lnTo>
                  <a:lnTo>
                    <a:pt x="440842" y="1681683"/>
                  </a:lnTo>
                  <a:lnTo>
                    <a:pt x="384441" y="1681683"/>
                  </a:lnTo>
                  <a:lnTo>
                    <a:pt x="374662" y="1639493"/>
                  </a:lnTo>
                  <a:lnTo>
                    <a:pt x="374662" y="1681683"/>
                  </a:lnTo>
                  <a:lnTo>
                    <a:pt x="294195" y="1681683"/>
                  </a:lnTo>
                  <a:lnTo>
                    <a:pt x="291274" y="1673174"/>
                  </a:lnTo>
                  <a:lnTo>
                    <a:pt x="339852" y="1531493"/>
                  </a:lnTo>
                  <a:lnTo>
                    <a:pt x="374662" y="1681683"/>
                  </a:lnTo>
                  <a:lnTo>
                    <a:pt x="374662" y="1639493"/>
                  </a:lnTo>
                  <a:lnTo>
                    <a:pt x="345694" y="1514487"/>
                  </a:lnTo>
                  <a:lnTo>
                    <a:pt x="379501" y="1415872"/>
                  </a:lnTo>
                  <a:lnTo>
                    <a:pt x="489635" y="1579003"/>
                  </a:lnTo>
                  <a:lnTo>
                    <a:pt x="466204" y="1587131"/>
                  </a:lnTo>
                  <a:lnTo>
                    <a:pt x="475043" y="1595767"/>
                  </a:lnTo>
                  <a:lnTo>
                    <a:pt x="444169" y="1616621"/>
                  </a:lnTo>
                  <a:lnTo>
                    <a:pt x="567842" y="1686356"/>
                  </a:lnTo>
                  <a:lnTo>
                    <a:pt x="581710" y="1579880"/>
                  </a:lnTo>
                  <a:lnTo>
                    <a:pt x="586181" y="1545501"/>
                  </a:lnTo>
                  <a:lnTo>
                    <a:pt x="551014" y="1557705"/>
                  </a:lnTo>
                  <a:lnTo>
                    <a:pt x="549427" y="1545564"/>
                  </a:lnTo>
                  <a:lnTo>
                    <a:pt x="528853" y="1559458"/>
                  </a:lnTo>
                  <a:lnTo>
                    <a:pt x="520687" y="1535938"/>
                  </a:lnTo>
                  <a:lnTo>
                    <a:pt x="520687" y="1564970"/>
                  </a:lnTo>
                  <a:lnTo>
                    <a:pt x="510743" y="1571688"/>
                  </a:lnTo>
                  <a:lnTo>
                    <a:pt x="498944" y="1575777"/>
                  </a:lnTo>
                  <a:lnTo>
                    <a:pt x="383374" y="1404581"/>
                  </a:lnTo>
                  <a:lnTo>
                    <a:pt x="423951" y="1286256"/>
                  </a:lnTo>
                  <a:lnTo>
                    <a:pt x="520687" y="1564970"/>
                  </a:lnTo>
                  <a:lnTo>
                    <a:pt x="520687" y="1535938"/>
                  </a:lnTo>
                  <a:lnTo>
                    <a:pt x="428955" y="1271651"/>
                  </a:lnTo>
                  <a:lnTo>
                    <a:pt x="529234" y="979233"/>
                  </a:lnTo>
                  <a:lnTo>
                    <a:pt x="549414" y="992835"/>
                  </a:lnTo>
                  <a:lnTo>
                    <a:pt x="551027" y="980478"/>
                  </a:lnTo>
                  <a:lnTo>
                    <a:pt x="586714" y="992708"/>
                  </a:lnTo>
                  <a:lnTo>
                    <a:pt x="582129" y="958557"/>
                  </a:lnTo>
                  <a:lnTo>
                    <a:pt x="567842" y="852043"/>
                  </a:lnTo>
                  <a:lnTo>
                    <a:pt x="567690" y="852131"/>
                  </a:lnTo>
                  <a:lnTo>
                    <a:pt x="521068" y="878433"/>
                  </a:lnTo>
                  <a:lnTo>
                    <a:pt x="521068" y="973709"/>
                  </a:lnTo>
                  <a:lnTo>
                    <a:pt x="423900" y="1257071"/>
                  </a:lnTo>
                  <a:lnTo>
                    <a:pt x="418884" y="1242618"/>
                  </a:lnTo>
                  <a:lnTo>
                    <a:pt x="418884" y="1271676"/>
                  </a:lnTo>
                  <a:lnTo>
                    <a:pt x="376707" y="1394688"/>
                  </a:lnTo>
                  <a:lnTo>
                    <a:pt x="372833" y="1388960"/>
                  </a:lnTo>
                  <a:lnTo>
                    <a:pt x="372833" y="1405978"/>
                  </a:lnTo>
                  <a:lnTo>
                    <a:pt x="341630" y="1496974"/>
                  </a:lnTo>
                  <a:lnTo>
                    <a:pt x="335800" y="1471815"/>
                  </a:lnTo>
                  <a:lnTo>
                    <a:pt x="335800" y="1513979"/>
                  </a:lnTo>
                  <a:lnTo>
                    <a:pt x="286245" y="1658505"/>
                  </a:lnTo>
                  <a:lnTo>
                    <a:pt x="281203" y="1643811"/>
                  </a:lnTo>
                  <a:lnTo>
                    <a:pt x="281203" y="1673186"/>
                  </a:lnTo>
                  <a:lnTo>
                    <a:pt x="278295" y="1681683"/>
                  </a:lnTo>
                  <a:lnTo>
                    <a:pt x="275018" y="1681683"/>
                  </a:lnTo>
                  <a:lnTo>
                    <a:pt x="275018" y="1691208"/>
                  </a:lnTo>
                  <a:lnTo>
                    <a:pt x="188874" y="1942452"/>
                  </a:lnTo>
                  <a:lnTo>
                    <a:pt x="185039" y="1936953"/>
                  </a:lnTo>
                  <a:lnTo>
                    <a:pt x="185039" y="1953615"/>
                  </a:lnTo>
                  <a:lnTo>
                    <a:pt x="30200" y="2405164"/>
                  </a:lnTo>
                  <a:lnTo>
                    <a:pt x="147345" y="1899551"/>
                  </a:lnTo>
                  <a:lnTo>
                    <a:pt x="185039" y="1953615"/>
                  </a:lnTo>
                  <a:lnTo>
                    <a:pt x="185039" y="1936953"/>
                  </a:lnTo>
                  <a:lnTo>
                    <a:pt x="150241" y="1887042"/>
                  </a:lnTo>
                  <a:lnTo>
                    <a:pt x="195618" y="1691208"/>
                  </a:lnTo>
                  <a:lnTo>
                    <a:pt x="275018" y="1691208"/>
                  </a:lnTo>
                  <a:lnTo>
                    <a:pt x="275018" y="1681683"/>
                  </a:lnTo>
                  <a:lnTo>
                    <a:pt x="197815" y="1681683"/>
                  </a:lnTo>
                  <a:lnTo>
                    <a:pt x="232613" y="1531505"/>
                  </a:lnTo>
                  <a:lnTo>
                    <a:pt x="281203" y="1673186"/>
                  </a:lnTo>
                  <a:lnTo>
                    <a:pt x="281203" y="1643811"/>
                  </a:lnTo>
                  <a:lnTo>
                    <a:pt x="236677" y="1513967"/>
                  </a:lnTo>
                  <a:lnTo>
                    <a:pt x="286245" y="1300073"/>
                  </a:lnTo>
                  <a:lnTo>
                    <a:pt x="335800" y="1513979"/>
                  </a:lnTo>
                  <a:lnTo>
                    <a:pt x="335800" y="1471815"/>
                  </a:lnTo>
                  <a:lnTo>
                    <a:pt x="293217" y="1288021"/>
                  </a:lnTo>
                  <a:lnTo>
                    <a:pt x="372833" y="1405978"/>
                  </a:lnTo>
                  <a:lnTo>
                    <a:pt x="372833" y="1388960"/>
                  </a:lnTo>
                  <a:lnTo>
                    <a:pt x="293039" y="1270736"/>
                  </a:lnTo>
                  <a:lnTo>
                    <a:pt x="294119" y="1266088"/>
                  </a:lnTo>
                  <a:lnTo>
                    <a:pt x="375246" y="1145895"/>
                  </a:lnTo>
                  <a:lnTo>
                    <a:pt x="418884" y="1271676"/>
                  </a:lnTo>
                  <a:lnTo>
                    <a:pt x="418884" y="1242618"/>
                  </a:lnTo>
                  <a:lnTo>
                    <a:pt x="381901" y="1136040"/>
                  </a:lnTo>
                  <a:lnTo>
                    <a:pt x="498944" y="962621"/>
                  </a:lnTo>
                  <a:lnTo>
                    <a:pt x="510514" y="966584"/>
                  </a:lnTo>
                  <a:lnTo>
                    <a:pt x="521068" y="973709"/>
                  </a:lnTo>
                  <a:lnTo>
                    <a:pt x="521068" y="878433"/>
                  </a:lnTo>
                  <a:lnTo>
                    <a:pt x="444157" y="921791"/>
                  </a:lnTo>
                  <a:lnTo>
                    <a:pt x="475373" y="942873"/>
                  </a:lnTo>
                  <a:lnTo>
                    <a:pt x="466585" y="951509"/>
                  </a:lnTo>
                  <a:lnTo>
                    <a:pt x="489610" y="959421"/>
                  </a:lnTo>
                  <a:lnTo>
                    <a:pt x="377990" y="1124788"/>
                  </a:lnTo>
                  <a:lnTo>
                    <a:pt x="371335" y="1105623"/>
                  </a:lnTo>
                  <a:lnTo>
                    <a:pt x="371335" y="1134643"/>
                  </a:lnTo>
                  <a:lnTo>
                    <a:pt x="300126" y="1240129"/>
                  </a:lnTo>
                  <a:lnTo>
                    <a:pt x="343293" y="1053846"/>
                  </a:lnTo>
                  <a:lnTo>
                    <a:pt x="371335" y="1134643"/>
                  </a:lnTo>
                  <a:lnTo>
                    <a:pt x="371335" y="1105623"/>
                  </a:lnTo>
                  <a:lnTo>
                    <a:pt x="347319" y="1036447"/>
                  </a:lnTo>
                  <a:lnTo>
                    <a:pt x="388962" y="856716"/>
                  </a:lnTo>
                  <a:lnTo>
                    <a:pt x="440842" y="856716"/>
                  </a:lnTo>
                  <a:lnTo>
                    <a:pt x="440842" y="915454"/>
                  </a:lnTo>
                  <a:lnTo>
                    <a:pt x="558317" y="856716"/>
                  </a:lnTo>
                  <a:lnTo>
                    <a:pt x="567842" y="851954"/>
                  </a:lnTo>
                  <a:lnTo>
                    <a:pt x="440842" y="788454"/>
                  </a:lnTo>
                  <a:lnTo>
                    <a:pt x="440842" y="847191"/>
                  </a:lnTo>
                  <a:lnTo>
                    <a:pt x="391160" y="847191"/>
                  </a:lnTo>
                  <a:lnTo>
                    <a:pt x="432181" y="670191"/>
                  </a:lnTo>
                  <a:lnTo>
                    <a:pt x="490143" y="751319"/>
                  </a:lnTo>
                  <a:lnTo>
                    <a:pt x="442341" y="785469"/>
                  </a:lnTo>
                  <a:lnTo>
                    <a:pt x="567842" y="851890"/>
                  </a:lnTo>
                  <a:lnTo>
                    <a:pt x="553580" y="761657"/>
                  </a:lnTo>
                  <a:lnTo>
                    <a:pt x="545680" y="711644"/>
                  </a:lnTo>
                  <a:lnTo>
                    <a:pt x="497890" y="745782"/>
                  </a:lnTo>
                  <a:lnTo>
                    <a:pt x="435038" y="657834"/>
                  </a:lnTo>
                  <a:lnTo>
                    <a:pt x="541007" y="200469"/>
                  </a:lnTo>
                  <a:lnTo>
                    <a:pt x="545693" y="203809"/>
                  </a:lnTo>
                  <a:lnTo>
                    <a:pt x="547700" y="191096"/>
                  </a:lnTo>
                  <a:lnTo>
                    <a:pt x="586181" y="204444"/>
                  </a:lnTo>
                  <a:lnTo>
                    <a:pt x="585343" y="198005"/>
                  </a:lnTo>
                  <a:lnTo>
                    <a:pt x="601040" y="201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251215" y="2477515"/>
            <a:ext cx="12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x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67585" y="2429763"/>
            <a:ext cx="182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Calibri Light"/>
                <a:cs typeface="Calibri Light"/>
              </a:rPr>
              <a:t>ŷ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90891" y="1291844"/>
            <a:ext cx="35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85671" y="1782571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800" baseline="-13888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89144" y="1364882"/>
            <a:ext cx="2885440" cy="2767330"/>
            <a:chOff x="5389144" y="1364882"/>
            <a:chExt cx="2885440" cy="276733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9144" y="1364882"/>
              <a:ext cx="434414" cy="29410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6863" y="2181685"/>
              <a:ext cx="434414" cy="2941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006470"/>
              <a:ext cx="434414" cy="29410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825266"/>
              <a:ext cx="434414" cy="29410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9607" y="2551230"/>
              <a:ext cx="434414" cy="29410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2331" y="1377166"/>
              <a:ext cx="434414" cy="2941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050" y="2193969"/>
              <a:ext cx="434414" cy="2941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018754"/>
              <a:ext cx="434415" cy="29410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837550"/>
              <a:ext cx="434414" cy="29410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693801" y="956563"/>
            <a:ext cx="121729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45"/>
              </a:lnSpc>
              <a:spcBef>
                <a:spcPts val="100"/>
              </a:spcBef>
              <a:tabLst>
                <a:tab pos="962660" algn="l"/>
              </a:tabLst>
            </a:pPr>
            <a:r>
              <a:rPr sz="2700" b="1" i="1" spc="-7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200" b="1" i="1" spc="-5" dirty="0">
                <a:solidFill>
                  <a:srgbClr val="6AA84F"/>
                </a:solidFill>
                <a:latin typeface="Times New Roman"/>
                <a:cs typeface="Times New Roman"/>
              </a:rPr>
              <a:t>1	</a:t>
            </a:r>
            <a:r>
              <a:rPr sz="2700" b="1" i="1" spc="-7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200" b="1" i="1" spc="-5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286385">
              <a:lnSpc>
                <a:spcPts val="1945"/>
              </a:lnSpc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712197" y="6371008"/>
            <a:ext cx="23622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13</a:t>
            </a:fld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83" y="0"/>
            <a:ext cx="11237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Multi-Layer</a:t>
            </a:r>
            <a:r>
              <a:rPr spc="-10" dirty="0"/>
              <a:t> </a:t>
            </a:r>
            <a:r>
              <a:rPr spc="-30" dirty="0"/>
              <a:t>Perceptron</a:t>
            </a:r>
            <a:r>
              <a:rPr spc="-10" dirty="0"/>
              <a:t> </a:t>
            </a:r>
            <a:r>
              <a:rPr spc="-5" dirty="0"/>
              <a:t>(MLP)- </a:t>
            </a:r>
            <a:r>
              <a:rPr spc="-20" dirty="0"/>
              <a:t>(Feed-Forward</a:t>
            </a:r>
            <a:r>
              <a:rPr spc="-5" dirty="0"/>
              <a:t> </a:t>
            </a:r>
            <a:r>
              <a:rPr dirty="0"/>
              <a:t>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8623" y="4341047"/>
            <a:ext cx="501650" cy="6832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 indent="137795">
              <a:lnSpc>
                <a:spcPct val="100000"/>
              </a:lnSpc>
              <a:spcBef>
                <a:spcPts val="605"/>
              </a:spcBef>
            </a:pPr>
            <a:r>
              <a:rPr sz="1725" b="0" spc="15" baseline="-19323" dirty="0">
                <a:latin typeface="Calibri Light"/>
                <a:cs typeface="Calibri Light"/>
              </a:rPr>
              <a:t>1</a:t>
            </a:r>
            <a:r>
              <a:rPr sz="750" b="0" spc="10" dirty="0">
                <a:latin typeface="Calibri Light"/>
                <a:cs typeface="Calibri Light"/>
              </a:rPr>
              <a:t>st</a:t>
            </a:r>
            <a:endParaRPr sz="750">
              <a:latin typeface="Calibri Light"/>
              <a:cs typeface="Calibri Light"/>
            </a:endParaRPr>
          </a:p>
          <a:p>
            <a:pPr marL="103505" marR="30480" indent="-66040">
              <a:lnSpc>
                <a:spcPct val="100899"/>
              </a:lnSpc>
              <a:spcBef>
                <a:spcPts val="500"/>
              </a:spcBef>
            </a:pPr>
            <a:r>
              <a:rPr sz="1150" b="0" spc="25" dirty="0">
                <a:latin typeface="Calibri Light"/>
                <a:cs typeface="Calibri Light"/>
              </a:rPr>
              <a:t>h</a:t>
            </a:r>
            <a:r>
              <a:rPr sz="1150" b="0" spc="5" dirty="0">
                <a:latin typeface="Calibri Light"/>
                <a:cs typeface="Calibri Light"/>
              </a:rPr>
              <a:t>i</a:t>
            </a:r>
            <a:r>
              <a:rPr sz="1150" b="0" spc="25" dirty="0">
                <a:latin typeface="Calibri Light"/>
                <a:cs typeface="Calibri Light"/>
              </a:rPr>
              <a:t>dd</a:t>
            </a:r>
            <a:r>
              <a:rPr sz="1150" b="0" spc="15" dirty="0">
                <a:latin typeface="Calibri Light"/>
                <a:cs typeface="Calibri Light"/>
              </a:rPr>
              <a:t>en  </a:t>
            </a:r>
            <a:r>
              <a:rPr sz="1150" b="0" spc="5" dirty="0">
                <a:latin typeface="Calibri Light"/>
                <a:cs typeface="Calibri Light"/>
              </a:rPr>
              <a:t>layer</a:t>
            </a:r>
            <a:endParaRPr sz="115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907" y="4341047"/>
            <a:ext cx="501650" cy="6832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 indent="121285">
              <a:lnSpc>
                <a:spcPct val="100000"/>
              </a:lnSpc>
              <a:spcBef>
                <a:spcPts val="605"/>
              </a:spcBef>
            </a:pPr>
            <a:r>
              <a:rPr sz="1725" b="0" spc="30" baseline="-19323" dirty="0">
                <a:latin typeface="Calibri Light"/>
                <a:cs typeface="Calibri Light"/>
              </a:rPr>
              <a:t>2</a:t>
            </a:r>
            <a:r>
              <a:rPr sz="750" b="0" spc="20" dirty="0">
                <a:latin typeface="Calibri Light"/>
                <a:cs typeface="Calibri Light"/>
              </a:rPr>
              <a:t>nd</a:t>
            </a:r>
            <a:endParaRPr sz="750">
              <a:latin typeface="Calibri Light"/>
              <a:cs typeface="Calibri Light"/>
            </a:endParaRPr>
          </a:p>
          <a:p>
            <a:pPr marL="103505" marR="30480" indent="-66040">
              <a:lnSpc>
                <a:spcPct val="100899"/>
              </a:lnSpc>
              <a:spcBef>
                <a:spcPts val="500"/>
              </a:spcBef>
            </a:pPr>
            <a:r>
              <a:rPr sz="1150" b="0" spc="25" dirty="0">
                <a:latin typeface="Calibri Light"/>
                <a:cs typeface="Calibri Light"/>
              </a:rPr>
              <a:t>h</a:t>
            </a:r>
            <a:r>
              <a:rPr sz="1150" b="0" spc="5" dirty="0">
                <a:latin typeface="Calibri Light"/>
                <a:cs typeface="Calibri Light"/>
              </a:rPr>
              <a:t>i</a:t>
            </a:r>
            <a:r>
              <a:rPr sz="1150" b="0" spc="25" dirty="0">
                <a:latin typeface="Calibri Light"/>
                <a:cs typeface="Calibri Light"/>
              </a:rPr>
              <a:t>dd</a:t>
            </a:r>
            <a:r>
              <a:rPr sz="1150" b="0" spc="15" dirty="0">
                <a:latin typeface="Calibri Light"/>
                <a:cs typeface="Calibri Light"/>
              </a:rPr>
              <a:t>en  </a:t>
            </a:r>
            <a:r>
              <a:rPr sz="1150" b="0" spc="5" dirty="0">
                <a:latin typeface="Calibri Light"/>
                <a:cs typeface="Calibri Light"/>
              </a:rPr>
              <a:t>layer</a:t>
            </a:r>
            <a:endParaRPr sz="115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6697" y="4504645"/>
            <a:ext cx="1446530" cy="4038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150" b="0" spc="20" dirty="0">
                <a:latin typeface="Calibri Light"/>
                <a:cs typeface="Calibri Light"/>
              </a:rPr>
              <a:t>Output</a:t>
            </a:r>
            <a:r>
              <a:rPr sz="1150" b="0" spc="-10" dirty="0">
                <a:latin typeface="Calibri Light"/>
                <a:cs typeface="Calibri Light"/>
              </a:rPr>
              <a:t> </a:t>
            </a:r>
            <a:r>
              <a:rPr sz="1150" b="0" spc="5" dirty="0">
                <a:latin typeface="Calibri Light"/>
                <a:cs typeface="Calibri Light"/>
              </a:rPr>
              <a:t>Layer</a:t>
            </a:r>
            <a:endParaRPr sz="115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150" b="0" spc="5" dirty="0">
                <a:latin typeface="Calibri Light"/>
                <a:cs typeface="Calibri Light"/>
              </a:rPr>
              <a:t>for </a:t>
            </a:r>
            <a:r>
              <a:rPr sz="1150" b="0" spc="15" dirty="0">
                <a:latin typeface="Calibri Light"/>
                <a:cs typeface="Calibri Light"/>
              </a:rPr>
              <a:t>Binary</a:t>
            </a:r>
            <a:r>
              <a:rPr sz="1150" b="0" spc="5" dirty="0">
                <a:latin typeface="Calibri Light"/>
                <a:cs typeface="Calibri Light"/>
              </a:rPr>
              <a:t> </a:t>
            </a:r>
            <a:r>
              <a:rPr sz="1150" b="0" spc="10" dirty="0">
                <a:latin typeface="Calibri Light"/>
                <a:cs typeface="Calibri Light"/>
              </a:rPr>
              <a:t>Classification</a:t>
            </a:r>
            <a:endParaRPr sz="115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7339" y="1736885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6065" y="1862328"/>
            <a:ext cx="11683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baseline="5050" dirty="0">
                <a:latin typeface="Calibri Light"/>
                <a:cs typeface="Calibri Light"/>
              </a:rPr>
              <a:t>x</a:t>
            </a:r>
            <a:r>
              <a:rPr sz="500" b="0" dirty="0">
                <a:latin typeface="Calibri Light"/>
                <a:cs typeface="Calibri Light"/>
              </a:rPr>
              <a:t>1</a:t>
            </a:r>
            <a:endParaRPr sz="5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7339" y="2462618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6065" y="2587752"/>
            <a:ext cx="11683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baseline="5050" dirty="0">
                <a:latin typeface="Calibri Light"/>
                <a:cs typeface="Calibri Light"/>
              </a:rPr>
              <a:t>x</a:t>
            </a:r>
            <a:r>
              <a:rPr sz="500" b="0" dirty="0">
                <a:latin typeface="Calibri Light"/>
                <a:cs typeface="Calibri Light"/>
              </a:rPr>
              <a:t>2</a:t>
            </a:r>
            <a:endParaRPr sz="5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7339" y="3225377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6065" y="3349752"/>
            <a:ext cx="11683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baseline="5050" dirty="0">
                <a:latin typeface="Calibri Light"/>
                <a:cs typeface="Calibri Light"/>
              </a:rPr>
              <a:t>x</a:t>
            </a:r>
            <a:r>
              <a:rPr sz="500" b="0" dirty="0">
                <a:latin typeface="Calibri Light"/>
                <a:cs typeface="Calibri Light"/>
              </a:rPr>
              <a:t>3</a:t>
            </a:r>
            <a:endParaRPr sz="500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78001" y="1228591"/>
            <a:ext cx="4636770" cy="3036570"/>
            <a:chOff x="4178001" y="1228591"/>
            <a:chExt cx="4636770" cy="3036570"/>
          </a:xfrm>
        </p:grpSpPr>
        <p:sp>
          <p:nvSpPr>
            <p:cNvPr id="13" name="object 13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0466" y="1516523"/>
              <a:ext cx="1141095" cy="447675"/>
            </a:xfrm>
            <a:custGeom>
              <a:avLst/>
              <a:gdLst/>
              <a:ahLst/>
              <a:cxnLst/>
              <a:rect l="l" t="t" r="r" b="b"/>
              <a:pathLst>
                <a:path w="1141095" h="447675">
                  <a:moveTo>
                    <a:pt x="1019917" y="54983"/>
                  </a:moveTo>
                  <a:lnTo>
                    <a:pt x="0" y="438303"/>
                  </a:lnTo>
                  <a:lnTo>
                    <a:pt x="3350" y="447219"/>
                  </a:lnTo>
                  <a:lnTo>
                    <a:pt x="1023268" y="63899"/>
                  </a:lnTo>
                  <a:lnTo>
                    <a:pt x="1019917" y="54983"/>
                  </a:lnTo>
                  <a:close/>
                </a:path>
                <a:path w="1141095" h="447675">
                  <a:moveTo>
                    <a:pt x="1107322" y="50515"/>
                  </a:moveTo>
                  <a:lnTo>
                    <a:pt x="1031805" y="50515"/>
                  </a:lnTo>
                  <a:lnTo>
                    <a:pt x="1035155" y="59432"/>
                  </a:lnTo>
                  <a:lnTo>
                    <a:pt x="1023268" y="63899"/>
                  </a:lnTo>
                  <a:lnTo>
                    <a:pt x="1043932" y="118882"/>
                  </a:lnTo>
                  <a:lnTo>
                    <a:pt x="1107322" y="50515"/>
                  </a:lnTo>
                  <a:close/>
                </a:path>
                <a:path w="1141095" h="447675">
                  <a:moveTo>
                    <a:pt x="1031805" y="50515"/>
                  </a:moveTo>
                  <a:lnTo>
                    <a:pt x="1019917" y="54983"/>
                  </a:lnTo>
                  <a:lnTo>
                    <a:pt x="1023268" y="63899"/>
                  </a:lnTo>
                  <a:lnTo>
                    <a:pt x="1035155" y="59432"/>
                  </a:lnTo>
                  <a:lnTo>
                    <a:pt x="1031805" y="50515"/>
                  </a:lnTo>
                  <a:close/>
                </a:path>
                <a:path w="1141095" h="447675">
                  <a:moveTo>
                    <a:pt x="999253" y="0"/>
                  </a:moveTo>
                  <a:lnTo>
                    <a:pt x="1019917" y="54983"/>
                  </a:lnTo>
                  <a:lnTo>
                    <a:pt x="1031805" y="50515"/>
                  </a:lnTo>
                  <a:lnTo>
                    <a:pt x="1107322" y="50515"/>
                  </a:lnTo>
                  <a:lnTo>
                    <a:pt x="1140473" y="14761"/>
                  </a:lnTo>
                  <a:lnTo>
                    <a:pt x="999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201" y="0"/>
                  </a:moveTo>
                  <a:lnTo>
                    <a:pt x="245642" y="3837"/>
                  </a:lnTo>
                  <a:lnTo>
                    <a:pt x="200527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7" y="571452"/>
                  </a:lnTo>
                  <a:lnTo>
                    <a:pt x="245642" y="582562"/>
                  </a:lnTo>
                  <a:lnTo>
                    <a:pt x="293201" y="586399"/>
                  </a:lnTo>
                  <a:lnTo>
                    <a:pt x="340759" y="582562"/>
                  </a:lnTo>
                  <a:lnTo>
                    <a:pt x="385874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30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30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4" y="14947"/>
                  </a:lnTo>
                  <a:lnTo>
                    <a:pt x="340759" y="3837"/>
                  </a:lnTo>
                  <a:lnTo>
                    <a:pt x="293201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0705" y="1954744"/>
              <a:ext cx="1140460" cy="387350"/>
            </a:xfrm>
            <a:custGeom>
              <a:avLst/>
              <a:gdLst/>
              <a:ahLst/>
              <a:cxnLst/>
              <a:rect l="l" t="t" r="r" b="b"/>
              <a:pathLst>
                <a:path w="1140460" h="387350">
                  <a:moveTo>
                    <a:pt x="1017717" y="331162"/>
                  </a:moveTo>
                  <a:lnTo>
                    <a:pt x="999995" y="387162"/>
                  </a:lnTo>
                  <a:lnTo>
                    <a:pt x="1140235" y="364940"/>
                  </a:lnTo>
                  <a:lnTo>
                    <a:pt x="1109361" y="334994"/>
                  </a:lnTo>
                  <a:lnTo>
                    <a:pt x="1029826" y="334994"/>
                  </a:lnTo>
                  <a:lnTo>
                    <a:pt x="1017717" y="331162"/>
                  </a:lnTo>
                  <a:close/>
                </a:path>
                <a:path w="1140460" h="387350">
                  <a:moveTo>
                    <a:pt x="1020591" y="322080"/>
                  </a:moveTo>
                  <a:lnTo>
                    <a:pt x="1017717" y="331162"/>
                  </a:lnTo>
                  <a:lnTo>
                    <a:pt x="1029826" y="334994"/>
                  </a:lnTo>
                  <a:lnTo>
                    <a:pt x="1032700" y="325912"/>
                  </a:lnTo>
                  <a:lnTo>
                    <a:pt x="1020591" y="322080"/>
                  </a:lnTo>
                  <a:close/>
                </a:path>
                <a:path w="1140460" h="387350">
                  <a:moveTo>
                    <a:pt x="1038313" y="266080"/>
                  </a:moveTo>
                  <a:lnTo>
                    <a:pt x="1020591" y="322080"/>
                  </a:lnTo>
                  <a:lnTo>
                    <a:pt x="1032700" y="325912"/>
                  </a:lnTo>
                  <a:lnTo>
                    <a:pt x="1029826" y="334994"/>
                  </a:lnTo>
                  <a:lnTo>
                    <a:pt x="1109361" y="334994"/>
                  </a:lnTo>
                  <a:lnTo>
                    <a:pt x="1038313" y="266080"/>
                  </a:lnTo>
                  <a:close/>
                </a:path>
                <a:path w="1140460" h="387350">
                  <a:moveTo>
                    <a:pt x="2874" y="0"/>
                  </a:moveTo>
                  <a:lnTo>
                    <a:pt x="0" y="9080"/>
                  </a:lnTo>
                  <a:lnTo>
                    <a:pt x="1017717" y="331162"/>
                  </a:lnTo>
                  <a:lnTo>
                    <a:pt x="1020591" y="322080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8694" y="1955999"/>
              <a:ext cx="1142365" cy="1198245"/>
            </a:xfrm>
            <a:custGeom>
              <a:avLst/>
              <a:gdLst/>
              <a:ahLst/>
              <a:cxnLst/>
              <a:rect l="l" t="t" r="r" b="b"/>
              <a:pathLst>
                <a:path w="1142364" h="1198245">
                  <a:moveTo>
                    <a:pt x="1051176" y="1109440"/>
                  </a:moveTo>
                  <a:lnTo>
                    <a:pt x="1008658" y="1149965"/>
                  </a:lnTo>
                  <a:lnTo>
                    <a:pt x="1142245" y="1198084"/>
                  </a:lnTo>
                  <a:lnTo>
                    <a:pt x="1117863" y="1118633"/>
                  </a:lnTo>
                  <a:lnTo>
                    <a:pt x="1059938" y="1118633"/>
                  </a:lnTo>
                  <a:lnTo>
                    <a:pt x="1051176" y="1109440"/>
                  </a:lnTo>
                  <a:close/>
                </a:path>
                <a:path w="1142364" h="1198245">
                  <a:moveTo>
                    <a:pt x="1058071" y="1102868"/>
                  </a:moveTo>
                  <a:lnTo>
                    <a:pt x="1051176" y="1109440"/>
                  </a:lnTo>
                  <a:lnTo>
                    <a:pt x="1059938" y="1118633"/>
                  </a:lnTo>
                  <a:lnTo>
                    <a:pt x="1066833" y="1112061"/>
                  </a:lnTo>
                  <a:lnTo>
                    <a:pt x="1058071" y="1102868"/>
                  </a:lnTo>
                  <a:close/>
                </a:path>
                <a:path w="1142364" h="1198245">
                  <a:moveTo>
                    <a:pt x="1100589" y="1062343"/>
                  </a:moveTo>
                  <a:lnTo>
                    <a:pt x="1058071" y="1102868"/>
                  </a:lnTo>
                  <a:lnTo>
                    <a:pt x="1066833" y="1112061"/>
                  </a:lnTo>
                  <a:lnTo>
                    <a:pt x="1059938" y="1118633"/>
                  </a:lnTo>
                  <a:lnTo>
                    <a:pt x="1117863" y="1118633"/>
                  </a:lnTo>
                  <a:lnTo>
                    <a:pt x="1100589" y="1062343"/>
                  </a:lnTo>
                  <a:close/>
                </a:path>
                <a:path w="1142364" h="1198245">
                  <a:moveTo>
                    <a:pt x="6894" y="0"/>
                  </a:moveTo>
                  <a:lnTo>
                    <a:pt x="0" y="6570"/>
                  </a:lnTo>
                  <a:lnTo>
                    <a:pt x="1051176" y="1109440"/>
                  </a:lnTo>
                  <a:lnTo>
                    <a:pt x="1058071" y="1102868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6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29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29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7995" y="1531378"/>
              <a:ext cx="3557270" cy="2437130"/>
            </a:xfrm>
            <a:custGeom>
              <a:avLst/>
              <a:gdLst/>
              <a:ahLst/>
              <a:cxnLst/>
              <a:rect l="l" t="t" r="r" b="b"/>
              <a:pathLst>
                <a:path w="3557270" h="2437129">
                  <a:moveTo>
                    <a:pt x="1142936" y="0"/>
                  </a:moveTo>
                  <a:lnTo>
                    <a:pt x="1142758" y="114"/>
                  </a:lnTo>
                  <a:lnTo>
                    <a:pt x="1072578" y="24015"/>
                  </a:lnTo>
                  <a:lnTo>
                    <a:pt x="1072578" y="109067"/>
                  </a:lnTo>
                  <a:lnTo>
                    <a:pt x="560933" y="970089"/>
                  </a:lnTo>
                  <a:lnTo>
                    <a:pt x="553580" y="972451"/>
                  </a:lnTo>
                  <a:lnTo>
                    <a:pt x="553580" y="982446"/>
                  </a:lnTo>
                  <a:lnTo>
                    <a:pt x="436714" y="1179118"/>
                  </a:lnTo>
                  <a:lnTo>
                    <a:pt x="431126" y="1169301"/>
                  </a:lnTo>
                  <a:lnTo>
                    <a:pt x="431126" y="1188529"/>
                  </a:lnTo>
                  <a:lnTo>
                    <a:pt x="366242" y="1297711"/>
                  </a:lnTo>
                  <a:lnTo>
                    <a:pt x="361327" y="1295692"/>
                  </a:lnTo>
                  <a:lnTo>
                    <a:pt x="361327" y="1305991"/>
                  </a:lnTo>
                  <a:lnTo>
                    <a:pt x="275336" y="1450695"/>
                  </a:lnTo>
                  <a:lnTo>
                    <a:pt x="21475" y="1165948"/>
                  </a:lnTo>
                  <a:lnTo>
                    <a:pt x="361327" y="1305991"/>
                  </a:lnTo>
                  <a:lnTo>
                    <a:pt x="361327" y="1295692"/>
                  </a:lnTo>
                  <a:lnTo>
                    <a:pt x="17983" y="1154214"/>
                  </a:lnTo>
                  <a:lnTo>
                    <a:pt x="350913" y="1047445"/>
                  </a:lnTo>
                  <a:lnTo>
                    <a:pt x="431126" y="1188529"/>
                  </a:lnTo>
                  <a:lnTo>
                    <a:pt x="431126" y="1169301"/>
                  </a:lnTo>
                  <a:lnTo>
                    <a:pt x="360172" y="1044473"/>
                  </a:lnTo>
                  <a:lnTo>
                    <a:pt x="553580" y="982446"/>
                  </a:lnTo>
                  <a:lnTo>
                    <a:pt x="553580" y="972451"/>
                  </a:lnTo>
                  <a:lnTo>
                    <a:pt x="355358" y="1036015"/>
                  </a:lnTo>
                  <a:lnTo>
                    <a:pt x="346100" y="1019733"/>
                  </a:lnTo>
                  <a:lnTo>
                    <a:pt x="346100" y="1038987"/>
                  </a:lnTo>
                  <a:lnTo>
                    <a:pt x="21158" y="1143190"/>
                  </a:lnTo>
                  <a:lnTo>
                    <a:pt x="264947" y="896239"/>
                  </a:lnTo>
                  <a:lnTo>
                    <a:pt x="346100" y="1038987"/>
                  </a:lnTo>
                  <a:lnTo>
                    <a:pt x="346100" y="1019733"/>
                  </a:lnTo>
                  <a:lnTo>
                    <a:pt x="271894" y="889203"/>
                  </a:lnTo>
                  <a:lnTo>
                    <a:pt x="1055268" y="95643"/>
                  </a:lnTo>
                  <a:lnTo>
                    <a:pt x="1064615" y="101206"/>
                  </a:lnTo>
                  <a:lnTo>
                    <a:pt x="1072578" y="109067"/>
                  </a:lnTo>
                  <a:lnTo>
                    <a:pt x="1072578" y="24015"/>
                  </a:lnTo>
                  <a:lnTo>
                    <a:pt x="1008532" y="45821"/>
                  </a:lnTo>
                  <a:lnTo>
                    <a:pt x="1033386" y="70370"/>
                  </a:lnTo>
                  <a:lnTo>
                    <a:pt x="1023467" y="76746"/>
                  </a:lnTo>
                  <a:lnTo>
                    <a:pt x="1046822" y="90627"/>
                  </a:lnTo>
                  <a:lnTo>
                    <a:pt x="267004" y="880592"/>
                  </a:lnTo>
                  <a:lnTo>
                    <a:pt x="8280" y="425564"/>
                  </a:lnTo>
                  <a:lnTo>
                    <a:pt x="0" y="430263"/>
                  </a:lnTo>
                  <a:lnTo>
                    <a:pt x="260045" y="887628"/>
                  </a:lnTo>
                  <a:lnTo>
                    <a:pt x="749" y="1150302"/>
                  </a:lnTo>
                  <a:lnTo>
                    <a:pt x="4114" y="1153668"/>
                  </a:lnTo>
                  <a:lnTo>
                    <a:pt x="584" y="1156817"/>
                  </a:lnTo>
                  <a:lnTo>
                    <a:pt x="270243" y="1459280"/>
                  </a:lnTo>
                  <a:lnTo>
                    <a:pt x="50" y="1913966"/>
                  </a:lnTo>
                  <a:lnTo>
                    <a:pt x="4140" y="1916404"/>
                  </a:lnTo>
                  <a:lnTo>
                    <a:pt x="2184" y="1920748"/>
                  </a:lnTo>
                  <a:lnTo>
                    <a:pt x="1012418" y="2377071"/>
                  </a:lnTo>
                  <a:lnTo>
                    <a:pt x="1011021" y="2378316"/>
                  </a:lnTo>
                  <a:lnTo>
                    <a:pt x="1024813" y="2383815"/>
                  </a:lnTo>
                  <a:lnTo>
                    <a:pt x="1001064" y="2436393"/>
                  </a:lnTo>
                  <a:lnTo>
                    <a:pt x="1142847" y="2430818"/>
                  </a:lnTo>
                  <a:lnTo>
                    <a:pt x="1142885" y="2430691"/>
                  </a:lnTo>
                  <a:lnTo>
                    <a:pt x="1137754" y="2333701"/>
                  </a:lnTo>
                  <a:lnTo>
                    <a:pt x="1135367" y="2288921"/>
                  </a:lnTo>
                  <a:lnTo>
                    <a:pt x="1108608" y="2304135"/>
                  </a:lnTo>
                  <a:lnTo>
                    <a:pt x="1105814" y="2293797"/>
                  </a:lnTo>
                  <a:lnTo>
                    <a:pt x="1082421" y="2314664"/>
                  </a:lnTo>
                  <a:lnTo>
                    <a:pt x="1075143" y="2301875"/>
                  </a:lnTo>
                  <a:lnTo>
                    <a:pt x="1075143" y="2321141"/>
                  </a:lnTo>
                  <a:lnTo>
                    <a:pt x="1068895" y="2326716"/>
                  </a:lnTo>
                  <a:lnTo>
                    <a:pt x="1061618" y="2330856"/>
                  </a:lnTo>
                  <a:lnTo>
                    <a:pt x="1053338" y="2320658"/>
                  </a:lnTo>
                  <a:lnTo>
                    <a:pt x="1052563" y="2322372"/>
                  </a:lnTo>
                  <a:lnTo>
                    <a:pt x="1048270" y="2317559"/>
                  </a:lnTo>
                  <a:lnTo>
                    <a:pt x="1048270" y="2331859"/>
                  </a:lnTo>
                  <a:lnTo>
                    <a:pt x="1044270" y="2340724"/>
                  </a:lnTo>
                  <a:lnTo>
                    <a:pt x="1024966" y="2351697"/>
                  </a:lnTo>
                  <a:lnTo>
                    <a:pt x="1034046" y="2357793"/>
                  </a:lnTo>
                  <a:lnTo>
                    <a:pt x="1020191" y="2370150"/>
                  </a:lnTo>
                  <a:lnTo>
                    <a:pt x="18427" y="1917636"/>
                  </a:lnTo>
                  <a:lnTo>
                    <a:pt x="555485" y="1779181"/>
                  </a:lnTo>
                  <a:lnTo>
                    <a:pt x="1048270" y="2331859"/>
                  </a:lnTo>
                  <a:lnTo>
                    <a:pt x="1048270" y="2317559"/>
                  </a:lnTo>
                  <a:lnTo>
                    <a:pt x="565848" y="1776514"/>
                  </a:lnTo>
                  <a:lnTo>
                    <a:pt x="739927" y="1731632"/>
                  </a:lnTo>
                  <a:lnTo>
                    <a:pt x="1075143" y="2321141"/>
                  </a:lnTo>
                  <a:lnTo>
                    <a:pt x="1075143" y="2301875"/>
                  </a:lnTo>
                  <a:lnTo>
                    <a:pt x="749477" y="1729168"/>
                  </a:lnTo>
                  <a:lnTo>
                    <a:pt x="1021143" y="1659128"/>
                  </a:lnTo>
                  <a:lnTo>
                    <a:pt x="1035812" y="1715998"/>
                  </a:lnTo>
                  <a:lnTo>
                    <a:pt x="1115441" y="1646732"/>
                  </a:lnTo>
                  <a:lnTo>
                    <a:pt x="1142885" y="1622856"/>
                  </a:lnTo>
                  <a:lnTo>
                    <a:pt x="1108862" y="1583702"/>
                  </a:lnTo>
                  <a:lnTo>
                    <a:pt x="1049705" y="1515757"/>
                  </a:lnTo>
                  <a:lnTo>
                    <a:pt x="1027328" y="1570062"/>
                  </a:lnTo>
                  <a:lnTo>
                    <a:pt x="1023696" y="1568577"/>
                  </a:lnTo>
                  <a:lnTo>
                    <a:pt x="1023696" y="1578864"/>
                  </a:lnTo>
                  <a:lnTo>
                    <a:pt x="1016749" y="1595742"/>
                  </a:lnTo>
                  <a:lnTo>
                    <a:pt x="1004112" y="1593024"/>
                  </a:lnTo>
                  <a:lnTo>
                    <a:pt x="1009396" y="1613573"/>
                  </a:lnTo>
                  <a:lnTo>
                    <a:pt x="1001331" y="1633181"/>
                  </a:lnTo>
                  <a:lnTo>
                    <a:pt x="1014209" y="1632242"/>
                  </a:lnTo>
                  <a:lnTo>
                    <a:pt x="1018768" y="1649895"/>
                  </a:lnTo>
                  <a:lnTo>
                    <a:pt x="744601" y="1720583"/>
                  </a:lnTo>
                  <a:lnTo>
                    <a:pt x="735050" y="1703793"/>
                  </a:lnTo>
                  <a:lnTo>
                    <a:pt x="735050" y="1723047"/>
                  </a:lnTo>
                  <a:lnTo>
                    <a:pt x="558723" y="1768513"/>
                  </a:lnTo>
                  <a:lnTo>
                    <a:pt x="548347" y="1756879"/>
                  </a:lnTo>
                  <a:lnTo>
                    <a:pt x="548347" y="1771180"/>
                  </a:lnTo>
                  <a:lnTo>
                    <a:pt x="19989" y="1907400"/>
                  </a:lnTo>
                  <a:lnTo>
                    <a:pt x="365048" y="1565617"/>
                  </a:lnTo>
                  <a:lnTo>
                    <a:pt x="548347" y="1771180"/>
                  </a:lnTo>
                  <a:lnTo>
                    <a:pt x="548347" y="1756879"/>
                  </a:lnTo>
                  <a:lnTo>
                    <a:pt x="371830" y="1558899"/>
                  </a:lnTo>
                  <a:lnTo>
                    <a:pt x="544474" y="1387894"/>
                  </a:lnTo>
                  <a:lnTo>
                    <a:pt x="735050" y="1723047"/>
                  </a:lnTo>
                  <a:lnTo>
                    <a:pt x="735050" y="1703793"/>
                  </a:lnTo>
                  <a:lnTo>
                    <a:pt x="553986" y="1385354"/>
                  </a:lnTo>
                  <a:lnTo>
                    <a:pt x="1023696" y="1578864"/>
                  </a:lnTo>
                  <a:lnTo>
                    <a:pt x="1023696" y="1568577"/>
                  </a:lnTo>
                  <a:lnTo>
                    <a:pt x="556412" y="1376070"/>
                  </a:lnTo>
                  <a:lnTo>
                    <a:pt x="1056055" y="881164"/>
                  </a:lnTo>
                  <a:lnTo>
                    <a:pt x="1097394" y="922896"/>
                  </a:lnTo>
                  <a:lnTo>
                    <a:pt x="1116850" y="865454"/>
                  </a:lnTo>
                  <a:lnTo>
                    <a:pt x="1142911" y="788466"/>
                  </a:lnTo>
                  <a:lnTo>
                    <a:pt x="1040079" y="772566"/>
                  </a:lnTo>
                  <a:lnTo>
                    <a:pt x="1040079" y="883589"/>
                  </a:lnTo>
                  <a:lnTo>
                    <a:pt x="546862" y="1372133"/>
                  </a:lnTo>
                  <a:lnTo>
                    <a:pt x="546341" y="1371904"/>
                  </a:lnTo>
                  <a:lnTo>
                    <a:pt x="539521" y="1359916"/>
                  </a:lnTo>
                  <a:lnTo>
                    <a:pt x="539521" y="1379397"/>
                  </a:lnTo>
                  <a:lnTo>
                    <a:pt x="365480" y="1551787"/>
                  </a:lnTo>
                  <a:lnTo>
                    <a:pt x="358711" y="1544205"/>
                  </a:lnTo>
                  <a:lnTo>
                    <a:pt x="358711" y="1558493"/>
                  </a:lnTo>
                  <a:lnTo>
                    <a:pt x="27279" y="1886788"/>
                  </a:lnTo>
                  <a:lnTo>
                    <a:pt x="276885" y="1466735"/>
                  </a:lnTo>
                  <a:lnTo>
                    <a:pt x="358711" y="1558493"/>
                  </a:lnTo>
                  <a:lnTo>
                    <a:pt x="358711" y="1544205"/>
                  </a:lnTo>
                  <a:lnTo>
                    <a:pt x="281990" y="1458150"/>
                  </a:lnTo>
                  <a:lnTo>
                    <a:pt x="370230" y="1309649"/>
                  </a:lnTo>
                  <a:lnTo>
                    <a:pt x="539521" y="1379397"/>
                  </a:lnTo>
                  <a:lnTo>
                    <a:pt x="539521" y="1359916"/>
                  </a:lnTo>
                  <a:lnTo>
                    <a:pt x="532041" y="1346758"/>
                  </a:lnTo>
                  <a:lnTo>
                    <a:pt x="532041" y="1366012"/>
                  </a:lnTo>
                  <a:lnTo>
                    <a:pt x="375145" y="1301381"/>
                  </a:lnTo>
                  <a:lnTo>
                    <a:pt x="436537" y="1198067"/>
                  </a:lnTo>
                  <a:lnTo>
                    <a:pt x="532041" y="1366012"/>
                  </a:lnTo>
                  <a:lnTo>
                    <a:pt x="532041" y="1346758"/>
                  </a:lnTo>
                  <a:lnTo>
                    <a:pt x="442137" y="1188643"/>
                  </a:lnTo>
                  <a:lnTo>
                    <a:pt x="567283" y="978065"/>
                  </a:lnTo>
                  <a:lnTo>
                    <a:pt x="1011059" y="835736"/>
                  </a:lnTo>
                  <a:lnTo>
                    <a:pt x="1031265" y="856145"/>
                  </a:lnTo>
                  <a:lnTo>
                    <a:pt x="1040079" y="883589"/>
                  </a:lnTo>
                  <a:lnTo>
                    <a:pt x="1040079" y="772566"/>
                  </a:lnTo>
                  <a:lnTo>
                    <a:pt x="1002614" y="766762"/>
                  </a:lnTo>
                  <a:lnTo>
                    <a:pt x="1020546" y="822693"/>
                  </a:lnTo>
                  <a:lnTo>
                    <a:pt x="574624" y="965708"/>
                  </a:lnTo>
                  <a:lnTo>
                    <a:pt x="1079576" y="115963"/>
                  </a:lnTo>
                  <a:lnTo>
                    <a:pt x="1098905" y="135039"/>
                  </a:lnTo>
                  <a:lnTo>
                    <a:pt x="1102575" y="123761"/>
                  </a:lnTo>
                  <a:lnTo>
                    <a:pt x="1132649" y="141617"/>
                  </a:lnTo>
                  <a:lnTo>
                    <a:pt x="1135976" y="95834"/>
                  </a:lnTo>
                  <a:lnTo>
                    <a:pt x="1142923" y="76"/>
                  </a:lnTo>
                  <a:close/>
                </a:path>
                <a:path w="3557270" h="2437129">
                  <a:moveTo>
                    <a:pt x="3556978" y="1156195"/>
                  </a:moveTo>
                  <a:lnTo>
                    <a:pt x="3556762" y="1156081"/>
                  </a:lnTo>
                  <a:lnTo>
                    <a:pt x="3545459" y="1063891"/>
                  </a:lnTo>
                  <a:lnTo>
                    <a:pt x="3539528" y="1015568"/>
                  </a:lnTo>
                  <a:lnTo>
                    <a:pt x="3490582" y="1048042"/>
                  </a:lnTo>
                  <a:lnTo>
                    <a:pt x="2821990" y="40271"/>
                  </a:lnTo>
                  <a:lnTo>
                    <a:pt x="2814053" y="45529"/>
                  </a:lnTo>
                  <a:lnTo>
                    <a:pt x="3474656" y="1041273"/>
                  </a:lnTo>
                  <a:lnTo>
                    <a:pt x="3460178" y="1068209"/>
                  </a:lnTo>
                  <a:lnTo>
                    <a:pt x="3434613" y="1085164"/>
                  </a:lnTo>
                  <a:lnTo>
                    <a:pt x="2820428" y="754964"/>
                  </a:lnTo>
                  <a:lnTo>
                    <a:pt x="2815920" y="763346"/>
                  </a:lnTo>
                  <a:lnTo>
                    <a:pt x="3442855" y="1100416"/>
                  </a:lnTo>
                  <a:lnTo>
                    <a:pt x="3415042" y="1152144"/>
                  </a:lnTo>
                  <a:lnTo>
                    <a:pt x="3554552" y="1156296"/>
                  </a:lnTo>
                  <a:lnTo>
                    <a:pt x="3415093" y="1161656"/>
                  </a:lnTo>
                  <a:lnTo>
                    <a:pt x="3443351" y="1213142"/>
                  </a:lnTo>
                  <a:lnTo>
                    <a:pt x="2815882" y="1557616"/>
                  </a:lnTo>
                  <a:lnTo>
                    <a:pt x="2820466" y="1565973"/>
                  </a:lnTo>
                  <a:lnTo>
                    <a:pt x="3447935" y="1221486"/>
                  </a:lnTo>
                  <a:lnTo>
                    <a:pt x="3451009" y="1227112"/>
                  </a:lnTo>
                  <a:lnTo>
                    <a:pt x="3438550" y="1235367"/>
                  </a:lnTo>
                  <a:lnTo>
                    <a:pt x="3463404" y="1249667"/>
                  </a:lnTo>
                  <a:lnTo>
                    <a:pt x="3476206" y="1272971"/>
                  </a:lnTo>
                  <a:lnTo>
                    <a:pt x="3484092" y="1261567"/>
                  </a:lnTo>
                  <a:lnTo>
                    <a:pt x="3489464" y="1264653"/>
                  </a:lnTo>
                  <a:lnTo>
                    <a:pt x="2817990" y="2431770"/>
                  </a:lnTo>
                  <a:lnTo>
                    <a:pt x="2826245" y="2436520"/>
                  </a:lnTo>
                  <a:lnTo>
                    <a:pt x="3497719" y="1269403"/>
                  </a:lnTo>
                  <a:lnTo>
                    <a:pt x="3548634" y="1298702"/>
                  </a:lnTo>
                  <a:lnTo>
                    <a:pt x="3551263" y="1253655"/>
                  </a:lnTo>
                  <a:lnTo>
                    <a:pt x="3556927" y="1156944"/>
                  </a:lnTo>
                  <a:lnTo>
                    <a:pt x="3556063" y="1157516"/>
                  </a:lnTo>
                  <a:lnTo>
                    <a:pt x="3556774" y="1156487"/>
                  </a:lnTo>
                  <a:lnTo>
                    <a:pt x="3556863" y="1156360"/>
                  </a:lnTo>
                  <a:lnTo>
                    <a:pt x="3556978" y="1156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1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8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8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1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25351" y="2639913"/>
              <a:ext cx="489584" cy="127000"/>
            </a:xfrm>
            <a:custGeom>
              <a:avLst/>
              <a:gdLst/>
              <a:ahLst/>
              <a:cxnLst/>
              <a:rect l="l" t="t" r="r" b="b"/>
              <a:pathLst>
                <a:path w="489584" h="127000">
                  <a:moveTo>
                    <a:pt x="362200" y="0"/>
                  </a:moveTo>
                  <a:lnTo>
                    <a:pt x="362200" y="127000"/>
                  </a:lnTo>
                  <a:lnTo>
                    <a:pt x="479675" y="68262"/>
                  </a:lnTo>
                  <a:lnTo>
                    <a:pt x="374900" y="68262"/>
                  </a:lnTo>
                  <a:lnTo>
                    <a:pt x="374900" y="58737"/>
                  </a:lnTo>
                  <a:lnTo>
                    <a:pt x="479675" y="58737"/>
                  </a:lnTo>
                  <a:lnTo>
                    <a:pt x="362200" y="0"/>
                  </a:lnTo>
                  <a:close/>
                </a:path>
                <a:path w="489584" h="127000">
                  <a:moveTo>
                    <a:pt x="362200" y="58737"/>
                  </a:moveTo>
                  <a:lnTo>
                    <a:pt x="0" y="58737"/>
                  </a:lnTo>
                  <a:lnTo>
                    <a:pt x="0" y="68262"/>
                  </a:lnTo>
                  <a:lnTo>
                    <a:pt x="362200" y="68262"/>
                  </a:lnTo>
                  <a:lnTo>
                    <a:pt x="362200" y="58737"/>
                  </a:lnTo>
                  <a:close/>
                </a:path>
                <a:path w="489584" h="127000">
                  <a:moveTo>
                    <a:pt x="479675" y="58737"/>
                  </a:moveTo>
                  <a:lnTo>
                    <a:pt x="374900" y="58737"/>
                  </a:lnTo>
                  <a:lnTo>
                    <a:pt x="374900" y="68262"/>
                  </a:lnTo>
                  <a:lnTo>
                    <a:pt x="479675" y="68262"/>
                  </a:lnTo>
                  <a:lnTo>
                    <a:pt x="489200" y="63500"/>
                  </a:lnTo>
                  <a:lnTo>
                    <a:pt x="479675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2630" y="1467827"/>
              <a:ext cx="601345" cy="2558415"/>
            </a:xfrm>
            <a:custGeom>
              <a:avLst/>
              <a:gdLst/>
              <a:ahLst/>
              <a:cxnLst/>
              <a:rect l="l" t="t" r="r" b="b"/>
              <a:pathLst>
                <a:path w="601345" h="2558415">
                  <a:moveTo>
                    <a:pt x="601040" y="201637"/>
                  </a:moveTo>
                  <a:lnTo>
                    <a:pt x="594360" y="173850"/>
                  </a:lnTo>
                  <a:lnTo>
                    <a:pt x="567842" y="63576"/>
                  </a:lnTo>
                  <a:lnTo>
                    <a:pt x="532625" y="82207"/>
                  </a:lnTo>
                  <a:lnTo>
                    <a:pt x="532625" y="194487"/>
                  </a:lnTo>
                  <a:lnTo>
                    <a:pt x="427659" y="647509"/>
                  </a:lnTo>
                  <a:lnTo>
                    <a:pt x="424802" y="643509"/>
                  </a:lnTo>
                  <a:lnTo>
                    <a:pt x="424802" y="659866"/>
                  </a:lnTo>
                  <a:lnTo>
                    <a:pt x="381393" y="847191"/>
                  </a:lnTo>
                  <a:lnTo>
                    <a:pt x="379183" y="847191"/>
                  </a:lnTo>
                  <a:lnTo>
                    <a:pt x="379183" y="856716"/>
                  </a:lnTo>
                  <a:lnTo>
                    <a:pt x="341464" y="1019556"/>
                  </a:lnTo>
                  <a:lnTo>
                    <a:pt x="337426" y="1007922"/>
                  </a:lnTo>
                  <a:lnTo>
                    <a:pt x="337426" y="1036955"/>
                  </a:lnTo>
                  <a:lnTo>
                    <a:pt x="286232" y="1257896"/>
                  </a:lnTo>
                  <a:lnTo>
                    <a:pt x="279450" y="1228623"/>
                  </a:lnTo>
                  <a:lnTo>
                    <a:pt x="279450" y="1270762"/>
                  </a:lnTo>
                  <a:lnTo>
                    <a:pt x="279222" y="1271104"/>
                  </a:lnTo>
                  <a:lnTo>
                    <a:pt x="279222" y="1288135"/>
                  </a:lnTo>
                  <a:lnTo>
                    <a:pt x="230847" y="1496961"/>
                  </a:lnTo>
                  <a:lnTo>
                    <a:pt x="226783" y="1485112"/>
                  </a:lnTo>
                  <a:lnTo>
                    <a:pt x="226783" y="1514500"/>
                  </a:lnTo>
                  <a:lnTo>
                    <a:pt x="188048" y="1681683"/>
                  </a:lnTo>
                  <a:lnTo>
                    <a:pt x="185839" y="1681683"/>
                  </a:lnTo>
                  <a:lnTo>
                    <a:pt x="185839" y="1691208"/>
                  </a:lnTo>
                  <a:lnTo>
                    <a:pt x="142900" y="1876513"/>
                  </a:lnTo>
                  <a:lnTo>
                    <a:pt x="13754" y="1691208"/>
                  </a:lnTo>
                  <a:lnTo>
                    <a:pt x="185839" y="1691208"/>
                  </a:lnTo>
                  <a:lnTo>
                    <a:pt x="185839" y="1681683"/>
                  </a:lnTo>
                  <a:lnTo>
                    <a:pt x="13589" y="1681683"/>
                  </a:lnTo>
                  <a:lnTo>
                    <a:pt x="192989" y="1415910"/>
                  </a:lnTo>
                  <a:lnTo>
                    <a:pt x="226783" y="1514500"/>
                  </a:lnTo>
                  <a:lnTo>
                    <a:pt x="226783" y="1485112"/>
                  </a:lnTo>
                  <a:lnTo>
                    <a:pt x="199669" y="1406004"/>
                  </a:lnTo>
                  <a:lnTo>
                    <a:pt x="279222" y="1288135"/>
                  </a:lnTo>
                  <a:lnTo>
                    <a:pt x="279222" y="1271104"/>
                  </a:lnTo>
                  <a:lnTo>
                    <a:pt x="195795" y="1394701"/>
                  </a:lnTo>
                  <a:lnTo>
                    <a:pt x="189115" y="1375232"/>
                  </a:lnTo>
                  <a:lnTo>
                    <a:pt x="189115" y="1404607"/>
                  </a:lnTo>
                  <a:lnTo>
                    <a:pt x="21082" y="1653552"/>
                  </a:lnTo>
                  <a:lnTo>
                    <a:pt x="148539" y="1286281"/>
                  </a:lnTo>
                  <a:lnTo>
                    <a:pt x="189115" y="1404607"/>
                  </a:lnTo>
                  <a:lnTo>
                    <a:pt x="189115" y="1375232"/>
                  </a:lnTo>
                  <a:lnTo>
                    <a:pt x="153606" y="1271676"/>
                  </a:lnTo>
                  <a:lnTo>
                    <a:pt x="197269" y="1145870"/>
                  </a:lnTo>
                  <a:lnTo>
                    <a:pt x="278333" y="1265948"/>
                  </a:lnTo>
                  <a:lnTo>
                    <a:pt x="279450" y="1270762"/>
                  </a:lnTo>
                  <a:lnTo>
                    <a:pt x="279450" y="1228623"/>
                  </a:lnTo>
                  <a:lnTo>
                    <a:pt x="272326" y="1197864"/>
                  </a:lnTo>
                  <a:lnTo>
                    <a:pt x="272326" y="1240028"/>
                  </a:lnTo>
                  <a:lnTo>
                    <a:pt x="201180" y="1134618"/>
                  </a:lnTo>
                  <a:lnTo>
                    <a:pt x="229209" y="1053858"/>
                  </a:lnTo>
                  <a:lnTo>
                    <a:pt x="272326" y="1240028"/>
                  </a:lnTo>
                  <a:lnTo>
                    <a:pt x="272326" y="1197864"/>
                  </a:lnTo>
                  <a:lnTo>
                    <a:pt x="235064" y="1036980"/>
                  </a:lnTo>
                  <a:lnTo>
                    <a:pt x="286258" y="889482"/>
                  </a:lnTo>
                  <a:lnTo>
                    <a:pt x="337426" y="1036955"/>
                  </a:lnTo>
                  <a:lnTo>
                    <a:pt x="337426" y="1007922"/>
                  </a:lnTo>
                  <a:lnTo>
                    <a:pt x="291287" y="874966"/>
                  </a:lnTo>
                  <a:lnTo>
                    <a:pt x="297611" y="856716"/>
                  </a:lnTo>
                  <a:lnTo>
                    <a:pt x="379183" y="856716"/>
                  </a:lnTo>
                  <a:lnTo>
                    <a:pt x="379183" y="847191"/>
                  </a:lnTo>
                  <a:lnTo>
                    <a:pt x="300926" y="847191"/>
                  </a:lnTo>
                  <a:lnTo>
                    <a:pt x="385191" y="604418"/>
                  </a:lnTo>
                  <a:lnTo>
                    <a:pt x="424802" y="659866"/>
                  </a:lnTo>
                  <a:lnTo>
                    <a:pt x="424802" y="643509"/>
                  </a:lnTo>
                  <a:lnTo>
                    <a:pt x="389013" y="593394"/>
                  </a:lnTo>
                  <a:lnTo>
                    <a:pt x="528485" y="191528"/>
                  </a:lnTo>
                  <a:lnTo>
                    <a:pt x="532625" y="194487"/>
                  </a:lnTo>
                  <a:lnTo>
                    <a:pt x="532625" y="82207"/>
                  </a:lnTo>
                  <a:lnTo>
                    <a:pt x="520420" y="88658"/>
                  </a:lnTo>
                  <a:lnTo>
                    <a:pt x="520420" y="185762"/>
                  </a:lnTo>
                  <a:lnTo>
                    <a:pt x="382244" y="583907"/>
                  </a:lnTo>
                  <a:lnTo>
                    <a:pt x="378409" y="578548"/>
                  </a:lnTo>
                  <a:lnTo>
                    <a:pt x="378409" y="594931"/>
                  </a:lnTo>
                  <a:lnTo>
                    <a:pt x="290855" y="847191"/>
                  </a:lnTo>
                  <a:lnTo>
                    <a:pt x="287553" y="847191"/>
                  </a:lnTo>
                  <a:lnTo>
                    <a:pt x="287553" y="856716"/>
                  </a:lnTo>
                  <a:lnTo>
                    <a:pt x="286258" y="860450"/>
                  </a:lnTo>
                  <a:lnTo>
                    <a:pt x="284949" y="856716"/>
                  </a:lnTo>
                  <a:lnTo>
                    <a:pt x="287553" y="856716"/>
                  </a:lnTo>
                  <a:lnTo>
                    <a:pt x="287553" y="847191"/>
                  </a:lnTo>
                  <a:lnTo>
                    <a:pt x="281647" y="847191"/>
                  </a:lnTo>
                  <a:lnTo>
                    <a:pt x="281216" y="845959"/>
                  </a:lnTo>
                  <a:lnTo>
                    <a:pt x="281216" y="874966"/>
                  </a:lnTo>
                  <a:lnTo>
                    <a:pt x="231025" y="1019568"/>
                  </a:lnTo>
                  <a:lnTo>
                    <a:pt x="225171" y="994308"/>
                  </a:lnTo>
                  <a:lnTo>
                    <a:pt x="225171" y="1036447"/>
                  </a:lnTo>
                  <a:lnTo>
                    <a:pt x="194525" y="1124750"/>
                  </a:lnTo>
                  <a:lnTo>
                    <a:pt x="190614" y="1118958"/>
                  </a:lnTo>
                  <a:lnTo>
                    <a:pt x="190614" y="1136002"/>
                  </a:lnTo>
                  <a:lnTo>
                    <a:pt x="148590" y="1257071"/>
                  </a:lnTo>
                  <a:lnTo>
                    <a:pt x="20828" y="884453"/>
                  </a:lnTo>
                  <a:lnTo>
                    <a:pt x="190614" y="1136002"/>
                  </a:lnTo>
                  <a:lnTo>
                    <a:pt x="190614" y="1118958"/>
                  </a:lnTo>
                  <a:lnTo>
                    <a:pt x="13601" y="856716"/>
                  </a:lnTo>
                  <a:lnTo>
                    <a:pt x="183515" y="856716"/>
                  </a:lnTo>
                  <a:lnTo>
                    <a:pt x="225171" y="1036447"/>
                  </a:lnTo>
                  <a:lnTo>
                    <a:pt x="225171" y="994308"/>
                  </a:lnTo>
                  <a:lnTo>
                    <a:pt x="193281" y="856716"/>
                  </a:lnTo>
                  <a:lnTo>
                    <a:pt x="274878" y="856716"/>
                  </a:lnTo>
                  <a:lnTo>
                    <a:pt x="281216" y="874966"/>
                  </a:lnTo>
                  <a:lnTo>
                    <a:pt x="281216" y="845959"/>
                  </a:lnTo>
                  <a:lnTo>
                    <a:pt x="271564" y="818146"/>
                  </a:lnTo>
                  <a:lnTo>
                    <a:pt x="271564" y="847191"/>
                  </a:lnTo>
                  <a:lnTo>
                    <a:pt x="191084" y="847191"/>
                  </a:lnTo>
                  <a:lnTo>
                    <a:pt x="181305" y="804989"/>
                  </a:lnTo>
                  <a:lnTo>
                    <a:pt x="181305" y="847191"/>
                  </a:lnTo>
                  <a:lnTo>
                    <a:pt x="13893" y="847191"/>
                  </a:lnTo>
                  <a:lnTo>
                    <a:pt x="140309" y="670229"/>
                  </a:lnTo>
                  <a:lnTo>
                    <a:pt x="181305" y="847191"/>
                  </a:lnTo>
                  <a:lnTo>
                    <a:pt x="181305" y="804989"/>
                  </a:lnTo>
                  <a:lnTo>
                    <a:pt x="147688" y="659904"/>
                  </a:lnTo>
                  <a:lnTo>
                    <a:pt x="187312" y="604431"/>
                  </a:lnTo>
                  <a:lnTo>
                    <a:pt x="271564" y="847191"/>
                  </a:lnTo>
                  <a:lnTo>
                    <a:pt x="271564" y="818146"/>
                  </a:lnTo>
                  <a:lnTo>
                    <a:pt x="194094" y="594944"/>
                  </a:lnTo>
                  <a:lnTo>
                    <a:pt x="286245" y="465937"/>
                  </a:lnTo>
                  <a:lnTo>
                    <a:pt x="378409" y="594931"/>
                  </a:lnTo>
                  <a:lnTo>
                    <a:pt x="378409" y="578548"/>
                  </a:lnTo>
                  <a:lnTo>
                    <a:pt x="292100" y="457746"/>
                  </a:lnTo>
                  <a:lnTo>
                    <a:pt x="492937" y="176606"/>
                  </a:lnTo>
                  <a:lnTo>
                    <a:pt x="514616" y="181622"/>
                  </a:lnTo>
                  <a:lnTo>
                    <a:pt x="520420" y="185762"/>
                  </a:lnTo>
                  <a:lnTo>
                    <a:pt x="520420" y="88658"/>
                  </a:lnTo>
                  <a:lnTo>
                    <a:pt x="442353" y="129984"/>
                  </a:lnTo>
                  <a:lnTo>
                    <a:pt x="475538" y="153695"/>
                  </a:lnTo>
                  <a:lnTo>
                    <a:pt x="466204" y="162801"/>
                  </a:lnTo>
                  <a:lnTo>
                    <a:pt x="481368" y="168084"/>
                  </a:lnTo>
                  <a:lnTo>
                    <a:pt x="477316" y="172974"/>
                  </a:lnTo>
                  <a:lnTo>
                    <a:pt x="482904" y="174269"/>
                  </a:lnTo>
                  <a:lnTo>
                    <a:pt x="286258" y="449554"/>
                  </a:lnTo>
                  <a:lnTo>
                    <a:pt x="280403" y="441363"/>
                  </a:lnTo>
                  <a:lnTo>
                    <a:pt x="280403" y="457746"/>
                  </a:lnTo>
                  <a:lnTo>
                    <a:pt x="190271" y="583920"/>
                  </a:lnTo>
                  <a:lnTo>
                    <a:pt x="183489" y="564388"/>
                  </a:lnTo>
                  <a:lnTo>
                    <a:pt x="183489" y="593407"/>
                  </a:lnTo>
                  <a:lnTo>
                    <a:pt x="144818" y="647534"/>
                  </a:lnTo>
                  <a:lnTo>
                    <a:pt x="29451" y="149529"/>
                  </a:lnTo>
                  <a:lnTo>
                    <a:pt x="183489" y="593407"/>
                  </a:lnTo>
                  <a:lnTo>
                    <a:pt x="183489" y="564388"/>
                  </a:lnTo>
                  <a:lnTo>
                    <a:pt x="19951" y="93154"/>
                  </a:lnTo>
                  <a:lnTo>
                    <a:pt x="280403" y="457746"/>
                  </a:lnTo>
                  <a:lnTo>
                    <a:pt x="280403" y="441363"/>
                  </a:lnTo>
                  <a:lnTo>
                    <a:pt x="13881" y="68262"/>
                  </a:lnTo>
                  <a:lnTo>
                    <a:pt x="440804" y="68262"/>
                  </a:lnTo>
                  <a:lnTo>
                    <a:pt x="440804" y="127000"/>
                  </a:lnTo>
                  <a:lnTo>
                    <a:pt x="558279" y="68262"/>
                  </a:lnTo>
                  <a:lnTo>
                    <a:pt x="567804" y="63500"/>
                  </a:lnTo>
                  <a:lnTo>
                    <a:pt x="440804" y="0"/>
                  </a:lnTo>
                  <a:lnTo>
                    <a:pt x="440804" y="58737"/>
                  </a:lnTo>
                  <a:lnTo>
                    <a:pt x="5003" y="58737"/>
                  </a:lnTo>
                  <a:lnTo>
                    <a:pt x="5003" y="63246"/>
                  </a:lnTo>
                  <a:lnTo>
                    <a:pt x="4660" y="63487"/>
                  </a:lnTo>
                  <a:lnTo>
                    <a:pt x="0" y="64566"/>
                  </a:lnTo>
                  <a:lnTo>
                    <a:pt x="137452" y="657860"/>
                  </a:lnTo>
                  <a:lnTo>
                    <a:pt x="774" y="849185"/>
                  </a:lnTo>
                  <a:lnTo>
                    <a:pt x="4648" y="851954"/>
                  </a:lnTo>
                  <a:lnTo>
                    <a:pt x="139" y="853503"/>
                  </a:lnTo>
                  <a:lnTo>
                    <a:pt x="143522" y="1271676"/>
                  </a:lnTo>
                  <a:lnTo>
                    <a:pt x="139" y="1684883"/>
                  </a:lnTo>
                  <a:lnTo>
                    <a:pt x="4635" y="1686445"/>
                  </a:lnTo>
                  <a:lnTo>
                    <a:pt x="723" y="1689176"/>
                  </a:lnTo>
                  <a:lnTo>
                    <a:pt x="140004" y="1889023"/>
                  </a:lnTo>
                  <a:lnTo>
                    <a:pt x="0" y="2493302"/>
                  </a:lnTo>
                  <a:lnTo>
                    <a:pt x="4559" y="2494369"/>
                  </a:lnTo>
                  <a:lnTo>
                    <a:pt x="4648" y="2499144"/>
                  </a:lnTo>
                  <a:lnTo>
                    <a:pt x="440842" y="2499144"/>
                  </a:lnTo>
                  <a:lnTo>
                    <a:pt x="440842" y="2557881"/>
                  </a:lnTo>
                  <a:lnTo>
                    <a:pt x="558317" y="2499144"/>
                  </a:lnTo>
                  <a:lnTo>
                    <a:pt x="567778" y="2494419"/>
                  </a:lnTo>
                  <a:lnTo>
                    <a:pt x="567842" y="2494292"/>
                  </a:lnTo>
                  <a:lnTo>
                    <a:pt x="594347" y="2384018"/>
                  </a:lnTo>
                  <a:lnTo>
                    <a:pt x="601027" y="2356243"/>
                  </a:lnTo>
                  <a:lnTo>
                    <a:pt x="585889" y="2359761"/>
                  </a:lnTo>
                  <a:lnTo>
                    <a:pt x="586714" y="2353627"/>
                  </a:lnTo>
                  <a:lnTo>
                    <a:pt x="566394" y="2360599"/>
                  </a:lnTo>
                  <a:lnTo>
                    <a:pt x="566394" y="2493670"/>
                  </a:lnTo>
                  <a:lnTo>
                    <a:pt x="440842" y="2430881"/>
                  </a:lnTo>
                  <a:lnTo>
                    <a:pt x="440842" y="2489619"/>
                  </a:lnTo>
                  <a:lnTo>
                    <a:pt x="13754" y="2489619"/>
                  </a:lnTo>
                  <a:lnTo>
                    <a:pt x="286207" y="2098751"/>
                  </a:lnTo>
                  <a:lnTo>
                    <a:pt x="484517" y="2383244"/>
                  </a:lnTo>
                  <a:lnTo>
                    <a:pt x="477304" y="2384907"/>
                  </a:lnTo>
                  <a:lnTo>
                    <a:pt x="481317" y="2389771"/>
                  </a:lnTo>
                  <a:lnTo>
                    <a:pt x="466585" y="2394813"/>
                  </a:lnTo>
                  <a:lnTo>
                    <a:pt x="475742" y="2403830"/>
                  </a:lnTo>
                  <a:lnTo>
                    <a:pt x="443115" y="2426563"/>
                  </a:lnTo>
                  <a:lnTo>
                    <a:pt x="566394" y="2493670"/>
                  </a:lnTo>
                  <a:lnTo>
                    <a:pt x="566394" y="2360599"/>
                  </a:lnTo>
                  <a:lnTo>
                    <a:pt x="549135" y="2366518"/>
                  </a:lnTo>
                  <a:lnTo>
                    <a:pt x="547306" y="2353945"/>
                  </a:lnTo>
                  <a:lnTo>
                    <a:pt x="541185" y="2358212"/>
                  </a:lnTo>
                  <a:lnTo>
                    <a:pt x="532765" y="2321877"/>
                  </a:lnTo>
                  <a:lnTo>
                    <a:pt x="532765" y="2364092"/>
                  </a:lnTo>
                  <a:lnTo>
                    <a:pt x="529069" y="2366657"/>
                  </a:lnTo>
                  <a:lnTo>
                    <a:pt x="520941" y="2342959"/>
                  </a:lnTo>
                  <a:lnTo>
                    <a:pt x="520941" y="2372322"/>
                  </a:lnTo>
                  <a:lnTo>
                    <a:pt x="515607" y="2376043"/>
                  </a:lnTo>
                  <a:lnTo>
                    <a:pt x="494512" y="2380932"/>
                  </a:lnTo>
                  <a:lnTo>
                    <a:pt x="292011" y="2090420"/>
                  </a:lnTo>
                  <a:lnTo>
                    <a:pt x="380669" y="1963229"/>
                  </a:lnTo>
                  <a:lnTo>
                    <a:pt x="520941" y="2372322"/>
                  </a:lnTo>
                  <a:lnTo>
                    <a:pt x="520941" y="2342959"/>
                  </a:lnTo>
                  <a:lnTo>
                    <a:pt x="387426" y="1953539"/>
                  </a:lnTo>
                  <a:lnTo>
                    <a:pt x="425119" y="1899462"/>
                  </a:lnTo>
                  <a:lnTo>
                    <a:pt x="532765" y="2364092"/>
                  </a:lnTo>
                  <a:lnTo>
                    <a:pt x="532765" y="2321877"/>
                  </a:lnTo>
                  <a:lnTo>
                    <a:pt x="432460" y="1888921"/>
                  </a:lnTo>
                  <a:lnTo>
                    <a:pt x="499122" y="1793290"/>
                  </a:lnTo>
                  <a:lnTo>
                    <a:pt x="547319" y="1826882"/>
                  </a:lnTo>
                  <a:lnTo>
                    <a:pt x="554545" y="1777428"/>
                  </a:lnTo>
                  <a:lnTo>
                    <a:pt x="567829" y="1686458"/>
                  </a:lnTo>
                  <a:lnTo>
                    <a:pt x="566394" y="1685734"/>
                  </a:lnTo>
                  <a:lnTo>
                    <a:pt x="566394" y="1687169"/>
                  </a:lnTo>
                  <a:lnTo>
                    <a:pt x="443128" y="1754251"/>
                  </a:lnTo>
                  <a:lnTo>
                    <a:pt x="491312" y="1787842"/>
                  </a:lnTo>
                  <a:lnTo>
                    <a:pt x="429564" y="1876425"/>
                  </a:lnTo>
                  <a:lnTo>
                    <a:pt x="422224" y="1844751"/>
                  </a:lnTo>
                  <a:lnTo>
                    <a:pt x="422224" y="1886953"/>
                  </a:lnTo>
                  <a:lnTo>
                    <a:pt x="383590" y="1942376"/>
                  </a:lnTo>
                  <a:lnTo>
                    <a:pt x="376847" y="1922716"/>
                  </a:lnTo>
                  <a:lnTo>
                    <a:pt x="376847" y="1952053"/>
                  </a:lnTo>
                  <a:lnTo>
                    <a:pt x="286207" y="2082088"/>
                  </a:lnTo>
                  <a:lnTo>
                    <a:pt x="280403" y="2073770"/>
                  </a:lnTo>
                  <a:lnTo>
                    <a:pt x="280403" y="2090420"/>
                  </a:lnTo>
                  <a:lnTo>
                    <a:pt x="20154" y="2463787"/>
                  </a:lnTo>
                  <a:lnTo>
                    <a:pt x="191782" y="1963293"/>
                  </a:lnTo>
                  <a:lnTo>
                    <a:pt x="280403" y="2090420"/>
                  </a:lnTo>
                  <a:lnTo>
                    <a:pt x="280403" y="2073770"/>
                  </a:lnTo>
                  <a:lnTo>
                    <a:pt x="195618" y="1952129"/>
                  </a:lnTo>
                  <a:lnTo>
                    <a:pt x="285089" y="1691208"/>
                  </a:lnTo>
                  <a:lnTo>
                    <a:pt x="287401" y="1691208"/>
                  </a:lnTo>
                  <a:lnTo>
                    <a:pt x="376847" y="1952053"/>
                  </a:lnTo>
                  <a:lnTo>
                    <a:pt x="376847" y="1922716"/>
                  </a:lnTo>
                  <a:lnTo>
                    <a:pt x="297472" y="1691208"/>
                  </a:lnTo>
                  <a:lnTo>
                    <a:pt x="376872" y="1691208"/>
                  </a:lnTo>
                  <a:lnTo>
                    <a:pt x="422224" y="1886953"/>
                  </a:lnTo>
                  <a:lnTo>
                    <a:pt x="422224" y="1844751"/>
                  </a:lnTo>
                  <a:lnTo>
                    <a:pt x="386651" y="1691208"/>
                  </a:lnTo>
                  <a:lnTo>
                    <a:pt x="440842" y="1691208"/>
                  </a:lnTo>
                  <a:lnTo>
                    <a:pt x="440842" y="1749945"/>
                  </a:lnTo>
                  <a:lnTo>
                    <a:pt x="558317" y="1691208"/>
                  </a:lnTo>
                  <a:lnTo>
                    <a:pt x="566394" y="1687169"/>
                  </a:lnTo>
                  <a:lnTo>
                    <a:pt x="566394" y="1685734"/>
                  </a:lnTo>
                  <a:lnTo>
                    <a:pt x="440842" y="1622945"/>
                  </a:lnTo>
                  <a:lnTo>
                    <a:pt x="440842" y="1681683"/>
                  </a:lnTo>
                  <a:lnTo>
                    <a:pt x="384441" y="1681683"/>
                  </a:lnTo>
                  <a:lnTo>
                    <a:pt x="374662" y="1639493"/>
                  </a:lnTo>
                  <a:lnTo>
                    <a:pt x="374662" y="1681683"/>
                  </a:lnTo>
                  <a:lnTo>
                    <a:pt x="294195" y="1681683"/>
                  </a:lnTo>
                  <a:lnTo>
                    <a:pt x="291274" y="1673174"/>
                  </a:lnTo>
                  <a:lnTo>
                    <a:pt x="339852" y="1531493"/>
                  </a:lnTo>
                  <a:lnTo>
                    <a:pt x="374662" y="1681683"/>
                  </a:lnTo>
                  <a:lnTo>
                    <a:pt x="374662" y="1639493"/>
                  </a:lnTo>
                  <a:lnTo>
                    <a:pt x="345694" y="1514487"/>
                  </a:lnTo>
                  <a:lnTo>
                    <a:pt x="379501" y="1415872"/>
                  </a:lnTo>
                  <a:lnTo>
                    <a:pt x="489635" y="1579003"/>
                  </a:lnTo>
                  <a:lnTo>
                    <a:pt x="466204" y="1587131"/>
                  </a:lnTo>
                  <a:lnTo>
                    <a:pt x="475043" y="1595767"/>
                  </a:lnTo>
                  <a:lnTo>
                    <a:pt x="444169" y="1616621"/>
                  </a:lnTo>
                  <a:lnTo>
                    <a:pt x="567842" y="1686356"/>
                  </a:lnTo>
                  <a:lnTo>
                    <a:pt x="581710" y="1579880"/>
                  </a:lnTo>
                  <a:lnTo>
                    <a:pt x="586181" y="1545501"/>
                  </a:lnTo>
                  <a:lnTo>
                    <a:pt x="551014" y="1557705"/>
                  </a:lnTo>
                  <a:lnTo>
                    <a:pt x="549427" y="1545564"/>
                  </a:lnTo>
                  <a:lnTo>
                    <a:pt x="528853" y="1559458"/>
                  </a:lnTo>
                  <a:lnTo>
                    <a:pt x="520687" y="1535938"/>
                  </a:lnTo>
                  <a:lnTo>
                    <a:pt x="520687" y="1564970"/>
                  </a:lnTo>
                  <a:lnTo>
                    <a:pt x="510743" y="1571688"/>
                  </a:lnTo>
                  <a:lnTo>
                    <a:pt x="498944" y="1575777"/>
                  </a:lnTo>
                  <a:lnTo>
                    <a:pt x="383374" y="1404581"/>
                  </a:lnTo>
                  <a:lnTo>
                    <a:pt x="423951" y="1286256"/>
                  </a:lnTo>
                  <a:lnTo>
                    <a:pt x="520687" y="1564970"/>
                  </a:lnTo>
                  <a:lnTo>
                    <a:pt x="520687" y="1535938"/>
                  </a:lnTo>
                  <a:lnTo>
                    <a:pt x="428955" y="1271651"/>
                  </a:lnTo>
                  <a:lnTo>
                    <a:pt x="529234" y="979233"/>
                  </a:lnTo>
                  <a:lnTo>
                    <a:pt x="549414" y="992835"/>
                  </a:lnTo>
                  <a:lnTo>
                    <a:pt x="551027" y="980478"/>
                  </a:lnTo>
                  <a:lnTo>
                    <a:pt x="586714" y="992708"/>
                  </a:lnTo>
                  <a:lnTo>
                    <a:pt x="582129" y="958557"/>
                  </a:lnTo>
                  <a:lnTo>
                    <a:pt x="567842" y="852043"/>
                  </a:lnTo>
                  <a:lnTo>
                    <a:pt x="567690" y="852131"/>
                  </a:lnTo>
                  <a:lnTo>
                    <a:pt x="521068" y="878433"/>
                  </a:lnTo>
                  <a:lnTo>
                    <a:pt x="521068" y="973709"/>
                  </a:lnTo>
                  <a:lnTo>
                    <a:pt x="423900" y="1257071"/>
                  </a:lnTo>
                  <a:lnTo>
                    <a:pt x="418884" y="1242618"/>
                  </a:lnTo>
                  <a:lnTo>
                    <a:pt x="418884" y="1271676"/>
                  </a:lnTo>
                  <a:lnTo>
                    <a:pt x="376707" y="1394688"/>
                  </a:lnTo>
                  <a:lnTo>
                    <a:pt x="372833" y="1388960"/>
                  </a:lnTo>
                  <a:lnTo>
                    <a:pt x="372833" y="1405978"/>
                  </a:lnTo>
                  <a:lnTo>
                    <a:pt x="341630" y="1496974"/>
                  </a:lnTo>
                  <a:lnTo>
                    <a:pt x="335800" y="1471815"/>
                  </a:lnTo>
                  <a:lnTo>
                    <a:pt x="335800" y="1513979"/>
                  </a:lnTo>
                  <a:lnTo>
                    <a:pt x="286245" y="1658505"/>
                  </a:lnTo>
                  <a:lnTo>
                    <a:pt x="281203" y="1643811"/>
                  </a:lnTo>
                  <a:lnTo>
                    <a:pt x="281203" y="1673186"/>
                  </a:lnTo>
                  <a:lnTo>
                    <a:pt x="278295" y="1681683"/>
                  </a:lnTo>
                  <a:lnTo>
                    <a:pt x="275018" y="1681683"/>
                  </a:lnTo>
                  <a:lnTo>
                    <a:pt x="275018" y="1691208"/>
                  </a:lnTo>
                  <a:lnTo>
                    <a:pt x="188874" y="1942452"/>
                  </a:lnTo>
                  <a:lnTo>
                    <a:pt x="185039" y="1936953"/>
                  </a:lnTo>
                  <a:lnTo>
                    <a:pt x="185039" y="1953615"/>
                  </a:lnTo>
                  <a:lnTo>
                    <a:pt x="30200" y="2405164"/>
                  </a:lnTo>
                  <a:lnTo>
                    <a:pt x="147345" y="1899551"/>
                  </a:lnTo>
                  <a:lnTo>
                    <a:pt x="185039" y="1953615"/>
                  </a:lnTo>
                  <a:lnTo>
                    <a:pt x="185039" y="1936953"/>
                  </a:lnTo>
                  <a:lnTo>
                    <a:pt x="150241" y="1887042"/>
                  </a:lnTo>
                  <a:lnTo>
                    <a:pt x="195618" y="1691208"/>
                  </a:lnTo>
                  <a:lnTo>
                    <a:pt x="275018" y="1691208"/>
                  </a:lnTo>
                  <a:lnTo>
                    <a:pt x="275018" y="1681683"/>
                  </a:lnTo>
                  <a:lnTo>
                    <a:pt x="197815" y="1681683"/>
                  </a:lnTo>
                  <a:lnTo>
                    <a:pt x="232613" y="1531505"/>
                  </a:lnTo>
                  <a:lnTo>
                    <a:pt x="281203" y="1673186"/>
                  </a:lnTo>
                  <a:lnTo>
                    <a:pt x="281203" y="1643811"/>
                  </a:lnTo>
                  <a:lnTo>
                    <a:pt x="236677" y="1513967"/>
                  </a:lnTo>
                  <a:lnTo>
                    <a:pt x="286245" y="1300073"/>
                  </a:lnTo>
                  <a:lnTo>
                    <a:pt x="335800" y="1513979"/>
                  </a:lnTo>
                  <a:lnTo>
                    <a:pt x="335800" y="1471815"/>
                  </a:lnTo>
                  <a:lnTo>
                    <a:pt x="293217" y="1288021"/>
                  </a:lnTo>
                  <a:lnTo>
                    <a:pt x="372833" y="1405978"/>
                  </a:lnTo>
                  <a:lnTo>
                    <a:pt x="372833" y="1388960"/>
                  </a:lnTo>
                  <a:lnTo>
                    <a:pt x="293039" y="1270736"/>
                  </a:lnTo>
                  <a:lnTo>
                    <a:pt x="294119" y="1266088"/>
                  </a:lnTo>
                  <a:lnTo>
                    <a:pt x="375246" y="1145895"/>
                  </a:lnTo>
                  <a:lnTo>
                    <a:pt x="418884" y="1271676"/>
                  </a:lnTo>
                  <a:lnTo>
                    <a:pt x="418884" y="1242618"/>
                  </a:lnTo>
                  <a:lnTo>
                    <a:pt x="381901" y="1136040"/>
                  </a:lnTo>
                  <a:lnTo>
                    <a:pt x="498944" y="962621"/>
                  </a:lnTo>
                  <a:lnTo>
                    <a:pt x="510514" y="966584"/>
                  </a:lnTo>
                  <a:lnTo>
                    <a:pt x="521068" y="973709"/>
                  </a:lnTo>
                  <a:lnTo>
                    <a:pt x="521068" y="878433"/>
                  </a:lnTo>
                  <a:lnTo>
                    <a:pt x="444157" y="921791"/>
                  </a:lnTo>
                  <a:lnTo>
                    <a:pt x="475373" y="942873"/>
                  </a:lnTo>
                  <a:lnTo>
                    <a:pt x="466585" y="951509"/>
                  </a:lnTo>
                  <a:lnTo>
                    <a:pt x="489610" y="959421"/>
                  </a:lnTo>
                  <a:lnTo>
                    <a:pt x="377990" y="1124788"/>
                  </a:lnTo>
                  <a:lnTo>
                    <a:pt x="371335" y="1105623"/>
                  </a:lnTo>
                  <a:lnTo>
                    <a:pt x="371335" y="1134643"/>
                  </a:lnTo>
                  <a:lnTo>
                    <a:pt x="300126" y="1240129"/>
                  </a:lnTo>
                  <a:lnTo>
                    <a:pt x="343293" y="1053846"/>
                  </a:lnTo>
                  <a:lnTo>
                    <a:pt x="371335" y="1134643"/>
                  </a:lnTo>
                  <a:lnTo>
                    <a:pt x="371335" y="1105623"/>
                  </a:lnTo>
                  <a:lnTo>
                    <a:pt x="347319" y="1036447"/>
                  </a:lnTo>
                  <a:lnTo>
                    <a:pt x="388962" y="856716"/>
                  </a:lnTo>
                  <a:lnTo>
                    <a:pt x="440842" y="856716"/>
                  </a:lnTo>
                  <a:lnTo>
                    <a:pt x="440842" y="915454"/>
                  </a:lnTo>
                  <a:lnTo>
                    <a:pt x="558317" y="856716"/>
                  </a:lnTo>
                  <a:lnTo>
                    <a:pt x="567842" y="851954"/>
                  </a:lnTo>
                  <a:lnTo>
                    <a:pt x="440842" y="788454"/>
                  </a:lnTo>
                  <a:lnTo>
                    <a:pt x="440842" y="847191"/>
                  </a:lnTo>
                  <a:lnTo>
                    <a:pt x="391160" y="847191"/>
                  </a:lnTo>
                  <a:lnTo>
                    <a:pt x="432181" y="670191"/>
                  </a:lnTo>
                  <a:lnTo>
                    <a:pt x="490143" y="751319"/>
                  </a:lnTo>
                  <a:lnTo>
                    <a:pt x="442341" y="785469"/>
                  </a:lnTo>
                  <a:lnTo>
                    <a:pt x="567842" y="851890"/>
                  </a:lnTo>
                  <a:lnTo>
                    <a:pt x="553580" y="761657"/>
                  </a:lnTo>
                  <a:lnTo>
                    <a:pt x="545680" y="711644"/>
                  </a:lnTo>
                  <a:lnTo>
                    <a:pt x="497890" y="745782"/>
                  </a:lnTo>
                  <a:lnTo>
                    <a:pt x="435038" y="657834"/>
                  </a:lnTo>
                  <a:lnTo>
                    <a:pt x="541007" y="200469"/>
                  </a:lnTo>
                  <a:lnTo>
                    <a:pt x="545693" y="203809"/>
                  </a:lnTo>
                  <a:lnTo>
                    <a:pt x="547700" y="191096"/>
                  </a:lnTo>
                  <a:lnTo>
                    <a:pt x="586181" y="204444"/>
                  </a:lnTo>
                  <a:lnTo>
                    <a:pt x="585343" y="198005"/>
                  </a:lnTo>
                  <a:lnTo>
                    <a:pt x="601040" y="201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251215" y="2477515"/>
            <a:ext cx="12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x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96160" y="2443988"/>
            <a:ext cx="126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ŷ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90891" y="1291844"/>
            <a:ext cx="35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85671" y="1782571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800" baseline="-13888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89144" y="1364882"/>
            <a:ext cx="2885440" cy="2767330"/>
            <a:chOff x="5389144" y="1364882"/>
            <a:chExt cx="2885440" cy="276733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9144" y="1364882"/>
              <a:ext cx="434414" cy="29410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6863" y="2181685"/>
              <a:ext cx="434414" cy="2941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006470"/>
              <a:ext cx="434414" cy="29410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825266"/>
              <a:ext cx="434414" cy="29410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9607" y="2551230"/>
              <a:ext cx="434414" cy="29410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2331" y="1377166"/>
              <a:ext cx="434414" cy="2941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050" y="2193969"/>
              <a:ext cx="434414" cy="2941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018754"/>
              <a:ext cx="434415" cy="29410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837550"/>
              <a:ext cx="434414" cy="29410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693801" y="956563"/>
            <a:ext cx="121729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45"/>
              </a:lnSpc>
              <a:spcBef>
                <a:spcPts val="100"/>
              </a:spcBef>
              <a:tabLst>
                <a:tab pos="962660" algn="l"/>
              </a:tabLst>
            </a:pPr>
            <a:r>
              <a:rPr sz="2700" b="1" i="1" spc="-7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200" b="1" i="1" spc="-5" dirty="0">
                <a:solidFill>
                  <a:srgbClr val="6AA84F"/>
                </a:solidFill>
                <a:latin typeface="Times New Roman"/>
                <a:cs typeface="Times New Roman"/>
              </a:rPr>
              <a:t>1	</a:t>
            </a:r>
            <a:r>
              <a:rPr sz="2700" b="1" i="1" spc="-7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200" b="1" i="1" spc="-5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endParaRPr sz="1200" dirty="0">
              <a:latin typeface="Times New Roman"/>
              <a:cs typeface="Times New Roman"/>
            </a:endParaRPr>
          </a:p>
          <a:p>
            <a:pPr marL="286385">
              <a:lnSpc>
                <a:spcPts val="1945"/>
              </a:lnSpc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800" baseline="-13888" dirty="0">
              <a:latin typeface="Calibri Light"/>
              <a:cs typeface="Calibri 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718424" y="4667888"/>
            <a:ext cx="1920875" cy="1823720"/>
          </a:xfrm>
          <a:custGeom>
            <a:avLst/>
            <a:gdLst/>
            <a:ahLst/>
            <a:cxnLst/>
            <a:rect l="l" t="t" r="r" b="b"/>
            <a:pathLst>
              <a:path w="1920875" h="1823720">
                <a:moveTo>
                  <a:pt x="0" y="0"/>
                </a:moveTo>
                <a:lnTo>
                  <a:pt x="1920600" y="0"/>
                </a:lnTo>
                <a:lnTo>
                  <a:pt x="1920600" y="1823100"/>
                </a:lnTo>
                <a:lnTo>
                  <a:pt x="0" y="1823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54787" y="4805679"/>
            <a:ext cx="1079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i="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35724" y="4677664"/>
            <a:ext cx="9480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2415" algn="l"/>
              </a:tabLst>
            </a:pPr>
            <a:r>
              <a:rPr sz="1900" b="1" i="1" dirty="0">
                <a:solidFill>
                  <a:srgbClr val="0000FF"/>
                </a:solidFill>
                <a:latin typeface="Times New Roman"/>
                <a:cs typeface="Times New Roman"/>
              </a:rPr>
              <a:t>z	</a:t>
            </a:r>
            <a:r>
              <a:rPr sz="1900" i="1" spc="5" dirty="0">
                <a:latin typeface="Times New Roman"/>
                <a:cs typeface="Times New Roman"/>
              </a:rPr>
              <a:t>=</a:t>
            </a:r>
            <a:r>
              <a:rPr sz="1900" b="1" i="1" spc="-5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1950" b="1" i="1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1950" b="1" i="1" spc="-52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900" b="1" i="1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35724" y="4970272"/>
            <a:ext cx="16764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950" b="1" i="1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1</a:t>
            </a:r>
            <a:r>
              <a:rPr sz="1950" b="1" i="1" spc="157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=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sigmoid</a:t>
            </a:r>
            <a:r>
              <a:rPr sz="1900" spc="-5" dirty="0">
                <a:latin typeface="Times New Roman"/>
                <a:cs typeface="Times New Roman"/>
              </a:rPr>
              <a:t>(</a:t>
            </a:r>
            <a:r>
              <a:rPr sz="19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950" b="1" i="1" spc="-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900" spc="-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35724" y="5262879"/>
            <a:ext cx="10445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950" b="1" i="1" spc="-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950" b="1" i="1" spc="142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=</a:t>
            </a:r>
            <a:r>
              <a:rPr sz="1900" b="1" i="1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1950" b="1" i="1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1950" b="1" i="1" spc="-89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900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950" b="1" i="1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1</a:t>
            </a:r>
            <a:endParaRPr sz="1950" baseline="-1709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35724" y="5555488"/>
            <a:ext cx="16764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950" b="1" i="1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r>
              <a:rPr sz="1950" b="1" i="1" spc="157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=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sigmoid</a:t>
            </a:r>
            <a:r>
              <a:rPr sz="1900" spc="-5" dirty="0">
                <a:latin typeface="Times New Roman"/>
                <a:cs typeface="Times New Roman"/>
              </a:rPr>
              <a:t>(</a:t>
            </a:r>
            <a:r>
              <a:rPr sz="19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950" b="1" i="1" spc="-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900" spc="-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35724" y="5845047"/>
            <a:ext cx="93789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2415" algn="l"/>
              </a:tabLst>
            </a:pPr>
            <a:r>
              <a:rPr sz="1900" b="1" i="1" dirty="0">
                <a:solidFill>
                  <a:srgbClr val="0000FF"/>
                </a:solidFill>
                <a:latin typeface="Times New Roman"/>
                <a:cs typeface="Times New Roman"/>
              </a:rPr>
              <a:t>z	</a:t>
            </a:r>
            <a:r>
              <a:rPr sz="1900" i="1" dirty="0">
                <a:latin typeface="Times New Roman"/>
                <a:cs typeface="Times New Roman"/>
              </a:rPr>
              <a:t>=</a:t>
            </a:r>
            <a:r>
              <a:rPr sz="1900" b="1" i="1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1950" b="1" i="1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1950" b="1" i="1" spc="209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900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54787" y="5973064"/>
            <a:ext cx="8763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sz="1300" b="1" i="1" dirty="0">
                <a:solidFill>
                  <a:srgbClr val="0000FF"/>
                </a:solidFill>
                <a:latin typeface="Times New Roman"/>
                <a:cs typeface="Times New Roman"/>
              </a:rPr>
              <a:t>3	</a:t>
            </a:r>
            <a:r>
              <a:rPr sz="1300" b="1" i="1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35724" y="6125464"/>
            <a:ext cx="15665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i="1" dirty="0">
                <a:solidFill>
                  <a:srgbClr val="FF9900"/>
                </a:solidFill>
                <a:latin typeface="Times New Roman"/>
                <a:cs typeface="Times New Roman"/>
              </a:rPr>
              <a:t>ŷ</a:t>
            </a:r>
            <a:r>
              <a:rPr sz="1900" i="1" spc="-4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=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sigmoid</a:t>
            </a:r>
            <a:r>
              <a:rPr sz="1900" spc="-5" dirty="0">
                <a:latin typeface="Times New Roman"/>
                <a:cs typeface="Times New Roman"/>
              </a:rPr>
              <a:t>(</a:t>
            </a:r>
            <a:r>
              <a:rPr sz="19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950" b="1" i="1" spc="-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900" spc="-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56676" y="4831588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56675" y="5395467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12675" y="5998972"/>
            <a:ext cx="88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solidFill>
                  <a:srgbClr val="FF00FF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293289" y="5133466"/>
            <a:ext cx="567690" cy="648335"/>
          </a:xfrm>
          <a:custGeom>
            <a:avLst/>
            <a:gdLst/>
            <a:ahLst/>
            <a:cxnLst/>
            <a:rect l="l" t="t" r="r" b="b"/>
            <a:pathLst>
              <a:path w="567689" h="648335">
                <a:moveTo>
                  <a:pt x="567309" y="610108"/>
                </a:moveTo>
                <a:lnTo>
                  <a:pt x="491109" y="572008"/>
                </a:lnTo>
                <a:lnTo>
                  <a:pt x="491109" y="605345"/>
                </a:lnTo>
                <a:lnTo>
                  <a:pt x="0" y="605345"/>
                </a:lnTo>
                <a:lnTo>
                  <a:pt x="0" y="614870"/>
                </a:lnTo>
                <a:lnTo>
                  <a:pt x="491109" y="614870"/>
                </a:lnTo>
                <a:lnTo>
                  <a:pt x="491109" y="648208"/>
                </a:lnTo>
                <a:lnTo>
                  <a:pt x="557784" y="614870"/>
                </a:lnTo>
                <a:lnTo>
                  <a:pt x="567309" y="610108"/>
                </a:lnTo>
                <a:close/>
              </a:path>
              <a:path w="567689" h="648335">
                <a:moveTo>
                  <a:pt x="567309" y="38100"/>
                </a:moveTo>
                <a:lnTo>
                  <a:pt x="557784" y="33337"/>
                </a:lnTo>
                <a:lnTo>
                  <a:pt x="491109" y="0"/>
                </a:lnTo>
                <a:lnTo>
                  <a:pt x="491109" y="33337"/>
                </a:lnTo>
                <a:lnTo>
                  <a:pt x="0" y="33337"/>
                </a:lnTo>
                <a:lnTo>
                  <a:pt x="0" y="42862"/>
                </a:lnTo>
                <a:lnTo>
                  <a:pt x="491109" y="42862"/>
                </a:lnTo>
                <a:lnTo>
                  <a:pt x="491109" y="76200"/>
                </a:lnTo>
                <a:lnTo>
                  <a:pt x="557784" y="42862"/>
                </a:lnTo>
                <a:lnTo>
                  <a:pt x="567309" y="3810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8725" y="5001259"/>
            <a:ext cx="2034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hidden</a:t>
            </a:r>
            <a:r>
              <a:rPr sz="1800" spc="-1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Calibri"/>
                <a:cs typeface="Calibri"/>
              </a:rPr>
              <a:t>layer</a:t>
            </a:r>
            <a:r>
              <a:rPr sz="1800" spc="-1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1</a:t>
            </a:r>
            <a:r>
              <a:rPr sz="18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725" y="5574283"/>
            <a:ext cx="2034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hidden</a:t>
            </a:r>
            <a:r>
              <a:rPr sz="1800" spc="-1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Calibri"/>
                <a:cs typeface="Calibri"/>
              </a:rPr>
              <a:t>layer</a:t>
            </a:r>
            <a:r>
              <a:rPr sz="1800" spc="-1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34343"/>
                </a:solidFill>
                <a:latin typeface="Calibri"/>
                <a:cs typeface="Calibri"/>
              </a:rPr>
              <a:t>2</a:t>
            </a:r>
            <a:r>
              <a:rPr sz="18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712197" y="6371008"/>
            <a:ext cx="23622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14</a:t>
            </a:fld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1628"/>
            <a:ext cx="52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962" y="6421628"/>
            <a:ext cx="7377430" cy="43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0" algn="r">
              <a:lnSpc>
                <a:spcPts val="125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ts val="1970"/>
              </a:lnSpc>
            </a:pPr>
            <a:r>
              <a:rPr sz="1800" b="0" dirty="0">
                <a:latin typeface="Calibri Light"/>
                <a:cs typeface="Calibri Light"/>
              </a:rPr>
              <a:t>A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friendly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introduction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to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Deep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Learning</a:t>
            </a:r>
            <a:r>
              <a:rPr sz="1800" b="0" spc="2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and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Neural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Networks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from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Luis</a:t>
            </a:r>
            <a:r>
              <a:rPr sz="1800" b="0" spc="1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Serrano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7532" y="4713065"/>
            <a:ext cx="6335015" cy="11675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86068" y="130175"/>
            <a:ext cx="5095875" cy="3467100"/>
            <a:chOff x="2786068" y="130175"/>
            <a:chExt cx="5095875" cy="34671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068" y="403122"/>
              <a:ext cx="4615756" cy="31937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6915" y="13652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3558167" y="0"/>
                  </a:moveTo>
                  <a:lnTo>
                    <a:pt x="0" y="0"/>
                  </a:lnTo>
                  <a:lnTo>
                    <a:pt x="0" y="317350"/>
                  </a:lnTo>
                  <a:lnTo>
                    <a:pt x="3558167" y="317350"/>
                  </a:lnTo>
                  <a:lnTo>
                    <a:pt x="3558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6915" y="13652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0" y="0"/>
                  </a:moveTo>
                  <a:lnTo>
                    <a:pt x="3558167" y="0"/>
                  </a:lnTo>
                  <a:lnTo>
                    <a:pt x="3558167" y="317350"/>
                  </a:lnTo>
                  <a:lnTo>
                    <a:pt x="0" y="3173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9178" y="926083"/>
            <a:ext cx="112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 Light"/>
                <a:cs typeface="Calibri Light"/>
              </a:rPr>
              <a:t>One</a:t>
            </a:r>
            <a:r>
              <a:rPr sz="1800" b="0" spc="-6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neuron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385" y="2974340"/>
            <a:ext cx="1492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 Light"/>
                <a:cs typeface="Calibri Light"/>
              </a:rPr>
              <a:t>Another</a:t>
            </a:r>
            <a:r>
              <a:rPr sz="1800" b="0" spc="-5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neuron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177" y="4714747"/>
            <a:ext cx="153860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b="0" spc="-5" dirty="0">
                <a:latin typeface="Calibri Light"/>
                <a:cs typeface="Calibri Light"/>
              </a:rPr>
              <a:t>How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to</a:t>
            </a:r>
            <a:r>
              <a:rPr sz="1800" b="0" spc="-4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combine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to </a:t>
            </a:r>
            <a:r>
              <a:rPr sz="1800" b="0" spc="-10" dirty="0">
                <a:latin typeface="Calibri Light"/>
                <a:cs typeface="Calibri Light"/>
              </a:rPr>
              <a:t>get </a:t>
            </a:r>
            <a:r>
              <a:rPr sz="1800" b="0" spc="-5" dirty="0">
                <a:latin typeface="Calibri Light"/>
                <a:cs typeface="Calibri Light"/>
              </a:rPr>
              <a:t>nonlinear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decision </a:t>
            </a:r>
            <a:r>
              <a:rPr sz="1800" b="0" dirty="0">
                <a:latin typeface="Calibri Light"/>
                <a:cs typeface="Calibri Light"/>
              </a:rPr>
              <a:t> boundary?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42397" y="740155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B</a:t>
            </a:r>
            <a:r>
              <a:rPr sz="1800" dirty="0"/>
              <a:t>ias</a:t>
            </a:r>
            <a:endParaRPr sz="1800"/>
          </a:p>
        </p:txBody>
      </p:sp>
      <p:grpSp>
        <p:nvGrpSpPr>
          <p:cNvPr id="13" name="object 13"/>
          <p:cNvGrpSpPr/>
          <p:nvPr/>
        </p:nvGrpSpPr>
        <p:grpSpPr>
          <a:xfrm>
            <a:off x="5684553" y="689094"/>
            <a:ext cx="1079500" cy="1778635"/>
            <a:chOff x="5684553" y="689094"/>
            <a:chExt cx="1079500" cy="1778635"/>
          </a:xfrm>
        </p:grpSpPr>
        <p:sp>
          <p:nvSpPr>
            <p:cNvPr id="14" name="object 14"/>
            <p:cNvSpPr/>
            <p:nvPr/>
          </p:nvSpPr>
          <p:spPr>
            <a:xfrm>
              <a:off x="6633103" y="866468"/>
              <a:ext cx="130810" cy="305435"/>
            </a:xfrm>
            <a:custGeom>
              <a:avLst/>
              <a:gdLst/>
              <a:ahLst/>
              <a:cxnLst/>
              <a:rect l="l" t="t" r="r" b="b"/>
              <a:pathLst>
                <a:path w="130809" h="305434">
                  <a:moveTo>
                    <a:pt x="54354" y="34925"/>
                  </a:moveTo>
                  <a:lnTo>
                    <a:pt x="0" y="34925"/>
                  </a:lnTo>
                  <a:lnTo>
                    <a:pt x="0" y="305347"/>
                  </a:lnTo>
                  <a:lnTo>
                    <a:pt x="6350" y="305347"/>
                  </a:lnTo>
                  <a:lnTo>
                    <a:pt x="6350" y="41275"/>
                  </a:lnTo>
                  <a:lnTo>
                    <a:pt x="3175" y="41275"/>
                  </a:lnTo>
                  <a:lnTo>
                    <a:pt x="6350" y="38100"/>
                  </a:lnTo>
                  <a:lnTo>
                    <a:pt x="54354" y="38100"/>
                  </a:lnTo>
                  <a:lnTo>
                    <a:pt x="54354" y="34925"/>
                  </a:lnTo>
                  <a:close/>
                </a:path>
                <a:path w="130809" h="305434">
                  <a:moveTo>
                    <a:pt x="54354" y="0"/>
                  </a:moveTo>
                  <a:lnTo>
                    <a:pt x="54354" y="76200"/>
                  </a:lnTo>
                  <a:lnTo>
                    <a:pt x="124204" y="41275"/>
                  </a:lnTo>
                  <a:lnTo>
                    <a:pt x="67054" y="41275"/>
                  </a:lnTo>
                  <a:lnTo>
                    <a:pt x="67054" y="34925"/>
                  </a:lnTo>
                  <a:lnTo>
                    <a:pt x="124204" y="34925"/>
                  </a:lnTo>
                  <a:lnTo>
                    <a:pt x="54354" y="0"/>
                  </a:lnTo>
                  <a:close/>
                </a:path>
                <a:path w="130809" h="305434">
                  <a:moveTo>
                    <a:pt x="6350" y="38100"/>
                  </a:moveTo>
                  <a:lnTo>
                    <a:pt x="3175" y="41275"/>
                  </a:lnTo>
                  <a:lnTo>
                    <a:pt x="6350" y="41275"/>
                  </a:lnTo>
                  <a:lnTo>
                    <a:pt x="6350" y="38100"/>
                  </a:lnTo>
                  <a:close/>
                </a:path>
                <a:path w="130809" h="305434">
                  <a:moveTo>
                    <a:pt x="54354" y="38100"/>
                  </a:moveTo>
                  <a:lnTo>
                    <a:pt x="6350" y="38100"/>
                  </a:lnTo>
                  <a:lnTo>
                    <a:pt x="6350" y="41275"/>
                  </a:lnTo>
                  <a:lnTo>
                    <a:pt x="54354" y="41275"/>
                  </a:lnTo>
                  <a:lnTo>
                    <a:pt x="54354" y="38100"/>
                  </a:lnTo>
                  <a:close/>
                </a:path>
                <a:path w="130809" h="305434">
                  <a:moveTo>
                    <a:pt x="124204" y="34925"/>
                  </a:moveTo>
                  <a:lnTo>
                    <a:pt x="67054" y="34925"/>
                  </a:lnTo>
                  <a:lnTo>
                    <a:pt x="67054" y="41275"/>
                  </a:lnTo>
                  <a:lnTo>
                    <a:pt x="124204" y="41275"/>
                  </a:lnTo>
                  <a:lnTo>
                    <a:pt x="130554" y="38100"/>
                  </a:lnTo>
                  <a:lnTo>
                    <a:pt x="124204" y="3492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744" y="1735503"/>
              <a:ext cx="249464" cy="21927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4553" y="2223261"/>
              <a:ext cx="179326" cy="2443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151" y="689094"/>
              <a:ext cx="180075" cy="20467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55875" y="418633"/>
            <a:ext cx="2852218" cy="110209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96002" y="1102602"/>
            <a:ext cx="169067" cy="48132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2134254" y="1367334"/>
            <a:ext cx="34290" cy="215900"/>
          </a:xfrm>
          <a:custGeom>
            <a:avLst/>
            <a:gdLst/>
            <a:ahLst/>
            <a:cxnLst/>
            <a:rect l="l" t="t" r="r" b="b"/>
            <a:pathLst>
              <a:path w="34289" h="215900">
                <a:moveTo>
                  <a:pt x="4455" y="185920"/>
                </a:moveTo>
                <a:lnTo>
                  <a:pt x="3086" y="208079"/>
                </a:lnTo>
                <a:lnTo>
                  <a:pt x="8848" y="214599"/>
                </a:lnTo>
                <a:lnTo>
                  <a:pt x="23690" y="215516"/>
                </a:lnTo>
                <a:lnTo>
                  <a:pt x="30046" y="210219"/>
                </a:lnTo>
                <a:lnTo>
                  <a:pt x="32813" y="187192"/>
                </a:lnTo>
                <a:lnTo>
                  <a:pt x="4607" y="187192"/>
                </a:lnTo>
                <a:lnTo>
                  <a:pt x="4455" y="185920"/>
                </a:lnTo>
                <a:close/>
              </a:path>
              <a:path w="34289" h="215900">
                <a:moveTo>
                  <a:pt x="4535" y="184635"/>
                </a:moveTo>
                <a:lnTo>
                  <a:pt x="4455" y="185920"/>
                </a:lnTo>
                <a:lnTo>
                  <a:pt x="4607" y="187192"/>
                </a:lnTo>
                <a:lnTo>
                  <a:pt x="4535" y="184635"/>
                </a:lnTo>
                <a:close/>
              </a:path>
              <a:path w="34289" h="215900">
                <a:moveTo>
                  <a:pt x="32886" y="184635"/>
                </a:moveTo>
                <a:lnTo>
                  <a:pt x="4535" y="184635"/>
                </a:lnTo>
                <a:lnTo>
                  <a:pt x="4607" y="187192"/>
                </a:lnTo>
                <a:lnTo>
                  <a:pt x="32813" y="187192"/>
                </a:lnTo>
                <a:lnTo>
                  <a:pt x="32886" y="184635"/>
                </a:lnTo>
                <a:close/>
              </a:path>
              <a:path w="34289" h="215900">
                <a:moveTo>
                  <a:pt x="32279" y="154174"/>
                </a:moveTo>
                <a:lnTo>
                  <a:pt x="2261" y="154174"/>
                </a:lnTo>
                <a:lnTo>
                  <a:pt x="2291" y="154819"/>
                </a:lnTo>
                <a:lnTo>
                  <a:pt x="2610" y="169386"/>
                </a:lnTo>
                <a:lnTo>
                  <a:pt x="2724" y="171406"/>
                </a:lnTo>
                <a:lnTo>
                  <a:pt x="4455" y="185920"/>
                </a:lnTo>
                <a:lnTo>
                  <a:pt x="4535" y="184635"/>
                </a:lnTo>
                <a:lnTo>
                  <a:pt x="32886" y="184622"/>
                </a:lnTo>
                <a:lnTo>
                  <a:pt x="31970" y="170006"/>
                </a:lnTo>
                <a:lnTo>
                  <a:pt x="32279" y="154174"/>
                </a:lnTo>
                <a:close/>
              </a:path>
              <a:path w="34289" h="215900">
                <a:moveTo>
                  <a:pt x="31931" y="169386"/>
                </a:moveTo>
                <a:lnTo>
                  <a:pt x="31917" y="170006"/>
                </a:lnTo>
                <a:lnTo>
                  <a:pt x="31931" y="169386"/>
                </a:lnTo>
                <a:close/>
              </a:path>
              <a:path w="34289" h="215900">
                <a:moveTo>
                  <a:pt x="31946" y="168755"/>
                </a:moveTo>
                <a:lnTo>
                  <a:pt x="31931" y="169386"/>
                </a:lnTo>
                <a:lnTo>
                  <a:pt x="31946" y="168755"/>
                </a:lnTo>
                <a:close/>
              </a:path>
              <a:path w="34289" h="215900">
                <a:moveTo>
                  <a:pt x="2268" y="154484"/>
                </a:moveTo>
                <a:lnTo>
                  <a:pt x="2276" y="154819"/>
                </a:lnTo>
                <a:lnTo>
                  <a:pt x="2268" y="154484"/>
                </a:lnTo>
                <a:close/>
              </a:path>
              <a:path w="34289" h="215900">
                <a:moveTo>
                  <a:pt x="31092" y="112020"/>
                </a:moveTo>
                <a:lnTo>
                  <a:pt x="1290" y="112020"/>
                </a:lnTo>
                <a:lnTo>
                  <a:pt x="1377" y="113689"/>
                </a:lnTo>
                <a:lnTo>
                  <a:pt x="1245" y="138977"/>
                </a:lnTo>
                <a:lnTo>
                  <a:pt x="2268" y="154484"/>
                </a:lnTo>
                <a:lnTo>
                  <a:pt x="2261" y="154174"/>
                </a:lnTo>
                <a:lnTo>
                  <a:pt x="32279" y="154174"/>
                </a:lnTo>
                <a:lnTo>
                  <a:pt x="32246" y="152777"/>
                </a:lnTo>
                <a:lnTo>
                  <a:pt x="31275" y="138977"/>
                </a:lnTo>
                <a:lnTo>
                  <a:pt x="31168" y="137952"/>
                </a:lnTo>
                <a:lnTo>
                  <a:pt x="31092" y="112020"/>
                </a:lnTo>
                <a:close/>
              </a:path>
              <a:path w="34289" h="215900">
                <a:moveTo>
                  <a:pt x="31166" y="137440"/>
                </a:moveTo>
                <a:lnTo>
                  <a:pt x="31168" y="137952"/>
                </a:lnTo>
                <a:lnTo>
                  <a:pt x="31166" y="137440"/>
                </a:lnTo>
                <a:close/>
              </a:path>
              <a:path w="34289" h="215900">
                <a:moveTo>
                  <a:pt x="31165" y="136939"/>
                </a:moveTo>
                <a:lnTo>
                  <a:pt x="31166" y="137440"/>
                </a:lnTo>
                <a:lnTo>
                  <a:pt x="31165" y="136939"/>
                </a:lnTo>
                <a:close/>
              </a:path>
              <a:path w="34289" h="215900">
                <a:moveTo>
                  <a:pt x="1287" y="112864"/>
                </a:moveTo>
                <a:lnTo>
                  <a:pt x="1285" y="113689"/>
                </a:lnTo>
                <a:lnTo>
                  <a:pt x="1287" y="112864"/>
                </a:lnTo>
                <a:close/>
              </a:path>
              <a:path w="34289" h="215900">
                <a:moveTo>
                  <a:pt x="3247" y="55445"/>
                </a:moveTo>
                <a:lnTo>
                  <a:pt x="1022" y="63054"/>
                </a:lnTo>
                <a:lnTo>
                  <a:pt x="448" y="66813"/>
                </a:lnTo>
                <a:lnTo>
                  <a:pt x="88" y="86972"/>
                </a:lnTo>
                <a:lnTo>
                  <a:pt x="0" y="101083"/>
                </a:lnTo>
                <a:lnTo>
                  <a:pt x="1287" y="112864"/>
                </a:lnTo>
                <a:lnTo>
                  <a:pt x="1290" y="112020"/>
                </a:lnTo>
                <a:lnTo>
                  <a:pt x="31092" y="112020"/>
                </a:lnTo>
                <a:lnTo>
                  <a:pt x="30986" y="110305"/>
                </a:lnTo>
                <a:lnTo>
                  <a:pt x="29669" y="99259"/>
                </a:lnTo>
                <a:lnTo>
                  <a:pt x="29412" y="86972"/>
                </a:lnTo>
                <a:lnTo>
                  <a:pt x="29119" y="70490"/>
                </a:lnTo>
                <a:lnTo>
                  <a:pt x="28641" y="70490"/>
                </a:lnTo>
                <a:lnTo>
                  <a:pt x="29053" y="66813"/>
                </a:lnTo>
                <a:lnTo>
                  <a:pt x="29546" y="66813"/>
                </a:lnTo>
                <a:lnTo>
                  <a:pt x="30957" y="61080"/>
                </a:lnTo>
                <a:lnTo>
                  <a:pt x="31357" y="57208"/>
                </a:lnTo>
                <a:lnTo>
                  <a:pt x="3185" y="57208"/>
                </a:lnTo>
                <a:lnTo>
                  <a:pt x="3247" y="55445"/>
                </a:lnTo>
                <a:close/>
              </a:path>
              <a:path w="34289" h="215900">
                <a:moveTo>
                  <a:pt x="29575" y="98470"/>
                </a:moveTo>
                <a:lnTo>
                  <a:pt x="29587" y="99259"/>
                </a:lnTo>
                <a:lnTo>
                  <a:pt x="29575" y="98470"/>
                </a:lnTo>
                <a:close/>
              </a:path>
              <a:path w="34289" h="215900">
                <a:moveTo>
                  <a:pt x="29565" y="97712"/>
                </a:moveTo>
                <a:lnTo>
                  <a:pt x="29575" y="98470"/>
                </a:lnTo>
                <a:lnTo>
                  <a:pt x="29565" y="97712"/>
                </a:lnTo>
                <a:close/>
              </a:path>
              <a:path w="34289" h="215900">
                <a:moveTo>
                  <a:pt x="29053" y="66813"/>
                </a:moveTo>
                <a:lnTo>
                  <a:pt x="28641" y="70490"/>
                </a:lnTo>
                <a:lnTo>
                  <a:pt x="29086" y="68678"/>
                </a:lnTo>
                <a:lnTo>
                  <a:pt x="29053" y="66813"/>
                </a:lnTo>
                <a:close/>
              </a:path>
              <a:path w="34289" h="215900">
                <a:moveTo>
                  <a:pt x="29086" y="68678"/>
                </a:moveTo>
                <a:lnTo>
                  <a:pt x="28641" y="70490"/>
                </a:lnTo>
                <a:lnTo>
                  <a:pt x="29119" y="70490"/>
                </a:lnTo>
                <a:lnTo>
                  <a:pt x="29086" y="68678"/>
                </a:lnTo>
                <a:close/>
              </a:path>
              <a:path w="34289" h="215900">
                <a:moveTo>
                  <a:pt x="29546" y="66813"/>
                </a:moveTo>
                <a:lnTo>
                  <a:pt x="29053" y="66813"/>
                </a:lnTo>
                <a:lnTo>
                  <a:pt x="29086" y="68678"/>
                </a:lnTo>
                <a:lnTo>
                  <a:pt x="29546" y="66813"/>
                </a:lnTo>
                <a:close/>
              </a:path>
              <a:path w="34289" h="215900">
                <a:moveTo>
                  <a:pt x="3742" y="53754"/>
                </a:moveTo>
                <a:lnTo>
                  <a:pt x="3247" y="55445"/>
                </a:lnTo>
                <a:lnTo>
                  <a:pt x="3185" y="57208"/>
                </a:lnTo>
                <a:lnTo>
                  <a:pt x="3742" y="53754"/>
                </a:lnTo>
                <a:close/>
              </a:path>
              <a:path w="34289" h="215900">
                <a:moveTo>
                  <a:pt x="31234" y="53754"/>
                </a:moveTo>
                <a:lnTo>
                  <a:pt x="3742" y="53754"/>
                </a:lnTo>
                <a:lnTo>
                  <a:pt x="3185" y="57208"/>
                </a:lnTo>
                <a:lnTo>
                  <a:pt x="31357" y="57208"/>
                </a:lnTo>
                <a:lnTo>
                  <a:pt x="31234" y="53754"/>
                </a:lnTo>
                <a:close/>
              </a:path>
              <a:path w="34289" h="215900">
                <a:moveTo>
                  <a:pt x="32286" y="23541"/>
                </a:moveTo>
                <a:lnTo>
                  <a:pt x="7692" y="23541"/>
                </a:lnTo>
                <a:lnTo>
                  <a:pt x="7070" y="27471"/>
                </a:lnTo>
                <a:lnTo>
                  <a:pt x="6415" y="27471"/>
                </a:lnTo>
                <a:lnTo>
                  <a:pt x="3247" y="55445"/>
                </a:lnTo>
                <a:lnTo>
                  <a:pt x="3742" y="53754"/>
                </a:lnTo>
                <a:lnTo>
                  <a:pt x="31234" y="53754"/>
                </a:lnTo>
                <a:lnTo>
                  <a:pt x="30995" y="47082"/>
                </a:lnTo>
                <a:lnTo>
                  <a:pt x="30742" y="40730"/>
                </a:lnTo>
                <a:lnTo>
                  <a:pt x="30482" y="40730"/>
                </a:lnTo>
                <a:lnTo>
                  <a:pt x="30637" y="38097"/>
                </a:lnTo>
                <a:lnTo>
                  <a:pt x="30900" y="38097"/>
                </a:lnTo>
                <a:lnTo>
                  <a:pt x="31539" y="34071"/>
                </a:lnTo>
                <a:lnTo>
                  <a:pt x="32315" y="29697"/>
                </a:lnTo>
                <a:lnTo>
                  <a:pt x="32512" y="27471"/>
                </a:lnTo>
                <a:lnTo>
                  <a:pt x="7070" y="27471"/>
                </a:lnTo>
                <a:lnTo>
                  <a:pt x="7070" y="25457"/>
                </a:lnTo>
                <a:lnTo>
                  <a:pt x="32512" y="25457"/>
                </a:lnTo>
                <a:lnTo>
                  <a:pt x="32512" y="24796"/>
                </a:lnTo>
                <a:lnTo>
                  <a:pt x="32132" y="24796"/>
                </a:lnTo>
                <a:lnTo>
                  <a:pt x="32286" y="23541"/>
                </a:lnTo>
                <a:close/>
              </a:path>
              <a:path w="34289" h="215900">
                <a:moveTo>
                  <a:pt x="30637" y="38097"/>
                </a:moveTo>
                <a:lnTo>
                  <a:pt x="30482" y="40730"/>
                </a:lnTo>
                <a:lnTo>
                  <a:pt x="30690" y="39421"/>
                </a:lnTo>
                <a:lnTo>
                  <a:pt x="30637" y="38097"/>
                </a:lnTo>
                <a:close/>
              </a:path>
              <a:path w="34289" h="215900">
                <a:moveTo>
                  <a:pt x="30690" y="39421"/>
                </a:moveTo>
                <a:lnTo>
                  <a:pt x="30482" y="40730"/>
                </a:lnTo>
                <a:lnTo>
                  <a:pt x="30742" y="40730"/>
                </a:lnTo>
                <a:lnTo>
                  <a:pt x="30690" y="39421"/>
                </a:lnTo>
                <a:close/>
              </a:path>
              <a:path w="34289" h="215900">
                <a:moveTo>
                  <a:pt x="30900" y="38097"/>
                </a:moveTo>
                <a:lnTo>
                  <a:pt x="30637" y="38097"/>
                </a:lnTo>
                <a:lnTo>
                  <a:pt x="30690" y="39421"/>
                </a:lnTo>
                <a:lnTo>
                  <a:pt x="30900" y="38097"/>
                </a:lnTo>
                <a:close/>
              </a:path>
              <a:path w="34289" h="215900">
                <a:moveTo>
                  <a:pt x="7692" y="23541"/>
                </a:moveTo>
                <a:lnTo>
                  <a:pt x="7070" y="25457"/>
                </a:lnTo>
                <a:lnTo>
                  <a:pt x="7070" y="27471"/>
                </a:lnTo>
                <a:lnTo>
                  <a:pt x="7692" y="23541"/>
                </a:lnTo>
                <a:close/>
              </a:path>
              <a:path w="34289" h="215900">
                <a:moveTo>
                  <a:pt x="8510" y="14384"/>
                </a:moveTo>
                <a:lnTo>
                  <a:pt x="7449" y="18625"/>
                </a:lnTo>
                <a:lnTo>
                  <a:pt x="7070" y="21710"/>
                </a:lnTo>
                <a:lnTo>
                  <a:pt x="7070" y="25457"/>
                </a:lnTo>
                <a:lnTo>
                  <a:pt x="7692" y="23541"/>
                </a:lnTo>
                <a:lnTo>
                  <a:pt x="32286" y="23541"/>
                </a:lnTo>
                <a:lnTo>
                  <a:pt x="32512" y="21710"/>
                </a:lnTo>
                <a:lnTo>
                  <a:pt x="32903" y="21710"/>
                </a:lnTo>
                <a:lnTo>
                  <a:pt x="33572" y="19036"/>
                </a:lnTo>
                <a:lnTo>
                  <a:pt x="33952" y="15951"/>
                </a:lnTo>
                <a:lnTo>
                  <a:pt x="8510" y="15951"/>
                </a:lnTo>
                <a:lnTo>
                  <a:pt x="8510" y="14384"/>
                </a:lnTo>
                <a:close/>
              </a:path>
              <a:path w="34289" h="215900">
                <a:moveTo>
                  <a:pt x="32512" y="21710"/>
                </a:moveTo>
                <a:lnTo>
                  <a:pt x="32132" y="24796"/>
                </a:lnTo>
                <a:lnTo>
                  <a:pt x="32445" y="23541"/>
                </a:lnTo>
                <a:lnTo>
                  <a:pt x="32512" y="21710"/>
                </a:lnTo>
                <a:close/>
              </a:path>
              <a:path w="34289" h="215900">
                <a:moveTo>
                  <a:pt x="32512" y="23277"/>
                </a:moveTo>
                <a:lnTo>
                  <a:pt x="32132" y="24796"/>
                </a:lnTo>
                <a:lnTo>
                  <a:pt x="32512" y="24796"/>
                </a:lnTo>
                <a:lnTo>
                  <a:pt x="32512" y="23277"/>
                </a:lnTo>
                <a:close/>
              </a:path>
              <a:path w="34289" h="215900">
                <a:moveTo>
                  <a:pt x="32903" y="21710"/>
                </a:moveTo>
                <a:lnTo>
                  <a:pt x="32512" y="21710"/>
                </a:lnTo>
                <a:lnTo>
                  <a:pt x="32512" y="23277"/>
                </a:lnTo>
                <a:lnTo>
                  <a:pt x="32903" y="21710"/>
                </a:lnTo>
                <a:close/>
              </a:path>
              <a:path w="34289" h="215900">
                <a:moveTo>
                  <a:pt x="8889" y="12865"/>
                </a:moveTo>
                <a:lnTo>
                  <a:pt x="8510" y="14384"/>
                </a:lnTo>
                <a:lnTo>
                  <a:pt x="8510" y="15951"/>
                </a:lnTo>
                <a:lnTo>
                  <a:pt x="8889" y="12865"/>
                </a:lnTo>
                <a:close/>
              </a:path>
              <a:path w="34289" h="215900">
                <a:moveTo>
                  <a:pt x="33948" y="12865"/>
                </a:moveTo>
                <a:lnTo>
                  <a:pt x="8889" y="12865"/>
                </a:lnTo>
                <a:lnTo>
                  <a:pt x="8510" y="15951"/>
                </a:lnTo>
                <a:lnTo>
                  <a:pt x="33952" y="15951"/>
                </a:lnTo>
                <a:lnTo>
                  <a:pt x="33948" y="12865"/>
                </a:lnTo>
                <a:close/>
              </a:path>
              <a:path w="34289" h="215900">
                <a:moveTo>
                  <a:pt x="28235" y="0"/>
                </a:moveTo>
                <a:lnTo>
                  <a:pt x="14201" y="22"/>
                </a:lnTo>
                <a:lnTo>
                  <a:pt x="8538" y="5685"/>
                </a:lnTo>
                <a:lnTo>
                  <a:pt x="8510" y="14384"/>
                </a:lnTo>
                <a:lnTo>
                  <a:pt x="8889" y="12865"/>
                </a:lnTo>
                <a:lnTo>
                  <a:pt x="33948" y="12865"/>
                </a:lnTo>
                <a:lnTo>
                  <a:pt x="33940" y="5685"/>
                </a:lnTo>
                <a:lnTo>
                  <a:pt x="282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03551" y="3367149"/>
            <a:ext cx="441436" cy="3797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145" y="50905"/>
            <a:ext cx="11447145" cy="6458585"/>
            <a:chOff x="423145" y="50905"/>
            <a:chExt cx="11447145" cy="6458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8137" y="3823985"/>
              <a:ext cx="7219879" cy="2327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912" y="4092911"/>
              <a:ext cx="177264" cy="230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7738" y="4437867"/>
              <a:ext cx="189989" cy="912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9590" y="5617204"/>
              <a:ext cx="187923" cy="2225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13306" y="5227975"/>
              <a:ext cx="187325" cy="38735"/>
            </a:xfrm>
            <a:custGeom>
              <a:avLst/>
              <a:gdLst/>
              <a:ahLst/>
              <a:cxnLst/>
              <a:rect l="l" t="t" r="r" b="b"/>
              <a:pathLst>
                <a:path w="187325" h="38735">
                  <a:moveTo>
                    <a:pt x="19318" y="4547"/>
                  </a:moveTo>
                  <a:lnTo>
                    <a:pt x="18842" y="4564"/>
                  </a:lnTo>
                  <a:lnTo>
                    <a:pt x="24670" y="6416"/>
                  </a:lnTo>
                  <a:lnTo>
                    <a:pt x="29366" y="9024"/>
                  </a:lnTo>
                  <a:lnTo>
                    <a:pt x="31424" y="11082"/>
                  </a:lnTo>
                  <a:lnTo>
                    <a:pt x="36904" y="20951"/>
                  </a:lnTo>
                  <a:lnTo>
                    <a:pt x="34246" y="30247"/>
                  </a:lnTo>
                  <a:lnTo>
                    <a:pt x="21374" y="37393"/>
                  </a:lnTo>
                  <a:lnTo>
                    <a:pt x="17555" y="38053"/>
                  </a:lnTo>
                  <a:lnTo>
                    <a:pt x="19056" y="38277"/>
                  </a:lnTo>
                  <a:lnTo>
                    <a:pt x="22297" y="38638"/>
                  </a:lnTo>
                  <a:lnTo>
                    <a:pt x="24138" y="38740"/>
                  </a:lnTo>
                  <a:lnTo>
                    <a:pt x="45635" y="38728"/>
                  </a:lnTo>
                  <a:lnTo>
                    <a:pt x="55847" y="38342"/>
                  </a:lnTo>
                  <a:lnTo>
                    <a:pt x="66495" y="37632"/>
                  </a:lnTo>
                  <a:lnTo>
                    <a:pt x="79522" y="36882"/>
                  </a:lnTo>
                  <a:lnTo>
                    <a:pt x="92101" y="35834"/>
                  </a:lnTo>
                  <a:lnTo>
                    <a:pt x="117599" y="34413"/>
                  </a:lnTo>
                  <a:lnTo>
                    <a:pt x="130211" y="34060"/>
                  </a:lnTo>
                  <a:lnTo>
                    <a:pt x="129978" y="34060"/>
                  </a:lnTo>
                  <a:lnTo>
                    <a:pt x="130440" y="34053"/>
                  </a:lnTo>
                  <a:lnTo>
                    <a:pt x="140942" y="34053"/>
                  </a:lnTo>
                  <a:lnTo>
                    <a:pt x="142056" y="34010"/>
                  </a:lnTo>
                  <a:lnTo>
                    <a:pt x="150772" y="33340"/>
                  </a:lnTo>
                  <a:lnTo>
                    <a:pt x="150138" y="33340"/>
                  </a:lnTo>
                  <a:lnTo>
                    <a:pt x="151416" y="33290"/>
                  </a:lnTo>
                  <a:lnTo>
                    <a:pt x="162943" y="33290"/>
                  </a:lnTo>
                  <a:lnTo>
                    <a:pt x="162002" y="33145"/>
                  </a:lnTo>
                  <a:lnTo>
                    <a:pt x="176443" y="33145"/>
                  </a:lnTo>
                  <a:lnTo>
                    <a:pt x="181863" y="28511"/>
                  </a:lnTo>
                  <a:lnTo>
                    <a:pt x="185676" y="23638"/>
                  </a:lnTo>
                  <a:lnTo>
                    <a:pt x="187270" y="17883"/>
                  </a:lnTo>
                  <a:lnTo>
                    <a:pt x="186589" y="11949"/>
                  </a:lnTo>
                  <a:lnTo>
                    <a:pt x="183578" y="6545"/>
                  </a:lnTo>
                  <a:lnTo>
                    <a:pt x="182687" y="5502"/>
                  </a:lnTo>
                  <a:lnTo>
                    <a:pt x="25978" y="5502"/>
                  </a:lnTo>
                  <a:lnTo>
                    <a:pt x="24138" y="5400"/>
                  </a:lnTo>
                  <a:lnTo>
                    <a:pt x="25054" y="5400"/>
                  </a:lnTo>
                  <a:lnTo>
                    <a:pt x="23867" y="5267"/>
                  </a:lnTo>
                  <a:lnTo>
                    <a:pt x="23638" y="5267"/>
                  </a:lnTo>
                  <a:lnTo>
                    <a:pt x="22738" y="5142"/>
                  </a:lnTo>
                  <a:lnTo>
                    <a:pt x="22884" y="5142"/>
                  </a:lnTo>
                  <a:lnTo>
                    <a:pt x="19318" y="4547"/>
                  </a:lnTo>
                  <a:close/>
                </a:path>
                <a:path w="187325" h="38735">
                  <a:moveTo>
                    <a:pt x="8122" y="35253"/>
                  </a:moveTo>
                  <a:lnTo>
                    <a:pt x="8486" y="35563"/>
                  </a:lnTo>
                  <a:lnTo>
                    <a:pt x="10150" y="36488"/>
                  </a:lnTo>
                  <a:lnTo>
                    <a:pt x="11960" y="37120"/>
                  </a:lnTo>
                  <a:lnTo>
                    <a:pt x="17555" y="38053"/>
                  </a:lnTo>
                  <a:lnTo>
                    <a:pt x="13837" y="37433"/>
                  </a:lnTo>
                  <a:lnTo>
                    <a:pt x="8122" y="35253"/>
                  </a:lnTo>
                  <a:close/>
                </a:path>
                <a:path w="187325" h="38735">
                  <a:moveTo>
                    <a:pt x="18842" y="4564"/>
                  </a:moveTo>
                  <a:lnTo>
                    <a:pt x="276" y="22400"/>
                  </a:lnTo>
                  <a:lnTo>
                    <a:pt x="520" y="25215"/>
                  </a:lnTo>
                  <a:lnTo>
                    <a:pt x="17555" y="38053"/>
                  </a:lnTo>
                  <a:lnTo>
                    <a:pt x="21374" y="37393"/>
                  </a:lnTo>
                  <a:lnTo>
                    <a:pt x="34246" y="30247"/>
                  </a:lnTo>
                  <a:lnTo>
                    <a:pt x="36904" y="20951"/>
                  </a:lnTo>
                  <a:lnTo>
                    <a:pt x="31424" y="11082"/>
                  </a:lnTo>
                  <a:lnTo>
                    <a:pt x="29366" y="9024"/>
                  </a:lnTo>
                  <a:lnTo>
                    <a:pt x="24670" y="6416"/>
                  </a:lnTo>
                  <a:lnTo>
                    <a:pt x="18842" y="4564"/>
                  </a:lnTo>
                  <a:close/>
                </a:path>
                <a:path w="187325" h="38735">
                  <a:moveTo>
                    <a:pt x="5315" y="32860"/>
                  </a:moveTo>
                  <a:lnTo>
                    <a:pt x="7652" y="35074"/>
                  </a:lnTo>
                  <a:lnTo>
                    <a:pt x="8122" y="35253"/>
                  </a:lnTo>
                  <a:lnTo>
                    <a:pt x="5315" y="32860"/>
                  </a:lnTo>
                  <a:close/>
                </a:path>
                <a:path w="187325" h="38735">
                  <a:moveTo>
                    <a:pt x="162002" y="33145"/>
                  </a:moveTo>
                  <a:lnTo>
                    <a:pt x="171480" y="34604"/>
                  </a:lnTo>
                  <a:lnTo>
                    <a:pt x="175921" y="33340"/>
                  </a:lnTo>
                  <a:lnTo>
                    <a:pt x="164537" y="33340"/>
                  </a:lnTo>
                  <a:lnTo>
                    <a:pt x="162002" y="33145"/>
                  </a:lnTo>
                  <a:close/>
                </a:path>
                <a:path w="187325" h="38735">
                  <a:moveTo>
                    <a:pt x="151416" y="33290"/>
                  </a:moveTo>
                  <a:lnTo>
                    <a:pt x="150138" y="33340"/>
                  </a:lnTo>
                  <a:lnTo>
                    <a:pt x="150772" y="33340"/>
                  </a:lnTo>
                  <a:lnTo>
                    <a:pt x="151416" y="33290"/>
                  </a:lnTo>
                  <a:close/>
                </a:path>
                <a:path w="187325" h="38735">
                  <a:moveTo>
                    <a:pt x="162943" y="33290"/>
                  </a:moveTo>
                  <a:lnTo>
                    <a:pt x="151416" y="33290"/>
                  </a:lnTo>
                  <a:lnTo>
                    <a:pt x="150772" y="33340"/>
                  </a:lnTo>
                  <a:lnTo>
                    <a:pt x="163265" y="33340"/>
                  </a:lnTo>
                  <a:lnTo>
                    <a:pt x="162943" y="33290"/>
                  </a:lnTo>
                  <a:close/>
                </a:path>
                <a:path w="187325" h="38735">
                  <a:moveTo>
                    <a:pt x="176443" y="33145"/>
                  </a:moveTo>
                  <a:lnTo>
                    <a:pt x="162002" y="33145"/>
                  </a:lnTo>
                  <a:lnTo>
                    <a:pt x="164537" y="33340"/>
                  </a:lnTo>
                  <a:lnTo>
                    <a:pt x="175921" y="33340"/>
                  </a:lnTo>
                  <a:lnTo>
                    <a:pt x="176362" y="33214"/>
                  </a:lnTo>
                  <a:close/>
                </a:path>
                <a:path w="187325" h="38735">
                  <a:moveTo>
                    <a:pt x="3275" y="30927"/>
                  </a:moveTo>
                  <a:lnTo>
                    <a:pt x="3449" y="31269"/>
                  </a:lnTo>
                  <a:lnTo>
                    <a:pt x="5315" y="32860"/>
                  </a:lnTo>
                  <a:lnTo>
                    <a:pt x="3275" y="30927"/>
                  </a:lnTo>
                  <a:close/>
                </a:path>
                <a:path w="187325" h="38735">
                  <a:moveTo>
                    <a:pt x="1834" y="28095"/>
                  </a:moveTo>
                  <a:lnTo>
                    <a:pt x="3013" y="30679"/>
                  </a:lnTo>
                  <a:lnTo>
                    <a:pt x="3275" y="30927"/>
                  </a:lnTo>
                  <a:lnTo>
                    <a:pt x="1834" y="28095"/>
                  </a:lnTo>
                  <a:close/>
                </a:path>
                <a:path w="187325" h="38735">
                  <a:moveTo>
                    <a:pt x="520" y="25215"/>
                  </a:moveTo>
                  <a:lnTo>
                    <a:pt x="551" y="25573"/>
                  </a:lnTo>
                  <a:lnTo>
                    <a:pt x="1834" y="28095"/>
                  </a:lnTo>
                  <a:lnTo>
                    <a:pt x="520" y="25215"/>
                  </a:lnTo>
                  <a:close/>
                </a:path>
                <a:path w="187325" h="38735">
                  <a:moveTo>
                    <a:pt x="276" y="22400"/>
                  </a:moveTo>
                  <a:lnTo>
                    <a:pt x="360" y="24865"/>
                  </a:lnTo>
                  <a:lnTo>
                    <a:pt x="520" y="25215"/>
                  </a:lnTo>
                  <a:lnTo>
                    <a:pt x="276" y="22400"/>
                  </a:lnTo>
                  <a:close/>
                </a:path>
                <a:path w="187325" h="38735">
                  <a:moveTo>
                    <a:pt x="151" y="18730"/>
                  </a:moveTo>
                  <a:lnTo>
                    <a:pt x="0" y="19207"/>
                  </a:lnTo>
                  <a:lnTo>
                    <a:pt x="276" y="22400"/>
                  </a:lnTo>
                  <a:lnTo>
                    <a:pt x="151" y="18730"/>
                  </a:lnTo>
                  <a:close/>
                </a:path>
                <a:path w="187325" h="38735">
                  <a:moveTo>
                    <a:pt x="1147" y="15595"/>
                  </a:moveTo>
                  <a:lnTo>
                    <a:pt x="274" y="17883"/>
                  </a:lnTo>
                  <a:lnTo>
                    <a:pt x="151" y="18730"/>
                  </a:lnTo>
                  <a:lnTo>
                    <a:pt x="1147" y="15595"/>
                  </a:lnTo>
                  <a:close/>
                </a:path>
                <a:path w="187325" h="38735">
                  <a:moveTo>
                    <a:pt x="2315" y="12533"/>
                  </a:moveTo>
                  <a:lnTo>
                    <a:pt x="2004" y="12898"/>
                  </a:lnTo>
                  <a:lnTo>
                    <a:pt x="1147" y="15595"/>
                  </a:lnTo>
                  <a:lnTo>
                    <a:pt x="2315" y="12533"/>
                  </a:lnTo>
                  <a:close/>
                </a:path>
                <a:path w="187325" h="38735">
                  <a:moveTo>
                    <a:pt x="4705" y="9730"/>
                  </a:moveTo>
                  <a:lnTo>
                    <a:pt x="2494" y="12064"/>
                  </a:lnTo>
                  <a:lnTo>
                    <a:pt x="2315" y="12533"/>
                  </a:lnTo>
                  <a:lnTo>
                    <a:pt x="4705" y="9730"/>
                  </a:lnTo>
                  <a:close/>
                </a:path>
                <a:path w="187325" h="38735">
                  <a:moveTo>
                    <a:pt x="6641" y="7687"/>
                  </a:moveTo>
                  <a:lnTo>
                    <a:pt x="6299" y="7861"/>
                  </a:lnTo>
                  <a:lnTo>
                    <a:pt x="4705" y="9730"/>
                  </a:lnTo>
                  <a:lnTo>
                    <a:pt x="6641" y="7687"/>
                  </a:lnTo>
                  <a:close/>
                </a:path>
                <a:path w="187325" h="38735">
                  <a:moveTo>
                    <a:pt x="9463" y="6251"/>
                  </a:moveTo>
                  <a:lnTo>
                    <a:pt x="6889" y="7425"/>
                  </a:lnTo>
                  <a:lnTo>
                    <a:pt x="6641" y="7687"/>
                  </a:lnTo>
                  <a:lnTo>
                    <a:pt x="9463" y="6251"/>
                  </a:lnTo>
                  <a:close/>
                </a:path>
                <a:path w="187325" h="38735">
                  <a:moveTo>
                    <a:pt x="12355" y="4931"/>
                  </a:moveTo>
                  <a:lnTo>
                    <a:pt x="11995" y="4962"/>
                  </a:lnTo>
                  <a:lnTo>
                    <a:pt x="9463" y="6251"/>
                  </a:lnTo>
                  <a:lnTo>
                    <a:pt x="12355" y="4931"/>
                  </a:lnTo>
                  <a:close/>
                </a:path>
                <a:path w="187325" h="38735">
                  <a:moveTo>
                    <a:pt x="25054" y="5400"/>
                  </a:moveTo>
                  <a:lnTo>
                    <a:pt x="24138" y="5400"/>
                  </a:lnTo>
                  <a:lnTo>
                    <a:pt x="25978" y="5502"/>
                  </a:lnTo>
                  <a:lnTo>
                    <a:pt x="25054" y="5400"/>
                  </a:lnTo>
                  <a:close/>
                </a:path>
                <a:path w="187325" h="38735">
                  <a:moveTo>
                    <a:pt x="44710" y="5400"/>
                  </a:moveTo>
                  <a:lnTo>
                    <a:pt x="25054" y="5400"/>
                  </a:lnTo>
                  <a:lnTo>
                    <a:pt x="25978" y="5502"/>
                  </a:lnTo>
                  <a:lnTo>
                    <a:pt x="182687" y="5502"/>
                  </a:lnTo>
                  <a:lnTo>
                    <a:pt x="44400" y="5411"/>
                  </a:lnTo>
                  <a:lnTo>
                    <a:pt x="44710" y="5400"/>
                  </a:lnTo>
                  <a:close/>
                </a:path>
                <a:path w="187325" h="38735">
                  <a:moveTo>
                    <a:pt x="53870" y="5061"/>
                  </a:moveTo>
                  <a:lnTo>
                    <a:pt x="44400" y="5411"/>
                  </a:lnTo>
                  <a:lnTo>
                    <a:pt x="45018" y="5400"/>
                  </a:lnTo>
                  <a:lnTo>
                    <a:pt x="182599" y="5400"/>
                  </a:lnTo>
                  <a:lnTo>
                    <a:pt x="182323" y="5077"/>
                  </a:lnTo>
                  <a:lnTo>
                    <a:pt x="53628" y="5077"/>
                  </a:lnTo>
                  <a:lnTo>
                    <a:pt x="53870" y="5061"/>
                  </a:lnTo>
                  <a:close/>
                </a:path>
                <a:path w="187325" h="38735">
                  <a:moveTo>
                    <a:pt x="182599" y="5400"/>
                  </a:moveTo>
                  <a:lnTo>
                    <a:pt x="44400" y="5411"/>
                  </a:lnTo>
                  <a:lnTo>
                    <a:pt x="182609" y="5411"/>
                  </a:lnTo>
                  <a:close/>
                </a:path>
                <a:path w="187325" h="38735">
                  <a:moveTo>
                    <a:pt x="23178" y="5191"/>
                  </a:moveTo>
                  <a:lnTo>
                    <a:pt x="23638" y="5267"/>
                  </a:lnTo>
                  <a:lnTo>
                    <a:pt x="23867" y="5267"/>
                  </a:lnTo>
                  <a:lnTo>
                    <a:pt x="23178" y="5191"/>
                  </a:lnTo>
                  <a:close/>
                </a:path>
                <a:path w="187325" h="38735">
                  <a:moveTo>
                    <a:pt x="22884" y="5142"/>
                  </a:moveTo>
                  <a:lnTo>
                    <a:pt x="22738" y="5142"/>
                  </a:lnTo>
                  <a:lnTo>
                    <a:pt x="23178" y="5191"/>
                  </a:lnTo>
                  <a:lnTo>
                    <a:pt x="22884" y="5142"/>
                  </a:lnTo>
                  <a:close/>
                </a:path>
                <a:path w="187325" h="38735">
                  <a:moveTo>
                    <a:pt x="182301" y="5052"/>
                  </a:moveTo>
                  <a:lnTo>
                    <a:pt x="54121" y="5052"/>
                  </a:lnTo>
                  <a:lnTo>
                    <a:pt x="53628" y="5077"/>
                  </a:lnTo>
                  <a:lnTo>
                    <a:pt x="182323" y="5077"/>
                  </a:lnTo>
                  <a:close/>
                </a:path>
                <a:path w="187325" h="38735">
                  <a:moveTo>
                    <a:pt x="181011" y="3627"/>
                  </a:moveTo>
                  <a:lnTo>
                    <a:pt x="77187" y="3627"/>
                  </a:lnTo>
                  <a:lnTo>
                    <a:pt x="53870" y="5061"/>
                  </a:lnTo>
                  <a:lnTo>
                    <a:pt x="54121" y="5052"/>
                  </a:lnTo>
                  <a:lnTo>
                    <a:pt x="182301" y="5052"/>
                  </a:lnTo>
                  <a:lnTo>
                    <a:pt x="181148" y="3703"/>
                  </a:lnTo>
                  <a:lnTo>
                    <a:pt x="181011" y="3627"/>
                  </a:lnTo>
                  <a:close/>
                </a:path>
                <a:path w="187325" h="38735">
                  <a:moveTo>
                    <a:pt x="15146" y="4689"/>
                  </a:moveTo>
                  <a:lnTo>
                    <a:pt x="12703" y="4773"/>
                  </a:lnTo>
                  <a:lnTo>
                    <a:pt x="12355" y="4931"/>
                  </a:lnTo>
                  <a:lnTo>
                    <a:pt x="15146" y="4689"/>
                  </a:lnTo>
                  <a:close/>
                </a:path>
                <a:path w="187325" h="38735">
                  <a:moveTo>
                    <a:pt x="18361" y="4411"/>
                  </a:moveTo>
                  <a:lnTo>
                    <a:pt x="15146" y="4689"/>
                  </a:lnTo>
                  <a:lnTo>
                    <a:pt x="18842" y="4564"/>
                  </a:lnTo>
                  <a:lnTo>
                    <a:pt x="18361" y="4411"/>
                  </a:lnTo>
                  <a:close/>
                </a:path>
                <a:path w="187325" h="38735">
                  <a:moveTo>
                    <a:pt x="140138" y="720"/>
                  </a:moveTo>
                  <a:lnTo>
                    <a:pt x="129515" y="726"/>
                  </a:lnTo>
                  <a:lnTo>
                    <a:pt x="116093" y="1106"/>
                  </a:lnTo>
                  <a:lnTo>
                    <a:pt x="89713" y="2578"/>
                  </a:lnTo>
                  <a:lnTo>
                    <a:pt x="76972" y="3639"/>
                  </a:lnTo>
                  <a:lnTo>
                    <a:pt x="77187" y="3627"/>
                  </a:lnTo>
                  <a:lnTo>
                    <a:pt x="181011" y="3627"/>
                  </a:lnTo>
                  <a:lnTo>
                    <a:pt x="177776" y="1830"/>
                  </a:lnTo>
                  <a:lnTo>
                    <a:pt x="170811" y="769"/>
                  </a:lnTo>
                  <a:lnTo>
                    <a:pt x="139499" y="769"/>
                  </a:lnTo>
                  <a:lnTo>
                    <a:pt x="140138" y="720"/>
                  </a:lnTo>
                  <a:close/>
                </a:path>
                <a:path w="187325" h="38735">
                  <a:moveTo>
                    <a:pt x="171723" y="909"/>
                  </a:moveTo>
                  <a:close/>
                </a:path>
                <a:path w="187325" h="38735">
                  <a:moveTo>
                    <a:pt x="140778" y="720"/>
                  </a:moveTo>
                  <a:lnTo>
                    <a:pt x="140061" y="726"/>
                  </a:lnTo>
                  <a:lnTo>
                    <a:pt x="139499" y="769"/>
                  </a:lnTo>
                  <a:lnTo>
                    <a:pt x="140778" y="720"/>
                  </a:lnTo>
                  <a:close/>
                </a:path>
                <a:path w="187325" h="38735">
                  <a:moveTo>
                    <a:pt x="170489" y="720"/>
                  </a:moveTo>
                  <a:lnTo>
                    <a:pt x="140769" y="720"/>
                  </a:lnTo>
                  <a:lnTo>
                    <a:pt x="139499" y="769"/>
                  </a:lnTo>
                  <a:lnTo>
                    <a:pt x="170811" y="769"/>
                  </a:lnTo>
                  <a:lnTo>
                    <a:pt x="170489" y="720"/>
                  </a:lnTo>
                  <a:close/>
                </a:path>
                <a:path w="187325" h="38735">
                  <a:moveTo>
                    <a:pt x="164537" y="0"/>
                  </a:moveTo>
                  <a:lnTo>
                    <a:pt x="150138" y="0"/>
                  </a:lnTo>
                  <a:lnTo>
                    <a:pt x="148859" y="49"/>
                  </a:lnTo>
                  <a:lnTo>
                    <a:pt x="140138" y="720"/>
                  </a:lnTo>
                  <a:lnTo>
                    <a:pt x="170489" y="720"/>
                  </a:lnTo>
                  <a:lnTo>
                    <a:pt x="167072" y="194"/>
                  </a:lnTo>
                  <a:lnTo>
                    <a:pt x="164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145" y="64505"/>
              <a:ext cx="6929325" cy="33944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76283" y="3244645"/>
              <a:ext cx="2291080" cy="1779905"/>
            </a:xfrm>
            <a:custGeom>
              <a:avLst/>
              <a:gdLst/>
              <a:ahLst/>
              <a:cxnLst/>
              <a:rect l="l" t="t" r="r" b="b"/>
              <a:pathLst>
                <a:path w="2291079" h="1779904">
                  <a:moveTo>
                    <a:pt x="378387" y="0"/>
                  </a:moveTo>
                  <a:lnTo>
                    <a:pt x="0" y="0"/>
                  </a:lnTo>
                  <a:lnTo>
                    <a:pt x="0" y="745328"/>
                  </a:lnTo>
                  <a:lnTo>
                    <a:pt x="1420" y="792758"/>
                  </a:lnTo>
                  <a:lnTo>
                    <a:pt x="5629" y="839436"/>
                  </a:lnTo>
                  <a:lnTo>
                    <a:pt x="12544" y="885281"/>
                  </a:lnTo>
                  <a:lnTo>
                    <a:pt x="22083" y="930212"/>
                  </a:lnTo>
                  <a:lnTo>
                    <a:pt x="34166" y="974147"/>
                  </a:lnTo>
                  <a:lnTo>
                    <a:pt x="48710" y="1017005"/>
                  </a:lnTo>
                  <a:lnTo>
                    <a:pt x="65635" y="1058704"/>
                  </a:lnTo>
                  <a:lnTo>
                    <a:pt x="84859" y="1099162"/>
                  </a:lnTo>
                  <a:lnTo>
                    <a:pt x="106300" y="1138299"/>
                  </a:lnTo>
                  <a:lnTo>
                    <a:pt x="129878" y="1176033"/>
                  </a:lnTo>
                  <a:lnTo>
                    <a:pt x="155510" y="1212283"/>
                  </a:lnTo>
                  <a:lnTo>
                    <a:pt x="183115" y="1246966"/>
                  </a:lnTo>
                  <a:lnTo>
                    <a:pt x="212612" y="1280002"/>
                  </a:lnTo>
                  <a:lnTo>
                    <a:pt x="243919" y="1311310"/>
                  </a:lnTo>
                  <a:lnTo>
                    <a:pt x="276955" y="1340807"/>
                  </a:lnTo>
                  <a:lnTo>
                    <a:pt x="311639" y="1368412"/>
                  </a:lnTo>
                  <a:lnTo>
                    <a:pt x="347888" y="1394044"/>
                  </a:lnTo>
                  <a:lnTo>
                    <a:pt x="385622" y="1417621"/>
                  </a:lnTo>
                  <a:lnTo>
                    <a:pt x="424759" y="1439062"/>
                  </a:lnTo>
                  <a:lnTo>
                    <a:pt x="465218" y="1458286"/>
                  </a:lnTo>
                  <a:lnTo>
                    <a:pt x="506917" y="1475211"/>
                  </a:lnTo>
                  <a:lnTo>
                    <a:pt x="549774" y="1489756"/>
                  </a:lnTo>
                  <a:lnTo>
                    <a:pt x="593709" y="1501838"/>
                  </a:lnTo>
                  <a:lnTo>
                    <a:pt x="638640" y="1511378"/>
                  </a:lnTo>
                  <a:lnTo>
                    <a:pt x="684485" y="1518293"/>
                  </a:lnTo>
                  <a:lnTo>
                    <a:pt x="731164" y="1522501"/>
                  </a:lnTo>
                  <a:lnTo>
                    <a:pt x="778593" y="1523922"/>
                  </a:lnTo>
                  <a:lnTo>
                    <a:pt x="1846005" y="1523922"/>
                  </a:lnTo>
                  <a:lnTo>
                    <a:pt x="1846005" y="1779639"/>
                  </a:lnTo>
                  <a:lnTo>
                    <a:pt x="2290916" y="1334729"/>
                  </a:lnTo>
                  <a:lnTo>
                    <a:pt x="1846005" y="889819"/>
                  </a:lnTo>
                  <a:lnTo>
                    <a:pt x="1846005" y="1145536"/>
                  </a:lnTo>
                  <a:lnTo>
                    <a:pt x="778593" y="1145536"/>
                  </a:lnTo>
                  <a:lnTo>
                    <a:pt x="731921" y="1142843"/>
                  </a:lnTo>
                  <a:lnTo>
                    <a:pt x="686830" y="1134966"/>
                  </a:lnTo>
                  <a:lnTo>
                    <a:pt x="643620" y="1122204"/>
                  </a:lnTo>
                  <a:lnTo>
                    <a:pt x="602593" y="1104858"/>
                  </a:lnTo>
                  <a:lnTo>
                    <a:pt x="564047" y="1083228"/>
                  </a:lnTo>
                  <a:lnTo>
                    <a:pt x="528285" y="1057615"/>
                  </a:lnTo>
                  <a:lnTo>
                    <a:pt x="495605" y="1028318"/>
                  </a:lnTo>
                  <a:lnTo>
                    <a:pt x="466308" y="995637"/>
                  </a:lnTo>
                  <a:lnTo>
                    <a:pt x="440694" y="959875"/>
                  </a:lnTo>
                  <a:lnTo>
                    <a:pt x="419064" y="921329"/>
                  </a:lnTo>
                  <a:lnTo>
                    <a:pt x="401719" y="880302"/>
                  </a:lnTo>
                  <a:lnTo>
                    <a:pt x="388957" y="837092"/>
                  </a:lnTo>
                  <a:lnTo>
                    <a:pt x="381080" y="792001"/>
                  </a:lnTo>
                  <a:lnTo>
                    <a:pt x="378387" y="745328"/>
                  </a:lnTo>
                  <a:lnTo>
                    <a:pt x="3783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6283" y="3244645"/>
              <a:ext cx="2291080" cy="1779905"/>
            </a:xfrm>
            <a:custGeom>
              <a:avLst/>
              <a:gdLst/>
              <a:ahLst/>
              <a:cxnLst/>
              <a:rect l="l" t="t" r="r" b="b"/>
              <a:pathLst>
                <a:path w="2291079" h="1779904">
                  <a:moveTo>
                    <a:pt x="0" y="0"/>
                  </a:moveTo>
                  <a:lnTo>
                    <a:pt x="0" y="745330"/>
                  </a:lnTo>
                  <a:lnTo>
                    <a:pt x="1420" y="792759"/>
                  </a:lnTo>
                  <a:lnTo>
                    <a:pt x="5629" y="839437"/>
                  </a:lnTo>
                  <a:lnTo>
                    <a:pt x="12544" y="885283"/>
                  </a:lnTo>
                  <a:lnTo>
                    <a:pt x="22083" y="930213"/>
                  </a:lnTo>
                  <a:lnTo>
                    <a:pt x="34166" y="974148"/>
                  </a:lnTo>
                  <a:lnTo>
                    <a:pt x="48710" y="1017006"/>
                  </a:lnTo>
                  <a:lnTo>
                    <a:pt x="65635" y="1058705"/>
                  </a:lnTo>
                  <a:lnTo>
                    <a:pt x="84859" y="1099164"/>
                  </a:lnTo>
                  <a:lnTo>
                    <a:pt x="106300" y="1138301"/>
                  </a:lnTo>
                  <a:lnTo>
                    <a:pt x="129878" y="1176035"/>
                  </a:lnTo>
                  <a:lnTo>
                    <a:pt x="155510" y="1212284"/>
                  </a:lnTo>
                  <a:lnTo>
                    <a:pt x="183115" y="1246967"/>
                  </a:lnTo>
                  <a:lnTo>
                    <a:pt x="212612" y="1280004"/>
                  </a:lnTo>
                  <a:lnTo>
                    <a:pt x="243919" y="1311311"/>
                  </a:lnTo>
                  <a:lnTo>
                    <a:pt x="276955" y="1340808"/>
                  </a:lnTo>
                  <a:lnTo>
                    <a:pt x="311638" y="1368413"/>
                  </a:lnTo>
                  <a:lnTo>
                    <a:pt x="347888" y="1394045"/>
                  </a:lnTo>
                  <a:lnTo>
                    <a:pt x="385622" y="1417622"/>
                  </a:lnTo>
                  <a:lnTo>
                    <a:pt x="424759" y="1439064"/>
                  </a:lnTo>
                  <a:lnTo>
                    <a:pt x="465217" y="1458287"/>
                  </a:lnTo>
                  <a:lnTo>
                    <a:pt x="506916" y="1475212"/>
                  </a:lnTo>
                  <a:lnTo>
                    <a:pt x="549774" y="1489757"/>
                  </a:lnTo>
                  <a:lnTo>
                    <a:pt x="593709" y="1501840"/>
                  </a:lnTo>
                  <a:lnTo>
                    <a:pt x="638640" y="1511379"/>
                  </a:lnTo>
                  <a:lnTo>
                    <a:pt x="684485" y="1518294"/>
                  </a:lnTo>
                  <a:lnTo>
                    <a:pt x="731163" y="1522502"/>
                  </a:lnTo>
                  <a:lnTo>
                    <a:pt x="778593" y="1523923"/>
                  </a:lnTo>
                  <a:lnTo>
                    <a:pt x="1846006" y="1523923"/>
                  </a:lnTo>
                  <a:lnTo>
                    <a:pt x="1846006" y="1779640"/>
                  </a:lnTo>
                  <a:lnTo>
                    <a:pt x="2290916" y="1334730"/>
                  </a:lnTo>
                  <a:lnTo>
                    <a:pt x="1846006" y="889820"/>
                  </a:lnTo>
                  <a:lnTo>
                    <a:pt x="1846006" y="1145536"/>
                  </a:lnTo>
                  <a:lnTo>
                    <a:pt x="778593" y="1145536"/>
                  </a:lnTo>
                  <a:lnTo>
                    <a:pt x="731920" y="1142843"/>
                  </a:lnTo>
                  <a:lnTo>
                    <a:pt x="686829" y="1134966"/>
                  </a:lnTo>
                  <a:lnTo>
                    <a:pt x="643620" y="1122204"/>
                  </a:lnTo>
                  <a:lnTo>
                    <a:pt x="602592" y="1104858"/>
                  </a:lnTo>
                  <a:lnTo>
                    <a:pt x="564047" y="1083229"/>
                  </a:lnTo>
                  <a:lnTo>
                    <a:pt x="528284" y="1057615"/>
                  </a:lnTo>
                  <a:lnTo>
                    <a:pt x="495604" y="1028318"/>
                  </a:lnTo>
                  <a:lnTo>
                    <a:pt x="466307" y="995638"/>
                  </a:lnTo>
                  <a:lnTo>
                    <a:pt x="440694" y="959875"/>
                  </a:lnTo>
                  <a:lnTo>
                    <a:pt x="419064" y="921330"/>
                  </a:lnTo>
                  <a:lnTo>
                    <a:pt x="401718" y="880303"/>
                  </a:lnTo>
                  <a:lnTo>
                    <a:pt x="388956" y="837093"/>
                  </a:lnTo>
                  <a:lnTo>
                    <a:pt x="381079" y="792002"/>
                  </a:lnTo>
                  <a:lnTo>
                    <a:pt x="378387" y="745330"/>
                  </a:lnTo>
                  <a:lnTo>
                    <a:pt x="378387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9225" y="4035898"/>
              <a:ext cx="303268" cy="2411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0097" y="3624576"/>
              <a:ext cx="326696" cy="2021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3500" y="4365738"/>
              <a:ext cx="836392" cy="6291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13945" y="5725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3558166" y="0"/>
                  </a:moveTo>
                  <a:lnTo>
                    <a:pt x="0" y="0"/>
                  </a:lnTo>
                  <a:lnTo>
                    <a:pt x="0" y="317350"/>
                  </a:lnTo>
                  <a:lnTo>
                    <a:pt x="3558166" y="317350"/>
                  </a:lnTo>
                  <a:lnTo>
                    <a:pt x="35581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3945" y="5725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0" y="0"/>
                  </a:moveTo>
                  <a:lnTo>
                    <a:pt x="3558167" y="0"/>
                  </a:lnTo>
                  <a:lnTo>
                    <a:pt x="3558167" y="317350"/>
                  </a:lnTo>
                  <a:lnTo>
                    <a:pt x="0" y="3173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0114" y="4003385"/>
              <a:ext cx="239328" cy="2402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0568" y="5747086"/>
              <a:ext cx="306985" cy="2524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8243" y="1485855"/>
              <a:ext cx="1259420" cy="231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9060" y="801289"/>
              <a:ext cx="416843" cy="7085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72661" y="1897909"/>
              <a:ext cx="1656652" cy="10748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57171" y="4474021"/>
              <a:ext cx="236081" cy="3090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15960" y="6169790"/>
              <a:ext cx="409228" cy="3391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03228" y="5835691"/>
              <a:ext cx="332291" cy="318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84681" y="4438189"/>
              <a:ext cx="234560" cy="1267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8292" y="5381633"/>
              <a:ext cx="235148" cy="1159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96249" y="5049520"/>
              <a:ext cx="340707" cy="6800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51" y="72331"/>
            <a:ext cx="6108065" cy="246379"/>
          </a:xfrm>
          <a:custGeom>
            <a:avLst/>
            <a:gdLst/>
            <a:ahLst/>
            <a:cxnLst/>
            <a:rect l="l" t="t" r="r" b="b"/>
            <a:pathLst>
              <a:path w="6108065" h="246379">
                <a:moveTo>
                  <a:pt x="6108056" y="0"/>
                </a:moveTo>
                <a:lnTo>
                  <a:pt x="0" y="0"/>
                </a:lnTo>
                <a:lnTo>
                  <a:pt x="0" y="246219"/>
                </a:lnTo>
                <a:lnTo>
                  <a:pt x="6108056" y="246219"/>
                </a:lnTo>
                <a:lnTo>
                  <a:pt x="6108056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991" y="91947"/>
            <a:ext cx="57937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From</a:t>
            </a:r>
            <a:r>
              <a:rPr sz="1000" b="0" u="sng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 </a:t>
            </a:r>
            <a:r>
              <a:rPr sz="1000" b="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https://</a:t>
            </a:r>
            <a:r>
              <a:rPr sz="1000" b="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  <a:hlinkClick r:id="rId2"/>
              </a:rPr>
              <a:t>www.youtube.com/watch?v=BR9h47Jtqyw&amp;list=PLs8w1Cdi-zvavXlPXEAsWIh4Cgh83pZPO&amp;index=3</a:t>
            </a:r>
            <a:endParaRPr sz="1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178" y="3047"/>
            <a:ext cx="11774170" cy="6263640"/>
            <a:chOff x="363178" y="3047"/>
            <a:chExt cx="11774170" cy="6263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816" y="622777"/>
              <a:ext cx="5206680" cy="2851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6562" y="3178135"/>
              <a:ext cx="186537" cy="2501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4370" y="3076324"/>
              <a:ext cx="2704704" cy="5772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1074" y="1256304"/>
              <a:ext cx="268156" cy="2527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1277" y="2384695"/>
              <a:ext cx="604958" cy="363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178" y="3355963"/>
              <a:ext cx="4900972" cy="291048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0759" y="3047"/>
              <a:ext cx="6056376" cy="31059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90323" y="2713337"/>
              <a:ext cx="359947" cy="2324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66671" y="3211376"/>
              <a:ext cx="1840270" cy="657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83036" y="2964177"/>
              <a:ext cx="258189" cy="3238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37832" y="76352"/>
              <a:ext cx="50811" cy="428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0187" y="563624"/>
              <a:ext cx="905790" cy="507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90572" y="528105"/>
              <a:ext cx="299243" cy="5115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03411" y="2467300"/>
              <a:ext cx="374045" cy="8242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91507" y="2555389"/>
              <a:ext cx="248318" cy="222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63472" y="2552984"/>
              <a:ext cx="422717" cy="6692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03713" y="86163"/>
              <a:ext cx="35894" cy="2242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07333" y="2499737"/>
              <a:ext cx="71403" cy="3201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8277" y="2214648"/>
              <a:ext cx="663453" cy="591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66367" y="2310160"/>
              <a:ext cx="577747" cy="50672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61519" y="2652161"/>
              <a:ext cx="1020278" cy="19938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51" y="72331"/>
            <a:ext cx="6108065" cy="246379"/>
          </a:xfrm>
          <a:custGeom>
            <a:avLst/>
            <a:gdLst/>
            <a:ahLst/>
            <a:cxnLst/>
            <a:rect l="l" t="t" r="r" b="b"/>
            <a:pathLst>
              <a:path w="6108065" h="246379">
                <a:moveTo>
                  <a:pt x="6108056" y="0"/>
                </a:moveTo>
                <a:lnTo>
                  <a:pt x="0" y="0"/>
                </a:lnTo>
                <a:lnTo>
                  <a:pt x="0" y="246219"/>
                </a:lnTo>
                <a:lnTo>
                  <a:pt x="6108056" y="246219"/>
                </a:lnTo>
                <a:lnTo>
                  <a:pt x="6108056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991" y="91947"/>
            <a:ext cx="57937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From</a:t>
            </a:r>
            <a:r>
              <a:rPr sz="1000" b="0" u="sng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 </a:t>
            </a:r>
            <a:r>
              <a:rPr sz="1000" b="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https://</a:t>
            </a:r>
            <a:r>
              <a:rPr sz="1000" b="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  <a:hlinkClick r:id="rId2"/>
              </a:rPr>
              <a:t>www.youtube.com/watch?v=BR9h47Jtqyw&amp;list=PLs8w1Cdi-zvavXlPXEAsWIh4Cgh83pZPO&amp;index=3</a:t>
            </a:r>
            <a:endParaRPr sz="1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5196" y="5164861"/>
            <a:ext cx="96433" cy="1915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0759" y="3047"/>
            <a:ext cx="6056376" cy="31059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469489"/>
            <a:ext cx="12054348" cy="6388510"/>
            <a:chOff x="0" y="469489"/>
            <a:chExt cx="12054348" cy="638851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26917"/>
              <a:ext cx="12054348" cy="34310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528" y="469489"/>
              <a:ext cx="5431502" cy="30708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23695" y="3870083"/>
              <a:ext cx="3315970" cy="2396490"/>
            </a:xfrm>
            <a:custGeom>
              <a:avLst/>
              <a:gdLst/>
              <a:ahLst/>
              <a:cxnLst/>
              <a:rect l="l" t="t" r="r" b="b"/>
              <a:pathLst>
                <a:path w="3315970" h="2396490">
                  <a:moveTo>
                    <a:pt x="107213" y="2128939"/>
                  </a:moveTo>
                  <a:lnTo>
                    <a:pt x="106819" y="2125865"/>
                  </a:lnTo>
                  <a:lnTo>
                    <a:pt x="106565" y="2123910"/>
                  </a:lnTo>
                  <a:lnTo>
                    <a:pt x="105206" y="2113165"/>
                  </a:lnTo>
                  <a:lnTo>
                    <a:pt x="99593" y="2107552"/>
                  </a:lnTo>
                  <a:lnTo>
                    <a:pt x="85166" y="2105710"/>
                  </a:lnTo>
                  <a:lnTo>
                    <a:pt x="80683" y="2107019"/>
                  </a:lnTo>
                  <a:lnTo>
                    <a:pt x="73139" y="2113330"/>
                  </a:lnTo>
                  <a:lnTo>
                    <a:pt x="70942" y="2115159"/>
                  </a:lnTo>
                  <a:lnTo>
                    <a:pt x="69265" y="2117534"/>
                  </a:lnTo>
                  <a:lnTo>
                    <a:pt x="66560" y="2124862"/>
                  </a:lnTo>
                  <a:lnTo>
                    <a:pt x="63093" y="2131466"/>
                  </a:lnTo>
                  <a:lnTo>
                    <a:pt x="49911" y="2172919"/>
                  </a:lnTo>
                  <a:lnTo>
                    <a:pt x="35458" y="2228583"/>
                  </a:lnTo>
                  <a:lnTo>
                    <a:pt x="35356" y="2228900"/>
                  </a:lnTo>
                  <a:lnTo>
                    <a:pt x="34455" y="2232101"/>
                  </a:lnTo>
                  <a:lnTo>
                    <a:pt x="34455" y="2377757"/>
                  </a:lnTo>
                  <a:lnTo>
                    <a:pt x="34353" y="2376652"/>
                  </a:lnTo>
                  <a:lnTo>
                    <a:pt x="34213" y="2378341"/>
                  </a:lnTo>
                  <a:lnTo>
                    <a:pt x="34150" y="2378087"/>
                  </a:lnTo>
                  <a:lnTo>
                    <a:pt x="34112" y="2378354"/>
                  </a:lnTo>
                  <a:lnTo>
                    <a:pt x="34074" y="2377846"/>
                  </a:lnTo>
                  <a:lnTo>
                    <a:pt x="34150" y="2378087"/>
                  </a:lnTo>
                  <a:lnTo>
                    <a:pt x="34239" y="2377440"/>
                  </a:lnTo>
                  <a:lnTo>
                    <a:pt x="34251" y="2376462"/>
                  </a:lnTo>
                  <a:lnTo>
                    <a:pt x="34353" y="2376652"/>
                  </a:lnTo>
                  <a:lnTo>
                    <a:pt x="34378" y="2376462"/>
                  </a:lnTo>
                  <a:lnTo>
                    <a:pt x="34391" y="2376754"/>
                  </a:lnTo>
                  <a:lnTo>
                    <a:pt x="34455" y="2377757"/>
                  </a:lnTo>
                  <a:lnTo>
                    <a:pt x="34455" y="2232101"/>
                  </a:lnTo>
                  <a:lnTo>
                    <a:pt x="30137" y="2247354"/>
                  </a:lnTo>
                  <a:lnTo>
                    <a:pt x="29895" y="2248331"/>
                  </a:lnTo>
                  <a:lnTo>
                    <a:pt x="25615" y="2267928"/>
                  </a:lnTo>
                  <a:lnTo>
                    <a:pt x="21069" y="2286508"/>
                  </a:lnTo>
                  <a:lnTo>
                    <a:pt x="21031" y="2286660"/>
                  </a:lnTo>
                  <a:lnTo>
                    <a:pt x="16027" y="2305596"/>
                  </a:lnTo>
                  <a:lnTo>
                    <a:pt x="15811" y="2306510"/>
                  </a:lnTo>
                  <a:lnTo>
                    <a:pt x="12268" y="2323858"/>
                  </a:lnTo>
                  <a:lnTo>
                    <a:pt x="8610" y="2339619"/>
                  </a:lnTo>
                  <a:lnTo>
                    <a:pt x="5791" y="2353373"/>
                  </a:lnTo>
                  <a:lnTo>
                    <a:pt x="2984" y="2364956"/>
                  </a:lnTo>
                  <a:lnTo>
                    <a:pt x="2628" y="2367877"/>
                  </a:lnTo>
                  <a:lnTo>
                    <a:pt x="2514" y="2370632"/>
                  </a:lnTo>
                  <a:lnTo>
                    <a:pt x="38" y="2377440"/>
                  </a:lnTo>
                  <a:lnTo>
                    <a:pt x="0" y="2378354"/>
                  </a:lnTo>
                  <a:lnTo>
                    <a:pt x="1333" y="2384577"/>
                  </a:lnTo>
                  <a:lnTo>
                    <a:pt x="10972" y="2394470"/>
                  </a:lnTo>
                  <a:lnTo>
                    <a:pt x="14871" y="2396147"/>
                  </a:lnTo>
                  <a:lnTo>
                    <a:pt x="22948" y="2396261"/>
                  </a:lnTo>
                  <a:lnTo>
                    <a:pt x="30111" y="2396375"/>
                  </a:lnTo>
                  <a:lnTo>
                    <a:pt x="36017" y="2390648"/>
                  </a:lnTo>
                  <a:lnTo>
                    <a:pt x="36118" y="2383218"/>
                  </a:lnTo>
                  <a:lnTo>
                    <a:pt x="36156" y="2381453"/>
                  </a:lnTo>
                  <a:lnTo>
                    <a:pt x="35699" y="2379446"/>
                  </a:lnTo>
                  <a:lnTo>
                    <a:pt x="35179" y="2378354"/>
                  </a:lnTo>
                  <a:lnTo>
                    <a:pt x="35509" y="2377440"/>
                  </a:lnTo>
                  <a:lnTo>
                    <a:pt x="35687" y="2376462"/>
                  </a:lnTo>
                  <a:lnTo>
                    <a:pt x="35852" y="2375509"/>
                  </a:lnTo>
                  <a:lnTo>
                    <a:pt x="35852" y="2374023"/>
                  </a:lnTo>
                  <a:lnTo>
                    <a:pt x="35852" y="2373566"/>
                  </a:lnTo>
                  <a:lnTo>
                    <a:pt x="35852" y="2372817"/>
                  </a:lnTo>
                  <a:lnTo>
                    <a:pt x="35852" y="2370874"/>
                  </a:lnTo>
                  <a:lnTo>
                    <a:pt x="36334" y="2368893"/>
                  </a:lnTo>
                  <a:lnTo>
                    <a:pt x="36576" y="2367877"/>
                  </a:lnTo>
                  <a:lnTo>
                    <a:pt x="38392" y="2360358"/>
                  </a:lnTo>
                  <a:lnTo>
                    <a:pt x="39890" y="2353081"/>
                  </a:lnTo>
                  <a:lnTo>
                    <a:pt x="41186" y="2346744"/>
                  </a:lnTo>
                  <a:lnTo>
                    <a:pt x="44881" y="2330818"/>
                  </a:lnTo>
                  <a:lnTo>
                    <a:pt x="46329" y="2323706"/>
                  </a:lnTo>
                  <a:lnTo>
                    <a:pt x="48285" y="2314105"/>
                  </a:lnTo>
                  <a:lnTo>
                    <a:pt x="48374" y="2313648"/>
                  </a:lnTo>
                  <a:lnTo>
                    <a:pt x="48501" y="2313178"/>
                  </a:lnTo>
                  <a:lnTo>
                    <a:pt x="53378" y="2294737"/>
                  </a:lnTo>
                  <a:lnTo>
                    <a:pt x="55384" y="2286508"/>
                  </a:lnTo>
                  <a:lnTo>
                    <a:pt x="58153" y="2275243"/>
                  </a:lnTo>
                  <a:lnTo>
                    <a:pt x="67792" y="2236711"/>
                  </a:lnTo>
                  <a:lnTo>
                    <a:pt x="69824" y="2228265"/>
                  </a:lnTo>
                  <a:lnTo>
                    <a:pt x="72390" y="2217623"/>
                  </a:lnTo>
                  <a:lnTo>
                    <a:pt x="77368" y="2198725"/>
                  </a:lnTo>
                  <a:lnTo>
                    <a:pt x="89535" y="2155558"/>
                  </a:lnTo>
                  <a:lnTo>
                    <a:pt x="92760" y="2146947"/>
                  </a:lnTo>
                  <a:lnTo>
                    <a:pt x="93091" y="2146058"/>
                  </a:lnTo>
                  <a:lnTo>
                    <a:pt x="93586" y="2145119"/>
                  </a:lnTo>
                  <a:lnTo>
                    <a:pt x="96596" y="2139378"/>
                  </a:lnTo>
                  <a:lnTo>
                    <a:pt x="97002" y="2138299"/>
                  </a:lnTo>
                  <a:lnTo>
                    <a:pt x="97383" y="2137308"/>
                  </a:lnTo>
                  <a:lnTo>
                    <a:pt x="101092" y="2136838"/>
                  </a:lnTo>
                  <a:lnTo>
                    <a:pt x="103479" y="2133765"/>
                  </a:lnTo>
                  <a:lnTo>
                    <a:pt x="106413" y="2129967"/>
                  </a:lnTo>
                  <a:lnTo>
                    <a:pt x="107213" y="2128939"/>
                  </a:lnTo>
                  <a:close/>
                </a:path>
                <a:path w="3315970" h="2396490">
                  <a:moveTo>
                    <a:pt x="453453" y="2106091"/>
                  </a:moveTo>
                  <a:lnTo>
                    <a:pt x="452069" y="2064791"/>
                  </a:lnTo>
                  <a:lnTo>
                    <a:pt x="448830" y="2026602"/>
                  </a:lnTo>
                  <a:lnTo>
                    <a:pt x="448830" y="2183079"/>
                  </a:lnTo>
                  <a:lnTo>
                    <a:pt x="448144" y="2185428"/>
                  </a:lnTo>
                  <a:lnTo>
                    <a:pt x="448830" y="2183079"/>
                  </a:lnTo>
                  <a:lnTo>
                    <a:pt x="448830" y="2026602"/>
                  </a:lnTo>
                  <a:lnTo>
                    <a:pt x="448538" y="2024519"/>
                  </a:lnTo>
                  <a:lnTo>
                    <a:pt x="447865" y="2019668"/>
                  </a:lnTo>
                  <a:lnTo>
                    <a:pt x="447268" y="2015807"/>
                  </a:lnTo>
                  <a:lnTo>
                    <a:pt x="447268" y="2190038"/>
                  </a:lnTo>
                  <a:lnTo>
                    <a:pt x="443572" y="2179536"/>
                  </a:lnTo>
                  <a:lnTo>
                    <a:pt x="447001" y="2189276"/>
                  </a:lnTo>
                  <a:lnTo>
                    <a:pt x="447268" y="2190038"/>
                  </a:lnTo>
                  <a:lnTo>
                    <a:pt x="447268" y="2015807"/>
                  </a:lnTo>
                  <a:lnTo>
                    <a:pt x="445757" y="2006028"/>
                  </a:lnTo>
                  <a:lnTo>
                    <a:pt x="444982" y="2000948"/>
                  </a:lnTo>
                  <a:lnTo>
                    <a:pt x="444741" y="1999716"/>
                  </a:lnTo>
                  <a:lnTo>
                    <a:pt x="434187" y="1958492"/>
                  </a:lnTo>
                  <a:lnTo>
                    <a:pt x="433362" y="1955673"/>
                  </a:lnTo>
                  <a:lnTo>
                    <a:pt x="425145" y="1935810"/>
                  </a:lnTo>
                  <a:lnTo>
                    <a:pt x="423989" y="1933651"/>
                  </a:lnTo>
                  <a:lnTo>
                    <a:pt x="422871" y="1931581"/>
                  </a:lnTo>
                  <a:lnTo>
                    <a:pt x="421919" y="1930031"/>
                  </a:lnTo>
                  <a:lnTo>
                    <a:pt x="421690" y="1929701"/>
                  </a:lnTo>
                  <a:lnTo>
                    <a:pt x="421640" y="1929295"/>
                  </a:lnTo>
                  <a:lnTo>
                    <a:pt x="421093" y="1927529"/>
                  </a:lnTo>
                  <a:lnTo>
                    <a:pt x="420535" y="1926412"/>
                  </a:lnTo>
                  <a:lnTo>
                    <a:pt x="419557" y="1924443"/>
                  </a:lnTo>
                  <a:lnTo>
                    <a:pt x="415505" y="1919262"/>
                  </a:lnTo>
                  <a:lnTo>
                    <a:pt x="409981" y="1916137"/>
                  </a:lnTo>
                  <a:lnTo>
                    <a:pt x="403682" y="1915325"/>
                  </a:lnTo>
                  <a:lnTo>
                    <a:pt x="397344" y="1917039"/>
                  </a:lnTo>
                  <a:lnTo>
                    <a:pt x="392150" y="1921078"/>
                  </a:lnTo>
                  <a:lnTo>
                    <a:pt x="389039" y="1926615"/>
                  </a:lnTo>
                  <a:lnTo>
                    <a:pt x="388213" y="1932901"/>
                  </a:lnTo>
                  <a:lnTo>
                    <a:pt x="389229" y="1936648"/>
                  </a:lnTo>
                  <a:lnTo>
                    <a:pt x="389877" y="1940864"/>
                  </a:lnTo>
                  <a:lnTo>
                    <a:pt x="390855" y="1943277"/>
                  </a:lnTo>
                  <a:lnTo>
                    <a:pt x="394296" y="1948129"/>
                  </a:lnTo>
                  <a:lnTo>
                    <a:pt x="396176" y="1951609"/>
                  </a:lnTo>
                  <a:lnTo>
                    <a:pt x="396328" y="1951913"/>
                  </a:lnTo>
                  <a:lnTo>
                    <a:pt x="399008" y="1957133"/>
                  </a:lnTo>
                  <a:lnTo>
                    <a:pt x="401345" y="1964994"/>
                  </a:lnTo>
                  <a:lnTo>
                    <a:pt x="412127" y="2006650"/>
                  </a:lnTo>
                  <a:lnTo>
                    <a:pt x="412216" y="2007260"/>
                  </a:lnTo>
                  <a:lnTo>
                    <a:pt x="414870" y="2024519"/>
                  </a:lnTo>
                  <a:lnTo>
                    <a:pt x="418693" y="2064816"/>
                  </a:lnTo>
                  <a:lnTo>
                    <a:pt x="419760" y="2086470"/>
                  </a:lnTo>
                  <a:lnTo>
                    <a:pt x="419760" y="2086749"/>
                  </a:lnTo>
                  <a:lnTo>
                    <a:pt x="420116" y="2106244"/>
                  </a:lnTo>
                  <a:lnTo>
                    <a:pt x="420116" y="2142375"/>
                  </a:lnTo>
                  <a:lnTo>
                    <a:pt x="420090" y="2142807"/>
                  </a:lnTo>
                  <a:lnTo>
                    <a:pt x="420052" y="2143645"/>
                  </a:lnTo>
                  <a:lnTo>
                    <a:pt x="419442" y="2155761"/>
                  </a:lnTo>
                  <a:lnTo>
                    <a:pt x="419519" y="2155139"/>
                  </a:lnTo>
                  <a:lnTo>
                    <a:pt x="419417" y="2156371"/>
                  </a:lnTo>
                  <a:lnTo>
                    <a:pt x="419442" y="2155761"/>
                  </a:lnTo>
                  <a:lnTo>
                    <a:pt x="419366" y="2156371"/>
                  </a:lnTo>
                  <a:lnTo>
                    <a:pt x="418134" y="2166188"/>
                  </a:lnTo>
                  <a:lnTo>
                    <a:pt x="418058" y="2166658"/>
                  </a:lnTo>
                  <a:lnTo>
                    <a:pt x="416585" y="2174570"/>
                  </a:lnTo>
                  <a:lnTo>
                    <a:pt x="416344" y="2175408"/>
                  </a:lnTo>
                  <a:lnTo>
                    <a:pt x="415036" y="2179866"/>
                  </a:lnTo>
                  <a:lnTo>
                    <a:pt x="414426" y="2183053"/>
                  </a:lnTo>
                  <a:lnTo>
                    <a:pt x="413245" y="2195969"/>
                  </a:lnTo>
                  <a:lnTo>
                    <a:pt x="419684" y="2203958"/>
                  </a:lnTo>
                  <a:lnTo>
                    <a:pt x="432371" y="2205532"/>
                  </a:lnTo>
                  <a:lnTo>
                    <a:pt x="440778" y="2206587"/>
                  </a:lnTo>
                  <a:lnTo>
                    <a:pt x="448424" y="2200618"/>
                  </a:lnTo>
                  <a:lnTo>
                    <a:pt x="449745" y="2190038"/>
                  </a:lnTo>
                  <a:lnTo>
                    <a:pt x="450519" y="2183815"/>
                  </a:lnTo>
                  <a:lnTo>
                    <a:pt x="449097" y="2181987"/>
                  </a:lnTo>
                  <a:lnTo>
                    <a:pt x="449211" y="2181479"/>
                  </a:lnTo>
                  <a:lnTo>
                    <a:pt x="450418" y="2174976"/>
                  </a:lnTo>
                  <a:lnTo>
                    <a:pt x="450456" y="2174748"/>
                  </a:lnTo>
                  <a:lnTo>
                    <a:pt x="450646" y="2173744"/>
                  </a:lnTo>
                  <a:lnTo>
                    <a:pt x="451015" y="2171763"/>
                  </a:lnTo>
                  <a:lnTo>
                    <a:pt x="451167" y="2170798"/>
                  </a:lnTo>
                  <a:lnTo>
                    <a:pt x="451802" y="2165693"/>
                  </a:lnTo>
                  <a:lnTo>
                    <a:pt x="452602" y="2159279"/>
                  </a:lnTo>
                  <a:lnTo>
                    <a:pt x="452716" y="2158034"/>
                  </a:lnTo>
                  <a:lnTo>
                    <a:pt x="452856" y="2155139"/>
                  </a:lnTo>
                  <a:lnTo>
                    <a:pt x="453428" y="2143645"/>
                  </a:lnTo>
                  <a:lnTo>
                    <a:pt x="453453" y="2141969"/>
                  </a:lnTo>
                  <a:lnTo>
                    <a:pt x="453453" y="2106091"/>
                  </a:lnTo>
                  <a:close/>
                </a:path>
                <a:path w="3315970" h="2396490">
                  <a:moveTo>
                    <a:pt x="674636" y="1765058"/>
                  </a:moveTo>
                  <a:lnTo>
                    <a:pt x="674611" y="1765528"/>
                  </a:lnTo>
                  <a:lnTo>
                    <a:pt x="674636" y="1765058"/>
                  </a:lnTo>
                  <a:close/>
                </a:path>
                <a:path w="3315970" h="2396490">
                  <a:moveTo>
                    <a:pt x="707974" y="1764601"/>
                  </a:moveTo>
                  <a:lnTo>
                    <a:pt x="707961" y="1734921"/>
                  </a:lnTo>
                  <a:lnTo>
                    <a:pt x="707961" y="1734350"/>
                  </a:lnTo>
                  <a:lnTo>
                    <a:pt x="707644" y="1725066"/>
                  </a:lnTo>
                  <a:lnTo>
                    <a:pt x="686054" y="1690204"/>
                  </a:lnTo>
                  <a:lnTo>
                    <a:pt x="679729" y="1691093"/>
                  </a:lnTo>
                  <a:lnTo>
                    <a:pt x="674027" y="1694459"/>
                  </a:lnTo>
                  <a:lnTo>
                    <a:pt x="670090" y="1699768"/>
                  </a:lnTo>
                  <a:lnTo>
                    <a:pt x="668540" y="1705965"/>
                  </a:lnTo>
                  <a:lnTo>
                    <a:pt x="669429" y="1712302"/>
                  </a:lnTo>
                  <a:lnTo>
                    <a:pt x="672795" y="1718005"/>
                  </a:lnTo>
                  <a:lnTo>
                    <a:pt x="673455" y="1718729"/>
                  </a:lnTo>
                  <a:lnTo>
                    <a:pt x="674306" y="1725777"/>
                  </a:lnTo>
                  <a:lnTo>
                    <a:pt x="674281" y="1725066"/>
                  </a:lnTo>
                  <a:lnTo>
                    <a:pt x="674395" y="1726476"/>
                  </a:lnTo>
                  <a:lnTo>
                    <a:pt x="674306" y="1725777"/>
                  </a:lnTo>
                  <a:lnTo>
                    <a:pt x="674331" y="1726476"/>
                  </a:lnTo>
                  <a:lnTo>
                    <a:pt x="674636" y="1735201"/>
                  </a:lnTo>
                  <a:lnTo>
                    <a:pt x="674636" y="1765058"/>
                  </a:lnTo>
                  <a:lnTo>
                    <a:pt x="674662" y="1764601"/>
                  </a:lnTo>
                  <a:lnTo>
                    <a:pt x="674636" y="1765528"/>
                  </a:lnTo>
                  <a:lnTo>
                    <a:pt x="674560" y="1766455"/>
                  </a:lnTo>
                  <a:lnTo>
                    <a:pt x="673620" y="1783283"/>
                  </a:lnTo>
                  <a:lnTo>
                    <a:pt x="673506" y="1784045"/>
                  </a:lnTo>
                  <a:lnTo>
                    <a:pt x="670509" y="1804352"/>
                  </a:lnTo>
                  <a:lnTo>
                    <a:pt x="666648" y="1827199"/>
                  </a:lnTo>
                  <a:lnTo>
                    <a:pt x="666623" y="1827339"/>
                  </a:lnTo>
                  <a:lnTo>
                    <a:pt x="662000" y="1851494"/>
                  </a:lnTo>
                  <a:lnTo>
                    <a:pt x="656958" y="1874939"/>
                  </a:lnTo>
                  <a:lnTo>
                    <a:pt x="652665" y="1896351"/>
                  </a:lnTo>
                  <a:lnTo>
                    <a:pt x="648131" y="1916950"/>
                  </a:lnTo>
                  <a:lnTo>
                    <a:pt x="647992" y="1917458"/>
                  </a:lnTo>
                  <a:lnTo>
                    <a:pt x="643229" y="1934108"/>
                  </a:lnTo>
                  <a:lnTo>
                    <a:pt x="642899" y="1935492"/>
                  </a:lnTo>
                  <a:lnTo>
                    <a:pt x="640016" y="1950250"/>
                  </a:lnTo>
                  <a:lnTo>
                    <a:pt x="639762" y="1954682"/>
                  </a:lnTo>
                  <a:lnTo>
                    <a:pt x="640588" y="1965858"/>
                  </a:lnTo>
                  <a:lnTo>
                    <a:pt x="640600" y="1966061"/>
                  </a:lnTo>
                  <a:lnTo>
                    <a:pt x="641197" y="1978799"/>
                  </a:lnTo>
                  <a:lnTo>
                    <a:pt x="646938" y="1984032"/>
                  </a:lnTo>
                  <a:lnTo>
                    <a:pt x="657174" y="1983549"/>
                  </a:lnTo>
                  <a:lnTo>
                    <a:pt x="675347" y="1943265"/>
                  </a:lnTo>
                  <a:lnTo>
                    <a:pt x="675487" y="1942579"/>
                  </a:lnTo>
                  <a:lnTo>
                    <a:pt x="685330" y="1903082"/>
                  </a:lnTo>
                  <a:lnTo>
                    <a:pt x="689597" y="1881720"/>
                  </a:lnTo>
                  <a:lnTo>
                    <a:pt x="694715" y="1857933"/>
                  </a:lnTo>
                  <a:lnTo>
                    <a:pt x="695985" y="1851291"/>
                  </a:lnTo>
                  <a:lnTo>
                    <a:pt x="699465" y="1833105"/>
                  </a:lnTo>
                  <a:lnTo>
                    <a:pt x="700455" y="1827199"/>
                  </a:lnTo>
                  <a:lnTo>
                    <a:pt x="703478" y="1809356"/>
                  </a:lnTo>
                  <a:lnTo>
                    <a:pt x="704240" y="1804149"/>
                  </a:lnTo>
                  <a:lnTo>
                    <a:pt x="706716" y="1787398"/>
                  </a:lnTo>
                  <a:lnTo>
                    <a:pt x="706869" y="1785886"/>
                  </a:lnTo>
                  <a:lnTo>
                    <a:pt x="707047" y="1782533"/>
                  </a:lnTo>
                  <a:lnTo>
                    <a:pt x="707948" y="1766455"/>
                  </a:lnTo>
                  <a:lnTo>
                    <a:pt x="707974" y="1764601"/>
                  </a:lnTo>
                  <a:close/>
                </a:path>
                <a:path w="3315970" h="2396490">
                  <a:moveTo>
                    <a:pt x="966089" y="1612531"/>
                  </a:moveTo>
                  <a:lnTo>
                    <a:pt x="966076" y="1611680"/>
                  </a:lnTo>
                  <a:lnTo>
                    <a:pt x="965073" y="1592135"/>
                  </a:lnTo>
                  <a:lnTo>
                    <a:pt x="964996" y="1590446"/>
                  </a:lnTo>
                  <a:lnTo>
                    <a:pt x="964844" y="1588884"/>
                  </a:lnTo>
                  <a:lnTo>
                    <a:pt x="963015" y="1576412"/>
                  </a:lnTo>
                  <a:lnTo>
                    <a:pt x="962317" y="1571599"/>
                  </a:lnTo>
                  <a:lnTo>
                    <a:pt x="962075" y="1570291"/>
                  </a:lnTo>
                  <a:lnTo>
                    <a:pt x="960894" y="1565122"/>
                  </a:lnTo>
                  <a:lnTo>
                    <a:pt x="959434" y="1558772"/>
                  </a:lnTo>
                  <a:lnTo>
                    <a:pt x="959332" y="1558277"/>
                  </a:lnTo>
                  <a:lnTo>
                    <a:pt x="932497" y="1558277"/>
                  </a:lnTo>
                  <a:lnTo>
                    <a:pt x="959319" y="1558264"/>
                  </a:lnTo>
                  <a:lnTo>
                    <a:pt x="958862" y="1556461"/>
                  </a:lnTo>
                  <a:lnTo>
                    <a:pt x="936345" y="1524939"/>
                  </a:lnTo>
                  <a:lnTo>
                    <a:pt x="924763" y="1524965"/>
                  </a:lnTo>
                  <a:lnTo>
                    <a:pt x="924763" y="1558264"/>
                  </a:lnTo>
                  <a:lnTo>
                    <a:pt x="924242" y="1557401"/>
                  </a:lnTo>
                  <a:lnTo>
                    <a:pt x="924687" y="1558239"/>
                  </a:lnTo>
                  <a:lnTo>
                    <a:pt x="924763" y="1524965"/>
                  </a:lnTo>
                  <a:lnTo>
                    <a:pt x="919340" y="1524965"/>
                  </a:lnTo>
                  <a:lnTo>
                    <a:pt x="911898" y="1532458"/>
                  </a:lnTo>
                  <a:lnTo>
                    <a:pt x="911974" y="1550822"/>
                  </a:lnTo>
                  <a:lnTo>
                    <a:pt x="919391" y="1558239"/>
                  </a:lnTo>
                  <a:lnTo>
                    <a:pt x="924509" y="1558264"/>
                  </a:lnTo>
                  <a:lnTo>
                    <a:pt x="926833" y="1565732"/>
                  </a:lnTo>
                  <a:lnTo>
                    <a:pt x="926973" y="1566341"/>
                  </a:lnTo>
                  <a:lnTo>
                    <a:pt x="929424" y="1577073"/>
                  </a:lnTo>
                  <a:lnTo>
                    <a:pt x="929513" y="1577721"/>
                  </a:lnTo>
                  <a:lnTo>
                    <a:pt x="931735" y="1592922"/>
                  </a:lnTo>
                  <a:lnTo>
                    <a:pt x="931773" y="1593697"/>
                  </a:lnTo>
                  <a:lnTo>
                    <a:pt x="932751" y="1612950"/>
                  </a:lnTo>
                  <a:lnTo>
                    <a:pt x="932751" y="1613369"/>
                  </a:lnTo>
                  <a:lnTo>
                    <a:pt x="932751" y="1636636"/>
                  </a:lnTo>
                  <a:lnTo>
                    <a:pt x="932815" y="1635899"/>
                  </a:lnTo>
                  <a:lnTo>
                    <a:pt x="932751" y="1637372"/>
                  </a:lnTo>
                  <a:lnTo>
                    <a:pt x="932751" y="1636636"/>
                  </a:lnTo>
                  <a:lnTo>
                    <a:pt x="932688" y="1637372"/>
                  </a:lnTo>
                  <a:lnTo>
                    <a:pt x="930325" y="1663992"/>
                  </a:lnTo>
                  <a:lnTo>
                    <a:pt x="930287" y="1664335"/>
                  </a:lnTo>
                  <a:lnTo>
                    <a:pt x="926452" y="1693265"/>
                  </a:lnTo>
                  <a:lnTo>
                    <a:pt x="921753" y="1723301"/>
                  </a:lnTo>
                  <a:lnTo>
                    <a:pt x="917816" y="1751901"/>
                  </a:lnTo>
                  <a:lnTo>
                    <a:pt x="913447" y="1778914"/>
                  </a:lnTo>
                  <a:lnTo>
                    <a:pt x="910158" y="1804847"/>
                  </a:lnTo>
                  <a:lnTo>
                    <a:pt x="907999" y="1825726"/>
                  </a:lnTo>
                  <a:lnTo>
                    <a:pt x="907923" y="1826945"/>
                  </a:lnTo>
                  <a:lnTo>
                    <a:pt x="907364" y="1845310"/>
                  </a:lnTo>
                  <a:lnTo>
                    <a:pt x="907732" y="1849272"/>
                  </a:lnTo>
                  <a:lnTo>
                    <a:pt x="911110" y="1864982"/>
                  </a:lnTo>
                  <a:lnTo>
                    <a:pt x="911644" y="1866849"/>
                  </a:lnTo>
                  <a:lnTo>
                    <a:pt x="917219" y="1882178"/>
                  </a:lnTo>
                  <a:lnTo>
                    <a:pt x="923950" y="1885315"/>
                  </a:lnTo>
                  <a:lnTo>
                    <a:pt x="934123" y="1881619"/>
                  </a:lnTo>
                  <a:lnTo>
                    <a:pt x="941184" y="1829168"/>
                  </a:lnTo>
                  <a:lnTo>
                    <a:pt x="941209" y="1828698"/>
                  </a:lnTo>
                  <a:lnTo>
                    <a:pt x="941158" y="1829168"/>
                  </a:lnTo>
                  <a:lnTo>
                    <a:pt x="941209" y="1828660"/>
                  </a:lnTo>
                  <a:lnTo>
                    <a:pt x="941260" y="1828253"/>
                  </a:lnTo>
                  <a:lnTo>
                    <a:pt x="943279" y="1808657"/>
                  </a:lnTo>
                  <a:lnTo>
                    <a:pt x="946442" y="1783676"/>
                  </a:lnTo>
                  <a:lnTo>
                    <a:pt x="950823" y="1756638"/>
                  </a:lnTo>
                  <a:lnTo>
                    <a:pt x="951496" y="1751698"/>
                  </a:lnTo>
                  <a:lnTo>
                    <a:pt x="954735" y="1728152"/>
                  </a:lnTo>
                  <a:lnTo>
                    <a:pt x="959472" y="1697875"/>
                  </a:lnTo>
                  <a:lnTo>
                    <a:pt x="960094" y="1693113"/>
                  </a:lnTo>
                  <a:lnTo>
                    <a:pt x="963434" y="1667992"/>
                  </a:lnTo>
                  <a:lnTo>
                    <a:pt x="963510" y="1667281"/>
                  </a:lnTo>
                  <a:lnTo>
                    <a:pt x="963828" y="1663611"/>
                  </a:lnTo>
                  <a:lnTo>
                    <a:pt x="966025" y="1638833"/>
                  </a:lnTo>
                  <a:lnTo>
                    <a:pt x="966089" y="1635899"/>
                  </a:lnTo>
                  <a:lnTo>
                    <a:pt x="966089" y="1612531"/>
                  </a:lnTo>
                  <a:close/>
                </a:path>
                <a:path w="3315970" h="2396490">
                  <a:moveTo>
                    <a:pt x="1815020" y="981494"/>
                  </a:moveTo>
                  <a:lnTo>
                    <a:pt x="1814118" y="973175"/>
                  </a:lnTo>
                  <a:lnTo>
                    <a:pt x="1813712" y="970546"/>
                  </a:lnTo>
                  <a:lnTo>
                    <a:pt x="1813585" y="969746"/>
                  </a:lnTo>
                  <a:lnTo>
                    <a:pt x="1813369" y="968349"/>
                  </a:lnTo>
                  <a:lnTo>
                    <a:pt x="1813242" y="967663"/>
                  </a:lnTo>
                  <a:lnTo>
                    <a:pt x="1786343" y="937526"/>
                  </a:lnTo>
                  <a:lnTo>
                    <a:pt x="1780209" y="939330"/>
                  </a:lnTo>
                  <a:lnTo>
                    <a:pt x="1779993" y="939507"/>
                  </a:lnTo>
                  <a:lnTo>
                    <a:pt x="1779993" y="969746"/>
                  </a:lnTo>
                  <a:lnTo>
                    <a:pt x="1779219" y="968578"/>
                  </a:lnTo>
                  <a:lnTo>
                    <a:pt x="1778901" y="968260"/>
                  </a:lnTo>
                  <a:lnTo>
                    <a:pt x="1778965" y="968578"/>
                  </a:lnTo>
                  <a:lnTo>
                    <a:pt x="1778825" y="968260"/>
                  </a:lnTo>
                  <a:lnTo>
                    <a:pt x="1778762" y="968121"/>
                  </a:lnTo>
                  <a:lnTo>
                    <a:pt x="1778901" y="968260"/>
                  </a:lnTo>
                  <a:lnTo>
                    <a:pt x="1778723" y="967854"/>
                  </a:lnTo>
                  <a:lnTo>
                    <a:pt x="1778673" y="967663"/>
                  </a:lnTo>
                  <a:lnTo>
                    <a:pt x="1778774" y="967917"/>
                  </a:lnTo>
                  <a:lnTo>
                    <a:pt x="1778901" y="968260"/>
                  </a:lnTo>
                  <a:lnTo>
                    <a:pt x="1779181" y="968527"/>
                  </a:lnTo>
                  <a:lnTo>
                    <a:pt x="1779054" y="968336"/>
                  </a:lnTo>
                  <a:lnTo>
                    <a:pt x="1779168" y="968502"/>
                  </a:lnTo>
                  <a:lnTo>
                    <a:pt x="1779295" y="968692"/>
                  </a:lnTo>
                  <a:lnTo>
                    <a:pt x="1779993" y="969746"/>
                  </a:lnTo>
                  <a:lnTo>
                    <a:pt x="1779993" y="939507"/>
                  </a:lnTo>
                  <a:lnTo>
                    <a:pt x="1775066" y="943495"/>
                  </a:lnTo>
                  <a:lnTo>
                    <a:pt x="1771942" y="949299"/>
                  </a:lnTo>
                  <a:lnTo>
                    <a:pt x="1771307" y="955636"/>
                  </a:lnTo>
                  <a:lnTo>
                    <a:pt x="1773072" y="961745"/>
                  </a:lnTo>
                  <a:lnTo>
                    <a:pt x="1777187" y="966889"/>
                  </a:lnTo>
                  <a:lnTo>
                    <a:pt x="1778342" y="967854"/>
                  </a:lnTo>
                  <a:lnTo>
                    <a:pt x="1778584" y="968133"/>
                  </a:lnTo>
                  <a:lnTo>
                    <a:pt x="1778520" y="968006"/>
                  </a:lnTo>
                  <a:lnTo>
                    <a:pt x="1778584" y="968133"/>
                  </a:lnTo>
                  <a:lnTo>
                    <a:pt x="1779104" y="969149"/>
                  </a:lnTo>
                  <a:lnTo>
                    <a:pt x="1780552" y="974217"/>
                  </a:lnTo>
                  <a:lnTo>
                    <a:pt x="1781670" y="981494"/>
                  </a:lnTo>
                  <a:lnTo>
                    <a:pt x="1815020" y="981494"/>
                  </a:lnTo>
                  <a:close/>
                </a:path>
                <a:path w="3315970" h="2396490">
                  <a:moveTo>
                    <a:pt x="1815338" y="1009891"/>
                  </a:moveTo>
                  <a:lnTo>
                    <a:pt x="1815325" y="994410"/>
                  </a:lnTo>
                  <a:lnTo>
                    <a:pt x="1815045" y="982535"/>
                  </a:lnTo>
                  <a:lnTo>
                    <a:pt x="1781822" y="982535"/>
                  </a:lnTo>
                  <a:lnTo>
                    <a:pt x="1781695" y="982535"/>
                  </a:lnTo>
                  <a:lnTo>
                    <a:pt x="1781987" y="994625"/>
                  </a:lnTo>
                  <a:lnTo>
                    <a:pt x="1781987" y="1011148"/>
                  </a:lnTo>
                  <a:lnTo>
                    <a:pt x="1778990" y="1030820"/>
                  </a:lnTo>
                  <a:lnTo>
                    <a:pt x="1774101" y="1056335"/>
                  </a:lnTo>
                  <a:lnTo>
                    <a:pt x="1773986" y="1056792"/>
                  </a:lnTo>
                  <a:lnTo>
                    <a:pt x="1766747" y="1085367"/>
                  </a:lnTo>
                  <a:lnTo>
                    <a:pt x="1757502" y="1117041"/>
                  </a:lnTo>
                  <a:lnTo>
                    <a:pt x="1747380" y="1150658"/>
                  </a:lnTo>
                  <a:lnTo>
                    <a:pt x="1738071" y="1182522"/>
                  </a:lnTo>
                  <a:lnTo>
                    <a:pt x="1738033" y="1182649"/>
                  </a:lnTo>
                  <a:lnTo>
                    <a:pt x="1728381" y="1214450"/>
                  </a:lnTo>
                  <a:lnTo>
                    <a:pt x="1719389" y="1243241"/>
                  </a:lnTo>
                  <a:lnTo>
                    <a:pt x="1711591" y="1268056"/>
                  </a:lnTo>
                  <a:lnTo>
                    <a:pt x="1704759" y="1288211"/>
                  </a:lnTo>
                  <a:lnTo>
                    <a:pt x="1704340" y="1289672"/>
                  </a:lnTo>
                  <a:lnTo>
                    <a:pt x="1700009" y="1307680"/>
                  </a:lnTo>
                  <a:lnTo>
                    <a:pt x="1699552" y="1311922"/>
                  </a:lnTo>
                  <a:lnTo>
                    <a:pt x="1699882" y="1327010"/>
                  </a:lnTo>
                  <a:lnTo>
                    <a:pt x="1699996" y="1328572"/>
                  </a:lnTo>
                  <a:lnTo>
                    <a:pt x="1701838" y="1343025"/>
                  </a:lnTo>
                  <a:lnTo>
                    <a:pt x="1708086" y="1347851"/>
                  </a:lnTo>
                  <a:lnTo>
                    <a:pt x="1718945" y="1346466"/>
                  </a:lnTo>
                  <a:lnTo>
                    <a:pt x="1722475" y="1344028"/>
                  </a:lnTo>
                  <a:lnTo>
                    <a:pt x="1727962" y="1333665"/>
                  </a:lnTo>
                  <a:lnTo>
                    <a:pt x="1729359" y="1329817"/>
                  </a:lnTo>
                  <a:lnTo>
                    <a:pt x="1732432" y="1315453"/>
                  </a:lnTo>
                  <a:lnTo>
                    <a:pt x="1736407" y="1298917"/>
                  </a:lnTo>
                  <a:lnTo>
                    <a:pt x="1736572" y="1298194"/>
                  </a:lnTo>
                  <a:lnTo>
                    <a:pt x="1736826" y="1297457"/>
                  </a:lnTo>
                  <a:lnTo>
                    <a:pt x="1743290" y="1278407"/>
                  </a:lnTo>
                  <a:lnTo>
                    <a:pt x="1746542" y="1268056"/>
                  </a:lnTo>
                  <a:lnTo>
                    <a:pt x="1760258" y="1224241"/>
                  </a:lnTo>
                  <a:lnTo>
                    <a:pt x="1763229" y="1214437"/>
                  </a:lnTo>
                  <a:lnTo>
                    <a:pt x="1770024" y="1192047"/>
                  </a:lnTo>
                  <a:lnTo>
                    <a:pt x="1772805" y="1182522"/>
                  </a:lnTo>
                  <a:lnTo>
                    <a:pt x="1779346" y="1160132"/>
                  </a:lnTo>
                  <a:lnTo>
                    <a:pt x="1789468" y="1126515"/>
                  </a:lnTo>
                  <a:lnTo>
                    <a:pt x="1792236" y="1117041"/>
                  </a:lnTo>
                  <a:lnTo>
                    <a:pt x="1806549" y="1064018"/>
                  </a:lnTo>
                  <a:lnTo>
                    <a:pt x="1808137" y="1055839"/>
                  </a:lnTo>
                  <a:lnTo>
                    <a:pt x="1811909" y="1036154"/>
                  </a:lnTo>
                  <a:lnTo>
                    <a:pt x="1812759" y="1030503"/>
                  </a:lnTo>
                  <a:lnTo>
                    <a:pt x="1815147" y="1014920"/>
                  </a:lnTo>
                  <a:lnTo>
                    <a:pt x="1815338" y="1012405"/>
                  </a:lnTo>
                  <a:lnTo>
                    <a:pt x="1815338" y="1009891"/>
                  </a:lnTo>
                  <a:close/>
                </a:path>
                <a:path w="3315970" h="2396490">
                  <a:moveTo>
                    <a:pt x="2115934" y="883526"/>
                  </a:moveTo>
                  <a:lnTo>
                    <a:pt x="2097074" y="858405"/>
                  </a:lnTo>
                  <a:lnTo>
                    <a:pt x="2080590" y="860767"/>
                  </a:lnTo>
                  <a:lnTo>
                    <a:pt x="2074265" y="869213"/>
                  </a:lnTo>
                  <a:lnTo>
                    <a:pt x="2076869" y="887437"/>
                  </a:lnTo>
                  <a:lnTo>
                    <a:pt x="2082596" y="891743"/>
                  </a:lnTo>
                  <a:lnTo>
                    <a:pt x="2082596" y="898918"/>
                  </a:lnTo>
                  <a:lnTo>
                    <a:pt x="2080412" y="910767"/>
                  </a:lnTo>
                  <a:lnTo>
                    <a:pt x="2080336" y="911110"/>
                  </a:lnTo>
                  <a:lnTo>
                    <a:pt x="2076665" y="927112"/>
                  </a:lnTo>
                  <a:lnTo>
                    <a:pt x="2076488" y="927684"/>
                  </a:lnTo>
                  <a:lnTo>
                    <a:pt x="2064004" y="968971"/>
                  </a:lnTo>
                  <a:lnTo>
                    <a:pt x="2055710" y="993876"/>
                  </a:lnTo>
                  <a:lnTo>
                    <a:pt x="2046998" y="1020368"/>
                  </a:lnTo>
                  <a:lnTo>
                    <a:pt x="2039010" y="1045794"/>
                  </a:lnTo>
                  <a:lnTo>
                    <a:pt x="2031898" y="1069606"/>
                  </a:lnTo>
                  <a:lnTo>
                    <a:pt x="2032025" y="1069263"/>
                  </a:lnTo>
                  <a:lnTo>
                    <a:pt x="2031809" y="1069924"/>
                  </a:lnTo>
                  <a:lnTo>
                    <a:pt x="2031898" y="1069606"/>
                  </a:lnTo>
                  <a:lnTo>
                    <a:pt x="2031796" y="1069924"/>
                  </a:lnTo>
                  <a:lnTo>
                    <a:pt x="2024456" y="1091222"/>
                  </a:lnTo>
                  <a:lnTo>
                    <a:pt x="2017471" y="1132484"/>
                  </a:lnTo>
                  <a:lnTo>
                    <a:pt x="2017229" y="1151483"/>
                  </a:lnTo>
                  <a:lnTo>
                    <a:pt x="2022919" y="1157287"/>
                  </a:lnTo>
                  <a:lnTo>
                    <a:pt x="2034997" y="1157414"/>
                  </a:lnTo>
                  <a:lnTo>
                    <a:pt x="2039556" y="1154582"/>
                  </a:lnTo>
                  <a:lnTo>
                    <a:pt x="2046401" y="1140333"/>
                  </a:lnTo>
                  <a:lnTo>
                    <a:pt x="2047468" y="1137373"/>
                  </a:lnTo>
                  <a:lnTo>
                    <a:pt x="2051748" y="1119987"/>
                  </a:lnTo>
                  <a:lnTo>
                    <a:pt x="2056066" y="1102067"/>
                  </a:lnTo>
                  <a:lnTo>
                    <a:pt x="2056244" y="1101331"/>
                  </a:lnTo>
                  <a:lnTo>
                    <a:pt x="2056511" y="1100543"/>
                  </a:lnTo>
                  <a:lnTo>
                    <a:pt x="2063546" y="1080109"/>
                  </a:lnTo>
                  <a:lnTo>
                    <a:pt x="2066798" y="1069263"/>
                  </a:lnTo>
                  <a:lnTo>
                    <a:pt x="2070887" y="1055560"/>
                  </a:lnTo>
                  <a:lnTo>
                    <a:pt x="2078736" y="1030579"/>
                  </a:lnTo>
                  <a:lnTo>
                    <a:pt x="2087384" y="1004290"/>
                  </a:lnTo>
                  <a:lnTo>
                    <a:pt x="2095779" y="979055"/>
                  </a:lnTo>
                  <a:lnTo>
                    <a:pt x="2098827" y="968971"/>
                  </a:lnTo>
                  <a:lnTo>
                    <a:pt x="2102612" y="956411"/>
                  </a:lnTo>
                  <a:lnTo>
                    <a:pt x="2108733" y="936244"/>
                  </a:lnTo>
                  <a:lnTo>
                    <a:pt x="2109038" y="935126"/>
                  </a:lnTo>
                  <a:lnTo>
                    <a:pt x="2110994" y="926566"/>
                  </a:lnTo>
                  <a:lnTo>
                    <a:pt x="2112988" y="917854"/>
                  </a:lnTo>
                  <a:lnTo>
                    <a:pt x="2113140" y="917143"/>
                  </a:lnTo>
                  <a:lnTo>
                    <a:pt x="2114385" y="910399"/>
                  </a:lnTo>
                  <a:lnTo>
                    <a:pt x="2115655" y="903465"/>
                  </a:lnTo>
                  <a:lnTo>
                    <a:pt x="2115934" y="900442"/>
                  </a:lnTo>
                  <a:lnTo>
                    <a:pt x="2115934" y="897432"/>
                  </a:lnTo>
                  <a:lnTo>
                    <a:pt x="2115934" y="893775"/>
                  </a:lnTo>
                  <a:lnTo>
                    <a:pt x="2115934" y="883526"/>
                  </a:lnTo>
                  <a:close/>
                </a:path>
                <a:path w="3315970" h="2396490">
                  <a:moveTo>
                    <a:pt x="2582494" y="492975"/>
                  </a:moveTo>
                  <a:lnTo>
                    <a:pt x="2582138" y="489496"/>
                  </a:lnTo>
                  <a:lnTo>
                    <a:pt x="2581783" y="487819"/>
                  </a:lnTo>
                  <a:lnTo>
                    <a:pt x="2580690" y="482650"/>
                  </a:lnTo>
                  <a:lnTo>
                    <a:pt x="2580055" y="480390"/>
                  </a:lnTo>
                  <a:lnTo>
                    <a:pt x="2577922" y="474548"/>
                  </a:lnTo>
                  <a:lnTo>
                    <a:pt x="2577795" y="474332"/>
                  </a:lnTo>
                  <a:lnTo>
                    <a:pt x="2576906" y="472795"/>
                  </a:lnTo>
                  <a:lnTo>
                    <a:pt x="2574861" y="470420"/>
                  </a:lnTo>
                  <a:lnTo>
                    <a:pt x="2573909" y="468757"/>
                  </a:lnTo>
                  <a:lnTo>
                    <a:pt x="2572562" y="466445"/>
                  </a:lnTo>
                  <a:lnTo>
                    <a:pt x="2567495" y="462559"/>
                  </a:lnTo>
                  <a:lnTo>
                    <a:pt x="2561336" y="460870"/>
                  </a:lnTo>
                  <a:lnTo>
                    <a:pt x="2554757" y="461695"/>
                  </a:lnTo>
                  <a:lnTo>
                    <a:pt x="2549042" y="464985"/>
                  </a:lnTo>
                  <a:lnTo>
                    <a:pt x="2545169" y="470039"/>
                  </a:lnTo>
                  <a:lnTo>
                    <a:pt x="2543454" y="476173"/>
                  </a:lnTo>
                  <a:lnTo>
                    <a:pt x="2544254" y="482714"/>
                  </a:lnTo>
                  <a:lnTo>
                    <a:pt x="2545651" y="486918"/>
                  </a:lnTo>
                  <a:lnTo>
                    <a:pt x="2546718" y="488823"/>
                  </a:lnTo>
                  <a:lnTo>
                    <a:pt x="2548318" y="490677"/>
                  </a:lnTo>
                  <a:lnTo>
                    <a:pt x="2549156" y="494665"/>
                  </a:lnTo>
                  <a:lnTo>
                    <a:pt x="2549156" y="515607"/>
                  </a:lnTo>
                  <a:lnTo>
                    <a:pt x="2547188" y="530644"/>
                  </a:lnTo>
                  <a:lnTo>
                    <a:pt x="2547277" y="530212"/>
                  </a:lnTo>
                  <a:lnTo>
                    <a:pt x="2547137" y="531088"/>
                  </a:lnTo>
                  <a:lnTo>
                    <a:pt x="2547188" y="530644"/>
                  </a:lnTo>
                  <a:lnTo>
                    <a:pt x="2547112" y="531088"/>
                  </a:lnTo>
                  <a:lnTo>
                    <a:pt x="2543721" y="549376"/>
                  </a:lnTo>
                  <a:lnTo>
                    <a:pt x="2538869" y="571931"/>
                  </a:lnTo>
                  <a:lnTo>
                    <a:pt x="2538666" y="572579"/>
                  </a:lnTo>
                  <a:lnTo>
                    <a:pt x="2531554" y="596303"/>
                  </a:lnTo>
                  <a:lnTo>
                    <a:pt x="2522664" y="623316"/>
                  </a:lnTo>
                  <a:lnTo>
                    <a:pt x="2513038" y="651510"/>
                  </a:lnTo>
                  <a:lnTo>
                    <a:pt x="2503246" y="679056"/>
                  </a:lnTo>
                  <a:lnTo>
                    <a:pt x="2493594" y="707301"/>
                  </a:lnTo>
                  <a:lnTo>
                    <a:pt x="2483916" y="733844"/>
                  </a:lnTo>
                  <a:lnTo>
                    <a:pt x="2474925" y="758647"/>
                  </a:lnTo>
                  <a:lnTo>
                    <a:pt x="2466644" y="781329"/>
                  </a:lnTo>
                  <a:lnTo>
                    <a:pt x="2465997" y="783564"/>
                  </a:lnTo>
                  <a:lnTo>
                    <a:pt x="2461857" y="802995"/>
                  </a:lnTo>
                  <a:lnTo>
                    <a:pt x="2461577" y="804811"/>
                  </a:lnTo>
                  <a:lnTo>
                    <a:pt x="2459990" y="822960"/>
                  </a:lnTo>
                  <a:lnTo>
                    <a:pt x="2458796" y="841705"/>
                  </a:lnTo>
                  <a:lnTo>
                    <a:pt x="2463063" y="846556"/>
                  </a:lnTo>
                  <a:lnTo>
                    <a:pt x="2472931" y="847191"/>
                  </a:lnTo>
                  <a:lnTo>
                    <a:pt x="2476893" y="844816"/>
                  </a:lnTo>
                  <a:lnTo>
                    <a:pt x="2484069" y="828979"/>
                  </a:lnTo>
                  <a:lnTo>
                    <a:pt x="2484412" y="828141"/>
                  </a:lnTo>
                  <a:lnTo>
                    <a:pt x="2490520" y="811644"/>
                  </a:lnTo>
                  <a:lnTo>
                    <a:pt x="2497963" y="792759"/>
                  </a:lnTo>
                  <a:lnTo>
                    <a:pt x="2506256" y="770051"/>
                  </a:lnTo>
                  <a:lnTo>
                    <a:pt x="2510383" y="758647"/>
                  </a:lnTo>
                  <a:lnTo>
                    <a:pt x="2515260" y="745210"/>
                  </a:lnTo>
                  <a:lnTo>
                    <a:pt x="2525077" y="718273"/>
                  </a:lnTo>
                  <a:lnTo>
                    <a:pt x="2528874" y="707174"/>
                  </a:lnTo>
                  <a:lnTo>
                    <a:pt x="2534729" y="690029"/>
                  </a:lnTo>
                  <a:lnTo>
                    <a:pt x="2544521" y="662482"/>
                  </a:lnTo>
                  <a:lnTo>
                    <a:pt x="2548267" y="651510"/>
                  </a:lnTo>
                  <a:lnTo>
                    <a:pt x="2554300" y="633857"/>
                  </a:lnTo>
                  <a:lnTo>
                    <a:pt x="2557780" y="623252"/>
                  </a:lnTo>
                  <a:lnTo>
                    <a:pt x="2563431" y="606082"/>
                  </a:lnTo>
                  <a:lnTo>
                    <a:pt x="2566428" y="596074"/>
                  </a:lnTo>
                  <a:lnTo>
                    <a:pt x="2570988" y="580872"/>
                  </a:lnTo>
                  <a:lnTo>
                    <a:pt x="2580055" y="536282"/>
                  </a:lnTo>
                  <a:lnTo>
                    <a:pt x="2580868" y="530212"/>
                  </a:lnTo>
                  <a:lnTo>
                    <a:pt x="2582354" y="518845"/>
                  </a:lnTo>
                  <a:lnTo>
                    <a:pt x="2582494" y="516686"/>
                  </a:lnTo>
                  <a:lnTo>
                    <a:pt x="2582494" y="514527"/>
                  </a:lnTo>
                  <a:lnTo>
                    <a:pt x="2582494" y="496366"/>
                  </a:lnTo>
                  <a:lnTo>
                    <a:pt x="2582494" y="492975"/>
                  </a:lnTo>
                  <a:close/>
                </a:path>
                <a:path w="3315970" h="2396490">
                  <a:moveTo>
                    <a:pt x="2831846" y="383438"/>
                  </a:moveTo>
                  <a:lnTo>
                    <a:pt x="2831757" y="382562"/>
                  </a:lnTo>
                  <a:lnTo>
                    <a:pt x="2831757" y="383438"/>
                  </a:lnTo>
                  <a:close/>
                </a:path>
                <a:path w="3315970" h="2396490">
                  <a:moveTo>
                    <a:pt x="2864434" y="374497"/>
                  </a:moveTo>
                  <a:lnTo>
                    <a:pt x="2864281" y="373164"/>
                  </a:lnTo>
                  <a:lnTo>
                    <a:pt x="2864256" y="372910"/>
                  </a:lnTo>
                  <a:lnTo>
                    <a:pt x="2863926" y="369582"/>
                  </a:lnTo>
                  <a:lnTo>
                    <a:pt x="2863316" y="366458"/>
                  </a:lnTo>
                  <a:lnTo>
                    <a:pt x="2862224" y="362851"/>
                  </a:lnTo>
                  <a:lnTo>
                    <a:pt x="2859113" y="357022"/>
                  </a:lnTo>
                  <a:lnTo>
                    <a:pt x="2854160" y="352971"/>
                  </a:lnTo>
                  <a:lnTo>
                    <a:pt x="2848064" y="351066"/>
                  </a:lnTo>
                  <a:lnTo>
                    <a:pt x="2841472" y="351675"/>
                  </a:lnTo>
                  <a:lnTo>
                    <a:pt x="2835630" y="354799"/>
                  </a:lnTo>
                  <a:lnTo>
                    <a:pt x="2831592" y="359740"/>
                  </a:lnTo>
                  <a:lnTo>
                    <a:pt x="2829687" y="365848"/>
                  </a:lnTo>
                  <a:lnTo>
                    <a:pt x="2830296" y="372440"/>
                  </a:lnTo>
                  <a:lnTo>
                    <a:pt x="2830919" y="374497"/>
                  </a:lnTo>
                  <a:lnTo>
                    <a:pt x="2831058" y="374497"/>
                  </a:lnTo>
                  <a:lnTo>
                    <a:pt x="2864434" y="374497"/>
                  </a:lnTo>
                  <a:close/>
                </a:path>
                <a:path w="3315970" h="2396490">
                  <a:moveTo>
                    <a:pt x="2865094" y="381685"/>
                  </a:moveTo>
                  <a:lnTo>
                    <a:pt x="2865005" y="379945"/>
                  </a:lnTo>
                  <a:lnTo>
                    <a:pt x="2864586" y="376034"/>
                  </a:lnTo>
                  <a:lnTo>
                    <a:pt x="2831376" y="376034"/>
                  </a:lnTo>
                  <a:lnTo>
                    <a:pt x="2831071" y="376034"/>
                  </a:lnTo>
                  <a:lnTo>
                    <a:pt x="2831757" y="382562"/>
                  </a:lnTo>
                  <a:lnTo>
                    <a:pt x="2831757" y="381685"/>
                  </a:lnTo>
                  <a:lnTo>
                    <a:pt x="2831846" y="383438"/>
                  </a:lnTo>
                  <a:lnTo>
                    <a:pt x="2831757" y="389204"/>
                  </a:lnTo>
                  <a:lnTo>
                    <a:pt x="2830157" y="401053"/>
                  </a:lnTo>
                  <a:lnTo>
                    <a:pt x="2830080" y="401408"/>
                  </a:lnTo>
                  <a:lnTo>
                    <a:pt x="2827502" y="415620"/>
                  </a:lnTo>
                  <a:lnTo>
                    <a:pt x="2827236" y="416509"/>
                  </a:lnTo>
                  <a:lnTo>
                    <a:pt x="2821825" y="434822"/>
                  </a:lnTo>
                  <a:lnTo>
                    <a:pt x="2816199" y="456996"/>
                  </a:lnTo>
                  <a:lnTo>
                    <a:pt x="2816034" y="457504"/>
                  </a:lnTo>
                  <a:lnTo>
                    <a:pt x="2808186" y="482079"/>
                  </a:lnTo>
                  <a:lnTo>
                    <a:pt x="2798534" y="509981"/>
                  </a:lnTo>
                  <a:lnTo>
                    <a:pt x="2787446" y="539648"/>
                  </a:lnTo>
                  <a:lnTo>
                    <a:pt x="2776334" y="568693"/>
                  </a:lnTo>
                  <a:lnTo>
                    <a:pt x="2776105" y="569315"/>
                  </a:lnTo>
                  <a:lnTo>
                    <a:pt x="2766504" y="597789"/>
                  </a:lnTo>
                  <a:lnTo>
                    <a:pt x="2766377" y="598119"/>
                  </a:lnTo>
                  <a:lnTo>
                    <a:pt x="2756458" y="623989"/>
                  </a:lnTo>
                  <a:lnTo>
                    <a:pt x="2747492" y="648423"/>
                  </a:lnTo>
                  <a:lnTo>
                    <a:pt x="2746845" y="650773"/>
                  </a:lnTo>
                  <a:lnTo>
                    <a:pt x="2741447" y="679500"/>
                  </a:lnTo>
                  <a:lnTo>
                    <a:pt x="2745854" y="685952"/>
                  </a:lnTo>
                  <a:lnTo>
                    <a:pt x="2758262" y="688289"/>
                  </a:lnTo>
                  <a:lnTo>
                    <a:pt x="2763951" y="685215"/>
                  </a:lnTo>
                  <a:lnTo>
                    <a:pt x="2774289" y="660565"/>
                  </a:lnTo>
                  <a:lnTo>
                    <a:pt x="2774569" y="659879"/>
                  </a:lnTo>
                  <a:lnTo>
                    <a:pt x="2774962" y="659180"/>
                  </a:lnTo>
                  <a:lnTo>
                    <a:pt x="2797975" y="608774"/>
                  </a:lnTo>
                  <a:lnTo>
                    <a:pt x="2807551" y="580402"/>
                  </a:lnTo>
                  <a:lnTo>
                    <a:pt x="2807665" y="580085"/>
                  </a:lnTo>
                  <a:lnTo>
                    <a:pt x="2818676" y="551319"/>
                  </a:lnTo>
                  <a:lnTo>
                    <a:pt x="2823083" y="539534"/>
                  </a:lnTo>
                  <a:lnTo>
                    <a:pt x="2829979" y="521055"/>
                  </a:lnTo>
                  <a:lnTo>
                    <a:pt x="2833878" y="509778"/>
                  </a:lnTo>
                  <a:lnTo>
                    <a:pt x="2839821" y="492594"/>
                  </a:lnTo>
                  <a:lnTo>
                    <a:pt x="2843187" y="482079"/>
                  </a:lnTo>
                  <a:lnTo>
                    <a:pt x="2848102" y="466674"/>
                  </a:lnTo>
                  <a:lnTo>
                    <a:pt x="2848381" y="465709"/>
                  </a:lnTo>
                  <a:lnTo>
                    <a:pt x="2850705" y="456539"/>
                  </a:lnTo>
                  <a:lnTo>
                    <a:pt x="2853982" y="443661"/>
                  </a:lnTo>
                  <a:lnTo>
                    <a:pt x="2854033" y="443445"/>
                  </a:lnTo>
                  <a:lnTo>
                    <a:pt x="2854147" y="443026"/>
                  </a:lnTo>
                  <a:lnTo>
                    <a:pt x="2859722" y="424218"/>
                  </a:lnTo>
                  <a:lnTo>
                    <a:pt x="2860141" y="422465"/>
                  </a:lnTo>
                  <a:lnTo>
                    <a:pt x="2865094" y="390321"/>
                  </a:lnTo>
                  <a:lnTo>
                    <a:pt x="2865094" y="388099"/>
                  </a:lnTo>
                  <a:lnTo>
                    <a:pt x="2865094" y="381685"/>
                  </a:lnTo>
                  <a:close/>
                </a:path>
                <a:path w="3315970" h="2396490">
                  <a:moveTo>
                    <a:pt x="3282480" y="36995"/>
                  </a:moveTo>
                  <a:lnTo>
                    <a:pt x="3282442" y="37528"/>
                  </a:lnTo>
                  <a:lnTo>
                    <a:pt x="3282480" y="36995"/>
                  </a:lnTo>
                  <a:close/>
                </a:path>
                <a:path w="3315970" h="2396490">
                  <a:moveTo>
                    <a:pt x="3315817" y="36487"/>
                  </a:moveTo>
                  <a:lnTo>
                    <a:pt x="3315779" y="7442"/>
                  </a:lnTo>
                  <a:lnTo>
                    <a:pt x="3308286" y="0"/>
                  </a:lnTo>
                  <a:lnTo>
                    <a:pt x="3289922" y="76"/>
                  </a:lnTo>
                  <a:lnTo>
                    <a:pt x="3282556" y="7442"/>
                  </a:lnTo>
                  <a:lnTo>
                    <a:pt x="3282480" y="36995"/>
                  </a:lnTo>
                  <a:lnTo>
                    <a:pt x="3282505" y="36487"/>
                  </a:lnTo>
                  <a:lnTo>
                    <a:pt x="3282480" y="37528"/>
                  </a:lnTo>
                  <a:lnTo>
                    <a:pt x="3282378" y="38569"/>
                  </a:lnTo>
                  <a:lnTo>
                    <a:pt x="3281819" y="47409"/>
                  </a:lnTo>
                  <a:lnTo>
                    <a:pt x="3281908" y="46799"/>
                  </a:lnTo>
                  <a:lnTo>
                    <a:pt x="3281781" y="48006"/>
                  </a:lnTo>
                  <a:lnTo>
                    <a:pt x="3281819" y="47409"/>
                  </a:lnTo>
                  <a:lnTo>
                    <a:pt x="3281743" y="48006"/>
                  </a:lnTo>
                  <a:lnTo>
                    <a:pt x="3279800" y="62230"/>
                  </a:lnTo>
                  <a:lnTo>
                    <a:pt x="3279889" y="61798"/>
                  </a:lnTo>
                  <a:lnTo>
                    <a:pt x="3279749" y="62636"/>
                  </a:lnTo>
                  <a:lnTo>
                    <a:pt x="3279800" y="62230"/>
                  </a:lnTo>
                  <a:lnTo>
                    <a:pt x="3279724" y="62636"/>
                  </a:lnTo>
                  <a:lnTo>
                    <a:pt x="3276320" y="80657"/>
                  </a:lnTo>
                  <a:lnTo>
                    <a:pt x="3271837" y="101371"/>
                  </a:lnTo>
                  <a:lnTo>
                    <a:pt x="3271634" y="102031"/>
                  </a:lnTo>
                  <a:lnTo>
                    <a:pt x="3264585" y="125196"/>
                  </a:lnTo>
                  <a:lnTo>
                    <a:pt x="3264522" y="125399"/>
                  </a:lnTo>
                  <a:lnTo>
                    <a:pt x="3255988" y="151358"/>
                  </a:lnTo>
                  <a:lnTo>
                    <a:pt x="3237407" y="205651"/>
                  </a:lnTo>
                  <a:lnTo>
                    <a:pt x="3237547" y="205320"/>
                  </a:lnTo>
                  <a:lnTo>
                    <a:pt x="3237293" y="206006"/>
                  </a:lnTo>
                  <a:lnTo>
                    <a:pt x="3237407" y="205651"/>
                  </a:lnTo>
                  <a:lnTo>
                    <a:pt x="3237268" y="206006"/>
                  </a:lnTo>
                  <a:lnTo>
                    <a:pt x="3227222" y="231660"/>
                  </a:lnTo>
                  <a:lnTo>
                    <a:pt x="3227159" y="231813"/>
                  </a:lnTo>
                  <a:lnTo>
                    <a:pt x="3218688" y="252222"/>
                  </a:lnTo>
                  <a:lnTo>
                    <a:pt x="3217773" y="255206"/>
                  </a:lnTo>
                  <a:lnTo>
                    <a:pt x="3212642" y="279920"/>
                  </a:lnTo>
                  <a:lnTo>
                    <a:pt x="3205696" y="308089"/>
                  </a:lnTo>
                  <a:lnTo>
                    <a:pt x="3209506" y="314388"/>
                  </a:lnTo>
                  <a:lnTo>
                    <a:pt x="3220999" y="317220"/>
                  </a:lnTo>
                  <a:lnTo>
                    <a:pt x="3226485" y="314680"/>
                  </a:lnTo>
                  <a:lnTo>
                    <a:pt x="3239071" y="289331"/>
                  </a:lnTo>
                  <a:lnTo>
                    <a:pt x="3239465" y="288480"/>
                  </a:lnTo>
                  <a:lnTo>
                    <a:pt x="3243135" y="279666"/>
                  </a:lnTo>
                  <a:lnTo>
                    <a:pt x="3249206" y="265074"/>
                  </a:lnTo>
                  <a:lnTo>
                    <a:pt x="3258147" y="244132"/>
                  </a:lnTo>
                  <a:lnTo>
                    <a:pt x="3263036" y="231660"/>
                  </a:lnTo>
                  <a:lnTo>
                    <a:pt x="3268586" y="217487"/>
                  </a:lnTo>
                  <a:lnTo>
                    <a:pt x="3268840" y="216801"/>
                  </a:lnTo>
                  <a:lnTo>
                    <a:pt x="3272764" y="205320"/>
                  </a:lnTo>
                  <a:lnTo>
                    <a:pt x="3287623" y="161899"/>
                  </a:lnTo>
                  <a:lnTo>
                    <a:pt x="3291103" y="151295"/>
                  </a:lnTo>
                  <a:lnTo>
                    <a:pt x="3296374" y="135255"/>
                  </a:lnTo>
                  <a:lnTo>
                    <a:pt x="3299434" y="125196"/>
                  </a:lnTo>
                  <a:lnTo>
                    <a:pt x="3303930" y="110426"/>
                  </a:lnTo>
                  <a:lnTo>
                    <a:pt x="3304273" y="109093"/>
                  </a:lnTo>
                  <a:lnTo>
                    <a:pt x="3306089" y="100711"/>
                  </a:lnTo>
                  <a:lnTo>
                    <a:pt x="3309048" y="87058"/>
                  </a:lnTo>
                  <a:lnTo>
                    <a:pt x="3310293" y="80441"/>
                  </a:lnTo>
                  <a:lnTo>
                    <a:pt x="3312642" y="67983"/>
                  </a:lnTo>
                  <a:lnTo>
                    <a:pt x="3312782" y="67144"/>
                  </a:lnTo>
                  <a:lnTo>
                    <a:pt x="3313506" y="61798"/>
                  </a:lnTo>
                  <a:lnTo>
                    <a:pt x="3314941" y="51295"/>
                  </a:lnTo>
                  <a:lnTo>
                    <a:pt x="3315055" y="50088"/>
                  </a:lnTo>
                  <a:lnTo>
                    <a:pt x="3315271" y="46799"/>
                  </a:lnTo>
                  <a:lnTo>
                    <a:pt x="3315779" y="38569"/>
                  </a:lnTo>
                  <a:lnTo>
                    <a:pt x="3315817" y="364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77943" y="3312312"/>
              <a:ext cx="48895" cy="32384"/>
            </a:xfrm>
            <a:custGeom>
              <a:avLst/>
              <a:gdLst/>
              <a:ahLst/>
              <a:cxnLst/>
              <a:rect l="l" t="t" r="r" b="b"/>
              <a:pathLst>
                <a:path w="48895" h="32385">
                  <a:moveTo>
                    <a:pt x="4762" y="28067"/>
                  </a:moveTo>
                  <a:lnTo>
                    <a:pt x="3695" y="27000"/>
                  </a:lnTo>
                  <a:lnTo>
                    <a:pt x="1066" y="27000"/>
                  </a:lnTo>
                  <a:lnTo>
                    <a:pt x="0" y="28067"/>
                  </a:lnTo>
                  <a:lnTo>
                    <a:pt x="0" y="30695"/>
                  </a:lnTo>
                  <a:lnTo>
                    <a:pt x="1066" y="31762"/>
                  </a:lnTo>
                  <a:lnTo>
                    <a:pt x="3695" y="31762"/>
                  </a:lnTo>
                  <a:lnTo>
                    <a:pt x="4762" y="30695"/>
                  </a:lnTo>
                  <a:lnTo>
                    <a:pt x="4762" y="29375"/>
                  </a:lnTo>
                  <a:lnTo>
                    <a:pt x="4762" y="28067"/>
                  </a:lnTo>
                  <a:close/>
                </a:path>
                <a:path w="48895" h="32385">
                  <a:moveTo>
                    <a:pt x="48323" y="1066"/>
                  </a:moveTo>
                  <a:lnTo>
                    <a:pt x="47256" y="0"/>
                  </a:lnTo>
                  <a:lnTo>
                    <a:pt x="44615" y="0"/>
                  </a:lnTo>
                  <a:lnTo>
                    <a:pt x="43561" y="1066"/>
                  </a:lnTo>
                  <a:lnTo>
                    <a:pt x="43561" y="3695"/>
                  </a:lnTo>
                  <a:lnTo>
                    <a:pt x="44615" y="4762"/>
                  </a:lnTo>
                  <a:lnTo>
                    <a:pt x="47256" y="4762"/>
                  </a:lnTo>
                  <a:lnTo>
                    <a:pt x="48323" y="3695"/>
                  </a:lnTo>
                  <a:lnTo>
                    <a:pt x="48323" y="2374"/>
                  </a:lnTo>
                  <a:lnTo>
                    <a:pt x="48323" y="10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348" y="4139653"/>
              <a:ext cx="1212400" cy="82080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10" y="7619"/>
            <a:ext cx="11148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“Deep”</a:t>
            </a:r>
            <a:r>
              <a:rPr spc="-10" dirty="0"/>
              <a:t> </a:t>
            </a:r>
            <a:r>
              <a:rPr spc="-20" dirty="0"/>
              <a:t>Neural</a:t>
            </a:r>
            <a:r>
              <a:rPr spc="5" dirty="0"/>
              <a:t> </a:t>
            </a:r>
            <a:r>
              <a:rPr spc="-15" dirty="0"/>
              <a:t>Networks</a:t>
            </a:r>
            <a:r>
              <a:rPr spc="-5" dirty="0"/>
              <a:t> (i.e.</a:t>
            </a:r>
            <a:r>
              <a:rPr spc="-10" dirty="0"/>
              <a:t> </a:t>
            </a:r>
            <a:r>
              <a:rPr spc="-25" dirty="0"/>
              <a:t>many</a:t>
            </a:r>
            <a:r>
              <a:rPr spc="-5" dirty="0"/>
              <a:t> </a:t>
            </a:r>
            <a:r>
              <a:rPr dirty="0"/>
              <a:t>hidden </a:t>
            </a:r>
            <a:r>
              <a:rPr spc="-35" dirty="0"/>
              <a:t>layers)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271" y="1030026"/>
            <a:ext cx="8776259" cy="174499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74831" y="2954868"/>
            <a:ext cx="7917180" cy="3903345"/>
            <a:chOff x="4274831" y="2954868"/>
            <a:chExt cx="7917180" cy="39033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4831" y="2954868"/>
              <a:ext cx="7917168" cy="39031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53305" y="5975113"/>
              <a:ext cx="793750" cy="417830"/>
            </a:xfrm>
            <a:custGeom>
              <a:avLst/>
              <a:gdLst/>
              <a:ahLst/>
              <a:cxnLst/>
              <a:rect l="l" t="t" r="r" b="b"/>
              <a:pathLst>
                <a:path w="793750" h="417829">
                  <a:moveTo>
                    <a:pt x="190098" y="0"/>
                  </a:moveTo>
                  <a:lnTo>
                    <a:pt x="169579" y="0"/>
                  </a:lnTo>
                  <a:lnTo>
                    <a:pt x="150925" y="1269"/>
                  </a:lnTo>
                  <a:lnTo>
                    <a:pt x="137882" y="6349"/>
                  </a:lnTo>
                  <a:lnTo>
                    <a:pt x="123270" y="8889"/>
                  </a:lnTo>
                  <a:lnTo>
                    <a:pt x="110564" y="15239"/>
                  </a:lnTo>
                  <a:lnTo>
                    <a:pt x="92137" y="21589"/>
                  </a:lnTo>
                  <a:lnTo>
                    <a:pt x="76476" y="31749"/>
                  </a:lnTo>
                  <a:lnTo>
                    <a:pt x="45923" y="60959"/>
                  </a:lnTo>
                  <a:lnTo>
                    <a:pt x="17908" y="109219"/>
                  </a:lnTo>
                  <a:lnTo>
                    <a:pt x="5693" y="149859"/>
                  </a:lnTo>
                  <a:lnTo>
                    <a:pt x="0" y="185419"/>
                  </a:lnTo>
                  <a:lnTo>
                    <a:pt x="1713" y="201929"/>
                  </a:lnTo>
                  <a:lnTo>
                    <a:pt x="16650" y="251459"/>
                  </a:lnTo>
                  <a:lnTo>
                    <a:pt x="43779" y="280669"/>
                  </a:lnTo>
                  <a:lnTo>
                    <a:pt x="59587" y="288289"/>
                  </a:lnTo>
                  <a:lnTo>
                    <a:pt x="72889" y="297179"/>
                  </a:lnTo>
                  <a:lnTo>
                    <a:pt x="85980" y="302259"/>
                  </a:lnTo>
                  <a:lnTo>
                    <a:pt x="103220" y="309879"/>
                  </a:lnTo>
                  <a:lnTo>
                    <a:pt x="124759" y="318769"/>
                  </a:lnTo>
                  <a:lnTo>
                    <a:pt x="144721" y="326389"/>
                  </a:lnTo>
                  <a:lnTo>
                    <a:pt x="160299" y="332739"/>
                  </a:lnTo>
                  <a:lnTo>
                    <a:pt x="182915" y="340359"/>
                  </a:lnTo>
                  <a:lnTo>
                    <a:pt x="205788" y="346709"/>
                  </a:lnTo>
                  <a:lnTo>
                    <a:pt x="232040" y="351789"/>
                  </a:lnTo>
                  <a:lnTo>
                    <a:pt x="257525" y="358139"/>
                  </a:lnTo>
                  <a:lnTo>
                    <a:pt x="274342" y="360679"/>
                  </a:lnTo>
                  <a:lnTo>
                    <a:pt x="288046" y="364489"/>
                  </a:lnTo>
                  <a:lnTo>
                    <a:pt x="305611" y="365759"/>
                  </a:lnTo>
                  <a:lnTo>
                    <a:pt x="319086" y="368299"/>
                  </a:lnTo>
                  <a:lnTo>
                    <a:pt x="333557" y="370839"/>
                  </a:lnTo>
                  <a:lnTo>
                    <a:pt x="348735" y="372109"/>
                  </a:lnTo>
                  <a:lnTo>
                    <a:pt x="361619" y="374649"/>
                  </a:lnTo>
                  <a:lnTo>
                    <a:pt x="374420" y="375919"/>
                  </a:lnTo>
                  <a:lnTo>
                    <a:pt x="389412" y="377189"/>
                  </a:lnTo>
                  <a:lnTo>
                    <a:pt x="403453" y="379729"/>
                  </a:lnTo>
                  <a:lnTo>
                    <a:pt x="417492" y="380999"/>
                  </a:lnTo>
                  <a:lnTo>
                    <a:pt x="430405" y="383539"/>
                  </a:lnTo>
                  <a:lnTo>
                    <a:pt x="444028" y="384809"/>
                  </a:lnTo>
                  <a:lnTo>
                    <a:pt x="459379" y="384809"/>
                  </a:lnTo>
                  <a:lnTo>
                    <a:pt x="483425" y="389889"/>
                  </a:lnTo>
                  <a:lnTo>
                    <a:pt x="498840" y="391159"/>
                  </a:lnTo>
                  <a:lnTo>
                    <a:pt x="518097" y="396239"/>
                  </a:lnTo>
                  <a:lnTo>
                    <a:pt x="530981" y="398779"/>
                  </a:lnTo>
                  <a:lnTo>
                    <a:pt x="547180" y="402589"/>
                  </a:lnTo>
                  <a:lnTo>
                    <a:pt x="564234" y="408939"/>
                  </a:lnTo>
                  <a:lnTo>
                    <a:pt x="582312" y="412749"/>
                  </a:lnTo>
                  <a:lnTo>
                    <a:pt x="595099" y="412749"/>
                  </a:lnTo>
                  <a:lnTo>
                    <a:pt x="610448" y="415289"/>
                  </a:lnTo>
                  <a:lnTo>
                    <a:pt x="624258" y="416559"/>
                  </a:lnTo>
                  <a:lnTo>
                    <a:pt x="647298" y="417829"/>
                  </a:lnTo>
                  <a:lnTo>
                    <a:pt x="660967" y="417829"/>
                  </a:lnTo>
                  <a:lnTo>
                    <a:pt x="679715" y="414019"/>
                  </a:lnTo>
                  <a:lnTo>
                    <a:pt x="700581" y="410209"/>
                  </a:lnTo>
                  <a:lnTo>
                    <a:pt x="717598" y="406399"/>
                  </a:lnTo>
                  <a:lnTo>
                    <a:pt x="732629" y="397509"/>
                  </a:lnTo>
                  <a:lnTo>
                    <a:pt x="748023" y="388619"/>
                  </a:lnTo>
                  <a:lnTo>
                    <a:pt x="653789" y="388619"/>
                  </a:lnTo>
                  <a:lnTo>
                    <a:pt x="635778" y="387349"/>
                  </a:lnTo>
                  <a:lnTo>
                    <a:pt x="614178" y="386079"/>
                  </a:lnTo>
                  <a:lnTo>
                    <a:pt x="596681" y="382269"/>
                  </a:lnTo>
                  <a:lnTo>
                    <a:pt x="581605" y="379729"/>
                  </a:lnTo>
                  <a:lnTo>
                    <a:pt x="565123" y="377189"/>
                  </a:lnTo>
                  <a:lnTo>
                    <a:pt x="546536" y="370839"/>
                  </a:lnTo>
                  <a:lnTo>
                    <a:pt x="525969" y="367029"/>
                  </a:lnTo>
                  <a:lnTo>
                    <a:pt x="502982" y="360679"/>
                  </a:lnTo>
                  <a:lnTo>
                    <a:pt x="487158" y="359409"/>
                  </a:lnTo>
                  <a:lnTo>
                    <a:pt x="463190" y="354329"/>
                  </a:lnTo>
                  <a:lnTo>
                    <a:pt x="445339" y="354329"/>
                  </a:lnTo>
                  <a:lnTo>
                    <a:pt x="421032" y="350519"/>
                  </a:lnTo>
                  <a:lnTo>
                    <a:pt x="405803" y="349249"/>
                  </a:lnTo>
                  <a:lnTo>
                    <a:pt x="391824" y="346709"/>
                  </a:lnTo>
                  <a:lnTo>
                    <a:pt x="378145" y="345439"/>
                  </a:lnTo>
                  <a:lnTo>
                    <a:pt x="352234" y="341629"/>
                  </a:lnTo>
                  <a:lnTo>
                    <a:pt x="337463" y="340359"/>
                  </a:lnTo>
                  <a:lnTo>
                    <a:pt x="309871" y="335279"/>
                  </a:lnTo>
                  <a:lnTo>
                    <a:pt x="292667" y="334009"/>
                  </a:lnTo>
                  <a:lnTo>
                    <a:pt x="278546" y="330199"/>
                  </a:lnTo>
                  <a:lnTo>
                    <a:pt x="263060" y="328929"/>
                  </a:lnTo>
                  <a:lnTo>
                    <a:pt x="238472" y="321309"/>
                  </a:lnTo>
                  <a:lnTo>
                    <a:pt x="223100" y="318769"/>
                  </a:lnTo>
                  <a:lnTo>
                    <a:pt x="209689" y="316229"/>
                  </a:lnTo>
                  <a:lnTo>
                    <a:pt x="192740" y="312419"/>
                  </a:lnTo>
                  <a:lnTo>
                    <a:pt x="174108" y="304799"/>
                  </a:lnTo>
                  <a:lnTo>
                    <a:pt x="135651" y="289559"/>
                  </a:lnTo>
                  <a:lnTo>
                    <a:pt x="115950" y="283209"/>
                  </a:lnTo>
                  <a:lnTo>
                    <a:pt x="96859" y="274319"/>
                  </a:lnTo>
                  <a:lnTo>
                    <a:pt x="83618" y="266699"/>
                  </a:lnTo>
                  <a:lnTo>
                    <a:pt x="67721" y="259079"/>
                  </a:lnTo>
                  <a:lnTo>
                    <a:pt x="35171" y="222249"/>
                  </a:lnTo>
                  <a:lnTo>
                    <a:pt x="29227" y="189229"/>
                  </a:lnTo>
                  <a:lnTo>
                    <a:pt x="29530" y="176529"/>
                  </a:lnTo>
                  <a:lnTo>
                    <a:pt x="33246" y="162559"/>
                  </a:lnTo>
                  <a:lnTo>
                    <a:pt x="36461" y="148589"/>
                  </a:lnTo>
                  <a:lnTo>
                    <a:pt x="48729" y="111759"/>
                  </a:lnTo>
                  <a:lnTo>
                    <a:pt x="76469" y="71119"/>
                  </a:lnTo>
                  <a:lnTo>
                    <a:pt x="106545" y="46989"/>
                  </a:lnTo>
                  <a:lnTo>
                    <a:pt x="121202" y="41909"/>
                  </a:lnTo>
                  <a:lnTo>
                    <a:pt x="137407" y="34289"/>
                  </a:lnTo>
                  <a:lnTo>
                    <a:pt x="146676" y="34289"/>
                  </a:lnTo>
                  <a:lnTo>
                    <a:pt x="148877" y="33019"/>
                  </a:lnTo>
                  <a:lnTo>
                    <a:pt x="150875" y="31749"/>
                  </a:lnTo>
                  <a:lnTo>
                    <a:pt x="182538" y="29209"/>
                  </a:lnTo>
                  <a:lnTo>
                    <a:pt x="646093" y="29209"/>
                  </a:lnTo>
                  <a:lnTo>
                    <a:pt x="642691" y="27939"/>
                  </a:lnTo>
                  <a:lnTo>
                    <a:pt x="634027" y="25399"/>
                  </a:lnTo>
                  <a:lnTo>
                    <a:pt x="631899" y="24129"/>
                  </a:lnTo>
                  <a:lnTo>
                    <a:pt x="629739" y="24129"/>
                  </a:lnTo>
                  <a:lnTo>
                    <a:pt x="612105" y="20319"/>
                  </a:lnTo>
                  <a:lnTo>
                    <a:pt x="599058" y="17779"/>
                  </a:lnTo>
                  <a:lnTo>
                    <a:pt x="581120" y="13969"/>
                  </a:lnTo>
                  <a:lnTo>
                    <a:pt x="454338" y="13969"/>
                  </a:lnTo>
                  <a:lnTo>
                    <a:pt x="438858" y="10159"/>
                  </a:lnTo>
                  <a:lnTo>
                    <a:pt x="399672" y="5079"/>
                  </a:lnTo>
                  <a:lnTo>
                    <a:pt x="255978" y="5079"/>
                  </a:lnTo>
                  <a:lnTo>
                    <a:pt x="239778" y="3809"/>
                  </a:lnTo>
                  <a:lnTo>
                    <a:pt x="224298" y="1269"/>
                  </a:lnTo>
                  <a:lnTo>
                    <a:pt x="209179" y="1269"/>
                  </a:lnTo>
                  <a:lnTo>
                    <a:pt x="190098" y="0"/>
                  </a:lnTo>
                  <a:close/>
                </a:path>
                <a:path w="793750" h="417829">
                  <a:moveTo>
                    <a:pt x="747848" y="105409"/>
                  </a:moveTo>
                  <a:lnTo>
                    <a:pt x="742217" y="105409"/>
                  </a:lnTo>
                  <a:lnTo>
                    <a:pt x="736932" y="106679"/>
                  </a:lnTo>
                  <a:lnTo>
                    <a:pt x="731221" y="109219"/>
                  </a:lnTo>
                  <a:lnTo>
                    <a:pt x="728560" y="116839"/>
                  </a:lnTo>
                  <a:lnTo>
                    <a:pt x="730557" y="123189"/>
                  </a:lnTo>
                  <a:lnTo>
                    <a:pt x="735441" y="137159"/>
                  </a:lnTo>
                  <a:lnTo>
                    <a:pt x="742426" y="153669"/>
                  </a:lnTo>
                  <a:lnTo>
                    <a:pt x="749079" y="182879"/>
                  </a:lnTo>
                  <a:lnTo>
                    <a:pt x="753038" y="199389"/>
                  </a:lnTo>
                  <a:lnTo>
                    <a:pt x="755097" y="213359"/>
                  </a:lnTo>
                  <a:lnTo>
                    <a:pt x="759141" y="232409"/>
                  </a:lnTo>
                  <a:lnTo>
                    <a:pt x="761688" y="252729"/>
                  </a:lnTo>
                  <a:lnTo>
                    <a:pt x="762575" y="270509"/>
                  </a:lnTo>
                  <a:lnTo>
                    <a:pt x="760237" y="289559"/>
                  </a:lnTo>
                  <a:lnTo>
                    <a:pt x="748836" y="336549"/>
                  </a:lnTo>
                  <a:lnTo>
                    <a:pt x="721894" y="369569"/>
                  </a:lnTo>
                  <a:lnTo>
                    <a:pt x="674823" y="383539"/>
                  </a:lnTo>
                  <a:lnTo>
                    <a:pt x="653789" y="388619"/>
                  </a:lnTo>
                  <a:lnTo>
                    <a:pt x="748023" y="388619"/>
                  </a:lnTo>
                  <a:lnTo>
                    <a:pt x="760911" y="374649"/>
                  </a:lnTo>
                  <a:lnTo>
                    <a:pt x="780841" y="339089"/>
                  </a:lnTo>
                  <a:lnTo>
                    <a:pt x="790742" y="293369"/>
                  </a:lnTo>
                  <a:lnTo>
                    <a:pt x="793311" y="271779"/>
                  </a:lnTo>
                  <a:lnTo>
                    <a:pt x="793295" y="257809"/>
                  </a:lnTo>
                  <a:lnTo>
                    <a:pt x="790668" y="238759"/>
                  </a:lnTo>
                  <a:lnTo>
                    <a:pt x="788175" y="218439"/>
                  </a:lnTo>
                  <a:lnTo>
                    <a:pt x="772638" y="149859"/>
                  </a:lnTo>
                  <a:lnTo>
                    <a:pt x="766326" y="132079"/>
                  </a:lnTo>
                  <a:lnTo>
                    <a:pt x="763619" y="132079"/>
                  </a:lnTo>
                  <a:lnTo>
                    <a:pt x="763908" y="127161"/>
                  </a:lnTo>
                  <a:lnTo>
                    <a:pt x="758835" y="116839"/>
                  </a:lnTo>
                  <a:lnTo>
                    <a:pt x="753497" y="110489"/>
                  </a:lnTo>
                  <a:lnTo>
                    <a:pt x="747848" y="105409"/>
                  </a:lnTo>
                  <a:close/>
                </a:path>
                <a:path w="793750" h="417829">
                  <a:moveTo>
                    <a:pt x="763908" y="127161"/>
                  </a:moveTo>
                  <a:lnTo>
                    <a:pt x="763619" y="132079"/>
                  </a:lnTo>
                  <a:lnTo>
                    <a:pt x="765895" y="132079"/>
                  </a:lnTo>
                  <a:lnTo>
                    <a:pt x="766104" y="131628"/>
                  </a:lnTo>
                  <a:lnTo>
                    <a:pt x="763908" y="127161"/>
                  </a:lnTo>
                  <a:close/>
                </a:path>
                <a:path w="793750" h="417829">
                  <a:moveTo>
                    <a:pt x="766104" y="131628"/>
                  </a:moveTo>
                  <a:lnTo>
                    <a:pt x="765895" y="132079"/>
                  </a:lnTo>
                  <a:lnTo>
                    <a:pt x="766326" y="132079"/>
                  </a:lnTo>
                  <a:lnTo>
                    <a:pt x="766104" y="131628"/>
                  </a:lnTo>
                  <a:close/>
                </a:path>
                <a:path w="793750" h="417829">
                  <a:moveTo>
                    <a:pt x="768026" y="98818"/>
                  </a:moveTo>
                  <a:lnTo>
                    <a:pt x="766354" y="101599"/>
                  </a:lnTo>
                  <a:lnTo>
                    <a:pt x="767458" y="106679"/>
                  </a:lnTo>
                  <a:lnTo>
                    <a:pt x="764292" y="120649"/>
                  </a:lnTo>
                  <a:lnTo>
                    <a:pt x="763908" y="127161"/>
                  </a:lnTo>
                  <a:lnTo>
                    <a:pt x="766104" y="131628"/>
                  </a:lnTo>
                  <a:lnTo>
                    <a:pt x="767074" y="129539"/>
                  </a:lnTo>
                  <a:lnTo>
                    <a:pt x="777551" y="123189"/>
                  </a:lnTo>
                  <a:lnTo>
                    <a:pt x="792108" y="105409"/>
                  </a:lnTo>
                  <a:lnTo>
                    <a:pt x="778442" y="105409"/>
                  </a:lnTo>
                  <a:lnTo>
                    <a:pt x="768026" y="98818"/>
                  </a:lnTo>
                  <a:close/>
                </a:path>
                <a:path w="793750" h="417829">
                  <a:moveTo>
                    <a:pt x="770171" y="95249"/>
                  </a:moveTo>
                  <a:lnTo>
                    <a:pt x="768026" y="98818"/>
                  </a:lnTo>
                  <a:lnTo>
                    <a:pt x="778442" y="105409"/>
                  </a:lnTo>
                  <a:lnTo>
                    <a:pt x="770171" y="95249"/>
                  </a:lnTo>
                  <a:close/>
                </a:path>
                <a:path w="793750" h="417829">
                  <a:moveTo>
                    <a:pt x="790966" y="95249"/>
                  </a:moveTo>
                  <a:lnTo>
                    <a:pt x="770171" y="95249"/>
                  </a:lnTo>
                  <a:lnTo>
                    <a:pt x="778442" y="105409"/>
                  </a:lnTo>
                  <a:lnTo>
                    <a:pt x="792108" y="105409"/>
                  </a:lnTo>
                  <a:lnTo>
                    <a:pt x="792198" y="104139"/>
                  </a:lnTo>
                  <a:lnTo>
                    <a:pt x="790966" y="95249"/>
                  </a:lnTo>
                  <a:close/>
                </a:path>
                <a:path w="793750" h="417829">
                  <a:moveTo>
                    <a:pt x="683297" y="39369"/>
                  </a:moveTo>
                  <a:lnTo>
                    <a:pt x="559896" y="39369"/>
                  </a:lnTo>
                  <a:lnTo>
                    <a:pt x="575005" y="41909"/>
                  </a:lnTo>
                  <a:lnTo>
                    <a:pt x="592579" y="43179"/>
                  </a:lnTo>
                  <a:lnTo>
                    <a:pt x="606172" y="48259"/>
                  </a:lnTo>
                  <a:lnTo>
                    <a:pt x="636786" y="55879"/>
                  </a:lnTo>
                  <a:lnTo>
                    <a:pt x="650761" y="60959"/>
                  </a:lnTo>
                  <a:lnTo>
                    <a:pt x="662914" y="64769"/>
                  </a:lnTo>
                  <a:lnTo>
                    <a:pt x="666379" y="64769"/>
                  </a:lnTo>
                  <a:lnTo>
                    <a:pt x="683026" y="68579"/>
                  </a:lnTo>
                  <a:lnTo>
                    <a:pt x="699781" y="71119"/>
                  </a:lnTo>
                  <a:lnTo>
                    <a:pt x="715297" y="74929"/>
                  </a:lnTo>
                  <a:lnTo>
                    <a:pt x="732259" y="77469"/>
                  </a:lnTo>
                  <a:lnTo>
                    <a:pt x="746432" y="83819"/>
                  </a:lnTo>
                  <a:lnTo>
                    <a:pt x="740363" y="85089"/>
                  </a:lnTo>
                  <a:lnTo>
                    <a:pt x="744665" y="87629"/>
                  </a:lnTo>
                  <a:lnTo>
                    <a:pt x="749198" y="87629"/>
                  </a:lnTo>
                  <a:lnTo>
                    <a:pt x="753892" y="92709"/>
                  </a:lnTo>
                  <a:lnTo>
                    <a:pt x="758925" y="96519"/>
                  </a:lnTo>
                  <a:lnTo>
                    <a:pt x="764393" y="96519"/>
                  </a:lnTo>
                  <a:lnTo>
                    <a:pt x="768026" y="98818"/>
                  </a:lnTo>
                  <a:lnTo>
                    <a:pt x="770171" y="95249"/>
                  </a:lnTo>
                  <a:lnTo>
                    <a:pt x="790966" y="95249"/>
                  </a:lnTo>
                  <a:lnTo>
                    <a:pt x="790087" y="88899"/>
                  </a:lnTo>
                  <a:lnTo>
                    <a:pt x="775925" y="80009"/>
                  </a:lnTo>
                  <a:lnTo>
                    <a:pt x="765768" y="67309"/>
                  </a:lnTo>
                  <a:lnTo>
                    <a:pt x="758033" y="60959"/>
                  </a:lnTo>
                  <a:lnTo>
                    <a:pt x="754943" y="59689"/>
                  </a:lnTo>
                  <a:lnTo>
                    <a:pt x="751718" y="59689"/>
                  </a:lnTo>
                  <a:lnTo>
                    <a:pt x="736326" y="53339"/>
                  </a:lnTo>
                  <a:lnTo>
                    <a:pt x="718299" y="46989"/>
                  </a:lnTo>
                  <a:lnTo>
                    <a:pt x="702019" y="44449"/>
                  </a:lnTo>
                  <a:lnTo>
                    <a:pt x="689058" y="40639"/>
                  </a:lnTo>
                  <a:lnTo>
                    <a:pt x="683297" y="39369"/>
                  </a:lnTo>
                  <a:close/>
                </a:path>
                <a:path w="793750" h="417829">
                  <a:moveTo>
                    <a:pt x="646093" y="29209"/>
                  </a:moveTo>
                  <a:lnTo>
                    <a:pt x="196579" y="29209"/>
                  </a:lnTo>
                  <a:lnTo>
                    <a:pt x="216739" y="30479"/>
                  </a:lnTo>
                  <a:lnTo>
                    <a:pt x="356419" y="30479"/>
                  </a:lnTo>
                  <a:lnTo>
                    <a:pt x="372473" y="31749"/>
                  </a:lnTo>
                  <a:lnTo>
                    <a:pt x="392059" y="34289"/>
                  </a:lnTo>
                  <a:lnTo>
                    <a:pt x="407231" y="34289"/>
                  </a:lnTo>
                  <a:lnTo>
                    <a:pt x="427699" y="35559"/>
                  </a:lnTo>
                  <a:lnTo>
                    <a:pt x="443899" y="39369"/>
                  </a:lnTo>
                  <a:lnTo>
                    <a:pt x="459379" y="43179"/>
                  </a:lnTo>
                  <a:lnTo>
                    <a:pt x="515179" y="43179"/>
                  </a:lnTo>
                  <a:lnTo>
                    <a:pt x="531738" y="41909"/>
                  </a:lnTo>
                  <a:lnTo>
                    <a:pt x="545778" y="41909"/>
                  </a:lnTo>
                  <a:lnTo>
                    <a:pt x="559896" y="39369"/>
                  </a:lnTo>
                  <a:lnTo>
                    <a:pt x="683297" y="39369"/>
                  </a:lnTo>
                  <a:lnTo>
                    <a:pt x="677536" y="38099"/>
                  </a:lnTo>
                  <a:lnTo>
                    <a:pt x="675041" y="36829"/>
                  </a:lnTo>
                  <a:lnTo>
                    <a:pt x="672499" y="36829"/>
                  </a:lnTo>
                  <a:lnTo>
                    <a:pt x="656299" y="33019"/>
                  </a:lnTo>
                  <a:lnTo>
                    <a:pt x="646093" y="29209"/>
                  </a:lnTo>
                  <a:close/>
                </a:path>
                <a:path w="793750" h="417829">
                  <a:moveTo>
                    <a:pt x="337480" y="30479"/>
                  </a:moveTo>
                  <a:lnTo>
                    <a:pt x="231858" y="30479"/>
                  </a:lnTo>
                  <a:lnTo>
                    <a:pt x="248418" y="33019"/>
                  </a:lnTo>
                  <a:lnTo>
                    <a:pt x="264979" y="34289"/>
                  </a:lnTo>
                  <a:lnTo>
                    <a:pt x="303138" y="34289"/>
                  </a:lnTo>
                  <a:lnTo>
                    <a:pt x="323298" y="33019"/>
                  </a:lnTo>
                  <a:lnTo>
                    <a:pt x="337480" y="30479"/>
                  </a:lnTo>
                  <a:close/>
                </a:path>
                <a:path w="793750" h="417829">
                  <a:moveTo>
                    <a:pt x="553416" y="10159"/>
                  </a:moveTo>
                  <a:lnTo>
                    <a:pt x="538218" y="12699"/>
                  </a:lnTo>
                  <a:lnTo>
                    <a:pt x="524178" y="12699"/>
                  </a:lnTo>
                  <a:lnTo>
                    <a:pt x="507619" y="13969"/>
                  </a:lnTo>
                  <a:lnTo>
                    <a:pt x="581120" y="13969"/>
                  </a:lnTo>
                  <a:lnTo>
                    <a:pt x="567444" y="12699"/>
                  </a:lnTo>
                  <a:lnTo>
                    <a:pt x="553416" y="10159"/>
                  </a:lnTo>
                  <a:close/>
                </a:path>
                <a:path w="793750" h="417829">
                  <a:moveTo>
                    <a:pt x="344898" y="1269"/>
                  </a:moveTo>
                  <a:lnTo>
                    <a:pt x="332157" y="1269"/>
                  </a:lnTo>
                  <a:lnTo>
                    <a:pt x="313218" y="3809"/>
                  </a:lnTo>
                  <a:lnTo>
                    <a:pt x="294138" y="5079"/>
                  </a:lnTo>
                  <a:lnTo>
                    <a:pt x="384498" y="5079"/>
                  </a:lnTo>
                  <a:lnTo>
                    <a:pt x="368444" y="2539"/>
                  </a:lnTo>
                  <a:lnTo>
                    <a:pt x="344898" y="12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4068" y="5687611"/>
              <a:ext cx="519798" cy="631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791" y="5697594"/>
              <a:ext cx="450193" cy="721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8276" y="6157180"/>
              <a:ext cx="724273" cy="2844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0912" y="6350475"/>
              <a:ext cx="453455" cy="782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712197" y="6371008"/>
            <a:ext cx="23622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19</a:t>
            </a:fld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429259"/>
            <a:ext cx="50409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spc="-15" dirty="0" err="1">
                <a:solidFill>
                  <a:srgbClr val="3F68F0"/>
                </a:solidFill>
                <a:latin typeface="Calibri Light"/>
                <a:cs typeface="Calibri Light"/>
              </a:rPr>
              <a:t>Review:</a:t>
            </a:r>
            <a:r>
              <a:rPr sz="2400" b="0" spc="-10" dirty="0" err="1">
                <a:solidFill>
                  <a:srgbClr val="44546A"/>
                </a:solidFill>
                <a:latin typeface="Calibri Light"/>
                <a:cs typeface="Calibri Light"/>
              </a:rPr>
              <a:t>Logistic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Regression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03016" y="2559511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0831" y="3402472"/>
            <a:ext cx="114300" cy="381000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9613" y="4164472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29613" y="5126878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1"/>
                </a:lnTo>
                <a:lnTo>
                  <a:pt x="57150" y="457200"/>
                </a:lnTo>
                <a:lnTo>
                  <a:pt x="104774" y="361951"/>
                </a:lnTo>
                <a:lnTo>
                  <a:pt x="38100" y="361951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342900"/>
                </a:moveTo>
                <a:lnTo>
                  <a:pt x="38100" y="342900"/>
                </a:lnTo>
                <a:lnTo>
                  <a:pt x="38100" y="361951"/>
                </a:lnTo>
                <a:lnTo>
                  <a:pt x="76200" y="361950"/>
                </a:lnTo>
                <a:lnTo>
                  <a:pt x="76200" y="34290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38100" y="361951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43411" y="1110091"/>
            <a:ext cx="4581525" cy="5008880"/>
            <a:chOff x="1643411" y="1110091"/>
            <a:chExt cx="4581525" cy="50088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1272" y="1113266"/>
              <a:ext cx="980014" cy="4438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41272" y="1113266"/>
              <a:ext cx="980440" cy="443865"/>
            </a:xfrm>
            <a:custGeom>
              <a:avLst/>
              <a:gdLst/>
              <a:ahLst/>
              <a:cxnLst/>
              <a:rect l="l" t="t" r="r" b="b"/>
              <a:pathLst>
                <a:path w="980439" h="443865">
                  <a:moveTo>
                    <a:pt x="0" y="110966"/>
                  </a:moveTo>
                  <a:lnTo>
                    <a:pt x="758081" y="110966"/>
                  </a:lnTo>
                  <a:lnTo>
                    <a:pt x="758081" y="0"/>
                  </a:lnTo>
                  <a:lnTo>
                    <a:pt x="980015" y="221933"/>
                  </a:lnTo>
                  <a:lnTo>
                    <a:pt x="758081" y="443867"/>
                  </a:lnTo>
                  <a:lnTo>
                    <a:pt x="758081" y="332900"/>
                  </a:lnTo>
                  <a:lnTo>
                    <a:pt x="0" y="332900"/>
                  </a:lnTo>
                  <a:lnTo>
                    <a:pt x="0" y="11096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411" y="1248648"/>
              <a:ext cx="3585210" cy="4870450"/>
            </a:xfrm>
            <a:custGeom>
              <a:avLst/>
              <a:gdLst/>
              <a:ahLst/>
              <a:cxnLst/>
              <a:rect l="l" t="t" r="r" b="b"/>
              <a:pathLst>
                <a:path w="3585210" h="4870450">
                  <a:moveTo>
                    <a:pt x="3585209" y="0"/>
                  </a:moveTo>
                  <a:lnTo>
                    <a:pt x="0" y="0"/>
                  </a:lnTo>
                  <a:lnTo>
                    <a:pt x="0" y="4870203"/>
                  </a:lnTo>
                  <a:lnTo>
                    <a:pt x="3585209" y="4870203"/>
                  </a:lnTo>
                  <a:lnTo>
                    <a:pt x="35852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0755" y="2582900"/>
              <a:ext cx="125730" cy="3209290"/>
            </a:xfrm>
            <a:custGeom>
              <a:avLst/>
              <a:gdLst/>
              <a:ahLst/>
              <a:cxnLst/>
              <a:rect l="l" t="t" r="r" b="b"/>
              <a:pathLst>
                <a:path w="125729" h="3209290">
                  <a:moveTo>
                    <a:pt x="114300" y="3094685"/>
                  </a:moveTo>
                  <a:lnTo>
                    <a:pt x="76200" y="3094685"/>
                  </a:lnTo>
                  <a:lnTo>
                    <a:pt x="76200" y="2751785"/>
                  </a:lnTo>
                  <a:lnTo>
                    <a:pt x="38100" y="2751785"/>
                  </a:lnTo>
                  <a:lnTo>
                    <a:pt x="38100" y="3094685"/>
                  </a:lnTo>
                  <a:lnTo>
                    <a:pt x="0" y="3094685"/>
                  </a:lnTo>
                  <a:lnTo>
                    <a:pt x="57150" y="3208985"/>
                  </a:lnTo>
                  <a:lnTo>
                    <a:pt x="104775" y="3113735"/>
                  </a:lnTo>
                  <a:lnTo>
                    <a:pt x="114300" y="3094685"/>
                  </a:lnTo>
                  <a:close/>
                </a:path>
                <a:path w="125729" h="320929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125729" h="3209290">
                  <a:moveTo>
                    <a:pt x="125730" y="1924481"/>
                  </a:moveTo>
                  <a:lnTo>
                    <a:pt x="87630" y="1924481"/>
                  </a:lnTo>
                  <a:lnTo>
                    <a:pt x="87630" y="1581581"/>
                  </a:lnTo>
                  <a:lnTo>
                    <a:pt x="49530" y="1581581"/>
                  </a:lnTo>
                  <a:lnTo>
                    <a:pt x="49530" y="1924481"/>
                  </a:lnTo>
                  <a:lnTo>
                    <a:pt x="11430" y="1924481"/>
                  </a:lnTo>
                  <a:lnTo>
                    <a:pt x="68580" y="2038781"/>
                  </a:lnTo>
                  <a:lnTo>
                    <a:pt x="116205" y="1943531"/>
                  </a:lnTo>
                  <a:lnTo>
                    <a:pt x="125730" y="1924481"/>
                  </a:lnTo>
                  <a:close/>
                </a:path>
                <a:path w="125729" h="3209290">
                  <a:moveTo>
                    <a:pt x="125730" y="1162481"/>
                  </a:moveTo>
                  <a:lnTo>
                    <a:pt x="87630" y="1162481"/>
                  </a:lnTo>
                  <a:lnTo>
                    <a:pt x="87630" y="819581"/>
                  </a:lnTo>
                  <a:lnTo>
                    <a:pt x="49530" y="819581"/>
                  </a:lnTo>
                  <a:lnTo>
                    <a:pt x="49530" y="1162481"/>
                  </a:lnTo>
                  <a:lnTo>
                    <a:pt x="11430" y="1162481"/>
                  </a:lnTo>
                  <a:lnTo>
                    <a:pt x="68580" y="1276781"/>
                  </a:lnTo>
                  <a:lnTo>
                    <a:pt x="116205" y="1181531"/>
                  </a:lnTo>
                  <a:lnTo>
                    <a:pt x="125730" y="1162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43411" y="1248648"/>
            <a:ext cx="3585210" cy="4870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136525" algn="ctr">
              <a:lnSpc>
                <a:spcPct val="100000"/>
              </a:lnSpc>
              <a:spcBef>
                <a:spcPts val="1185"/>
              </a:spcBef>
            </a:pP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Data:</a:t>
            </a:r>
            <a:r>
              <a:rPr sz="2400" b="0" spc="-5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X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 Light"/>
              <a:cs typeface="Calibri Light"/>
            </a:endParaRPr>
          </a:p>
          <a:p>
            <a:pPr marL="14604" algn="ctr">
              <a:lnSpc>
                <a:spcPct val="100000"/>
              </a:lnSpc>
            </a:pP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Task:</a:t>
            </a:r>
            <a:r>
              <a:rPr sz="2400" b="0" spc="-5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y</a:t>
            </a:r>
            <a:endParaRPr sz="2400">
              <a:latin typeface="Calibri Light"/>
              <a:cs typeface="Calibri Light"/>
            </a:endParaRPr>
          </a:p>
          <a:p>
            <a:pPr marL="382905" marR="360680" algn="ctr">
              <a:lnSpc>
                <a:spcPct val="215000"/>
              </a:lnSpc>
              <a:spcBef>
                <a:spcPts val="409"/>
              </a:spcBef>
              <a:tabLst>
                <a:tab pos="2674620" algn="l"/>
              </a:tabLst>
            </a:pP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Representation: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:	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x,</a:t>
            </a:r>
            <a:r>
              <a:rPr sz="2400" b="0" spc="-9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f() </a:t>
            </a:r>
            <a:r>
              <a:rPr sz="2400" b="0" spc="-52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44546A"/>
                </a:solidFill>
                <a:latin typeface="Calibri Light"/>
                <a:cs typeface="Calibri Light"/>
              </a:rPr>
              <a:t>Score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Function:</a:t>
            </a: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L()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Calibri Light"/>
              <a:cs typeface="Calibri Light"/>
            </a:endParaRPr>
          </a:p>
          <a:p>
            <a:pPr marL="545465" marR="379095" algn="ctr">
              <a:lnSpc>
                <a:spcPct val="79200"/>
              </a:lnSpc>
            </a:pP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</a:t>
            </a:r>
            <a:r>
              <a:rPr sz="2400" b="0" spc="-6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44546A"/>
                </a:solidFill>
                <a:latin typeface="Calibri Light"/>
                <a:cs typeface="Calibri Light"/>
              </a:rPr>
              <a:t>: </a:t>
            </a:r>
            <a:r>
              <a:rPr sz="2400" b="0" spc="-53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44546A"/>
                </a:solidFill>
                <a:latin typeface="Calibri Light"/>
                <a:cs typeface="Calibri Light"/>
              </a:rPr>
              <a:t>argmin()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 Light"/>
              <a:cs typeface="Calibri Light"/>
            </a:endParaRPr>
          </a:p>
          <a:p>
            <a:pPr marR="34925" algn="ctr">
              <a:lnSpc>
                <a:spcPct val="100000"/>
              </a:lnSpc>
              <a:spcBef>
                <a:spcPts val="5"/>
              </a:spcBef>
            </a:pP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Models,</a:t>
            </a:r>
            <a:r>
              <a:rPr sz="2400" b="0" spc="-4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20" dirty="0">
                <a:solidFill>
                  <a:srgbClr val="44546A"/>
                </a:solidFill>
                <a:latin typeface="Calibri Light"/>
                <a:cs typeface="Calibri Light"/>
              </a:rPr>
              <a:t>Parameters,</a:t>
            </a:r>
            <a:r>
              <a:rPr sz="2400" b="0" spc="-3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44546A"/>
                </a:solidFill>
                <a:latin typeface="Calibri Light"/>
                <a:cs typeface="Calibri Light"/>
              </a:rPr>
              <a:t>metrics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2191" y="1747966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6120" y="1760171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80170" y="1248647"/>
            <a:ext cx="3395979" cy="52031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R="105410" algn="ctr">
              <a:lnSpc>
                <a:spcPct val="100000"/>
              </a:lnSpc>
              <a:spcBef>
                <a:spcPts val="1230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X:</a:t>
            </a:r>
            <a:r>
              <a:rPr sz="1800" b="0" spc="-3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Tabular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 Light"/>
              <a:cs typeface="Calibri Light"/>
            </a:endParaRPr>
          </a:p>
          <a:p>
            <a:pPr marR="81280" algn="ctr">
              <a:lnSpc>
                <a:spcPct val="100000"/>
              </a:lnSpc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Binary</a:t>
            </a:r>
            <a:r>
              <a:rPr sz="1800" b="0" spc="-4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Classification</a:t>
            </a:r>
            <a:endParaRPr sz="1800">
              <a:latin typeface="Calibri Light"/>
              <a:cs typeface="Calibri Light"/>
            </a:endParaRPr>
          </a:p>
          <a:p>
            <a:pPr marL="130175" marR="212725" algn="ctr">
              <a:lnSpc>
                <a:spcPct val="275600"/>
              </a:lnSpc>
              <a:spcBef>
                <a:spcPts val="1275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Log-odds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y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=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linear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function</a:t>
            </a:r>
            <a:r>
              <a:rPr sz="1800" b="0" spc="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of</a:t>
            </a:r>
            <a:r>
              <a:rPr sz="1800" b="0" spc="1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Xs </a:t>
            </a:r>
            <a:r>
              <a:rPr sz="1800" b="0" spc="-39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MLE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Calibri Light"/>
              <a:cs typeface="Calibri Light"/>
            </a:endParaRPr>
          </a:p>
          <a:p>
            <a:pPr marL="92710" algn="ctr">
              <a:lnSpc>
                <a:spcPts val="1920"/>
              </a:lnSpc>
            </a:pP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Iterative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(Newton)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method</a:t>
            </a:r>
            <a:endParaRPr sz="1800">
              <a:latin typeface="Calibri Light"/>
              <a:cs typeface="Calibri Light"/>
            </a:endParaRPr>
          </a:p>
          <a:p>
            <a:pPr marL="40640" algn="ctr">
              <a:lnSpc>
                <a:spcPts val="1920"/>
              </a:lnSpc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4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SGD</a:t>
            </a:r>
            <a:endParaRPr sz="1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200">
              <a:latin typeface="Calibri Light"/>
              <a:cs typeface="Calibri Light"/>
            </a:endParaRPr>
          </a:p>
          <a:p>
            <a:pPr marL="975360">
              <a:lnSpc>
                <a:spcPct val="100000"/>
              </a:lnSpc>
              <a:spcBef>
                <a:spcPts val="1420"/>
              </a:spcBef>
            </a:pP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Logistic</a:t>
            </a:r>
            <a:r>
              <a:rPr sz="1800" b="0" spc="-3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weights</a:t>
            </a:r>
            <a:endParaRPr sz="1800">
              <a:latin typeface="Calibri Light"/>
              <a:cs typeface="Calibri Light"/>
            </a:endParaRPr>
          </a:p>
          <a:p>
            <a:pPr marL="1015365">
              <a:lnSpc>
                <a:spcPct val="100000"/>
              </a:lnSpc>
              <a:spcBef>
                <a:spcPts val="650"/>
              </a:spcBef>
            </a:pP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44546A"/>
                </a:solidFill>
                <a:latin typeface="Calibri Light"/>
                <a:cs typeface="Calibri Light"/>
              </a:rPr>
              <a:t>Accuracy</a:t>
            </a:r>
            <a:r>
              <a:rPr sz="1800" b="0" spc="-20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800" b="0" spc="-1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4546A"/>
                </a:solidFill>
                <a:latin typeface="Calibri Light"/>
                <a:cs typeface="Calibri Light"/>
              </a:rPr>
              <a:t>F1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49289" y="393242"/>
            <a:ext cx="15240" cy="520065"/>
          </a:xfrm>
          <a:custGeom>
            <a:avLst/>
            <a:gdLst/>
            <a:ahLst/>
            <a:cxnLst/>
            <a:rect l="l" t="t" r="r" b="b"/>
            <a:pathLst>
              <a:path w="15240" h="520065">
                <a:moveTo>
                  <a:pt x="15045" y="0"/>
                </a:moveTo>
                <a:lnTo>
                  <a:pt x="0" y="0"/>
                </a:lnTo>
                <a:lnTo>
                  <a:pt x="0" y="519739"/>
                </a:lnTo>
                <a:lnTo>
                  <a:pt x="15045" y="519739"/>
                </a:lnTo>
                <a:lnTo>
                  <a:pt x="15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62444" y="55705"/>
            <a:ext cx="10985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3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807489" y="0"/>
            <a:ext cx="9023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83590" algn="l"/>
              </a:tabLst>
            </a:pPr>
            <a:r>
              <a:rPr sz="4425" b="0" i="1" spc="7" baseline="-28248" dirty="0">
                <a:latin typeface="Times New Roman"/>
                <a:cs typeface="Times New Roman"/>
              </a:rPr>
              <a:t>e</a:t>
            </a:r>
            <a:r>
              <a:rPr sz="1750" b="0" i="1" spc="-15" dirty="0">
                <a:latin typeface="Symbol"/>
                <a:cs typeface="Symbol"/>
              </a:rPr>
              <a:t></a:t>
            </a:r>
            <a:r>
              <a:rPr sz="1875" b="0" spc="-44" baseline="-26666" dirty="0">
                <a:latin typeface="Times New Roman"/>
                <a:cs typeface="Times New Roman"/>
              </a:rPr>
              <a:t>0</a:t>
            </a:r>
            <a:r>
              <a:rPr sz="1875" b="0" spc="-225" baseline="-26666" dirty="0">
                <a:latin typeface="Times New Roman"/>
                <a:cs typeface="Times New Roman"/>
              </a:rPr>
              <a:t> </a:t>
            </a:r>
            <a:r>
              <a:rPr sz="1700" b="0" spc="45" dirty="0">
                <a:latin typeface="Symbol"/>
                <a:cs typeface="Symbol"/>
              </a:rPr>
              <a:t></a:t>
            </a:r>
            <a:r>
              <a:rPr sz="1750" b="0" i="1" spc="-60" dirty="0">
                <a:latin typeface="Symbol"/>
                <a:cs typeface="Symbol"/>
              </a:rPr>
              <a:t></a:t>
            </a:r>
            <a:r>
              <a:rPr sz="1750" b="0" dirty="0">
                <a:latin typeface="Times New Roman"/>
                <a:cs typeface="Times New Roman"/>
              </a:rPr>
              <a:t>	</a:t>
            </a:r>
            <a:r>
              <a:rPr sz="1700" b="0" i="1" spc="-25" dirty="0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6377" y="364792"/>
            <a:ext cx="3208655" cy="649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440"/>
              </a:lnSpc>
              <a:spcBef>
                <a:spcPts val="125"/>
              </a:spcBef>
              <a:tabLst>
                <a:tab pos="2960370" algn="l"/>
              </a:tabLst>
            </a:pPr>
            <a:r>
              <a:rPr sz="2950" i="1" spc="-40" dirty="0">
                <a:latin typeface="Times New Roman"/>
                <a:cs typeface="Times New Roman"/>
              </a:rPr>
              <a:t>P</a:t>
            </a:r>
            <a:r>
              <a:rPr sz="2950" spc="-40" dirty="0">
                <a:latin typeface="Times New Roman"/>
                <a:cs typeface="Times New Roman"/>
              </a:rPr>
              <a:t>(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i="1" spc="-50" dirty="0">
                <a:latin typeface="Times New Roman"/>
                <a:cs typeface="Times New Roman"/>
              </a:rPr>
              <a:t>y</a:t>
            </a:r>
            <a:r>
              <a:rPr sz="2950" i="1" spc="-55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Symbol"/>
                <a:cs typeface="Symbol"/>
              </a:rPr>
              <a:t></a:t>
            </a:r>
            <a:r>
              <a:rPr sz="2950" spc="-290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Times New Roman"/>
                <a:cs typeface="Times New Roman"/>
              </a:rPr>
              <a:t>1</a:t>
            </a:r>
            <a:r>
              <a:rPr sz="2950" spc="-185" dirty="0">
                <a:latin typeface="Times New Roman"/>
                <a:cs typeface="Times New Roman"/>
              </a:rPr>
              <a:t> </a:t>
            </a:r>
            <a:r>
              <a:rPr sz="2950" i="1" spc="25" dirty="0">
                <a:latin typeface="Times New Roman"/>
                <a:cs typeface="Times New Roman"/>
              </a:rPr>
              <a:t>x</a:t>
            </a:r>
            <a:r>
              <a:rPr sz="2950" spc="25" dirty="0">
                <a:latin typeface="Times New Roman"/>
                <a:cs typeface="Times New Roman"/>
              </a:rPr>
              <a:t>)</a:t>
            </a:r>
            <a:r>
              <a:rPr sz="2950" spc="-150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Symbol"/>
                <a:cs typeface="Symbol"/>
              </a:rPr>
              <a:t></a:t>
            </a:r>
            <a:r>
              <a:rPr sz="2950" spc="-60" dirty="0">
                <a:latin typeface="Times New Roman"/>
                <a:cs typeface="Times New Roman"/>
              </a:rPr>
              <a:t>	</a:t>
            </a:r>
            <a:r>
              <a:rPr sz="1875" i="1" spc="-52" baseline="-24444" dirty="0">
                <a:latin typeface="Times New Roman"/>
                <a:cs typeface="Times New Roman"/>
              </a:rPr>
              <a:t>T</a:t>
            </a:r>
            <a:endParaRPr sz="1875" baseline="-24444">
              <a:latin typeface="Times New Roman"/>
              <a:cs typeface="Times New Roman"/>
            </a:endParaRPr>
          </a:p>
          <a:p>
            <a:pPr marL="1844039">
              <a:lnSpc>
                <a:spcPts val="2440"/>
              </a:lnSpc>
              <a:tabLst>
                <a:tab pos="3077210" algn="l"/>
              </a:tabLst>
            </a:pPr>
            <a:r>
              <a:rPr sz="4425" spc="225" baseline="-28248" dirty="0">
                <a:latin typeface="Times New Roman"/>
                <a:cs typeface="Times New Roman"/>
              </a:rPr>
              <a:t>1</a:t>
            </a:r>
            <a:r>
              <a:rPr sz="4425" spc="-89" baseline="-28248" dirty="0">
                <a:latin typeface="Symbol"/>
                <a:cs typeface="Symbol"/>
              </a:rPr>
              <a:t></a:t>
            </a:r>
            <a:r>
              <a:rPr sz="4425" spc="-300" baseline="-28248" dirty="0">
                <a:latin typeface="Times New Roman"/>
                <a:cs typeface="Times New Roman"/>
              </a:rPr>
              <a:t> </a:t>
            </a:r>
            <a:r>
              <a:rPr sz="4425" i="1" spc="7" baseline="-28248" dirty="0">
                <a:latin typeface="Times New Roman"/>
                <a:cs typeface="Times New Roman"/>
              </a:rPr>
              <a:t>e</a:t>
            </a:r>
            <a:r>
              <a:rPr sz="1750" i="1" spc="-15" dirty="0">
                <a:latin typeface="Symbol"/>
                <a:cs typeface="Symbol"/>
              </a:rPr>
              <a:t></a:t>
            </a:r>
            <a:r>
              <a:rPr sz="1875" spc="-44" baseline="-26666" dirty="0">
                <a:latin typeface="Times New Roman"/>
                <a:cs typeface="Times New Roman"/>
              </a:rPr>
              <a:t>0</a:t>
            </a:r>
            <a:r>
              <a:rPr sz="1875" spc="-225" baseline="-26666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Symbol"/>
                <a:cs typeface="Symbol"/>
              </a:rPr>
              <a:t></a:t>
            </a:r>
            <a:r>
              <a:rPr sz="1750" i="1" spc="-60" dirty="0">
                <a:latin typeface="Symbol"/>
                <a:cs typeface="Symbol"/>
              </a:rPr>
              <a:t>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00" i="1" spc="-25" dirty="0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88400" y="645237"/>
            <a:ext cx="1375410" cy="15875"/>
          </a:xfrm>
          <a:custGeom>
            <a:avLst/>
            <a:gdLst/>
            <a:ahLst/>
            <a:cxnLst/>
            <a:rect l="l" t="t" r="r" b="b"/>
            <a:pathLst>
              <a:path w="1375409" h="15875">
                <a:moveTo>
                  <a:pt x="1374782" y="0"/>
                </a:moveTo>
                <a:lnTo>
                  <a:pt x="0" y="0"/>
                </a:lnTo>
                <a:lnTo>
                  <a:pt x="0" y="15749"/>
                </a:lnTo>
                <a:lnTo>
                  <a:pt x="1374782" y="15749"/>
                </a:lnTo>
                <a:lnTo>
                  <a:pt x="137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7687" y="3824937"/>
            <a:ext cx="4880734" cy="55710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45202" y="6428920"/>
            <a:ext cx="1663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2</a:t>
            </a:fld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08811" y="5491989"/>
            <a:ext cx="4662805" cy="593090"/>
            <a:chOff x="7508811" y="5491989"/>
            <a:chExt cx="4662805" cy="593090"/>
          </a:xfrm>
        </p:grpSpPr>
        <p:sp>
          <p:nvSpPr>
            <p:cNvPr id="3" name="object 3"/>
            <p:cNvSpPr/>
            <p:nvPr/>
          </p:nvSpPr>
          <p:spPr>
            <a:xfrm>
              <a:off x="7508811" y="5491989"/>
              <a:ext cx="4662805" cy="593090"/>
            </a:xfrm>
            <a:custGeom>
              <a:avLst/>
              <a:gdLst/>
              <a:ahLst/>
              <a:cxnLst/>
              <a:rect l="l" t="t" r="r" b="b"/>
              <a:pathLst>
                <a:path w="4662805" h="593089">
                  <a:moveTo>
                    <a:pt x="4662783" y="0"/>
                  </a:moveTo>
                  <a:lnTo>
                    <a:pt x="0" y="0"/>
                  </a:lnTo>
                  <a:lnTo>
                    <a:pt x="0" y="592731"/>
                  </a:lnTo>
                  <a:lnTo>
                    <a:pt x="4662783" y="592731"/>
                  </a:lnTo>
                  <a:lnTo>
                    <a:pt x="4662783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49559" y="5582532"/>
              <a:ext cx="2505710" cy="431165"/>
            </a:xfrm>
            <a:custGeom>
              <a:avLst/>
              <a:gdLst/>
              <a:ahLst/>
              <a:cxnLst/>
              <a:rect l="l" t="t" r="r" b="b"/>
              <a:pathLst>
                <a:path w="2505709" h="431164">
                  <a:moveTo>
                    <a:pt x="2505292" y="0"/>
                  </a:moveTo>
                  <a:lnTo>
                    <a:pt x="0" y="0"/>
                  </a:lnTo>
                  <a:lnTo>
                    <a:pt x="0" y="430886"/>
                  </a:lnTo>
                  <a:lnTo>
                    <a:pt x="2505292" y="430886"/>
                  </a:lnTo>
                  <a:lnTo>
                    <a:pt x="2505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508811" y="5491989"/>
            <a:ext cx="4662805" cy="593090"/>
          </a:xfrm>
          <a:prstGeom prst="rect">
            <a:avLst/>
          </a:prstGeom>
          <a:ln w="9525">
            <a:solidFill>
              <a:srgbClr val="44546A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0"/>
              </a:spcBef>
              <a:tabLst>
                <a:tab pos="1905635" algn="l"/>
              </a:tabLst>
            </a:pPr>
            <a:r>
              <a:rPr sz="2700" b="0" spc="-7" baseline="3086" dirty="0">
                <a:latin typeface="Calibri Light"/>
                <a:cs typeface="Calibri Light"/>
              </a:rPr>
              <a:t>E</a:t>
            </a:r>
            <a:r>
              <a:rPr sz="1800" b="0" spc="-7" baseline="-9259" dirty="0">
                <a:latin typeface="Calibri Light"/>
                <a:cs typeface="Calibri Light"/>
              </a:rPr>
              <a:t>W</a:t>
            </a:r>
            <a:r>
              <a:rPr sz="1800" b="0" spc="7" baseline="-9259" dirty="0">
                <a:latin typeface="Calibri Light"/>
                <a:cs typeface="Calibri Light"/>
              </a:rPr>
              <a:t> </a:t>
            </a:r>
            <a:r>
              <a:rPr sz="2700" b="0" spc="-15" baseline="3086" dirty="0">
                <a:latin typeface="Calibri Light"/>
                <a:cs typeface="Calibri Light"/>
              </a:rPr>
              <a:t>(ŷ,y)</a:t>
            </a:r>
            <a:r>
              <a:rPr sz="2700" b="0" spc="15" baseline="3086" dirty="0">
                <a:latin typeface="Calibri Light"/>
                <a:cs typeface="Calibri Light"/>
              </a:rPr>
              <a:t> </a:t>
            </a:r>
            <a:r>
              <a:rPr sz="2700" b="0" baseline="3086" dirty="0">
                <a:latin typeface="Calibri Light"/>
                <a:cs typeface="Calibri Light"/>
              </a:rPr>
              <a:t>=</a:t>
            </a:r>
            <a:r>
              <a:rPr sz="2700" b="0" spc="7" baseline="3086" dirty="0">
                <a:latin typeface="Calibri Light"/>
                <a:cs typeface="Calibri Light"/>
              </a:rPr>
              <a:t> </a:t>
            </a:r>
            <a:r>
              <a:rPr sz="2700" b="0" spc="-7" baseline="3086" dirty="0">
                <a:latin typeface="Calibri Light"/>
                <a:cs typeface="Calibri Light"/>
              </a:rPr>
              <a:t>SSE</a:t>
            </a:r>
            <a:r>
              <a:rPr sz="2700" b="0" spc="345" baseline="3086" dirty="0">
                <a:latin typeface="Calibri Light"/>
                <a:cs typeface="Calibri Light"/>
              </a:rPr>
              <a:t> </a:t>
            </a:r>
            <a:r>
              <a:rPr sz="2400" b="0" baseline="3472" dirty="0">
                <a:latin typeface="Calibri Light"/>
                <a:cs typeface="Calibri Light"/>
              </a:rPr>
              <a:t>=	</a:t>
            </a:r>
            <a:r>
              <a:rPr sz="2800" b="0" spc="-5" dirty="0">
                <a:latin typeface="Calibri Light"/>
                <a:cs typeface="Calibri Light"/>
              </a:rPr>
              <a:t>(y</a:t>
            </a:r>
            <a:r>
              <a:rPr sz="2850" b="0" spc="-7" baseline="-17543" dirty="0">
                <a:latin typeface="Calibri Light"/>
                <a:cs typeface="Calibri Light"/>
              </a:rPr>
              <a:t>1</a:t>
            </a:r>
            <a:r>
              <a:rPr sz="2800" b="0" spc="-5" dirty="0">
                <a:latin typeface="Calibri Light"/>
                <a:cs typeface="Calibri Light"/>
              </a:rPr>
              <a:t>-ŷ</a:t>
            </a:r>
            <a:r>
              <a:rPr sz="2850" b="0" spc="-7" baseline="-17543" dirty="0">
                <a:latin typeface="Calibri Light"/>
                <a:cs typeface="Calibri Light"/>
              </a:rPr>
              <a:t>1</a:t>
            </a:r>
            <a:r>
              <a:rPr sz="2800" b="0" spc="-5" dirty="0">
                <a:latin typeface="Calibri Light"/>
                <a:cs typeface="Calibri Light"/>
              </a:rPr>
              <a:t>)</a:t>
            </a:r>
            <a:r>
              <a:rPr sz="2850" b="0" spc="-7" baseline="23391" dirty="0">
                <a:latin typeface="Calibri Light"/>
                <a:cs typeface="Calibri Light"/>
              </a:rPr>
              <a:t>2</a:t>
            </a:r>
            <a:r>
              <a:rPr sz="2800" b="0" spc="-5" dirty="0">
                <a:latin typeface="Calibri Light"/>
                <a:cs typeface="Calibri Light"/>
              </a:rPr>
              <a:t>+(y</a:t>
            </a:r>
            <a:r>
              <a:rPr sz="2850" b="0" spc="-7" baseline="-17543" dirty="0">
                <a:latin typeface="Calibri Light"/>
                <a:cs typeface="Calibri Light"/>
              </a:rPr>
              <a:t>2</a:t>
            </a:r>
            <a:r>
              <a:rPr sz="2800" b="0" spc="-5" dirty="0">
                <a:latin typeface="Calibri Light"/>
                <a:cs typeface="Calibri Light"/>
              </a:rPr>
              <a:t>-ŷ</a:t>
            </a:r>
            <a:r>
              <a:rPr sz="2850" b="0" spc="-7" baseline="-17543" dirty="0">
                <a:latin typeface="Calibri Light"/>
                <a:cs typeface="Calibri Light"/>
              </a:rPr>
              <a:t>2</a:t>
            </a:r>
            <a:r>
              <a:rPr sz="2800" b="0" spc="-5" dirty="0">
                <a:latin typeface="Calibri Light"/>
                <a:cs typeface="Calibri Light"/>
              </a:rPr>
              <a:t>)</a:t>
            </a:r>
            <a:r>
              <a:rPr sz="2850" b="0" spc="-7" baseline="23391" dirty="0">
                <a:latin typeface="Calibri Light"/>
                <a:cs typeface="Calibri Light"/>
              </a:rPr>
              <a:t>2</a:t>
            </a:r>
            <a:endParaRPr sz="2850" baseline="23391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022" y="172212"/>
            <a:ext cx="9925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E.g., </a:t>
            </a:r>
            <a:r>
              <a:rPr sz="3200" dirty="0"/>
              <a:t>SSE</a:t>
            </a:r>
            <a:r>
              <a:rPr sz="3200" spc="5" dirty="0"/>
              <a:t> </a:t>
            </a:r>
            <a:r>
              <a:rPr sz="3200" dirty="0"/>
              <a:t>loss on</a:t>
            </a:r>
            <a:r>
              <a:rPr sz="3200" spc="5" dirty="0"/>
              <a:t> </a:t>
            </a:r>
            <a:r>
              <a:rPr sz="3200" spc="-10" dirty="0"/>
              <a:t>Multi-Layer</a:t>
            </a:r>
            <a:r>
              <a:rPr sz="3200" spc="5" dirty="0"/>
              <a:t> </a:t>
            </a:r>
            <a:r>
              <a:rPr sz="3200" spc="-25" dirty="0"/>
              <a:t>Perceptron</a:t>
            </a:r>
            <a:r>
              <a:rPr sz="3200" dirty="0"/>
              <a:t> </a:t>
            </a:r>
            <a:r>
              <a:rPr sz="3200" spc="-5" dirty="0"/>
              <a:t>(MLP)</a:t>
            </a:r>
            <a:r>
              <a:rPr sz="3200" spc="10" dirty="0"/>
              <a:t> </a:t>
            </a:r>
            <a:r>
              <a:rPr sz="3200" spc="-25" dirty="0"/>
              <a:t>for</a:t>
            </a:r>
            <a:r>
              <a:rPr sz="3200" dirty="0"/>
              <a:t> </a:t>
            </a:r>
            <a:r>
              <a:rPr sz="3200" spc="-15" dirty="0"/>
              <a:t>Regression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2189163" y="1751013"/>
            <a:ext cx="2846705" cy="3705225"/>
            <a:chOff x="2189163" y="1751013"/>
            <a:chExt cx="2846705" cy="3705225"/>
          </a:xfrm>
        </p:grpSpPr>
        <p:sp>
          <p:nvSpPr>
            <p:cNvPr id="8" name="object 8"/>
            <p:cNvSpPr/>
            <p:nvPr/>
          </p:nvSpPr>
          <p:spPr>
            <a:xfrm>
              <a:off x="2217738" y="4683125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4">
                  <a:moveTo>
                    <a:pt x="0" y="372269"/>
                  </a:moveTo>
                  <a:lnTo>
                    <a:pt x="2931" y="325572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2"/>
                  </a:lnTo>
                  <a:lnTo>
                    <a:pt x="752475" y="372269"/>
                  </a:lnTo>
                  <a:lnTo>
                    <a:pt x="749543" y="418965"/>
                  </a:lnTo>
                  <a:lnTo>
                    <a:pt x="740984" y="463931"/>
                  </a:lnTo>
                  <a:lnTo>
                    <a:pt x="727149" y="506817"/>
                  </a:lnTo>
                  <a:lnTo>
                    <a:pt x="708392" y="547274"/>
                  </a:lnTo>
                  <a:lnTo>
                    <a:pt x="685065" y="584954"/>
                  </a:lnTo>
                  <a:lnTo>
                    <a:pt x="657521" y="619507"/>
                  </a:lnTo>
                  <a:lnTo>
                    <a:pt x="626111" y="650585"/>
                  </a:lnTo>
                  <a:lnTo>
                    <a:pt x="591190" y="677839"/>
                  </a:lnTo>
                  <a:lnTo>
                    <a:pt x="553108" y="700920"/>
                  </a:lnTo>
                  <a:lnTo>
                    <a:pt x="512220" y="719480"/>
                  </a:lnTo>
                  <a:lnTo>
                    <a:pt x="468876" y="733168"/>
                  </a:lnTo>
                  <a:lnTo>
                    <a:pt x="423431" y="741637"/>
                  </a:lnTo>
                  <a:lnTo>
                    <a:pt x="376237" y="744538"/>
                  </a:lnTo>
                  <a:lnTo>
                    <a:pt x="329043" y="741637"/>
                  </a:lnTo>
                  <a:lnTo>
                    <a:pt x="283598" y="733168"/>
                  </a:lnTo>
                  <a:lnTo>
                    <a:pt x="240254" y="719480"/>
                  </a:lnTo>
                  <a:lnTo>
                    <a:pt x="199366" y="700920"/>
                  </a:lnTo>
                  <a:lnTo>
                    <a:pt x="161284" y="677839"/>
                  </a:lnTo>
                  <a:lnTo>
                    <a:pt x="126363" y="650585"/>
                  </a:lnTo>
                  <a:lnTo>
                    <a:pt x="94953" y="619507"/>
                  </a:lnTo>
                  <a:lnTo>
                    <a:pt x="67409" y="584954"/>
                  </a:lnTo>
                  <a:lnTo>
                    <a:pt x="44082" y="547274"/>
                  </a:lnTo>
                  <a:lnTo>
                    <a:pt x="25325" y="506817"/>
                  </a:lnTo>
                  <a:lnTo>
                    <a:pt x="11490" y="463931"/>
                  </a:lnTo>
                  <a:lnTo>
                    <a:pt x="2931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7738" y="3714750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4">
                  <a:moveTo>
                    <a:pt x="0" y="372269"/>
                  </a:moveTo>
                  <a:lnTo>
                    <a:pt x="2931" y="325572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2"/>
                  </a:lnTo>
                  <a:lnTo>
                    <a:pt x="752475" y="372269"/>
                  </a:lnTo>
                  <a:lnTo>
                    <a:pt x="749543" y="418965"/>
                  </a:lnTo>
                  <a:lnTo>
                    <a:pt x="740984" y="463931"/>
                  </a:lnTo>
                  <a:lnTo>
                    <a:pt x="727149" y="506817"/>
                  </a:lnTo>
                  <a:lnTo>
                    <a:pt x="708392" y="547274"/>
                  </a:lnTo>
                  <a:lnTo>
                    <a:pt x="685065" y="584954"/>
                  </a:lnTo>
                  <a:lnTo>
                    <a:pt x="657521" y="619507"/>
                  </a:lnTo>
                  <a:lnTo>
                    <a:pt x="626111" y="650585"/>
                  </a:lnTo>
                  <a:lnTo>
                    <a:pt x="591190" y="677839"/>
                  </a:lnTo>
                  <a:lnTo>
                    <a:pt x="553108" y="700920"/>
                  </a:lnTo>
                  <a:lnTo>
                    <a:pt x="512220" y="719480"/>
                  </a:lnTo>
                  <a:lnTo>
                    <a:pt x="468876" y="733168"/>
                  </a:lnTo>
                  <a:lnTo>
                    <a:pt x="423431" y="741637"/>
                  </a:lnTo>
                  <a:lnTo>
                    <a:pt x="376237" y="744538"/>
                  </a:lnTo>
                  <a:lnTo>
                    <a:pt x="329043" y="741637"/>
                  </a:lnTo>
                  <a:lnTo>
                    <a:pt x="283598" y="733168"/>
                  </a:lnTo>
                  <a:lnTo>
                    <a:pt x="240254" y="719480"/>
                  </a:lnTo>
                  <a:lnTo>
                    <a:pt x="199366" y="700920"/>
                  </a:lnTo>
                  <a:lnTo>
                    <a:pt x="161284" y="677839"/>
                  </a:lnTo>
                  <a:lnTo>
                    <a:pt x="126363" y="650585"/>
                  </a:lnTo>
                  <a:lnTo>
                    <a:pt x="94953" y="619507"/>
                  </a:lnTo>
                  <a:lnTo>
                    <a:pt x="67409" y="584954"/>
                  </a:lnTo>
                  <a:lnTo>
                    <a:pt x="44082" y="547274"/>
                  </a:lnTo>
                  <a:lnTo>
                    <a:pt x="25325" y="506817"/>
                  </a:lnTo>
                  <a:lnTo>
                    <a:pt x="11490" y="463931"/>
                  </a:lnTo>
                  <a:lnTo>
                    <a:pt x="2931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7738" y="2747963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4">
                  <a:moveTo>
                    <a:pt x="0" y="372268"/>
                  </a:moveTo>
                  <a:lnTo>
                    <a:pt x="2931" y="325571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1"/>
                  </a:lnTo>
                  <a:lnTo>
                    <a:pt x="752475" y="372268"/>
                  </a:lnTo>
                  <a:lnTo>
                    <a:pt x="749543" y="418965"/>
                  </a:lnTo>
                  <a:lnTo>
                    <a:pt x="740984" y="463930"/>
                  </a:lnTo>
                  <a:lnTo>
                    <a:pt x="727149" y="506816"/>
                  </a:lnTo>
                  <a:lnTo>
                    <a:pt x="708392" y="547273"/>
                  </a:lnTo>
                  <a:lnTo>
                    <a:pt x="685065" y="584953"/>
                  </a:lnTo>
                  <a:lnTo>
                    <a:pt x="657521" y="619506"/>
                  </a:lnTo>
                  <a:lnTo>
                    <a:pt x="626111" y="650584"/>
                  </a:lnTo>
                  <a:lnTo>
                    <a:pt x="591190" y="677838"/>
                  </a:lnTo>
                  <a:lnTo>
                    <a:pt x="553108" y="700919"/>
                  </a:lnTo>
                  <a:lnTo>
                    <a:pt x="512220" y="719479"/>
                  </a:lnTo>
                  <a:lnTo>
                    <a:pt x="468876" y="733167"/>
                  </a:lnTo>
                  <a:lnTo>
                    <a:pt x="423431" y="741636"/>
                  </a:lnTo>
                  <a:lnTo>
                    <a:pt x="376237" y="744537"/>
                  </a:lnTo>
                  <a:lnTo>
                    <a:pt x="329043" y="741636"/>
                  </a:lnTo>
                  <a:lnTo>
                    <a:pt x="283598" y="733167"/>
                  </a:lnTo>
                  <a:lnTo>
                    <a:pt x="240254" y="719479"/>
                  </a:lnTo>
                  <a:lnTo>
                    <a:pt x="199366" y="700919"/>
                  </a:lnTo>
                  <a:lnTo>
                    <a:pt x="161284" y="677838"/>
                  </a:lnTo>
                  <a:lnTo>
                    <a:pt x="126363" y="650584"/>
                  </a:lnTo>
                  <a:lnTo>
                    <a:pt x="94953" y="619506"/>
                  </a:lnTo>
                  <a:lnTo>
                    <a:pt x="67409" y="584953"/>
                  </a:lnTo>
                  <a:lnTo>
                    <a:pt x="44082" y="547273"/>
                  </a:lnTo>
                  <a:lnTo>
                    <a:pt x="25325" y="506816"/>
                  </a:lnTo>
                  <a:lnTo>
                    <a:pt x="11490" y="463930"/>
                  </a:lnTo>
                  <a:lnTo>
                    <a:pt x="2931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7738" y="1779588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5">
                  <a:moveTo>
                    <a:pt x="0" y="372268"/>
                  </a:moveTo>
                  <a:lnTo>
                    <a:pt x="2931" y="325571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1"/>
                  </a:lnTo>
                  <a:lnTo>
                    <a:pt x="752475" y="372268"/>
                  </a:lnTo>
                  <a:lnTo>
                    <a:pt x="749543" y="418965"/>
                  </a:lnTo>
                  <a:lnTo>
                    <a:pt x="740984" y="463930"/>
                  </a:lnTo>
                  <a:lnTo>
                    <a:pt x="727149" y="506816"/>
                  </a:lnTo>
                  <a:lnTo>
                    <a:pt x="708392" y="547273"/>
                  </a:lnTo>
                  <a:lnTo>
                    <a:pt x="685065" y="584953"/>
                  </a:lnTo>
                  <a:lnTo>
                    <a:pt x="657521" y="619506"/>
                  </a:lnTo>
                  <a:lnTo>
                    <a:pt x="626111" y="650584"/>
                  </a:lnTo>
                  <a:lnTo>
                    <a:pt x="591190" y="677838"/>
                  </a:lnTo>
                  <a:lnTo>
                    <a:pt x="553108" y="700919"/>
                  </a:lnTo>
                  <a:lnTo>
                    <a:pt x="512220" y="719479"/>
                  </a:lnTo>
                  <a:lnTo>
                    <a:pt x="468876" y="733167"/>
                  </a:lnTo>
                  <a:lnTo>
                    <a:pt x="423431" y="741636"/>
                  </a:lnTo>
                  <a:lnTo>
                    <a:pt x="376237" y="744537"/>
                  </a:lnTo>
                  <a:lnTo>
                    <a:pt x="329043" y="741636"/>
                  </a:lnTo>
                  <a:lnTo>
                    <a:pt x="283598" y="733167"/>
                  </a:lnTo>
                  <a:lnTo>
                    <a:pt x="240254" y="719479"/>
                  </a:lnTo>
                  <a:lnTo>
                    <a:pt x="199366" y="700919"/>
                  </a:lnTo>
                  <a:lnTo>
                    <a:pt x="161284" y="677838"/>
                  </a:lnTo>
                  <a:lnTo>
                    <a:pt x="126363" y="650584"/>
                  </a:lnTo>
                  <a:lnTo>
                    <a:pt x="94953" y="619506"/>
                  </a:lnTo>
                  <a:lnTo>
                    <a:pt x="67409" y="584953"/>
                  </a:lnTo>
                  <a:lnTo>
                    <a:pt x="44082" y="547273"/>
                  </a:lnTo>
                  <a:lnTo>
                    <a:pt x="25325" y="506816"/>
                  </a:lnTo>
                  <a:lnTo>
                    <a:pt x="11490" y="463930"/>
                  </a:lnTo>
                  <a:lnTo>
                    <a:pt x="2931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2912" y="2747963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8300" y="2141245"/>
              <a:ext cx="1294765" cy="2921635"/>
            </a:xfrm>
            <a:custGeom>
              <a:avLst/>
              <a:gdLst/>
              <a:ahLst/>
              <a:cxnLst/>
              <a:rect l="l" t="t" r="r" b="b"/>
              <a:pathLst>
                <a:path w="1294764" h="2921635">
                  <a:moveTo>
                    <a:pt x="1294676" y="979792"/>
                  </a:moveTo>
                  <a:lnTo>
                    <a:pt x="1294536" y="979728"/>
                  </a:lnTo>
                  <a:lnTo>
                    <a:pt x="1294612" y="978255"/>
                  </a:lnTo>
                  <a:lnTo>
                    <a:pt x="1294244" y="977277"/>
                  </a:lnTo>
                  <a:lnTo>
                    <a:pt x="1294244" y="978204"/>
                  </a:lnTo>
                  <a:lnTo>
                    <a:pt x="1292326" y="978433"/>
                  </a:lnTo>
                  <a:lnTo>
                    <a:pt x="1291348" y="977861"/>
                  </a:lnTo>
                  <a:lnTo>
                    <a:pt x="1294244" y="978204"/>
                  </a:lnTo>
                  <a:lnTo>
                    <a:pt x="1294244" y="977277"/>
                  </a:lnTo>
                  <a:lnTo>
                    <a:pt x="1292288" y="972566"/>
                  </a:lnTo>
                  <a:lnTo>
                    <a:pt x="1243787" y="856843"/>
                  </a:lnTo>
                  <a:lnTo>
                    <a:pt x="1235417" y="853414"/>
                  </a:lnTo>
                  <a:lnTo>
                    <a:pt x="1220851" y="859510"/>
                  </a:lnTo>
                  <a:lnTo>
                    <a:pt x="1217434" y="867879"/>
                  </a:lnTo>
                  <a:lnTo>
                    <a:pt x="1238415" y="917956"/>
                  </a:lnTo>
                  <a:lnTo>
                    <a:pt x="20510" y="0"/>
                  </a:lnTo>
                  <a:lnTo>
                    <a:pt x="3302" y="22821"/>
                  </a:lnTo>
                  <a:lnTo>
                    <a:pt x="1197711" y="923074"/>
                  </a:lnTo>
                  <a:lnTo>
                    <a:pt x="1181061" y="913320"/>
                  </a:lnTo>
                  <a:lnTo>
                    <a:pt x="1172311" y="915619"/>
                  </a:lnTo>
                  <a:lnTo>
                    <a:pt x="1164336" y="929233"/>
                  </a:lnTo>
                  <a:lnTo>
                    <a:pt x="1165961" y="935456"/>
                  </a:lnTo>
                  <a:lnTo>
                    <a:pt x="1160195" y="939990"/>
                  </a:lnTo>
                  <a:lnTo>
                    <a:pt x="1158341" y="955662"/>
                  </a:lnTo>
                  <a:lnTo>
                    <a:pt x="1163942" y="962774"/>
                  </a:lnTo>
                  <a:lnTo>
                    <a:pt x="1185862" y="965377"/>
                  </a:lnTo>
                  <a:lnTo>
                    <a:pt x="11925" y="963917"/>
                  </a:lnTo>
                  <a:lnTo>
                    <a:pt x="11887" y="992492"/>
                  </a:lnTo>
                  <a:lnTo>
                    <a:pt x="1163802" y="993927"/>
                  </a:lnTo>
                  <a:lnTo>
                    <a:pt x="1158367" y="1000836"/>
                  </a:lnTo>
                  <a:lnTo>
                    <a:pt x="1160233" y="1016508"/>
                  </a:lnTo>
                  <a:lnTo>
                    <a:pt x="1166469" y="1021435"/>
                  </a:lnTo>
                  <a:lnTo>
                    <a:pt x="1164209" y="1030008"/>
                  </a:lnTo>
                  <a:lnTo>
                    <a:pt x="1172146" y="1043660"/>
                  </a:lnTo>
                  <a:lnTo>
                    <a:pt x="1173873" y="1044117"/>
                  </a:lnTo>
                  <a:lnTo>
                    <a:pt x="1173632" y="1044829"/>
                  </a:lnTo>
                  <a:lnTo>
                    <a:pt x="1176070" y="1049794"/>
                  </a:lnTo>
                  <a:lnTo>
                    <a:pt x="3302" y="1935175"/>
                  </a:lnTo>
                  <a:lnTo>
                    <a:pt x="20510" y="1957971"/>
                  </a:lnTo>
                  <a:lnTo>
                    <a:pt x="1236535" y="1039939"/>
                  </a:lnTo>
                  <a:lnTo>
                    <a:pt x="0" y="2905468"/>
                  </a:lnTo>
                  <a:lnTo>
                    <a:pt x="23812" y="2921254"/>
                  </a:lnTo>
                  <a:lnTo>
                    <a:pt x="1230401" y="1100899"/>
                  </a:lnTo>
                  <a:lnTo>
                    <a:pt x="1235506" y="1103033"/>
                  </a:lnTo>
                  <a:lnTo>
                    <a:pt x="1243876" y="1099604"/>
                  </a:lnTo>
                  <a:lnTo>
                    <a:pt x="1261452" y="1057554"/>
                  </a:lnTo>
                  <a:lnTo>
                    <a:pt x="1258582" y="1107922"/>
                  </a:lnTo>
                  <a:lnTo>
                    <a:pt x="1264602" y="1114666"/>
                  </a:lnTo>
                  <a:lnTo>
                    <a:pt x="1280363" y="1115580"/>
                  </a:lnTo>
                  <a:lnTo>
                    <a:pt x="1287106" y="1109560"/>
                  </a:lnTo>
                  <a:lnTo>
                    <a:pt x="1293736" y="993876"/>
                  </a:lnTo>
                  <a:lnTo>
                    <a:pt x="1294536" y="979881"/>
                  </a:lnTo>
                  <a:lnTo>
                    <a:pt x="1294676" y="979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5063" y="1887538"/>
              <a:ext cx="421005" cy="460375"/>
            </a:xfrm>
            <a:custGeom>
              <a:avLst/>
              <a:gdLst/>
              <a:ahLst/>
              <a:cxnLst/>
              <a:rect l="l" t="t" r="r" b="b"/>
              <a:pathLst>
                <a:path w="421005" h="460375">
                  <a:moveTo>
                    <a:pt x="0" y="0"/>
                  </a:moveTo>
                  <a:lnTo>
                    <a:pt x="420687" y="0"/>
                  </a:lnTo>
                  <a:lnTo>
                    <a:pt x="420687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62213" y="1895347"/>
            <a:ext cx="30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spc="-7" baseline="-17361" dirty="0">
                <a:latin typeface="Calibri Light"/>
                <a:cs typeface="Calibri Light"/>
              </a:rPr>
              <a:t>1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5063" y="2854326"/>
            <a:ext cx="421005" cy="462280"/>
          </a:xfrm>
          <a:custGeom>
            <a:avLst/>
            <a:gdLst/>
            <a:ahLst/>
            <a:cxnLst/>
            <a:rect l="l" t="t" r="r" b="b"/>
            <a:pathLst>
              <a:path w="421005" h="462279">
                <a:moveTo>
                  <a:pt x="0" y="0"/>
                </a:moveTo>
                <a:lnTo>
                  <a:pt x="420687" y="0"/>
                </a:lnTo>
                <a:lnTo>
                  <a:pt x="420687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62213" y="2861564"/>
            <a:ext cx="30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spc="-7" baseline="-17361" dirty="0">
                <a:latin typeface="Calibri Light"/>
                <a:cs typeface="Calibri Light"/>
              </a:rPr>
              <a:t>2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05063" y="3822701"/>
            <a:ext cx="421005" cy="462280"/>
          </a:xfrm>
          <a:custGeom>
            <a:avLst/>
            <a:gdLst/>
            <a:ahLst/>
            <a:cxnLst/>
            <a:rect l="l" t="t" r="r" b="b"/>
            <a:pathLst>
              <a:path w="421005" h="462279">
                <a:moveTo>
                  <a:pt x="0" y="0"/>
                </a:moveTo>
                <a:lnTo>
                  <a:pt x="420687" y="0"/>
                </a:lnTo>
                <a:lnTo>
                  <a:pt x="420687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62213" y="3830828"/>
            <a:ext cx="30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spc="-7" baseline="-17361" dirty="0">
                <a:latin typeface="Calibri Light"/>
                <a:cs typeface="Calibri Light"/>
              </a:rPr>
              <a:t>3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52676" y="4818062"/>
            <a:ext cx="494030" cy="462280"/>
          </a:xfrm>
          <a:custGeom>
            <a:avLst/>
            <a:gdLst/>
            <a:ahLst/>
            <a:cxnLst/>
            <a:rect l="l" t="t" r="r" b="b"/>
            <a:pathLst>
              <a:path w="494030" h="462279">
                <a:moveTo>
                  <a:pt x="0" y="0"/>
                </a:moveTo>
                <a:lnTo>
                  <a:pt x="493713" y="0"/>
                </a:lnTo>
                <a:lnTo>
                  <a:pt x="493713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33638" y="482447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+1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57145" y="1751013"/>
            <a:ext cx="6422390" cy="3705225"/>
            <a:chOff x="2957145" y="1751013"/>
            <a:chExt cx="6422390" cy="3705225"/>
          </a:xfrm>
        </p:grpSpPr>
        <p:sp>
          <p:nvSpPr>
            <p:cNvPr id="23" name="object 23"/>
            <p:cNvSpPr/>
            <p:nvPr/>
          </p:nvSpPr>
          <p:spPr>
            <a:xfrm>
              <a:off x="4252912" y="3714750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9"/>
                  </a:moveTo>
                  <a:lnTo>
                    <a:pt x="2937" y="325572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2"/>
                  </a:lnTo>
                  <a:lnTo>
                    <a:pt x="754062" y="372269"/>
                  </a:lnTo>
                  <a:lnTo>
                    <a:pt x="751124" y="418965"/>
                  </a:lnTo>
                  <a:lnTo>
                    <a:pt x="742547" y="463931"/>
                  </a:lnTo>
                  <a:lnTo>
                    <a:pt x="728683" y="506817"/>
                  </a:lnTo>
                  <a:lnTo>
                    <a:pt x="709886" y="547274"/>
                  </a:lnTo>
                  <a:lnTo>
                    <a:pt x="686510" y="584954"/>
                  </a:lnTo>
                  <a:lnTo>
                    <a:pt x="658907" y="619507"/>
                  </a:lnTo>
                  <a:lnTo>
                    <a:pt x="627432" y="650585"/>
                  </a:lnTo>
                  <a:lnTo>
                    <a:pt x="592436" y="677839"/>
                  </a:lnTo>
                  <a:lnTo>
                    <a:pt x="554275" y="700920"/>
                  </a:lnTo>
                  <a:lnTo>
                    <a:pt x="513300" y="719480"/>
                  </a:lnTo>
                  <a:lnTo>
                    <a:pt x="469865" y="733168"/>
                  </a:lnTo>
                  <a:lnTo>
                    <a:pt x="424324" y="741637"/>
                  </a:lnTo>
                  <a:lnTo>
                    <a:pt x="377031" y="744538"/>
                  </a:lnTo>
                  <a:lnTo>
                    <a:pt x="329737" y="741637"/>
                  </a:lnTo>
                  <a:lnTo>
                    <a:pt x="284196" y="733168"/>
                  </a:lnTo>
                  <a:lnTo>
                    <a:pt x="240761" y="719480"/>
                  </a:lnTo>
                  <a:lnTo>
                    <a:pt x="199786" y="700920"/>
                  </a:lnTo>
                  <a:lnTo>
                    <a:pt x="161625" y="677839"/>
                  </a:lnTo>
                  <a:lnTo>
                    <a:pt x="126629" y="650585"/>
                  </a:lnTo>
                  <a:lnTo>
                    <a:pt x="95154" y="619507"/>
                  </a:lnTo>
                  <a:lnTo>
                    <a:pt x="67551" y="584954"/>
                  </a:lnTo>
                  <a:lnTo>
                    <a:pt x="44175" y="547274"/>
                  </a:lnTo>
                  <a:lnTo>
                    <a:pt x="25378" y="506817"/>
                  </a:lnTo>
                  <a:lnTo>
                    <a:pt x="11514" y="463931"/>
                  </a:lnTo>
                  <a:lnTo>
                    <a:pt x="2937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7144" y="2087778"/>
              <a:ext cx="1310640" cy="2978785"/>
            </a:xfrm>
            <a:custGeom>
              <a:avLst/>
              <a:gdLst/>
              <a:ahLst/>
              <a:cxnLst/>
              <a:rect l="l" t="t" r="r" b="b"/>
              <a:pathLst>
                <a:path w="1310639" h="2978785">
                  <a:moveTo>
                    <a:pt x="1310487" y="195618"/>
                  </a:moveTo>
                  <a:lnTo>
                    <a:pt x="1298054" y="84975"/>
                  </a:lnTo>
                  <a:lnTo>
                    <a:pt x="1295793" y="64884"/>
                  </a:lnTo>
                  <a:lnTo>
                    <a:pt x="1293507" y="65112"/>
                  </a:lnTo>
                  <a:lnTo>
                    <a:pt x="1217917" y="20891"/>
                  </a:lnTo>
                  <a:lnTo>
                    <a:pt x="1217917" y="156451"/>
                  </a:lnTo>
                  <a:lnTo>
                    <a:pt x="1214551" y="161531"/>
                  </a:lnTo>
                  <a:lnTo>
                    <a:pt x="1214551" y="213258"/>
                  </a:lnTo>
                  <a:lnTo>
                    <a:pt x="780072" y="1196213"/>
                  </a:lnTo>
                  <a:lnTo>
                    <a:pt x="766356" y="1175524"/>
                  </a:lnTo>
                  <a:lnTo>
                    <a:pt x="766356" y="1227251"/>
                  </a:lnTo>
                  <a:lnTo>
                    <a:pt x="648627" y="1493608"/>
                  </a:lnTo>
                  <a:lnTo>
                    <a:pt x="636765" y="1484655"/>
                  </a:lnTo>
                  <a:lnTo>
                    <a:pt x="636765" y="1520444"/>
                  </a:lnTo>
                  <a:lnTo>
                    <a:pt x="430860" y="1986280"/>
                  </a:lnTo>
                  <a:lnTo>
                    <a:pt x="39636" y="1985797"/>
                  </a:lnTo>
                  <a:lnTo>
                    <a:pt x="444373" y="1375194"/>
                  </a:lnTo>
                  <a:lnTo>
                    <a:pt x="636765" y="1520444"/>
                  </a:lnTo>
                  <a:lnTo>
                    <a:pt x="636765" y="1484655"/>
                  </a:lnTo>
                  <a:lnTo>
                    <a:pt x="460184" y="1351343"/>
                  </a:lnTo>
                  <a:lnTo>
                    <a:pt x="654392" y="1058341"/>
                  </a:lnTo>
                  <a:lnTo>
                    <a:pt x="766356" y="1227251"/>
                  </a:lnTo>
                  <a:lnTo>
                    <a:pt x="766356" y="1175524"/>
                  </a:lnTo>
                  <a:lnTo>
                    <a:pt x="671537" y="1032484"/>
                  </a:lnTo>
                  <a:lnTo>
                    <a:pt x="1214551" y="213258"/>
                  </a:lnTo>
                  <a:lnTo>
                    <a:pt x="1214551" y="161531"/>
                  </a:lnTo>
                  <a:lnTo>
                    <a:pt x="654392" y="1006614"/>
                  </a:lnTo>
                  <a:lnTo>
                    <a:pt x="637247" y="980757"/>
                  </a:lnTo>
                  <a:lnTo>
                    <a:pt x="637247" y="1032484"/>
                  </a:lnTo>
                  <a:lnTo>
                    <a:pt x="437337" y="1334096"/>
                  </a:lnTo>
                  <a:lnTo>
                    <a:pt x="36779" y="1031684"/>
                  </a:lnTo>
                  <a:lnTo>
                    <a:pt x="436867" y="730135"/>
                  </a:lnTo>
                  <a:lnTo>
                    <a:pt x="637247" y="1032484"/>
                  </a:lnTo>
                  <a:lnTo>
                    <a:pt x="637247" y="980757"/>
                  </a:lnTo>
                  <a:lnTo>
                    <a:pt x="459727" y="712901"/>
                  </a:lnTo>
                  <a:lnTo>
                    <a:pt x="1193939" y="159512"/>
                  </a:lnTo>
                  <a:lnTo>
                    <a:pt x="1196987" y="163715"/>
                  </a:lnTo>
                  <a:lnTo>
                    <a:pt x="1205915" y="165138"/>
                  </a:lnTo>
                  <a:lnTo>
                    <a:pt x="1217917" y="156451"/>
                  </a:lnTo>
                  <a:lnTo>
                    <a:pt x="1217917" y="20891"/>
                  </a:lnTo>
                  <a:lnTo>
                    <a:pt x="1182217" y="0"/>
                  </a:lnTo>
                  <a:lnTo>
                    <a:pt x="1173467" y="2298"/>
                  </a:lnTo>
                  <a:lnTo>
                    <a:pt x="1165491" y="15913"/>
                  </a:lnTo>
                  <a:lnTo>
                    <a:pt x="1167790" y="24663"/>
                  </a:lnTo>
                  <a:lnTo>
                    <a:pt x="1214640" y="52082"/>
                  </a:lnTo>
                  <a:lnTo>
                    <a:pt x="1177175" y="52044"/>
                  </a:lnTo>
                  <a:lnTo>
                    <a:pt x="1177175" y="136372"/>
                  </a:lnTo>
                  <a:lnTo>
                    <a:pt x="443903" y="689038"/>
                  </a:lnTo>
                  <a:lnTo>
                    <a:pt x="39687" y="79197"/>
                  </a:lnTo>
                  <a:lnTo>
                    <a:pt x="1164856" y="80606"/>
                  </a:lnTo>
                  <a:lnTo>
                    <a:pt x="1159497" y="87414"/>
                  </a:lnTo>
                  <a:lnTo>
                    <a:pt x="1161351" y="103085"/>
                  </a:lnTo>
                  <a:lnTo>
                    <a:pt x="1167638" y="108051"/>
                  </a:lnTo>
                  <a:lnTo>
                    <a:pt x="1165364" y="116687"/>
                  </a:lnTo>
                  <a:lnTo>
                    <a:pt x="1173302" y="130340"/>
                  </a:lnTo>
                  <a:lnTo>
                    <a:pt x="1175029" y="130797"/>
                  </a:lnTo>
                  <a:lnTo>
                    <a:pt x="1174788" y="131508"/>
                  </a:lnTo>
                  <a:lnTo>
                    <a:pt x="1177175" y="136372"/>
                  </a:lnTo>
                  <a:lnTo>
                    <a:pt x="1177175" y="52044"/>
                  </a:lnTo>
                  <a:lnTo>
                    <a:pt x="13081" y="50584"/>
                  </a:lnTo>
                  <a:lnTo>
                    <a:pt x="13055" y="64884"/>
                  </a:lnTo>
                  <a:lnTo>
                    <a:pt x="1155" y="72771"/>
                  </a:lnTo>
                  <a:lnTo>
                    <a:pt x="421043" y="706272"/>
                  </a:lnTo>
                  <a:lnTo>
                    <a:pt x="4457" y="1020254"/>
                  </a:lnTo>
                  <a:lnTo>
                    <a:pt x="13055" y="1031671"/>
                  </a:lnTo>
                  <a:lnTo>
                    <a:pt x="4457" y="1043063"/>
                  </a:lnTo>
                  <a:lnTo>
                    <a:pt x="421525" y="1357947"/>
                  </a:lnTo>
                  <a:lnTo>
                    <a:pt x="1155" y="1992147"/>
                  </a:lnTo>
                  <a:lnTo>
                    <a:pt x="13055" y="2000046"/>
                  </a:lnTo>
                  <a:lnTo>
                    <a:pt x="13042" y="2014334"/>
                  </a:lnTo>
                  <a:lnTo>
                    <a:pt x="418236" y="2014842"/>
                  </a:lnTo>
                  <a:lnTo>
                    <a:pt x="0" y="2961055"/>
                  </a:lnTo>
                  <a:lnTo>
                    <a:pt x="13055" y="2966834"/>
                  </a:lnTo>
                  <a:lnTo>
                    <a:pt x="21666" y="2978239"/>
                  </a:lnTo>
                  <a:lnTo>
                    <a:pt x="1239570" y="2060282"/>
                  </a:lnTo>
                  <a:lnTo>
                    <a:pt x="1218590" y="2110359"/>
                  </a:lnTo>
                  <a:lnTo>
                    <a:pt x="1222006" y="2118728"/>
                  </a:lnTo>
                  <a:lnTo>
                    <a:pt x="1236573" y="2124824"/>
                  </a:lnTo>
                  <a:lnTo>
                    <a:pt x="1244942" y="2121395"/>
                  </a:lnTo>
                  <a:lnTo>
                    <a:pt x="1293444" y="2005660"/>
                  </a:lnTo>
                  <a:lnTo>
                    <a:pt x="1294892" y="2002180"/>
                  </a:lnTo>
                  <a:lnTo>
                    <a:pt x="1295831" y="2001634"/>
                  </a:lnTo>
                  <a:lnTo>
                    <a:pt x="1295260" y="2001304"/>
                  </a:lnTo>
                  <a:lnTo>
                    <a:pt x="1295768" y="2000097"/>
                  </a:lnTo>
                  <a:lnTo>
                    <a:pt x="1295400" y="1993442"/>
                  </a:lnTo>
                  <a:lnTo>
                    <a:pt x="1295400" y="2000046"/>
                  </a:lnTo>
                  <a:lnTo>
                    <a:pt x="1293495" y="2000275"/>
                  </a:lnTo>
                  <a:lnTo>
                    <a:pt x="1292529" y="1999716"/>
                  </a:lnTo>
                  <a:lnTo>
                    <a:pt x="1295400" y="2000046"/>
                  </a:lnTo>
                  <a:lnTo>
                    <a:pt x="1295400" y="1993442"/>
                  </a:lnTo>
                  <a:lnTo>
                    <a:pt x="1294892" y="1984362"/>
                  </a:lnTo>
                  <a:lnTo>
                    <a:pt x="1288262" y="1868690"/>
                  </a:lnTo>
                  <a:lnTo>
                    <a:pt x="1281518" y="1862658"/>
                  </a:lnTo>
                  <a:lnTo>
                    <a:pt x="1265758" y="1863572"/>
                  </a:lnTo>
                  <a:lnTo>
                    <a:pt x="1259738" y="1870316"/>
                  </a:lnTo>
                  <a:lnTo>
                    <a:pt x="1262621" y="1920735"/>
                  </a:lnTo>
                  <a:lnTo>
                    <a:pt x="1245031" y="1878647"/>
                  </a:lnTo>
                  <a:lnTo>
                    <a:pt x="1237691" y="1875637"/>
                  </a:lnTo>
                  <a:lnTo>
                    <a:pt x="1237691" y="1938312"/>
                  </a:lnTo>
                  <a:lnTo>
                    <a:pt x="1187818" y="1900669"/>
                  </a:lnTo>
                  <a:lnTo>
                    <a:pt x="1187818" y="1987219"/>
                  </a:lnTo>
                  <a:lnTo>
                    <a:pt x="1182281" y="1987219"/>
                  </a:lnTo>
                  <a:lnTo>
                    <a:pt x="1182281" y="2067674"/>
                  </a:lnTo>
                  <a:lnTo>
                    <a:pt x="48348" y="2922333"/>
                  </a:lnTo>
                  <a:lnTo>
                    <a:pt x="449453" y="2014880"/>
                  </a:lnTo>
                  <a:lnTo>
                    <a:pt x="1164869" y="2015769"/>
                  </a:lnTo>
                  <a:lnTo>
                    <a:pt x="1159497" y="2022576"/>
                  </a:lnTo>
                  <a:lnTo>
                    <a:pt x="1161351" y="2038248"/>
                  </a:lnTo>
                  <a:lnTo>
                    <a:pt x="1167638" y="2043214"/>
                  </a:lnTo>
                  <a:lnTo>
                    <a:pt x="1165364" y="2051862"/>
                  </a:lnTo>
                  <a:lnTo>
                    <a:pt x="1173302" y="2065502"/>
                  </a:lnTo>
                  <a:lnTo>
                    <a:pt x="1182052" y="2067814"/>
                  </a:lnTo>
                  <a:lnTo>
                    <a:pt x="1182281" y="2067674"/>
                  </a:lnTo>
                  <a:lnTo>
                    <a:pt x="1182281" y="1987219"/>
                  </a:lnTo>
                  <a:lnTo>
                    <a:pt x="462076" y="1986318"/>
                  </a:lnTo>
                  <a:lnTo>
                    <a:pt x="660184" y="1538122"/>
                  </a:lnTo>
                  <a:lnTo>
                    <a:pt x="1177226" y="1928456"/>
                  </a:lnTo>
                  <a:lnTo>
                    <a:pt x="1174788" y="1933409"/>
                  </a:lnTo>
                  <a:lnTo>
                    <a:pt x="1175931" y="1936813"/>
                  </a:lnTo>
                  <a:lnTo>
                    <a:pt x="1173467" y="1937461"/>
                  </a:lnTo>
                  <a:lnTo>
                    <a:pt x="1165491" y="1951075"/>
                  </a:lnTo>
                  <a:lnTo>
                    <a:pt x="1167104" y="1957222"/>
                  </a:lnTo>
                  <a:lnTo>
                    <a:pt x="1161389" y="1961730"/>
                  </a:lnTo>
                  <a:lnTo>
                    <a:pt x="1159522" y="1977402"/>
                  </a:lnTo>
                  <a:lnTo>
                    <a:pt x="1165110" y="1984502"/>
                  </a:lnTo>
                  <a:lnTo>
                    <a:pt x="1187818" y="1987219"/>
                  </a:lnTo>
                  <a:lnTo>
                    <a:pt x="1187818" y="1900669"/>
                  </a:lnTo>
                  <a:lnTo>
                    <a:pt x="672045" y="1511287"/>
                  </a:lnTo>
                  <a:lnTo>
                    <a:pt x="785101" y="1255522"/>
                  </a:lnTo>
                  <a:lnTo>
                    <a:pt x="1237691" y="1938312"/>
                  </a:lnTo>
                  <a:lnTo>
                    <a:pt x="1237691" y="1875637"/>
                  </a:lnTo>
                  <a:lnTo>
                    <a:pt x="1236662" y="1875205"/>
                  </a:lnTo>
                  <a:lnTo>
                    <a:pt x="1231569" y="1877339"/>
                  </a:lnTo>
                  <a:lnTo>
                    <a:pt x="798817" y="1224495"/>
                  </a:lnTo>
                  <a:lnTo>
                    <a:pt x="1260576" y="179819"/>
                  </a:lnTo>
                  <a:lnTo>
                    <a:pt x="1259738" y="194602"/>
                  </a:lnTo>
                  <a:lnTo>
                    <a:pt x="1265758" y="201345"/>
                  </a:lnTo>
                  <a:lnTo>
                    <a:pt x="1281518" y="202260"/>
                  </a:lnTo>
                  <a:lnTo>
                    <a:pt x="1283830" y="200202"/>
                  </a:lnTo>
                  <a:lnTo>
                    <a:pt x="1289164" y="204457"/>
                  </a:lnTo>
                  <a:lnTo>
                    <a:pt x="1304848" y="202692"/>
                  </a:lnTo>
                  <a:lnTo>
                    <a:pt x="1310487" y="195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2912" y="177958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5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52912" y="4683125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9"/>
                  </a:moveTo>
                  <a:lnTo>
                    <a:pt x="2937" y="325572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2"/>
                  </a:lnTo>
                  <a:lnTo>
                    <a:pt x="754062" y="372269"/>
                  </a:lnTo>
                  <a:lnTo>
                    <a:pt x="751124" y="418965"/>
                  </a:lnTo>
                  <a:lnTo>
                    <a:pt x="742547" y="463931"/>
                  </a:lnTo>
                  <a:lnTo>
                    <a:pt x="728683" y="506817"/>
                  </a:lnTo>
                  <a:lnTo>
                    <a:pt x="709886" y="547274"/>
                  </a:lnTo>
                  <a:lnTo>
                    <a:pt x="686510" y="584954"/>
                  </a:lnTo>
                  <a:lnTo>
                    <a:pt x="658907" y="619507"/>
                  </a:lnTo>
                  <a:lnTo>
                    <a:pt x="627432" y="650585"/>
                  </a:lnTo>
                  <a:lnTo>
                    <a:pt x="592436" y="677839"/>
                  </a:lnTo>
                  <a:lnTo>
                    <a:pt x="554275" y="700920"/>
                  </a:lnTo>
                  <a:lnTo>
                    <a:pt x="513300" y="719480"/>
                  </a:lnTo>
                  <a:lnTo>
                    <a:pt x="469865" y="733168"/>
                  </a:lnTo>
                  <a:lnTo>
                    <a:pt x="424324" y="741637"/>
                  </a:lnTo>
                  <a:lnTo>
                    <a:pt x="377031" y="744538"/>
                  </a:lnTo>
                  <a:lnTo>
                    <a:pt x="329737" y="741637"/>
                  </a:lnTo>
                  <a:lnTo>
                    <a:pt x="284196" y="733168"/>
                  </a:lnTo>
                  <a:lnTo>
                    <a:pt x="240761" y="719480"/>
                  </a:lnTo>
                  <a:lnTo>
                    <a:pt x="199786" y="700920"/>
                  </a:lnTo>
                  <a:lnTo>
                    <a:pt x="161625" y="677839"/>
                  </a:lnTo>
                  <a:lnTo>
                    <a:pt x="126629" y="650585"/>
                  </a:lnTo>
                  <a:lnTo>
                    <a:pt x="95154" y="619507"/>
                  </a:lnTo>
                  <a:lnTo>
                    <a:pt x="67551" y="584954"/>
                  </a:lnTo>
                  <a:lnTo>
                    <a:pt x="44175" y="547274"/>
                  </a:lnTo>
                  <a:lnTo>
                    <a:pt x="25378" y="506817"/>
                  </a:lnTo>
                  <a:lnTo>
                    <a:pt x="11514" y="463931"/>
                  </a:lnTo>
                  <a:lnTo>
                    <a:pt x="2937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02137" y="4832351"/>
              <a:ext cx="494030" cy="460375"/>
            </a:xfrm>
            <a:custGeom>
              <a:avLst/>
              <a:gdLst/>
              <a:ahLst/>
              <a:cxnLst/>
              <a:rect l="l" t="t" r="r" b="b"/>
              <a:pathLst>
                <a:path w="494029" h="460375">
                  <a:moveTo>
                    <a:pt x="0" y="0"/>
                  </a:moveTo>
                  <a:lnTo>
                    <a:pt x="493712" y="0"/>
                  </a:lnTo>
                  <a:lnTo>
                    <a:pt x="493712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24858" y="2979850"/>
              <a:ext cx="754380" cy="132715"/>
            </a:xfrm>
            <a:custGeom>
              <a:avLst/>
              <a:gdLst/>
              <a:ahLst/>
              <a:cxnLst/>
              <a:rect l="l" t="t" r="r" b="b"/>
              <a:pathLst>
                <a:path w="754379" h="132714">
                  <a:moveTo>
                    <a:pt x="672925" y="80678"/>
                  </a:moveTo>
                  <a:lnTo>
                    <a:pt x="625975" y="107933"/>
                  </a:lnTo>
                  <a:lnTo>
                    <a:pt x="623655" y="116677"/>
                  </a:lnTo>
                  <a:lnTo>
                    <a:pt x="631577" y="130326"/>
                  </a:lnTo>
                  <a:lnTo>
                    <a:pt x="640321" y="132646"/>
                  </a:lnTo>
                  <a:lnTo>
                    <a:pt x="729649" y="80789"/>
                  </a:lnTo>
                  <a:lnTo>
                    <a:pt x="672925" y="80678"/>
                  </a:lnTo>
                  <a:close/>
                </a:path>
                <a:path w="754379" h="132714">
                  <a:moveTo>
                    <a:pt x="697447" y="66443"/>
                  </a:moveTo>
                  <a:lnTo>
                    <a:pt x="672925" y="80678"/>
                  </a:lnTo>
                  <a:lnTo>
                    <a:pt x="725768" y="80789"/>
                  </a:lnTo>
                  <a:lnTo>
                    <a:pt x="725772" y="78828"/>
                  </a:lnTo>
                  <a:lnTo>
                    <a:pt x="718577" y="78828"/>
                  </a:lnTo>
                  <a:lnTo>
                    <a:pt x="697447" y="66443"/>
                  </a:lnTo>
                  <a:close/>
                </a:path>
                <a:path w="754379" h="132714">
                  <a:moveTo>
                    <a:pt x="640600" y="0"/>
                  </a:moveTo>
                  <a:lnTo>
                    <a:pt x="631847" y="2283"/>
                  </a:lnTo>
                  <a:lnTo>
                    <a:pt x="623867" y="15899"/>
                  </a:lnTo>
                  <a:lnTo>
                    <a:pt x="626150" y="24651"/>
                  </a:lnTo>
                  <a:lnTo>
                    <a:pt x="672983" y="52103"/>
                  </a:lnTo>
                  <a:lnTo>
                    <a:pt x="725829" y="52214"/>
                  </a:lnTo>
                  <a:lnTo>
                    <a:pt x="725768" y="80789"/>
                  </a:lnTo>
                  <a:lnTo>
                    <a:pt x="729649" y="80789"/>
                  </a:lnTo>
                  <a:lnTo>
                    <a:pt x="754157" y="66561"/>
                  </a:lnTo>
                  <a:lnTo>
                    <a:pt x="640600" y="0"/>
                  </a:lnTo>
                  <a:close/>
                </a:path>
                <a:path w="754379" h="132714">
                  <a:moveTo>
                    <a:pt x="59" y="50686"/>
                  </a:moveTo>
                  <a:lnTo>
                    <a:pt x="0" y="79261"/>
                  </a:lnTo>
                  <a:lnTo>
                    <a:pt x="672925" y="80678"/>
                  </a:lnTo>
                  <a:lnTo>
                    <a:pt x="697447" y="66443"/>
                  </a:lnTo>
                  <a:lnTo>
                    <a:pt x="672983" y="52103"/>
                  </a:lnTo>
                  <a:lnTo>
                    <a:pt x="59" y="50686"/>
                  </a:lnTo>
                  <a:close/>
                </a:path>
                <a:path w="754379" h="132714">
                  <a:moveTo>
                    <a:pt x="718629" y="54146"/>
                  </a:moveTo>
                  <a:lnTo>
                    <a:pt x="697447" y="66443"/>
                  </a:lnTo>
                  <a:lnTo>
                    <a:pt x="718577" y="78828"/>
                  </a:lnTo>
                  <a:lnTo>
                    <a:pt x="718629" y="54146"/>
                  </a:lnTo>
                  <a:close/>
                </a:path>
                <a:path w="754379" h="132714">
                  <a:moveTo>
                    <a:pt x="725825" y="54146"/>
                  </a:moveTo>
                  <a:lnTo>
                    <a:pt x="718629" y="54146"/>
                  </a:lnTo>
                  <a:lnTo>
                    <a:pt x="718577" y="78828"/>
                  </a:lnTo>
                  <a:lnTo>
                    <a:pt x="725772" y="78828"/>
                  </a:lnTo>
                  <a:lnTo>
                    <a:pt x="725825" y="54146"/>
                  </a:lnTo>
                  <a:close/>
                </a:path>
                <a:path w="754379" h="132714">
                  <a:moveTo>
                    <a:pt x="672983" y="52103"/>
                  </a:moveTo>
                  <a:lnTo>
                    <a:pt x="697447" y="66443"/>
                  </a:lnTo>
                  <a:lnTo>
                    <a:pt x="718629" y="54146"/>
                  </a:lnTo>
                  <a:lnTo>
                    <a:pt x="725825" y="54146"/>
                  </a:lnTo>
                  <a:lnTo>
                    <a:pt x="725829" y="52214"/>
                  </a:lnTo>
                  <a:lnTo>
                    <a:pt x="672983" y="52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483100" y="4839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+1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94393" y="2139413"/>
            <a:ext cx="3659504" cy="2924810"/>
            <a:chOff x="4994393" y="2139413"/>
            <a:chExt cx="3659504" cy="2924810"/>
          </a:xfrm>
        </p:grpSpPr>
        <p:sp>
          <p:nvSpPr>
            <p:cNvPr id="31" name="object 31"/>
            <p:cNvSpPr/>
            <p:nvPr/>
          </p:nvSpPr>
          <p:spPr>
            <a:xfrm>
              <a:off x="7870826" y="2673349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9"/>
                  </a:moveTo>
                  <a:lnTo>
                    <a:pt x="2937" y="325572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7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5" y="2900"/>
                  </a:lnTo>
                  <a:lnTo>
                    <a:pt x="469866" y="11369"/>
                  </a:lnTo>
                  <a:lnTo>
                    <a:pt x="513301" y="25057"/>
                  </a:lnTo>
                  <a:lnTo>
                    <a:pt x="554275" y="43617"/>
                  </a:lnTo>
                  <a:lnTo>
                    <a:pt x="592437" y="66698"/>
                  </a:lnTo>
                  <a:lnTo>
                    <a:pt x="627433" y="93952"/>
                  </a:lnTo>
                  <a:lnTo>
                    <a:pt x="658908" y="125030"/>
                  </a:lnTo>
                  <a:lnTo>
                    <a:pt x="686511" y="159583"/>
                  </a:lnTo>
                  <a:lnTo>
                    <a:pt x="709887" y="197263"/>
                  </a:lnTo>
                  <a:lnTo>
                    <a:pt x="728684" y="237720"/>
                  </a:lnTo>
                  <a:lnTo>
                    <a:pt x="742548" y="280606"/>
                  </a:lnTo>
                  <a:lnTo>
                    <a:pt x="751125" y="325572"/>
                  </a:lnTo>
                  <a:lnTo>
                    <a:pt x="754063" y="372269"/>
                  </a:lnTo>
                  <a:lnTo>
                    <a:pt x="751125" y="418965"/>
                  </a:lnTo>
                  <a:lnTo>
                    <a:pt x="742548" y="463931"/>
                  </a:lnTo>
                  <a:lnTo>
                    <a:pt x="728684" y="506817"/>
                  </a:lnTo>
                  <a:lnTo>
                    <a:pt x="709887" y="547274"/>
                  </a:lnTo>
                  <a:lnTo>
                    <a:pt x="686511" y="584954"/>
                  </a:lnTo>
                  <a:lnTo>
                    <a:pt x="658908" y="619507"/>
                  </a:lnTo>
                  <a:lnTo>
                    <a:pt x="627433" y="650585"/>
                  </a:lnTo>
                  <a:lnTo>
                    <a:pt x="592437" y="677839"/>
                  </a:lnTo>
                  <a:lnTo>
                    <a:pt x="554275" y="700920"/>
                  </a:lnTo>
                  <a:lnTo>
                    <a:pt x="513301" y="719480"/>
                  </a:lnTo>
                  <a:lnTo>
                    <a:pt x="469866" y="733168"/>
                  </a:lnTo>
                  <a:lnTo>
                    <a:pt x="424325" y="741637"/>
                  </a:lnTo>
                  <a:lnTo>
                    <a:pt x="377031" y="744538"/>
                  </a:lnTo>
                  <a:lnTo>
                    <a:pt x="329737" y="741637"/>
                  </a:lnTo>
                  <a:lnTo>
                    <a:pt x="284196" y="733168"/>
                  </a:lnTo>
                  <a:lnTo>
                    <a:pt x="240761" y="719480"/>
                  </a:lnTo>
                  <a:lnTo>
                    <a:pt x="199787" y="700920"/>
                  </a:lnTo>
                  <a:lnTo>
                    <a:pt x="161625" y="677839"/>
                  </a:lnTo>
                  <a:lnTo>
                    <a:pt x="126629" y="650585"/>
                  </a:lnTo>
                  <a:lnTo>
                    <a:pt x="95154" y="619507"/>
                  </a:lnTo>
                  <a:lnTo>
                    <a:pt x="67551" y="584954"/>
                  </a:lnTo>
                  <a:lnTo>
                    <a:pt x="44175" y="547274"/>
                  </a:lnTo>
                  <a:lnTo>
                    <a:pt x="25378" y="506817"/>
                  </a:lnTo>
                  <a:lnTo>
                    <a:pt x="11514" y="463931"/>
                  </a:lnTo>
                  <a:lnTo>
                    <a:pt x="2937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9526" y="2660319"/>
              <a:ext cx="847090" cy="1955164"/>
            </a:xfrm>
            <a:custGeom>
              <a:avLst/>
              <a:gdLst/>
              <a:ahLst/>
              <a:cxnLst/>
              <a:rect l="l" t="t" r="r" b="b"/>
              <a:pathLst>
                <a:path w="847090" h="1955164">
                  <a:moveTo>
                    <a:pt x="846683" y="515975"/>
                  </a:moveTo>
                  <a:lnTo>
                    <a:pt x="842073" y="402818"/>
                  </a:lnTo>
                  <a:lnTo>
                    <a:pt x="841324" y="384556"/>
                  </a:lnTo>
                  <a:lnTo>
                    <a:pt x="764730" y="277507"/>
                  </a:lnTo>
                  <a:lnTo>
                    <a:pt x="755815" y="276034"/>
                  </a:lnTo>
                  <a:lnTo>
                    <a:pt x="742975" y="285216"/>
                  </a:lnTo>
                  <a:lnTo>
                    <a:pt x="741502" y="294144"/>
                  </a:lnTo>
                  <a:lnTo>
                    <a:pt x="773099" y="338289"/>
                  </a:lnTo>
                  <a:lnTo>
                    <a:pt x="18465" y="0"/>
                  </a:lnTo>
                  <a:lnTo>
                    <a:pt x="6769" y="26073"/>
                  </a:lnTo>
                  <a:lnTo>
                    <a:pt x="761415" y="364363"/>
                  </a:lnTo>
                  <a:lnTo>
                    <a:pt x="707428" y="370141"/>
                  </a:lnTo>
                  <a:lnTo>
                    <a:pt x="701751" y="377177"/>
                  </a:lnTo>
                  <a:lnTo>
                    <a:pt x="703427" y="392874"/>
                  </a:lnTo>
                  <a:lnTo>
                    <a:pt x="709574" y="397827"/>
                  </a:lnTo>
                  <a:lnTo>
                    <a:pt x="704545" y="403923"/>
                  </a:lnTo>
                  <a:lnTo>
                    <a:pt x="706043" y="419633"/>
                  </a:lnTo>
                  <a:lnTo>
                    <a:pt x="713016" y="425386"/>
                  </a:lnTo>
                  <a:lnTo>
                    <a:pt x="767067" y="420243"/>
                  </a:lnTo>
                  <a:lnTo>
                    <a:pt x="4279" y="968222"/>
                  </a:lnTo>
                  <a:lnTo>
                    <a:pt x="20955" y="991425"/>
                  </a:lnTo>
                  <a:lnTo>
                    <a:pt x="737679" y="476542"/>
                  </a:lnTo>
                  <a:lnTo>
                    <a:pt x="744550" y="478142"/>
                  </a:lnTo>
                  <a:lnTo>
                    <a:pt x="777316" y="457809"/>
                  </a:lnTo>
                  <a:lnTo>
                    <a:pt x="761606" y="493026"/>
                  </a:lnTo>
                  <a:lnTo>
                    <a:pt x="764120" y="499618"/>
                  </a:lnTo>
                  <a:lnTo>
                    <a:pt x="0" y="1941512"/>
                  </a:lnTo>
                  <a:lnTo>
                    <a:pt x="25247" y="1954885"/>
                  </a:lnTo>
                  <a:lnTo>
                    <a:pt x="815924" y="462889"/>
                  </a:lnTo>
                  <a:lnTo>
                    <a:pt x="818134" y="517131"/>
                  </a:lnTo>
                  <a:lnTo>
                    <a:pt x="824788" y="523265"/>
                  </a:lnTo>
                  <a:lnTo>
                    <a:pt x="840562" y="522617"/>
                  </a:lnTo>
                  <a:lnTo>
                    <a:pt x="846683" y="515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88087" y="230028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5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94389" y="2139416"/>
              <a:ext cx="1298575" cy="2922270"/>
            </a:xfrm>
            <a:custGeom>
              <a:avLst/>
              <a:gdLst/>
              <a:ahLst/>
              <a:cxnLst/>
              <a:rect l="l" t="t" r="r" b="b"/>
              <a:pathLst>
                <a:path w="1298575" h="2922270">
                  <a:moveTo>
                    <a:pt x="1298270" y="665429"/>
                  </a:moveTo>
                  <a:lnTo>
                    <a:pt x="1294358" y="552081"/>
                  </a:lnTo>
                  <a:lnTo>
                    <a:pt x="1293723" y="533971"/>
                  </a:lnTo>
                  <a:lnTo>
                    <a:pt x="1213396" y="429717"/>
                  </a:lnTo>
                  <a:lnTo>
                    <a:pt x="1204429" y="428548"/>
                  </a:lnTo>
                  <a:lnTo>
                    <a:pt x="1191933" y="438188"/>
                  </a:lnTo>
                  <a:lnTo>
                    <a:pt x="1190764" y="447154"/>
                  </a:lnTo>
                  <a:lnTo>
                    <a:pt x="1223911" y="490156"/>
                  </a:lnTo>
                  <a:lnTo>
                    <a:pt x="17957" y="0"/>
                  </a:lnTo>
                  <a:lnTo>
                    <a:pt x="7200" y="26479"/>
                  </a:lnTo>
                  <a:lnTo>
                    <a:pt x="1213142" y="516623"/>
                  </a:lnTo>
                  <a:lnTo>
                    <a:pt x="1208595" y="517283"/>
                  </a:lnTo>
                  <a:lnTo>
                    <a:pt x="1164577" y="508673"/>
                  </a:lnTo>
                  <a:lnTo>
                    <a:pt x="1157071" y="513727"/>
                  </a:lnTo>
                  <a:lnTo>
                    <a:pt x="1154036" y="529209"/>
                  </a:lnTo>
                  <a:lnTo>
                    <a:pt x="1154836" y="530415"/>
                  </a:lnTo>
                  <a:lnTo>
                    <a:pt x="1153985" y="531545"/>
                  </a:lnTo>
                  <a:lnTo>
                    <a:pt x="1156220" y="547166"/>
                  </a:lnTo>
                  <a:lnTo>
                    <a:pt x="1163447" y="552589"/>
                  </a:lnTo>
                  <a:lnTo>
                    <a:pt x="1207833" y="546252"/>
                  </a:lnTo>
                  <a:lnTo>
                    <a:pt x="1212367" y="547128"/>
                  </a:lnTo>
                  <a:lnTo>
                    <a:pt x="7886" y="966533"/>
                  </a:lnTo>
                  <a:lnTo>
                    <a:pt x="17284" y="993521"/>
                  </a:lnTo>
                  <a:lnTo>
                    <a:pt x="1167663" y="592963"/>
                  </a:lnTo>
                  <a:lnTo>
                    <a:pt x="1168857" y="596709"/>
                  </a:lnTo>
                  <a:lnTo>
                    <a:pt x="1176883" y="600875"/>
                  </a:lnTo>
                  <a:lnTo>
                    <a:pt x="1192149" y="596049"/>
                  </a:lnTo>
                  <a:lnTo>
                    <a:pt x="1181455" y="602589"/>
                  </a:lnTo>
                  <a:lnTo>
                    <a:pt x="1179334" y="611378"/>
                  </a:lnTo>
                  <a:lnTo>
                    <a:pt x="1187157" y="624192"/>
                  </a:lnTo>
                  <a:lnTo>
                    <a:pt x="1187183" y="624382"/>
                  </a:lnTo>
                  <a:lnTo>
                    <a:pt x="1187386" y="624573"/>
                  </a:lnTo>
                  <a:lnTo>
                    <a:pt x="1187564" y="624840"/>
                  </a:lnTo>
                  <a:lnTo>
                    <a:pt x="1187767" y="624903"/>
                  </a:lnTo>
                  <a:lnTo>
                    <a:pt x="1190167" y="626960"/>
                  </a:lnTo>
                  <a:lnTo>
                    <a:pt x="1993" y="1938807"/>
                  </a:lnTo>
                  <a:lnTo>
                    <a:pt x="23164" y="1957997"/>
                  </a:lnTo>
                  <a:lnTo>
                    <a:pt x="1225524" y="630491"/>
                  </a:lnTo>
                  <a:lnTo>
                    <a:pt x="0" y="2908414"/>
                  </a:lnTo>
                  <a:lnTo>
                    <a:pt x="25158" y="2921952"/>
                  </a:lnTo>
                  <a:lnTo>
                    <a:pt x="1241463" y="661174"/>
                  </a:lnTo>
                  <a:lnTo>
                    <a:pt x="1243545" y="664362"/>
                  </a:lnTo>
                  <a:lnTo>
                    <a:pt x="1258989" y="667626"/>
                  </a:lnTo>
                  <a:lnTo>
                    <a:pt x="1266571" y="662686"/>
                  </a:lnTo>
                  <a:lnTo>
                    <a:pt x="1269149" y="650443"/>
                  </a:lnTo>
                  <a:lnTo>
                    <a:pt x="1269707" y="666419"/>
                  </a:lnTo>
                  <a:lnTo>
                    <a:pt x="1276324" y="672592"/>
                  </a:lnTo>
                  <a:lnTo>
                    <a:pt x="1292098" y="672045"/>
                  </a:lnTo>
                  <a:lnTo>
                    <a:pt x="1298270" y="66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88087" y="3268663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96142" y="2143327"/>
              <a:ext cx="1292225" cy="2921000"/>
            </a:xfrm>
            <a:custGeom>
              <a:avLst/>
              <a:gdLst/>
              <a:ahLst/>
              <a:cxnLst/>
              <a:rect l="l" t="t" r="r" b="b"/>
              <a:pathLst>
                <a:path w="1292225" h="2921000">
                  <a:moveTo>
                    <a:pt x="1292009" y="1496796"/>
                  </a:moveTo>
                  <a:lnTo>
                    <a:pt x="1289735" y="1484706"/>
                  </a:lnTo>
                  <a:lnTo>
                    <a:pt x="1268044" y="1367434"/>
                  </a:lnTo>
                  <a:lnTo>
                    <a:pt x="1260589" y="1362303"/>
                  </a:lnTo>
                  <a:lnTo>
                    <a:pt x="1245069" y="1365173"/>
                  </a:lnTo>
                  <a:lnTo>
                    <a:pt x="1239939" y="1372628"/>
                  </a:lnTo>
                  <a:lnTo>
                    <a:pt x="1249819" y="1426006"/>
                  </a:lnTo>
                  <a:lnTo>
                    <a:pt x="21653" y="0"/>
                  </a:lnTo>
                  <a:lnTo>
                    <a:pt x="0" y="18656"/>
                  </a:lnTo>
                  <a:lnTo>
                    <a:pt x="1190434" y="1400873"/>
                  </a:lnTo>
                  <a:lnTo>
                    <a:pt x="1190180" y="1401064"/>
                  </a:lnTo>
                  <a:lnTo>
                    <a:pt x="1189012" y="1410030"/>
                  </a:lnTo>
                  <a:lnTo>
                    <a:pt x="1211199" y="1438833"/>
                  </a:lnTo>
                  <a:lnTo>
                    <a:pt x="1176832" y="1426984"/>
                  </a:lnTo>
                  <a:lnTo>
                    <a:pt x="1168704" y="1430947"/>
                  </a:lnTo>
                  <a:lnTo>
                    <a:pt x="1168590" y="1431264"/>
                  </a:lnTo>
                  <a:lnTo>
                    <a:pt x="16205" y="962875"/>
                  </a:lnTo>
                  <a:lnTo>
                    <a:pt x="5448" y="989355"/>
                  </a:lnTo>
                  <a:lnTo>
                    <a:pt x="1211389" y="1479499"/>
                  </a:lnTo>
                  <a:lnTo>
                    <a:pt x="1206550" y="1480197"/>
                  </a:lnTo>
                  <a:lnTo>
                    <a:pt x="1162786" y="1471688"/>
                  </a:lnTo>
                  <a:lnTo>
                    <a:pt x="1155293" y="1476756"/>
                  </a:lnTo>
                  <a:lnTo>
                    <a:pt x="1152283" y="1492237"/>
                  </a:lnTo>
                  <a:lnTo>
                    <a:pt x="1153033" y="1493354"/>
                  </a:lnTo>
                  <a:lnTo>
                    <a:pt x="1152232" y="1494421"/>
                  </a:lnTo>
                  <a:lnTo>
                    <a:pt x="1154468" y="1510042"/>
                  </a:lnTo>
                  <a:lnTo>
                    <a:pt x="1161694" y="1515478"/>
                  </a:lnTo>
                  <a:lnTo>
                    <a:pt x="1205839" y="1509166"/>
                  </a:lnTo>
                  <a:lnTo>
                    <a:pt x="1210627" y="1510093"/>
                  </a:lnTo>
                  <a:lnTo>
                    <a:pt x="6108" y="1931009"/>
                  </a:lnTo>
                  <a:lnTo>
                    <a:pt x="15544" y="1957984"/>
                  </a:lnTo>
                  <a:lnTo>
                    <a:pt x="1165948" y="1555978"/>
                  </a:lnTo>
                  <a:lnTo>
                    <a:pt x="1167104" y="1559585"/>
                  </a:lnTo>
                  <a:lnTo>
                    <a:pt x="1175131" y="1563751"/>
                  </a:lnTo>
                  <a:lnTo>
                    <a:pt x="1205484" y="1554149"/>
                  </a:lnTo>
                  <a:lnTo>
                    <a:pt x="1184821" y="1578356"/>
                  </a:lnTo>
                  <a:lnTo>
                    <a:pt x="1185532" y="1587373"/>
                  </a:lnTo>
                  <a:lnTo>
                    <a:pt x="1188415" y="1589849"/>
                  </a:lnTo>
                  <a:lnTo>
                    <a:pt x="241" y="2901683"/>
                  </a:lnTo>
                  <a:lnTo>
                    <a:pt x="21412" y="2920873"/>
                  </a:lnTo>
                  <a:lnTo>
                    <a:pt x="1248067" y="1566545"/>
                  </a:lnTo>
                  <a:lnTo>
                    <a:pt x="1236853" y="1619656"/>
                  </a:lnTo>
                  <a:lnTo>
                    <a:pt x="1241793" y="1627238"/>
                  </a:lnTo>
                  <a:lnTo>
                    <a:pt x="1257236" y="1630502"/>
                  </a:lnTo>
                  <a:lnTo>
                    <a:pt x="1264818" y="1625561"/>
                  </a:lnTo>
                  <a:lnTo>
                    <a:pt x="1289570" y="1508188"/>
                  </a:lnTo>
                  <a:lnTo>
                    <a:pt x="1291958" y="1496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8087" y="423703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37312" y="4384676"/>
              <a:ext cx="494030" cy="462280"/>
            </a:xfrm>
            <a:custGeom>
              <a:avLst/>
              <a:gdLst/>
              <a:ahLst/>
              <a:cxnLst/>
              <a:rect l="l" t="t" r="r" b="b"/>
              <a:pathLst>
                <a:path w="494029" h="462279">
                  <a:moveTo>
                    <a:pt x="0" y="0"/>
                  </a:moveTo>
                  <a:lnTo>
                    <a:pt x="493712" y="0"/>
                  </a:lnTo>
                  <a:lnTo>
                    <a:pt x="493712" y="461963"/>
                  </a:lnTo>
                  <a:lnTo>
                    <a:pt x="0" y="4619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518275" y="439165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+1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029999" y="2665834"/>
            <a:ext cx="2349500" cy="1954530"/>
            <a:chOff x="7029999" y="2665834"/>
            <a:chExt cx="2349500" cy="1954530"/>
          </a:xfrm>
        </p:grpSpPr>
        <p:sp>
          <p:nvSpPr>
            <p:cNvPr id="41" name="object 41"/>
            <p:cNvSpPr/>
            <p:nvPr/>
          </p:nvSpPr>
          <p:spPr>
            <a:xfrm>
              <a:off x="7870825" y="364013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7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5" y="2900"/>
                  </a:lnTo>
                  <a:lnTo>
                    <a:pt x="469866" y="11369"/>
                  </a:lnTo>
                  <a:lnTo>
                    <a:pt x="513301" y="25057"/>
                  </a:lnTo>
                  <a:lnTo>
                    <a:pt x="554275" y="43617"/>
                  </a:lnTo>
                  <a:lnTo>
                    <a:pt x="592437" y="66698"/>
                  </a:lnTo>
                  <a:lnTo>
                    <a:pt x="627433" y="93952"/>
                  </a:lnTo>
                  <a:lnTo>
                    <a:pt x="658908" y="125030"/>
                  </a:lnTo>
                  <a:lnTo>
                    <a:pt x="686511" y="159583"/>
                  </a:lnTo>
                  <a:lnTo>
                    <a:pt x="709887" y="197263"/>
                  </a:lnTo>
                  <a:lnTo>
                    <a:pt x="728684" y="237720"/>
                  </a:lnTo>
                  <a:lnTo>
                    <a:pt x="742548" y="280606"/>
                  </a:lnTo>
                  <a:lnTo>
                    <a:pt x="751125" y="325571"/>
                  </a:lnTo>
                  <a:lnTo>
                    <a:pt x="754063" y="372268"/>
                  </a:lnTo>
                  <a:lnTo>
                    <a:pt x="751125" y="418965"/>
                  </a:lnTo>
                  <a:lnTo>
                    <a:pt x="742548" y="463930"/>
                  </a:lnTo>
                  <a:lnTo>
                    <a:pt x="728684" y="506816"/>
                  </a:lnTo>
                  <a:lnTo>
                    <a:pt x="709887" y="547273"/>
                  </a:lnTo>
                  <a:lnTo>
                    <a:pt x="686511" y="584953"/>
                  </a:lnTo>
                  <a:lnTo>
                    <a:pt x="658908" y="619506"/>
                  </a:lnTo>
                  <a:lnTo>
                    <a:pt x="627433" y="650584"/>
                  </a:lnTo>
                  <a:lnTo>
                    <a:pt x="592437" y="677838"/>
                  </a:lnTo>
                  <a:lnTo>
                    <a:pt x="554275" y="700919"/>
                  </a:lnTo>
                  <a:lnTo>
                    <a:pt x="513301" y="719479"/>
                  </a:lnTo>
                  <a:lnTo>
                    <a:pt x="469866" y="733167"/>
                  </a:lnTo>
                  <a:lnTo>
                    <a:pt x="424325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7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29996" y="2665844"/>
              <a:ext cx="2349500" cy="1954530"/>
            </a:xfrm>
            <a:custGeom>
              <a:avLst/>
              <a:gdLst/>
              <a:ahLst/>
              <a:cxnLst/>
              <a:rect l="l" t="t" r="r" b="b"/>
              <a:pathLst>
                <a:path w="2349500" h="1954529">
                  <a:moveTo>
                    <a:pt x="840879" y="1347317"/>
                  </a:moveTo>
                  <a:lnTo>
                    <a:pt x="840435" y="1330820"/>
                  </a:lnTo>
                  <a:lnTo>
                    <a:pt x="837463" y="1215834"/>
                  </a:lnTo>
                  <a:lnTo>
                    <a:pt x="830897" y="1209598"/>
                  </a:lnTo>
                  <a:lnTo>
                    <a:pt x="815124" y="1210017"/>
                  </a:lnTo>
                  <a:lnTo>
                    <a:pt x="808888" y="1216571"/>
                  </a:lnTo>
                  <a:lnTo>
                    <a:pt x="810298" y="1270838"/>
                  </a:lnTo>
                  <a:lnTo>
                    <a:pt x="24295" y="0"/>
                  </a:lnTo>
                  <a:lnTo>
                    <a:pt x="0" y="15024"/>
                  </a:lnTo>
                  <a:lnTo>
                    <a:pt x="756983" y="1238999"/>
                  </a:lnTo>
                  <a:lnTo>
                    <a:pt x="755510" y="1238745"/>
                  </a:lnTo>
                  <a:lnTo>
                    <a:pt x="742670" y="1247914"/>
                  </a:lnTo>
                  <a:lnTo>
                    <a:pt x="741172" y="1256830"/>
                  </a:lnTo>
                  <a:lnTo>
                    <a:pt x="747141" y="1265212"/>
                  </a:lnTo>
                  <a:lnTo>
                    <a:pt x="738060" y="1260373"/>
                  </a:lnTo>
                  <a:lnTo>
                    <a:pt x="729411" y="1263027"/>
                  </a:lnTo>
                  <a:lnTo>
                    <a:pt x="722007" y="1276959"/>
                  </a:lnTo>
                  <a:lnTo>
                    <a:pt x="722439" y="1278407"/>
                  </a:lnTo>
                  <a:lnTo>
                    <a:pt x="18008" y="961275"/>
                  </a:lnTo>
                  <a:lnTo>
                    <a:pt x="6286" y="987323"/>
                  </a:lnTo>
                  <a:lnTo>
                    <a:pt x="760971" y="1327086"/>
                  </a:lnTo>
                  <a:lnTo>
                    <a:pt x="706983" y="1332776"/>
                  </a:lnTo>
                  <a:lnTo>
                    <a:pt x="701294" y="1339811"/>
                  </a:lnTo>
                  <a:lnTo>
                    <a:pt x="702945" y="1355496"/>
                  </a:lnTo>
                  <a:lnTo>
                    <a:pt x="709193" y="1360563"/>
                  </a:lnTo>
                  <a:lnTo>
                    <a:pt x="704075" y="1366774"/>
                  </a:lnTo>
                  <a:lnTo>
                    <a:pt x="705573" y="1382483"/>
                  </a:lnTo>
                  <a:lnTo>
                    <a:pt x="712546" y="1388237"/>
                  </a:lnTo>
                  <a:lnTo>
                    <a:pt x="766584" y="1383093"/>
                  </a:lnTo>
                  <a:lnTo>
                    <a:pt x="3810" y="1931073"/>
                  </a:lnTo>
                  <a:lnTo>
                    <a:pt x="20485" y="1954276"/>
                  </a:lnTo>
                  <a:lnTo>
                    <a:pt x="783259" y="1406309"/>
                  </a:lnTo>
                  <a:lnTo>
                    <a:pt x="761136" y="1455877"/>
                  </a:lnTo>
                  <a:lnTo>
                    <a:pt x="764374" y="1464322"/>
                  </a:lnTo>
                  <a:lnTo>
                    <a:pt x="778789" y="1470761"/>
                  </a:lnTo>
                  <a:lnTo>
                    <a:pt x="787234" y="1467523"/>
                  </a:lnTo>
                  <a:lnTo>
                    <a:pt x="838669" y="1352257"/>
                  </a:lnTo>
                  <a:lnTo>
                    <a:pt x="840828" y="1347419"/>
                  </a:lnTo>
                  <a:close/>
                </a:path>
                <a:path w="2349500" h="1954529">
                  <a:moveTo>
                    <a:pt x="2349017" y="1348943"/>
                  </a:moveTo>
                  <a:lnTo>
                    <a:pt x="2235454" y="1282382"/>
                  </a:lnTo>
                  <a:lnTo>
                    <a:pt x="2226703" y="1284668"/>
                  </a:lnTo>
                  <a:lnTo>
                    <a:pt x="2218728" y="1298282"/>
                  </a:lnTo>
                  <a:lnTo>
                    <a:pt x="2221001" y="1307033"/>
                  </a:lnTo>
                  <a:lnTo>
                    <a:pt x="2267839" y="1334490"/>
                  </a:lnTo>
                  <a:lnTo>
                    <a:pt x="1594916" y="1333068"/>
                  </a:lnTo>
                  <a:lnTo>
                    <a:pt x="1594853" y="1361643"/>
                  </a:lnTo>
                  <a:lnTo>
                    <a:pt x="2267775" y="1363065"/>
                  </a:lnTo>
                  <a:lnTo>
                    <a:pt x="2220836" y="1390319"/>
                  </a:lnTo>
                  <a:lnTo>
                    <a:pt x="2218512" y="1399070"/>
                  </a:lnTo>
                  <a:lnTo>
                    <a:pt x="2226437" y="1412709"/>
                  </a:lnTo>
                  <a:lnTo>
                    <a:pt x="2235174" y="1415034"/>
                  </a:lnTo>
                  <a:lnTo>
                    <a:pt x="2324506" y="1363179"/>
                  </a:lnTo>
                  <a:lnTo>
                    <a:pt x="2349017" y="1348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97394" y="893762"/>
            <a:ext cx="7496809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  <a:tabLst>
                <a:tab pos="1337310" algn="l"/>
              </a:tabLst>
            </a:pPr>
            <a:r>
              <a:rPr sz="2400" b="0" spc="-10" dirty="0">
                <a:latin typeface="Calibri Light"/>
                <a:cs typeface="Calibri Light"/>
              </a:rPr>
              <a:t>Example:	</a:t>
            </a:r>
            <a:r>
              <a:rPr sz="2400" b="0" dirty="0">
                <a:latin typeface="Calibri Light"/>
                <a:cs typeface="Calibri Light"/>
              </a:rPr>
              <a:t>2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Hidden </a:t>
            </a:r>
            <a:r>
              <a:rPr sz="2400" b="0" spc="-20" dirty="0">
                <a:latin typeface="Calibri Light"/>
                <a:cs typeface="Calibri Light"/>
              </a:rPr>
              <a:t>Layer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MLP </a:t>
            </a:r>
            <a:r>
              <a:rPr sz="2400" b="0" spc="-10" dirty="0">
                <a:latin typeface="Calibri Light"/>
                <a:cs typeface="Calibri Light"/>
              </a:rPr>
              <a:t>network</a:t>
            </a:r>
            <a:r>
              <a:rPr sz="2400" b="0" spc="-5" dirty="0">
                <a:latin typeface="Calibri Light"/>
                <a:cs typeface="Calibri Light"/>
              </a:rPr>
              <a:t> with </a:t>
            </a:r>
            <a:r>
              <a:rPr sz="2400" b="0" dirty="0">
                <a:latin typeface="Calibri Light"/>
                <a:cs typeface="Calibri Light"/>
              </a:rPr>
              <a:t>2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output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units: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52560" y="5512308"/>
            <a:ext cx="73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0736" y="5512308"/>
            <a:ext cx="560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inpu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44534" y="4469892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0" dirty="0">
                <a:solidFill>
                  <a:srgbClr val="3333CC"/>
                </a:solidFill>
                <a:latin typeface="Calibri Light"/>
                <a:cs typeface="Calibri Light"/>
              </a:rPr>
              <a:t>o</a:t>
            </a: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u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pu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98937" y="5512308"/>
            <a:ext cx="73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311567" y="2034637"/>
            <a:ext cx="4099560" cy="2185035"/>
            <a:chOff x="4311567" y="2034637"/>
            <a:chExt cx="4099560" cy="2185035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1567" y="2034637"/>
              <a:ext cx="572517" cy="25096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854" y="2992485"/>
              <a:ext cx="572517" cy="25096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854" y="3968211"/>
              <a:ext cx="572517" cy="25096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6742" y="2562272"/>
              <a:ext cx="572517" cy="25096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6742" y="3510010"/>
              <a:ext cx="572517" cy="25096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4337" y="2888466"/>
              <a:ext cx="336273" cy="32608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807" y="3882772"/>
              <a:ext cx="237530" cy="23033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9432290" y="2199131"/>
            <a:ext cx="583565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 marR="30480" indent="-74930">
              <a:lnSpc>
                <a:spcPct val="1459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ŷ</a:t>
            </a:r>
            <a:r>
              <a:rPr sz="4350" b="0" spc="-7" baseline="-19157" dirty="0">
                <a:latin typeface="Calibri Light"/>
                <a:cs typeface="Calibri Light"/>
              </a:rPr>
              <a:t>1 </a:t>
            </a:r>
            <a:r>
              <a:rPr sz="4350" b="0" spc="-967" baseline="-19157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ŷ</a:t>
            </a:r>
            <a:r>
              <a:rPr sz="4350" b="0" baseline="-19157" dirty="0">
                <a:latin typeface="Calibri Light"/>
                <a:cs typeface="Calibri Light"/>
              </a:rPr>
              <a:t>2</a:t>
            </a:r>
            <a:endParaRPr sz="4350" baseline="-19157">
              <a:latin typeface="Calibri Light"/>
              <a:cs typeface="Calibri Ligh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361376" y="2578229"/>
            <a:ext cx="256540" cy="1968500"/>
          </a:xfrm>
          <a:custGeom>
            <a:avLst/>
            <a:gdLst/>
            <a:ahLst/>
            <a:cxnLst/>
            <a:rect l="l" t="t" r="r" b="b"/>
            <a:pathLst>
              <a:path w="256540" h="1968500">
                <a:moveTo>
                  <a:pt x="160806" y="1955800"/>
                </a:moveTo>
                <a:lnTo>
                  <a:pt x="105040" y="1955800"/>
                </a:lnTo>
                <a:lnTo>
                  <a:pt x="113830" y="1968500"/>
                </a:lnTo>
                <a:lnTo>
                  <a:pt x="162086" y="1968500"/>
                </a:lnTo>
                <a:lnTo>
                  <a:pt x="160806" y="1955800"/>
                </a:lnTo>
                <a:close/>
              </a:path>
              <a:path w="256540" h="1968500">
                <a:moveTo>
                  <a:pt x="94335" y="1943100"/>
                </a:moveTo>
                <a:lnTo>
                  <a:pt x="87344" y="1943100"/>
                </a:lnTo>
                <a:lnTo>
                  <a:pt x="96343" y="1955800"/>
                </a:lnTo>
                <a:lnTo>
                  <a:pt x="94335" y="1943100"/>
                </a:lnTo>
                <a:close/>
              </a:path>
              <a:path w="256540" h="1968500">
                <a:moveTo>
                  <a:pt x="148850" y="1943100"/>
                </a:moveTo>
                <a:lnTo>
                  <a:pt x="94335" y="1943100"/>
                </a:lnTo>
                <a:lnTo>
                  <a:pt x="102055" y="1955800"/>
                </a:lnTo>
                <a:lnTo>
                  <a:pt x="150550" y="1955800"/>
                </a:lnTo>
                <a:lnTo>
                  <a:pt x="148850" y="1943100"/>
                </a:lnTo>
                <a:close/>
              </a:path>
              <a:path w="256540" h="1968500">
                <a:moveTo>
                  <a:pt x="119594" y="1930400"/>
                </a:moveTo>
                <a:lnTo>
                  <a:pt x="76652" y="1930400"/>
                </a:lnTo>
                <a:lnTo>
                  <a:pt x="84212" y="1943100"/>
                </a:lnTo>
                <a:lnTo>
                  <a:pt x="126989" y="1943100"/>
                </a:lnTo>
                <a:lnTo>
                  <a:pt x="119594" y="1930400"/>
                </a:lnTo>
                <a:close/>
              </a:path>
              <a:path w="256540" h="1968500">
                <a:moveTo>
                  <a:pt x="124268" y="1930400"/>
                </a:moveTo>
                <a:lnTo>
                  <a:pt x="126989" y="1943100"/>
                </a:lnTo>
                <a:lnTo>
                  <a:pt x="132748" y="1943100"/>
                </a:lnTo>
                <a:lnTo>
                  <a:pt x="124268" y="1930400"/>
                </a:lnTo>
                <a:close/>
              </a:path>
              <a:path w="256540" h="1968500">
                <a:moveTo>
                  <a:pt x="108230" y="1917700"/>
                </a:moveTo>
                <a:lnTo>
                  <a:pt x="69678" y="1917700"/>
                </a:lnTo>
                <a:lnTo>
                  <a:pt x="77237" y="1930400"/>
                </a:lnTo>
                <a:lnTo>
                  <a:pt x="117231" y="1930400"/>
                </a:lnTo>
                <a:lnTo>
                  <a:pt x="108230" y="1917700"/>
                </a:lnTo>
                <a:close/>
              </a:path>
              <a:path w="256540" h="1968500">
                <a:moveTo>
                  <a:pt x="103802" y="1905000"/>
                </a:moveTo>
                <a:lnTo>
                  <a:pt x="61979" y="1905000"/>
                </a:lnTo>
                <a:lnTo>
                  <a:pt x="69899" y="1917700"/>
                </a:lnTo>
                <a:lnTo>
                  <a:pt x="111362" y="1917700"/>
                </a:lnTo>
                <a:lnTo>
                  <a:pt x="103802" y="1905000"/>
                </a:lnTo>
                <a:close/>
              </a:path>
              <a:path w="256540" h="1968500">
                <a:moveTo>
                  <a:pt x="95435" y="1892300"/>
                </a:moveTo>
                <a:lnTo>
                  <a:pt x="53277" y="1892300"/>
                </a:lnTo>
                <a:lnTo>
                  <a:pt x="60798" y="1905000"/>
                </a:lnTo>
                <a:lnTo>
                  <a:pt x="103216" y="1905000"/>
                </a:lnTo>
                <a:lnTo>
                  <a:pt x="95435" y="1892300"/>
                </a:lnTo>
                <a:close/>
              </a:path>
              <a:path w="256540" h="1968500">
                <a:moveTo>
                  <a:pt x="74837" y="1866900"/>
                </a:moveTo>
                <a:lnTo>
                  <a:pt x="40245" y="1866900"/>
                </a:lnTo>
                <a:lnTo>
                  <a:pt x="46685" y="1879600"/>
                </a:lnTo>
                <a:lnTo>
                  <a:pt x="47233" y="1879600"/>
                </a:lnTo>
                <a:lnTo>
                  <a:pt x="53314" y="1892300"/>
                </a:lnTo>
                <a:lnTo>
                  <a:pt x="88644" y="1892300"/>
                </a:lnTo>
                <a:lnTo>
                  <a:pt x="80995" y="1879600"/>
                </a:lnTo>
                <a:lnTo>
                  <a:pt x="74837" y="1866900"/>
                </a:lnTo>
                <a:close/>
              </a:path>
              <a:path w="256540" h="1968500">
                <a:moveTo>
                  <a:pt x="62268" y="1841500"/>
                </a:moveTo>
                <a:lnTo>
                  <a:pt x="27655" y="1841500"/>
                </a:lnTo>
                <a:lnTo>
                  <a:pt x="33895" y="1854200"/>
                </a:lnTo>
                <a:lnTo>
                  <a:pt x="40331" y="1866900"/>
                </a:lnTo>
                <a:lnTo>
                  <a:pt x="75402" y="1866900"/>
                </a:lnTo>
                <a:lnTo>
                  <a:pt x="68790" y="1854200"/>
                </a:lnTo>
                <a:lnTo>
                  <a:pt x="62268" y="1841500"/>
                </a:lnTo>
                <a:close/>
              </a:path>
              <a:path w="256540" h="1968500">
                <a:moveTo>
                  <a:pt x="51860" y="1816100"/>
                </a:moveTo>
                <a:lnTo>
                  <a:pt x="16521" y="1816100"/>
                </a:lnTo>
                <a:lnTo>
                  <a:pt x="21983" y="1828800"/>
                </a:lnTo>
                <a:lnTo>
                  <a:pt x="26962" y="1841500"/>
                </a:lnTo>
                <a:lnTo>
                  <a:pt x="62430" y="1841500"/>
                </a:lnTo>
                <a:lnTo>
                  <a:pt x="56250" y="1828800"/>
                </a:lnTo>
                <a:lnTo>
                  <a:pt x="56962" y="1828800"/>
                </a:lnTo>
                <a:lnTo>
                  <a:pt x="51860" y="1816100"/>
                </a:lnTo>
                <a:close/>
              </a:path>
              <a:path w="256540" h="1968500">
                <a:moveTo>
                  <a:pt x="39227" y="1778000"/>
                </a:moveTo>
                <a:lnTo>
                  <a:pt x="8717" y="1778000"/>
                </a:lnTo>
                <a:lnTo>
                  <a:pt x="12661" y="1803400"/>
                </a:lnTo>
                <a:lnTo>
                  <a:pt x="16197" y="1816100"/>
                </a:lnTo>
                <a:lnTo>
                  <a:pt x="51995" y="1816100"/>
                </a:lnTo>
                <a:lnTo>
                  <a:pt x="46532" y="1803400"/>
                </a:lnTo>
                <a:lnTo>
                  <a:pt x="46860" y="1803400"/>
                </a:lnTo>
                <a:lnTo>
                  <a:pt x="43196" y="1790700"/>
                </a:lnTo>
                <a:lnTo>
                  <a:pt x="39227" y="1778000"/>
                </a:lnTo>
                <a:close/>
              </a:path>
              <a:path w="256540" h="1968500">
                <a:moveTo>
                  <a:pt x="38526" y="1765300"/>
                </a:moveTo>
                <a:lnTo>
                  <a:pt x="7279" y="1765300"/>
                </a:lnTo>
                <a:lnTo>
                  <a:pt x="8296" y="1778000"/>
                </a:lnTo>
                <a:lnTo>
                  <a:pt x="39669" y="1778000"/>
                </a:lnTo>
                <a:lnTo>
                  <a:pt x="38526" y="1765300"/>
                </a:lnTo>
                <a:close/>
              </a:path>
              <a:path w="256540" h="1968500">
                <a:moveTo>
                  <a:pt x="35783" y="1739900"/>
                </a:moveTo>
                <a:lnTo>
                  <a:pt x="35916" y="1752600"/>
                </a:lnTo>
                <a:lnTo>
                  <a:pt x="4973" y="1752600"/>
                </a:lnTo>
                <a:lnTo>
                  <a:pt x="7430" y="1765300"/>
                </a:lnTo>
                <a:lnTo>
                  <a:pt x="38365" y="1765300"/>
                </a:lnTo>
                <a:lnTo>
                  <a:pt x="35783" y="1739900"/>
                </a:lnTo>
                <a:close/>
              </a:path>
              <a:path w="256540" h="1968500">
                <a:moveTo>
                  <a:pt x="33305" y="1714500"/>
                </a:moveTo>
                <a:lnTo>
                  <a:pt x="2421" y="1714500"/>
                </a:lnTo>
                <a:lnTo>
                  <a:pt x="3469" y="1727200"/>
                </a:lnTo>
                <a:lnTo>
                  <a:pt x="4847" y="1752600"/>
                </a:lnTo>
                <a:lnTo>
                  <a:pt x="35916" y="1752600"/>
                </a:lnTo>
                <a:lnTo>
                  <a:pt x="34414" y="1727200"/>
                </a:lnTo>
                <a:lnTo>
                  <a:pt x="33305" y="1714500"/>
                </a:lnTo>
                <a:close/>
              </a:path>
              <a:path w="256540" h="1968500">
                <a:moveTo>
                  <a:pt x="31729" y="1701800"/>
                </a:moveTo>
                <a:lnTo>
                  <a:pt x="1108" y="1701800"/>
                </a:lnTo>
                <a:lnTo>
                  <a:pt x="2485" y="1714500"/>
                </a:lnTo>
                <a:lnTo>
                  <a:pt x="33232" y="1714500"/>
                </a:lnTo>
                <a:lnTo>
                  <a:pt x="31729" y="1701800"/>
                </a:lnTo>
                <a:close/>
              </a:path>
              <a:path w="256540" h="1968500">
                <a:moveTo>
                  <a:pt x="30655" y="1689100"/>
                </a:moveTo>
                <a:lnTo>
                  <a:pt x="31" y="1689100"/>
                </a:lnTo>
                <a:lnTo>
                  <a:pt x="1049" y="1701800"/>
                </a:lnTo>
                <a:lnTo>
                  <a:pt x="31798" y="1701800"/>
                </a:lnTo>
                <a:lnTo>
                  <a:pt x="30655" y="1689100"/>
                </a:lnTo>
                <a:close/>
              </a:path>
              <a:path w="256540" h="1968500">
                <a:moveTo>
                  <a:pt x="30572" y="1651000"/>
                </a:moveTo>
                <a:lnTo>
                  <a:pt x="121" y="1651000"/>
                </a:lnTo>
                <a:lnTo>
                  <a:pt x="0" y="1689100"/>
                </a:lnTo>
                <a:lnTo>
                  <a:pt x="30695" y="1689100"/>
                </a:lnTo>
                <a:lnTo>
                  <a:pt x="30572" y="1651000"/>
                </a:lnTo>
                <a:close/>
              </a:path>
              <a:path w="256540" h="1968500">
                <a:moveTo>
                  <a:pt x="35368" y="1574800"/>
                </a:moveTo>
                <a:lnTo>
                  <a:pt x="5410" y="1574800"/>
                </a:lnTo>
                <a:lnTo>
                  <a:pt x="3923" y="1600200"/>
                </a:lnTo>
                <a:lnTo>
                  <a:pt x="2786" y="1612900"/>
                </a:lnTo>
                <a:lnTo>
                  <a:pt x="1300" y="1638300"/>
                </a:lnTo>
                <a:lnTo>
                  <a:pt x="161" y="1651000"/>
                </a:lnTo>
                <a:lnTo>
                  <a:pt x="30540" y="1651000"/>
                </a:lnTo>
                <a:lnTo>
                  <a:pt x="31562" y="1638300"/>
                </a:lnTo>
                <a:lnTo>
                  <a:pt x="32952" y="1625600"/>
                </a:lnTo>
                <a:lnTo>
                  <a:pt x="33976" y="1600200"/>
                </a:lnTo>
                <a:lnTo>
                  <a:pt x="35368" y="1574800"/>
                </a:lnTo>
                <a:close/>
              </a:path>
              <a:path w="256540" h="1968500">
                <a:moveTo>
                  <a:pt x="40316" y="1536700"/>
                </a:moveTo>
                <a:lnTo>
                  <a:pt x="10543" y="1536700"/>
                </a:lnTo>
                <a:lnTo>
                  <a:pt x="7989" y="1549400"/>
                </a:lnTo>
                <a:lnTo>
                  <a:pt x="5469" y="1574800"/>
                </a:lnTo>
                <a:lnTo>
                  <a:pt x="35304" y="1574800"/>
                </a:lnTo>
                <a:lnTo>
                  <a:pt x="37824" y="1562100"/>
                </a:lnTo>
                <a:lnTo>
                  <a:pt x="40316" y="1536700"/>
                </a:lnTo>
                <a:close/>
              </a:path>
              <a:path w="256540" h="1968500">
                <a:moveTo>
                  <a:pt x="42866" y="1485900"/>
                </a:moveTo>
                <a:lnTo>
                  <a:pt x="13028" y="1485900"/>
                </a:lnTo>
                <a:lnTo>
                  <a:pt x="11582" y="1511300"/>
                </a:lnTo>
                <a:lnTo>
                  <a:pt x="10464" y="1536700"/>
                </a:lnTo>
                <a:lnTo>
                  <a:pt x="40392" y="1536700"/>
                </a:lnTo>
                <a:lnTo>
                  <a:pt x="41435" y="1511300"/>
                </a:lnTo>
                <a:lnTo>
                  <a:pt x="42866" y="1485900"/>
                </a:lnTo>
                <a:close/>
              </a:path>
              <a:path w="256540" h="1968500">
                <a:moveTo>
                  <a:pt x="46281" y="1460500"/>
                </a:moveTo>
                <a:lnTo>
                  <a:pt x="16819" y="1460500"/>
                </a:lnTo>
                <a:lnTo>
                  <a:pt x="13191" y="1485900"/>
                </a:lnTo>
                <a:lnTo>
                  <a:pt x="42708" y="1485900"/>
                </a:lnTo>
                <a:lnTo>
                  <a:pt x="46281" y="1460500"/>
                </a:lnTo>
                <a:close/>
              </a:path>
              <a:path w="256540" h="1968500">
                <a:moveTo>
                  <a:pt x="56821" y="1333500"/>
                </a:moveTo>
                <a:lnTo>
                  <a:pt x="27156" y="1333500"/>
                </a:lnTo>
                <a:lnTo>
                  <a:pt x="25688" y="1358900"/>
                </a:lnTo>
                <a:lnTo>
                  <a:pt x="23209" y="1384300"/>
                </a:lnTo>
                <a:lnTo>
                  <a:pt x="18102" y="1435100"/>
                </a:lnTo>
                <a:lnTo>
                  <a:pt x="16663" y="1460500"/>
                </a:lnTo>
                <a:lnTo>
                  <a:pt x="46432" y="1460500"/>
                </a:lnTo>
                <a:lnTo>
                  <a:pt x="47871" y="1435100"/>
                </a:lnTo>
                <a:lnTo>
                  <a:pt x="50327" y="1409700"/>
                </a:lnTo>
                <a:lnTo>
                  <a:pt x="52844" y="1384300"/>
                </a:lnTo>
                <a:lnTo>
                  <a:pt x="55359" y="1358900"/>
                </a:lnTo>
                <a:lnTo>
                  <a:pt x="56821" y="1333500"/>
                </a:lnTo>
                <a:close/>
              </a:path>
              <a:path w="256540" h="1968500">
                <a:moveTo>
                  <a:pt x="56846" y="1320800"/>
                </a:moveTo>
                <a:lnTo>
                  <a:pt x="27128" y="1320800"/>
                </a:lnTo>
                <a:lnTo>
                  <a:pt x="27128" y="1333500"/>
                </a:lnTo>
                <a:lnTo>
                  <a:pt x="56846" y="1333500"/>
                </a:lnTo>
                <a:lnTo>
                  <a:pt x="56846" y="1320800"/>
                </a:lnTo>
                <a:close/>
              </a:path>
              <a:path w="256540" h="1968500">
                <a:moveTo>
                  <a:pt x="69239" y="1104900"/>
                </a:moveTo>
                <a:lnTo>
                  <a:pt x="39940" y="1104900"/>
                </a:lnTo>
                <a:lnTo>
                  <a:pt x="38437" y="1130300"/>
                </a:lnTo>
                <a:lnTo>
                  <a:pt x="37358" y="1143000"/>
                </a:lnTo>
                <a:lnTo>
                  <a:pt x="35883" y="1168400"/>
                </a:lnTo>
                <a:lnTo>
                  <a:pt x="34803" y="1193800"/>
                </a:lnTo>
                <a:lnTo>
                  <a:pt x="33328" y="1206500"/>
                </a:lnTo>
                <a:lnTo>
                  <a:pt x="32249" y="1231900"/>
                </a:lnTo>
                <a:lnTo>
                  <a:pt x="30774" y="1257300"/>
                </a:lnTo>
                <a:lnTo>
                  <a:pt x="29695" y="1270000"/>
                </a:lnTo>
                <a:lnTo>
                  <a:pt x="28227" y="1295400"/>
                </a:lnTo>
                <a:lnTo>
                  <a:pt x="27146" y="1320800"/>
                </a:lnTo>
                <a:lnTo>
                  <a:pt x="56828" y="1320800"/>
                </a:lnTo>
                <a:lnTo>
                  <a:pt x="57908" y="1295400"/>
                </a:lnTo>
                <a:lnTo>
                  <a:pt x="59320" y="1270000"/>
                </a:lnTo>
                <a:lnTo>
                  <a:pt x="60399" y="1257300"/>
                </a:lnTo>
                <a:lnTo>
                  <a:pt x="61807" y="1231900"/>
                </a:lnTo>
                <a:lnTo>
                  <a:pt x="62886" y="1206500"/>
                </a:lnTo>
                <a:lnTo>
                  <a:pt x="64291" y="1193800"/>
                </a:lnTo>
                <a:lnTo>
                  <a:pt x="65370" y="1168400"/>
                </a:lnTo>
                <a:lnTo>
                  <a:pt x="66776" y="1143000"/>
                </a:lnTo>
                <a:lnTo>
                  <a:pt x="67857" y="1130300"/>
                </a:lnTo>
                <a:lnTo>
                  <a:pt x="69239" y="1104900"/>
                </a:lnTo>
                <a:close/>
              </a:path>
              <a:path w="256540" h="1968500">
                <a:moveTo>
                  <a:pt x="71690" y="1079500"/>
                </a:moveTo>
                <a:lnTo>
                  <a:pt x="42524" y="1079500"/>
                </a:lnTo>
                <a:lnTo>
                  <a:pt x="40004" y="1104900"/>
                </a:lnTo>
                <a:lnTo>
                  <a:pt x="69170" y="1104900"/>
                </a:lnTo>
                <a:lnTo>
                  <a:pt x="71690" y="1079500"/>
                </a:lnTo>
                <a:close/>
              </a:path>
              <a:path w="256540" h="1968500">
                <a:moveTo>
                  <a:pt x="71765" y="1054100"/>
                </a:moveTo>
                <a:lnTo>
                  <a:pt x="42449" y="1054100"/>
                </a:lnTo>
                <a:lnTo>
                  <a:pt x="42423" y="1079500"/>
                </a:lnTo>
                <a:lnTo>
                  <a:pt x="71791" y="1079500"/>
                </a:lnTo>
                <a:lnTo>
                  <a:pt x="71737" y="1066800"/>
                </a:lnTo>
                <a:lnTo>
                  <a:pt x="71765" y="1054100"/>
                </a:lnTo>
                <a:close/>
              </a:path>
              <a:path w="256540" h="1968500">
                <a:moveTo>
                  <a:pt x="71777" y="1066053"/>
                </a:moveTo>
                <a:lnTo>
                  <a:pt x="71737" y="1066800"/>
                </a:lnTo>
                <a:lnTo>
                  <a:pt x="71777" y="1066053"/>
                </a:lnTo>
                <a:close/>
              </a:path>
              <a:path w="256540" h="1968500">
                <a:moveTo>
                  <a:pt x="73115" y="1041400"/>
                </a:moveTo>
                <a:lnTo>
                  <a:pt x="43985" y="1041400"/>
                </a:lnTo>
                <a:lnTo>
                  <a:pt x="42482" y="1054100"/>
                </a:lnTo>
                <a:lnTo>
                  <a:pt x="71765" y="1054100"/>
                </a:lnTo>
                <a:lnTo>
                  <a:pt x="71777" y="1066053"/>
                </a:lnTo>
                <a:lnTo>
                  <a:pt x="73115" y="1041400"/>
                </a:lnTo>
                <a:close/>
              </a:path>
              <a:path w="256540" h="1968500">
                <a:moveTo>
                  <a:pt x="73079" y="1016000"/>
                </a:moveTo>
                <a:lnTo>
                  <a:pt x="44015" y="1016000"/>
                </a:lnTo>
                <a:lnTo>
                  <a:pt x="43953" y="1041400"/>
                </a:lnTo>
                <a:lnTo>
                  <a:pt x="73141" y="1041400"/>
                </a:lnTo>
                <a:lnTo>
                  <a:pt x="73079" y="1016000"/>
                </a:lnTo>
                <a:close/>
              </a:path>
              <a:path w="256540" h="1968500">
                <a:moveTo>
                  <a:pt x="74082" y="990600"/>
                </a:moveTo>
                <a:lnTo>
                  <a:pt x="45175" y="990600"/>
                </a:lnTo>
                <a:lnTo>
                  <a:pt x="44033" y="1016000"/>
                </a:lnTo>
                <a:lnTo>
                  <a:pt x="73065" y="1016000"/>
                </a:lnTo>
                <a:lnTo>
                  <a:pt x="74082" y="990600"/>
                </a:lnTo>
                <a:close/>
              </a:path>
              <a:path w="256540" h="1968500">
                <a:moveTo>
                  <a:pt x="74039" y="965200"/>
                </a:moveTo>
                <a:lnTo>
                  <a:pt x="45214" y="965200"/>
                </a:lnTo>
                <a:lnTo>
                  <a:pt x="45158" y="990600"/>
                </a:lnTo>
                <a:lnTo>
                  <a:pt x="74096" y="990600"/>
                </a:lnTo>
                <a:lnTo>
                  <a:pt x="74039" y="965200"/>
                </a:lnTo>
                <a:close/>
              </a:path>
              <a:path w="256540" h="1968500">
                <a:moveTo>
                  <a:pt x="75418" y="939800"/>
                </a:moveTo>
                <a:lnTo>
                  <a:pt x="46718" y="939800"/>
                </a:lnTo>
                <a:lnTo>
                  <a:pt x="45239" y="965200"/>
                </a:lnTo>
                <a:lnTo>
                  <a:pt x="74018" y="965200"/>
                </a:lnTo>
                <a:lnTo>
                  <a:pt x="75418" y="939800"/>
                </a:lnTo>
                <a:close/>
              </a:path>
              <a:path w="256540" h="1968500">
                <a:moveTo>
                  <a:pt x="75953" y="520700"/>
                </a:moveTo>
                <a:lnTo>
                  <a:pt x="48341" y="520700"/>
                </a:lnTo>
                <a:lnTo>
                  <a:pt x="48306" y="546100"/>
                </a:lnTo>
                <a:lnTo>
                  <a:pt x="47185" y="571500"/>
                </a:lnTo>
                <a:lnTo>
                  <a:pt x="47110" y="635000"/>
                </a:lnTo>
                <a:lnTo>
                  <a:pt x="48149" y="660400"/>
                </a:lnTo>
                <a:lnTo>
                  <a:pt x="47849" y="889000"/>
                </a:lnTo>
                <a:lnTo>
                  <a:pt x="46730" y="914400"/>
                </a:lnTo>
                <a:lnTo>
                  <a:pt x="46692" y="939800"/>
                </a:lnTo>
                <a:lnTo>
                  <a:pt x="75441" y="939800"/>
                </a:lnTo>
                <a:lnTo>
                  <a:pt x="75392" y="914400"/>
                </a:lnTo>
                <a:lnTo>
                  <a:pt x="76445" y="889000"/>
                </a:lnTo>
                <a:lnTo>
                  <a:pt x="76144" y="660400"/>
                </a:lnTo>
                <a:lnTo>
                  <a:pt x="75021" y="635000"/>
                </a:lnTo>
                <a:lnTo>
                  <a:pt x="74940" y="571500"/>
                </a:lnTo>
                <a:lnTo>
                  <a:pt x="75987" y="546100"/>
                </a:lnTo>
                <a:lnTo>
                  <a:pt x="75953" y="520700"/>
                </a:lnTo>
                <a:close/>
              </a:path>
              <a:path w="256540" h="1968500">
                <a:moveTo>
                  <a:pt x="77334" y="495300"/>
                </a:moveTo>
                <a:lnTo>
                  <a:pt x="49843" y="495300"/>
                </a:lnTo>
                <a:lnTo>
                  <a:pt x="48369" y="520700"/>
                </a:lnTo>
                <a:lnTo>
                  <a:pt x="75928" y="520700"/>
                </a:lnTo>
                <a:lnTo>
                  <a:pt x="77334" y="495300"/>
                </a:lnTo>
                <a:close/>
              </a:path>
              <a:path w="256540" h="1968500">
                <a:moveTo>
                  <a:pt x="79721" y="393700"/>
                </a:moveTo>
                <a:lnTo>
                  <a:pt x="52494" y="393700"/>
                </a:lnTo>
                <a:lnTo>
                  <a:pt x="51009" y="419100"/>
                </a:lnTo>
                <a:lnTo>
                  <a:pt x="49886" y="444500"/>
                </a:lnTo>
                <a:lnTo>
                  <a:pt x="49817" y="495300"/>
                </a:lnTo>
                <a:lnTo>
                  <a:pt x="77358" y="495300"/>
                </a:lnTo>
                <a:lnTo>
                  <a:pt x="77278" y="444500"/>
                </a:lnTo>
                <a:lnTo>
                  <a:pt x="78327" y="419100"/>
                </a:lnTo>
                <a:lnTo>
                  <a:pt x="79721" y="393700"/>
                </a:lnTo>
                <a:close/>
              </a:path>
              <a:path w="256540" h="1968500">
                <a:moveTo>
                  <a:pt x="79696" y="279400"/>
                </a:moveTo>
                <a:lnTo>
                  <a:pt x="52518" y="279400"/>
                </a:lnTo>
                <a:lnTo>
                  <a:pt x="52472" y="393700"/>
                </a:lnTo>
                <a:lnTo>
                  <a:pt x="79742" y="393700"/>
                </a:lnTo>
                <a:lnTo>
                  <a:pt x="79696" y="279400"/>
                </a:lnTo>
                <a:close/>
              </a:path>
              <a:path w="256540" h="1968500">
                <a:moveTo>
                  <a:pt x="78257" y="241300"/>
                </a:moveTo>
                <a:lnTo>
                  <a:pt x="51078" y="241300"/>
                </a:lnTo>
                <a:lnTo>
                  <a:pt x="51106" y="266700"/>
                </a:lnTo>
                <a:lnTo>
                  <a:pt x="52546" y="279400"/>
                </a:lnTo>
                <a:lnTo>
                  <a:pt x="79668" y="279400"/>
                </a:lnTo>
                <a:lnTo>
                  <a:pt x="78228" y="254000"/>
                </a:lnTo>
                <a:lnTo>
                  <a:pt x="78257" y="241300"/>
                </a:lnTo>
                <a:close/>
              </a:path>
              <a:path w="256540" h="1968500">
                <a:moveTo>
                  <a:pt x="72853" y="165100"/>
                </a:moveTo>
                <a:lnTo>
                  <a:pt x="43872" y="165100"/>
                </a:lnTo>
                <a:lnTo>
                  <a:pt x="46418" y="177800"/>
                </a:lnTo>
                <a:lnTo>
                  <a:pt x="46059" y="177800"/>
                </a:lnTo>
                <a:lnTo>
                  <a:pt x="47499" y="190500"/>
                </a:lnTo>
                <a:lnTo>
                  <a:pt x="48564" y="203200"/>
                </a:lnTo>
                <a:lnTo>
                  <a:pt x="50001" y="228600"/>
                </a:lnTo>
                <a:lnTo>
                  <a:pt x="51100" y="241300"/>
                </a:lnTo>
                <a:lnTo>
                  <a:pt x="78235" y="241300"/>
                </a:lnTo>
                <a:lnTo>
                  <a:pt x="77172" y="215900"/>
                </a:lnTo>
                <a:lnTo>
                  <a:pt x="75730" y="203200"/>
                </a:lnTo>
                <a:lnTo>
                  <a:pt x="74635" y="190500"/>
                </a:lnTo>
                <a:lnTo>
                  <a:pt x="73195" y="177800"/>
                </a:lnTo>
                <a:lnTo>
                  <a:pt x="72853" y="165100"/>
                </a:lnTo>
                <a:close/>
              </a:path>
              <a:path w="256540" h="1968500">
                <a:moveTo>
                  <a:pt x="66628" y="139700"/>
                </a:moveTo>
                <a:lnTo>
                  <a:pt x="39665" y="139700"/>
                </a:lnTo>
                <a:lnTo>
                  <a:pt x="41200" y="152400"/>
                </a:lnTo>
                <a:lnTo>
                  <a:pt x="43719" y="165100"/>
                </a:lnTo>
                <a:lnTo>
                  <a:pt x="70495" y="165100"/>
                </a:lnTo>
                <a:lnTo>
                  <a:pt x="67975" y="152400"/>
                </a:lnTo>
                <a:lnTo>
                  <a:pt x="66628" y="139700"/>
                </a:lnTo>
                <a:close/>
              </a:path>
              <a:path w="256540" h="1968500">
                <a:moveTo>
                  <a:pt x="61287" y="114300"/>
                </a:moveTo>
                <a:lnTo>
                  <a:pt x="32407" y="114300"/>
                </a:lnTo>
                <a:lnTo>
                  <a:pt x="37494" y="139700"/>
                </a:lnTo>
                <a:lnTo>
                  <a:pt x="66391" y="139700"/>
                </a:lnTo>
                <a:lnTo>
                  <a:pt x="63788" y="127000"/>
                </a:lnTo>
                <a:lnTo>
                  <a:pt x="61287" y="114300"/>
                </a:lnTo>
                <a:close/>
              </a:path>
              <a:path w="256540" h="1968500">
                <a:moveTo>
                  <a:pt x="57759" y="101600"/>
                </a:moveTo>
                <a:lnTo>
                  <a:pt x="29815" y="101600"/>
                </a:lnTo>
                <a:lnTo>
                  <a:pt x="31255" y="114300"/>
                </a:lnTo>
                <a:lnTo>
                  <a:pt x="58941" y="114300"/>
                </a:lnTo>
                <a:lnTo>
                  <a:pt x="57759" y="101600"/>
                </a:lnTo>
                <a:close/>
              </a:path>
              <a:path w="256540" h="1968500">
                <a:moveTo>
                  <a:pt x="28240" y="92931"/>
                </a:moveTo>
                <a:lnTo>
                  <a:pt x="28240" y="101600"/>
                </a:lnTo>
                <a:lnTo>
                  <a:pt x="29223" y="101600"/>
                </a:lnTo>
                <a:lnTo>
                  <a:pt x="28240" y="92931"/>
                </a:lnTo>
                <a:close/>
              </a:path>
              <a:path w="256540" h="1968500">
                <a:moveTo>
                  <a:pt x="28240" y="88900"/>
                </a:moveTo>
                <a:lnTo>
                  <a:pt x="28240" y="92931"/>
                </a:lnTo>
                <a:lnTo>
                  <a:pt x="29223" y="101600"/>
                </a:lnTo>
                <a:lnTo>
                  <a:pt x="28240" y="88900"/>
                </a:lnTo>
                <a:close/>
              </a:path>
              <a:path w="256540" h="1968500">
                <a:moveTo>
                  <a:pt x="51541" y="88900"/>
                </a:moveTo>
                <a:lnTo>
                  <a:pt x="28240" y="88900"/>
                </a:lnTo>
                <a:lnTo>
                  <a:pt x="29223" y="101600"/>
                </a:lnTo>
                <a:lnTo>
                  <a:pt x="47273" y="101600"/>
                </a:lnTo>
                <a:lnTo>
                  <a:pt x="50569" y="96018"/>
                </a:lnTo>
                <a:lnTo>
                  <a:pt x="51541" y="88900"/>
                </a:lnTo>
                <a:close/>
              </a:path>
              <a:path w="256540" h="1968500">
                <a:moveTo>
                  <a:pt x="50569" y="96018"/>
                </a:moveTo>
                <a:lnTo>
                  <a:pt x="47273" y="101600"/>
                </a:lnTo>
                <a:lnTo>
                  <a:pt x="49806" y="101600"/>
                </a:lnTo>
                <a:lnTo>
                  <a:pt x="50569" y="96018"/>
                </a:lnTo>
                <a:close/>
              </a:path>
              <a:path w="256540" h="1968500">
                <a:moveTo>
                  <a:pt x="55733" y="88900"/>
                </a:moveTo>
                <a:lnTo>
                  <a:pt x="54772" y="88900"/>
                </a:lnTo>
                <a:lnTo>
                  <a:pt x="50569" y="96018"/>
                </a:lnTo>
                <a:lnTo>
                  <a:pt x="49806" y="101600"/>
                </a:lnTo>
                <a:lnTo>
                  <a:pt x="55733" y="101600"/>
                </a:lnTo>
                <a:lnTo>
                  <a:pt x="55733" y="88900"/>
                </a:lnTo>
                <a:close/>
              </a:path>
              <a:path w="256540" h="1968500">
                <a:moveTo>
                  <a:pt x="28240" y="88900"/>
                </a:moveTo>
                <a:lnTo>
                  <a:pt x="27783" y="88900"/>
                </a:lnTo>
                <a:lnTo>
                  <a:pt x="28240" y="92931"/>
                </a:lnTo>
                <a:lnTo>
                  <a:pt x="28240" y="88900"/>
                </a:lnTo>
                <a:close/>
              </a:path>
              <a:path w="256540" h="1968500">
                <a:moveTo>
                  <a:pt x="82442" y="76200"/>
                </a:moveTo>
                <a:lnTo>
                  <a:pt x="30413" y="76200"/>
                </a:lnTo>
                <a:lnTo>
                  <a:pt x="27042" y="88900"/>
                </a:lnTo>
                <a:lnTo>
                  <a:pt x="73520" y="88900"/>
                </a:lnTo>
                <a:lnTo>
                  <a:pt x="82442" y="76200"/>
                </a:lnTo>
                <a:close/>
              </a:path>
              <a:path w="256540" h="1968500">
                <a:moveTo>
                  <a:pt x="40857" y="63500"/>
                </a:moveTo>
                <a:lnTo>
                  <a:pt x="37134" y="76200"/>
                </a:lnTo>
                <a:lnTo>
                  <a:pt x="37601" y="75046"/>
                </a:lnTo>
                <a:lnTo>
                  <a:pt x="40857" y="63500"/>
                </a:lnTo>
                <a:close/>
              </a:path>
              <a:path w="256540" h="1968500">
                <a:moveTo>
                  <a:pt x="123898" y="63500"/>
                </a:moveTo>
                <a:lnTo>
                  <a:pt x="42268" y="63500"/>
                </a:lnTo>
                <a:lnTo>
                  <a:pt x="37601" y="75046"/>
                </a:lnTo>
                <a:lnTo>
                  <a:pt x="37275" y="76200"/>
                </a:lnTo>
                <a:lnTo>
                  <a:pt x="111297" y="76200"/>
                </a:lnTo>
                <a:lnTo>
                  <a:pt x="123898" y="63500"/>
                </a:lnTo>
                <a:close/>
              </a:path>
              <a:path w="256540" h="1968500">
                <a:moveTo>
                  <a:pt x="160660" y="50800"/>
                </a:moveTo>
                <a:lnTo>
                  <a:pt x="72374" y="50800"/>
                </a:lnTo>
                <a:lnTo>
                  <a:pt x="63734" y="63500"/>
                </a:lnTo>
                <a:lnTo>
                  <a:pt x="149161" y="63500"/>
                </a:lnTo>
                <a:lnTo>
                  <a:pt x="160660" y="50800"/>
                </a:lnTo>
                <a:close/>
              </a:path>
              <a:path w="256540" h="1968500">
                <a:moveTo>
                  <a:pt x="184746" y="38100"/>
                </a:moveTo>
                <a:lnTo>
                  <a:pt x="114876" y="38100"/>
                </a:lnTo>
                <a:lnTo>
                  <a:pt x="102276" y="50800"/>
                </a:lnTo>
                <a:lnTo>
                  <a:pt x="173266" y="50800"/>
                </a:lnTo>
                <a:lnTo>
                  <a:pt x="184746" y="38100"/>
                </a:lnTo>
                <a:close/>
              </a:path>
              <a:path w="256540" h="1968500">
                <a:moveTo>
                  <a:pt x="212962" y="25400"/>
                </a:moveTo>
                <a:lnTo>
                  <a:pt x="146588" y="25400"/>
                </a:lnTo>
                <a:lnTo>
                  <a:pt x="135047" y="38100"/>
                </a:lnTo>
                <a:lnTo>
                  <a:pt x="204354" y="38100"/>
                </a:lnTo>
                <a:lnTo>
                  <a:pt x="212962" y="25400"/>
                </a:lnTo>
                <a:close/>
              </a:path>
              <a:path w="256540" h="1968500">
                <a:moveTo>
                  <a:pt x="249988" y="25400"/>
                </a:moveTo>
                <a:lnTo>
                  <a:pt x="227103" y="25400"/>
                </a:lnTo>
                <a:lnTo>
                  <a:pt x="225886" y="38100"/>
                </a:lnTo>
                <a:lnTo>
                  <a:pt x="248800" y="38100"/>
                </a:lnTo>
                <a:lnTo>
                  <a:pt x="249988" y="25400"/>
                </a:lnTo>
                <a:close/>
              </a:path>
              <a:path w="256540" h="1968500">
                <a:moveTo>
                  <a:pt x="226799" y="12700"/>
                </a:moveTo>
                <a:lnTo>
                  <a:pt x="170802" y="12700"/>
                </a:lnTo>
                <a:lnTo>
                  <a:pt x="159244" y="25400"/>
                </a:lnTo>
                <a:lnTo>
                  <a:pt x="226837" y="25400"/>
                </a:lnTo>
                <a:lnTo>
                  <a:pt x="226799" y="12700"/>
                </a:lnTo>
                <a:close/>
              </a:path>
              <a:path w="256540" h="1968500">
                <a:moveTo>
                  <a:pt x="250295" y="12700"/>
                </a:moveTo>
                <a:lnTo>
                  <a:pt x="226799" y="12700"/>
                </a:lnTo>
                <a:lnTo>
                  <a:pt x="226837" y="25400"/>
                </a:lnTo>
                <a:lnTo>
                  <a:pt x="248147" y="25400"/>
                </a:lnTo>
                <a:lnTo>
                  <a:pt x="250295" y="12700"/>
                </a:lnTo>
                <a:close/>
              </a:path>
              <a:path w="256540" h="1968500">
                <a:moveTo>
                  <a:pt x="250295" y="12700"/>
                </a:moveTo>
                <a:lnTo>
                  <a:pt x="248147" y="25400"/>
                </a:lnTo>
                <a:lnTo>
                  <a:pt x="248702" y="25400"/>
                </a:lnTo>
                <a:lnTo>
                  <a:pt x="250235" y="19571"/>
                </a:lnTo>
                <a:lnTo>
                  <a:pt x="250295" y="12700"/>
                </a:lnTo>
                <a:close/>
              </a:path>
              <a:path w="256540" h="1968500">
                <a:moveTo>
                  <a:pt x="250295" y="19342"/>
                </a:moveTo>
                <a:lnTo>
                  <a:pt x="248702" y="25400"/>
                </a:lnTo>
                <a:lnTo>
                  <a:pt x="249770" y="23505"/>
                </a:lnTo>
                <a:lnTo>
                  <a:pt x="250201" y="22573"/>
                </a:lnTo>
                <a:lnTo>
                  <a:pt x="250295" y="19342"/>
                </a:lnTo>
                <a:close/>
              </a:path>
              <a:path w="256540" h="1968500">
                <a:moveTo>
                  <a:pt x="249770" y="23505"/>
                </a:moveTo>
                <a:lnTo>
                  <a:pt x="248702" y="25400"/>
                </a:lnTo>
                <a:lnTo>
                  <a:pt x="248894" y="25400"/>
                </a:lnTo>
                <a:lnTo>
                  <a:pt x="249770" y="23505"/>
                </a:lnTo>
                <a:close/>
              </a:path>
              <a:path w="256540" h="1968500">
                <a:moveTo>
                  <a:pt x="250295" y="22573"/>
                </a:moveTo>
                <a:lnTo>
                  <a:pt x="249770" y="23505"/>
                </a:lnTo>
                <a:lnTo>
                  <a:pt x="248894" y="25400"/>
                </a:lnTo>
                <a:lnTo>
                  <a:pt x="250295" y="25400"/>
                </a:lnTo>
                <a:lnTo>
                  <a:pt x="250295" y="22573"/>
                </a:lnTo>
                <a:close/>
              </a:path>
              <a:path w="256540" h="1968500">
                <a:moveTo>
                  <a:pt x="251987" y="19571"/>
                </a:moveTo>
                <a:lnTo>
                  <a:pt x="250410" y="22369"/>
                </a:lnTo>
                <a:lnTo>
                  <a:pt x="250295" y="25400"/>
                </a:lnTo>
                <a:lnTo>
                  <a:pt x="251745" y="25400"/>
                </a:lnTo>
                <a:lnTo>
                  <a:pt x="251987" y="19571"/>
                </a:lnTo>
                <a:close/>
              </a:path>
              <a:path w="256540" h="1968500">
                <a:moveTo>
                  <a:pt x="250295" y="22369"/>
                </a:moveTo>
                <a:lnTo>
                  <a:pt x="249770" y="23505"/>
                </a:lnTo>
                <a:lnTo>
                  <a:pt x="250295" y="22573"/>
                </a:lnTo>
                <a:lnTo>
                  <a:pt x="250295" y="22369"/>
                </a:lnTo>
                <a:close/>
              </a:path>
              <a:path w="256540" h="1968500">
                <a:moveTo>
                  <a:pt x="252026" y="18626"/>
                </a:moveTo>
                <a:lnTo>
                  <a:pt x="250295" y="22369"/>
                </a:lnTo>
                <a:lnTo>
                  <a:pt x="250295" y="22573"/>
                </a:lnTo>
                <a:lnTo>
                  <a:pt x="251987" y="19571"/>
                </a:lnTo>
                <a:lnTo>
                  <a:pt x="252026" y="18626"/>
                </a:lnTo>
                <a:close/>
              </a:path>
              <a:path w="256540" h="1968500">
                <a:moveTo>
                  <a:pt x="252271" y="12700"/>
                </a:moveTo>
                <a:lnTo>
                  <a:pt x="252041" y="12700"/>
                </a:lnTo>
                <a:lnTo>
                  <a:pt x="250295" y="19342"/>
                </a:lnTo>
                <a:lnTo>
                  <a:pt x="250295" y="22369"/>
                </a:lnTo>
                <a:lnTo>
                  <a:pt x="252026" y="18626"/>
                </a:lnTo>
                <a:lnTo>
                  <a:pt x="252271" y="12700"/>
                </a:lnTo>
                <a:close/>
              </a:path>
              <a:path w="256540" h="1968500">
                <a:moveTo>
                  <a:pt x="256090" y="0"/>
                </a:moveTo>
                <a:lnTo>
                  <a:pt x="254604" y="0"/>
                </a:lnTo>
                <a:lnTo>
                  <a:pt x="254765" y="12700"/>
                </a:lnTo>
                <a:lnTo>
                  <a:pt x="252026" y="18626"/>
                </a:lnTo>
                <a:lnTo>
                  <a:pt x="251987" y="19571"/>
                </a:lnTo>
                <a:lnTo>
                  <a:pt x="255859" y="12700"/>
                </a:lnTo>
                <a:lnTo>
                  <a:pt x="256090" y="0"/>
                </a:lnTo>
                <a:close/>
              </a:path>
              <a:path w="256540" h="1968500">
                <a:moveTo>
                  <a:pt x="252041" y="12700"/>
                </a:moveTo>
                <a:lnTo>
                  <a:pt x="250295" y="12700"/>
                </a:lnTo>
                <a:lnTo>
                  <a:pt x="250295" y="19342"/>
                </a:lnTo>
                <a:lnTo>
                  <a:pt x="252041" y="12700"/>
                </a:lnTo>
                <a:close/>
              </a:path>
              <a:path w="256540" h="1968500">
                <a:moveTo>
                  <a:pt x="254604" y="0"/>
                </a:moveTo>
                <a:lnTo>
                  <a:pt x="230969" y="0"/>
                </a:lnTo>
                <a:lnTo>
                  <a:pt x="227106" y="12700"/>
                </a:lnTo>
                <a:lnTo>
                  <a:pt x="252271" y="12700"/>
                </a:lnTo>
                <a:lnTo>
                  <a:pt x="252026" y="18626"/>
                </a:lnTo>
                <a:lnTo>
                  <a:pt x="254765" y="12700"/>
                </a:lnTo>
                <a:lnTo>
                  <a:pt x="254604" y="0"/>
                </a:lnTo>
                <a:close/>
              </a:path>
              <a:path w="256540" h="1968500">
                <a:moveTo>
                  <a:pt x="230969" y="0"/>
                </a:moveTo>
                <a:lnTo>
                  <a:pt x="203283" y="0"/>
                </a:lnTo>
                <a:lnTo>
                  <a:pt x="200945" y="12700"/>
                </a:lnTo>
                <a:lnTo>
                  <a:pt x="227106" y="12700"/>
                </a:lnTo>
                <a:lnTo>
                  <a:pt x="230969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05094" y="2609357"/>
            <a:ext cx="252095" cy="1930400"/>
          </a:xfrm>
          <a:custGeom>
            <a:avLst/>
            <a:gdLst/>
            <a:ahLst/>
            <a:cxnLst/>
            <a:rect l="l" t="t" r="r" b="b"/>
            <a:pathLst>
              <a:path w="252095" h="1930400">
                <a:moveTo>
                  <a:pt x="55808" y="1917700"/>
                </a:moveTo>
                <a:lnTo>
                  <a:pt x="0" y="1917700"/>
                </a:lnTo>
                <a:lnTo>
                  <a:pt x="637" y="1930400"/>
                </a:lnTo>
                <a:lnTo>
                  <a:pt x="48230" y="1930400"/>
                </a:lnTo>
                <a:lnTo>
                  <a:pt x="55808" y="1917700"/>
                </a:lnTo>
                <a:close/>
              </a:path>
              <a:path w="252095" h="1930400">
                <a:moveTo>
                  <a:pt x="83205" y="1905000"/>
                </a:moveTo>
                <a:lnTo>
                  <a:pt x="8675" y="1905000"/>
                </a:lnTo>
                <a:lnTo>
                  <a:pt x="3501" y="1917700"/>
                </a:lnTo>
                <a:lnTo>
                  <a:pt x="75645" y="1917700"/>
                </a:lnTo>
                <a:lnTo>
                  <a:pt x="83205" y="1905000"/>
                </a:lnTo>
                <a:close/>
              </a:path>
              <a:path w="252095" h="1930400">
                <a:moveTo>
                  <a:pt x="95859" y="1892300"/>
                </a:moveTo>
                <a:lnTo>
                  <a:pt x="34502" y="1892300"/>
                </a:lnTo>
                <a:lnTo>
                  <a:pt x="26739" y="1905000"/>
                </a:lnTo>
                <a:lnTo>
                  <a:pt x="86873" y="1905000"/>
                </a:lnTo>
                <a:lnTo>
                  <a:pt x="95859" y="1892300"/>
                </a:lnTo>
                <a:close/>
              </a:path>
              <a:path w="252095" h="1930400">
                <a:moveTo>
                  <a:pt x="57026" y="1879600"/>
                </a:moveTo>
                <a:lnTo>
                  <a:pt x="50575" y="1892300"/>
                </a:lnTo>
                <a:lnTo>
                  <a:pt x="53454" y="1892300"/>
                </a:lnTo>
                <a:lnTo>
                  <a:pt x="57026" y="1879600"/>
                </a:lnTo>
                <a:close/>
              </a:path>
              <a:path w="252095" h="1930400">
                <a:moveTo>
                  <a:pt x="116850" y="1879600"/>
                </a:moveTo>
                <a:lnTo>
                  <a:pt x="61014" y="1879600"/>
                </a:lnTo>
                <a:lnTo>
                  <a:pt x="53454" y="1892300"/>
                </a:lnTo>
                <a:lnTo>
                  <a:pt x="110730" y="1892300"/>
                </a:lnTo>
                <a:lnTo>
                  <a:pt x="116850" y="1879600"/>
                </a:lnTo>
                <a:close/>
              </a:path>
              <a:path w="252095" h="1930400">
                <a:moveTo>
                  <a:pt x="125402" y="1866900"/>
                </a:moveTo>
                <a:lnTo>
                  <a:pt x="72560" y="1866900"/>
                </a:lnTo>
                <a:lnTo>
                  <a:pt x="69648" y="1879600"/>
                </a:lnTo>
                <a:lnTo>
                  <a:pt x="122796" y="1879600"/>
                </a:lnTo>
                <a:lnTo>
                  <a:pt x="125402" y="1866900"/>
                </a:lnTo>
                <a:close/>
              </a:path>
              <a:path w="252095" h="1930400">
                <a:moveTo>
                  <a:pt x="139834" y="1854200"/>
                </a:moveTo>
                <a:lnTo>
                  <a:pt x="90730" y="1854200"/>
                </a:lnTo>
                <a:lnTo>
                  <a:pt x="84609" y="1866900"/>
                </a:lnTo>
                <a:lnTo>
                  <a:pt x="132299" y="1866900"/>
                </a:lnTo>
                <a:lnTo>
                  <a:pt x="139834" y="1854200"/>
                </a:lnTo>
                <a:close/>
              </a:path>
              <a:path w="252095" h="1930400">
                <a:moveTo>
                  <a:pt x="148215" y="1841500"/>
                </a:moveTo>
                <a:lnTo>
                  <a:pt x="107737" y="1841500"/>
                </a:lnTo>
                <a:lnTo>
                  <a:pt x="100177" y="1854200"/>
                </a:lnTo>
                <a:lnTo>
                  <a:pt x="141735" y="1854200"/>
                </a:lnTo>
                <a:lnTo>
                  <a:pt x="148215" y="1841500"/>
                </a:lnTo>
                <a:close/>
              </a:path>
              <a:path w="252095" h="1930400">
                <a:moveTo>
                  <a:pt x="116057" y="1828800"/>
                </a:moveTo>
                <a:lnTo>
                  <a:pt x="108471" y="1841500"/>
                </a:lnTo>
                <a:lnTo>
                  <a:pt x="114084" y="1841500"/>
                </a:lnTo>
                <a:lnTo>
                  <a:pt x="116057" y="1828800"/>
                </a:lnTo>
                <a:close/>
              </a:path>
              <a:path w="252095" h="1930400">
                <a:moveTo>
                  <a:pt x="155187" y="1828800"/>
                </a:moveTo>
                <a:lnTo>
                  <a:pt x="120564" y="1828800"/>
                </a:lnTo>
                <a:lnTo>
                  <a:pt x="114084" y="1841500"/>
                </a:lnTo>
                <a:lnTo>
                  <a:pt x="148732" y="1841500"/>
                </a:lnTo>
                <a:lnTo>
                  <a:pt x="155187" y="1828800"/>
                </a:lnTo>
                <a:close/>
              </a:path>
              <a:path w="252095" h="1930400">
                <a:moveTo>
                  <a:pt x="161256" y="1816100"/>
                </a:moveTo>
                <a:lnTo>
                  <a:pt x="126585" y="1816100"/>
                </a:lnTo>
                <a:lnTo>
                  <a:pt x="120082" y="1828800"/>
                </a:lnTo>
                <a:lnTo>
                  <a:pt x="156216" y="1828800"/>
                </a:lnTo>
                <a:lnTo>
                  <a:pt x="161256" y="1816100"/>
                </a:lnTo>
                <a:close/>
              </a:path>
              <a:path w="252095" h="1930400">
                <a:moveTo>
                  <a:pt x="166778" y="1803400"/>
                </a:moveTo>
                <a:lnTo>
                  <a:pt x="130563" y="1803400"/>
                </a:lnTo>
                <a:lnTo>
                  <a:pt x="125522" y="1816100"/>
                </a:lnTo>
                <a:lnTo>
                  <a:pt x="160682" y="1816100"/>
                </a:lnTo>
                <a:lnTo>
                  <a:pt x="166778" y="1803400"/>
                </a:lnTo>
                <a:close/>
              </a:path>
              <a:path w="252095" h="1930400">
                <a:moveTo>
                  <a:pt x="172933" y="1790700"/>
                </a:moveTo>
                <a:lnTo>
                  <a:pt x="137309" y="1790700"/>
                </a:lnTo>
                <a:lnTo>
                  <a:pt x="131164" y="1803400"/>
                </a:lnTo>
                <a:lnTo>
                  <a:pt x="167533" y="1803400"/>
                </a:lnTo>
                <a:lnTo>
                  <a:pt x="172933" y="1790700"/>
                </a:lnTo>
                <a:close/>
              </a:path>
              <a:path w="252095" h="1930400">
                <a:moveTo>
                  <a:pt x="188327" y="1727200"/>
                </a:moveTo>
                <a:lnTo>
                  <a:pt x="156787" y="1727200"/>
                </a:lnTo>
                <a:lnTo>
                  <a:pt x="151714" y="1739900"/>
                </a:lnTo>
                <a:lnTo>
                  <a:pt x="151845" y="1739900"/>
                </a:lnTo>
                <a:lnTo>
                  <a:pt x="146674" y="1752600"/>
                </a:lnTo>
                <a:lnTo>
                  <a:pt x="141601" y="1778000"/>
                </a:lnTo>
                <a:lnTo>
                  <a:pt x="141926" y="1778000"/>
                </a:lnTo>
                <a:lnTo>
                  <a:pt x="136526" y="1790700"/>
                </a:lnTo>
                <a:lnTo>
                  <a:pt x="173273" y="1790700"/>
                </a:lnTo>
                <a:lnTo>
                  <a:pt x="178280" y="1765300"/>
                </a:lnTo>
                <a:lnTo>
                  <a:pt x="178135" y="1765300"/>
                </a:lnTo>
                <a:lnTo>
                  <a:pt x="183320" y="1752600"/>
                </a:lnTo>
                <a:lnTo>
                  <a:pt x="188327" y="1727200"/>
                </a:lnTo>
                <a:close/>
              </a:path>
              <a:path w="252095" h="1930400">
                <a:moveTo>
                  <a:pt x="217581" y="1536700"/>
                </a:moveTo>
                <a:lnTo>
                  <a:pt x="185846" y="1536700"/>
                </a:lnTo>
                <a:lnTo>
                  <a:pt x="181764" y="1562100"/>
                </a:lnTo>
                <a:lnTo>
                  <a:pt x="179196" y="1587500"/>
                </a:lnTo>
                <a:lnTo>
                  <a:pt x="176636" y="1612900"/>
                </a:lnTo>
                <a:lnTo>
                  <a:pt x="173114" y="1638300"/>
                </a:lnTo>
                <a:lnTo>
                  <a:pt x="169167" y="1663700"/>
                </a:lnTo>
                <a:lnTo>
                  <a:pt x="165533" y="1676400"/>
                </a:lnTo>
                <a:lnTo>
                  <a:pt x="165667" y="1676400"/>
                </a:lnTo>
                <a:lnTo>
                  <a:pt x="160467" y="1701800"/>
                </a:lnTo>
                <a:lnTo>
                  <a:pt x="156507" y="1727200"/>
                </a:lnTo>
                <a:lnTo>
                  <a:pt x="188593" y="1727200"/>
                </a:lnTo>
                <a:lnTo>
                  <a:pt x="192553" y="1701800"/>
                </a:lnTo>
                <a:lnTo>
                  <a:pt x="197443" y="1689100"/>
                </a:lnTo>
                <a:lnTo>
                  <a:pt x="197576" y="1689100"/>
                </a:lnTo>
                <a:lnTo>
                  <a:pt x="201142" y="1663700"/>
                </a:lnTo>
                <a:lnTo>
                  <a:pt x="205112" y="1638300"/>
                </a:lnTo>
                <a:lnTo>
                  <a:pt x="208676" y="1625600"/>
                </a:lnTo>
                <a:lnTo>
                  <a:pt x="208790" y="1612900"/>
                </a:lnTo>
                <a:lnTo>
                  <a:pt x="211269" y="1600200"/>
                </a:lnTo>
                <a:lnTo>
                  <a:pt x="213740" y="1574800"/>
                </a:lnTo>
                <a:lnTo>
                  <a:pt x="217581" y="1536700"/>
                </a:lnTo>
                <a:close/>
              </a:path>
              <a:path w="252095" h="1930400">
                <a:moveTo>
                  <a:pt x="225096" y="1460500"/>
                </a:moveTo>
                <a:lnTo>
                  <a:pt x="193447" y="1460500"/>
                </a:lnTo>
                <a:lnTo>
                  <a:pt x="189773" y="1485900"/>
                </a:lnTo>
                <a:lnTo>
                  <a:pt x="187211" y="1511300"/>
                </a:lnTo>
                <a:lnTo>
                  <a:pt x="185715" y="1536700"/>
                </a:lnTo>
                <a:lnTo>
                  <a:pt x="217708" y="1536700"/>
                </a:lnTo>
                <a:lnTo>
                  <a:pt x="219092" y="1511300"/>
                </a:lnTo>
                <a:lnTo>
                  <a:pt x="221566" y="1485900"/>
                </a:lnTo>
                <a:lnTo>
                  <a:pt x="225096" y="1460500"/>
                </a:lnTo>
                <a:close/>
              </a:path>
              <a:path w="252095" h="1930400">
                <a:moveTo>
                  <a:pt x="227712" y="1397000"/>
                </a:moveTo>
                <a:lnTo>
                  <a:pt x="195868" y="1397000"/>
                </a:lnTo>
                <a:lnTo>
                  <a:pt x="194787" y="1435100"/>
                </a:lnTo>
                <a:lnTo>
                  <a:pt x="193358" y="1460500"/>
                </a:lnTo>
                <a:lnTo>
                  <a:pt x="225181" y="1460500"/>
                </a:lnTo>
                <a:lnTo>
                  <a:pt x="226632" y="1435100"/>
                </a:lnTo>
                <a:lnTo>
                  <a:pt x="227712" y="1397000"/>
                </a:lnTo>
                <a:close/>
              </a:path>
              <a:path w="252095" h="1930400">
                <a:moveTo>
                  <a:pt x="234116" y="1308100"/>
                </a:moveTo>
                <a:lnTo>
                  <a:pt x="202422" y="1308100"/>
                </a:lnTo>
                <a:lnTo>
                  <a:pt x="199903" y="1333500"/>
                </a:lnTo>
                <a:lnTo>
                  <a:pt x="198420" y="1371600"/>
                </a:lnTo>
                <a:lnTo>
                  <a:pt x="195915" y="1397000"/>
                </a:lnTo>
                <a:lnTo>
                  <a:pt x="227667" y="1397000"/>
                </a:lnTo>
                <a:lnTo>
                  <a:pt x="230198" y="1371600"/>
                </a:lnTo>
                <a:lnTo>
                  <a:pt x="231639" y="1346200"/>
                </a:lnTo>
                <a:lnTo>
                  <a:pt x="234116" y="1308100"/>
                </a:lnTo>
                <a:close/>
              </a:path>
              <a:path w="252095" h="1930400">
                <a:moveTo>
                  <a:pt x="235247" y="1282700"/>
                </a:moveTo>
                <a:lnTo>
                  <a:pt x="203452" y="1282700"/>
                </a:lnTo>
                <a:lnTo>
                  <a:pt x="202373" y="1308100"/>
                </a:lnTo>
                <a:lnTo>
                  <a:pt x="234166" y="1308100"/>
                </a:lnTo>
                <a:lnTo>
                  <a:pt x="235247" y="1282700"/>
                </a:lnTo>
                <a:close/>
              </a:path>
              <a:path w="252095" h="1930400">
                <a:moveTo>
                  <a:pt x="240611" y="1193800"/>
                </a:moveTo>
                <a:lnTo>
                  <a:pt x="208888" y="1193800"/>
                </a:lnTo>
                <a:lnTo>
                  <a:pt x="207443" y="1219200"/>
                </a:lnTo>
                <a:lnTo>
                  <a:pt x="206362" y="1244600"/>
                </a:lnTo>
                <a:lnTo>
                  <a:pt x="203522" y="1282700"/>
                </a:lnTo>
                <a:lnTo>
                  <a:pt x="235179" y="1282700"/>
                </a:lnTo>
                <a:lnTo>
                  <a:pt x="238032" y="1257300"/>
                </a:lnTo>
                <a:lnTo>
                  <a:pt x="239177" y="1219200"/>
                </a:lnTo>
                <a:lnTo>
                  <a:pt x="240611" y="1193800"/>
                </a:lnTo>
                <a:close/>
              </a:path>
              <a:path w="252095" h="1930400">
                <a:moveTo>
                  <a:pt x="242675" y="876300"/>
                </a:moveTo>
                <a:lnTo>
                  <a:pt x="211862" y="876300"/>
                </a:lnTo>
                <a:lnTo>
                  <a:pt x="212883" y="901700"/>
                </a:lnTo>
                <a:lnTo>
                  <a:pt x="214257" y="927100"/>
                </a:lnTo>
                <a:lnTo>
                  <a:pt x="215276" y="952500"/>
                </a:lnTo>
                <a:lnTo>
                  <a:pt x="215159" y="1016000"/>
                </a:lnTo>
                <a:lnTo>
                  <a:pt x="214039" y="1041400"/>
                </a:lnTo>
                <a:lnTo>
                  <a:pt x="212568" y="1066800"/>
                </a:lnTo>
                <a:lnTo>
                  <a:pt x="211460" y="1092200"/>
                </a:lnTo>
                <a:lnTo>
                  <a:pt x="209989" y="1130300"/>
                </a:lnTo>
                <a:lnTo>
                  <a:pt x="208871" y="1155700"/>
                </a:lnTo>
                <a:lnTo>
                  <a:pt x="208871" y="1193800"/>
                </a:lnTo>
                <a:lnTo>
                  <a:pt x="240628" y="1193800"/>
                </a:lnTo>
                <a:lnTo>
                  <a:pt x="240619" y="1155700"/>
                </a:lnTo>
                <a:lnTo>
                  <a:pt x="241670" y="1130300"/>
                </a:lnTo>
                <a:lnTo>
                  <a:pt x="243081" y="1104900"/>
                </a:lnTo>
                <a:lnTo>
                  <a:pt x="244133" y="1066800"/>
                </a:lnTo>
                <a:lnTo>
                  <a:pt x="245541" y="1041400"/>
                </a:lnTo>
                <a:lnTo>
                  <a:pt x="246580" y="1016000"/>
                </a:lnTo>
                <a:lnTo>
                  <a:pt x="246461" y="952500"/>
                </a:lnTo>
                <a:lnTo>
                  <a:pt x="245318" y="927100"/>
                </a:lnTo>
                <a:lnTo>
                  <a:pt x="243812" y="901700"/>
                </a:lnTo>
                <a:lnTo>
                  <a:pt x="242675" y="876300"/>
                </a:lnTo>
                <a:close/>
              </a:path>
              <a:path w="252095" h="1930400">
                <a:moveTo>
                  <a:pt x="230874" y="762000"/>
                </a:moveTo>
                <a:lnTo>
                  <a:pt x="200620" y="762000"/>
                </a:lnTo>
                <a:lnTo>
                  <a:pt x="203092" y="800100"/>
                </a:lnTo>
                <a:lnTo>
                  <a:pt x="207098" y="825500"/>
                </a:lnTo>
                <a:lnTo>
                  <a:pt x="211921" y="876300"/>
                </a:lnTo>
                <a:lnTo>
                  <a:pt x="242611" y="876300"/>
                </a:lnTo>
                <a:lnTo>
                  <a:pt x="240024" y="850900"/>
                </a:lnTo>
                <a:lnTo>
                  <a:pt x="237443" y="812800"/>
                </a:lnTo>
                <a:lnTo>
                  <a:pt x="233344" y="787400"/>
                </a:lnTo>
                <a:lnTo>
                  <a:pt x="230874" y="762000"/>
                </a:lnTo>
                <a:close/>
              </a:path>
              <a:path w="252095" h="1930400">
                <a:moveTo>
                  <a:pt x="226767" y="736600"/>
                </a:moveTo>
                <a:lnTo>
                  <a:pt x="196804" y="736600"/>
                </a:lnTo>
                <a:lnTo>
                  <a:pt x="200715" y="762000"/>
                </a:lnTo>
                <a:lnTo>
                  <a:pt x="230775" y="762000"/>
                </a:lnTo>
                <a:lnTo>
                  <a:pt x="226767" y="736600"/>
                </a:lnTo>
                <a:close/>
              </a:path>
              <a:path w="252095" h="1930400">
                <a:moveTo>
                  <a:pt x="224304" y="711200"/>
                </a:moveTo>
                <a:lnTo>
                  <a:pt x="194231" y="711200"/>
                </a:lnTo>
                <a:lnTo>
                  <a:pt x="196706" y="736600"/>
                </a:lnTo>
                <a:lnTo>
                  <a:pt x="226868" y="736600"/>
                </a:lnTo>
                <a:lnTo>
                  <a:pt x="224304" y="711200"/>
                </a:lnTo>
                <a:close/>
              </a:path>
              <a:path w="252095" h="1930400">
                <a:moveTo>
                  <a:pt x="212694" y="609600"/>
                </a:moveTo>
                <a:lnTo>
                  <a:pt x="182805" y="609600"/>
                </a:lnTo>
                <a:lnTo>
                  <a:pt x="185685" y="635000"/>
                </a:lnTo>
                <a:lnTo>
                  <a:pt x="188150" y="660400"/>
                </a:lnTo>
                <a:lnTo>
                  <a:pt x="190670" y="685800"/>
                </a:lnTo>
                <a:lnTo>
                  <a:pt x="194315" y="711200"/>
                </a:lnTo>
                <a:lnTo>
                  <a:pt x="224221" y="711200"/>
                </a:lnTo>
                <a:lnTo>
                  <a:pt x="220592" y="685800"/>
                </a:lnTo>
                <a:lnTo>
                  <a:pt x="218146" y="660400"/>
                </a:lnTo>
                <a:lnTo>
                  <a:pt x="215574" y="635000"/>
                </a:lnTo>
                <a:lnTo>
                  <a:pt x="212694" y="609600"/>
                </a:lnTo>
                <a:close/>
              </a:path>
              <a:path w="252095" h="1930400">
                <a:moveTo>
                  <a:pt x="211214" y="330200"/>
                </a:moveTo>
                <a:lnTo>
                  <a:pt x="182128" y="330200"/>
                </a:lnTo>
                <a:lnTo>
                  <a:pt x="180630" y="355600"/>
                </a:lnTo>
                <a:lnTo>
                  <a:pt x="179503" y="381000"/>
                </a:lnTo>
                <a:lnTo>
                  <a:pt x="178009" y="406400"/>
                </a:lnTo>
                <a:lnTo>
                  <a:pt x="176857" y="431800"/>
                </a:lnTo>
                <a:lnTo>
                  <a:pt x="176757" y="482600"/>
                </a:lnTo>
                <a:lnTo>
                  <a:pt x="177782" y="508000"/>
                </a:lnTo>
                <a:lnTo>
                  <a:pt x="177764" y="533400"/>
                </a:lnTo>
                <a:lnTo>
                  <a:pt x="179176" y="558800"/>
                </a:lnTo>
                <a:lnTo>
                  <a:pt x="181744" y="584200"/>
                </a:lnTo>
                <a:lnTo>
                  <a:pt x="182722" y="609600"/>
                </a:lnTo>
                <a:lnTo>
                  <a:pt x="212774" y="609600"/>
                </a:lnTo>
                <a:lnTo>
                  <a:pt x="211653" y="584200"/>
                </a:lnTo>
                <a:lnTo>
                  <a:pt x="211594" y="571500"/>
                </a:lnTo>
                <a:lnTo>
                  <a:pt x="209075" y="546100"/>
                </a:lnTo>
                <a:lnTo>
                  <a:pt x="207653" y="520700"/>
                </a:lnTo>
                <a:lnTo>
                  <a:pt x="207636" y="495300"/>
                </a:lnTo>
                <a:lnTo>
                  <a:pt x="206499" y="469900"/>
                </a:lnTo>
                <a:lnTo>
                  <a:pt x="206388" y="431800"/>
                </a:lnTo>
                <a:lnTo>
                  <a:pt x="207413" y="406400"/>
                </a:lnTo>
                <a:lnTo>
                  <a:pt x="208800" y="381000"/>
                </a:lnTo>
                <a:lnTo>
                  <a:pt x="209831" y="355600"/>
                </a:lnTo>
                <a:lnTo>
                  <a:pt x="211214" y="330200"/>
                </a:lnTo>
                <a:close/>
              </a:path>
              <a:path w="252095" h="1930400">
                <a:moveTo>
                  <a:pt x="213610" y="317500"/>
                </a:moveTo>
                <a:lnTo>
                  <a:pt x="184776" y="317500"/>
                </a:lnTo>
                <a:lnTo>
                  <a:pt x="182224" y="330200"/>
                </a:lnTo>
                <a:lnTo>
                  <a:pt x="211214" y="330200"/>
                </a:lnTo>
                <a:lnTo>
                  <a:pt x="211120" y="342900"/>
                </a:lnTo>
                <a:lnTo>
                  <a:pt x="213610" y="317500"/>
                </a:lnTo>
                <a:close/>
              </a:path>
              <a:path w="252095" h="1930400">
                <a:moveTo>
                  <a:pt x="229901" y="203200"/>
                </a:moveTo>
                <a:lnTo>
                  <a:pt x="201630" y="203200"/>
                </a:lnTo>
                <a:lnTo>
                  <a:pt x="197567" y="215900"/>
                </a:lnTo>
                <a:lnTo>
                  <a:pt x="197420" y="215900"/>
                </a:lnTo>
                <a:lnTo>
                  <a:pt x="194749" y="241300"/>
                </a:lnTo>
                <a:lnTo>
                  <a:pt x="192225" y="254000"/>
                </a:lnTo>
                <a:lnTo>
                  <a:pt x="189736" y="279400"/>
                </a:lnTo>
                <a:lnTo>
                  <a:pt x="187251" y="292100"/>
                </a:lnTo>
                <a:lnTo>
                  <a:pt x="184769" y="317500"/>
                </a:lnTo>
                <a:lnTo>
                  <a:pt x="213603" y="317500"/>
                </a:lnTo>
                <a:lnTo>
                  <a:pt x="216162" y="304800"/>
                </a:lnTo>
                <a:lnTo>
                  <a:pt x="218716" y="279400"/>
                </a:lnTo>
                <a:lnTo>
                  <a:pt x="221270" y="254000"/>
                </a:lnTo>
                <a:lnTo>
                  <a:pt x="223790" y="241300"/>
                </a:lnTo>
                <a:lnTo>
                  <a:pt x="226185" y="228600"/>
                </a:lnTo>
                <a:lnTo>
                  <a:pt x="226044" y="228600"/>
                </a:lnTo>
                <a:lnTo>
                  <a:pt x="229901" y="203200"/>
                </a:lnTo>
                <a:close/>
              </a:path>
              <a:path w="252095" h="1930400">
                <a:moveTo>
                  <a:pt x="238791" y="165100"/>
                </a:moveTo>
                <a:lnTo>
                  <a:pt x="208572" y="165100"/>
                </a:lnTo>
                <a:lnTo>
                  <a:pt x="204524" y="177800"/>
                </a:lnTo>
                <a:lnTo>
                  <a:pt x="204127" y="190500"/>
                </a:lnTo>
                <a:lnTo>
                  <a:pt x="201507" y="203200"/>
                </a:lnTo>
                <a:lnTo>
                  <a:pt x="230022" y="203200"/>
                </a:lnTo>
                <a:lnTo>
                  <a:pt x="232441" y="190500"/>
                </a:lnTo>
                <a:lnTo>
                  <a:pt x="232065" y="190500"/>
                </a:lnTo>
                <a:lnTo>
                  <a:pt x="235939" y="177800"/>
                </a:lnTo>
                <a:lnTo>
                  <a:pt x="236272" y="177800"/>
                </a:lnTo>
                <a:lnTo>
                  <a:pt x="238791" y="165100"/>
                </a:lnTo>
                <a:close/>
              </a:path>
              <a:path w="252095" h="1930400">
                <a:moveTo>
                  <a:pt x="241766" y="152400"/>
                </a:moveTo>
                <a:lnTo>
                  <a:pt x="210708" y="152400"/>
                </a:lnTo>
                <a:lnTo>
                  <a:pt x="208187" y="165100"/>
                </a:lnTo>
                <a:lnTo>
                  <a:pt x="238165" y="165100"/>
                </a:lnTo>
                <a:lnTo>
                  <a:pt x="241766" y="152400"/>
                </a:lnTo>
                <a:close/>
              </a:path>
              <a:path w="252095" h="1930400">
                <a:moveTo>
                  <a:pt x="244822" y="139700"/>
                </a:moveTo>
                <a:lnTo>
                  <a:pt x="214934" y="139700"/>
                </a:lnTo>
                <a:lnTo>
                  <a:pt x="211334" y="152400"/>
                </a:lnTo>
                <a:lnTo>
                  <a:pt x="242303" y="152400"/>
                </a:lnTo>
                <a:lnTo>
                  <a:pt x="244822" y="139700"/>
                </a:lnTo>
                <a:close/>
              </a:path>
              <a:path w="252095" h="1930400">
                <a:moveTo>
                  <a:pt x="246421" y="127000"/>
                </a:moveTo>
                <a:lnTo>
                  <a:pt x="218198" y="127000"/>
                </a:lnTo>
                <a:lnTo>
                  <a:pt x="216758" y="139700"/>
                </a:lnTo>
                <a:lnTo>
                  <a:pt x="244981" y="139700"/>
                </a:lnTo>
                <a:lnTo>
                  <a:pt x="246421" y="127000"/>
                </a:lnTo>
                <a:close/>
              </a:path>
              <a:path w="252095" h="1930400">
                <a:moveTo>
                  <a:pt x="248879" y="114300"/>
                </a:moveTo>
                <a:lnTo>
                  <a:pt x="221155" y="114300"/>
                </a:lnTo>
                <a:lnTo>
                  <a:pt x="218605" y="127000"/>
                </a:lnTo>
                <a:lnTo>
                  <a:pt x="248530" y="127000"/>
                </a:lnTo>
                <a:lnTo>
                  <a:pt x="248879" y="114300"/>
                </a:lnTo>
                <a:close/>
              </a:path>
              <a:path w="252095" h="1930400">
                <a:moveTo>
                  <a:pt x="251178" y="101600"/>
                </a:moveTo>
                <a:lnTo>
                  <a:pt x="221910" y="101600"/>
                </a:lnTo>
                <a:lnTo>
                  <a:pt x="220799" y="114300"/>
                </a:lnTo>
                <a:lnTo>
                  <a:pt x="249769" y="114300"/>
                </a:lnTo>
                <a:lnTo>
                  <a:pt x="251178" y="101600"/>
                </a:lnTo>
                <a:close/>
              </a:path>
              <a:path w="252095" h="1930400">
                <a:moveTo>
                  <a:pt x="251432" y="88900"/>
                </a:moveTo>
                <a:lnTo>
                  <a:pt x="223268" y="88900"/>
                </a:lnTo>
                <a:lnTo>
                  <a:pt x="223198" y="101600"/>
                </a:lnTo>
                <a:lnTo>
                  <a:pt x="251500" y="101600"/>
                </a:lnTo>
                <a:lnTo>
                  <a:pt x="251432" y="88900"/>
                </a:lnTo>
                <a:close/>
              </a:path>
              <a:path w="252095" h="1930400">
                <a:moveTo>
                  <a:pt x="220272" y="78577"/>
                </a:moveTo>
                <a:lnTo>
                  <a:pt x="221413" y="88900"/>
                </a:lnTo>
                <a:lnTo>
                  <a:pt x="221275" y="83681"/>
                </a:lnTo>
                <a:lnTo>
                  <a:pt x="220272" y="78577"/>
                </a:lnTo>
                <a:close/>
              </a:path>
              <a:path w="252095" h="1930400">
                <a:moveTo>
                  <a:pt x="221991" y="87323"/>
                </a:moveTo>
                <a:lnTo>
                  <a:pt x="222120" y="88900"/>
                </a:lnTo>
                <a:lnTo>
                  <a:pt x="222300" y="88900"/>
                </a:lnTo>
                <a:lnTo>
                  <a:pt x="221991" y="87323"/>
                </a:lnTo>
                <a:close/>
              </a:path>
              <a:path w="252095" h="1930400">
                <a:moveTo>
                  <a:pt x="221969" y="87065"/>
                </a:moveTo>
                <a:lnTo>
                  <a:pt x="221991" y="87323"/>
                </a:lnTo>
                <a:lnTo>
                  <a:pt x="222300" y="88900"/>
                </a:lnTo>
                <a:lnTo>
                  <a:pt x="221969" y="87065"/>
                </a:lnTo>
                <a:close/>
              </a:path>
              <a:path w="252095" h="1930400">
                <a:moveTo>
                  <a:pt x="249511" y="76200"/>
                </a:moveTo>
                <a:lnTo>
                  <a:pt x="221077" y="76200"/>
                </a:lnTo>
                <a:lnTo>
                  <a:pt x="221969" y="87065"/>
                </a:lnTo>
                <a:lnTo>
                  <a:pt x="222300" y="88900"/>
                </a:lnTo>
                <a:lnTo>
                  <a:pt x="250988" y="88900"/>
                </a:lnTo>
                <a:lnTo>
                  <a:pt x="249511" y="76200"/>
                </a:lnTo>
                <a:close/>
              </a:path>
              <a:path w="252095" h="1930400">
                <a:moveTo>
                  <a:pt x="221260" y="83135"/>
                </a:moveTo>
                <a:lnTo>
                  <a:pt x="221275" y="83681"/>
                </a:lnTo>
                <a:lnTo>
                  <a:pt x="221991" y="87323"/>
                </a:lnTo>
                <a:lnTo>
                  <a:pt x="221969" y="87065"/>
                </a:lnTo>
                <a:lnTo>
                  <a:pt x="221260" y="83135"/>
                </a:lnTo>
                <a:close/>
              </a:path>
              <a:path w="252095" h="1930400">
                <a:moveTo>
                  <a:pt x="220009" y="76200"/>
                </a:moveTo>
                <a:lnTo>
                  <a:pt x="220272" y="78577"/>
                </a:lnTo>
                <a:lnTo>
                  <a:pt x="221275" y="83681"/>
                </a:lnTo>
                <a:lnTo>
                  <a:pt x="221260" y="83135"/>
                </a:lnTo>
                <a:lnTo>
                  <a:pt x="220009" y="76200"/>
                </a:lnTo>
                <a:close/>
              </a:path>
              <a:path w="252095" h="1930400">
                <a:moveTo>
                  <a:pt x="221077" y="76200"/>
                </a:moveTo>
                <a:lnTo>
                  <a:pt x="220009" y="76200"/>
                </a:lnTo>
                <a:lnTo>
                  <a:pt x="221260" y="83135"/>
                </a:lnTo>
                <a:lnTo>
                  <a:pt x="221077" y="76200"/>
                </a:lnTo>
                <a:close/>
              </a:path>
              <a:path w="252095" h="1930400">
                <a:moveTo>
                  <a:pt x="220009" y="76200"/>
                </a:moveTo>
                <a:lnTo>
                  <a:pt x="219805" y="76200"/>
                </a:lnTo>
                <a:lnTo>
                  <a:pt x="220272" y="78577"/>
                </a:lnTo>
                <a:lnTo>
                  <a:pt x="220009" y="76200"/>
                </a:lnTo>
                <a:close/>
              </a:path>
              <a:path w="252095" h="1930400">
                <a:moveTo>
                  <a:pt x="131968" y="63500"/>
                </a:moveTo>
                <a:lnTo>
                  <a:pt x="108059" y="63500"/>
                </a:lnTo>
                <a:lnTo>
                  <a:pt x="119686" y="76200"/>
                </a:lnTo>
                <a:lnTo>
                  <a:pt x="125500" y="76200"/>
                </a:lnTo>
                <a:lnTo>
                  <a:pt x="131968" y="63500"/>
                </a:lnTo>
                <a:close/>
              </a:path>
              <a:path w="252095" h="1930400">
                <a:moveTo>
                  <a:pt x="210168" y="63500"/>
                </a:moveTo>
                <a:lnTo>
                  <a:pt x="205706" y="63500"/>
                </a:lnTo>
                <a:lnTo>
                  <a:pt x="210731" y="76200"/>
                </a:lnTo>
                <a:lnTo>
                  <a:pt x="210168" y="63500"/>
                </a:lnTo>
                <a:close/>
              </a:path>
              <a:path w="252095" h="1930400">
                <a:moveTo>
                  <a:pt x="244347" y="63500"/>
                </a:moveTo>
                <a:lnTo>
                  <a:pt x="210168" y="63500"/>
                </a:lnTo>
                <a:lnTo>
                  <a:pt x="215190" y="76200"/>
                </a:lnTo>
                <a:lnTo>
                  <a:pt x="246706" y="76200"/>
                </a:lnTo>
                <a:lnTo>
                  <a:pt x="244347" y="63500"/>
                </a:lnTo>
                <a:close/>
              </a:path>
              <a:path w="252095" h="1930400">
                <a:moveTo>
                  <a:pt x="120821" y="50800"/>
                </a:moveTo>
                <a:lnTo>
                  <a:pt x="93496" y="50800"/>
                </a:lnTo>
                <a:lnTo>
                  <a:pt x="99894" y="63500"/>
                </a:lnTo>
                <a:lnTo>
                  <a:pt x="128170" y="63500"/>
                </a:lnTo>
                <a:lnTo>
                  <a:pt x="120821" y="50800"/>
                </a:lnTo>
                <a:close/>
              </a:path>
              <a:path w="252095" h="1930400">
                <a:moveTo>
                  <a:pt x="236007" y="50800"/>
                </a:moveTo>
                <a:lnTo>
                  <a:pt x="193973" y="50800"/>
                </a:lnTo>
                <a:lnTo>
                  <a:pt x="195680" y="63500"/>
                </a:lnTo>
                <a:lnTo>
                  <a:pt x="239026" y="63500"/>
                </a:lnTo>
                <a:lnTo>
                  <a:pt x="236007" y="50800"/>
                </a:lnTo>
                <a:close/>
              </a:path>
              <a:path w="252095" h="1930400">
                <a:moveTo>
                  <a:pt x="110564" y="38100"/>
                </a:moveTo>
                <a:lnTo>
                  <a:pt x="92758" y="38100"/>
                </a:lnTo>
                <a:lnTo>
                  <a:pt x="92758" y="50800"/>
                </a:lnTo>
                <a:lnTo>
                  <a:pt x="112661" y="50800"/>
                </a:lnTo>
                <a:lnTo>
                  <a:pt x="110564" y="38100"/>
                </a:lnTo>
                <a:close/>
              </a:path>
              <a:path w="252095" h="1930400">
                <a:moveTo>
                  <a:pt x="110564" y="38100"/>
                </a:moveTo>
                <a:lnTo>
                  <a:pt x="112661" y="50800"/>
                </a:lnTo>
                <a:lnTo>
                  <a:pt x="112661" y="43382"/>
                </a:lnTo>
                <a:lnTo>
                  <a:pt x="110564" y="38100"/>
                </a:lnTo>
                <a:close/>
              </a:path>
              <a:path w="252095" h="1930400">
                <a:moveTo>
                  <a:pt x="112661" y="43382"/>
                </a:moveTo>
                <a:lnTo>
                  <a:pt x="112661" y="50800"/>
                </a:lnTo>
                <a:lnTo>
                  <a:pt x="115605" y="50800"/>
                </a:lnTo>
                <a:lnTo>
                  <a:pt x="112661" y="43382"/>
                </a:lnTo>
                <a:close/>
              </a:path>
              <a:path w="252095" h="1930400">
                <a:moveTo>
                  <a:pt x="218584" y="38100"/>
                </a:moveTo>
                <a:lnTo>
                  <a:pt x="169933" y="38100"/>
                </a:lnTo>
                <a:lnTo>
                  <a:pt x="176389" y="50800"/>
                </a:lnTo>
                <a:lnTo>
                  <a:pt x="223625" y="50800"/>
                </a:lnTo>
                <a:lnTo>
                  <a:pt x="218584" y="38100"/>
                </a:lnTo>
                <a:close/>
              </a:path>
              <a:path w="252095" h="1930400">
                <a:moveTo>
                  <a:pt x="220644" y="38100"/>
                </a:moveTo>
                <a:lnTo>
                  <a:pt x="223625" y="50800"/>
                </a:lnTo>
                <a:lnTo>
                  <a:pt x="225699" y="50800"/>
                </a:lnTo>
                <a:lnTo>
                  <a:pt x="220644" y="38100"/>
                </a:lnTo>
                <a:close/>
              </a:path>
              <a:path w="252095" h="1930400">
                <a:moveTo>
                  <a:pt x="112661" y="38100"/>
                </a:moveTo>
                <a:lnTo>
                  <a:pt x="110564" y="38100"/>
                </a:lnTo>
                <a:lnTo>
                  <a:pt x="112661" y="43382"/>
                </a:lnTo>
                <a:lnTo>
                  <a:pt x="112661" y="38100"/>
                </a:lnTo>
                <a:close/>
              </a:path>
              <a:path w="252095" h="1930400">
                <a:moveTo>
                  <a:pt x="126704" y="25400"/>
                </a:moveTo>
                <a:lnTo>
                  <a:pt x="92384" y="25400"/>
                </a:lnTo>
                <a:lnTo>
                  <a:pt x="92110" y="38100"/>
                </a:lnTo>
                <a:lnTo>
                  <a:pt x="123103" y="38100"/>
                </a:lnTo>
                <a:lnTo>
                  <a:pt x="126704" y="25400"/>
                </a:lnTo>
                <a:close/>
              </a:path>
              <a:path w="252095" h="1930400">
                <a:moveTo>
                  <a:pt x="128802" y="25400"/>
                </a:moveTo>
                <a:lnTo>
                  <a:pt x="126704" y="25400"/>
                </a:lnTo>
                <a:lnTo>
                  <a:pt x="123762" y="38100"/>
                </a:lnTo>
                <a:lnTo>
                  <a:pt x="128802" y="25400"/>
                </a:lnTo>
                <a:close/>
              </a:path>
              <a:path w="252095" h="1930400">
                <a:moveTo>
                  <a:pt x="205846" y="25400"/>
                </a:moveTo>
                <a:lnTo>
                  <a:pt x="150526" y="25400"/>
                </a:lnTo>
                <a:lnTo>
                  <a:pt x="152340" y="38100"/>
                </a:lnTo>
                <a:lnTo>
                  <a:pt x="212326" y="38100"/>
                </a:lnTo>
                <a:lnTo>
                  <a:pt x="205846" y="25400"/>
                </a:lnTo>
                <a:close/>
              </a:path>
              <a:path w="252095" h="1930400">
                <a:moveTo>
                  <a:pt x="185124" y="12700"/>
                </a:moveTo>
                <a:lnTo>
                  <a:pt x="101370" y="12700"/>
                </a:lnTo>
                <a:lnTo>
                  <a:pt x="97979" y="25400"/>
                </a:lnTo>
                <a:lnTo>
                  <a:pt x="191627" y="25400"/>
                </a:lnTo>
                <a:lnTo>
                  <a:pt x="185124" y="12700"/>
                </a:lnTo>
                <a:close/>
              </a:path>
              <a:path w="252095" h="1930400">
                <a:moveTo>
                  <a:pt x="158803" y="0"/>
                </a:moveTo>
                <a:lnTo>
                  <a:pt x="116937" y="0"/>
                </a:lnTo>
                <a:lnTo>
                  <a:pt x="111897" y="12700"/>
                </a:lnTo>
                <a:lnTo>
                  <a:pt x="166184" y="12700"/>
                </a:lnTo>
                <a:lnTo>
                  <a:pt x="15880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8903" y="2576059"/>
            <a:ext cx="1157917" cy="202485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73212" y="1865828"/>
            <a:ext cx="284515" cy="46482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59372" y="1566064"/>
            <a:ext cx="391285" cy="150352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95176" y="1605187"/>
            <a:ext cx="477052" cy="713083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3350" y="4775200"/>
            <a:ext cx="713105" cy="706755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3350" y="3857625"/>
            <a:ext cx="713105" cy="706755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3350" y="2938463"/>
            <a:ext cx="713105" cy="706755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8"/>
                </a:moveTo>
                <a:lnTo>
                  <a:pt x="3253" y="305288"/>
                </a:lnTo>
                <a:lnTo>
                  <a:pt x="12730" y="259319"/>
                </a:lnTo>
                <a:lnTo>
                  <a:pt x="28007" y="215729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29"/>
                </a:lnTo>
                <a:lnTo>
                  <a:pt x="700057" y="259319"/>
                </a:lnTo>
                <a:lnTo>
                  <a:pt x="709534" y="305288"/>
                </a:lnTo>
                <a:lnTo>
                  <a:pt x="712788" y="353218"/>
                </a:lnTo>
                <a:lnTo>
                  <a:pt x="709534" y="401148"/>
                </a:lnTo>
                <a:lnTo>
                  <a:pt x="700057" y="447117"/>
                </a:lnTo>
                <a:lnTo>
                  <a:pt x="684780" y="490707"/>
                </a:lnTo>
                <a:lnTo>
                  <a:pt x="664129" y="531494"/>
                </a:lnTo>
                <a:lnTo>
                  <a:pt x="638528" y="569059"/>
                </a:lnTo>
                <a:lnTo>
                  <a:pt x="608402" y="602981"/>
                </a:lnTo>
                <a:lnTo>
                  <a:pt x="574175" y="632839"/>
                </a:lnTo>
                <a:lnTo>
                  <a:pt x="536272" y="658212"/>
                </a:lnTo>
                <a:lnTo>
                  <a:pt x="495118" y="678679"/>
                </a:lnTo>
                <a:lnTo>
                  <a:pt x="451137" y="693819"/>
                </a:lnTo>
                <a:lnTo>
                  <a:pt x="404754" y="703212"/>
                </a:lnTo>
                <a:lnTo>
                  <a:pt x="356394" y="706437"/>
                </a:lnTo>
                <a:lnTo>
                  <a:pt x="308033" y="703212"/>
                </a:lnTo>
                <a:lnTo>
                  <a:pt x="261650" y="693819"/>
                </a:lnTo>
                <a:lnTo>
                  <a:pt x="217669" y="678679"/>
                </a:lnTo>
                <a:lnTo>
                  <a:pt x="176515" y="658212"/>
                </a:lnTo>
                <a:lnTo>
                  <a:pt x="138612" y="632839"/>
                </a:lnTo>
                <a:lnTo>
                  <a:pt x="104385" y="602981"/>
                </a:lnTo>
                <a:lnTo>
                  <a:pt x="74259" y="569059"/>
                </a:lnTo>
                <a:lnTo>
                  <a:pt x="48658" y="531494"/>
                </a:lnTo>
                <a:lnTo>
                  <a:pt x="28007" y="490707"/>
                </a:lnTo>
                <a:lnTo>
                  <a:pt x="12730" y="447117"/>
                </a:lnTo>
                <a:lnTo>
                  <a:pt x="3253" y="401148"/>
                </a:lnTo>
                <a:lnTo>
                  <a:pt x="0" y="353218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3350" y="2019300"/>
            <a:ext cx="713105" cy="706755"/>
          </a:xfrm>
          <a:custGeom>
            <a:avLst/>
            <a:gdLst/>
            <a:ahLst/>
            <a:cxnLst/>
            <a:rect l="l" t="t" r="r" b="b"/>
            <a:pathLst>
              <a:path w="713104" h="706755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74212" y="2361919"/>
            <a:ext cx="1966595" cy="2775585"/>
            <a:chOff x="3374212" y="2361919"/>
            <a:chExt cx="1966595" cy="2775585"/>
          </a:xfrm>
        </p:grpSpPr>
        <p:sp>
          <p:nvSpPr>
            <p:cNvPr id="7" name="object 7"/>
            <p:cNvSpPr/>
            <p:nvPr/>
          </p:nvSpPr>
          <p:spPr>
            <a:xfrm>
              <a:off x="4598988" y="2938463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8"/>
                  </a:moveTo>
                  <a:lnTo>
                    <a:pt x="3253" y="305288"/>
                  </a:lnTo>
                  <a:lnTo>
                    <a:pt x="12730" y="259319"/>
                  </a:lnTo>
                  <a:lnTo>
                    <a:pt x="28007" y="215729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29"/>
                  </a:lnTo>
                  <a:lnTo>
                    <a:pt x="700056" y="259319"/>
                  </a:lnTo>
                  <a:lnTo>
                    <a:pt x="709533" y="305288"/>
                  </a:lnTo>
                  <a:lnTo>
                    <a:pt x="712787" y="353218"/>
                  </a:lnTo>
                  <a:lnTo>
                    <a:pt x="709533" y="401148"/>
                  </a:lnTo>
                  <a:lnTo>
                    <a:pt x="700056" y="447117"/>
                  </a:lnTo>
                  <a:lnTo>
                    <a:pt x="684779" y="490707"/>
                  </a:lnTo>
                  <a:lnTo>
                    <a:pt x="664128" y="531494"/>
                  </a:lnTo>
                  <a:lnTo>
                    <a:pt x="638527" y="569059"/>
                  </a:lnTo>
                  <a:lnTo>
                    <a:pt x="608401" y="602981"/>
                  </a:lnTo>
                  <a:lnTo>
                    <a:pt x="574174" y="632839"/>
                  </a:lnTo>
                  <a:lnTo>
                    <a:pt x="536272" y="658212"/>
                  </a:lnTo>
                  <a:lnTo>
                    <a:pt x="495117" y="678679"/>
                  </a:lnTo>
                  <a:lnTo>
                    <a:pt x="451137" y="693819"/>
                  </a:lnTo>
                  <a:lnTo>
                    <a:pt x="404753" y="703212"/>
                  </a:lnTo>
                  <a:lnTo>
                    <a:pt x="356393" y="706437"/>
                  </a:lnTo>
                  <a:lnTo>
                    <a:pt x="308033" y="703212"/>
                  </a:lnTo>
                  <a:lnTo>
                    <a:pt x="261649" y="693819"/>
                  </a:lnTo>
                  <a:lnTo>
                    <a:pt x="217669" y="678679"/>
                  </a:lnTo>
                  <a:lnTo>
                    <a:pt x="176514" y="658212"/>
                  </a:lnTo>
                  <a:lnTo>
                    <a:pt x="138612" y="632839"/>
                  </a:lnTo>
                  <a:lnTo>
                    <a:pt x="104385" y="602981"/>
                  </a:lnTo>
                  <a:lnTo>
                    <a:pt x="74259" y="569059"/>
                  </a:lnTo>
                  <a:lnTo>
                    <a:pt x="48658" y="531494"/>
                  </a:lnTo>
                  <a:lnTo>
                    <a:pt x="28007" y="490707"/>
                  </a:lnTo>
                  <a:lnTo>
                    <a:pt x="12730" y="447117"/>
                  </a:lnTo>
                  <a:lnTo>
                    <a:pt x="3253" y="401148"/>
                  </a:lnTo>
                  <a:lnTo>
                    <a:pt x="0" y="35321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4212" y="236192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930567"/>
                  </a:moveTo>
                  <a:lnTo>
                    <a:pt x="1224711" y="930503"/>
                  </a:lnTo>
                  <a:lnTo>
                    <a:pt x="1224775" y="929030"/>
                  </a:lnTo>
                  <a:lnTo>
                    <a:pt x="1224407" y="928052"/>
                  </a:lnTo>
                  <a:lnTo>
                    <a:pt x="1224407" y="928979"/>
                  </a:lnTo>
                  <a:lnTo>
                    <a:pt x="1222489" y="929220"/>
                  </a:lnTo>
                  <a:lnTo>
                    <a:pt x="1221498" y="928624"/>
                  </a:lnTo>
                  <a:lnTo>
                    <a:pt x="1224407" y="928979"/>
                  </a:lnTo>
                  <a:lnTo>
                    <a:pt x="1224407" y="928052"/>
                  </a:lnTo>
                  <a:lnTo>
                    <a:pt x="1222438" y="923302"/>
                  </a:lnTo>
                  <a:lnTo>
                    <a:pt x="1174165" y="807529"/>
                  </a:lnTo>
                  <a:lnTo>
                    <a:pt x="1165796" y="804087"/>
                  </a:lnTo>
                  <a:lnTo>
                    <a:pt x="1151229" y="810158"/>
                  </a:lnTo>
                  <a:lnTo>
                    <a:pt x="1147787" y="818527"/>
                  </a:lnTo>
                  <a:lnTo>
                    <a:pt x="1168679" y="868629"/>
                  </a:lnTo>
                  <a:lnTo>
                    <a:pt x="20535" y="0"/>
                  </a:lnTo>
                  <a:lnTo>
                    <a:pt x="3302" y="22796"/>
                  </a:lnTo>
                  <a:lnTo>
                    <a:pt x="1129360" y="874712"/>
                  </a:lnTo>
                  <a:lnTo>
                    <a:pt x="1111224" y="864095"/>
                  </a:lnTo>
                  <a:lnTo>
                    <a:pt x="1102474" y="866381"/>
                  </a:lnTo>
                  <a:lnTo>
                    <a:pt x="1094498" y="879995"/>
                  </a:lnTo>
                  <a:lnTo>
                    <a:pt x="1096086" y="886079"/>
                  </a:lnTo>
                  <a:lnTo>
                    <a:pt x="1090434" y="890524"/>
                  </a:lnTo>
                  <a:lnTo>
                    <a:pt x="1088542" y="906195"/>
                  </a:lnTo>
                  <a:lnTo>
                    <a:pt x="1094130" y="913307"/>
                  </a:lnTo>
                  <a:lnTo>
                    <a:pt x="1117612" y="916139"/>
                  </a:lnTo>
                  <a:lnTo>
                    <a:pt x="11938" y="914692"/>
                  </a:lnTo>
                  <a:lnTo>
                    <a:pt x="11899" y="943267"/>
                  </a:lnTo>
                  <a:lnTo>
                    <a:pt x="1094765" y="944676"/>
                  </a:lnTo>
                  <a:lnTo>
                    <a:pt x="1094143" y="944753"/>
                  </a:lnTo>
                  <a:lnTo>
                    <a:pt x="1088567" y="951865"/>
                  </a:lnTo>
                  <a:lnTo>
                    <a:pt x="1090460" y="967536"/>
                  </a:lnTo>
                  <a:lnTo>
                    <a:pt x="1096594" y="972350"/>
                  </a:lnTo>
                  <a:lnTo>
                    <a:pt x="1094371" y="980782"/>
                  </a:lnTo>
                  <a:lnTo>
                    <a:pt x="1102309" y="994422"/>
                  </a:lnTo>
                  <a:lnTo>
                    <a:pt x="1104239" y="994943"/>
                  </a:lnTo>
                  <a:lnTo>
                    <a:pt x="1103934" y="995870"/>
                  </a:lnTo>
                  <a:lnTo>
                    <a:pt x="1106360" y="1000785"/>
                  </a:lnTo>
                  <a:lnTo>
                    <a:pt x="3289" y="1836750"/>
                  </a:lnTo>
                  <a:lnTo>
                    <a:pt x="20548" y="1859521"/>
                  </a:lnTo>
                  <a:lnTo>
                    <a:pt x="1166876" y="990777"/>
                  </a:lnTo>
                  <a:lnTo>
                    <a:pt x="0" y="2759430"/>
                  </a:lnTo>
                  <a:lnTo>
                    <a:pt x="23850" y="2775166"/>
                  </a:lnTo>
                  <a:lnTo>
                    <a:pt x="1160843" y="1051814"/>
                  </a:lnTo>
                  <a:lnTo>
                    <a:pt x="1165898" y="1053909"/>
                  </a:lnTo>
                  <a:lnTo>
                    <a:pt x="1174267" y="1050467"/>
                  </a:lnTo>
                  <a:lnTo>
                    <a:pt x="1191793" y="1008316"/>
                  </a:lnTo>
                  <a:lnTo>
                    <a:pt x="1189024" y="1058773"/>
                  </a:lnTo>
                  <a:lnTo>
                    <a:pt x="1195057" y="1065517"/>
                  </a:lnTo>
                  <a:lnTo>
                    <a:pt x="1210818" y="1066380"/>
                  </a:lnTo>
                  <a:lnTo>
                    <a:pt x="1217549" y="1060348"/>
                  </a:lnTo>
                  <a:lnTo>
                    <a:pt x="1223937" y="944689"/>
                  </a:lnTo>
                  <a:lnTo>
                    <a:pt x="1224699" y="930656"/>
                  </a:lnTo>
                  <a:lnTo>
                    <a:pt x="1224838" y="930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844801" y="2119312"/>
            <a:ext cx="422275" cy="462280"/>
          </a:xfrm>
          <a:custGeom>
            <a:avLst/>
            <a:gdLst/>
            <a:ahLst/>
            <a:cxnLst/>
            <a:rect l="l" t="t" r="r" b="b"/>
            <a:pathLst>
              <a:path w="422275" h="462280">
                <a:moveTo>
                  <a:pt x="0" y="0"/>
                </a:moveTo>
                <a:lnTo>
                  <a:pt x="422275" y="0"/>
                </a:lnTo>
                <a:lnTo>
                  <a:pt x="422275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02745" y="2126996"/>
            <a:ext cx="30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spc="-7" baseline="-17361" dirty="0">
                <a:latin typeface="Calibri Light"/>
                <a:cs typeface="Calibri Light"/>
              </a:rPr>
              <a:t>1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4801" y="3038476"/>
            <a:ext cx="422275" cy="462280"/>
          </a:xfrm>
          <a:custGeom>
            <a:avLst/>
            <a:gdLst/>
            <a:ahLst/>
            <a:cxnLst/>
            <a:rect l="l" t="t" r="r" b="b"/>
            <a:pathLst>
              <a:path w="422275" h="462279">
                <a:moveTo>
                  <a:pt x="0" y="0"/>
                </a:moveTo>
                <a:lnTo>
                  <a:pt x="422275" y="0"/>
                </a:lnTo>
                <a:lnTo>
                  <a:pt x="422275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02745" y="3047491"/>
            <a:ext cx="30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spc="-7" baseline="-17361" dirty="0">
                <a:latin typeface="Calibri Light"/>
                <a:cs typeface="Calibri Light"/>
              </a:rPr>
              <a:t>2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4801" y="3957638"/>
            <a:ext cx="422275" cy="460375"/>
          </a:xfrm>
          <a:custGeom>
            <a:avLst/>
            <a:gdLst/>
            <a:ahLst/>
            <a:cxnLst/>
            <a:rect l="l" t="t" r="r" b="b"/>
            <a:pathLst>
              <a:path w="422275" h="460375">
                <a:moveTo>
                  <a:pt x="0" y="0"/>
                </a:moveTo>
                <a:lnTo>
                  <a:pt x="422275" y="0"/>
                </a:lnTo>
                <a:lnTo>
                  <a:pt x="422275" y="460375"/>
                </a:lnTo>
                <a:lnTo>
                  <a:pt x="0" y="4603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02745" y="3964940"/>
            <a:ext cx="30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spc="-7" baseline="-17361" dirty="0">
                <a:latin typeface="Calibri Light"/>
                <a:cs typeface="Calibri Light"/>
              </a:rPr>
              <a:t>3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90826" y="4902201"/>
            <a:ext cx="494030" cy="462280"/>
          </a:xfrm>
          <a:custGeom>
            <a:avLst/>
            <a:gdLst/>
            <a:ahLst/>
            <a:cxnLst/>
            <a:rect l="l" t="t" r="r" b="b"/>
            <a:pathLst>
              <a:path w="494029" h="462279">
                <a:moveTo>
                  <a:pt x="0" y="0"/>
                </a:moveTo>
                <a:lnTo>
                  <a:pt x="493713" y="0"/>
                </a:lnTo>
                <a:lnTo>
                  <a:pt x="493713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71788" y="490982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+1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73060" y="1990725"/>
            <a:ext cx="1967864" cy="3519804"/>
            <a:chOff x="3373060" y="1990725"/>
            <a:chExt cx="1967864" cy="3519804"/>
          </a:xfrm>
        </p:grpSpPr>
        <p:sp>
          <p:nvSpPr>
            <p:cNvPr id="18" name="object 18"/>
            <p:cNvSpPr/>
            <p:nvPr/>
          </p:nvSpPr>
          <p:spPr>
            <a:xfrm>
              <a:off x="4598988" y="38576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74212" y="236545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1846186"/>
                  </a:moveTo>
                  <a:lnTo>
                    <a:pt x="1224280" y="1845868"/>
                  </a:lnTo>
                  <a:lnTo>
                    <a:pt x="1224775" y="1844662"/>
                  </a:lnTo>
                  <a:lnTo>
                    <a:pt x="1224419" y="1838020"/>
                  </a:lnTo>
                  <a:lnTo>
                    <a:pt x="1224419" y="1844611"/>
                  </a:lnTo>
                  <a:lnTo>
                    <a:pt x="1222527" y="1844840"/>
                  </a:lnTo>
                  <a:lnTo>
                    <a:pt x="1221549" y="1844268"/>
                  </a:lnTo>
                  <a:lnTo>
                    <a:pt x="1224419" y="1844611"/>
                  </a:lnTo>
                  <a:lnTo>
                    <a:pt x="1224419" y="1838020"/>
                  </a:lnTo>
                  <a:lnTo>
                    <a:pt x="1223924" y="1828876"/>
                  </a:lnTo>
                  <a:lnTo>
                    <a:pt x="1217498" y="1713230"/>
                  </a:lnTo>
                  <a:lnTo>
                    <a:pt x="1210754" y="1707197"/>
                  </a:lnTo>
                  <a:lnTo>
                    <a:pt x="1195006" y="1708073"/>
                  </a:lnTo>
                  <a:lnTo>
                    <a:pt x="1188974" y="1714817"/>
                  </a:lnTo>
                  <a:lnTo>
                    <a:pt x="1191768" y="1765198"/>
                  </a:lnTo>
                  <a:lnTo>
                    <a:pt x="1174267" y="1723110"/>
                  </a:lnTo>
                  <a:lnTo>
                    <a:pt x="1165898" y="1719668"/>
                  </a:lnTo>
                  <a:lnTo>
                    <a:pt x="1160792" y="1721802"/>
                  </a:lnTo>
                  <a:lnTo>
                    <a:pt x="23837" y="0"/>
                  </a:lnTo>
                  <a:lnTo>
                    <a:pt x="0" y="15735"/>
                  </a:lnTo>
                  <a:lnTo>
                    <a:pt x="1166787" y="1782749"/>
                  </a:lnTo>
                  <a:lnTo>
                    <a:pt x="20548" y="914057"/>
                  </a:lnTo>
                  <a:lnTo>
                    <a:pt x="3289" y="936828"/>
                  </a:lnTo>
                  <a:lnTo>
                    <a:pt x="1106360" y="1772805"/>
                  </a:lnTo>
                  <a:lnTo>
                    <a:pt x="1103909" y="1777758"/>
                  </a:lnTo>
                  <a:lnTo>
                    <a:pt x="1105103" y="1781327"/>
                  </a:lnTo>
                  <a:lnTo>
                    <a:pt x="1102474" y="1782013"/>
                  </a:lnTo>
                  <a:lnTo>
                    <a:pt x="1094498" y="1795627"/>
                  </a:lnTo>
                  <a:lnTo>
                    <a:pt x="1096073" y="1801647"/>
                  </a:lnTo>
                  <a:lnTo>
                    <a:pt x="1090460" y="1806041"/>
                  </a:lnTo>
                  <a:lnTo>
                    <a:pt x="1088567" y="1821713"/>
                  </a:lnTo>
                  <a:lnTo>
                    <a:pt x="1094143" y="1828825"/>
                  </a:lnTo>
                  <a:lnTo>
                    <a:pt x="1118387" y="1831771"/>
                  </a:lnTo>
                  <a:lnTo>
                    <a:pt x="11938" y="1830311"/>
                  </a:lnTo>
                  <a:lnTo>
                    <a:pt x="11899" y="1858886"/>
                  </a:lnTo>
                  <a:lnTo>
                    <a:pt x="1094765" y="1860308"/>
                  </a:lnTo>
                  <a:lnTo>
                    <a:pt x="1094143" y="1860384"/>
                  </a:lnTo>
                  <a:lnTo>
                    <a:pt x="1088567" y="1867496"/>
                  </a:lnTo>
                  <a:lnTo>
                    <a:pt x="1090460" y="1883168"/>
                  </a:lnTo>
                  <a:lnTo>
                    <a:pt x="1096594" y="1887982"/>
                  </a:lnTo>
                  <a:lnTo>
                    <a:pt x="1094371" y="1896414"/>
                  </a:lnTo>
                  <a:lnTo>
                    <a:pt x="1102309" y="1910054"/>
                  </a:lnTo>
                  <a:lnTo>
                    <a:pt x="1111046" y="1912366"/>
                  </a:lnTo>
                  <a:lnTo>
                    <a:pt x="1113866" y="1910727"/>
                  </a:lnTo>
                  <a:lnTo>
                    <a:pt x="3289" y="2752382"/>
                  </a:lnTo>
                  <a:lnTo>
                    <a:pt x="20548" y="2775153"/>
                  </a:lnTo>
                  <a:lnTo>
                    <a:pt x="1168730" y="1905000"/>
                  </a:lnTo>
                  <a:lnTo>
                    <a:pt x="1147889" y="1955126"/>
                  </a:lnTo>
                  <a:lnTo>
                    <a:pt x="1151331" y="1963483"/>
                  </a:lnTo>
                  <a:lnTo>
                    <a:pt x="1165898" y="1969541"/>
                  </a:lnTo>
                  <a:lnTo>
                    <a:pt x="1174267" y="1966099"/>
                  </a:lnTo>
                  <a:lnTo>
                    <a:pt x="1222438" y="1850313"/>
                  </a:lnTo>
                  <a:lnTo>
                    <a:pt x="1223924" y="1846719"/>
                  </a:lnTo>
                  <a:lnTo>
                    <a:pt x="1224838" y="1846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988" y="47752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73056" y="2308427"/>
              <a:ext cx="1241425" cy="2827020"/>
            </a:xfrm>
            <a:custGeom>
              <a:avLst/>
              <a:gdLst/>
              <a:ahLst/>
              <a:cxnLst/>
              <a:rect l="l" t="t" r="r" b="b"/>
              <a:pathLst>
                <a:path w="1241425" h="2827020">
                  <a:moveTo>
                    <a:pt x="1240853" y="195605"/>
                  </a:moveTo>
                  <a:lnTo>
                    <a:pt x="1228255" y="85026"/>
                  </a:lnTo>
                  <a:lnTo>
                    <a:pt x="1225956" y="64897"/>
                  </a:lnTo>
                  <a:lnTo>
                    <a:pt x="1223657" y="65125"/>
                  </a:lnTo>
                  <a:lnTo>
                    <a:pt x="1112380" y="0"/>
                  </a:lnTo>
                  <a:lnTo>
                    <a:pt x="1103630" y="2298"/>
                  </a:lnTo>
                  <a:lnTo>
                    <a:pt x="1095654" y="15913"/>
                  </a:lnTo>
                  <a:lnTo>
                    <a:pt x="1097953" y="24676"/>
                  </a:lnTo>
                  <a:lnTo>
                    <a:pt x="1144803" y="52082"/>
                  </a:lnTo>
                  <a:lnTo>
                    <a:pt x="13093" y="50609"/>
                  </a:lnTo>
                  <a:lnTo>
                    <a:pt x="13055" y="79184"/>
                  </a:lnTo>
                  <a:lnTo>
                    <a:pt x="1095248" y="80594"/>
                  </a:lnTo>
                  <a:lnTo>
                    <a:pt x="1089698" y="87668"/>
                  </a:lnTo>
                  <a:lnTo>
                    <a:pt x="1091590" y="103339"/>
                  </a:lnTo>
                  <a:lnTo>
                    <a:pt x="1097762" y="108204"/>
                  </a:lnTo>
                  <a:lnTo>
                    <a:pt x="1095527" y="116700"/>
                  </a:lnTo>
                  <a:lnTo>
                    <a:pt x="1103464" y="130340"/>
                  </a:lnTo>
                  <a:lnTo>
                    <a:pt x="1105357" y="130848"/>
                  </a:lnTo>
                  <a:lnTo>
                    <a:pt x="1105065" y="131737"/>
                  </a:lnTo>
                  <a:lnTo>
                    <a:pt x="1107465" y="136613"/>
                  </a:lnTo>
                  <a:lnTo>
                    <a:pt x="4457" y="971067"/>
                  </a:lnTo>
                  <a:lnTo>
                    <a:pt x="21691" y="993863"/>
                  </a:lnTo>
                  <a:lnTo>
                    <a:pt x="1124267" y="159715"/>
                  </a:lnTo>
                  <a:lnTo>
                    <a:pt x="1127302" y="163880"/>
                  </a:lnTo>
                  <a:lnTo>
                    <a:pt x="1136243" y="165303"/>
                  </a:lnTo>
                  <a:lnTo>
                    <a:pt x="1148245" y="156591"/>
                  </a:lnTo>
                  <a:lnTo>
                    <a:pt x="1155" y="1893760"/>
                  </a:lnTo>
                  <a:lnTo>
                    <a:pt x="24993" y="1909495"/>
                  </a:lnTo>
                  <a:lnTo>
                    <a:pt x="1144854" y="213588"/>
                  </a:lnTo>
                  <a:lnTo>
                    <a:pt x="0" y="2815031"/>
                  </a:lnTo>
                  <a:lnTo>
                    <a:pt x="26149" y="2826550"/>
                  </a:lnTo>
                  <a:lnTo>
                    <a:pt x="1190942" y="179832"/>
                  </a:lnTo>
                  <a:lnTo>
                    <a:pt x="1190129" y="194678"/>
                  </a:lnTo>
                  <a:lnTo>
                    <a:pt x="1196162" y="201422"/>
                  </a:lnTo>
                  <a:lnTo>
                    <a:pt x="1211910" y="202298"/>
                  </a:lnTo>
                  <a:lnTo>
                    <a:pt x="1214208" y="200240"/>
                  </a:lnTo>
                  <a:lnTo>
                    <a:pt x="1219542" y="204482"/>
                  </a:lnTo>
                  <a:lnTo>
                    <a:pt x="1235227" y="202692"/>
                  </a:lnTo>
                  <a:lnTo>
                    <a:pt x="1240853" y="195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8988" y="20193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5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54562" y="4930775"/>
              <a:ext cx="443230" cy="401955"/>
            </a:xfrm>
            <a:custGeom>
              <a:avLst/>
              <a:gdLst/>
              <a:ahLst/>
              <a:cxnLst/>
              <a:rect l="l" t="t" r="r" b="b"/>
              <a:pathLst>
                <a:path w="443229" h="401954">
                  <a:moveTo>
                    <a:pt x="0" y="0"/>
                  </a:moveTo>
                  <a:lnTo>
                    <a:pt x="442912" y="0"/>
                  </a:lnTo>
                  <a:lnTo>
                    <a:pt x="442912" y="401638"/>
                  </a:lnTo>
                  <a:lnTo>
                    <a:pt x="0" y="401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35525" y="4951476"/>
            <a:ext cx="281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Calibri Light"/>
                <a:cs typeface="Calibri Light"/>
              </a:rPr>
              <a:t>+1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82905" y="2253712"/>
            <a:ext cx="3141980" cy="2884805"/>
            <a:chOff x="4682905" y="2253712"/>
            <a:chExt cx="3141980" cy="2884805"/>
          </a:xfrm>
        </p:grpSpPr>
        <p:sp>
          <p:nvSpPr>
            <p:cNvPr id="26" name="object 26"/>
            <p:cNvSpPr/>
            <p:nvPr/>
          </p:nvSpPr>
          <p:spPr>
            <a:xfrm>
              <a:off x="6451600" y="33623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5" y="48224"/>
                  </a:lnTo>
                  <a:lnTo>
                    <a:pt x="217669" y="27757"/>
                  </a:lnTo>
                  <a:lnTo>
                    <a:pt x="261650" y="12617"/>
                  </a:lnTo>
                  <a:lnTo>
                    <a:pt x="308033" y="3224"/>
                  </a:lnTo>
                  <a:lnTo>
                    <a:pt x="356394" y="0"/>
                  </a:lnTo>
                  <a:lnTo>
                    <a:pt x="404754" y="3224"/>
                  </a:lnTo>
                  <a:lnTo>
                    <a:pt x="451137" y="12617"/>
                  </a:lnTo>
                  <a:lnTo>
                    <a:pt x="495118" y="27757"/>
                  </a:lnTo>
                  <a:lnTo>
                    <a:pt x="536272" y="48224"/>
                  </a:lnTo>
                  <a:lnTo>
                    <a:pt x="574175" y="73597"/>
                  </a:lnTo>
                  <a:lnTo>
                    <a:pt x="608402" y="103455"/>
                  </a:lnTo>
                  <a:lnTo>
                    <a:pt x="638528" y="137377"/>
                  </a:lnTo>
                  <a:lnTo>
                    <a:pt x="664129" y="174942"/>
                  </a:lnTo>
                  <a:lnTo>
                    <a:pt x="684780" y="215730"/>
                  </a:lnTo>
                  <a:lnTo>
                    <a:pt x="700057" y="259319"/>
                  </a:lnTo>
                  <a:lnTo>
                    <a:pt x="709534" y="305289"/>
                  </a:lnTo>
                  <a:lnTo>
                    <a:pt x="712788" y="353219"/>
                  </a:lnTo>
                  <a:lnTo>
                    <a:pt x="709534" y="401148"/>
                  </a:lnTo>
                  <a:lnTo>
                    <a:pt x="700057" y="447118"/>
                  </a:lnTo>
                  <a:lnTo>
                    <a:pt x="684780" y="490707"/>
                  </a:lnTo>
                  <a:lnTo>
                    <a:pt x="664129" y="531495"/>
                  </a:lnTo>
                  <a:lnTo>
                    <a:pt x="638528" y="569060"/>
                  </a:lnTo>
                  <a:lnTo>
                    <a:pt x="608402" y="602982"/>
                  </a:lnTo>
                  <a:lnTo>
                    <a:pt x="574175" y="632840"/>
                  </a:lnTo>
                  <a:lnTo>
                    <a:pt x="536272" y="658213"/>
                  </a:lnTo>
                  <a:lnTo>
                    <a:pt x="495118" y="678680"/>
                  </a:lnTo>
                  <a:lnTo>
                    <a:pt x="451137" y="693820"/>
                  </a:lnTo>
                  <a:lnTo>
                    <a:pt x="404754" y="703213"/>
                  </a:lnTo>
                  <a:lnTo>
                    <a:pt x="356394" y="706438"/>
                  </a:lnTo>
                  <a:lnTo>
                    <a:pt x="308033" y="703213"/>
                  </a:lnTo>
                  <a:lnTo>
                    <a:pt x="261650" y="693820"/>
                  </a:lnTo>
                  <a:lnTo>
                    <a:pt x="217669" y="678680"/>
                  </a:lnTo>
                  <a:lnTo>
                    <a:pt x="176515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00650" y="2364079"/>
              <a:ext cx="2524760" cy="2774315"/>
            </a:xfrm>
            <a:custGeom>
              <a:avLst/>
              <a:gdLst/>
              <a:ahLst/>
              <a:cxnLst/>
              <a:rect l="l" t="t" r="r" b="b"/>
              <a:pathLst>
                <a:path w="2524759" h="2774315">
                  <a:moveTo>
                    <a:pt x="1151001" y="1352232"/>
                  </a:moveTo>
                  <a:lnTo>
                    <a:pt x="1148791" y="1339938"/>
                  </a:lnTo>
                  <a:lnTo>
                    <a:pt x="1127988" y="1222717"/>
                  </a:lnTo>
                  <a:lnTo>
                    <a:pt x="1120571" y="1217536"/>
                  </a:lnTo>
                  <a:lnTo>
                    <a:pt x="1105027" y="1220292"/>
                  </a:lnTo>
                  <a:lnTo>
                    <a:pt x="1099845" y="1227709"/>
                  </a:lnTo>
                  <a:lnTo>
                    <a:pt x="1109332" y="1281163"/>
                  </a:lnTo>
                  <a:lnTo>
                    <a:pt x="22009" y="0"/>
                  </a:lnTo>
                  <a:lnTo>
                    <a:pt x="228" y="18491"/>
                  </a:lnTo>
                  <a:lnTo>
                    <a:pt x="1050582" y="1256118"/>
                  </a:lnTo>
                  <a:lnTo>
                    <a:pt x="1046467" y="1259484"/>
                  </a:lnTo>
                  <a:lnTo>
                    <a:pt x="1045565" y="1268476"/>
                  </a:lnTo>
                  <a:lnTo>
                    <a:pt x="1064374" y="1291488"/>
                  </a:lnTo>
                  <a:lnTo>
                    <a:pt x="1036358" y="1281595"/>
                  </a:lnTo>
                  <a:lnTo>
                    <a:pt x="1028192" y="1285506"/>
                  </a:lnTo>
                  <a:lnTo>
                    <a:pt x="1026414" y="1290535"/>
                  </a:lnTo>
                  <a:lnTo>
                    <a:pt x="16116" y="913434"/>
                  </a:lnTo>
                  <a:lnTo>
                    <a:pt x="6121" y="940193"/>
                  </a:lnTo>
                  <a:lnTo>
                    <a:pt x="1069936" y="1337271"/>
                  </a:lnTo>
                  <a:lnTo>
                    <a:pt x="1051979" y="1340370"/>
                  </a:lnTo>
                  <a:lnTo>
                    <a:pt x="1020318" y="1336573"/>
                  </a:lnTo>
                  <a:lnTo>
                    <a:pt x="1013206" y="1342161"/>
                  </a:lnTo>
                  <a:lnTo>
                    <a:pt x="1011910" y="1352918"/>
                  </a:lnTo>
                  <a:lnTo>
                    <a:pt x="1011224" y="1353896"/>
                  </a:lnTo>
                  <a:lnTo>
                    <a:pt x="1011555" y="1355864"/>
                  </a:lnTo>
                  <a:lnTo>
                    <a:pt x="1011326" y="1357833"/>
                  </a:lnTo>
                  <a:lnTo>
                    <a:pt x="1012063" y="1358773"/>
                  </a:lnTo>
                  <a:lnTo>
                    <a:pt x="1013904" y="1369453"/>
                  </a:lnTo>
                  <a:lnTo>
                    <a:pt x="1021295" y="1374660"/>
                  </a:lnTo>
                  <a:lnTo>
                    <a:pt x="1052715" y="1369250"/>
                  </a:lnTo>
                  <a:lnTo>
                    <a:pt x="1070813" y="1371409"/>
                  </a:lnTo>
                  <a:lnTo>
                    <a:pt x="5435" y="1832864"/>
                  </a:lnTo>
                  <a:lnTo>
                    <a:pt x="16802" y="1859089"/>
                  </a:lnTo>
                  <a:lnTo>
                    <a:pt x="1029296" y="1420520"/>
                  </a:lnTo>
                  <a:lnTo>
                    <a:pt x="1029893" y="1422069"/>
                  </a:lnTo>
                  <a:lnTo>
                    <a:pt x="1038148" y="1425765"/>
                  </a:lnTo>
                  <a:lnTo>
                    <a:pt x="1070533" y="1413433"/>
                  </a:lnTo>
                  <a:lnTo>
                    <a:pt x="1050010" y="1441361"/>
                  </a:lnTo>
                  <a:lnTo>
                    <a:pt x="1051382" y="1450301"/>
                  </a:lnTo>
                  <a:lnTo>
                    <a:pt x="1052715" y="1451292"/>
                  </a:lnTo>
                  <a:lnTo>
                    <a:pt x="0" y="2756166"/>
                  </a:lnTo>
                  <a:lnTo>
                    <a:pt x="22237" y="2774111"/>
                  </a:lnTo>
                  <a:lnTo>
                    <a:pt x="1111123" y="1424381"/>
                  </a:lnTo>
                  <a:lnTo>
                    <a:pt x="1102969" y="1478051"/>
                  </a:lnTo>
                  <a:lnTo>
                    <a:pt x="1108329" y="1485341"/>
                  </a:lnTo>
                  <a:lnTo>
                    <a:pt x="1123937" y="1487716"/>
                  </a:lnTo>
                  <a:lnTo>
                    <a:pt x="1131214" y="1482344"/>
                  </a:lnTo>
                  <a:lnTo>
                    <a:pt x="1148994" y="1365300"/>
                  </a:lnTo>
                  <a:lnTo>
                    <a:pt x="1150962" y="1352321"/>
                  </a:lnTo>
                  <a:close/>
                </a:path>
                <a:path w="2524759" h="2774315">
                  <a:moveTo>
                    <a:pt x="2524201" y="1298282"/>
                  </a:moveTo>
                  <a:lnTo>
                    <a:pt x="2499703" y="1283995"/>
                  </a:lnTo>
                  <a:lnTo>
                    <a:pt x="2410498" y="1231963"/>
                  </a:lnTo>
                  <a:lnTo>
                    <a:pt x="2401747" y="1234262"/>
                  </a:lnTo>
                  <a:lnTo>
                    <a:pt x="2393797" y="1247902"/>
                  </a:lnTo>
                  <a:lnTo>
                    <a:pt x="2396109" y="1256652"/>
                  </a:lnTo>
                  <a:lnTo>
                    <a:pt x="2442997" y="1283995"/>
                  </a:lnTo>
                  <a:lnTo>
                    <a:pt x="1863737" y="1283995"/>
                  </a:lnTo>
                  <a:lnTo>
                    <a:pt x="1863737" y="1312570"/>
                  </a:lnTo>
                  <a:lnTo>
                    <a:pt x="2442997" y="1312570"/>
                  </a:lnTo>
                  <a:lnTo>
                    <a:pt x="2396109" y="1339926"/>
                  </a:lnTo>
                  <a:lnTo>
                    <a:pt x="2393797" y="1348676"/>
                  </a:lnTo>
                  <a:lnTo>
                    <a:pt x="2401747" y="1362303"/>
                  </a:lnTo>
                  <a:lnTo>
                    <a:pt x="2410498" y="1364615"/>
                  </a:lnTo>
                  <a:lnTo>
                    <a:pt x="2524201" y="129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6814" y="3596736"/>
              <a:ext cx="572517" cy="25096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2924" y="4090448"/>
              <a:ext cx="572517" cy="2509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3171287"/>
              <a:ext cx="572517" cy="2509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2253712"/>
              <a:ext cx="572517" cy="25096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805813" y="5564123"/>
            <a:ext cx="73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93990" y="5564123"/>
            <a:ext cx="560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inpu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63882" y="2851403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0" dirty="0">
                <a:solidFill>
                  <a:srgbClr val="3333CC"/>
                </a:solidFill>
                <a:latin typeface="Calibri Light"/>
                <a:cs typeface="Calibri Light"/>
              </a:rPr>
              <a:t>o</a:t>
            </a: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u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pu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1385" y="177291"/>
            <a:ext cx="11499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e.g.,</a:t>
            </a:r>
            <a:r>
              <a:rPr sz="2800" spc="10" dirty="0"/>
              <a:t> </a:t>
            </a:r>
            <a:r>
              <a:rPr sz="2800" spc="-15" dirty="0"/>
              <a:t>Cross-Entropy</a:t>
            </a:r>
            <a:r>
              <a:rPr sz="2800" spc="10" dirty="0"/>
              <a:t> </a:t>
            </a:r>
            <a:r>
              <a:rPr sz="2800" dirty="0"/>
              <a:t>loss</a:t>
            </a:r>
            <a:r>
              <a:rPr sz="2800" spc="15" dirty="0"/>
              <a:t> </a:t>
            </a:r>
            <a:r>
              <a:rPr sz="2800" spc="-25" dirty="0"/>
              <a:t>for</a:t>
            </a:r>
            <a:r>
              <a:rPr sz="2800" spc="5" dirty="0"/>
              <a:t> </a:t>
            </a:r>
            <a:r>
              <a:rPr sz="2800" spc="-15" dirty="0"/>
              <a:t>Multi-Layer</a:t>
            </a:r>
            <a:r>
              <a:rPr sz="2800" spc="10" dirty="0"/>
              <a:t> </a:t>
            </a:r>
            <a:r>
              <a:rPr sz="2800" spc="-20" dirty="0"/>
              <a:t>Perceptron</a:t>
            </a:r>
            <a:r>
              <a:rPr sz="2800" dirty="0"/>
              <a:t> </a:t>
            </a:r>
            <a:r>
              <a:rPr sz="2800" spc="-5" dirty="0"/>
              <a:t>(MLP)</a:t>
            </a:r>
            <a:r>
              <a:rPr sz="2800" spc="10" dirty="0"/>
              <a:t> </a:t>
            </a:r>
            <a:r>
              <a:rPr sz="2800" spc="-25" dirty="0"/>
              <a:t>for</a:t>
            </a:r>
            <a:r>
              <a:rPr sz="2800" spc="5" dirty="0"/>
              <a:t> </a:t>
            </a:r>
            <a:r>
              <a:rPr sz="2800" spc="-5" dirty="0"/>
              <a:t>Binary</a:t>
            </a:r>
            <a:r>
              <a:rPr sz="2800" spc="15" dirty="0"/>
              <a:t> </a:t>
            </a:r>
            <a:r>
              <a:rPr sz="2800" spc="-10" dirty="0"/>
              <a:t>Classification</a:t>
            </a:r>
            <a:endParaRPr sz="2800"/>
          </a:p>
        </p:txBody>
      </p:sp>
      <p:sp>
        <p:nvSpPr>
          <p:cNvPr id="36" name="object 36"/>
          <p:cNvSpPr txBox="1"/>
          <p:nvPr/>
        </p:nvSpPr>
        <p:spPr>
          <a:xfrm>
            <a:off x="7945503" y="3457955"/>
            <a:ext cx="1562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Calibri Light"/>
                <a:cs typeface="Calibri Light"/>
              </a:rPr>
              <a:t>ŷ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=</a:t>
            </a:r>
            <a:r>
              <a:rPr sz="2000" b="0" spc="-25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P</a:t>
            </a:r>
            <a:r>
              <a:rPr sz="2000" b="0" spc="-35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(Y=1|X,Θ)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96920" y="4207480"/>
            <a:ext cx="5095875" cy="106807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45"/>
              </a:spcBef>
            </a:pPr>
            <a:r>
              <a:rPr sz="2450" i="1" spc="80" dirty="0">
                <a:latin typeface="Cambria"/>
                <a:cs typeface="Cambria"/>
              </a:rPr>
              <a:t>E</a:t>
            </a:r>
            <a:r>
              <a:rPr sz="2100" i="1" spc="120" baseline="-35714" dirty="0">
                <a:latin typeface="Cambria"/>
                <a:cs typeface="Cambria"/>
              </a:rPr>
              <a:t>x</a:t>
            </a:r>
            <a:r>
              <a:rPr sz="2100" i="1" spc="-135" baseline="-35714" dirty="0">
                <a:latin typeface="Cambria"/>
                <a:cs typeface="Cambria"/>
              </a:rPr>
              <a:t> </a:t>
            </a:r>
            <a:r>
              <a:rPr sz="2450" spc="-80" dirty="0">
                <a:latin typeface="Cambria"/>
                <a:cs typeface="Cambria"/>
              </a:rPr>
              <a:t>(</a:t>
            </a:r>
            <a:r>
              <a:rPr sz="2500" i="1" spc="-80" dirty="0">
                <a:latin typeface="Symbol"/>
                <a:cs typeface="Symbol"/>
              </a:rPr>
              <a:t></a:t>
            </a:r>
            <a:r>
              <a:rPr sz="2500" i="1" spc="-3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Cambria"/>
                <a:cs typeface="Cambria"/>
              </a:rPr>
              <a:t>)</a:t>
            </a:r>
            <a:r>
              <a:rPr sz="2450" spc="-265" dirty="0">
                <a:latin typeface="Cambria"/>
                <a:cs typeface="Cambria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i="1" spc="20" dirty="0">
                <a:latin typeface="Cambria"/>
                <a:cs typeface="Cambria"/>
              </a:rPr>
              <a:t>Loss</a:t>
            </a:r>
            <a:r>
              <a:rPr sz="2100" i="1" spc="30" baseline="-35714" dirty="0">
                <a:latin typeface="Cambria"/>
                <a:cs typeface="Cambria"/>
              </a:rPr>
              <a:t>x</a:t>
            </a:r>
            <a:r>
              <a:rPr sz="2100" i="1" spc="-135" baseline="-35714" dirty="0">
                <a:latin typeface="Cambria"/>
                <a:cs typeface="Cambria"/>
              </a:rPr>
              <a:t> </a:t>
            </a:r>
            <a:r>
              <a:rPr sz="2450" spc="-80" dirty="0">
                <a:latin typeface="Cambria"/>
                <a:cs typeface="Cambria"/>
              </a:rPr>
              <a:t>(</a:t>
            </a:r>
            <a:r>
              <a:rPr sz="2500" i="1" spc="-80" dirty="0">
                <a:latin typeface="Symbol"/>
                <a:cs typeface="Symbol"/>
              </a:rPr>
              <a:t></a:t>
            </a:r>
            <a:r>
              <a:rPr sz="2500" i="1" spc="-3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Cambria"/>
                <a:cs typeface="Cambria"/>
              </a:rPr>
              <a:t>)</a:t>
            </a:r>
            <a:r>
              <a:rPr sz="2450" spc="-265" dirty="0">
                <a:latin typeface="Cambria"/>
                <a:cs typeface="Cambria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</a:t>
            </a:r>
            <a:r>
              <a:rPr sz="2450" dirty="0">
                <a:latin typeface="Cambria"/>
                <a:cs typeface="Cambria"/>
              </a:rPr>
              <a:t>logPr(</a:t>
            </a:r>
            <a:r>
              <a:rPr sz="2450" i="1" dirty="0">
                <a:latin typeface="Cambria"/>
                <a:cs typeface="Cambria"/>
              </a:rPr>
              <a:t>Y</a:t>
            </a:r>
            <a:r>
              <a:rPr sz="2450" i="1" spc="150" dirty="0">
                <a:latin typeface="Cambria"/>
                <a:cs typeface="Cambria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22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Cambria"/>
                <a:cs typeface="Cambria"/>
              </a:rPr>
              <a:t>y</a:t>
            </a:r>
            <a:r>
              <a:rPr sz="2450" i="1" spc="-250" dirty="0">
                <a:latin typeface="Cambria"/>
                <a:cs typeface="Cambria"/>
              </a:rPr>
              <a:t> </a:t>
            </a:r>
            <a:r>
              <a:rPr sz="2450" dirty="0">
                <a:latin typeface="Cambria"/>
                <a:cs typeface="Cambria"/>
              </a:rPr>
              <a:t>|</a:t>
            </a:r>
            <a:r>
              <a:rPr sz="2450" spc="-204" dirty="0">
                <a:latin typeface="Cambria"/>
                <a:cs typeface="Cambria"/>
              </a:rPr>
              <a:t> </a:t>
            </a:r>
            <a:r>
              <a:rPr sz="2450" i="1" spc="5" dirty="0">
                <a:latin typeface="Cambria"/>
                <a:cs typeface="Cambria"/>
              </a:rPr>
              <a:t>X</a:t>
            </a:r>
            <a:r>
              <a:rPr sz="2450" i="1" spc="105" dirty="0">
                <a:latin typeface="Cambria"/>
                <a:cs typeface="Cambria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Cambria"/>
                <a:cs typeface="Cambria"/>
              </a:rPr>
              <a:t>x</a:t>
            </a:r>
            <a:r>
              <a:rPr sz="2450" i="1" spc="-325" dirty="0">
                <a:latin typeface="Cambria"/>
                <a:cs typeface="Cambria"/>
              </a:rPr>
              <a:t> </a:t>
            </a:r>
            <a:r>
              <a:rPr sz="2450" dirty="0">
                <a:latin typeface="Cambria"/>
                <a:cs typeface="Cambria"/>
              </a:rPr>
              <a:t>)</a:t>
            </a:r>
            <a:endParaRPr sz="245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Symbol"/>
                <a:cs typeface="Symbol"/>
              </a:rPr>
              <a:t></a:t>
            </a:r>
            <a:r>
              <a:rPr sz="2450" dirty="0">
                <a:latin typeface="Cambria"/>
                <a:cs typeface="Cambria"/>
              </a:rPr>
              <a:t>{</a:t>
            </a:r>
            <a:r>
              <a:rPr sz="2450" spc="-125" dirty="0">
                <a:latin typeface="Cambria"/>
                <a:cs typeface="Cambria"/>
              </a:rPr>
              <a:t> </a:t>
            </a:r>
            <a:r>
              <a:rPr sz="2450" i="1" spc="75" dirty="0">
                <a:latin typeface="Cambria"/>
                <a:cs typeface="Cambria"/>
              </a:rPr>
              <a:t>y</a:t>
            </a:r>
            <a:r>
              <a:rPr sz="2100" i="1" spc="7" baseline="-35714" dirty="0">
                <a:latin typeface="Cambria"/>
                <a:cs typeface="Cambria"/>
              </a:rPr>
              <a:t>i</a:t>
            </a:r>
            <a:r>
              <a:rPr sz="2100" i="1" spc="157" baseline="-35714" dirty="0">
                <a:latin typeface="Cambria"/>
                <a:cs typeface="Cambria"/>
              </a:rPr>
              <a:t> </a:t>
            </a:r>
            <a:r>
              <a:rPr sz="2450" spc="-5" dirty="0">
                <a:latin typeface="Cambria"/>
                <a:cs typeface="Cambria"/>
              </a:rPr>
              <a:t>l</a:t>
            </a:r>
            <a:r>
              <a:rPr sz="2450" spc="-25" dirty="0">
                <a:latin typeface="Cambria"/>
                <a:cs typeface="Cambria"/>
              </a:rPr>
              <a:t>o</a:t>
            </a:r>
            <a:r>
              <a:rPr sz="2450" spc="-35" dirty="0">
                <a:latin typeface="Cambria"/>
                <a:cs typeface="Cambria"/>
              </a:rPr>
              <a:t>g</a:t>
            </a:r>
            <a:r>
              <a:rPr sz="2450" dirty="0">
                <a:latin typeface="Cambria"/>
                <a:cs typeface="Cambria"/>
              </a:rPr>
              <a:t>(</a:t>
            </a:r>
            <a:r>
              <a:rPr sz="2450" spc="-110" dirty="0">
                <a:latin typeface="Cambria"/>
                <a:cs typeface="Cambria"/>
              </a:rPr>
              <a:t> </a:t>
            </a:r>
            <a:r>
              <a:rPr sz="2450" i="1" spc="-944" dirty="0">
                <a:latin typeface="Cambria"/>
                <a:cs typeface="Cambria"/>
              </a:rPr>
              <a:t>y</a:t>
            </a:r>
            <a:r>
              <a:rPr sz="3675" baseline="4535" dirty="0">
                <a:latin typeface="Cambria"/>
                <a:cs typeface="Cambria"/>
              </a:rPr>
              <a:t>ˆ</a:t>
            </a:r>
            <a:r>
              <a:rPr sz="3675" spc="-337" baseline="4535" dirty="0">
                <a:latin typeface="Cambria"/>
                <a:cs typeface="Cambria"/>
              </a:rPr>
              <a:t> </a:t>
            </a:r>
            <a:r>
              <a:rPr sz="2100" i="1" spc="7" baseline="-35714" dirty="0">
                <a:latin typeface="Cambria"/>
                <a:cs typeface="Cambria"/>
              </a:rPr>
              <a:t>i</a:t>
            </a:r>
            <a:r>
              <a:rPr sz="2100" i="1" spc="30" baseline="-35714" dirty="0">
                <a:latin typeface="Cambria"/>
                <a:cs typeface="Cambria"/>
              </a:rPr>
              <a:t> </a:t>
            </a:r>
            <a:r>
              <a:rPr sz="2450" spc="175" dirty="0">
                <a:latin typeface="Cambria"/>
                <a:cs typeface="Cambria"/>
              </a:rPr>
              <a:t>)</a:t>
            </a:r>
            <a:r>
              <a:rPr sz="2450" spc="229" dirty="0">
                <a:latin typeface="Symbol"/>
                <a:cs typeface="Symbol"/>
              </a:rPr>
              <a:t></a:t>
            </a:r>
            <a:r>
              <a:rPr sz="2450" spc="-85" dirty="0">
                <a:latin typeface="Cambria"/>
                <a:cs typeface="Cambria"/>
              </a:rPr>
              <a:t>(</a:t>
            </a:r>
            <a:r>
              <a:rPr sz="2450" spc="215" dirty="0">
                <a:latin typeface="Cambria"/>
                <a:cs typeface="Cambria"/>
              </a:rPr>
              <a:t>1</a:t>
            </a:r>
            <a:r>
              <a:rPr sz="2450" spc="5" dirty="0">
                <a:latin typeface="Symbol"/>
                <a:cs typeface="Symbol"/>
              </a:rPr>
              <a:t></a:t>
            </a:r>
            <a:r>
              <a:rPr sz="2450" spc="125" dirty="0">
                <a:latin typeface="Times New Roman"/>
                <a:cs typeface="Times New Roman"/>
              </a:rPr>
              <a:t> </a:t>
            </a:r>
            <a:r>
              <a:rPr sz="2450" i="1" spc="75" dirty="0">
                <a:latin typeface="Cambria"/>
                <a:cs typeface="Cambria"/>
              </a:rPr>
              <a:t>y</a:t>
            </a:r>
            <a:r>
              <a:rPr sz="2100" i="1" spc="7" baseline="-35714" dirty="0">
                <a:latin typeface="Cambria"/>
                <a:cs typeface="Cambria"/>
              </a:rPr>
              <a:t>i</a:t>
            </a:r>
            <a:r>
              <a:rPr sz="2100" i="1" spc="30" baseline="-35714" dirty="0">
                <a:latin typeface="Cambria"/>
                <a:cs typeface="Cambria"/>
              </a:rPr>
              <a:t> </a:t>
            </a:r>
            <a:r>
              <a:rPr sz="2450" dirty="0">
                <a:latin typeface="Cambria"/>
                <a:cs typeface="Cambria"/>
              </a:rPr>
              <a:t>)l</a:t>
            </a:r>
            <a:r>
              <a:rPr sz="2450" spc="-25" dirty="0">
                <a:latin typeface="Cambria"/>
                <a:cs typeface="Cambria"/>
              </a:rPr>
              <a:t>o</a:t>
            </a:r>
            <a:r>
              <a:rPr sz="2450" spc="-35" dirty="0">
                <a:latin typeface="Cambria"/>
                <a:cs typeface="Cambria"/>
              </a:rPr>
              <a:t>g</a:t>
            </a:r>
            <a:r>
              <a:rPr sz="2450" spc="-85" dirty="0">
                <a:latin typeface="Cambria"/>
                <a:cs typeface="Cambria"/>
              </a:rPr>
              <a:t>(</a:t>
            </a:r>
            <a:r>
              <a:rPr sz="2450" spc="215" dirty="0">
                <a:latin typeface="Cambria"/>
                <a:cs typeface="Cambria"/>
              </a:rPr>
              <a:t>1</a:t>
            </a:r>
            <a:r>
              <a:rPr sz="2450" spc="5" dirty="0">
                <a:latin typeface="Symbol"/>
                <a:cs typeface="Symbol"/>
              </a:rPr>
              <a:t></a:t>
            </a:r>
            <a:r>
              <a:rPr sz="2450" spc="125" dirty="0">
                <a:latin typeface="Times New Roman"/>
                <a:cs typeface="Times New Roman"/>
              </a:rPr>
              <a:t> </a:t>
            </a:r>
            <a:r>
              <a:rPr sz="2450" i="1" spc="-944" dirty="0">
                <a:latin typeface="Cambria"/>
                <a:cs typeface="Cambria"/>
              </a:rPr>
              <a:t>y</a:t>
            </a:r>
            <a:r>
              <a:rPr sz="3675" baseline="4535" dirty="0">
                <a:latin typeface="Cambria"/>
                <a:cs typeface="Cambria"/>
              </a:rPr>
              <a:t>ˆ</a:t>
            </a:r>
            <a:r>
              <a:rPr sz="3675" spc="-337" baseline="4535" dirty="0">
                <a:latin typeface="Cambria"/>
                <a:cs typeface="Cambria"/>
              </a:rPr>
              <a:t> </a:t>
            </a:r>
            <a:r>
              <a:rPr sz="2100" i="1" spc="7" baseline="-35714" dirty="0">
                <a:latin typeface="Cambria"/>
                <a:cs typeface="Cambria"/>
              </a:rPr>
              <a:t>i</a:t>
            </a:r>
            <a:r>
              <a:rPr sz="2100" i="1" spc="30" baseline="-35714" dirty="0">
                <a:latin typeface="Cambria"/>
                <a:cs typeface="Cambria"/>
              </a:rPr>
              <a:t> </a:t>
            </a:r>
            <a:r>
              <a:rPr sz="2450" spc="-20" dirty="0">
                <a:latin typeface="Cambria"/>
                <a:cs typeface="Cambria"/>
              </a:rPr>
              <a:t>)</a:t>
            </a:r>
            <a:r>
              <a:rPr sz="2450" dirty="0">
                <a:latin typeface="Cambria"/>
                <a:cs typeface="Cambria"/>
              </a:rPr>
              <a:t>}</a:t>
            </a:r>
            <a:endParaRPr sz="2450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936592" y="5396968"/>
            <a:ext cx="3972560" cy="1108710"/>
            <a:chOff x="6936592" y="5396968"/>
            <a:chExt cx="3972560" cy="1108710"/>
          </a:xfrm>
        </p:grpSpPr>
        <p:sp>
          <p:nvSpPr>
            <p:cNvPr id="39" name="object 39"/>
            <p:cNvSpPr/>
            <p:nvPr/>
          </p:nvSpPr>
          <p:spPr>
            <a:xfrm>
              <a:off x="6939767" y="5400142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3854447" y="433713"/>
                  </a:moveTo>
                  <a:lnTo>
                    <a:pt x="111438" y="433713"/>
                  </a:lnTo>
                  <a:lnTo>
                    <a:pt x="68061" y="442470"/>
                  </a:lnTo>
                  <a:lnTo>
                    <a:pt x="32639" y="466352"/>
                  </a:lnTo>
                  <a:lnTo>
                    <a:pt x="8757" y="501775"/>
                  </a:lnTo>
                  <a:lnTo>
                    <a:pt x="0" y="545152"/>
                  </a:lnTo>
                  <a:lnTo>
                    <a:pt x="0" y="990904"/>
                  </a:lnTo>
                  <a:lnTo>
                    <a:pt x="8757" y="1034281"/>
                  </a:lnTo>
                  <a:lnTo>
                    <a:pt x="32639" y="1069704"/>
                  </a:lnTo>
                  <a:lnTo>
                    <a:pt x="68061" y="1093586"/>
                  </a:lnTo>
                  <a:lnTo>
                    <a:pt x="111438" y="1102343"/>
                  </a:lnTo>
                  <a:lnTo>
                    <a:pt x="3854447" y="1102343"/>
                  </a:lnTo>
                  <a:lnTo>
                    <a:pt x="3897824" y="1093586"/>
                  </a:lnTo>
                  <a:lnTo>
                    <a:pt x="3933246" y="1069704"/>
                  </a:lnTo>
                  <a:lnTo>
                    <a:pt x="3957128" y="1034281"/>
                  </a:lnTo>
                  <a:lnTo>
                    <a:pt x="3965886" y="990904"/>
                  </a:lnTo>
                  <a:lnTo>
                    <a:pt x="3965886" y="545152"/>
                  </a:lnTo>
                  <a:lnTo>
                    <a:pt x="3957128" y="501775"/>
                  </a:lnTo>
                  <a:lnTo>
                    <a:pt x="3933246" y="466352"/>
                  </a:lnTo>
                  <a:lnTo>
                    <a:pt x="3897824" y="442470"/>
                  </a:lnTo>
                  <a:lnTo>
                    <a:pt x="3854447" y="433713"/>
                  </a:lnTo>
                  <a:close/>
                </a:path>
                <a:path w="3966209" h="1102359">
                  <a:moveTo>
                    <a:pt x="2033666" y="0"/>
                  </a:moveTo>
                  <a:lnTo>
                    <a:pt x="2313433" y="433713"/>
                  </a:lnTo>
                  <a:lnTo>
                    <a:pt x="3304905" y="433713"/>
                  </a:lnTo>
                  <a:lnTo>
                    <a:pt x="2033666" y="0"/>
                  </a:lnTo>
                  <a:close/>
                </a:path>
              </a:pathLst>
            </a:custGeom>
            <a:solidFill>
              <a:srgbClr val="FFFF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39767" y="5400143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0" y="545151"/>
                  </a:moveTo>
                  <a:lnTo>
                    <a:pt x="8757" y="501774"/>
                  </a:lnTo>
                  <a:lnTo>
                    <a:pt x="32639" y="466352"/>
                  </a:lnTo>
                  <a:lnTo>
                    <a:pt x="68061" y="442470"/>
                  </a:lnTo>
                  <a:lnTo>
                    <a:pt x="111438" y="433712"/>
                  </a:lnTo>
                  <a:lnTo>
                    <a:pt x="2313434" y="433712"/>
                  </a:lnTo>
                  <a:lnTo>
                    <a:pt x="2033666" y="0"/>
                  </a:lnTo>
                  <a:lnTo>
                    <a:pt x="3304906" y="433712"/>
                  </a:lnTo>
                  <a:lnTo>
                    <a:pt x="3854448" y="433712"/>
                  </a:lnTo>
                  <a:lnTo>
                    <a:pt x="3897825" y="442470"/>
                  </a:lnTo>
                  <a:lnTo>
                    <a:pt x="3933247" y="466352"/>
                  </a:lnTo>
                  <a:lnTo>
                    <a:pt x="3957129" y="501774"/>
                  </a:lnTo>
                  <a:lnTo>
                    <a:pt x="3965887" y="545151"/>
                  </a:lnTo>
                  <a:lnTo>
                    <a:pt x="3965887" y="712310"/>
                  </a:lnTo>
                  <a:lnTo>
                    <a:pt x="3965887" y="990904"/>
                  </a:lnTo>
                  <a:lnTo>
                    <a:pt x="3957129" y="1034281"/>
                  </a:lnTo>
                  <a:lnTo>
                    <a:pt x="3933247" y="1069703"/>
                  </a:lnTo>
                  <a:lnTo>
                    <a:pt x="3897825" y="1093586"/>
                  </a:lnTo>
                  <a:lnTo>
                    <a:pt x="3854448" y="1102343"/>
                  </a:lnTo>
                  <a:lnTo>
                    <a:pt x="3304906" y="1102343"/>
                  </a:lnTo>
                  <a:lnTo>
                    <a:pt x="2313434" y="1102343"/>
                  </a:lnTo>
                  <a:lnTo>
                    <a:pt x="111438" y="1102343"/>
                  </a:lnTo>
                  <a:lnTo>
                    <a:pt x="68061" y="1093586"/>
                  </a:lnTo>
                  <a:lnTo>
                    <a:pt x="32639" y="1069703"/>
                  </a:lnTo>
                  <a:lnTo>
                    <a:pt x="8757" y="1034281"/>
                  </a:lnTo>
                  <a:lnTo>
                    <a:pt x="0" y="990904"/>
                  </a:lnTo>
                  <a:lnTo>
                    <a:pt x="0" y="712310"/>
                  </a:lnTo>
                  <a:lnTo>
                    <a:pt x="0" y="545151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959707" y="5842508"/>
            <a:ext cx="38455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Cross-entropy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function, OR</a:t>
            </a:r>
            <a:r>
              <a:rPr sz="18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named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as </a:t>
            </a:r>
            <a:r>
              <a:rPr sz="1800" b="0" spc="-39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30" dirty="0">
                <a:solidFill>
                  <a:srgbClr val="FF0000"/>
                </a:solidFill>
                <a:latin typeface="Calibri Light"/>
                <a:cs typeface="Calibri Light"/>
              </a:rPr>
              <a:t>“deviance”,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 OR</a:t>
            </a:r>
            <a:r>
              <a:rPr sz="18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negative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log-likelihood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930703" y="2663407"/>
            <a:ext cx="1353185" cy="923290"/>
            <a:chOff x="6930703" y="2663407"/>
            <a:chExt cx="1353185" cy="92329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0703" y="3170654"/>
              <a:ext cx="384763" cy="41548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6719" y="2663407"/>
              <a:ext cx="966981" cy="59004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3350" y="4775200"/>
            <a:ext cx="713105" cy="706755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3350" y="3857625"/>
            <a:ext cx="713105" cy="706755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3350" y="2938463"/>
            <a:ext cx="713105" cy="706755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8"/>
                </a:moveTo>
                <a:lnTo>
                  <a:pt x="3253" y="305288"/>
                </a:lnTo>
                <a:lnTo>
                  <a:pt x="12730" y="259319"/>
                </a:lnTo>
                <a:lnTo>
                  <a:pt x="28007" y="215729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29"/>
                </a:lnTo>
                <a:lnTo>
                  <a:pt x="700057" y="259319"/>
                </a:lnTo>
                <a:lnTo>
                  <a:pt x="709534" y="305288"/>
                </a:lnTo>
                <a:lnTo>
                  <a:pt x="712788" y="353218"/>
                </a:lnTo>
                <a:lnTo>
                  <a:pt x="709534" y="401148"/>
                </a:lnTo>
                <a:lnTo>
                  <a:pt x="700057" y="447117"/>
                </a:lnTo>
                <a:lnTo>
                  <a:pt x="684780" y="490707"/>
                </a:lnTo>
                <a:lnTo>
                  <a:pt x="664129" y="531494"/>
                </a:lnTo>
                <a:lnTo>
                  <a:pt x="638528" y="569059"/>
                </a:lnTo>
                <a:lnTo>
                  <a:pt x="608402" y="602981"/>
                </a:lnTo>
                <a:lnTo>
                  <a:pt x="574175" y="632839"/>
                </a:lnTo>
                <a:lnTo>
                  <a:pt x="536272" y="658212"/>
                </a:lnTo>
                <a:lnTo>
                  <a:pt x="495118" y="678679"/>
                </a:lnTo>
                <a:lnTo>
                  <a:pt x="451137" y="693819"/>
                </a:lnTo>
                <a:lnTo>
                  <a:pt x="404754" y="703212"/>
                </a:lnTo>
                <a:lnTo>
                  <a:pt x="356394" y="706437"/>
                </a:lnTo>
                <a:lnTo>
                  <a:pt x="308033" y="703212"/>
                </a:lnTo>
                <a:lnTo>
                  <a:pt x="261650" y="693819"/>
                </a:lnTo>
                <a:lnTo>
                  <a:pt x="217669" y="678679"/>
                </a:lnTo>
                <a:lnTo>
                  <a:pt x="176515" y="658212"/>
                </a:lnTo>
                <a:lnTo>
                  <a:pt x="138612" y="632839"/>
                </a:lnTo>
                <a:lnTo>
                  <a:pt x="104385" y="602981"/>
                </a:lnTo>
                <a:lnTo>
                  <a:pt x="74259" y="569059"/>
                </a:lnTo>
                <a:lnTo>
                  <a:pt x="48658" y="531494"/>
                </a:lnTo>
                <a:lnTo>
                  <a:pt x="28007" y="490707"/>
                </a:lnTo>
                <a:lnTo>
                  <a:pt x="12730" y="447117"/>
                </a:lnTo>
                <a:lnTo>
                  <a:pt x="3253" y="401148"/>
                </a:lnTo>
                <a:lnTo>
                  <a:pt x="0" y="353218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3350" y="2019300"/>
            <a:ext cx="713105" cy="706755"/>
          </a:xfrm>
          <a:custGeom>
            <a:avLst/>
            <a:gdLst/>
            <a:ahLst/>
            <a:cxnLst/>
            <a:rect l="l" t="t" r="r" b="b"/>
            <a:pathLst>
              <a:path w="713104" h="706755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74212" y="2361919"/>
            <a:ext cx="1966595" cy="2775585"/>
            <a:chOff x="3374212" y="2361919"/>
            <a:chExt cx="1966595" cy="2775585"/>
          </a:xfrm>
        </p:grpSpPr>
        <p:sp>
          <p:nvSpPr>
            <p:cNvPr id="7" name="object 7"/>
            <p:cNvSpPr/>
            <p:nvPr/>
          </p:nvSpPr>
          <p:spPr>
            <a:xfrm>
              <a:off x="4598988" y="2938463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8"/>
                  </a:moveTo>
                  <a:lnTo>
                    <a:pt x="3253" y="305288"/>
                  </a:lnTo>
                  <a:lnTo>
                    <a:pt x="12730" y="259319"/>
                  </a:lnTo>
                  <a:lnTo>
                    <a:pt x="28007" y="215729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29"/>
                  </a:lnTo>
                  <a:lnTo>
                    <a:pt x="700056" y="259319"/>
                  </a:lnTo>
                  <a:lnTo>
                    <a:pt x="709533" y="305288"/>
                  </a:lnTo>
                  <a:lnTo>
                    <a:pt x="712787" y="353218"/>
                  </a:lnTo>
                  <a:lnTo>
                    <a:pt x="709533" y="401148"/>
                  </a:lnTo>
                  <a:lnTo>
                    <a:pt x="700056" y="447117"/>
                  </a:lnTo>
                  <a:lnTo>
                    <a:pt x="684779" y="490707"/>
                  </a:lnTo>
                  <a:lnTo>
                    <a:pt x="664128" y="531494"/>
                  </a:lnTo>
                  <a:lnTo>
                    <a:pt x="638527" y="569059"/>
                  </a:lnTo>
                  <a:lnTo>
                    <a:pt x="608401" y="602981"/>
                  </a:lnTo>
                  <a:lnTo>
                    <a:pt x="574174" y="632839"/>
                  </a:lnTo>
                  <a:lnTo>
                    <a:pt x="536272" y="658212"/>
                  </a:lnTo>
                  <a:lnTo>
                    <a:pt x="495117" y="678679"/>
                  </a:lnTo>
                  <a:lnTo>
                    <a:pt x="451137" y="693819"/>
                  </a:lnTo>
                  <a:lnTo>
                    <a:pt x="404753" y="703212"/>
                  </a:lnTo>
                  <a:lnTo>
                    <a:pt x="356393" y="706437"/>
                  </a:lnTo>
                  <a:lnTo>
                    <a:pt x="308033" y="703212"/>
                  </a:lnTo>
                  <a:lnTo>
                    <a:pt x="261649" y="693819"/>
                  </a:lnTo>
                  <a:lnTo>
                    <a:pt x="217669" y="678679"/>
                  </a:lnTo>
                  <a:lnTo>
                    <a:pt x="176514" y="658212"/>
                  </a:lnTo>
                  <a:lnTo>
                    <a:pt x="138612" y="632839"/>
                  </a:lnTo>
                  <a:lnTo>
                    <a:pt x="104385" y="602981"/>
                  </a:lnTo>
                  <a:lnTo>
                    <a:pt x="74259" y="569059"/>
                  </a:lnTo>
                  <a:lnTo>
                    <a:pt x="48658" y="531494"/>
                  </a:lnTo>
                  <a:lnTo>
                    <a:pt x="28007" y="490707"/>
                  </a:lnTo>
                  <a:lnTo>
                    <a:pt x="12730" y="447117"/>
                  </a:lnTo>
                  <a:lnTo>
                    <a:pt x="3253" y="401148"/>
                  </a:lnTo>
                  <a:lnTo>
                    <a:pt x="0" y="35321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4212" y="236192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930567"/>
                  </a:moveTo>
                  <a:lnTo>
                    <a:pt x="1224711" y="930503"/>
                  </a:lnTo>
                  <a:lnTo>
                    <a:pt x="1224775" y="929030"/>
                  </a:lnTo>
                  <a:lnTo>
                    <a:pt x="1224407" y="928052"/>
                  </a:lnTo>
                  <a:lnTo>
                    <a:pt x="1224407" y="928979"/>
                  </a:lnTo>
                  <a:lnTo>
                    <a:pt x="1222489" y="929220"/>
                  </a:lnTo>
                  <a:lnTo>
                    <a:pt x="1221498" y="928624"/>
                  </a:lnTo>
                  <a:lnTo>
                    <a:pt x="1224407" y="928979"/>
                  </a:lnTo>
                  <a:lnTo>
                    <a:pt x="1224407" y="928052"/>
                  </a:lnTo>
                  <a:lnTo>
                    <a:pt x="1222438" y="923302"/>
                  </a:lnTo>
                  <a:lnTo>
                    <a:pt x="1174165" y="807529"/>
                  </a:lnTo>
                  <a:lnTo>
                    <a:pt x="1165796" y="804087"/>
                  </a:lnTo>
                  <a:lnTo>
                    <a:pt x="1151229" y="810158"/>
                  </a:lnTo>
                  <a:lnTo>
                    <a:pt x="1147787" y="818527"/>
                  </a:lnTo>
                  <a:lnTo>
                    <a:pt x="1168679" y="868629"/>
                  </a:lnTo>
                  <a:lnTo>
                    <a:pt x="20535" y="0"/>
                  </a:lnTo>
                  <a:lnTo>
                    <a:pt x="3302" y="22796"/>
                  </a:lnTo>
                  <a:lnTo>
                    <a:pt x="1129360" y="874712"/>
                  </a:lnTo>
                  <a:lnTo>
                    <a:pt x="1111224" y="864095"/>
                  </a:lnTo>
                  <a:lnTo>
                    <a:pt x="1102474" y="866381"/>
                  </a:lnTo>
                  <a:lnTo>
                    <a:pt x="1094498" y="879995"/>
                  </a:lnTo>
                  <a:lnTo>
                    <a:pt x="1096086" y="886079"/>
                  </a:lnTo>
                  <a:lnTo>
                    <a:pt x="1090434" y="890524"/>
                  </a:lnTo>
                  <a:lnTo>
                    <a:pt x="1088542" y="906195"/>
                  </a:lnTo>
                  <a:lnTo>
                    <a:pt x="1094130" y="913307"/>
                  </a:lnTo>
                  <a:lnTo>
                    <a:pt x="1117612" y="916139"/>
                  </a:lnTo>
                  <a:lnTo>
                    <a:pt x="11938" y="914692"/>
                  </a:lnTo>
                  <a:lnTo>
                    <a:pt x="11899" y="943267"/>
                  </a:lnTo>
                  <a:lnTo>
                    <a:pt x="1094765" y="944676"/>
                  </a:lnTo>
                  <a:lnTo>
                    <a:pt x="1094143" y="944753"/>
                  </a:lnTo>
                  <a:lnTo>
                    <a:pt x="1088567" y="951865"/>
                  </a:lnTo>
                  <a:lnTo>
                    <a:pt x="1090460" y="967536"/>
                  </a:lnTo>
                  <a:lnTo>
                    <a:pt x="1096594" y="972350"/>
                  </a:lnTo>
                  <a:lnTo>
                    <a:pt x="1094371" y="980782"/>
                  </a:lnTo>
                  <a:lnTo>
                    <a:pt x="1102309" y="994422"/>
                  </a:lnTo>
                  <a:lnTo>
                    <a:pt x="1104239" y="994943"/>
                  </a:lnTo>
                  <a:lnTo>
                    <a:pt x="1103934" y="995870"/>
                  </a:lnTo>
                  <a:lnTo>
                    <a:pt x="1106360" y="1000785"/>
                  </a:lnTo>
                  <a:lnTo>
                    <a:pt x="3289" y="1836750"/>
                  </a:lnTo>
                  <a:lnTo>
                    <a:pt x="20548" y="1859521"/>
                  </a:lnTo>
                  <a:lnTo>
                    <a:pt x="1166876" y="990777"/>
                  </a:lnTo>
                  <a:lnTo>
                    <a:pt x="0" y="2759430"/>
                  </a:lnTo>
                  <a:lnTo>
                    <a:pt x="23850" y="2775166"/>
                  </a:lnTo>
                  <a:lnTo>
                    <a:pt x="1160843" y="1051814"/>
                  </a:lnTo>
                  <a:lnTo>
                    <a:pt x="1165898" y="1053909"/>
                  </a:lnTo>
                  <a:lnTo>
                    <a:pt x="1174267" y="1050467"/>
                  </a:lnTo>
                  <a:lnTo>
                    <a:pt x="1191793" y="1008316"/>
                  </a:lnTo>
                  <a:lnTo>
                    <a:pt x="1189024" y="1058773"/>
                  </a:lnTo>
                  <a:lnTo>
                    <a:pt x="1195057" y="1065517"/>
                  </a:lnTo>
                  <a:lnTo>
                    <a:pt x="1210818" y="1066380"/>
                  </a:lnTo>
                  <a:lnTo>
                    <a:pt x="1217549" y="1060348"/>
                  </a:lnTo>
                  <a:lnTo>
                    <a:pt x="1223937" y="944689"/>
                  </a:lnTo>
                  <a:lnTo>
                    <a:pt x="1224699" y="930656"/>
                  </a:lnTo>
                  <a:lnTo>
                    <a:pt x="1224838" y="930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844801" y="2119312"/>
            <a:ext cx="422275" cy="462280"/>
          </a:xfrm>
          <a:custGeom>
            <a:avLst/>
            <a:gdLst/>
            <a:ahLst/>
            <a:cxnLst/>
            <a:rect l="l" t="t" r="r" b="b"/>
            <a:pathLst>
              <a:path w="422275" h="462280">
                <a:moveTo>
                  <a:pt x="0" y="0"/>
                </a:moveTo>
                <a:lnTo>
                  <a:pt x="422275" y="0"/>
                </a:lnTo>
                <a:lnTo>
                  <a:pt x="422275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02745" y="2126996"/>
            <a:ext cx="30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spc="-7" baseline="-17361" dirty="0">
                <a:latin typeface="Calibri Light"/>
                <a:cs typeface="Calibri Light"/>
              </a:rPr>
              <a:t>1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4801" y="3038476"/>
            <a:ext cx="422275" cy="462280"/>
          </a:xfrm>
          <a:custGeom>
            <a:avLst/>
            <a:gdLst/>
            <a:ahLst/>
            <a:cxnLst/>
            <a:rect l="l" t="t" r="r" b="b"/>
            <a:pathLst>
              <a:path w="422275" h="462279">
                <a:moveTo>
                  <a:pt x="0" y="0"/>
                </a:moveTo>
                <a:lnTo>
                  <a:pt x="422275" y="0"/>
                </a:lnTo>
                <a:lnTo>
                  <a:pt x="422275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28145" y="3047491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x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5145" y="3210052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latin typeface="Calibri Light"/>
                <a:cs typeface="Calibri Light"/>
              </a:rPr>
              <a:t>2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801" y="3957638"/>
            <a:ext cx="422275" cy="460375"/>
          </a:xfrm>
          <a:custGeom>
            <a:avLst/>
            <a:gdLst/>
            <a:ahLst/>
            <a:cxnLst/>
            <a:rect l="l" t="t" r="r" b="b"/>
            <a:pathLst>
              <a:path w="422275" h="460375">
                <a:moveTo>
                  <a:pt x="0" y="0"/>
                </a:moveTo>
                <a:lnTo>
                  <a:pt x="422275" y="0"/>
                </a:lnTo>
                <a:lnTo>
                  <a:pt x="422275" y="460375"/>
                </a:lnTo>
                <a:lnTo>
                  <a:pt x="0" y="4603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02745" y="3964940"/>
            <a:ext cx="306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spc="-7" baseline="-17361" dirty="0">
                <a:latin typeface="Calibri Light"/>
                <a:cs typeface="Calibri Light"/>
              </a:rPr>
              <a:t>3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90826" y="4902201"/>
            <a:ext cx="494030" cy="462280"/>
          </a:xfrm>
          <a:custGeom>
            <a:avLst/>
            <a:gdLst/>
            <a:ahLst/>
            <a:cxnLst/>
            <a:rect l="l" t="t" r="r" b="b"/>
            <a:pathLst>
              <a:path w="494029" h="462279">
                <a:moveTo>
                  <a:pt x="0" y="0"/>
                </a:moveTo>
                <a:lnTo>
                  <a:pt x="493713" y="0"/>
                </a:lnTo>
                <a:lnTo>
                  <a:pt x="493713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71788" y="490982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+1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73060" y="1990725"/>
            <a:ext cx="1967864" cy="3519804"/>
            <a:chOff x="3373060" y="1990725"/>
            <a:chExt cx="1967864" cy="3519804"/>
          </a:xfrm>
        </p:grpSpPr>
        <p:sp>
          <p:nvSpPr>
            <p:cNvPr id="19" name="object 19"/>
            <p:cNvSpPr/>
            <p:nvPr/>
          </p:nvSpPr>
          <p:spPr>
            <a:xfrm>
              <a:off x="4598988" y="38576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74212" y="236545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1846186"/>
                  </a:moveTo>
                  <a:lnTo>
                    <a:pt x="1224280" y="1845868"/>
                  </a:lnTo>
                  <a:lnTo>
                    <a:pt x="1224775" y="1844662"/>
                  </a:lnTo>
                  <a:lnTo>
                    <a:pt x="1224419" y="1838020"/>
                  </a:lnTo>
                  <a:lnTo>
                    <a:pt x="1224419" y="1844611"/>
                  </a:lnTo>
                  <a:lnTo>
                    <a:pt x="1222527" y="1844840"/>
                  </a:lnTo>
                  <a:lnTo>
                    <a:pt x="1221549" y="1844268"/>
                  </a:lnTo>
                  <a:lnTo>
                    <a:pt x="1224419" y="1844611"/>
                  </a:lnTo>
                  <a:lnTo>
                    <a:pt x="1224419" y="1838020"/>
                  </a:lnTo>
                  <a:lnTo>
                    <a:pt x="1223924" y="1828876"/>
                  </a:lnTo>
                  <a:lnTo>
                    <a:pt x="1217498" y="1713230"/>
                  </a:lnTo>
                  <a:lnTo>
                    <a:pt x="1210754" y="1707197"/>
                  </a:lnTo>
                  <a:lnTo>
                    <a:pt x="1195006" y="1708073"/>
                  </a:lnTo>
                  <a:lnTo>
                    <a:pt x="1188974" y="1714817"/>
                  </a:lnTo>
                  <a:lnTo>
                    <a:pt x="1191768" y="1765198"/>
                  </a:lnTo>
                  <a:lnTo>
                    <a:pt x="1174267" y="1723110"/>
                  </a:lnTo>
                  <a:lnTo>
                    <a:pt x="1165898" y="1719668"/>
                  </a:lnTo>
                  <a:lnTo>
                    <a:pt x="1160792" y="1721802"/>
                  </a:lnTo>
                  <a:lnTo>
                    <a:pt x="23837" y="0"/>
                  </a:lnTo>
                  <a:lnTo>
                    <a:pt x="0" y="15735"/>
                  </a:lnTo>
                  <a:lnTo>
                    <a:pt x="1166787" y="1782749"/>
                  </a:lnTo>
                  <a:lnTo>
                    <a:pt x="20548" y="914057"/>
                  </a:lnTo>
                  <a:lnTo>
                    <a:pt x="3289" y="936828"/>
                  </a:lnTo>
                  <a:lnTo>
                    <a:pt x="1106360" y="1772805"/>
                  </a:lnTo>
                  <a:lnTo>
                    <a:pt x="1103909" y="1777758"/>
                  </a:lnTo>
                  <a:lnTo>
                    <a:pt x="1105103" y="1781327"/>
                  </a:lnTo>
                  <a:lnTo>
                    <a:pt x="1102474" y="1782013"/>
                  </a:lnTo>
                  <a:lnTo>
                    <a:pt x="1094498" y="1795627"/>
                  </a:lnTo>
                  <a:lnTo>
                    <a:pt x="1096073" y="1801647"/>
                  </a:lnTo>
                  <a:lnTo>
                    <a:pt x="1090460" y="1806041"/>
                  </a:lnTo>
                  <a:lnTo>
                    <a:pt x="1088567" y="1821713"/>
                  </a:lnTo>
                  <a:lnTo>
                    <a:pt x="1094143" y="1828825"/>
                  </a:lnTo>
                  <a:lnTo>
                    <a:pt x="1118387" y="1831771"/>
                  </a:lnTo>
                  <a:lnTo>
                    <a:pt x="11938" y="1830311"/>
                  </a:lnTo>
                  <a:lnTo>
                    <a:pt x="11899" y="1858886"/>
                  </a:lnTo>
                  <a:lnTo>
                    <a:pt x="1094765" y="1860308"/>
                  </a:lnTo>
                  <a:lnTo>
                    <a:pt x="1094143" y="1860384"/>
                  </a:lnTo>
                  <a:lnTo>
                    <a:pt x="1088567" y="1867496"/>
                  </a:lnTo>
                  <a:lnTo>
                    <a:pt x="1090460" y="1883168"/>
                  </a:lnTo>
                  <a:lnTo>
                    <a:pt x="1096594" y="1887982"/>
                  </a:lnTo>
                  <a:lnTo>
                    <a:pt x="1094371" y="1896414"/>
                  </a:lnTo>
                  <a:lnTo>
                    <a:pt x="1102309" y="1910054"/>
                  </a:lnTo>
                  <a:lnTo>
                    <a:pt x="1111046" y="1912366"/>
                  </a:lnTo>
                  <a:lnTo>
                    <a:pt x="1113866" y="1910727"/>
                  </a:lnTo>
                  <a:lnTo>
                    <a:pt x="3289" y="2752382"/>
                  </a:lnTo>
                  <a:lnTo>
                    <a:pt x="20548" y="2775153"/>
                  </a:lnTo>
                  <a:lnTo>
                    <a:pt x="1168730" y="1905000"/>
                  </a:lnTo>
                  <a:lnTo>
                    <a:pt x="1147889" y="1955126"/>
                  </a:lnTo>
                  <a:lnTo>
                    <a:pt x="1151331" y="1963483"/>
                  </a:lnTo>
                  <a:lnTo>
                    <a:pt x="1165898" y="1969541"/>
                  </a:lnTo>
                  <a:lnTo>
                    <a:pt x="1174267" y="1966099"/>
                  </a:lnTo>
                  <a:lnTo>
                    <a:pt x="1222438" y="1850313"/>
                  </a:lnTo>
                  <a:lnTo>
                    <a:pt x="1223924" y="1846719"/>
                  </a:lnTo>
                  <a:lnTo>
                    <a:pt x="1224838" y="1846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8988" y="47752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3056" y="2308427"/>
              <a:ext cx="1241425" cy="2827020"/>
            </a:xfrm>
            <a:custGeom>
              <a:avLst/>
              <a:gdLst/>
              <a:ahLst/>
              <a:cxnLst/>
              <a:rect l="l" t="t" r="r" b="b"/>
              <a:pathLst>
                <a:path w="1241425" h="2827020">
                  <a:moveTo>
                    <a:pt x="1240853" y="195605"/>
                  </a:moveTo>
                  <a:lnTo>
                    <a:pt x="1228255" y="85026"/>
                  </a:lnTo>
                  <a:lnTo>
                    <a:pt x="1225956" y="64897"/>
                  </a:lnTo>
                  <a:lnTo>
                    <a:pt x="1223657" y="65125"/>
                  </a:lnTo>
                  <a:lnTo>
                    <a:pt x="1112380" y="0"/>
                  </a:lnTo>
                  <a:lnTo>
                    <a:pt x="1103630" y="2298"/>
                  </a:lnTo>
                  <a:lnTo>
                    <a:pt x="1095654" y="15913"/>
                  </a:lnTo>
                  <a:lnTo>
                    <a:pt x="1097953" y="24676"/>
                  </a:lnTo>
                  <a:lnTo>
                    <a:pt x="1144803" y="52082"/>
                  </a:lnTo>
                  <a:lnTo>
                    <a:pt x="13093" y="50609"/>
                  </a:lnTo>
                  <a:lnTo>
                    <a:pt x="13055" y="79184"/>
                  </a:lnTo>
                  <a:lnTo>
                    <a:pt x="1095248" y="80594"/>
                  </a:lnTo>
                  <a:lnTo>
                    <a:pt x="1089698" y="87668"/>
                  </a:lnTo>
                  <a:lnTo>
                    <a:pt x="1091590" y="103339"/>
                  </a:lnTo>
                  <a:lnTo>
                    <a:pt x="1097762" y="108204"/>
                  </a:lnTo>
                  <a:lnTo>
                    <a:pt x="1095527" y="116700"/>
                  </a:lnTo>
                  <a:lnTo>
                    <a:pt x="1103464" y="130340"/>
                  </a:lnTo>
                  <a:lnTo>
                    <a:pt x="1105357" y="130848"/>
                  </a:lnTo>
                  <a:lnTo>
                    <a:pt x="1105065" y="131737"/>
                  </a:lnTo>
                  <a:lnTo>
                    <a:pt x="1107465" y="136613"/>
                  </a:lnTo>
                  <a:lnTo>
                    <a:pt x="4457" y="971067"/>
                  </a:lnTo>
                  <a:lnTo>
                    <a:pt x="21691" y="993863"/>
                  </a:lnTo>
                  <a:lnTo>
                    <a:pt x="1124267" y="159715"/>
                  </a:lnTo>
                  <a:lnTo>
                    <a:pt x="1127302" y="163880"/>
                  </a:lnTo>
                  <a:lnTo>
                    <a:pt x="1136243" y="165303"/>
                  </a:lnTo>
                  <a:lnTo>
                    <a:pt x="1148245" y="156591"/>
                  </a:lnTo>
                  <a:lnTo>
                    <a:pt x="1155" y="1893760"/>
                  </a:lnTo>
                  <a:lnTo>
                    <a:pt x="24993" y="1909495"/>
                  </a:lnTo>
                  <a:lnTo>
                    <a:pt x="1144854" y="213588"/>
                  </a:lnTo>
                  <a:lnTo>
                    <a:pt x="0" y="2815031"/>
                  </a:lnTo>
                  <a:lnTo>
                    <a:pt x="26149" y="2826550"/>
                  </a:lnTo>
                  <a:lnTo>
                    <a:pt x="1190942" y="179832"/>
                  </a:lnTo>
                  <a:lnTo>
                    <a:pt x="1190129" y="194678"/>
                  </a:lnTo>
                  <a:lnTo>
                    <a:pt x="1196162" y="201422"/>
                  </a:lnTo>
                  <a:lnTo>
                    <a:pt x="1211910" y="202298"/>
                  </a:lnTo>
                  <a:lnTo>
                    <a:pt x="1214208" y="200240"/>
                  </a:lnTo>
                  <a:lnTo>
                    <a:pt x="1219542" y="204482"/>
                  </a:lnTo>
                  <a:lnTo>
                    <a:pt x="1235227" y="202692"/>
                  </a:lnTo>
                  <a:lnTo>
                    <a:pt x="1240853" y="195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8988" y="20193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5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54562" y="4930775"/>
              <a:ext cx="443230" cy="401955"/>
            </a:xfrm>
            <a:custGeom>
              <a:avLst/>
              <a:gdLst/>
              <a:ahLst/>
              <a:cxnLst/>
              <a:rect l="l" t="t" r="r" b="b"/>
              <a:pathLst>
                <a:path w="443229" h="401954">
                  <a:moveTo>
                    <a:pt x="0" y="0"/>
                  </a:moveTo>
                  <a:lnTo>
                    <a:pt x="442912" y="0"/>
                  </a:lnTo>
                  <a:lnTo>
                    <a:pt x="442912" y="401638"/>
                  </a:lnTo>
                  <a:lnTo>
                    <a:pt x="0" y="401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35525" y="4951476"/>
            <a:ext cx="281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Calibri Light"/>
                <a:cs typeface="Calibri Light"/>
              </a:rPr>
              <a:t>+1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82905" y="2253712"/>
            <a:ext cx="3141980" cy="2884805"/>
            <a:chOff x="4682905" y="2253712"/>
            <a:chExt cx="3141980" cy="2884805"/>
          </a:xfrm>
        </p:grpSpPr>
        <p:sp>
          <p:nvSpPr>
            <p:cNvPr id="27" name="object 27"/>
            <p:cNvSpPr/>
            <p:nvPr/>
          </p:nvSpPr>
          <p:spPr>
            <a:xfrm>
              <a:off x="6451600" y="33623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5" y="48224"/>
                  </a:lnTo>
                  <a:lnTo>
                    <a:pt x="217669" y="27757"/>
                  </a:lnTo>
                  <a:lnTo>
                    <a:pt x="261650" y="12617"/>
                  </a:lnTo>
                  <a:lnTo>
                    <a:pt x="308033" y="3224"/>
                  </a:lnTo>
                  <a:lnTo>
                    <a:pt x="356394" y="0"/>
                  </a:lnTo>
                  <a:lnTo>
                    <a:pt x="404754" y="3224"/>
                  </a:lnTo>
                  <a:lnTo>
                    <a:pt x="451137" y="12617"/>
                  </a:lnTo>
                  <a:lnTo>
                    <a:pt x="495118" y="27757"/>
                  </a:lnTo>
                  <a:lnTo>
                    <a:pt x="536272" y="48224"/>
                  </a:lnTo>
                  <a:lnTo>
                    <a:pt x="574175" y="73597"/>
                  </a:lnTo>
                  <a:lnTo>
                    <a:pt x="608402" y="103455"/>
                  </a:lnTo>
                  <a:lnTo>
                    <a:pt x="638528" y="137377"/>
                  </a:lnTo>
                  <a:lnTo>
                    <a:pt x="664129" y="174942"/>
                  </a:lnTo>
                  <a:lnTo>
                    <a:pt x="684780" y="215730"/>
                  </a:lnTo>
                  <a:lnTo>
                    <a:pt x="700057" y="259319"/>
                  </a:lnTo>
                  <a:lnTo>
                    <a:pt x="709534" y="305289"/>
                  </a:lnTo>
                  <a:lnTo>
                    <a:pt x="712788" y="353219"/>
                  </a:lnTo>
                  <a:lnTo>
                    <a:pt x="709534" y="401148"/>
                  </a:lnTo>
                  <a:lnTo>
                    <a:pt x="700057" y="447118"/>
                  </a:lnTo>
                  <a:lnTo>
                    <a:pt x="684780" y="490707"/>
                  </a:lnTo>
                  <a:lnTo>
                    <a:pt x="664129" y="531495"/>
                  </a:lnTo>
                  <a:lnTo>
                    <a:pt x="638528" y="569060"/>
                  </a:lnTo>
                  <a:lnTo>
                    <a:pt x="608402" y="602982"/>
                  </a:lnTo>
                  <a:lnTo>
                    <a:pt x="574175" y="632840"/>
                  </a:lnTo>
                  <a:lnTo>
                    <a:pt x="536272" y="658213"/>
                  </a:lnTo>
                  <a:lnTo>
                    <a:pt x="495118" y="678680"/>
                  </a:lnTo>
                  <a:lnTo>
                    <a:pt x="451137" y="693820"/>
                  </a:lnTo>
                  <a:lnTo>
                    <a:pt x="404754" y="703213"/>
                  </a:lnTo>
                  <a:lnTo>
                    <a:pt x="356394" y="706438"/>
                  </a:lnTo>
                  <a:lnTo>
                    <a:pt x="308033" y="703213"/>
                  </a:lnTo>
                  <a:lnTo>
                    <a:pt x="261650" y="693820"/>
                  </a:lnTo>
                  <a:lnTo>
                    <a:pt x="217669" y="678680"/>
                  </a:lnTo>
                  <a:lnTo>
                    <a:pt x="176515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00650" y="2364079"/>
              <a:ext cx="2524760" cy="2774315"/>
            </a:xfrm>
            <a:custGeom>
              <a:avLst/>
              <a:gdLst/>
              <a:ahLst/>
              <a:cxnLst/>
              <a:rect l="l" t="t" r="r" b="b"/>
              <a:pathLst>
                <a:path w="2524759" h="2774315">
                  <a:moveTo>
                    <a:pt x="1151001" y="1352232"/>
                  </a:moveTo>
                  <a:lnTo>
                    <a:pt x="1148791" y="1339938"/>
                  </a:lnTo>
                  <a:lnTo>
                    <a:pt x="1127988" y="1222717"/>
                  </a:lnTo>
                  <a:lnTo>
                    <a:pt x="1120571" y="1217536"/>
                  </a:lnTo>
                  <a:lnTo>
                    <a:pt x="1105027" y="1220292"/>
                  </a:lnTo>
                  <a:lnTo>
                    <a:pt x="1099845" y="1227709"/>
                  </a:lnTo>
                  <a:lnTo>
                    <a:pt x="1109332" y="1281163"/>
                  </a:lnTo>
                  <a:lnTo>
                    <a:pt x="22009" y="0"/>
                  </a:lnTo>
                  <a:lnTo>
                    <a:pt x="228" y="18491"/>
                  </a:lnTo>
                  <a:lnTo>
                    <a:pt x="1050582" y="1256118"/>
                  </a:lnTo>
                  <a:lnTo>
                    <a:pt x="1046467" y="1259484"/>
                  </a:lnTo>
                  <a:lnTo>
                    <a:pt x="1045565" y="1268476"/>
                  </a:lnTo>
                  <a:lnTo>
                    <a:pt x="1064374" y="1291488"/>
                  </a:lnTo>
                  <a:lnTo>
                    <a:pt x="1036358" y="1281595"/>
                  </a:lnTo>
                  <a:lnTo>
                    <a:pt x="1028192" y="1285506"/>
                  </a:lnTo>
                  <a:lnTo>
                    <a:pt x="1026414" y="1290535"/>
                  </a:lnTo>
                  <a:lnTo>
                    <a:pt x="16116" y="913434"/>
                  </a:lnTo>
                  <a:lnTo>
                    <a:pt x="6121" y="940193"/>
                  </a:lnTo>
                  <a:lnTo>
                    <a:pt x="1069936" y="1337271"/>
                  </a:lnTo>
                  <a:lnTo>
                    <a:pt x="1051979" y="1340370"/>
                  </a:lnTo>
                  <a:lnTo>
                    <a:pt x="1020318" y="1336573"/>
                  </a:lnTo>
                  <a:lnTo>
                    <a:pt x="1013206" y="1342161"/>
                  </a:lnTo>
                  <a:lnTo>
                    <a:pt x="1011910" y="1352918"/>
                  </a:lnTo>
                  <a:lnTo>
                    <a:pt x="1011224" y="1353896"/>
                  </a:lnTo>
                  <a:lnTo>
                    <a:pt x="1011555" y="1355864"/>
                  </a:lnTo>
                  <a:lnTo>
                    <a:pt x="1011326" y="1357833"/>
                  </a:lnTo>
                  <a:lnTo>
                    <a:pt x="1012063" y="1358773"/>
                  </a:lnTo>
                  <a:lnTo>
                    <a:pt x="1013904" y="1369453"/>
                  </a:lnTo>
                  <a:lnTo>
                    <a:pt x="1021295" y="1374660"/>
                  </a:lnTo>
                  <a:lnTo>
                    <a:pt x="1052715" y="1369250"/>
                  </a:lnTo>
                  <a:lnTo>
                    <a:pt x="1070813" y="1371409"/>
                  </a:lnTo>
                  <a:lnTo>
                    <a:pt x="5435" y="1832864"/>
                  </a:lnTo>
                  <a:lnTo>
                    <a:pt x="16802" y="1859089"/>
                  </a:lnTo>
                  <a:lnTo>
                    <a:pt x="1029296" y="1420520"/>
                  </a:lnTo>
                  <a:lnTo>
                    <a:pt x="1029893" y="1422069"/>
                  </a:lnTo>
                  <a:lnTo>
                    <a:pt x="1038148" y="1425765"/>
                  </a:lnTo>
                  <a:lnTo>
                    <a:pt x="1070533" y="1413433"/>
                  </a:lnTo>
                  <a:lnTo>
                    <a:pt x="1050010" y="1441361"/>
                  </a:lnTo>
                  <a:lnTo>
                    <a:pt x="1051382" y="1450301"/>
                  </a:lnTo>
                  <a:lnTo>
                    <a:pt x="1052715" y="1451292"/>
                  </a:lnTo>
                  <a:lnTo>
                    <a:pt x="0" y="2756166"/>
                  </a:lnTo>
                  <a:lnTo>
                    <a:pt x="22237" y="2774111"/>
                  </a:lnTo>
                  <a:lnTo>
                    <a:pt x="1111123" y="1424381"/>
                  </a:lnTo>
                  <a:lnTo>
                    <a:pt x="1102969" y="1478051"/>
                  </a:lnTo>
                  <a:lnTo>
                    <a:pt x="1108329" y="1485341"/>
                  </a:lnTo>
                  <a:lnTo>
                    <a:pt x="1123937" y="1487716"/>
                  </a:lnTo>
                  <a:lnTo>
                    <a:pt x="1131214" y="1482344"/>
                  </a:lnTo>
                  <a:lnTo>
                    <a:pt x="1148994" y="1365300"/>
                  </a:lnTo>
                  <a:lnTo>
                    <a:pt x="1150962" y="1352321"/>
                  </a:lnTo>
                  <a:close/>
                </a:path>
                <a:path w="2524759" h="2774315">
                  <a:moveTo>
                    <a:pt x="2524201" y="1298282"/>
                  </a:moveTo>
                  <a:lnTo>
                    <a:pt x="2499703" y="1283995"/>
                  </a:lnTo>
                  <a:lnTo>
                    <a:pt x="2410498" y="1231963"/>
                  </a:lnTo>
                  <a:lnTo>
                    <a:pt x="2401747" y="1234262"/>
                  </a:lnTo>
                  <a:lnTo>
                    <a:pt x="2393797" y="1247902"/>
                  </a:lnTo>
                  <a:lnTo>
                    <a:pt x="2396109" y="1256652"/>
                  </a:lnTo>
                  <a:lnTo>
                    <a:pt x="2442997" y="1283995"/>
                  </a:lnTo>
                  <a:lnTo>
                    <a:pt x="1863737" y="1283995"/>
                  </a:lnTo>
                  <a:lnTo>
                    <a:pt x="1863737" y="1312570"/>
                  </a:lnTo>
                  <a:lnTo>
                    <a:pt x="2442997" y="1312570"/>
                  </a:lnTo>
                  <a:lnTo>
                    <a:pt x="2396109" y="1339926"/>
                  </a:lnTo>
                  <a:lnTo>
                    <a:pt x="2393797" y="1348676"/>
                  </a:lnTo>
                  <a:lnTo>
                    <a:pt x="2401747" y="1362303"/>
                  </a:lnTo>
                  <a:lnTo>
                    <a:pt x="2410498" y="1364615"/>
                  </a:lnTo>
                  <a:lnTo>
                    <a:pt x="2524201" y="129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6814" y="3596736"/>
              <a:ext cx="572517" cy="2509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2924" y="4090448"/>
              <a:ext cx="572517" cy="25096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3171287"/>
              <a:ext cx="572517" cy="2509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2253712"/>
              <a:ext cx="572517" cy="25096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805813" y="5564123"/>
            <a:ext cx="73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93990" y="5564123"/>
            <a:ext cx="560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inpu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63882" y="2851403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0" dirty="0">
                <a:solidFill>
                  <a:srgbClr val="3333CC"/>
                </a:solidFill>
                <a:latin typeface="Calibri Light"/>
                <a:cs typeface="Calibri Light"/>
              </a:rPr>
              <a:t>o</a:t>
            </a: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u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r>
              <a:rPr sz="2000" b="0" spc="-5" dirty="0">
                <a:solidFill>
                  <a:srgbClr val="3333CC"/>
                </a:solidFill>
                <a:latin typeface="Calibri Light"/>
                <a:cs typeface="Calibri Light"/>
              </a:rPr>
              <a:t>pu</a:t>
            </a:r>
            <a:r>
              <a:rPr sz="2000" b="0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81385" y="177291"/>
            <a:ext cx="11499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e.g.,</a:t>
            </a:r>
            <a:r>
              <a:rPr sz="2800" spc="10" dirty="0"/>
              <a:t> </a:t>
            </a:r>
            <a:r>
              <a:rPr sz="2800" spc="-15" dirty="0"/>
              <a:t>Cross-Entropy</a:t>
            </a:r>
            <a:r>
              <a:rPr sz="2800" spc="10" dirty="0"/>
              <a:t> </a:t>
            </a:r>
            <a:r>
              <a:rPr sz="2800" dirty="0"/>
              <a:t>loss</a:t>
            </a:r>
            <a:r>
              <a:rPr sz="2800" spc="15" dirty="0"/>
              <a:t> </a:t>
            </a:r>
            <a:r>
              <a:rPr sz="2800" spc="-25" dirty="0"/>
              <a:t>for</a:t>
            </a:r>
            <a:r>
              <a:rPr sz="2800" spc="5" dirty="0"/>
              <a:t> </a:t>
            </a:r>
            <a:r>
              <a:rPr sz="2800" spc="-15" dirty="0"/>
              <a:t>Multi-Layer</a:t>
            </a:r>
            <a:r>
              <a:rPr sz="2800" spc="10" dirty="0"/>
              <a:t> </a:t>
            </a:r>
            <a:r>
              <a:rPr sz="2800" spc="-20" dirty="0"/>
              <a:t>Perceptron</a:t>
            </a:r>
            <a:r>
              <a:rPr sz="2800" dirty="0"/>
              <a:t> </a:t>
            </a:r>
            <a:r>
              <a:rPr sz="2800" spc="-5" dirty="0"/>
              <a:t>(MLP)</a:t>
            </a:r>
            <a:r>
              <a:rPr sz="2800" spc="10" dirty="0"/>
              <a:t> </a:t>
            </a:r>
            <a:r>
              <a:rPr sz="2800" spc="-25" dirty="0"/>
              <a:t>for</a:t>
            </a:r>
            <a:r>
              <a:rPr sz="2800" spc="5" dirty="0"/>
              <a:t> </a:t>
            </a:r>
            <a:r>
              <a:rPr sz="2800" spc="-5" dirty="0"/>
              <a:t>Binary</a:t>
            </a:r>
            <a:r>
              <a:rPr sz="2800" spc="15" dirty="0"/>
              <a:t> </a:t>
            </a:r>
            <a:r>
              <a:rPr sz="2800" spc="-10" dirty="0"/>
              <a:t>Classification</a:t>
            </a:r>
            <a:endParaRPr sz="2800"/>
          </a:p>
        </p:txBody>
      </p:sp>
      <p:sp>
        <p:nvSpPr>
          <p:cNvPr id="37" name="object 37"/>
          <p:cNvSpPr txBox="1"/>
          <p:nvPr/>
        </p:nvSpPr>
        <p:spPr>
          <a:xfrm>
            <a:off x="7481953" y="3733292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ŷ</a:t>
            </a:r>
            <a:r>
              <a:rPr sz="1800" b="0" spc="-3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=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P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(Y=1|X,Θ)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96920" y="4207480"/>
            <a:ext cx="5095875" cy="106807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45"/>
              </a:spcBef>
            </a:pPr>
            <a:r>
              <a:rPr sz="2450" i="1" spc="80" dirty="0">
                <a:latin typeface="Cambria"/>
                <a:cs typeface="Cambria"/>
              </a:rPr>
              <a:t>E</a:t>
            </a:r>
            <a:r>
              <a:rPr sz="2100" i="1" spc="120" baseline="-35714" dirty="0">
                <a:latin typeface="Cambria"/>
                <a:cs typeface="Cambria"/>
              </a:rPr>
              <a:t>x</a:t>
            </a:r>
            <a:r>
              <a:rPr sz="2100" i="1" spc="-135" baseline="-35714" dirty="0">
                <a:latin typeface="Cambria"/>
                <a:cs typeface="Cambria"/>
              </a:rPr>
              <a:t> </a:t>
            </a:r>
            <a:r>
              <a:rPr sz="2450" spc="-80" dirty="0">
                <a:latin typeface="Cambria"/>
                <a:cs typeface="Cambria"/>
              </a:rPr>
              <a:t>(</a:t>
            </a:r>
            <a:r>
              <a:rPr sz="2500" i="1" spc="-80" dirty="0">
                <a:latin typeface="Symbol"/>
                <a:cs typeface="Symbol"/>
              </a:rPr>
              <a:t></a:t>
            </a:r>
            <a:r>
              <a:rPr sz="2500" i="1" spc="-3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Cambria"/>
                <a:cs typeface="Cambria"/>
              </a:rPr>
              <a:t>)</a:t>
            </a:r>
            <a:r>
              <a:rPr sz="2450" spc="-265" dirty="0">
                <a:latin typeface="Cambria"/>
                <a:cs typeface="Cambria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i="1" spc="20" dirty="0">
                <a:latin typeface="Cambria"/>
                <a:cs typeface="Cambria"/>
              </a:rPr>
              <a:t>Loss</a:t>
            </a:r>
            <a:r>
              <a:rPr sz="2100" i="1" spc="30" baseline="-35714" dirty="0">
                <a:latin typeface="Cambria"/>
                <a:cs typeface="Cambria"/>
              </a:rPr>
              <a:t>x</a:t>
            </a:r>
            <a:r>
              <a:rPr sz="2100" i="1" spc="-135" baseline="-35714" dirty="0">
                <a:latin typeface="Cambria"/>
                <a:cs typeface="Cambria"/>
              </a:rPr>
              <a:t> </a:t>
            </a:r>
            <a:r>
              <a:rPr sz="2450" spc="-80" dirty="0">
                <a:latin typeface="Cambria"/>
                <a:cs typeface="Cambria"/>
              </a:rPr>
              <a:t>(</a:t>
            </a:r>
            <a:r>
              <a:rPr sz="2500" i="1" spc="-80" dirty="0">
                <a:latin typeface="Symbol"/>
                <a:cs typeface="Symbol"/>
              </a:rPr>
              <a:t></a:t>
            </a:r>
            <a:r>
              <a:rPr sz="2500" i="1" spc="-3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Cambria"/>
                <a:cs typeface="Cambria"/>
              </a:rPr>
              <a:t>)</a:t>
            </a:r>
            <a:r>
              <a:rPr sz="2450" spc="-265" dirty="0">
                <a:latin typeface="Cambria"/>
                <a:cs typeface="Cambria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</a:t>
            </a:r>
            <a:r>
              <a:rPr sz="2450" dirty="0">
                <a:latin typeface="Cambria"/>
                <a:cs typeface="Cambria"/>
              </a:rPr>
              <a:t>logPr(</a:t>
            </a:r>
            <a:r>
              <a:rPr sz="2450" i="1" dirty="0">
                <a:latin typeface="Cambria"/>
                <a:cs typeface="Cambria"/>
              </a:rPr>
              <a:t>Y</a:t>
            </a:r>
            <a:r>
              <a:rPr sz="2450" i="1" spc="150" dirty="0">
                <a:latin typeface="Cambria"/>
                <a:cs typeface="Cambria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22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Cambria"/>
                <a:cs typeface="Cambria"/>
              </a:rPr>
              <a:t>y</a:t>
            </a:r>
            <a:r>
              <a:rPr sz="2450" i="1" spc="-250" dirty="0">
                <a:latin typeface="Cambria"/>
                <a:cs typeface="Cambria"/>
              </a:rPr>
              <a:t> </a:t>
            </a:r>
            <a:r>
              <a:rPr sz="2450" dirty="0">
                <a:latin typeface="Cambria"/>
                <a:cs typeface="Cambria"/>
              </a:rPr>
              <a:t>|</a:t>
            </a:r>
            <a:r>
              <a:rPr sz="2450" spc="-204" dirty="0">
                <a:latin typeface="Cambria"/>
                <a:cs typeface="Cambria"/>
              </a:rPr>
              <a:t> </a:t>
            </a:r>
            <a:r>
              <a:rPr sz="2450" i="1" spc="5" dirty="0">
                <a:latin typeface="Cambria"/>
                <a:cs typeface="Cambria"/>
              </a:rPr>
              <a:t>X</a:t>
            </a:r>
            <a:r>
              <a:rPr sz="2450" i="1" spc="105" dirty="0">
                <a:latin typeface="Cambria"/>
                <a:cs typeface="Cambria"/>
              </a:rPr>
              <a:t> </a:t>
            </a: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Cambria"/>
                <a:cs typeface="Cambria"/>
              </a:rPr>
              <a:t>x</a:t>
            </a:r>
            <a:r>
              <a:rPr sz="2450" i="1" spc="-325" dirty="0">
                <a:latin typeface="Cambria"/>
                <a:cs typeface="Cambria"/>
              </a:rPr>
              <a:t> </a:t>
            </a:r>
            <a:r>
              <a:rPr sz="2450" dirty="0">
                <a:latin typeface="Cambria"/>
                <a:cs typeface="Cambria"/>
              </a:rPr>
              <a:t>)</a:t>
            </a:r>
            <a:endParaRPr sz="245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sz="2450" spc="5" dirty="0">
                <a:latin typeface="Symbol"/>
                <a:cs typeface="Symbol"/>
              </a:rPr>
              <a:t>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Symbol"/>
                <a:cs typeface="Symbol"/>
              </a:rPr>
              <a:t></a:t>
            </a:r>
            <a:r>
              <a:rPr sz="2450" dirty="0">
                <a:latin typeface="Cambria"/>
                <a:cs typeface="Cambria"/>
              </a:rPr>
              <a:t>{</a:t>
            </a:r>
            <a:r>
              <a:rPr sz="2450" spc="-125" dirty="0">
                <a:latin typeface="Cambria"/>
                <a:cs typeface="Cambria"/>
              </a:rPr>
              <a:t> </a:t>
            </a:r>
            <a:r>
              <a:rPr sz="2450" i="1" spc="75" dirty="0">
                <a:latin typeface="Cambria"/>
                <a:cs typeface="Cambria"/>
              </a:rPr>
              <a:t>y</a:t>
            </a:r>
            <a:r>
              <a:rPr sz="2100" i="1" spc="7" baseline="-35714" dirty="0">
                <a:latin typeface="Cambria"/>
                <a:cs typeface="Cambria"/>
              </a:rPr>
              <a:t>i</a:t>
            </a:r>
            <a:r>
              <a:rPr sz="2100" i="1" spc="157" baseline="-35714" dirty="0">
                <a:latin typeface="Cambria"/>
                <a:cs typeface="Cambria"/>
              </a:rPr>
              <a:t> </a:t>
            </a:r>
            <a:r>
              <a:rPr sz="2450" spc="-5" dirty="0">
                <a:latin typeface="Cambria"/>
                <a:cs typeface="Cambria"/>
              </a:rPr>
              <a:t>l</a:t>
            </a:r>
            <a:r>
              <a:rPr sz="2450" spc="-25" dirty="0">
                <a:latin typeface="Cambria"/>
                <a:cs typeface="Cambria"/>
              </a:rPr>
              <a:t>o</a:t>
            </a:r>
            <a:r>
              <a:rPr sz="2450" spc="-35" dirty="0">
                <a:latin typeface="Cambria"/>
                <a:cs typeface="Cambria"/>
              </a:rPr>
              <a:t>g</a:t>
            </a:r>
            <a:r>
              <a:rPr sz="2450" dirty="0">
                <a:latin typeface="Cambria"/>
                <a:cs typeface="Cambria"/>
              </a:rPr>
              <a:t>(</a:t>
            </a:r>
            <a:r>
              <a:rPr sz="2450" spc="-110" dirty="0">
                <a:latin typeface="Cambria"/>
                <a:cs typeface="Cambria"/>
              </a:rPr>
              <a:t> </a:t>
            </a:r>
            <a:r>
              <a:rPr sz="2450" i="1" spc="-944" dirty="0">
                <a:latin typeface="Cambria"/>
                <a:cs typeface="Cambria"/>
              </a:rPr>
              <a:t>y</a:t>
            </a:r>
            <a:r>
              <a:rPr sz="3675" baseline="4535" dirty="0">
                <a:latin typeface="Cambria"/>
                <a:cs typeface="Cambria"/>
              </a:rPr>
              <a:t>ˆ</a:t>
            </a:r>
            <a:r>
              <a:rPr sz="3675" spc="-337" baseline="4535" dirty="0">
                <a:latin typeface="Cambria"/>
                <a:cs typeface="Cambria"/>
              </a:rPr>
              <a:t> </a:t>
            </a:r>
            <a:r>
              <a:rPr sz="2100" i="1" spc="7" baseline="-35714" dirty="0">
                <a:latin typeface="Cambria"/>
                <a:cs typeface="Cambria"/>
              </a:rPr>
              <a:t>i</a:t>
            </a:r>
            <a:r>
              <a:rPr sz="2100" i="1" spc="30" baseline="-35714" dirty="0">
                <a:latin typeface="Cambria"/>
                <a:cs typeface="Cambria"/>
              </a:rPr>
              <a:t> </a:t>
            </a:r>
            <a:r>
              <a:rPr sz="2450" spc="175" dirty="0">
                <a:latin typeface="Cambria"/>
                <a:cs typeface="Cambria"/>
              </a:rPr>
              <a:t>)</a:t>
            </a:r>
            <a:r>
              <a:rPr sz="2450" spc="229" dirty="0">
                <a:latin typeface="Symbol"/>
                <a:cs typeface="Symbol"/>
              </a:rPr>
              <a:t></a:t>
            </a:r>
            <a:r>
              <a:rPr sz="2450" spc="-85" dirty="0">
                <a:latin typeface="Cambria"/>
                <a:cs typeface="Cambria"/>
              </a:rPr>
              <a:t>(</a:t>
            </a:r>
            <a:r>
              <a:rPr sz="2450" spc="215" dirty="0">
                <a:latin typeface="Cambria"/>
                <a:cs typeface="Cambria"/>
              </a:rPr>
              <a:t>1</a:t>
            </a:r>
            <a:r>
              <a:rPr sz="2450" spc="5" dirty="0">
                <a:latin typeface="Symbol"/>
                <a:cs typeface="Symbol"/>
              </a:rPr>
              <a:t></a:t>
            </a:r>
            <a:r>
              <a:rPr sz="2450" spc="125" dirty="0">
                <a:latin typeface="Times New Roman"/>
                <a:cs typeface="Times New Roman"/>
              </a:rPr>
              <a:t> </a:t>
            </a:r>
            <a:r>
              <a:rPr sz="2450" i="1" spc="75" dirty="0">
                <a:latin typeface="Cambria"/>
                <a:cs typeface="Cambria"/>
              </a:rPr>
              <a:t>y</a:t>
            </a:r>
            <a:r>
              <a:rPr sz="2100" i="1" spc="7" baseline="-35714" dirty="0">
                <a:latin typeface="Cambria"/>
                <a:cs typeface="Cambria"/>
              </a:rPr>
              <a:t>i</a:t>
            </a:r>
            <a:r>
              <a:rPr sz="2100" i="1" spc="30" baseline="-35714" dirty="0">
                <a:latin typeface="Cambria"/>
                <a:cs typeface="Cambria"/>
              </a:rPr>
              <a:t> </a:t>
            </a:r>
            <a:r>
              <a:rPr sz="2450" dirty="0">
                <a:latin typeface="Cambria"/>
                <a:cs typeface="Cambria"/>
              </a:rPr>
              <a:t>)l</a:t>
            </a:r>
            <a:r>
              <a:rPr sz="2450" spc="-25" dirty="0">
                <a:latin typeface="Cambria"/>
                <a:cs typeface="Cambria"/>
              </a:rPr>
              <a:t>o</a:t>
            </a:r>
            <a:r>
              <a:rPr sz="2450" spc="-35" dirty="0">
                <a:latin typeface="Cambria"/>
                <a:cs typeface="Cambria"/>
              </a:rPr>
              <a:t>g</a:t>
            </a:r>
            <a:r>
              <a:rPr sz="2450" spc="-85" dirty="0">
                <a:latin typeface="Cambria"/>
                <a:cs typeface="Cambria"/>
              </a:rPr>
              <a:t>(</a:t>
            </a:r>
            <a:r>
              <a:rPr sz="2450" spc="215" dirty="0">
                <a:latin typeface="Cambria"/>
                <a:cs typeface="Cambria"/>
              </a:rPr>
              <a:t>1</a:t>
            </a:r>
            <a:r>
              <a:rPr sz="2450" spc="5" dirty="0">
                <a:latin typeface="Symbol"/>
                <a:cs typeface="Symbol"/>
              </a:rPr>
              <a:t></a:t>
            </a:r>
            <a:r>
              <a:rPr sz="2450" spc="125" dirty="0">
                <a:latin typeface="Times New Roman"/>
                <a:cs typeface="Times New Roman"/>
              </a:rPr>
              <a:t> </a:t>
            </a:r>
            <a:r>
              <a:rPr sz="2450" i="1" spc="-944" dirty="0">
                <a:latin typeface="Cambria"/>
                <a:cs typeface="Cambria"/>
              </a:rPr>
              <a:t>y</a:t>
            </a:r>
            <a:r>
              <a:rPr sz="3675" baseline="4535" dirty="0">
                <a:latin typeface="Cambria"/>
                <a:cs typeface="Cambria"/>
              </a:rPr>
              <a:t>ˆ</a:t>
            </a:r>
            <a:r>
              <a:rPr sz="3675" spc="-337" baseline="4535" dirty="0">
                <a:latin typeface="Cambria"/>
                <a:cs typeface="Cambria"/>
              </a:rPr>
              <a:t> </a:t>
            </a:r>
            <a:r>
              <a:rPr sz="2100" i="1" spc="7" baseline="-35714" dirty="0">
                <a:latin typeface="Cambria"/>
                <a:cs typeface="Cambria"/>
              </a:rPr>
              <a:t>i</a:t>
            </a:r>
            <a:r>
              <a:rPr sz="2100" i="1" spc="30" baseline="-35714" dirty="0">
                <a:latin typeface="Cambria"/>
                <a:cs typeface="Cambria"/>
              </a:rPr>
              <a:t> </a:t>
            </a:r>
            <a:r>
              <a:rPr sz="2450" spc="-20" dirty="0">
                <a:latin typeface="Cambria"/>
                <a:cs typeface="Cambria"/>
              </a:rPr>
              <a:t>)</a:t>
            </a:r>
            <a:r>
              <a:rPr sz="2450" dirty="0">
                <a:latin typeface="Cambria"/>
                <a:cs typeface="Cambria"/>
              </a:rPr>
              <a:t>}</a:t>
            </a:r>
            <a:endParaRPr sz="245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582779" y="2614287"/>
            <a:ext cx="3098165" cy="1669414"/>
            <a:chOff x="8582779" y="2614287"/>
            <a:chExt cx="3098165" cy="1669414"/>
          </a:xfrm>
        </p:grpSpPr>
        <p:sp>
          <p:nvSpPr>
            <p:cNvPr id="40" name="object 40"/>
            <p:cNvSpPr/>
            <p:nvPr/>
          </p:nvSpPr>
          <p:spPr>
            <a:xfrm>
              <a:off x="8585954" y="2617462"/>
              <a:ext cx="3091815" cy="1663064"/>
            </a:xfrm>
            <a:custGeom>
              <a:avLst/>
              <a:gdLst/>
              <a:ahLst/>
              <a:cxnLst/>
              <a:rect l="l" t="t" r="r" b="b"/>
              <a:pathLst>
                <a:path w="3091815" h="1663064">
                  <a:moveTo>
                    <a:pt x="2576160" y="882976"/>
                  </a:moveTo>
                  <a:lnTo>
                    <a:pt x="1803312" y="882976"/>
                  </a:lnTo>
                  <a:lnTo>
                    <a:pt x="1554632" y="1662997"/>
                  </a:lnTo>
                  <a:lnTo>
                    <a:pt x="2576160" y="882976"/>
                  </a:lnTo>
                  <a:close/>
                </a:path>
                <a:path w="3091815" h="1663064">
                  <a:moveTo>
                    <a:pt x="2944227" y="0"/>
                  </a:moveTo>
                  <a:lnTo>
                    <a:pt x="147166" y="0"/>
                  </a:lnTo>
                  <a:lnTo>
                    <a:pt x="100650" y="7502"/>
                  </a:lnTo>
                  <a:lnTo>
                    <a:pt x="60251" y="28394"/>
                  </a:lnTo>
                  <a:lnTo>
                    <a:pt x="28394" y="60251"/>
                  </a:lnTo>
                  <a:lnTo>
                    <a:pt x="7502" y="100650"/>
                  </a:lnTo>
                  <a:lnTo>
                    <a:pt x="0" y="147166"/>
                  </a:lnTo>
                  <a:lnTo>
                    <a:pt x="0" y="735813"/>
                  </a:lnTo>
                  <a:lnTo>
                    <a:pt x="7502" y="782325"/>
                  </a:lnTo>
                  <a:lnTo>
                    <a:pt x="28394" y="822724"/>
                  </a:lnTo>
                  <a:lnTo>
                    <a:pt x="60251" y="854581"/>
                  </a:lnTo>
                  <a:lnTo>
                    <a:pt x="100650" y="875473"/>
                  </a:lnTo>
                  <a:lnTo>
                    <a:pt x="147166" y="882976"/>
                  </a:lnTo>
                  <a:lnTo>
                    <a:pt x="2944227" y="882976"/>
                  </a:lnTo>
                  <a:lnTo>
                    <a:pt x="2990742" y="875473"/>
                  </a:lnTo>
                  <a:lnTo>
                    <a:pt x="3031141" y="854581"/>
                  </a:lnTo>
                  <a:lnTo>
                    <a:pt x="3062998" y="822724"/>
                  </a:lnTo>
                  <a:lnTo>
                    <a:pt x="3083890" y="782325"/>
                  </a:lnTo>
                  <a:lnTo>
                    <a:pt x="3091392" y="735813"/>
                  </a:lnTo>
                  <a:lnTo>
                    <a:pt x="3091393" y="147166"/>
                  </a:lnTo>
                  <a:lnTo>
                    <a:pt x="3083890" y="100650"/>
                  </a:lnTo>
                  <a:lnTo>
                    <a:pt x="3062998" y="60251"/>
                  </a:lnTo>
                  <a:lnTo>
                    <a:pt x="3031141" y="28394"/>
                  </a:lnTo>
                  <a:lnTo>
                    <a:pt x="2990742" y="7502"/>
                  </a:lnTo>
                  <a:lnTo>
                    <a:pt x="2944227" y="0"/>
                  </a:lnTo>
                  <a:close/>
                </a:path>
              </a:pathLst>
            </a:custGeom>
            <a:solidFill>
              <a:srgbClr val="FFFF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85954" y="2617462"/>
              <a:ext cx="3091815" cy="1663064"/>
            </a:xfrm>
            <a:custGeom>
              <a:avLst/>
              <a:gdLst/>
              <a:ahLst/>
              <a:cxnLst/>
              <a:rect l="l" t="t" r="r" b="b"/>
              <a:pathLst>
                <a:path w="3091815" h="1663064">
                  <a:moveTo>
                    <a:pt x="0" y="147166"/>
                  </a:moveTo>
                  <a:lnTo>
                    <a:pt x="7502" y="100650"/>
                  </a:lnTo>
                  <a:lnTo>
                    <a:pt x="28394" y="60251"/>
                  </a:lnTo>
                  <a:lnTo>
                    <a:pt x="60251" y="28394"/>
                  </a:lnTo>
                  <a:lnTo>
                    <a:pt x="100649" y="7502"/>
                  </a:lnTo>
                  <a:lnTo>
                    <a:pt x="147165" y="0"/>
                  </a:lnTo>
                  <a:lnTo>
                    <a:pt x="1803313" y="0"/>
                  </a:lnTo>
                  <a:lnTo>
                    <a:pt x="2576161" y="0"/>
                  </a:lnTo>
                  <a:lnTo>
                    <a:pt x="2944227" y="0"/>
                  </a:lnTo>
                  <a:lnTo>
                    <a:pt x="2990743" y="7502"/>
                  </a:lnTo>
                  <a:lnTo>
                    <a:pt x="3031141" y="28394"/>
                  </a:lnTo>
                  <a:lnTo>
                    <a:pt x="3062998" y="60251"/>
                  </a:lnTo>
                  <a:lnTo>
                    <a:pt x="3083890" y="100650"/>
                  </a:lnTo>
                  <a:lnTo>
                    <a:pt x="3091393" y="147166"/>
                  </a:lnTo>
                  <a:lnTo>
                    <a:pt x="3091393" y="515071"/>
                  </a:lnTo>
                  <a:lnTo>
                    <a:pt x="3091393" y="735813"/>
                  </a:lnTo>
                  <a:lnTo>
                    <a:pt x="3083890" y="782325"/>
                  </a:lnTo>
                  <a:lnTo>
                    <a:pt x="3062998" y="822724"/>
                  </a:lnTo>
                  <a:lnTo>
                    <a:pt x="3031141" y="854581"/>
                  </a:lnTo>
                  <a:lnTo>
                    <a:pt x="2990743" y="875473"/>
                  </a:lnTo>
                  <a:lnTo>
                    <a:pt x="2944227" y="882976"/>
                  </a:lnTo>
                  <a:lnTo>
                    <a:pt x="2576161" y="882976"/>
                  </a:lnTo>
                  <a:lnTo>
                    <a:pt x="1554632" y="1662997"/>
                  </a:lnTo>
                  <a:lnTo>
                    <a:pt x="1803313" y="882976"/>
                  </a:lnTo>
                  <a:lnTo>
                    <a:pt x="147165" y="882976"/>
                  </a:lnTo>
                  <a:lnTo>
                    <a:pt x="100649" y="875473"/>
                  </a:lnTo>
                  <a:lnTo>
                    <a:pt x="60251" y="854581"/>
                  </a:lnTo>
                  <a:lnTo>
                    <a:pt x="28394" y="822724"/>
                  </a:lnTo>
                  <a:lnTo>
                    <a:pt x="7502" y="782325"/>
                  </a:lnTo>
                  <a:lnTo>
                    <a:pt x="0" y="735810"/>
                  </a:lnTo>
                  <a:lnTo>
                    <a:pt x="0" y="515071"/>
                  </a:lnTo>
                  <a:lnTo>
                    <a:pt x="0" y="14716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590957" y="2564853"/>
            <a:ext cx="2423795" cy="7854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1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For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Bernoulli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distribution,</a:t>
            </a:r>
            <a:endParaRPr sz="1800">
              <a:latin typeface="Calibri Light"/>
              <a:cs typeface="Calibri Light"/>
            </a:endParaRPr>
          </a:p>
          <a:p>
            <a:pPr marL="140335">
              <a:lnSpc>
                <a:spcPct val="100000"/>
              </a:lnSpc>
              <a:spcBef>
                <a:spcPts val="680"/>
              </a:spcBef>
            </a:pPr>
            <a:r>
              <a:rPr sz="2150" i="1" spc="15" dirty="0">
                <a:latin typeface="Times New Roman"/>
                <a:cs typeface="Times New Roman"/>
              </a:rPr>
              <a:t>p</a:t>
            </a:r>
            <a:r>
              <a:rPr sz="2150" spc="135" dirty="0">
                <a:latin typeface="Times New Roman"/>
                <a:cs typeface="Times New Roman"/>
              </a:rPr>
              <a:t>(</a:t>
            </a:r>
            <a:r>
              <a:rPr sz="2150" i="1" dirty="0">
                <a:latin typeface="Times New Roman"/>
                <a:cs typeface="Times New Roman"/>
              </a:rPr>
              <a:t>y</a:t>
            </a:r>
            <a:r>
              <a:rPr sz="2150" i="1" spc="-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</a:t>
            </a:r>
            <a:r>
              <a:rPr sz="2150" spc="-3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|</a:t>
            </a:r>
            <a:r>
              <a:rPr sz="2150" spc="-85" dirty="0">
                <a:latin typeface="Times New Roman"/>
                <a:cs typeface="Times New Roman"/>
              </a:rPr>
              <a:t> </a:t>
            </a:r>
            <a:r>
              <a:rPr sz="2150" i="1" spc="105" dirty="0">
                <a:latin typeface="Times New Roman"/>
                <a:cs typeface="Times New Roman"/>
              </a:rPr>
              <a:t>x</a:t>
            </a:r>
            <a:r>
              <a:rPr sz="2150" spc="75" dirty="0">
                <a:latin typeface="Times New Roman"/>
                <a:cs typeface="Times New Roman"/>
              </a:rPr>
              <a:t>)</a:t>
            </a:r>
            <a:r>
              <a:rPr sz="1875" i="1" spc="-7" baseline="42222" dirty="0">
                <a:latin typeface="Times New Roman"/>
                <a:cs typeface="Times New Roman"/>
              </a:rPr>
              <a:t>y</a:t>
            </a:r>
            <a:r>
              <a:rPr sz="1875" i="1" spc="-142" baseline="42222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Times New Roman"/>
                <a:cs typeface="Times New Roman"/>
              </a:rPr>
              <a:t>(</a:t>
            </a:r>
            <a:r>
              <a:rPr sz="2150" spc="155" dirty="0">
                <a:latin typeface="Times New Roman"/>
                <a:cs typeface="Times New Roman"/>
              </a:rPr>
              <a:t>1</a:t>
            </a:r>
            <a:r>
              <a:rPr sz="2150" dirty="0">
                <a:latin typeface="Symbol"/>
                <a:cs typeface="Symbol"/>
              </a:rPr>
              <a:t>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i="1" spc="50" dirty="0">
                <a:latin typeface="Times New Roman"/>
                <a:cs typeface="Times New Roman"/>
              </a:rPr>
              <a:t>p</a:t>
            </a:r>
            <a:r>
              <a:rPr sz="2150" spc="-105" dirty="0">
                <a:latin typeface="Times New Roman"/>
                <a:cs typeface="Times New Roman"/>
              </a:rPr>
              <a:t>)</a:t>
            </a:r>
            <a:r>
              <a:rPr sz="1875" spc="-142" baseline="42222" dirty="0">
                <a:latin typeface="Times New Roman"/>
                <a:cs typeface="Times New Roman"/>
              </a:rPr>
              <a:t>1</a:t>
            </a:r>
            <a:r>
              <a:rPr sz="1875" spc="97" baseline="42222" dirty="0">
                <a:latin typeface="Symbol"/>
                <a:cs typeface="Symbol"/>
              </a:rPr>
              <a:t></a:t>
            </a:r>
            <a:r>
              <a:rPr sz="1875" i="1" spc="-7" baseline="42222" dirty="0">
                <a:latin typeface="Times New Roman"/>
                <a:cs typeface="Times New Roman"/>
              </a:rPr>
              <a:t>y</a:t>
            </a:r>
            <a:endParaRPr sz="1875" baseline="42222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936592" y="5396968"/>
            <a:ext cx="3972560" cy="1108710"/>
            <a:chOff x="6936592" y="5396968"/>
            <a:chExt cx="3972560" cy="1108710"/>
          </a:xfrm>
        </p:grpSpPr>
        <p:sp>
          <p:nvSpPr>
            <p:cNvPr id="44" name="object 44"/>
            <p:cNvSpPr/>
            <p:nvPr/>
          </p:nvSpPr>
          <p:spPr>
            <a:xfrm>
              <a:off x="6939767" y="5400142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3854447" y="433713"/>
                  </a:moveTo>
                  <a:lnTo>
                    <a:pt x="111438" y="433713"/>
                  </a:lnTo>
                  <a:lnTo>
                    <a:pt x="68061" y="442470"/>
                  </a:lnTo>
                  <a:lnTo>
                    <a:pt x="32639" y="466352"/>
                  </a:lnTo>
                  <a:lnTo>
                    <a:pt x="8757" y="501775"/>
                  </a:lnTo>
                  <a:lnTo>
                    <a:pt x="0" y="545152"/>
                  </a:lnTo>
                  <a:lnTo>
                    <a:pt x="0" y="990904"/>
                  </a:lnTo>
                  <a:lnTo>
                    <a:pt x="8757" y="1034281"/>
                  </a:lnTo>
                  <a:lnTo>
                    <a:pt x="32639" y="1069704"/>
                  </a:lnTo>
                  <a:lnTo>
                    <a:pt x="68061" y="1093586"/>
                  </a:lnTo>
                  <a:lnTo>
                    <a:pt x="111438" y="1102343"/>
                  </a:lnTo>
                  <a:lnTo>
                    <a:pt x="3854447" y="1102343"/>
                  </a:lnTo>
                  <a:lnTo>
                    <a:pt x="3897824" y="1093586"/>
                  </a:lnTo>
                  <a:lnTo>
                    <a:pt x="3933246" y="1069704"/>
                  </a:lnTo>
                  <a:lnTo>
                    <a:pt x="3957128" y="1034281"/>
                  </a:lnTo>
                  <a:lnTo>
                    <a:pt x="3965886" y="990904"/>
                  </a:lnTo>
                  <a:lnTo>
                    <a:pt x="3965886" y="545152"/>
                  </a:lnTo>
                  <a:lnTo>
                    <a:pt x="3957128" y="501775"/>
                  </a:lnTo>
                  <a:lnTo>
                    <a:pt x="3933246" y="466352"/>
                  </a:lnTo>
                  <a:lnTo>
                    <a:pt x="3897824" y="442470"/>
                  </a:lnTo>
                  <a:lnTo>
                    <a:pt x="3854447" y="433713"/>
                  </a:lnTo>
                  <a:close/>
                </a:path>
                <a:path w="3966209" h="1102359">
                  <a:moveTo>
                    <a:pt x="2033666" y="0"/>
                  </a:moveTo>
                  <a:lnTo>
                    <a:pt x="2313433" y="433713"/>
                  </a:lnTo>
                  <a:lnTo>
                    <a:pt x="3304905" y="433713"/>
                  </a:lnTo>
                  <a:lnTo>
                    <a:pt x="2033666" y="0"/>
                  </a:lnTo>
                  <a:close/>
                </a:path>
              </a:pathLst>
            </a:custGeom>
            <a:solidFill>
              <a:srgbClr val="FFFF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39767" y="5400143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0" y="545151"/>
                  </a:moveTo>
                  <a:lnTo>
                    <a:pt x="8757" y="501774"/>
                  </a:lnTo>
                  <a:lnTo>
                    <a:pt x="32639" y="466352"/>
                  </a:lnTo>
                  <a:lnTo>
                    <a:pt x="68061" y="442470"/>
                  </a:lnTo>
                  <a:lnTo>
                    <a:pt x="111438" y="433712"/>
                  </a:lnTo>
                  <a:lnTo>
                    <a:pt x="2313434" y="433712"/>
                  </a:lnTo>
                  <a:lnTo>
                    <a:pt x="2033666" y="0"/>
                  </a:lnTo>
                  <a:lnTo>
                    <a:pt x="3304906" y="433712"/>
                  </a:lnTo>
                  <a:lnTo>
                    <a:pt x="3854448" y="433712"/>
                  </a:lnTo>
                  <a:lnTo>
                    <a:pt x="3897825" y="442470"/>
                  </a:lnTo>
                  <a:lnTo>
                    <a:pt x="3933247" y="466352"/>
                  </a:lnTo>
                  <a:lnTo>
                    <a:pt x="3957129" y="501774"/>
                  </a:lnTo>
                  <a:lnTo>
                    <a:pt x="3965887" y="545151"/>
                  </a:lnTo>
                  <a:lnTo>
                    <a:pt x="3965887" y="712310"/>
                  </a:lnTo>
                  <a:lnTo>
                    <a:pt x="3965887" y="990904"/>
                  </a:lnTo>
                  <a:lnTo>
                    <a:pt x="3957129" y="1034281"/>
                  </a:lnTo>
                  <a:lnTo>
                    <a:pt x="3933247" y="1069703"/>
                  </a:lnTo>
                  <a:lnTo>
                    <a:pt x="3897825" y="1093586"/>
                  </a:lnTo>
                  <a:lnTo>
                    <a:pt x="3854448" y="1102343"/>
                  </a:lnTo>
                  <a:lnTo>
                    <a:pt x="3304906" y="1102343"/>
                  </a:lnTo>
                  <a:lnTo>
                    <a:pt x="2313434" y="1102343"/>
                  </a:lnTo>
                  <a:lnTo>
                    <a:pt x="111438" y="1102343"/>
                  </a:lnTo>
                  <a:lnTo>
                    <a:pt x="68061" y="1093586"/>
                  </a:lnTo>
                  <a:lnTo>
                    <a:pt x="32639" y="1069703"/>
                  </a:lnTo>
                  <a:lnTo>
                    <a:pt x="8757" y="1034281"/>
                  </a:lnTo>
                  <a:lnTo>
                    <a:pt x="0" y="990904"/>
                  </a:lnTo>
                  <a:lnTo>
                    <a:pt x="0" y="712310"/>
                  </a:lnTo>
                  <a:lnTo>
                    <a:pt x="0" y="545151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959707" y="5842508"/>
            <a:ext cx="384556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Cross-entropy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function, OR</a:t>
            </a:r>
            <a:r>
              <a:rPr sz="18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named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as </a:t>
            </a:r>
            <a:r>
              <a:rPr sz="1800" b="0" spc="-39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30" dirty="0">
                <a:solidFill>
                  <a:srgbClr val="FF0000"/>
                </a:solidFill>
                <a:latin typeface="Calibri Light"/>
                <a:cs typeface="Calibri Light"/>
              </a:rPr>
              <a:t>“deviance”,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 OR</a:t>
            </a:r>
            <a:r>
              <a:rPr sz="1800" b="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negative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log-likelihood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61362"/>
            <a:ext cx="3702050" cy="4531995"/>
          </a:xfrm>
          <a:custGeom>
            <a:avLst/>
            <a:gdLst/>
            <a:ahLst/>
            <a:cxnLst/>
            <a:rect l="l" t="t" r="r" b="b"/>
            <a:pathLst>
              <a:path w="3702050" h="4531995">
                <a:moveTo>
                  <a:pt x="0" y="449205"/>
                </a:moveTo>
                <a:lnTo>
                  <a:pt x="19908" y="389990"/>
                </a:lnTo>
                <a:lnTo>
                  <a:pt x="38622" y="347943"/>
                </a:lnTo>
                <a:lnTo>
                  <a:pt x="60290" y="307607"/>
                </a:lnTo>
                <a:lnTo>
                  <a:pt x="84775" y="269122"/>
                </a:lnTo>
                <a:lnTo>
                  <a:pt x="111938" y="232625"/>
                </a:lnTo>
                <a:lnTo>
                  <a:pt x="141642" y="198254"/>
                </a:lnTo>
                <a:lnTo>
                  <a:pt x="173749" y="166147"/>
                </a:lnTo>
                <a:lnTo>
                  <a:pt x="208120" y="136443"/>
                </a:lnTo>
                <a:lnTo>
                  <a:pt x="244617" y="109280"/>
                </a:lnTo>
                <a:lnTo>
                  <a:pt x="283102" y="84795"/>
                </a:lnTo>
                <a:lnTo>
                  <a:pt x="323438" y="63126"/>
                </a:lnTo>
                <a:lnTo>
                  <a:pt x="365486" y="44413"/>
                </a:lnTo>
                <a:lnTo>
                  <a:pt x="409107" y="28792"/>
                </a:lnTo>
                <a:lnTo>
                  <a:pt x="454165" y="16403"/>
                </a:lnTo>
                <a:lnTo>
                  <a:pt x="500520" y="7382"/>
                </a:lnTo>
                <a:lnTo>
                  <a:pt x="548036" y="1868"/>
                </a:lnTo>
                <a:lnTo>
                  <a:pt x="596572" y="0"/>
                </a:lnTo>
                <a:lnTo>
                  <a:pt x="3080815" y="0"/>
                </a:lnTo>
                <a:lnTo>
                  <a:pt x="3129351" y="1868"/>
                </a:lnTo>
                <a:lnTo>
                  <a:pt x="3176867" y="7382"/>
                </a:lnTo>
                <a:lnTo>
                  <a:pt x="3223222" y="16403"/>
                </a:lnTo>
                <a:lnTo>
                  <a:pt x="3268280" y="28792"/>
                </a:lnTo>
                <a:lnTo>
                  <a:pt x="3311901" y="44413"/>
                </a:lnTo>
                <a:lnTo>
                  <a:pt x="3353949" y="63126"/>
                </a:lnTo>
                <a:lnTo>
                  <a:pt x="3394285" y="84795"/>
                </a:lnTo>
                <a:lnTo>
                  <a:pt x="3432770" y="109280"/>
                </a:lnTo>
                <a:lnTo>
                  <a:pt x="3469267" y="136443"/>
                </a:lnTo>
                <a:lnTo>
                  <a:pt x="3503638" y="166147"/>
                </a:lnTo>
                <a:lnTo>
                  <a:pt x="3535745" y="198254"/>
                </a:lnTo>
                <a:lnTo>
                  <a:pt x="3565449" y="232625"/>
                </a:lnTo>
                <a:lnTo>
                  <a:pt x="3592612" y="269122"/>
                </a:lnTo>
                <a:lnTo>
                  <a:pt x="3617097" y="307607"/>
                </a:lnTo>
                <a:lnTo>
                  <a:pt x="3638765" y="347943"/>
                </a:lnTo>
                <a:lnTo>
                  <a:pt x="3657479" y="389990"/>
                </a:lnTo>
                <a:lnTo>
                  <a:pt x="3673100" y="433612"/>
                </a:lnTo>
                <a:lnTo>
                  <a:pt x="3685489" y="478669"/>
                </a:lnTo>
                <a:lnTo>
                  <a:pt x="3694510" y="525025"/>
                </a:lnTo>
                <a:lnTo>
                  <a:pt x="3700024" y="572540"/>
                </a:lnTo>
                <a:lnTo>
                  <a:pt x="3701893" y="621077"/>
                </a:lnTo>
                <a:lnTo>
                  <a:pt x="3701893" y="3910481"/>
                </a:lnTo>
                <a:lnTo>
                  <a:pt x="3700024" y="3959017"/>
                </a:lnTo>
                <a:lnTo>
                  <a:pt x="3694510" y="4006532"/>
                </a:lnTo>
                <a:lnTo>
                  <a:pt x="3685489" y="4052888"/>
                </a:lnTo>
                <a:lnTo>
                  <a:pt x="3673100" y="4097945"/>
                </a:lnTo>
                <a:lnTo>
                  <a:pt x="3657479" y="4141567"/>
                </a:lnTo>
                <a:lnTo>
                  <a:pt x="3638765" y="4183614"/>
                </a:lnTo>
                <a:lnTo>
                  <a:pt x="3617097" y="4223950"/>
                </a:lnTo>
                <a:lnTo>
                  <a:pt x="3592612" y="4262435"/>
                </a:lnTo>
                <a:lnTo>
                  <a:pt x="3565449" y="4298932"/>
                </a:lnTo>
                <a:lnTo>
                  <a:pt x="3535745" y="4333303"/>
                </a:lnTo>
                <a:lnTo>
                  <a:pt x="3503638" y="4365410"/>
                </a:lnTo>
                <a:lnTo>
                  <a:pt x="3469267" y="4395114"/>
                </a:lnTo>
                <a:lnTo>
                  <a:pt x="3432770" y="4422277"/>
                </a:lnTo>
                <a:lnTo>
                  <a:pt x="3394285" y="4446762"/>
                </a:lnTo>
                <a:lnTo>
                  <a:pt x="3353949" y="4468431"/>
                </a:lnTo>
                <a:lnTo>
                  <a:pt x="3311901" y="4487144"/>
                </a:lnTo>
                <a:lnTo>
                  <a:pt x="3268280" y="4502765"/>
                </a:lnTo>
                <a:lnTo>
                  <a:pt x="3223222" y="4515154"/>
                </a:lnTo>
                <a:lnTo>
                  <a:pt x="3176867" y="4524175"/>
                </a:lnTo>
                <a:lnTo>
                  <a:pt x="3129351" y="4529689"/>
                </a:lnTo>
                <a:lnTo>
                  <a:pt x="3080815" y="4531558"/>
                </a:lnTo>
                <a:lnTo>
                  <a:pt x="596572" y="4531558"/>
                </a:lnTo>
                <a:lnTo>
                  <a:pt x="548036" y="4529689"/>
                </a:lnTo>
                <a:lnTo>
                  <a:pt x="500520" y="4524175"/>
                </a:lnTo>
                <a:lnTo>
                  <a:pt x="454165" y="4515154"/>
                </a:lnTo>
                <a:lnTo>
                  <a:pt x="409107" y="4502765"/>
                </a:lnTo>
                <a:lnTo>
                  <a:pt x="365486" y="4487144"/>
                </a:lnTo>
                <a:lnTo>
                  <a:pt x="323438" y="4468431"/>
                </a:lnTo>
                <a:lnTo>
                  <a:pt x="283102" y="4446762"/>
                </a:lnTo>
                <a:lnTo>
                  <a:pt x="244617" y="4422277"/>
                </a:lnTo>
                <a:lnTo>
                  <a:pt x="208120" y="4395114"/>
                </a:lnTo>
                <a:lnTo>
                  <a:pt x="173749" y="4365410"/>
                </a:lnTo>
                <a:lnTo>
                  <a:pt x="141642" y="4333303"/>
                </a:lnTo>
                <a:lnTo>
                  <a:pt x="111938" y="4298932"/>
                </a:lnTo>
                <a:lnTo>
                  <a:pt x="84775" y="4262435"/>
                </a:lnTo>
                <a:lnTo>
                  <a:pt x="60290" y="4223950"/>
                </a:lnTo>
                <a:lnTo>
                  <a:pt x="38622" y="4183614"/>
                </a:lnTo>
                <a:lnTo>
                  <a:pt x="19908" y="4141567"/>
                </a:lnTo>
                <a:lnTo>
                  <a:pt x="4287" y="4097945"/>
                </a:lnTo>
                <a:lnTo>
                  <a:pt x="0" y="4082352"/>
                </a:lnTo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967067" y="1534214"/>
            <a:ext cx="6228715" cy="4828540"/>
            <a:chOff x="5967067" y="1534214"/>
            <a:chExt cx="6228715" cy="4828540"/>
          </a:xfrm>
        </p:grpSpPr>
        <p:sp>
          <p:nvSpPr>
            <p:cNvPr id="4" name="object 4"/>
            <p:cNvSpPr/>
            <p:nvPr/>
          </p:nvSpPr>
          <p:spPr>
            <a:xfrm>
              <a:off x="5973417" y="1540564"/>
              <a:ext cx="6216015" cy="4815840"/>
            </a:xfrm>
            <a:custGeom>
              <a:avLst/>
              <a:gdLst/>
              <a:ahLst/>
              <a:cxnLst/>
              <a:rect l="l" t="t" r="r" b="b"/>
              <a:pathLst>
                <a:path w="6216015" h="4815840">
                  <a:moveTo>
                    <a:pt x="0" y="802645"/>
                  </a:moveTo>
                  <a:lnTo>
                    <a:pt x="1464" y="753750"/>
                  </a:lnTo>
                  <a:lnTo>
                    <a:pt x="5803" y="705630"/>
                  </a:lnTo>
                  <a:lnTo>
                    <a:pt x="12931" y="658368"/>
                  </a:lnTo>
                  <a:lnTo>
                    <a:pt x="22765" y="612050"/>
                  </a:lnTo>
                  <a:lnTo>
                    <a:pt x="35221" y="566758"/>
                  </a:lnTo>
                  <a:lnTo>
                    <a:pt x="50215" y="522576"/>
                  </a:lnTo>
                  <a:lnTo>
                    <a:pt x="67663" y="479589"/>
                  </a:lnTo>
                  <a:lnTo>
                    <a:pt x="87480" y="437881"/>
                  </a:lnTo>
                  <a:lnTo>
                    <a:pt x="109584" y="397534"/>
                  </a:lnTo>
                  <a:lnTo>
                    <a:pt x="133890" y="358635"/>
                  </a:lnTo>
                  <a:lnTo>
                    <a:pt x="160314" y="321266"/>
                  </a:lnTo>
                  <a:lnTo>
                    <a:pt x="188772" y="285511"/>
                  </a:lnTo>
                  <a:lnTo>
                    <a:pt x="219180" y="251454"/>
                  </a:lnTo>
                  <a:lnTo>
                    <a:pt x="251454" y="219180"/>
                  </a:lnTo>
                  <a:lnTo>
                    <a:pt x="285511" y="188772"/>
                  </a:lnTo>
                  <a:lnTo>
                    <a:pt x="321266" y="160314"/>
                  </a:lnTo>
                  <a:lnTo>
                    <a:pt x="358635" y="133890"/>
                  </a:lnTo>
                  <a:lnTo>
                    <a:pt x="397534" y="109584"/>
                  </a:lnTo>
                  <a:lnTo>
                    <a:pt x="437880" y="87480"/>
                  </a:lnTo>
                  <a:lnTo>
                    <a:pt x="479589" y="67663"/>
                  </a:lnTo>
                  <a:lnTo>
                    <a:pt x="522576" y="50215"/>
                  </a:lnTo>
                  <a:lnTo>
                    <a:pt x="566757" y="35221"/>
                  </a:lnTo>
                  <a:lnTo>
                    <a:pt x="612050" y="22765"/>
                  </a:lnTo>
                  <a:lnTo>
                    <a:pt x="658368" y="12931"/>
                  </a:lnTo>
                  <a:lnTo>
                    <a:pt x="705630" y="5803"/>
                  </a:lnTo>
                  <a:lnTo>
                    <a:pt x="753750" y="1464"/>
                  </a:lnTo>
                  <a:lnTo>
                    <a:pt x="802645" y="0"/>
                  </a:lnTo>
                  <a:lnTo>
                    <a:pt x="5412751" y="0"/>
                  </a:lnTo>
                  <a:lnTo>
                    <a:pt x="5461646" y="1464"/>
                  </a:lnTo>
                  <a:lnTo>
                    <a:pt x="5509766" y="5803"/>
                  </a:lnTo>
                  <a:lnTo>
                    <a:pt x="5557027" y="12931"/>
                  </a:lnTo>
                  <a:lnTo>
                    <a:pt x="5603346" y="22765"/>
                  </a:lnTo>
                  <a:lnTo>
                    <a:pt x="5648638" y="35221"/>
                  </a:lnTo>
                  <a:lnTo>
                    <a:pt x="5692820" y="50215"/>
                  </a:lnTo>
                  <a:lnTo>
                    <a:pt x="5735807" y="67663"/>
                  </a:lnTo>
                  <a:lnTo>
                    <a:pt x="5777515" y="87480"/>
                  </a:lnTo>
                  <a:lnTo>
                    <a:pt x="5817861" y="109584"/>
                  </a:lnTo>
                  <a:lnTo>
                    <a:pt x="5856761" y="133890"/>
                  </a:lnTo>
                  <a:lnTo>
                    <a:pt x="5894130" y="160314"/>
                  </a:lnTo>
                  <a:lnTo>
                    <a:pt x="5929885" y="188772"/>
                  </a:lnTo>
                  <a:lnTo>
                    <a:pt x="5963941" y="219180"/>
                  </a:lnTo>
                  <a:lnTo>
                    <a:pt x="5996216" y="251454"/>
                  </a:lnTo>
                  <a:lnTo>
                    <a:pt x="6026624" y="285511"/>
                  </a:lnTo>
                  <a:lnTo>
                    <a:pt x="6055082" y="321266"/>
                  </a:lnTo>
                  <a:lnTo>
                    <a:pt x="6081505" y="358635"/>
                  </a:lnTo>
                  <a:lnTo>
                    <a:pt x="6105811" y="397534"/>
                  </a:lnTo>
                  <a:lnTo>
                    <a:pt x="6127915" y="437881"/>
                  </a:lnTo>
                  <a:lnTo>
                    <a:pt x="6147732" y="479589"/>
                  </a:lnTo>
                  <a:lnTo>
                    <a:pt x="6165180" y="522576"/>
                  </a:lnTo>
                  <a:lnTo>
                    <a:pt x="6180174" y="566758"/>
                  </a:lnTo>
                  <a:lnTo>
                    <a:pt x="6192630" y="612050"/>
                  </a:lnTo>
                  <a:lnTo>
                    <a:pt x="6202464" y="658368"/>
                  </a:lnTo>
                  <a:lnTo>
                    <a:pt x="6209592" y="705630"/>
                  </a:lnTo>
                  <a:lnTo>
                    <a:pt x="6213931" y="753750"/>
                  </a:lnTo>
                  <a:lnTo>
                    <a:pt x="6215396" y="802645"/>
                  </a:lnTo>
                  <a:lnTo>
                    <a:pt x="6215396" y="4013139"/>
                  </a:lnTo>
                  <a:lnTo>
                    <a:pt x="6213931" y="4062034"/>
                  </a:lnTo>
                  <a:lnTo>
                    <a:pt x="6209592" y="4110154"/>
                  </a:lnTo>
                  <a:lnTo>
                    <a:pt x="6202464" y="4157415"/>
                  </a:lnTo>
                  <a:lnTo>
                    <a:pt x="6192630" y="4203734"/>
                  </a:lnTo>
                  <a:lnTo>
                    <a:pt x="6180174" y="4249026"/>
                  </a:lnTo>
                  <a:lnTo>
                    <a:pt x="6165180" y="4293208"/>
                  </a:lnTo>
                  <a:lnTo>
                    <a:pt x="6147732" y="4336195"/>
                  </a:lnTo>
                  <a:lnTo>
                    <a:pt x="6127915" y="4377903"/>
                  </a:lnTo>
                  <a:lnTo>
                    <a:pt x="6105811" y="4418249"/>
                  </a:lnTo>
                  <a:lnTo>
                    <a:pt x="6081505" y="4457149"/>
                  </a:lnTo>
                  <a:lnTo>
                    <a:pt x="6055082" y="4494518"/>
                  </a:lnTo>
                  <a:lnTo>
                    <a:pt x="6026624" y="4530273"/>
                  </a:lnTo>
                  <a:lnTo>
                    <a:pt x="5996216" y="4564330"/>
                  </a:lnTo>
                  <a:lnTo>
                    <a:pt x="5963941" y="4596604"/>
                  </a:lnTo>
                  <a:lnTo>
                    <a:pt x="5929885" y="4627012"/>
                  </a:lnTo>
                  <a:lnTo>
                    <a:pt x="5894130" y="4655470"/>
                  </a:lnTo>
                  <a:lnTo>
                    <a:pt x="5856761" y="4681894"/>
                  </a:lnTo>
                  <a:lnTo>
                    <a:pt x="5817861" y="4706200"/>
                  </a:lnTo>
                  <a:lnTo>
                    <a:pt x="5777515" y="4728304"/>
                  </a:lnTo>
                  <a:lnTo>
                    <a:pt x="5735807" y="4748121"/>
                  </a:lnTo>
                  <a:lnTo>
                    <a:pt x="5692820" y="4765569"/>
                  </a:lnTo>
                  <a:lnTo>
                    <a:pt x="5648638" y="4780563"/>
                  </a:lnTo>
                  <a:lnTo>
                    <a:pt x="5603346" y="4793019"/>
                  </a:lnTo>
                  <a:lnTo>
                    <a:pt x="5557027" y="4802853"/>
                  </a:lnTo>
                  <a:lnTo>
                    <a:pt x="5509766" y="4809981"/>
                  </a:lnTo>
                  <a:lnTo>
                    <a:pt x="5461646" y="4814320"/>
                  </a:lnTo>
                  <a:lnTo>
                    <a:pt x="5412751" y="4815785"/>
                  </a:lnTo>
                  <a:lnTo>
                    <a:pt x="802645" y="4815785"/>
                  </a:lnTo>
                  <a:lnTo>
                    <a:pt x="753750" y="4814320"/>
                  </a:lnTo>
                  <a:lnTo>
                    <a:pt x="705630" y="4809981"/>
                  </a:lnTo>
                  <a:lnTo>
                    <a:pt x="658368" y="4802853"/>
                  </a:lnTo>
                  <a:lnTo>
                    <a:pt x="612050" y="4793019"/>
                  </a:lnTo>
                  <a:lnTo>
                    <a:pt x="566757" y="4780563"/>
                  </a:lnTo>
                  <a:lnTo>
                    <a:pt x="522576" y="4765569"/>
                  </a:lnTo>
                  <a:lnTo>
                    <a:pt x="479589" y="4748121"/>
                  </a:lnTo>
                  <a:lnTo>
                    <a:pt x="437880" y="4728304"/>
                  </a:lnTo>
                  <a:lnTo>
                    <a:pt x="397534" y="4706200"/>
                  </a:lnTo>
                  <a:lnTo>
                    <a:pt x="358635" y="4681894"/>
                  </a:lnTo>
                  <a:lnTo>
                    <a:pt x="321266" y="4655470"/>
                  </a:lnTo>
                  <a:lnTo>
                    <a:pt x="285511" y="4627012"/>
                  </a:lnTo>
                  <a:lnTo>
                    <a:pt x="251454" y="4596604"/>
                  </a:lnTo>
                  <a:lnTo>
                    <a:pt x="219180" y="4564330"/>
                  </a:lnTo>
                  <a:lnTo>
                    <a:pt x="188772" y="4530273"/>
                  </a:lnTo>
                  <a:lnTo>
                    <a:pt x="160314" y="4494518"/>
                  </a:lnTo>
                  <a:lnTo>
                    <a:pt x="133890" y="4457149"/>
                  </a:lnTo>
                  <a:lnTo>
                    <a:pt x="109584" y="4418249"/>
                  </a:lnTo>
                  <a:lnTo>
                    <a:pt x="87480" y="4377903"/>
                  </a:lnTo>
                  <a:lnTo>
                    <a:pt x="67663" y="4336195"/>
                  </a:lnTo>
                  <a:lnTo>
                    <a:pt x="50215" y="4293208"/>
                  </a:lnTo>
                  <a:lnTo>
                    <a:pt x="35221" y="4249026"/>
                  </a:lnTo>
                  <a:lnTo>
                    <a:pt x="22765" y="4203734"/>
                  </a:lnTo>
                  <a:lnTo>
                    <a:pt x="12931" y="4157415"/>
                  </a:lnTo>
                  <a:lnTo>
                    <a:pt x="5803" y="4110154"/>
                  </a:lnTo>
                  <a:lnTo>
                    <a:pt x="1464" y="4062034"/>
                  </a:lnTo>
                  <a:lnTo>
                    <a:pt x="0" y="4013139"/>
                  </a:lnTo>
                  <a:lnTo>
                    <a:pt x="0" y="80264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0" y="3209543"/>
              <a:ext cx="731520" cy="2377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52749" y="3102202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79" y="0"/>
                  </a:moveTo>
                  <a:lnTo>
                    <a:pt x="0" y="0"/>
                  </a:lnTo>
                  <a:lnTo>
                    <a:pt x="0" y="264107"/>
                  </a:lnTo>
                  <a:lnTo>
                    <a:pt x="348879" y="264107"/>
                  </a:lnTo>
                  <a:lnTo>
                    <a:pt x="34887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01628" y="3014165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2749" y="3014165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79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52749" y="3014165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8386" y="320309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8386" y="320309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040" y="3209543"/>
              <a:ext cx="731520" cy="2377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39431" y="3102202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7"/>
                  </a:lnTo>
                  <a:lnTo>
                    <a:pt x="348880" y="264107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88311" y="3014165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39431" y="3014165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39431" y="3014165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5052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6" y="46301"/>
                  </a:lnTo>
                  <a:lnTo>
                    <a:pt x="46849" y="41137"/>
                  </a:lnTo>
                  <a:lnTo>
                    <a:pt x="52731" y="33477"/>
                  </a:lnTo>
                  <a:lnTo>
                    <a:pt x="54888" y="24096"/>
                  </a:lnTo>
                  <a:lnTo>
                    <a:pt x="52731" y="14717"/>
                  </a:lnTo>
                  <a:lnTo>
                    <a:pt x="46849" y="7057"/>
                  </a:lnTo>
                  <a:lnTo>
                    <a:pt x="38126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5052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557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6557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5864" y="3209543"/>
              <a:ext cx="731520" cy="2377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136359" y="3102202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7"/>
                  </a:lnTo>
                  <a:lnTo>
                    <a:pt x="348880" y="264107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85239" y="3014165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36359" y="3014165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36359" y="3014165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980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6" y="46301"/>
                  </a:lnTo>
                  <a:lnTo>
                    <a:pt x="46849" y="41137"/>
                  </a:lnTo>
                  <a:lnTo>
                    <a:pt x="52731" y="33477"/>
                  </a:lnTo>
                  <a:lnTo>
                    <a:pt x="54888" y="24096"/>
                  </a:lnTo>
                  <a:lnTo>
                    <a:pt x="52731" y="14717"/>
                  </a:lnTo>
                  <a:lnTo>
                    <a:pt x="46849" y="7057"/>
                  </a:lnTo>
                  <a:lnTo>
                    <a:pt x="38126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91980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2501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2501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7928" y="3206496"/>
              <a:ext cx="731520" cy="2377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648655" y="3097703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96803" y="3009667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48655" y="3009667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48655" y="3009667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2560" y="3206496"/>
              <a:ext cx="731520" cy="2377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135338" y="3097703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83486" y="3009667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35338" y="3009667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2" y="0"/>
                  </a:moveTo>
                  <a:lnTo>
                    <a:pt x="88035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2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35338" y="3009667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9384" y="3206496"/>
              <a:ext cx="731520" cy="23774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632266" y="3097703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980414" y="3009667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632266" y="3009667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32266" y="3009667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71751" y="3216584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71751" y="3216584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93298" y="327827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93298" y="327827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6455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6" y="46918"/>
                  </a:lnTo>
                  <a:lnTo>
                    <a:pt x="46849" y="41685"/>
                  </a:lnTo>
                  <a:lnTo>
                    <a:pt x="52731" y="33923"/>
                  </a:lnTo>
                  <a:lnTo>
                    <a:pt x="54888" y="24418"/>
                  </a:lnTo>
                  <a:lnTo>
                    <a:pt x="52731" y="14913"/>
                  </a:lnTo>
                  <a:lnTo>
                    <a:pt x="46849" y="7151"/>
                  </a:lnTo>
                  <a:lnTo>
                    <a:pt x="38126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6455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59429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6"/>
                  </a:lnTo>
                  <a:lnTo>
                    <a:pt x="52732" y="14717"/>
                  </a:lnTo>
                  <a:lnTo>
                    <a:pt x="46851" y="7057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59429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93298" y="3150397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27810" y="0"/>
                  </a:moveTo>
                  <a:lnTo>
                    <a:pt x="16985" y="1918"/>
                  </a:lnTo>
                  <a:lnTo>
                    <a:pt x="8145" y="7151"/>
                  </a:lnTo>
                  <a:lnTo>
                    <a:pt x="2185" y="14913"/>
                  </a:lnTo>
                  <a:lnTo>
                    <a:pt x="0" y="24418"/>
                  </a:lnTo>
                  <a:lnTo>
                    <a:pt x="2185" y="33923"/>
                  </a:lnTo>
                  <a:lnTo>
                    <a:pt x="8145" y="41685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5"/>
                  </a:lnTo>
                  <a:lnTo>
                    <a:pt x="53435" y="33923"/>
                  </a:lnTo>
                  <a:lnTo>
                    <a:pt x="55620" y="24418"/>
                  </a:lnTo>
                  <a:lnTo>
                    <a:pt x="53435" y="14913"/>
                  </a:lnTo>
                  <a:lnTo>
                    <a:pt x="47475" y="7151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93298" y="3150397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95349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95349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365871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365871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360748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360748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195349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195349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80977" y="320309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6" y="46918"/>
                  </a:lnTo>
                  <a:lnTo>
                    <a:pt x="46849" y="41686"/>
                  </a:lnTo>
                  <a:lnTo>
                    <a:pt x="52731" y="33924"/>
                  </a:lnTo>
                  <a:lnTo>
                    <a:pt x="54888" y="24419"/>
                  </a:lnTo>
                  <a:lnTo>
                    <a:pt x="52731" y="14914"/>
                  </a:lnTo>
                  <a:lnTo>
                    <a:pt x="46849" y="7152"/>
                  </a:lnTo>
                  <a:lnTo>
                    <a:pt x="38126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80977" y="320309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692279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3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3" y="48837"/>
                  </a:lnTo>
                  <a:lnTo>
                    <a:pt x="38126" y="46918"/>
                  </a:lnTo>
                  <a:lnTo>
                    <a:pt x="46849" y="41685"/>
                  </a:lnTo>
                  <a:lnTo>
                    <a:pt x="52731" y="33923"/>
                  </a:lnTo>
                  <a:lnTo>
                    <a:pt x="54888" y="24418"/>
                  </a:lnTo>
                  <a:lnTo>
                    <a:pt x="52731" y="14913"/>
                  </a:lnTo>
                  <a:lnTo>
                    <a:pt x="46849" y="7151"/>
                  </a:lnTo>
                  <a:lnTo>
                    <a:pt x="38126" y="1918"/>
                  </a:lnTo>
                  <a:lnTo>
                    <a:pt x="27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92279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62799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862799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857676" y="326478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1"/>
                  </a:lnTo>
                  <a:lnTo>
                    <a:pt x="2185" y="14913"/>
                  </a:lnTo>
                  <a:lnTo>
                    <a:pt x="0" y="24418"/>
                  </a:lnTo>
                  <a:lnTo>
                    <a:pt x="2185" y="33923"/>
                  </a:lnTo>
                  <a:lnTo>
                    <a:pt x="8145" y="41685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5"/>
                  </a:lnTo>
                  <a:lnTo>
                    <a:pt x="53435" y="33923"/>
                  </a:lnTo>
                  <a:lnTo>
                    <a:pt x="55620" y="24418"/>
                  </a:lnTo>
                  <a:lnTo>
                    <a:pt x="53435" y="14913"/>
                  </a:lnTo>
                  <a:lnTo>
                    <a:pt x="47475" y="7151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857676" y="326478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692279" y="313754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3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3" y="48195"/>
                  </a:lnTo>
                  <a:lnTo>
                    <a:pt x="38126" y="46301"/>
                  </a:lnTo>
                  <a:lnTo>
                    <a:pt x="46849" y="41137"/>
                  </a:lnTo>
                  <a:lnTo>
                    <a:pt x="52731" y="33477"/>
                  </a:lnTo>
                  <a:lnTo>
                    <a:pt x="54888" y="24096"/>
                  </a:lnTo>
                  <a:lnTo>
                    <a:pt x="52731" y="14717"/>
                  </a:lnTo>
                  <a:lnTo>
                    <a:pt x="46849" y="7057"/>
                  </a:lnTo>
                  <a:lnTo>
                    <a:pt x="38126" y="1893"/>
                  </a:lnTo>
                  <a:lnTo>
                    <a:pt x="27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692279" y="313754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82295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782295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777905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6" y="46918"/>
                  </a:lnTo>
                  <a:lnTo>
                    <a:pt x="46849" y="41685"/>
                  </a:lnTo>
                  <a:lnTo>
                    <a:pt x="52731" y="33923"/>
                  </a:lnTo>
                  <a:lnTo>
                    <a:pt x="54888" y="24418"/>
                  </a:lnTo>
                  <a:lnTo>
                    <a:pt x="52731" y="14913"/>
                  </a:lnTo>
                  <a:lnTo>
                    <a:pt x="46849" y="7151"/>
                  </a:lnTo>
                  <a:lnTo>
                    <a:pt x="38126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777905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1343224" y="365251"/>
            <a:ext cx="888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Binary</a:t>
            </a:r>
            <a:r>
              <a:rPr sz="3600" spc="5" dirty="0"/>
              <a:t> </a:t>
            </a:r>
            <a:r>
              <a:rPr sz="3600" spc="-10" dirty="0"/>
              <a:t>Classification</a:t>
            </a:r>
            <a:r>
              <a:rPr sz="3600" spc="10" dirty="0"/>
              <a:t> 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dirty="0"/>
              <a:t>Multi-Class</a:t>
            </a:r>
            <a:r>
              <a:rPr sz="3600" spc="10" dirty="0"/>
              <a:t> </a:t>
            </a:r>
            <a:r>
              <a:rPr sz="3600" spc="-10" dirty="0"/>
              <a:t>Classification</a:t>
            </a:r>
            <a:endParaRPr sz="3600" dirty="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185229" y="3316997"/>
            <a:ext cx="2623820" cy="1058545"/>
            <a:chOff x="3185229" y="3316997"/>
            <a:chExt cx="2623820" cy="1058545"/>
          </a:xfrm>
        </p:grpSpPr>
        <p:pic>
          <p:nvPicPr>
            <p:cNvPr id="79" name="object 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8404" y="3320172"/>
              <a:ext cx="2617038" cy="105177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188404" y="3320172"/>
              <a:ext cx="2617470" cy="1052195"/>
            </a:xfrm>
            <a:custGeom>
              <a:avLst/>
              <a:gdLst/>
              <a:ahLst/>
              <a:cxnLst/>
              <a:rect l="l" t="t" r="r" b="b"/>
              <a:pathLst>
                <a:path w="2617470" h="1052195">
                  <a:moveTo>
                    <a:pt x="0" y="262943"/>
                  </a:moveTo>
                  <a:lnTo>
                    <a:pt x="32867" y="262943"/>
                  </a:lnTo>
                  <a:lnTo>
                    <a:pt x="32867" y="788832"/>
                  </a:lnTo>
                  <a:lnTo>
                    <a:pt x="0" y="788832"/>
                  </a:lnTo>
                  <a:lnTo>
                    <a:pt x="0" y="262943"/>
                  </a:lnTo>
                  <a:close/>
                </a:path>
                <a:path w="2617470" h="1052195">
                  <a:moveTo>
                    <a:pt x="65735" y="262943"/>
                  </a:moveTo>
                  <a:lnTo>
                    <a:pt x="131473" y="262943"/>
                  </a:lnTo>
                  <a:lnTo>
                    <a:pt x="131473" y="788832"/>
                  </a:lnTo>
                  <a:lnTo>
                    <a:pt x="65735" y="788832"/>
                  </a:lnTo>
                  <a:lnTo>
                    <a:pt x="65735" y="262943"/>
                  </a:lnTo>
                  <a:close/>
                </a:path>
                <a:path w="2617470" h="1052195">
                  <a:moveTo>
                    <a:pt x="164340" y="262943"/>
                  </a:moveTo>
                  <a:lnTo>
                    <a:pt x="2091153" y="262943"/>
                  </a:lnTo>
                  <a:lnTo>
                    <a:pt x="2091153" y="0"/>
                  </a:lnTo>
                  <a:lnTo>
                    <a:pt x="2617039" y="525889"/>
                  </a:lnTo>
                  <a:lnTo>
                    <a:pt x="2091153" y="1051776"/>
                  </a:lnTo>
                  <a:lnTo>
                    <a:pt x="2091153" y="788832"/>
                  </a:lnTo>
                  <a:lnTo>
                    <a:pt x="164340" y="788832"/>
                  </a:lnTo>
                  <a:lnTo>
                    <a:pt x="164340" y="262943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293389" y="1997964"/>
            <a:ext cx="4702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0000"/>
                </a:solidFill>
                <a:latin typeface="Calibri Light"/>
                <a:cs typeface="Calibri Light"/>
              </a:rPr>
              <a:t>Multi</a:t>
            </a:r>
            <a:r>
              <a:rPr sz="3200" b="0" dirty="0">
                <a:latin typeface="Calibri Light"/>
                <a:cs typeface="Calibri Light"/>
              </a:rPr>
              <a:t>noulli</a:t>
            </a:r>
            <a:r>
              <a:rPr sz="3200" b="0" spc="-3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Distribution,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spc="5" dirty="0">
                <a:latin typeface="Calibri Light"/>
                <a:cs typeface="Calibri Light"/>
              </a:rPr>
              <a:t>e.g.,</a:t>
            </a:r>
            <a:endParaRPr sz="3200" dirty="0">
              <a:latin typeface="Calibri Light"/>
              <a:cs typeface="Calibri Light"/>
            </a:endParaRPr>
          </a:p>
        </p:txBody>
      </p:sp>
      <p:pic>
        <p:nvPicPr>
          <p:cNvPr id="82" name="object 8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285" y="3400898"/>
            <a:ext cx="1917158" cy="991863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81927" y="1788667"/>
            <a:ext cx="3145155" cy="1651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7940">
              <a:lnSpc>
                <a:spcPct val="100400"/>
              </a:lnSpc>
              <a:spcBef>
                <a:spcPts val="90"/>
              </a:spcBef>
            </a:pPr>
            <a:r>
              <a:rPr sz="1800" b="0" spc="-5" dirty="0">
                <a:latin typeface="Calibri Light"/>
                <a:cs typeface="Calibri Light"/>
              </a:rPr>
              <a:t>models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the </a:t>
            </a:r>
            <a:r>
              <a:rPr sz="1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target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binary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 random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variable</a:t>
            </a:r>
            <a:r>
              <a:rPr sz="1800" b="0" spc="-1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with </a:t>
            </a:r>
            <a:r>
              <a:rPr sz="1800" b="0" spc="-5" dirty="0">
                <a:latin typeface="Calibri Light"/>
                <a:cs typeface="Calibri Light"/>
              </a:rPr>
              <a:t>Bernoulli</a:t>
            </a:r>
            <a:r>
              <a:rPr sz="1800" b="0" dirty="0">
                <a:latin typeface="Calibri Light"/>
                <a:cs typeface="Calibri Light"/>
              </a:rPr>
              <a:t> whose 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parameter </a:t>
            </a:r>
            <a:r>
              <a:rPr sz="1800" b="0" spc="-5" dirty="0">
                <a:latin typeface="Calibri Light"/>
                <a:cs typeface="Calibri Light"/>
              </a:rPr>
              <a:t>p=p(y=1|x) </a:t>
            </a:r>
            <a:r>
              <a:rPr sz="1800" b="0" spc="-10" dirty="0">
                <a:latin typeface="Calibri Light"/>
                <a:cs typeface="Calibri Light"/>
              </a:rPr>
              <a:t>predefined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as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function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on</a:t>
            </a:r>
            <a:r>
              <a:rPr sz="1800" b="0" dirty="0">
                <a:latin typeface="Calibri Light"/>
                <a:cs typeface="Calibri Light"/>
              </a:rPr>
              <a:t> x</a:t>
            </a:r>
            <a:endParaRPr sz="1800">
              <a:latin typeface="Calibri Light"/>
              <a:cs typeface="Calibri Light"/>
            </a:endParaRPr>
          </a:p>
          <a:p>
            <a:pPr marL="1779270">
              <a:lnSpc>
                <a:spcPct val="100000"/>
              </a:lnSpc>
              <a:spcBef>
                <a:spcPts val="775"/>
              </a:spcBef>
            </a:pPr>
            <a:r>
              <a:rPr sz="2800" b="0" spc="5" dirty="0">
                <a:solidFill>
                  <a:srgbClr val="FF0000"/>
                </a:solidFill>
                <a:latin typeface="Calibri Light"/>
                <a:cs typeface="Calibri Light"/>
              </a:rPr>
              <a:t>1-</a:t>
            </a:r>
            <a:r>
              <a:rPr sz="2800" b="0" spc="-5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(y</a:t>
            </a:r>
            <a:r>
              <a:rPr sz="2800" b="0" spc="5" dirty="0">
                <a:solidFill>
                  <a:srgbClr val="FF0000"/>
                </a:solidFill>
                <a:latin typeface="Calibri Light"/>
                <a:cs typeface="Calibri Light"/>
              </a:rPr>
              <a:t>=1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x)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51386" y="4563364"/>
            <a:ext cx="1320800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45"/>
              </a:lnSpc>
              <a:spcBef>
                <a:spcPts val="100"/>
              </a:spcBef>
            </a:pP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P(y=1|x)</a:t>
            </a:r>
            <a:endParaRPr sz="2800">
              <a:latin typeface="Calibri Light"/>
              <a:cs typeface="Calibri Light"/>
            </a:endParaRPr>
          </a:p>
          <a:p>
            <a:pPr marL="745490">
              <a:lnSpc>
                <a:spcPts val="2845"/>
              </a:lnSpc>
            </a:pPr>
            <a:r>
              <a:rPr sz="4200" b="0" spc="-22" baseline="-15873" dirty="0">
                <a:latin typeface="Calibri Light"/>
                <a:cs typeface="Calibri Light"/>
              </a:rPr>
              <a:t>e</a:t>
            </a:r>
            <a:r>
              <a:rPr sz="1900" b="0" spc="-15" dirty="0">
                <a:latin typeface="Calibri Light"/>
                <a:cs typeface="Calibri Light"/>
              </a:rPr>
              <a:t>z</a:t>
            </a:r>
            <a:endParaRPr sz="1900">
              <a:latin typeface="Calibri Light"/>
              <a:cs typeface="Calibri Light"/>
            </a:endParaRPr>
          </a:p>
          <a:p>
            <a:pPr marL="578485">
              <a:lnSpc>
                <a:spcPct val="100000"/>
              </a:lnSpc>
              <a:spcBef>
                <a:spcPts val="840"/>
              </a:spcBef>
            </a:pPr>
            <a:r>
              <a:rPr sz="1800" b="0" dirty="0">
                <a:latin typeface="Calibri Light"/>
                <a:cs typeface="Calibri Light"/>
              </a:rPr>
              <a:t>1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+</a:t>
            </a:r>
            <a:r>
              <a:rPr sz="1800" b="0" spc="-20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e</a:t>
            </a:r>
            <a:r>
              <a:rPr sz="2850" b="0" spc="-22" baseline="23391" dirty="0">
                <a:latin typeface="Calibri Light"/>
                <a:cs typeface="Calibri Light"/>
              </a:rPr>
              <a:t>z</a:t>
            </a:r>
            <a:endParaRPr sz="2850" baseline="23391">
              <a:latin typeface="Calibri Light"/>
              <a:cs typeface="Calibri Ligh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58772" y="5405266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5">
                <a:moveTo>
                  <a:pt x="0" y="0"/>
                </a:moveTo>
                <a:lnTo>
                  <a:pt x="889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2562" y="5176102"/>
            <a:ext cx="207273" cy="131292"/>
          </a:xfrm>
          <a:prstGeom prst="rect">
            <a:avLst/>
          </a:prstGeom>
        </p:spPr>
      </p:pic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530E30-952D-4915-966C-3FB783C326DB}"/>
              </a:ext>
            </a:extLst>
          </p:cNvPr>
          <p:cNvSpPr txBox="1"/>
          <p:nvPr/>
        </p:nvSpPr>
        <p:spPr>
          <a:xfrm>
            <a:off x="462562" y="6364579"/>
            <a:ext cx="554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when we estimate one we can find the other (1-p)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D6EAD84-1D61-409A-B1AE-35F48CBE413C}"/>
              </a:ext>
            </a:extLst>
          </p:cNvPr>
          <p:cNvSpPr txBox="1"/>
          <p:nvPr/>
        </p:nvSpPr>
        <p:spPr>
          <a:xfrm>
            <a:off x="6629400" y="4495800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estimate all p(y=1|x). P(y=2|x)….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0200" y="661254"/>
            <a:ext cx="6618605" cy="2525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0" spc="-5" dirty="0">
                <a:latin typeface="Calibri Light"/>
                <a:cs typeface="Calibri Light"/>
              </a:rPr>
              <a:t>Multi-class</a:t>
            </a:r>
            <a:r>
              <a:rPr sz="3200" b="0" spc="-10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output</a:t>
            </a:r>
            <a:r>
              <a:rPr sz="3200" b="0" spc="-15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variable </a:t>
            </a:r>
            <a:endParaRPr lang="en-US" sz="3200" spc="-1980" dirty="0">
              <a:latin typeface="Wingdings"/>
              <a:cs typeface="Wingding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0" spc="-5" dirty="0">
                <a:latin typeface="Calibri Light"/>
                <a:cs typeface="Calibri Light"/>
              </a:rPr>
              <a:t>An</a:t>
            </a:r>
            <a:r>
              <a:rPr sz="3200" b="0" spc="-2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indicator </a:t>
            </a:r>
            <a:r>
              <a:rPr sz="3200" b="0" dirty="0">
                <a:latin typeface="Calibri Light"/>
                <a:cs typeface="Calibri Light"/>
              </a:rPr>
              <a:t>basis</a:t>
            </a:r>
            <a:r>
              <a:rPr sz="3200" b="0" spc="-10" dirty="0">
                <a:latin typeface="Calibri Light"/>
                <a:cs typeface="Calibri Light"/>
              </a:rPr>
              <a:t> vector</a:t>
            </a:r>
            <a:r>
              <a:rPr sz="3200" b="0" spc="-15" dirty="0">
                <a:latin typeface="Calibri Light"/>
                <a:cs typeface="Calibri Light"/>
              </a:rPr>
              <a:t> representation</a:t>
            </a:r>
            <a:endParaRPr sz="3200" dirty="0">
              <a:latin typeface="Calibri Light"/>
              <a:cs typeface="Calibri Light"/>
            </a:endParaRPr>
          </a:p>
          <a:p>
            <a:pPr marL="698500" marR="319405" lvl="1" indent="-228600">
              <a:lnSpc>
                <a:spcPts val="3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0" dirty="0">
                <a:latin typeface="Calibri Light"/>
                <a:cs typeface="Calibri Light"/>
              </a:rPr>
              <a:t>If </a:t>
            </a:r>
            <a:r>
              <a:rPr sz="2800" b="0" spc="-5" dirty="0">
                <a:latin typeface="Calibri Light"/>
                <a:cs typeface="Calibri Light"/>
              </a:rPr>
              <a:t>output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variable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G </a:t>
            </a:r>
            <a:r>
              <a:rPr sz="2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has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 K </a:t>
            </a:r>
            <a:r>
              <a:rPr sz="2800" b="0" spc="-5" dirty="0">
                <a:latin typeface="Calibri Light"/>
                <a:cs typeface="Calibri Light"/>
              </a:rPr>
              <a:t>classes,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there </a:t>
            </a:r>
            <a:r>
              <a:rPr sz="2800" b="0" spc="-62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will be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K</a:t>
            </a:r>
            <a:r>
              <a:rPr sz="28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indicator</a:t>
            </a:r>
            <a:r>
              <a:rPr sz="28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variable</a:t>
            </a:r>
            <a:r>
              <a:rPr sz="2800" b="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b="0" dirty="0" err="1">
                <a:latin typeface="Calibri Light"/>
                <a:cs typeface="Calibri Light"/>
              </a:rPr>
              <a:t>y_i</a:t>
            </a:r>
            <a:r>
              <a:rPr lang="en-US" sz="2800" b="0" dirty="0">
                <a:latin typeface="Calibri Light"/>
                <a:cs typeface="Calibri Light"/>
              </a:rPr>
              <a:t> (</a:t>
            </a:r>
            <a:r>
              <a:rPr lang="en-US" sz="2800" b="1" u="sng" dirty="0">
                <a:solidFill>
                  <a:srgbClr val="FF0000"/>
                </a:solidFill>
                <a:latin typeface="Calibri Light"/>
                <a:cs typeface="Calibri Light"/>
              </a:rPr>
              <a:t>P(y=</a:t>
            </a:r>
            <a:r>
              <a:rPr lang="en-US" sz="2800" b="1" u="sng" dirty="0" err="1">
                <a:solidFill>
                  <a:srgbClr val="FF0000"/>
                </a:solidFill>
                <a:latin typeface="Calibri Light"/>
                <a:cs typeface="Calibri Light"/>
              </a:rPr>
              <a:t>k|x</a:t>
            </a:r>
            <a:r>
              <a:rPr lang="en-US" sz="2800" b="0" dirty="0">
                <a:latin typeface="Calibri Light"/>
                <a:cs typeface="Calibri Light"/>
              </a:rPr>
              <a:t>)</a:t>
            </a:r>
            <a:endParaRPr sz="2800" dirty="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54114" y="2221502"/>
            <a:ext cx="2724150" cy="2075814"/>
            <a:chOff x="1554114" y="2221502"/>
            <a:chExt cx="2724150" cy="20758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195" y="2260667"/>
              <a:ext cx="2667000" cy="20362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4111" y="2221509"/>
              <a:ext cx="2505710" cy="2075814"/>
            </a:xfrm>
            <a:custGeom>
              <a:avLst/>
              <a:gdLst/>
              <a:ahLst/>
              <a:cxnLst/>
              <a:rect l="l" t="t" r="r" b="b"/>
              <a:pathLst>
                <a:path w="2505710" h="2075814">
                  <a:moveTo>
                    <a:pt x="110655" y="1980603"/>
                  </a:moveTo>
                  <a:lnTo>
                    <a:pt x="109118" y="1974773"/>
                  </a:lnTo>
                  <a:lnTo>
                    <a:pt x="100025" y="1969465"/>
                  </a:lnTo>
                  <a:lnTo>
                    <a:pt x="94195" y="1971001"/>
                  </a:lnTo>
                  <a:lnTo>
                    <a:pt x="64846" y="2021319"/>
                  </a:lnTo>
                  <a:lnTo>
                    <a:pt x="64846" y="461924"/>
                  </a:lnTo>
                  <a:lnTo>
                    <a:pt x="45796" y="461924"/>
                  </a:lnTo>
                  <a:lnTo>
                    <a:pt x="45796" y="2021319"/>
                  </a:lnTo>
                  <a:lnTo>
                    <a:pt x="16446" y="1971001"/>
                  </a:lnTo>
                  <a:lnTo>
                    <a:pt x="10617" y="1969465"/>
                  </a:lnTo>
                  <a:lnTo>
                    <a:pt x="1536" y="1974773"/>
                  </a:lnTo>
                  <a:lnTo>
                    <a:pt x="0" y="1980603"/>
                  </a:lnTo>
                  <a:lnTo>
                    <a:pt x="55321" y="2075446"/>
                  </a:lnTo>
                  <a:lnTo>
                    <a:pt x="66357" y="2056549"/>
                  </a:lnTo>
                  <a:lnTo>
                    <a:pt x="110655" y="1980603"/>
                  </a:lnTo>
                  <a:close/>
                </a:path>
                <a:path w="2505710" h="2075814">
                  <a:moveTo>
                    <a:pt x="2505392" y="55321"/>
                  </a:moveTo>
                  <a:lnTo>
                    <a:pt x="2410549" y="0"/>
                  </a:lnTo>
                  <a:lnTo>
                    <a:pt x="2404719" y="1536"/>
                  </a:lnTo>
                  <a:lnTo>
                    <a:pt x="2399411" y="10617"/>
                  </a:lnTo>
                  <a:lnTo>
                    <a:pt x="2400947" y="16459"/>
                  </a:lnTo>
                  <a:lnTo>
                    <a:pt x="2451252" y="45796"/>
                  </a:lnTo>
                  <a:lnTo>
                    <a:pt x="2467584" y="55321"/>
                  </a:lnTo>
                  <a:lnTo>
                    <a:pt x="2481694" y="47104"/>
                  </a:lnTo>
                  <a:lnTo>
                    <a:pt x="2467584" y="55333"/>
                  </a:lnTo>
                  <a:lnTo>
                    <a:pt x="2451252" y="45796"/>
                  </a:lnTo>
                  <a:lnTo>
                    <a:pt x="614070" y="45796"/>
                  </a:lnTo>
                  <a:lnTo>
                    <a:pt x="614070" y="64846"/>
                  </a:lnTo>
                  <a:lnTo>
                    <a:pt x="2451252" y="64846"/>
                  </a:lnTo>
                  <a:lnTo>
                    <a:pt x="2400947" y="94195"/>
                  </a:lnTo>
                  <a:lnTo>
                    <a:pt x="2399411" y="100037"/>
                  </a:lnTo>
                  <a:lnTo>
                    <a:pt x="2404719" y="109118"/>
                  </a:lnTo>
                  <a:lnTo>
                    <a:pt x="2410549" y="110655"/>
                  </a:lnTo>
                  <a:lnTo>
                    <a:pt x="2489060" y="64846"/>
                  </a:lnTo>
                  <a:lnTo>
                    <a:pt x="2505392" y="553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1265" y="687324"/>
            <a:ext cx="4236720" cy="181863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sz="3200" b="0" spc="-5" dirty="0">
                <a:latin typeface="Calibri Light"/>
                <a:cs typeface="Calibri Light"/>
              </a:rPr>
              <a:t>Multi-class </a:t>
            </a:r>
            <a:r>
              <a:rPr sz="3200" b="0" spc="-25" dirty="0">
                <a:latin typeface="Calibri Light"/>
                <a:cs typeface="Calibri Light"/>
              </a:rPr>
              <a:t>target </a:t>
            </a:r>
            <a:r>
              <a:rPr sz="3200" b="0" spc="-5" dirty="0">
                <a:latin typeface="Calibri Light"/>
                <a:cs typeface="Calibri Light"/>
              </a:rPr>
              <a:t>variable </a:t>
            </a:r>
            <a:r>
              <a:rPr sz="3200" b="0" spc="-71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representation</a:t>
            </a:r>
            <a:endParaRPr sz="3200">
              <a:latin typeface="Calibri Light"/>
              <a:cs typeface="Calibri Light"/>
            </a:endParaRPr>
          </a:p>
          <a:p>
            <a:pPr marL="455295">
              <a:lnSpc>
                <a:spcPct val="100000"/>
              </a:lnSpc>
              <a:spcBef>
                <a:spcPts val="1630"/>
              </a:spcBef>
            </a:pP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K=4</a:t>
            </a:r>
            <a:endParaRPr sz="1800">
              <a:latin typeface="Calibri Light"/>
              <a:cs typeface="Calibri Light"/>
            </a:endParaRPr>
          </a:p>
          <a:p>
            <a:pPr marL="215265">
              <a:lnSpc>
                <a:spcPct val="100000"/>
              </a:lnSpc>
              <a:spcBef>
                <a:spcPts val="770"/>
              </a:spcBef>
            </a:pPr>
            <a:r>
              <a:rPr sz="1800" b="0" spc="-40" dirty="0">
                <a:solidFill>
                  <a:srgbClr val="FF0000"/>
                </a:solidFill>
                <a:latin typeface="Calibri Light"/>
                <a:cs typeface="Calibri Light"/>
              </a:rPr>
              <a:t>Total</a:t>
            </a:r>
            <a:r>
              <a:rPr sz="1800" b="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FF0000"/>
                </a:solidFill>
                <a:latin typeface="Calibri Light"/>
                <a:cs typeface="Calibri Light"/>
              </a:rPr>
              <a:t>Class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17972" y="609173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25134" y="0"/>
                </a:moveTo>
                <a:lnTo>
                  <a:pt x="7249" y="0"/>
                </a:lnTo>
                <a:lnTo>
                  <a:pt x="0" y="7249"/>
                </a:lnTo>
                <a:lnTo>
                  <a:pt x="0" y="25133"/>
                </a:lnTo>
                <a:lnTo>
                  <a:pt x="7249" y="32383"/>
                </a:lnTo>
                <a:lnTo>
                  <a:pt x="25134" y="32383"/>
                </a:lnTo>
                <a:lnTo>
                  <a:pt x="32383" y="25133"/>
                </a:lnTo>
                <a:lnTo>
                  <a:pt x="32383" y="16191"/>
                </a:lnTo>
                <a:lnTo>
                  <a:pt x="32383" y="7249"/>
                </a:lnTo>
                <a:lnTo>
                  <a:pt x="25134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0" name="object 77">
            <a:extLst>
              <a:ext uri="{FF2B5EF4-FFF2-40B4-BE49-F238E27FC236}">
                <a16:creationId xmlns:a16="http://schemas.microsoft.com/office/drawing/2014/main" id="{A1F75E1A-4B11-4AB2-9BF4-57D3932F701F}"/>
              </a:ext>
            </a:extLst>
          </p:cNvPr>
          <p:cNvSpPr txBox="1">
            <a:spLocks/>
          </p:cNvSpPr>
          <p:nvPr/>
        </p:nvSpPr>
        <p:spPr>
          <a:xfrm>
            <a:off x="1310467" y="119496"/>
            <a:ext cx="88861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dirty="0">
                <a:solidFill>
                  <a:sysClr val="windowText" lastClr="000000"/>
                </a:solidFill>
              </a:rPr>
              <a:t>One hot encoding of Multi-Class</a:t>
            </a:r>
            <a:r>
              <a:rPr lang="en-US" sz="3600" kern="0" spc="10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10" dirty="0">
                <a:solidFill>
                  <a:sysClr val="windowText" lastClr="000000"/>
                </a:solidFill>
              </a:rPr>
              <a:t>Classification</a:t>
            </a: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F7C54FBF-DEFC-4505-BEB9-D4ACAF169D23}"/>
              </a:ext>
            </a:extLst>
          </p:cNvPr>
          <p:cNvSpPr txBox="1"/>
          <p:nvPr/>
        </p:nvSpPr>
        <p:spPr>
          <a:xfrm>
            <a:off x="916939" y="4708241"/>
            <a:ext cx="5810885" cy="180562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0" spc="-5" dirty="0">
                <a:solidFill>
                  <a:srgbClr val="FF0000"/>
                </a:solidFill>
                <a:latin typeface="Calibri Light"/>
                <a:cs typeface="Calibri Light"/>
              </a:rPr>
              <a:t>How</a:t>
            </a:r>
            <a:r>
              <a:rPr sz="3200" b="0" spc="-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b="0" spc="-20" dirty="0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sz="32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FF0000"/>
                </a:solidFill>
                <a:latin typeface="Calibri Light"/>
                <a:cs typeface="Calibri Light"/>
              </a:rPr>
              <a:t>classify</a:t>
            </a:r>
            <a:r>
              <a:rPr sz="32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b="0" spc="-20" dirty="0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sz="32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FF0000"/>
                </a:solidFill>
                <a:latin typeface="Calibri Light"/>
                <a:cs typeface="Calibri Light"/>
              </a:rPr>
              <a:t>multi-class</a:t>
            </a:r>
            <a:r>
              <a:rPr sz="3200" b="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FF0000"/>
                </a:solidFill>
                <a:latin typeface="Calibri Light"/>
                <a:cs typeface="Calibri Light"/>
              </a:rPr>
              <a:t>?</a:t>
            </a:r>
            <a:endParaRPr sz="32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1561465" algn="l"/>
              </a:tabLst>
            </a:pP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First:	</a:t>
            </a:r>
            <a:r>
              <a:rPr sz="2800" b="0" spc="-5" dirty="0">
                <a:solidFill>
                  <a:srgbClr val="0000FF"/>
                </a:solidFill>
                <a:latin typeface="Calibri Light"/>
                <a:cs typeface="Calibri Light"/>
              </a:rPr>
              <a:t>learn</a:t>
            </a: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K</a:t>
            </a:r>
            <a:r>
              <a:rPr sz="2800" b="0" spc="-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25" dirty="0">
                <a:solidFill>
                  <a:srgbClr val="0000FF"/>
                </a:solidFill>
                <a:latin typeface="Calibri Light"/>
                <a:cs typeface="Calibri Light"/>
              </a:rPr>
              <a:t>different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regression</a:t>
            </a:r>
            <a:endParaRPr sz="2800" dirty="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dirty="0">
                <a:solidFill>
                  <a:srgbClr val="0000FF"/>
                </a:solidFill>
                <a:latin typeface="Calibri Light"/>
                <a:cs typeface="Calibri Light"/>
              </a:rPr>
              <a:t>Then:</a:t>
            </a:r>
            <a:r>
              <a:rPr sz="2400" b="0" spc="-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0000FF"/>
                </a:solidFill>
                <a:latin typeface="Calibri Light"/>
                <a:cs typeface="Calibri Light"/>
              </a:rPr>
              <a:t>Softmax</a:t>
            </a:r>
            <a:r>
              <a:rPr sz="2400" b="0" spc="-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alibri Light"/>
                <a:cs typeface="Calibri Light"/>
              </a:rPr>
              <a:t>using all</a:t>
            </a:r>
            <a:r>
              <a:rPr sz="24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0000FF"/>
                </a:solidFill>
                <a:latin typeface="Calibri Light"/>
                <a:cs typeface="Calibri Light"/>
              </a:rPr>
              <a:t>K</a:t>
            </a:r>
            <a:r>
              <a:rPr sz="24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alibri Light"/>
                <a:cs typeface="Calibri Light"/>
              </a:rPr>
              <a:t>outputs</a:t>
            </a:r>
            <a:r>
              <a:rPr sz="24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alibri Light"/>
                <a:cs typeface="Calibri Light"/>
              </a:rPr>
              <a:t>as</a:t>
            </a:r>
            <a:r>
              <a:rPr sz="24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0000FF"/>
                </a:solidFill>
                <a:latin typeface="Calibri Light"/>
                <a:cs typeface="Calibri Light"/>
              </a:rPr>
              <a:t>input</a:t>
            </a:r>
            <a:endParaRPr lang="en-US" sz="2400" b="0" spc="-5" dirty="0">
              <a:solidFill>
                <a:srgbClr val="0000FF"/>
              </a:solidFill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400" spc="-5" dirty="0">
                <a:solidFill>
                  <a:srgbClr val="0000FF"/>
                </a:solidFill>
                <a:latin typeface="Calibri Light"/>
                <a:cs typeface="Calibri Light"/>
              </a:rPr>
              <a:t>(CONVERTING K INTO PROBABILITY)</a:t>
            </a:r>
            <a:endParaRPr sz="2400" dirty="0">
              <a:latin typeface="Calibri Light"/>
              <a:cs typeface="Calibri Light"/>
            </a:endParaRPr>
          </a:p>
        </p:txBody>
      </p:sp>
      <p:grpSp>
        <p:nvGrpSpPr>
          <p:cNvPr id="62" name="object 11">
            <a:extLst>
              <a:ext uri="{FF2B5EF4-FFF2-40B4-BE49-F238E27FC236}">
                <a16:creationId xmlns:a16="http://schemas.microsoft.com/office/drawing/2014/main" id="{01A9BD98-8165-457A-9F32-90AD56A08765}"/>
              </a:ext>
            </a:extLst>
          </p:cNvPr>
          <p:cNvGrpSpPr/>
          <p:nvPr/>
        </p:nvGrpSpPr>
        <p:grpSpPr>
          <a:xfrm>
            <a:off x="7592633" y="5025238"/>
            <a:ext cx="4065967" cy="1528501"/>
            <a:chOff x="7383960" y="4771335"/>
            <a:chExt cx="4065967" cy="1528501"/>
          </a:xfrm>
        </p:grpSpPr>
        <p:pic>
          <p:nvPicPr>
            <p:cNvPr id="63" name="object 12">
              <a:extLst>
                <a:ext uri="{FF2B5EF4-FFF2-40B4-BE49-F238E27FC236}">
                  <a16:creationId xmlns:a16="http://schemas.microsoft.com/office/drawing/2014/main" id="{A20E5B36-3799-4D8D-8F24-6F96F6F332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3960" y="4771335"/>
              <a:ext cx="3992202" cy="1158191"/>
            </a:xfrm>
            <a:prstGeom prst="rect">
              <a:avLst/>
            </a:prstGeom>
          </p:spPr>
        </p:pic>
        <p:sp>
          <p:nvSpPr>
            <p:cNvPr id="64" name="object 13">
              <a:extLst>
                <a:ext uri="{FF2B5EF4-FFF2-40B4-BE49-F238E27FC236}">
                  <a16:creationId xmlns:a16="http://schemas.microsoft.com/office/drawing/2014/main" id="{8F71C264-5729-4B9E-AB27-03E391BA4E7D}"/>
                </a:ext>
              </a:extLst>
            </p:cNvPr>
            <p:cNvSpPr/>
            <p:nvPr/>
          </p:nvSpPr>
          <p:spPr>
            <a:xfrm>
              <a:off x="7639926" y="5930266"/>
              <a:ext cx="3810001" cy="369570"/>
            </a:xfrm>
            <a:custGeom>
              <a:avLst/>
              <a:gdLst/>
              <a:ahLst/>
              <a:cxnLst/>
              <a:rect l="l" t="t" r="r" b="b"/>
              <a:pathLst>
                <a:path w="642620" h="369570">
                  <a:moveTo>
                    <a:pt x="642258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42258" y="369331"/>
                  </a:lnTo>
                  <a:lnTo>
                    <a:pt x="642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sym typeface="Wingdings" panose="05000000000000000000" pitchFamily="2" charset="2"/>
                </a:rPr>
                <a:t></a:t>
              </a:r>
              <a:r>
                <a:rPr lang="en-US" dirty="0"/>
                <a:t>MAP(Find the largest probability )</a:t>
              </a:r>
              <a:endParaRPr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C97F698-7F3D-4A75-8EA0-A613B4CAF88A}"/>
              </a:ext>
            </a:extLst>
          </p:cNvPr>
          <p:cNvSpPr txBox="1"/>
          <p:nvPr/>
        </p:nvSpPr>
        <p:spPr>
          <a:xfrm>
            <a:off x="1981200" y="63793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8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(generalization of logistic regression</a:t>
            </a:r>
            <a:endParaRPr lang="en-US" sz="18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9270" y="1022131"/>
            <a:ext cx="3615054" cy="1889125"/>
            <a:chOff x="2062490" y="1903987"/>
            <a:chExt cx="3615054" cy="1889125"/>
          </a:xfrm>
        </p:grpSpPr>
        <p:sp>
          <p:nvSpPr>
            <p:cNvPr id="3" name="object 3"/>
            <p:cNvSpPr/>
            <p:nvPr/>
          </p:nvSpPr>
          <p:spPr>
            <a:xfrm>
              <a:off x="2065665" y="1907162"/>
              <a:ext cx="3608704" cy="1882775"/>
            </a:xfrm>
            <a:custGeom>
              <a:avLst/>
              <a:gdLst/>
              <a:ahLst/>
              <a:cxnLst/>
              <a:rect l="l" t="t" r="r" b="b"/>
              <a:pathLst>
                <a:path w="3608704" h="1882775">
                  <a:moveTo>
                    <a:pt x="3294476" y="0"/>
                  </a:moveTo>
                  <a:lnTo>
                    <a:pt x="313707" y="0"/>
                  </a:lnTo>
                  <a:lnTo>
                    <a:pt x="267350" y="3401"/>
                  </a:lnTo>
                  <a:lnTo>
                    <a:pt x="223104" y="13282"/>
                  </a:lnTo>
                  <a:lnTo>
                    <a:pt x="181456" y="29156"/>
                  </a:lnTo>
                  <a:lnTo>
                    <a:pt x="142890" y="50540"/>
                  </a:lnTo>
                  <a:lnTo>
                    <a:pt x="107892" y="76947"/>
                  </a:lnTo>
                  <a:lnTo>
                    <a:pt x="76947" y="107892"/>
                  </a:lnTo>
                  <a:lnTo>
                    <a:pt x="50540" y="142890"/>
                  </a:lnTo>
                  <a:lnTo>
                    <a:pt x="29156" y="181456"/>
                  </a:lnTo>
                  <a:lnTo>
                    <a:pt x="13282" y="223104"/>
                  </a:lnTo>
                  <a:lnTo>
                    <a:pt x="3401" y="267350"/>
                  </a:lnTo>
                  <a:lnTo>
                    <a:pt x="0" y="313707"/>
                  </a:lnTo>
                  <a:lnTo>
                    <a:pt x="0" y="1568491"/>
                  </a:lnTo>
                  <a:lnTo>
                    <a:pt x="3401" y="1614849"/>
                  </a:lnTo>
                  <a:lnTo>
                    <a:pt x="13282" y="1659094"/>
                  </a:lnTo>
                  <a:lnTo>
                    <a:pt x="29156" y="1700743"/>
                  </a:lnTo>
                  <a:lnTo>
                    <a:pt x="50540" y="1739309"/>
                  </a:lnTo>
                  <a:lnTo>
                    <a:pt x="76947" y="1774307"/>
                  </a:lnTo>
                  <a:lnTo>
                    <a:pt x="107892" y="1805252"/>
                  </a:lnTo>
                  <a:lnTo>
                    <a:pt x="142890" y="1831659"/>
                  </a:lnTo>
                  <a:lnTo>
                    <a:pt x="181456" y="1853042"/>
                  </a:lnTo>
                  <a:lnTo>
                    <a:pt x="223104" y="1868917"/>
                  </a:lnTo>
                  <a:lnTo>
                    <a:pt x="267350" y="1878798"/>
                  </a:lnTo>
                  <a:lnTo>
                    <a:pt x="313707" y="1882199"/>
                  </a:lnTo>
                  <a:lnTo>
                    <a:pt x="3294476" y="1882199"/>
                  </a:lnTo>
                  <a:lnTo>
                    <a:pt x="3340833" y="1878798"/>
                  </a:lnTo>
                  <a:lnTo>
                    <a:pt x="3385079" y="1868917"/>
                  </a:lnTo>
                  <a:lnTo>
                    <a:pt x="3426727" y="1853042"/>
                  </a:lnTo>
                  <a:lnTo>
                    <a:pt x="3465293" y="1831659"/>
                  </a:lnTo>
                  <a:lnTo>
                    <a:pt x="3500291" y="1805252"/>
                  </a:lnTo>
                  <a:lnTo>
                    <a:pt x="3531236" y="1774307"/>
                  </a:lnTo>
                  <a:lnTo>
                    <a:pt x="3557643" y="1739309"/>
                  </a:lnTo>
                  <a:lnTo>
                    <a:pt x="3579026" y="1700743"/>
                  </a:lnTo>
                  <a:lnTo>
                    <a:pt x="3594901" y="1659094"/>
                  </a:lnTo>
                  <a:lnTo>
                    <a:pt x="3604781" y="1614849"/>
                  </a:lnTo>
                  <a:lnTo>
                    <a:pt x="3608183" y="1568491"/>
                  </a:lnTo>
                  <a:lnTo>
                    <a:pt x="3608183" y="313707"/>
                  </a:lnTo>
                  <a:lnTo>
                    <a:pt x="3604781" y="267350"/>
                  </a:lnTo>
                  <a:lnTo>
                    <a:pt x="3594901" y="223104"/>
                  </a:lnTo>
                  <a:lnTo>
                    <a:pt x="3579026" y="181456"/>
                  </a:lnTo>
                  <a:lnTo>
                    <a:pt x="3557643" y="142890"/>
                  </a:lnTo>
                  <a:lnTo>
                    <a:pt x="3531236" y="107892"/>
                  </a:lnTo>
                  <a:lnTo>
                    <a:pt x="3500291" y="76947"/>
                  </a:lnTo>
                  <a:lnTo>
                    <a:pt x="3465293" y="50540"/>
                  </a:lnTo>
                  <a:lnTo>
                    <a:pt x="3426727" y="29156"/>
                  </a:lnTo>
                  <a:lnTo>
                    <a:pt x="3385079" y="13282"/>
                  </a:lnTo>
                  <a:lnTo>
                    <a:pt x="3340833" y="3401"/>
                  </a:lnTo>
                  <a:lnTo>
                    <a:pt x="329447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5665" y="1907162"/>
              <a:ext cx="3608704" cy="1882775"/>
            </a:xfrm>
            <a:custGeom>
              <a:avLst/>
              <a:gdLst/>
              <a:ahLst/>
              <a:cxnLst/>
              <a:rect l="l" t="t" r="r" b="b"/>
              <a:pathLst>
                <a:path w="3608704" h="1882775">
                  <a:moveTo>
                    <a:pt x="0" y="313707"/>
                  </a:moveTo>
                  <a:lnTo>
                    <a:pt x="3401" y="267350"/>
                  </a:lnTo>
                  <a:lnTo>
                    <a:pt x="13282" y="223104"/>
                  </a:lnTo>
                  <a:lnTo>
                    <a:pt x="29156" y="181456"/>
                  </a:lnTo>
                  <a:lnTo>
                    <a:pt x="50540" y="142890"/>
                  </a:lnTo>
                  <a:lnTo>
                    <a:pt x="76947" y="107892"/>
                  </a:lnTo>
                  <a:lnTo>
                    <a:pt x="107892" y="76947"/>
                  </a:lnTo>
                  <a:lnTo>
                    <a:pt x="142890" y="50540"/>
                  </a:lnTo>
                  <a:lnTo>
                    <a:pt x="181456" y="29156"/>
                  </a:lnTo>
                  <a:lnTo>
                    <a:pt x="223104" y="13282"/>
                  </a:lnTo>
                  <a:lnTo>
                    <a:pt x="267350" y="3401"/>
                  </a:lnTo>
                  <a:lnTo>
                    <a:pt x="313707" y="0"/>
                  </a:lnTo>
                  <a:lnTo>
                    <a:pt x="3294476" y="0"/>
                  </a:lnTo>
                  <a:lnTo>
                    <a:pt x="3340833" y="3401"/>
                  </a:lnTo>
                  <a:lnTo>
                    <a:pt x="3385079" y="13282"/>
                  </a:lnTo>
                  <a:lnTo>
                    <a:pt x="3426727" y="29156"/>
                  </a:lnTo>
                  <a:lnTo>
                    <a:pt x="3465293" y="50540"/>
                  </a:lnTo>
                  <a:lnTo>
                    <a:pt x="3500291" y="76947"/>
                  </a:lnTo>
                  <a:lnTo>
                    <a:pt x="3531236" y="107892"/>
                  </a:lnTo>
                  <a:lnTo>
                    <a:pt x="3557643" y="142890"/>
                  </a:lnTo>
                  <a:lnTo>
                    <a:pt x="3579027" y="181456"/>
                  </a:lnTo>
                  <a:lnTo>
                    <a:pt x="3594901" y="223104"/>
                  </a:lnTo>
                  <a:lnTo>
                    <a:pt x="3604782" y="267350"/>
                  </a:lnTo>
                  <a:lnTo>
                    <a:pt x="3608184" y="313707"/>
                  </a:lnTo>
                  <a:lnTo>
                    <a:pt x="3608184" y="1568492"/>
                  </a:lnTo>
                  <a:lnTo>
                    <a:pt x="3604782" y="1614849"/>
                  </a:lnTo>
                  <a:lnTo>
                    <a:pt x="3594901" y="1659094"/>
                  </a:lnTo>
                  <a:lnTo>
                    <a:pt x="3579027" y="1700743"/>
                  </a:lnTo>
                  <a:lnTo>
                    <a:pt x="3557643" y="1739309"/>
                  </a:lnTo>
                  <a:lnTo>
                    <a:pt x="3531236" y="1774307"/>
                  </a:lnTo>
                  <a:lnTo>
                    <a:pt x="3500291" y="1805252"/>
                  </a:lnTo>
                  <a:lnTo>
                    <a:pt x="3465293" y="1831659"/>
                  </a:lnTo>
                  <a:lnTo>
                    <a:pt x="3426727" y="1853043"/>
                  </a:lnTo>
                  <a:lnTo>
                    <a:pt x="3385079" y="1868917"/>
                  </a:lnTo>
                  <a:lnTo>
                    <a:pt x="3340833" y="1878798"/>
                  </a:lnTo>
                  <a:lnTo>
                    <a:pt x="3294476" y="1882200"/>
                  </a:lnTo>
                  <a:lnTo>
                    <a:pt x="313707" y="1882200"/>
                  </a:lnTo>
                  <a:lnTo>
                    <a:pt x="267350" y="1878798"/>
                  </a:lnTo>
                  <a:lnTo>
                    <a:pt x="223104" y="1868917"/>
                  </a:lnTo>
                  <a:lnTo>
                    <a:pt x="181456" y="1853043"/>
                  </a:lnTo>
                  <a:lnTo>
                    <a:pt x="142890" y="1831659"/>
                  </a:lnTo>
                  <a:lnTo>
                    <a:pt x="107892" y="1805252"/>
                  </a:lnTo>
                  <a:lnTo>
                    <a:pt x="76947" y="1774307"/>
                  </a:lnTo>
                  <a:lnTo>
                    <a:pt x="50540" y="1739309"/>
                  </a:lnTo>
                  <a:lnTo>
                    <a:pt x="29156" y="1700743"/>
                  </a:lnTo>
                  <a:lnTo>
                    <a:pt x="13282" y="1659094"/>
                  </a:lnTo>
                  <a:lnTo>
                    <a:pt x="3401" y="1614849"/>
                  </a:lnTo>
                  <a:lnTo>
                    <a:pt x="0" y="1568492"/>
                  </a:lnTo>
                  <a:lnTo>
                    <a:pt x="0" y="313707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6656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180182" y="0"/>
                  </a:moveTo>
                  <a:lnTo>
                    <a:pt x="132282" y="6436"/>
                  </a:lnTo>
                  <a:lnTo>
                    <a:pt x="89240" y="24600"/>
                  </a:lnTo>
                  <a:lnTo>
                    <a:pt x="52774" y="52774"/>
                  </a:lnTo>
                  <a:lnTo>
                    <a:pt x="24600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600" y="271121"/>
                  </a:lnTo>
                  <a:lnTo>
                    <a:pt x="52774" y="307588"/>
                  </a:lnTo>
                  <a:lnTo>
                    <a:pt x="89240" y="335762"/>
                  </a:lnTo>
                  <a:lnTo>
                    <a:pt x="132282" y="353926"/>
                  </a:lnTo>
                  <a:lnTo>
                    <a:pt x="180182" y="360362"/>
                  </a:lnTo>
                  <a:lnTo>
                    <a:pt x="228081" y="353926"/>
                  </a:lnTo>
                  <a:lnTo>
                    <a:pt x="271123" y="335762"/>
                  </a:lnTo>
                  <a:lnTo>
                    <a:pt x="307589" y="307588"/>
                  </a:lnTo>
                  <a:lnTo>
                    <a:pt x="335763" y="271121"/>
                  </a:lnTo>
                  <a:lnTo>
                    <a:pt x="353927" y="228080"/>
                  </a:lnTo>
                  <a:lnTo>
                    <a:pt x="360363" y="180181"/>
                  </a:lnTo>
                  <a:lnTo>
                    <a:pt x="353927" y="132282"/>
                  </a:lnTo>
                  <a:lnTo>
                    <a:pt x="335763" y="89240"/>
                  </a:lnTo>
                  <a:lnTo>
                    <a:pt x="307589" y="52774"/>
                  </a:lnTo>
                  <a:lnTo>
                    <a:pt x="271123" y="24600"/>
                  </a:lnTo>
                  <a:lnTo>
                    <a:pt x="228081" y="6436"/>
                  </a:lnTo>
                  <a:lnTo>
                    <a:pt x="18018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6656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667" y="613659"/>
            <a:ext cx="108654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solidFill>
                  <a:srgbClr val="0000FF"/>
                </a:solidFill>
                <a:latin typeface="Calibri Light"/>
                <a:cs typeface="Calibri Light"/>
              </a:rPr>
              <a:t>Strategy</a:t>
            </a:r>
            <a:r>
              <a:rPr sz="3200" b="0" spc="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dirty="0">
                <a:solidFill>
                  <a:srgbClr val="0000FF"/>
                </a:solidFill>
                <a:latin typeface="Calibri Light"/>
                <a:cs typeface="Calibri Light"/>
              </a:rPr>
              <a:t>: Use</a:t>
            </a:r>
            <a:r>
              <a:rPr sz="3200" b="0" spc="-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Yu Gothic Light"/>
                <a:cs typeface="Yu Gothic Light"/>
              </a:rPr>
              <a:t>“</a:t>
            </a:r>
            <a:r>
              <a:rPr sz="3200" b="0" spc="-5" dirty="0">
                <a:latin typeface="Calibri Light"/>
                <a:cs typeface="Calibri Light"/>
              </a:rPr>
              <a:t>softmax</a:t>
            </a:r>
            <a:r>
              <a:rPr sz="3200" b="0" spc="-5" dirty="0">
                <a:latin typeface="Yu Gothic Light"/>
                <a:cs typeface="Yu Gothic Light"/>
              </a:rPr>
              <a:t>”</a:t>
            </a:r>
            <a:r>
              <a:rPr sz="3200" b="0" spc="-190" dirty="0">
                <a:latin typeface="Yu Gothic Light"/>
                <a:cs typeface="Yu Gothic Light"/>
              </a:rPr>
              <a:t> </a:t>
            </a:r>
            <a:r>
              <a:rPr sz="3200" b="0" spc="-20" dirty="0">
                <a:latin typeface="Calibri Light"/>
                <a:cs typeface="Calibri Light"/>
              </a:rPr>
              <a:t>layer</a:t>
            </a:r>
            <a:r>
              <a:rPr sz="3200" b="0" spc="-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function </a:t>
            </a:r>
            <a:r>
              <a:rPr sz="3200" b="0" spc="-25" dirty="0">
                <a:latin typeface="Calibri Light"/>
                <a:cs typeface="Calibri Light"/>
              </a:rPr>
              <a:t>for</a:t>
            </a:r>
            <a:r>
              <a:rPr sz="3200" b="0" spc="-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multi-class </a:t>
            </a:r>
            <a:r>
              <a:rPr sz="3200" b="0" spc="-5" dirty="0">
                <a:latin typeface="Calibri Light"/>
                <a:cs typeface="Calibri Light"/>
              </a:rPr>
              <a:t>classification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1516" y="2483623"/>
            <a:ext cx="7429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47675" algn="l"/>
              </a:tabLst>
            </a:pPr>
            <a:r>
              <a:rPr sz="3650" i="1" spc="-30" dirty="0">
                <a:latin typeface="Times New Roman"/>
                <a:cs typeface="Times New Roman"/>
              </a:rPr>
              <a:t>y</a:t>
            </a:r>
            <a:r>
              <a:rPr sz="3150" i="1" spc="-44" baseline="-23809" dirty="0">
                <a:latin typeface="Times New Roman"/>
                <a:cs typeface="Times New Roman"/>
              </a:rPr>
              <a:t>i	</a:t>
            </a:r>
            <a:r>
              <a:rPr sz="3650" spc="15" dirty="0">
                <a:latin typeface="Symbol"/>
                <a:cs typeface="Symbol"/>
              </a:rPr>
              <a:t>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6814" y="2202411"/>
            <a:ext cx="23304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i="1" spc="10" dirty="0">
                <a:latin typeface="Times New Roman"/>
                <a:cs typeface="Times New Roman"/>
              </a:rPr>
              <a:t>e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9027" y="2189022"/>
            <a:ext cx="23177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i="1" spc="-15" dirty="0">
                <a:latin typeface="Times New Roman"/>
                <a:cs typeface="Times New Roman"/>
              </a:rPr>
              <a:t>z</a:t>
            </a:r>
            <a:r>
              <a:rPr sz="2325" i="1" spc="-22" baseline="-19713" dirty="0">
                <a:latin typeface="Times New Roman"/>
                <a:cs typeface="Times New Roman"/>
              </a:rPr>
              <a:t>i</a:t>
            </a:r>
            <a:endParaRPr sz="2325" baseline="-197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2993" y="2824487"/>
            <a:ext cx="13081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0" dirty="0">
                <a:latin typeface="Times New Roman"/>
                <a:cs typeface="Times New Roman"/>
              </a:rPr>
              <a:t>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5378" y="2413152"/>
            <a:ext cx="808355" cy="151003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30"/>
              </a:spcBef>
            </a:pPr>
            <a:r>
              <a:rPr sz="8250" spc="165" baseline="-6060" dirty="0">
                <a:latin typeface="Symbol"/>
                <a:cs typeface="Symbol"/>
              </a:rPr>
              <a:t></a:t>
            </a:r>
            <a:r>
              <a:rPr sz="3650" i="1" spc="110" dirty="0">
                <a:latin typeface="Times New Roman"/>
                <a:cs typeface="Times New Roman"/>
              </a:rPr>
              <a:t>e</a:t>
            </a:r>
            <a:endParaRPr sz="365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  <a:spcBef>
                <a:spcPts val="730"/>
              </a:spcBef>
            </a:pPr>
            <a:r>
              <a:rPr sz="2100" i="1" spc="5" dirty="0">
                <a:latin typeface="Times New Roman"/>
                <a:cs typeface="Times New Roman"/>
              </a:rPr>
              <a:t>j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5665" y="2965702"/>
            <a:ext cx="8001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-5" dirty="0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31306" y="286335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554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16648" y="4016293"/>
            <a:ext cx="579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50" spc="-20" dirty="0">
                <a:latin typeface="Symbol"/>
                <a:cs typeface="Symbol"/>
              </a:rPr>
              <a:t></a:t>
            </a:r>
            <a:r>
              <a:rPr sz="3650" i="1" spc="-20" dirty="0">
                <a:latin typeface="Times New Roman"/>
                <a:cs typeface="Times New Roman"/>
              </a:rPr>
              <a:t>y</a:t>
            </a:r>
            <a:r>
              <a:rPr sz="3150" i="1" spc="-30" baseline="-23809" dirty="0">
                <a:latin typeface="Times New Roman"/>
                <a:cs typeface="Times New Roman"/>
              </a:rPr>
              <a:t>i</a:t>
            </a:r>
            <a:endParaRPr sz="3150" baseline="-2380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7602" y="4670022"/>
            <a:ext cx="5581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50" spc="-10" dirty="0">
                <a:latin typeface="Symbol"/>
                <a:cs typeface="Symbol"/>
              </a:rPr>
              <a:t></a:t>
            </a:r>
            <a:r>
              <a:rPr sz="3650" i="1" spc="-10" dirty="0">
                <a:latin typeface="Times New Roman"/>
                <a:cs typeface="Times New Roman"/>
              </a:rPr>
              <a:t>z</a:t>
            </a:r>
            <a:r>
              <a:rPr sz="3150" i="1" spc="-15" baseline="-23809" dirty="0">
                <a:latin typeface="Times New Roman"/>
                <a:cs typeface="Times New Roman"/>
              </a:rPr>
              <a:t>i</a:t>
            </a:r>
            <a:endParaRPr sz="3150" baseline="-2380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47445" y="4677242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4">
                <a:moveTo>
                  <a:pt x="0" y="0"/>
                </a:moveTo>
                <a:lnTo>
                  <a:pt x="578158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93397" y="4297506"/>
            <a:ext cx="202501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21690" algn="l"/>
              </a:tabLst>
            </a:pPr>
            <a:r>
              <a:rPr sz="3650" spc="15" dirty="0">
                <a:latin typeface="Symbol"/>
                <a:cs typeface="Symbol"/>
              </a:rPr>
              <a:t></a:t>
            </a:r>
            <a:r>
              <a:rPr sz="3650" spc="10" dirty="0">
                <a:latin typeface="Times New Roman"/>
                <a:cs typeface="Times New Roman"/>
              </a:rPr>
              <a:t> </a:t>
            </a:r>
            <a:r>
              <a:rPr sz="3650" i="1" spc="-65" dirty="0">
                <a:latin typeface="Times New Roman"/>
                <a:cs typeface="Times New Roman"/>
              </a:rPr>
              <a:t>y</a:t>
            </a:r>
            <a:r>
              <a:rPr sz="3150" i="1" spc="7" baseline="-23809" dirty="0">
                <a:latin typeface="Times New Roman"/>
                <a:cs typeface="Times New Roman"/>
              </a:rPr>
              <a:t>i</a:t>
            </a:r>
            <a:r>
              <a:rPr sz="3150" i="1" baseline="-23809" dirty="0">
                <a:latin typeface="Times New Roman"/>
                <a:cs typeface="Times New Roman"/>
              </a:rPr>
              <a:t>	</a:t>
            </a:r>
            <a:r>
              <a:rPr sz="3650" spc="-105" dirty="0">
                <a:latin typeface="Times New Roman"/>
                <a:cs typeface="Times New Roman"/>
              </a:rPr>
              <a:t>(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3650" spc="15" dirty="0">
                <a:latin typeface="Symbol"/>
                <a:cs typeface="Symbol"/>
              </a:rPr>
              <a:t></a:t>
            </a:r>
            <a:r>
              <a:rPr sz="3650" spc="-175" dirty="0">
                <a:latin typeface="Times New Roman"/>
                <a:cs typeface="Times New Roman"/>
              </a:rPr>
              <a:t> </a:t>
            </a:r>
            <a:r>
              <a:rPr sz="3650" i="1" spc="-65" dirty="0">
                <a:latin typeface="Times New Roman"/>
                <a:cs typeface="Times New Roman"/>
              </a:rPr>
              <a:t>y</a:t>
            </a:r>
            <a:r>
              <a:rPr sz="3150" i="1" spc="7" baseline="-23809" dirty="0">
                <a:latin typeface="Times New Roman"/>
                <a:cs typeface="Times New Roman"/>
              </a:rPr>
              <a:t>i</a:t>
            </a:r>
            <a:r>
              <a:rPr sz="3150" i="1" spc="-142" baseline="-23809" dirty="0">
                <a:latin typeface="Times New Roman"/>
                <a:cs typeface="Times New Roman"/>
              </a:rPr>
              <a:t> </a:t>
            </a:r>
            <a:r>
              <a:rPr sz="3650" spc="10" dirty="0">
                <a:latin typeface="Times New Roman"/>
                <a:cs typeface="Times New Roman"/>
              </a:rPr>
              <a:t>)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8795" y="2321052"/>
            <a:ext cx="8566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0" spc="-10" dirty="0">
                <a:latin typeface="Calibri Light"/>
                <a:cs typeface="Calibri Light"/>
              </a:rPr>
              <a:t>S</a:t>
            </a:r>
            <a:r>
              <a:rPr sz="2000" b="0" spc="-5" dirty="0">
                <a:latin typeface="Calibri Light"/>
                <a:cs typeface="Calibri Light"/>
              </a:rPr>
              <a:t>o</a:t>
            </a:r>
            <a:r>
              <a:rPr sz="2000" b="0" dirty="0">
                <a:latin typeface="Calibri Light"/>
                <a:cs typeface="Calibri Light"/>
              </a:rPr>
              <a:t>ft</a:t>
            </a:r>
            <a:r>
              <a:rPr sz="2000" b="0" spc="5" dirty="0">
                <a:latin typeface="Calibri Light"/>
                <a:cs typeface="Calibri Light"/>
              </a:rPr>
              <a:t>m</a:t>
            </a:r>
            <a:r>
              <a:rPr sz="2000" b="0" spc="-25" dirty="0">
                <a:latin typeface="Calibri Light"/>
                <a:cs typeface="Calibri Light"/>
              </a:rPr>
              <a:t>a</a:t>
            </a:r>
            <a:r>
              <a:rPr sz="2000" b="0" dirty="0">
                <a:latin typeface="Calibri Light"/>
                <a:cs typeface="Calibri Light"/>
              </a:rPr>
              <a:t>x  </a:t>
            </a:r>
            <a:r>
              <a:rPr sz="2000" b="0" spc="-5" dirty="0">
                <a:latin typeface="Calibri Light"/>
                <a:cs typeface="Calibri Light"/>
              </a:rPr>
              <a:t>Output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63021" y="1442819"/>
            <a:ext cx="987425" cy="1584960"/>
            <a:chOff x="2563021" y="1442819"/>
            <a:chExt cx="987425" cy="1584960"/>
          </a:xfrm>
        </p:grpSpPr>
        <p:sp>
          <p:nvSpPr>
            <p:cNvPr id="21" name="object 21"/>
            <p:cNvSpPr/>
            <p:nvPr/>
          </p:nvSpPr>
          <p:spPr>
            <a:xfrm>
              <a:off x="2563012" y="1442821"/>
              <a:ext cx="76200" cy="1584325"/>
            </a:xfrm>
            <a:custGeom>
              <a:avLst/>
              <a:gdLst/>
              <a:ahLst/>
              <a:cxnLst/>
              <a:rect l="l" t="t" r="r" b="b"/>
              <a:pathLst>
                <a:path w="76200" h="1584325">
                  <a:moveTo>
                    <a:pt x="76200" y="1012825"/>
                  </a:moveTo>
                  <a:lnTo>
                    <a:pt x="69850" y="1000125"/>
                  </a:lnTo>
                  <a:lnTo>
                    <a:pt x="38100" y="936625"/>
                  </a:lnTo>
                  <a:lnTo>
                    <a:pt x="0" y="1012825"/>
                  </a:lnTo>
                  <a:lnTo>
                    <a:pt x="33337" y="1012825"/>
                  </a:lnTo>
                  <a:lnTo>
                    <a:pt x="33337" y="1584325"/>
                  </a:lnTo>
                  <a:lnTo>
                    <a:pt x="42862" y="1584325"/>
                  </a:lnTo>
                  <a:lnTo>
                    <a:pt x="42862" y="1012825"/>
                  </a:lnTo>
                  <a:lnTo>
                    <a:pt x="76200" y="1012825"/>
                  </a:lnTo>
                  <a:close/>
                </a:path>
                <a:path w="76200" h="15843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5795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81" y="0"/>
                  </a:moveTo>
                  <a:lnTo>
                    <a:pt x="132281" y="6436"/>
                  </a:lnTo>
                  <a:lnTo>
                    <a:pt x="89239" y="24600"/>
                  </a:lnTo>
                  <a:lnTo>
                    <a:pt x="52773" y="52774"/>
                  </a:lnTo>
                  <a:lnTo>
                    <a:pt x="24599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599" y="271121"/>
                  </a:lnTo>
                  <a:lnTo>
                    <a:pt x="52773" y="307588"/>
                  </a:lnTo>
                  <a:lnTo>
                    <a:pt x="89239" y="335762"/>
                  </a:lnTo>
                  <a:lnTo>
                    <a:pt x="132281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1" y="335762"/>
                  </a:lnTo>
                  <a:lnTo>
                    <a:pt x="307588" y="307588"/>
                  </a:lnTo>
                  <a:lnTo>
                    <a:pt x="335762" y="271121"/>
                  </a:lnTo>
                  <a:lnTo>
                    <a:pt x="353926" y="228080"/>
                  </a:lnTo>
                  <a:lnTo>
                    <a:pt x="360362" y="180181"/>
                  </a:lnTo>
                  <a:lnTo>
                    <a:pt x="353926" y="132282"/>
                  </a:lnTo>
                  <a:lnTo>
                    <a:pt x="335762" y="89240"/>
                  </a:lnTo>
                  <a:lnTo>
                    <a:pt x="307588" y="52774"/>
                  </a:lnTo>
                  <a:lnTo>
                    <a:pt x="271121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75795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599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1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1" y="24599"/>
                  </a:lnTo>
                  <a:lnTo>
                    <a:pt x="307588" y="52773"/>
                  </a:lnTo>
                  <a:lnTo>
                    <a:pt x="335762" y="89240"/>
                  </a:lnTo>
                  <a:lnTo>
                    <a:pt x="353925" y="132281"/>
                  </a:lnTo>
                  <a:lnTo>
                    <a:pt x="360362" y="180181"/>
                  </a:lnTo>
                  <a:lnTo>
                    <a:pt x="353925" y="228080"/>
                  </a:lnTo>
                  <a:lnTo>
                    <a:pt x="335762" y="271121"/>
                  </a:lnTo>
                  <a:lnTo>
                    <a:pt x="307588" y="307588"/>
                  </a:lnTo>
                  <a:lnTo>
                    <a:pt x="271121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1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599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82150" y="1442821"/>
              <a:ext cx="79375" cy="1584960"/>
            </a:xfrm>
            <a:custGeom>
              <a:avLst/>
              <a:gdLst/>
              <a:ahLst/>
              <a:cxnLst/>
              <a:rect l="l" t="t" r="r" b="b"/>
              <a:pathLst>
                <a:path w="79375" h="158496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  <a:path w="79375" h="1584960">
                  <a:moveTo>
                    <a:pt x="79057" y="1011326"/>
                  </a:moveTo>
                  <a:lnTo>
                    <a:pt x="72783" y="999896"/>
                  </a:lnTo>
                  <a:lnTo>
                    <a:pt x="38100" y="936625"/>
                  </a:lnTo>
                  <a:lnTo>
                    <a:pt x="2908" y="1014209"/>
                  </a:lnTo>
                  <a:lnTo>
                    <a:pt x="36220" y="1012952"/>
                  </a:lnTo>
                  <a:lnTo>
                    <a:pt x="57861" y="1584502"/>
                  </a:lnTo>
                  <a:lnTo>
                    <a:pt x="67386" y="1584147"/>
                  </a:lnTo>
                  <a:lnTo>
                    <a:pt x="45745" y="1012596"/>
                  </a:lnTo>
                  <a:lnTo>
                    <a:pt x="79057" y="10113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27560" y="1462532"/>
            <a:ext cx="126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y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80644" y="1442819"/>
            <a:ext cx="389255" cy="1584325"/>
            <a:chOff x="3880644" y="1442819"/>
            <a:chExt cx="389255" cy="1584325"/>
          </a:xfrm>
        </p:grpSpPr>
        <p:sp>
          <p:nvSpPr>
            <p:cNvPr id="27" name="object 27"/>
            <p:cNvSpPr/>
            <p:nvPr/>
          </p:nvSpPr>
          <p:spPr>
            <a:xfrm>
              <a:off x="3894932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81" y="0"/>
                  </a:moveTo>
                  <a:lnTo>
                    <a:pt x="132281" y="6436"/>
                  </a:lnTo>
                  <a:lnTo>
                    <a:pt x="89239" y="24600"/>
                  </a:lnTo>
                  <a:lnTo>
                    <a:pt x="52773" y="52774"/>
                  </a:lnTo>
                  <a:lnTo>
                    <a:pt x="24599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599" y="271121"/>
                  </a:lnTo>
                  <a:lnTo>
                    <a:pt x="52773" y="307588"/>
                  </a:lnTo>
                  <a:lnTo>
                    <a:pt x="89239" y="335762"/>
                  </a:lnTo>
                  <a:lnTo>
                    <a:pt x="132281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1" y="335762"/>
                  </a:lnTo>
                  <a:lnTo>
                    <a:pt x="307588" y="307588"/>
                  </a:lnTo>
                  <a:lnTo>
                    <a:pt x="335762" y="271121"/>
                  </a:lnTo>
                  <a:lnTo>
                    <a:pt x="353926" y="228080"/>
                  </a:lnTo>
                  <a:lnTo>
                    <a:pt x="360362" y="180181"/>
                  </a:lnTo>
                  <a:lnTo>
                    <a:pt x="353926" y="132282"/>
                  </a:lnTo>
                  <a:lnTo>
                    <a:pt x="335762" y="89240"/>
                  </a:lnTo>
                  <a:lnTo>
                    <a:pt x="307588" y="52774"/>
                  </a:lnTo>
                  <a:lnTo>
                    <a:pt x="271121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94932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1287" y="1442821"/>
              <a:ext cx="76200" cy="1584325"/>
            </a:xfrm>
            <a:custGeom>
              <a:avLst/>
              <a:gdLst/>
              <a:ahLst/>
              <a:cxnLst/>
              <a:rect l="l" t="t" r="r" b="b"/>
              <a:pathLst>
                <a:path w="76200" h="1584325">
                  <a:moveTo>
                    <a:pt x="76200" y="1012825"/>
                  </a:moveTo>
                  <a:lnTo>
                    <a:pt x="69850" y="1000125"/>
                  </a:lnTo>
                  <a:lnTo>
                    <a:pt x="38100" y="936625"/>
                  </a:lnTo>
                  <a:lnTo>
                    <a:pt x="0" y="1012825"/>
                  </a:lnTo>
                  <a:lnTo>
                    <a:pt x="33337" y="1012825"/>
                  </a:lnTo>
                  <a:lnTo>
                    <a:pt x="33337" y="1584325"/>
                  </a:lnTo>
                  <a:lnTo>
                    <a:pt x="42862" y="1584325"/>
                  </a:lnTo>
                  <a:lnTo>
                    <a:pt x="42862" y="1012825"/>
                  </a:lnTo>
                  <a:lnTo>
                    <a:pt x="76200" y="1012825"/>
                  </a:lnTo>
                  <a:close/>
                </a:path>
                <a:path w="76200" h="15843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83022" y="1462532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spc="-120" dirty="0">
                <a:latin typeface="Calibri Light"/>
                <a:cs typeface="Calibri Light"/>
              </a:rPr>
              <a:t>y</a:t>
            </a:r>
            <a:r>
              <a:rPr sz="2700" b="0" spc="-179" baseline="-32407" dirty="0">
                <a:latin typeface="Calibri Light"/>
                <a:cs typeface="Calibri Light"/>
              </a:rPr>
              <a:t>1</a:t>
            </a:r>
            <a:endParaRPr sz="2700" baseline="-32407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3521" y="161493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2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21296" y="1462532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spc="75" dirty="0">
                <a:latin typeface="Calibri Light"/>
                <a:cs typeface="Calibri Light"/>
              </a:rPr>
              <a:t>y</a:t>
            </a:r>
            <a:r>
              <a:rPr sz="2700" b="0" spc="112" baseline="-23148" dirty="0">
                <a:latin typeface="Calibri Light"/>
                <a:cs typeface="Calibri Light"/>
              </a:rPr>
              <a:t>3</a:t>
            </a:r>
            <a:endParaRPr sz="2700" baseline="-23148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1760" y="2361691"/>
            <a:ext cx="181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69620" algn="l"/>
                <a:tab pos="1488440" algn="l"/>
              </a:tabLst>
            </a:pPr>
            <a:r>
              <a:rPr sz="2400" b="0" spc="95" dirty="0">
                <a:latin typeface="Calibri Light"/>
                <a:cs typeface="Calibri Light"/>
              </a:rPr>
              <a:t>z</a:t>
            </a:r>
            <a:r>
              <a:rPr sz="2700" b="0" spc="142" baseline="-26234" dirty="0">
                <a:latin typeface="Calibri Light"/>
                <a:cs typeface="Calibri Light"/>
              </a:rPr>
              <a:t>1	</a:t>
            </a:r>
            <a:r>
              <a:rPr sz="2400" b="0" spc="100" dirty="0">
                <a:latin typeface="Calibri Light"/>
                <a:cs typeface="Calibri Light"/>
              </a:rPr>
              <a:t>z</a:t>
            </a:r>
            <a:r>
              <a:rPr sz="2700" b="0" spc="150" baseline="-23148" dirty="0">
                <a:latin typeface="Calibri Light"/>
                <a:cs typeface="Calibri Light"/>
              </a:rPr>
              <a:t>2	</a:t>
            </a:r>
            <a:r>
              <a:rPr sz="2400" b="0" spc="100" dirty="0">
                <a:latin typeface="Calibri Light"/>
                <a:cs typeface="Calibri Light"/>
              </a:rPr>
              <a:t>z</a:t>
            </a:r>
            <a:r>
              <a:rPr sz="2700" b="0" spc="150" baseline="-23148" dirty="0">
                <a:latin typeface="Calibri Light"/>
                <a:cs typeface="Calibri Light"/>
              </a:rPr>
              <a:t>3</a:t>
            </a:r>
            <a:endParaRPr sz="2700" baseline="-23148">
              <a:latin typeface="Calibri Light"/>
              <a:cs typeface="Calibri Light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8568" y="1509448"/>
            <a:ext cx="1788279" cy="29612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2516" y="1507299"/>
            <a:ext cx="2062528" cy="29962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8590925" y="2096730"/>
            <a:ext cx="3114675" cy="122301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81280" rIns="0" bIns="0" rtlCol="0">
            <a:spAutoFit/>
          </a:bodyPr>
          <a:lstStyle/>
          <a:p>
            <a:pPr marL="90805" marR="158750">
              <a:lnSpc>
                <a:spcPct val="99400"/>
              </a:lnSpc>
              <a:spcBef>
                <a:spcPts val="640"/>
              </a:spcBef>
            </a:pPr>
            <a:r>
              <a:rPr sz="1800" b="0" dirty="0">
                <a:latin typeface="Calibri Light"/>
                <a:cs typeface="Calibri Light"/>
              </a:rPr>
              <a:t>“Softmax” </a:t>
            </a:r>
            <a:r>
              <a:rPr sz="1800" b="0" spc="-5" dirty="0">
                <a:latin typeface="Calibri Light"/>
                <a:cs typeface="Calibri Light"/>
              </a:rPr>
              <a:t>functio: Normalizing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function </a:t>
            </a:r>
            <a:r>
              <a:rPr sz="1800" b="0" dirty="0">
                <a:latin typeface="Calibri Light"/>
                <a:cs typeface="Calibri Light"/>
              </a:rPr>
              <a:t>which </a:t>
            </a:r>
            <a:r>
              <a:rPr sz="1800" b="0" spc="-15" dirty="0">
                <a:latin typeface="Calibri Light"/>
                <a:cs typeface="Calibri Light"/>
              </a:rPr>
              <a:t>converts</a:t>
            </a:r>
            <a:r>
              <a:rPr sz="1800" b="0" spc="-5" dirty="0">
                <a:latin typeface="Calibri Light"/>
                <a:cs typeface="Calibri Light"/>
              </a:rPr>
              <a:t> each 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class output </a:t>
            </a:r>
            <a:r>
              <a:rPr sz="1800" b="0" spc="-15" dirty="0">
                <a:latin typeface="Calibri Light"/>
                <a:cs typeface="Calibri Light"/>
              </a:rPr>
              <a:t>to</a:t>
            </a:r>
            <a:r>
              <a:rPr sz="1800" b="0" spc="-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a </a:t>
            </a:r>
            <a:r>
              <a:rPr sz="1800" b="0" spc="-15" dirty="0">
                <a:latin typeface="Calibri Light"/>
                <a:cs typeface="Calibri Light"/>
              </a:rPr>
              <a:t>probability.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140153" y="2060642"/>
            <a:ext cx="2725420" cy="2036885"/>
            <a:chOff x="2140153" y="2060642"/>
            <a:chExt cx="2725420" cy="2036885"/>
          </a:xfrm>
        </p:grpSpPr>
        <p:sp>
          <p:nvSpPr>
            <p:cNvPr id="48" name="object 48"/>
            <p:cNvSpPr/>
            <p:nvPr/>
          </p:nvSpPr>
          <p:spPr>
            <a:xfrm>
              <a:off x="3075993" y="3003953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75993" y="3003953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19818" y="302714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9818" y="302714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74176" y="298990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74176" y="298990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663" y="3048772"/>
              <a:ext cx="256635" cy="31107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3305" y="3076563"/>
              <a:ext cx="256636" cy="3110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7956" y="3071583"/>
              <a:ext cx="256635" cy="31107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140153" y="2376042"/>
              <a:ext cx="2725420" cy="1721485"/>
            </a:xfrm>
            <a:custGeom>
              <a:avLst/>
              <a:gdLst/>
              <a:ahLst/>
              <a:cxnLst/>
              <a:rect l="l" t="t" r="r" b="b"/>
              <a:pathLst>
                <a:path w="2725420" h="1721485">
                  <a:moveTo>
                    <a:pt x="1910473" y="624535"/>
                  </a:moveTo>
                  <a:lnTo>
                    <a:pt x="1885162" y="599351"/>
                  </a:lnTo>
                  <a:lnTo>
                    <a:pt x="1885162" y="612800"/>
                  </a:lnTo>
                  <a:lnTo>
                    <a:pt x="1444536" y="414121"/>
                  </a:lnTo>
                  <a:lnTo>
                    <a:pt x="1572793" y="302006"/>
                  </a:lnTo>
                  <a:lnTo>
                    <a:pt x="1885162" y="612800"/>
                  </a:lnTo>
                  <a:lnTo>
                    <a:pt x="1885162" y="599351"/>
                  </a:lnTo>
                  <a:lnTo>
                    <a:pt x="1579994" y="295706"/>
                  </a:lnTo>
                  <a:lnTo>
                    <a:pt x="1852879" y="57150"/>
                  </a:lnTo>
                  <a:lnTo>
                    <a:pt x="1874812" y="82245"/>
                  </a:lnTo>
                  <a:lnTo>
                    <a:pt x="1891461" y="41617"/>
                  </a:lnTo>
                  <a:lnTo>
                    <a:pt x="1907108" y="3403"/>
                  </a:lnTo>
                  <a:lnTo>
                    <a:pt x="1824659" y="24879"/>
                  </a:lnTo>
                  <a:lnTo>
                    <a:pt x="1846605" y="49974"/>
                  </a:lnTo>
                  <a:lnTo>
                    <a:pt x="1573225" y="288975"/>
                  </a:lnTo>
                  <a:lnTo>
                    <a:pt x="1566024" y="281813"/>
                  </a:lnTo>
                  <a:lnTo>
                    <a:pt x="1566024" y="295262"/>
                  </a:lnTo>
                  <a:lnTo>
                    <a:pt x="1434985" y="409816"/>
                  </a:lnTo>
                  <a:lnTo>
                    <a:pt x="1206169" y="306654"/>
                  </a:lnTo>
                  <a:lnTo>
                    <a:pt x="1460639" y="190411"/>
                  </a:lnTo>
                  <a:lnTo>
                    <a:pt x="1566024" y="295262"/>
                  </a:lnTo>
                  <a:lnTo>
                    <a:pt x="1566024" y="281813"/>
                  </a:lnTo>
                  <a:lnTo>
                    <a:pt x="1469910" y="186182"/>
                  </a:lnTo>
                  <a:lnTo>
                    <a:pt x="1760461" y="53454"/>
                  </a:lnTo>
                  <a:lnTo>
                    <a:pt x="1774317" y="83781"/>
                  </a:lnTo>
                  <a:lnTo>
                    <a:pt x="1810016" y="39509"/>
                  </a:lnTo>
                  <a:lnTo>
                    <a:pt x="1827796" y="17462"/>
                  </a:lnTo>
                  <a:lnTo>
                    <a:pt x="1742655" y="14465"/>
                  </a:lnTo>
                  <a:lnTo>
                    <a:pt x="1756511" y="44792"/>
                  </a:lnTo>
                  <a:lnTo>
                    <a:pt x="1462697" y="179006"/>
                  </a:lnTo>
                  <a:lnTo>
                    <a:pt x="1336852" y="53771"/>
                  </a:lnTo>
                  <a:lnTo>
                    <a:pt x="1345755" y="44818"/>
                  </a:lnTo>
                  <a:lnTo>
                    <a:pt x="1360360" y="30149"/>
                  </a:lnTo>
                  <a:lnTo>
                    <a:pt x="1279474" y="3403"/>
                  </a:lnTo>
                  <a:lnTo>
                    <a:pt x="1306614" y="84162"/>
                  </a:lnTo>
                  <a:lnTo>
                    <a:pt x="1330134" y="60528"/>
                  </a:lnTo>
                  <a:lnTo>
                    <a:pt x="1453438" y="183235"/>
                  </a:lnTo>
                  <a:lnTo>
                    <a:pt x="1194625" y="301447"/>
                  </a:lnTo>
                  <a:lnTo>
                    <a:pt x="1183132" y="296265"/>
                  </a:lnTo>
                  <a:lnTo>
                    <a:pt x="1183132" y="306705"/>
                  </a:lnTo>
                  <a:lnTo>
                    <a:pt x="957630" y="409702"/>
                  </a:lnTo>
                  <a:lnTo>
                    <a:pt x="855586" y="312966"/>
                  </a:lnTo>
                  <a:lnTo>
                    <a:pt x="971778" y="211391"/>
                  </a:lnTo>
                  <a:lnTo>
                    <a:pt x="1183132" y="306705"/>
                  </a:lnTo>
                  <a:lnTo>
                    <a:pt x="1183132" y="296265"/>
                  </a:lnTo>
                  <a:lnTo>
                    <a:pt x="979652" y="204508"/>
                  </a:lnTo>
                  <a:lnTo>
                    <a:pt x="1132141" y="71196"/>
                  </a:lnTo>
                  <a:lnTo>
                    <a:pt x="1154087" y="96291"/>
                  </a:lnTo>
                  <a:lnTo>
                    <a:pt x="1170736" y="55664"/>
                  </a:lnTo>
                  <a:lnTo>
                    <a:pt x="1186383" y="17462"/>
                  </a:lnTo>
                  <a:lnTo>
                    <a:pt x="1103934" y="38925"/>
                  </a:lnTo>
                  <a:lnTo>
                    <a:pt x="1125880" y="64033"/>
                  </a:lnTo>
                  <a:lnTo>
                    <a:pt x="970114" y="200202"/>
                  </a:lnTo>
                  <a:lnTo>
                    <a:pt x="962240" y="196659"/>
                  </a:lnTo>
                  <a:lnTo>
                    <a:pt x="962240" y="207098"/>
                  </a:lnTo>
                  <a:lnTo>
                    <a:pt x="848652" y="306387"/>
                  </a:lnTo>
                  <a:lnTo>
                    <a:pt x="582764" y="54330"/>
                  </a:lnTo>
                  <a:lnTo>
                    <a:pt x="586295" y="46494"/>
                  </a:lnTo>
                  <a:lnTo>
                    <a:pt x="589000" y="43637"/>
                  </a:lnTo>
                  <a:lnTo>
                    <a:pt x="592226" y="40233"/>
                  </a:lnTo>
                  <a:lnTo>
                    <a:pt x="962240" y="207098"/>
                  </a:lnTo>
                  <a:lnTo>
                    <a:pt x="962240" y="196659"/>
                  </a:lnTo>
                  <a:lnTo>
                    <a:pt x="599160" y="32918"/>
                  </a:lnTo>
                  <a:lnTo>
                    <a:pt x="603656" y="28181"/>
                  </a:lnTo>
                  <a:lnTo>
                    <a:pt x="595655" y="25755"/>
                  </a:lnTo>
                  <a:lnTo>
                    <a:pt x="595922" y="25171"/>
                  </a:lnTo>
                  <a:lnTo>
                    <a:pt x="607263" y="0"/>
                  </a:lnTo>
                  <a:lnTo>
                    <a:pt x="522135" y="3403"/>
                  </a:lnTo>
                  <a:lnTo>
                    <a:pt x="551230" y="83477"/>
                  </a:lnTo>
                  <a:lnTo>
                    <a:pt x="570661" y="62979"/>
                  </a:lnTo>
                  <a:lnTo>
                    <a:pt x="575945" y="69456"/>
                  </a:lnTo>
                  <a:lnTo>
                    <a:pt x="578624" y="63512"/>
                  </a:lnTo>
                  <a:lnTo>
                    <a:pt x="841451" y="312686"/>
                  </a:lnTo>
                  <a:lnTo>
                    <a:pt x="484962" y="624332"/>
                  </a:lnTo>
                  <a:lnTo>
                    <a:pt x="491236" y="631507"/>
                  </a:lnTo>
                  <a:lnTo>
                    <a:pt x="848398" y="319265"/>
                  </a:lnTo>
                  <a:lnTo>
                    <a:pt x="948283" y="413969"/>
                  </a:lnTo>
                  <a:lnTo>
                    <a:pt x="520166" y="609523"/>
                  </a:lnTo>
                  <a:lnTo>
                    <a:pt x="524116" y="618197"/>
                  </a:lnTo>
                  <a:lnTo>
                    <a:pt x="955751" y="421043"/>
                  </a:lnTo>
                  <a:lnTo>
                    <a:pt x="1162812" y="617321"/>
                  </a:lnTo>
                  <a:lnTo>
                    <a:pt x="1169365" y="610400"/>
                  </a:lnTo>
                  <a:lnTo>
                    <a:pt x="965085" y="416775"/>
                  </a:lnTo>
                  <a:lnTo>
                    <a:pt x="1194663" y="311899"/>
                  </a:lnTo>
                  <a:lnTo>
                    <a:pt x="1427111" y="416712"/>
                  </a:lnTo>
                  <a:lnTo>
                    <a:pt x="1205687" y="610273"/>
                  </a:lnTo>
                  <a:lnTo>
                    <a:pt x="1211961" y="617448"/>
                  </a:lnTo>
                  <a:lnTo>
                    <a:pt x="1436662" y="421017"/>
                  </a:lnTo>
                  <a:lnTo>
                    <a:pt x="1905152" y="632256"/>
                  </a:lnTo>
                  <a:lnTo>
                    <a:pt x="1907095" y="627926"/>
                  </a:lnTo>
                  <a:lnTo>
                    <a:pt x="1910473" y="624535"/>
                  </a:lnTo>
                  <a:close/>
                </a:path>
                <a:path w="2725420" h="1721485">
                  <a:moveTo>
                    <a:pt x="2725026" y="1676133"/>
                  </a:moveTo>
                  <a:lnTo>
                    <a:pt x="2126462" y="1125448"/>
                  </a:lnTo>
                  <a:lnTo>
                    <a:pt x="2134374" y="1116850"/>
                  </a:lnTo>
                  <a:lnTo>
                    <a:pt x="2149043" y="1100912"/>
                  </a:lnTo>
                  <a:lnTo>
                    <a:pt x="2067166" y="1077353"/>
                  </a:lnTo>
                  <a:lnTo>
                    <a:pt x="2097443" y="1156982"/>
                  </a:lnTo>
                  <a:lnTo>
                    <a:pt x="2120023" y="1132459"/>
                  </a:lnTo>
                  <a:lnTo>
                    <a:pt x="2709062" y="1674406"/>
                  </a:lnTo>
                  <a:lnTo>
                    <a:pt x="2061972" y="1385722"/>
                  </a:lnTo>
                  <a:lnTo>
                    <a:pt x="2023516" y="1166025"/>
                  </a:lnTo>
                  <a:lnTo>
                    <a:pt x="2056358" y="1160272"/>
                  </a:lnTo>
                  <a:lnTo>
                    <a:pt x="2051354" y="1153502"/>
                  </a:lnTo>
                  <a:lnTo>
                    <a:pt x="2005685" y="1091780"/>
                  </a:lnTo>
                  <a:lnTo>
                    <a:pt x="1981301" y="1173416"/>
                  </a:lnTo>
                  <a:lnTo>
                    <a:pt x="2014131" y="1167663"/>
                  </a:lnTo>
                  <a:lnTo>
                    <a:pt x="2051481" y="1381036"/>
                  </a:lnTo>
                  <a:lnTo>
                    <a:pt x="1744916" y="1244269"/>
                  </a:lnTo>
                  <a:lnTo>
                    <a:pt x="1890229" y="1142212"/>
                  </a:lnTo>
                  <a:lnTo>
                    <a:pt x="1909394" y="1169492"/>
                  </a:lnTo>
                  <a:lnTo>
                    <a:pt x="1932254" y="1127112"/>
                  </a:lnTo>
                  <a:lnTo>
                    <a:pt x="1949843" y="1094524"/>
                  </a:lnTo>
                  <a:lnTo>
                    <a:pt x="1899208" y="1102106"/>
                  </a:lnTo>
                  <a:lnTo>
                    <a:pt x="1907108" y="1094524"/>
                  </a:lnTo>
                  <a:lnTo>
                    <a:pt x="1884756" y="1090879"/>
                  </a:lnTo>
                  <a:lnTo>
                    <a:pt x="1884756" y="1134414"/>
                  </a:lnTo>
                  <a:lnTo>
                    <a:pt x="1734781" y="1239748"/>
                  </a:lnTo>
                  <a:lnTo>
                    <a:pt x="1725701" y="1235697"/>
                  </a:lnTo>
                  <a:lnTo>
                    <a:pt x="1725701" y="1246124"/>
                  </a:lnTo>
                  <a:lnTo>
                    <a:pt x="1599666" y="1334643"/>
                  </a:lnTo>
                  <a:lnTo>
                    <a:pt x="1591487" y="1328432"/>
                  </a:lnTo>
                  <a:lnTo>
                    <a:pt x="1591487" y="1340383"/>
                  </a:lnTo>
                  <a:lnTo>
                    <a:pt x="1464729" y="1429410"/>
                  </a:lnTo>
                  <a:lnTo>
                    <a:pt x="1455585" y="1425448"/>
                  </a:lnTo>
                  <a:lnTo>
                    <a:pt x="1455585" y="1435823"/>
                  </a:lnTo>
                  <a:lnTo>
                    <a:pt x="1109141" y="1679155"/>
                  </a:lnTo>
                  <a:lnTo>
                    <a:pt x="1111999" y="1676247"/>
                  </a:lnTo>
                  <a:lnTo>
                    <a:pt x="883920" y="1451698"/>
                  </a:lnTo>
                  <a:lnTo>
                    <a:pt x="917460" y="1407464"/>
                  </a:lnTo>
                  <a:lnTo>
                    <a:pt x="1192834" y="1321777"/>
                  </a:lnTo>
                  <a:lnTo>
                    <a:pt x="1455585" y="1435823"/>
                  </a:lnTo>
                  <a:lnTo>
                    <a:pt x="1455585" y="1425448"/>
                  </a:lnTo>
                  <a:lnTo>
                    <a:pt x="1206766" y="1317434"/>
                  </a:lnTo>
                  <a:lnTo>
                    <a:pt x="1458404" y="1239139"/>
                  </a:lnTo>
                  <a:lnTo>
                    <a:pt x="1591487" y="1340383"/>
                  </a:lnTo>
                  <a:lnTo>
                    <a:pt x="1591487" y="1328432"/>
                  </a:lnTo>
                  <a:lnTo>
                    <a:pt x="1469567" y="1235671"/>
                  </a:lnTo>
                  <a:lnTo>
                    <a:pt x="1606651" y="1193012"/>
                  </a:lnTo>
                  <a:lnTo>
                    <a:pt x="1725701" y="1246124"/>
                  </a:lnTo>
                  <a:lnTo>
                    <a:pt x="1725701" y="1235697"/>
                  </a:lnTo>
                  <a:lnTo>
                    <a:pt x="1620418" y="1188720"/>
                  </a:lnTo>
                  <a:lnTo>
                    <a:pt x="1835759" y="1121714"/>
                  </a:lnTo>
                  <a:lnTo>
                    <a:pt x="1845665" y="1153541"/>
                  </a:lnTo>
                  <a:lnTo>
                    <a:pt x="1877021" y="1123416"/>
                  </a:lnTo>
                  <a:lnTo>
                    <a:pt x="1884756" y="1134414"/>
                  </a:lnTo>
                  <a:lnTo>
                    <a:pt x="1884756" y="1090879"/>
                  </a:lnTo>
                  <a:lnTo>
                    <a:pt x="1823034" y="1080782"/>
                  </a:lnTo>
                  <a:lnTo>
                    <a:pt x="1832940" y="1112608"/>
                  </a:lnTo>
                  <a:lnTo>
                    <a:pt x="1607235" y="1182852"/>
                  </a:lnTo>
                  <a:lnTo>
                    <a:pt x="1593469" y="1176718"/>
                  </a:lnTo>
                  <a:lnTo>
                    <a:pt x="1593469" y="1187132"/>
                  </a:lnTo>
                  <a:lnTo>
                    <a:pt x="1460258" y="1228585"/>
                  </a:lnTo>
                  <a:lnTo>
                    <a:pt x="1328191" y="1128102"/>
                  </a:lnTo>
                  <a:lnTo>
                    <a:pt x="1334046" y="1120406"/>
                  </a:lnTo>
                  <a:lnTo>
                    <a:pt x="1348384" y="1101559"/>
                  </a:lnTo>
                  <a:lnTo>
                    <a:pt x="1340205" y="1100023"/>
                  </a:lnTo>
                  <a:lnTo>
                    <a:pt x="1349844" y="1078433"/>
                  </a:lnTo>
                  <a:lnTo>
                    <a:pt x="1593469" y="1187132"/>
                  </a:lnTo>
                  <a:lnTo>
                    <a:pt x="1593469" y="1176718"/>
                  </a:lnTo>
                  <a:lnTo>
                    <a:pt x="1353718" y="1069733"/>
                  </a:lnTo>
                  <a:lnTo>
                    <a:pt x="1356029" y="1064564"/>
                  </a:lnTo>
                  <a:lnTo>
                    <a:pt x="1367307" y="1039291"/>
                  </a:lnTo>
                  <a:lnTo>
                    <a:pt x="1282192" y="1043038"/>
                  </a:lnTo>
                  <a:lnTo>
                    <a:pt x="1326908" y="1097508"/>
                  </a:lnTo>
                  <a:lnTo>
                    <a:pt x="1264666" y="1085748"/>
                  </a:lnTo>
                  <a:lnTo>
                    <a:pt x="1302245" y="1162215"/>
                  </a:lnTo>
                  <a:lnTo>
                    <a:pt x="1322425" y="1135684"/>
                  </a:lnTo>
                  <a:lnTo>
                    <a:pt x="1449095" y="1232065"/>
                  </a:lnTo>
                  <a:lnTo>
                    <a:pt x="1193368" y="1311630"/>
                  </a:lnTo>
                  <a:lnTo>
                    <a:pt x="1179449" y="1305598"/>
                  </a:lnTo>
                  <a:lnTo>
                    <a:pt x="1179449" y="1315961"/>
                  </a:lnTo>
                  <a:lnTo>
                    <a:pt x="927366" y="1394409"/>
                  </a:lnTo>
                  <a:lnTo>
                    <a:pt x="1034542" y="1253070"/>
                  </a:lnTo>
                  <a:lnTo>
                    <a:pt x="1179449" y="1315961"/>
                  </a:lnTo>
                  <a:lnTo>
                    <a:pt x="1179449" y="1305598"/>
                  </a:lnTo>
                  <a:lnTo>
                    <a:pt x="1040460" y="1245260"/>
                  </a:lnTo>
                  <a:lnTo>
                    <a:pt x="1123848" y="1135291"/>
                  </a:lnTo>
                  <a:lnTo>
                    <a:pt x="1150404" y="1155433"/>
                  </a:lnTo>
                  <a:lnTo>
                    <a:pt x="1154544" y="1133284"/>
                  </a:lnTo>
                  <a:lnTo>
                    <a:pt x="1157960" y="1140040"/>
                  </a:lnTo>
                  <a:lnTo>
                    <a:pt x="1190701" y="1096060"/>
                  </a:lnTo>
                  <a:lnTo>
                    <a:pt x="1208824" y="1071702"/>
                  </a:lnTo>
                  <a:lnTo>
                    <a:pt x="1166050" y="1071867"/>
                  </a:lnTo>
                  <a:lnTo>
                    <a:pt x="1166088" y="1071702"/>
                  </a:lnTo>
                  <a:lnTo>
                    <a:pt x="1165758" y="1071867"/>
                  </a:lnTo>
                  <a:lnTo>
                    <a:pt x="1123632" y="1072019"/>
                  </a:lnTo>
                  <a:lnTo>
                    <a:pt x="1131963" y="1088542"/>
                  </a:lnTo>
                  <a:lnTo>
                    <a:pt x="1116253" y="1096302"/>
                  </a:lnTo>
                  <a:lnTo>
                    <a:pt x="1116253" y="1129538"/>
                  </a:lnTo>
                  <a:lnTo>
                    <a:pt x="1031455" y="1241361"/>
                  </a:lnTo>
                  <a:lnTo>
                    <a:pt x="1025537" y="1238796"/>
                  </a:lnTo>
                  <a:lnTo>
                    <a:pt x="1025537" y="1249172"/>
                  </a:lnTo>
                  <a:lnTo>
                    <a:pt x="911720" y="1399273"/>
                  </a:lnTo>
                  <a:lnTo>
                    <a:pt x="901814" y="1402359"/>
                  </a:lnTo>
                  <a:lnTo>
                    <a:pt x="901814" y="1412328"/>
                  </a:lnTo>
                  <a:lnTo>
                    <a:pt x="877074" y="1444955"/>
                  </a:lnTo>
                  <a:lnTo>
                    <a:pt x="857846" y="1426006"/>
                  </a:lnTo>
                  <a:lnTo>
                    <a:pt x="901814" y="1412328"/>
                  </a:lnTo>
                  <a:lnTo>
                    <a:pt x="901814" y="1402359"/>
                  </a:lnTo>
                  <a:lnTo>
                    <a:pt x="850150" y="1418424"/>
                  </a:lnTo>
                  <a:lnTo>
                    <a:pt x="839838" y="1408277"/>
                  </a:lnTo>
                  <a:lnTo>
                    <a:pt x="839838" y="1421638"/>
                  </a:lnTo>
                  <a:lnTo>
                    <a:pt x="602818" y="1495386"/>
                  </a:lnTo>
                  <a:lnTo>
                    <a:pt x="567296" y="1400784"/>
                  </a:lnTo>
                  <a:lnTo>
                    <a:pt x="733475" y="1316913"/>
                  </a:lnTo>
                  <a:lnTo>
                    <a:pt x="839838" y="1421638"/>
                  </a:lnTo>
                  <a:lnTo>
                    <a:pt x="839838" y="1408277"/>
                  </a:lnTo>
                  <a:lnTo>
                    <a:pt x="742454" y="1312392"/>
                  </a:lnTo>
                  <a:lnTo>
                    <a:pt x="940701" y="1212354"/>
                  </a:lnTo>
                  <a:lnTo>
                    <a:pt x="1025537" y="1249172"/>
                  </a:lnTo>
                  <a:lnTo>
                    <a:pt x="1025537" y="1238796"/>
                  </a:lnTo>
                  <a:lnTo>
                    <a:pt x="951750" y="1206766"/>
                  </a:lnTo>
                  <a:lnTo>
                    <a:pt x="1111669" y="1126070"/>
                  </a:lnTo>
                  <a:lnTo>
                    <a:pt x="1116253" y="1129538"/>
                  </a:lnTo>
                  <a:lnTo>
                    <a:pt x="1116253" y="1096302"/>
                  </a:lnTo>
                  <a:lnTo>
                    <a:pt x="1089685" y="1109395"/>
                  </a:lnTo>
                  <a:lnTo>
                    <a:pt x="1103210" y="1119670"/>
                  </a:lnTo>
                  <a:lnTo>
                    <a:pt x="940384" y="1201839"/>
                  </a:lnTo>
                  <a:lnTo>
                    <a:pt x="621372" y="1063345"/>
                  </a:lnTo>
                  <a:lnTo>
                    <a:pt x="623570" y="1058291"/>
                  </a:lnTo>
                  <a:lnTo>
                    <a:pt x="634644" y="1032764"/>
                  </a:lnTo>
                  <a:lnTo>
                    <a:pt x="549579" y="1037374"/>
                  </a:lnTo>
                  <a:lnTo>
                    <a:pt x="604316" y="1102664"/>
                  </a:lnTo>
                  <a:lnTo>
                    <a:pt x="617588" y="1072083"/>
                  </a:lnTo>
                  <a:lnTo>
                    <a:pt x="929322" y="1207414"/>
                  </a:lnTo>
                  <a:lnTo>
                    <a:pt x="735291" y="1305331"/>
                  </a:lnTo>
                  <a:lnTo>
                    <a:pt x="545731" y="1118666"/>
                  </a:lnTo>
                  <a:lnTo>
                    <a:pt x="554507" y="1109751"/>
                  </a:lnTo>
                  <a:lnTo>
                    <a:pt x="569125" y="1094905"/>
                  </a:lnTo>
                  <a:lnTo>
                    <a:pt x="488099" y="1068590"/>
                  </a:lnTo>
                  <a:lnTo>
                    <a:pt x="515670" y="1149197"/>
                  </a:lnTo>
                  <a:lnTo>
                    <a:pt x="539051" y="1125448"/>
                  </a:lnTo>
                  <a:lnTo>
                    <a:pt x="726313" y="1309865"/>
                  </a:lnTo>
                  <a:lnTo>
                    <a:pt x="563930" y="1391805"/>
                  </a:lnTo>
                  <a:lnTo>
                    <a:pt x="463499" y="1124204"/>
                  </a:lnTo>
                  <a:lnTo>
                    <a:pt x="494703" y="1112494"/>
                  </a:lnTo>
                  <a:lnTo>
                    <a:pt x="494525" y="1112316"/>
                  </a:lnTo>
                  <a:lnTo>
                    <a:pt x="432257" y="1054544"/>
                  </a:lnTo>
                  <a:lnTo>
                    <a:pt x="423367" y="1139266"/>
                  </a:lnTo>
                  <a:lnTo>
                    <a:pt x="454583" y="1127556"/>
                  </a:lnTo>
                  <a:lnTo>
                    <a:pt x="555383" y="1396123"/>
                  </a:lnTo>
                  <a:lnTo>
                    <a:pt x="46977" y="1652676"/>
                  </a:lnTo>
                  <a:lnTo>
                    <a:pt x="355307" y="1122794"/>
                  </a:lnTo>
                  <a:lnTo>
                    <a:pt x="384124" y="1139558"/>
                  </a:lnTo>
                  <a:lnTo>
                    <a:pt x="386194" y="1107033"/>
                  </a:lnTo>
                  <a:lnTo>
                    <a:pt x="389521" y="1054544"/>
                  </a:lnTo>
                  <a:lnTo>
                    <a:pt x="318262" y="1101242"/>
                  </a:lnTo>
                  <a:lnTo>
                    <a:pt x="347078" y="1118006"/>
                  </a:lnTo>
                  <a:lnTo>
                    <a:pt x="31381" y="1660537"/>
                  </a:lnTo>
                  <a:lnTo>
                    <a:pt x="1968" y="1675384"/>
                  </a:lnTo>
                  <a:lnTo>
                    <a:pt x="6261" y="1683893"/>
                  </a:lnTo>
                  <a:lnTo>
                    <a:pt x="22593" y="1675650"/>
                  </a:lnTo>
                  <a:lnTo>
                    <a:pt x="0" y="1714487"/>
                  </a:lnTo>
                  <a:lnTo>
                    <a:pt x="8229" y="1719275"/>
                  </a:lnTo>
                  <a:lnTo>
                    <a:pt x="38188" y="1667789"/>
                  </a:lnTo>
                  <a:lnTo>
                    <a:pt x="558749" y="1405089"/>
                  </a:lnTo>
                  <a:lnTo>
                    <a:pt x="593712" y="1498219"/>
                  </a:lnTo>
                  <a:lnTo>
                    <a:pt x="264083" y="1600784"/>
                  </a:lnTo>
                  <a:lnTo>
                    <a:pt x="266915" y="1609877"/>
                  </a:lnTo>
                  <a:lnTo>
                    <a:pt x="597065" y="1507147"/>
                  </a:lnTo>
                  <a:lnTo>
                    <a:pt x="662444" y="1681314"/>
                  </a:lnTo>
                  <a:lnTo>
                    <a:pt x="671360" y="1677962"/>
                  </a:lnTo>
                  <a:lnTo>
                    <a:pt x="606171" y="1504315"/>
                  </a:lnTo>
                  <a:lnTo>
                    <a:pt x="847534" y="1429219"/>
                  </a:lnTo>
                  <a:lnTo>
                    <a:pt x="871270" y="1452600"/>
                  </a:lnTo>
                  <a:lnTo>
                    <a:pt x="673061" y="1714004"/>
                  </a:lnTo>
                  <a:lnTo>
                    <a:pt x="680656" y="1719757"/>
                  </a:lnTo>
                  <a:lnTo>
                    <a:pt x="878116" y="1459344"/>
                  </a:lnTo>
                  <a:lnTo>
                    <a:pt x="1105319" y="1683029"/>
                  </a:lnTo>
                  <a:lnTo>
                    <a:pt x="1106335" y="1682000"/>
                  </a:lnTo>
                  <a:lnTo>
                    <a:pt x="1111402" y="1689188"/>
                  </a:lnTo>
                  <a:lnTo>
                    <a:pt x="1465834" y="1440268"/>
                  </a:lnTo>
                  <a:lnTo>
                    <a:pt x="2113242" y="1721256"/>
                  </a:lnTo>
                  <a:lnTo>
                    <a:pt x="2115134" y="1716887"/>
                  </a:lnTo>
                  <a:lnTo>
                    <a:pt x="2119820" y="1716062"/>
                  </a:lnTo>
                  <a:lnTo>
                    <a:pt x="2108924" y="1653844"/>
                  </a:lnTo>
                  <a:lnTo>
                    <a:pt x="2108924" y="1709013"/>
                  </a:lnTo>
                  <a:lnTo>
                    <a:pt x="2044268" y="1680959"/>
                  </a:lnTo>
                  <a:lnTo>
                    <a:pt x="2048167" y="1675841"/>
                  </a:lnTo>
                  <a:lnTo>
                    <a:pt x="2032342" y="1663814"/>
                  </a:lnTo>
                  <a:lnTo>
                    <a:pt x="2032342" y="1675790"/>
                  </a:lnTo>
                  <a:lnTo>
                    <a:pt x="1474965" y="1433855"/>
                  </a:lnTo>
                  <a:lnTo>
                    <a:pt x="1599438" y="1346441"/>
                  </a:lnTo>
                  <a:lnTo>
                    <a:pt x="2032342" y="1675790"/>
                  </a:lnTo>
                  <a:lnTo>
                    <a:pt x="2032342" y="1663814"/>
                  </a:lnTo>
                  <a:lnTo>
                    <a:pt x="1607616" y="1340700"/>
                  </a:lnTo>
                  <a:lnTo>
                    <a:pt x="1735836" y="1250645"/>
                  </a:lnTo>
                  <a:lnTo>
                    <a:pt x="2053463" y="1392351"/>
                  </a:lnTo>
                  <a:lnTo>
                    <a:pt x="2108924" y="1709013"/>
                  </a:lnTo>
                  <a:lnTo>
                    <a:pt x="2108924" y="1653844"/>
                  </a:lnTo>
                  <a:lnTo>
                    <a:pt x="2063953" y="1397038"/>
                  </a:lnTo>
                  <a:lnTo>
                    <a:pt x="2719857" y="1689646"/>
                  </a:lnTo>
                  <a:lnTo>
                    <a:pt x="2723743" y="1680946"/>
                  </a:lnTo>
                  <a:lnTo>
                    <a:pt x="2721508" y="1679956"/>
                  </a:lnTo>
                  <a:lnTo>
                    <a:pt x="2725026" y="16761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1534" y="2076134"/>
              <a:ext cx="229565" cy="24076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264" y="2060642"/>
              <a:ext cx="229565" cy="24076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7956" y="2076134"/>
              <a:ext cx="229565" cy="240764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pic>
        <p:nvPicPr>
          <p:cNvPr id="2050" name="Picture 2" descr="The Softmax Function, Neural Net Outputs as Probabilities, and Ensemble  Classifiers | by Haihan Lan | Towards Data Science">
            <a:extLst>
              <a:ext uri="{FF2B5EF4-FFF2-40B4-BE49-F238E27FC236}">
                <a16:creationId xmlns:a16="http://schemas.microsoft.com/office/drawing/2014/main" id="{32C88013-4263-46A6-87E7-10586B55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48" y="4773966"/>
            <a:ext cx="19621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ftmax Function Definition | DeepAI">
            <a:extLst>
              <a:ext uri="{FF2B5EF4-FFF2-40B4-BE49-F238E27FC236}">
                <a16:creationId xmlns:a16="http://schemas.microsoft.com/office/drawing/2014/main" id="{3FC2D1A8-1428-4E1A-9459-2ECF87D4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91" y="4773966"/>
            <a:ext cx="2984692" cy="132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BA3F796-EEC6-4B2F-BA92-57CB3C175D16}"/>
              </a:ext>
            </a:extLst>
          </p:cNvPr>
          <p:cNvSpPr txBox="1"/>
          <p:nvPr/>
        </p:nvSpPr>
        <p:spPr>
          <a:xfrm>
            <a:off x="332106" y="72245"/>
            <a:ext cx="10979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2129"/>
                </a:solidFill>
                <a:effectLst/>
                <a:latin typeface="Ubuntu"/>
              </a:rPr>
              <a:t>The </a:t>
            </a:r>
            <a:r>
              <a:rPr lang="en-US" b="0" i="0" dirty="0" err="1">
                <a:solidFill>
                  <a:srgbClr val="1D2129"/>
                </a:solidFill>
                <a:effectLst/>
                <a:latin typeface="Ubuntu"/>
              </a:rPr>
              <a:t>softmax</a:t>
            </a:r>
            <a:r>
              <a:rPr lang="en-US" b="0" i="0" dirty="0">
                <a:solidFill>
                  <a:srgbClr val="1D2129"/>
                </a:solidFill>
                <a:effectLst/>
                <a:latin typeface="Ubuntu"/>
              </a:rPr>
              <a:t> function is a function that turns a </a:t>
            </a:r>
            <a:r>
              <a:rPr lang="en-US" b="0" i="0" u="none" strike="noStrike" dirty="0">
                <a:effectLst/>
                <a:latin typeface="Ubuntu"/>
                <a:hlinkClick r:id="rId8"/>
              </a:rPr>
              <a:t>vector</a:t>
            </a:r>
            <a:r>
              <a:rPr lang="en-US" b="0" i="0" dirty="0">
                <a:solidFill>
                  <a:srgbClr val="1D2129"/>
                </a:solidFill>
                <a:effectLst/>
                <a:latin typeface="Ubuntu"/>
              </a:rPr>
              <a:t> of K real values into a vector of K real values that sum to 1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2488" y="57304"/>
            <a:ext cx="3463925" cy="4791710"/>
            <a:chOff x="2062488" y="57304"/>
            <a:chExt cx="3463925" cy="4791710"/>
          </a:xfrm>
        </p:grpSpPr>
        <p:sp>
          <p:nvSpPr>
            <p:cNvPr id="3" name="object 3"/>
            <p:cNvSpPr/>
            <p:nvPr/>
          </p:nvSpPr>
          <p:spPr>
            <a:xfrm>
              <a:off x="2065663" y="495372"/>
              <a:ext cx="2790190" cy="1520190"/>
            </a:xfrm>
            <a:custGeom>
              <a:avLst/>
              <a:gdLst/>
              <a:ahLst/>
              <a:cxnLst/>
              <a:rect l="l" t="t" r="r" b="b"/>
              <a:pathLst>
                <a:path w="2790190" h="1520189">
                  <a:moveTo>
                    <a:pt x="2536413" y="0"/>
                  </a:moveTo>
                  <a:lnTo>
                    <a:pt x="253284" y="0"/>
                  </a:lnTo>
                  <a:lnTo>
                    <a:pt x="207756" y="4080"/>
                  </a:lnTo>
                  <a:lnTo>
                    <a:pt x="164905" y="15846"/>
                  </a:lnTo>
                  <a:lnTo>
                    <a:pt x="125447" y="34580"/>
                  </a:lnTo>
                  <a:lnTo>
                    <a:pt x="90096" y="59569"/>
                  </a:lnTo>
                  <a:lnTo>
                    <a:pt x="59569" y="90096"/>
                  </a:lnTo>
                  <a:lnTo>
                    <a:pt x="34580" y="125447"/>
                  </a:lnTo>
                  <a:lnTo>
                    <a:pt x="15846" y="164905"/>
                  </a:lnTo>
                  <a:lnTo>
                    <a:pt x="4080" y="207756"/>
                  </a:lnTo>
                  <a:lnTo>
                    <a:pt x="0" y="253284"/>
                  </a:lnTo>
                  <a:lnTo>
                    <a:pt x="0" y="1266400"/>
                  </a:lnTo>
                  <a:lnTo>
                    <a:pt x="4080" y="1311929"/>
                  </a:lnTo>
                  <a:lnTo>
                    <a:pt x="15846" y="1354780"/>
                  </a:lnTo>
                  <a:lnTo>
                    <a:pt x="34580" y="1394238"/>
                  </a:lnTo>
                  <a:lnTo>
                    <a:pt x="59569" y="1429589"/>
                  </a:lnTo>
                  <a:lnTo>
                    <a:pt x="90096" y="1460116"/>
                  </a:lnTo>
                  <a:lnTo>
                    <a:pt x="125447" y="1485104"/>
                  </a:lnTo>
                  <a:lnTo>
                    <a:pt x="164905" y="1503839"/>
                  </a:lnTo>
                  <a:lnTo>
                    <a:pt x="207756" y="1515605"/>
                  </a:lnTo>
                  <a:lnTo>
                    <a:pt x="253284" y="1519685"/>
                  </a:lnTo>
                  <a:lnTo>
                    <a:pt x="2536413" y="1519685"/>
                  </a:lnTo>
                  <a:lnTo>
                    <a:pt x="2581941" y="1515605"/>
                  </a:lnTo>
                  <a:lnTo>
                    <a:pt x="2624792" y="1503839"/>
                  </a:lnTo>
                  <a:lnTo>
                    <a:pt x="2664251" y="1485104"/>
                  </a:lnTo>
                  <a:lnTo>
                    <a:pt x="2699601" y="1460116"/>
                  </a:lnTo>
                  <a:lnTo>
                    <a:pt x="2730129" y="1429589"/>
                  </a:lnTo>
                  <a:lnTo>
                    <a:pt x="2755117" y="1394238"/>
                  </a:lnTo>
                  <a:lnTo>
                    <a:pt x="2773852" y="1354780"/>
                  </a:lnTo>
                  <a:lnTo>
                    <a:pt x="2785617" y="1311929"/>
                  </a:lnTo>
                  <a:lnTo>
                    <a:pt x="2789698" y="1266400"/>
                  </a:lnTo>
                  <a:lnTo>
                    <a:pt x="2789698" y="253284"/>
                  </a:lnTo>
                  <a:lnTo>
                    <a:pt x="2785617" y="207756"/>
                  </a:lnTo>
                  <a:lnTo>
                    <a:pt x="2773852" y="164905"/>
                  </a:lnTo>
                  <a:lnTo>
                    <a:pt x="2755117" y="125447"/>
                  </a:lnTo>
                  <a:lnTo>
                    <a:pt x="2730129" y="90096"/>
                  </a:lnTo>
                  <a:lnTo>
                    <a:pt x="2699601" y="59569"/>
                  </a:lnTo>
                  <a:lnTo>
                    <a:pt x="2664251" y="34580"/>
                  </a:lnTo>
                  <a:lnTo>
                    <a:pt x="2624792" y="15846"/>
                  </a:lnTo>
                  <a:lnTo>
                    <a:pt x="2581941" y="4080"/>
                  </a:lnTo>
                  <a:lnTo>
                    <a:pt x="2536413" y="0"/>
                  </a:lnTo>
                  <a:close/>
                </a:path>
              </a:pathLst>
            </a:custGeom>
            <a:solidFill>
              <a:srgbClr val="FFFF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5663" y="495372"/>
              <a:ext cx="2790190" cy="1520190"/>
            </a:xfrm>
            <a:custGeom>
              <a:avLst/>
              <a:gdLst/>
              <a:ahLst/>
              <a:cxnLst/>
              <a:rect l="l" t="t" r="r" b="b"/>
              <a:pathLst>
                <a:path w="2790190" h="1520189">
                  <a:moveTo>
                    <a:pt x="0" y="253284"/>
                  </a:moveTo>
                  <a:lnTo>
                    <a:pt x="4080" y="207756"/>
                  </a:lnTo>
                  <a:lnTo>
                    <a:pt x="15846" y="164905"/>
                  </a:lnTo>
                  <a:lnTo>
                    <a:pt x="34580" y="125447"/>
                  </a:lnTo>
                  <a:lnTo>
                    <a:pt x="59569" y="90096"/>
                  </a:lnTo>
                  <a:lnTo>
                    <a:pt x="90096" y="59569"/>
                  </a:lnTo>
                  <a:lnTo>
                    <a:pt x="125447" y="34580"/>
                  </a:lnTo>
                  <a:lnTo>
                    <a:pt x="164905" y="15846"/>
                  </a:lnTo>
                  <a:lnTo>
                    <a:pt x="207756" y="4080"/>
                  </a:lnTo>
                  <a:lnTo>
                    <a:pt x="253284" y="0"/>
                  </a:lnTo>
                  <a:lnTo>
                    <a:pt x="2536413" y="0"/>
                  </a:lnTo>
                  <a:lnTo>
                    <a:pt x="2581941" y="4080"/>
                  </a:lnTo>
                  <a:lnTo>
                    <a:pt x="2624792" y="15846"/>
                  </a:lnTo>
                  <a:lnTo>
                    <a:pt x="2664251" y="34580"/>
                  </a:lnTo>
                  <a:lnTo>
                    <a:pt x="2699601" y="59569"/>
                  </a:lnTo>
                  <a:lnTo>
                    <a:pt x="2730128" y="90096"/>
                  </a:lnTo>
                  <a:lnTo>
                    <a:pt x="2755117" y="125447"/>
                  </a:lnTo>
                  <a:lnTo>
                    <a:pt x="2773851" y="164905"/>
                  </a:lnTo>
                  <a:lnTo>
                    <a:pt x="2785617" y="207756"/>
                  </a:lnTo>
                  <a:lnTo>
                    <a:pt x="2789698" y="253284"/>
                  </a:lnTo>
                  <a:lnTo>
                    <a:pt x="2789698" y="1266400"/>
                  </a:lnTo>
                  <a:lnTo>
                    <a:pt x="2785617" y="1311928"/>
                  </a:lnTo>
                  <a:lnTo>
                    <a:pt x="2773851" y="1354779"/>
                  </a:lnTo>
                  <a:lnTo>
                    <a:pt x="2755117" y="1394237"/>
                  </a:lnTo>
                  <a:lnTo>
                    <a:pt x="2730128" y="1429588"/>
                  </a:lnTo>
                  <a:lnTo>
                    <a:pt x="2699601" y="1460115"/>
                  </a:lnTo>
                  <a:lnTo>
                    <a:pt x="2664251" y="1485104"/>
                  </a:lnTo>
                  <a:lnTo>
                    <a:pt x="2624792" y="1503838"/>
                  </a:lnTo>
                  <a:lnTo>
                    <a:pt x="2581941" y="1515604"/>
                  </a:lnTo>
                  <a:lnTo>
                    <a:pt x="2536413" y="1519685"/>
                  </a:lnTo>
                  <a:lnTo>
                    <a:pt x="253284" y="1519685"/>
                  </a:lnTo>
                  <a:lnTo>
                    <a:pt x="207756" y="1515604"/>
                  </a:lnTo>
                  <a:lnTo>
                    <a:pt x="164905" y="1503838"/>
                  </a:lnTo>
                  <a:lnTo>
                    <a:pt x="125447" y="1485104"/>
                  </a:lnTo>
                  <a:lnTo>
                    <a:pt x="90096" y="1460115"/>
                  </a:lnTo>
                  <a:lnTo>
                    <a:pt x="59569" y="1429588"/>
                  </a:lnTo>
                  <a:lnTo>
                    <a:pt x="34580" y="1394237"/>
                  </a:lnTo>
                  <a:lnTo>
                    <a:pt x="15846" y="1354779"/>
                  </a:lnTo>
                  <a:lnTo>
                    <a:pt x="4080" y="1311928"/>
                  </a:lnTo>
                  <a:lnTo>
                    <a:pt x="0" y="1266400"/>
                  </a:lnTo>
                  <a:lnTo>
                    <a:pt x="0" y="253284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60577" y="139471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60577" y="139471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1203" y="1718335"/>
              <a:ext cx="2183765" cy="1224915"/>
            </a:xfrm>
            <a:custGeom>
              <a:avLst/>
              <a:gdLst/>
              <a:ahLst/>
              <a:cxnLst/>
              <a:rect l="l" t="t" r="r" b="b"/>
              <a:pathLst>
                <a:path w="2183765" h="1224914">
                  <a:moveTo>
                    <a:pt x="583361" y="33121"/>
                  </a:moveTo>
                  <a:lnTo>
                    <a:pt x="513588" y="82003"/>
                  </a:lnTo>
                  <a:lnTo>
                    <a:pt x="542912" y="97866"/>
                  </a:lnTo>
                  <a:lnTo>
                    <a:pt x="0" y="1101064"/>
                  </a:lnTo>
                  <a:lnTo>
                    <a:pt x="8382" y="1105598"/>
                  </a:lnTo>
                  <a:lnTo>
                    <a:pt x="551281" y="102400"/>
                  </a:lnTo>
                  <a:lnTo>
                    <a:pt x="580605" y="118262"/>
                  </a:lnTo>
                  <a:lnTo>
                    <a:pt x="581621" y="86702"/>
                  </a:lnTo>
                  <a:lnTo>
                    <a:pt x="583361" y="33121"/>
                  </a:lnTo>
                  <a:close/>
                </a:path>
                <a:path w="2183765" h="1224914">
                  <a:moveTo>
                    <a:pt x="768654" y="143421"/>
                  </a:moveTo>
                  <a:lnTo>
                    <a:pt x="762304" y="130721"/>
                  </a:lnTo>
                  <a:lnTo>
                    <a:pt x="730554" y="67221"/>
                  </a:lnTo>
                  <a:lnTo>
                    <a:pt x="692454" y="143421"/>
                  </a:lnTo>
                  <a:lnTo>
                    <a:pt x="725792" y="143421"/>
                  </a:lnTo>
                  <a:lnTo>
                    <a:pt x="725792" y="1105954"/>
                  </a:lnTo>
                  <a:lnTo>
                    <a:pt x="735317" y="1105954"/>
                  </a:lnTo>
                  <a:lnTo>
                    <a:pt x="735317" y="143421"/>
                  </a:lnTo>
                  <a:lnTo>
                    <a:pt x="768654" y="143421"/>
                  </a:lnTo>
                  <a:close/>
                </a:path>
                <a:path w="2183765" h="1224914">
                  <a:moveTo>
                    <a:pt x="1457998" y="1219276"/>
                  </a:moveTo>
                  <a:lnTo>
                    <a:pt x="912215" y="99529"/>
                  </a:lnTo>
                  <a:lnTo>
                    <a:pt x="935634" y="88112"/>
                  </a:lnTo>
                  <a:lnTo>
                    <a:pt x="942187" y="84924"/>
                  </a:lnTo>
                  <a:lnTo>
                    <a:pt x="874547" y="33121"/>
                  </a:lnTo>
                  <a:lnTo>
                    <a:pt x="873683" y="118313"/>
                  </a:lnTo>
                  <a:lnTo>
                    <a:pt x="903655" y="103695"/>
                  </a:lnTo>
                  <a:lnTo>
                    <a:pt x="1449438" y="1223454"/>
                  </a:lnTo>
                  <a:lnTo>
                    <a:pt x="1457998" y="1219276"/>
                  </a:lnTo>
                  <a:close/>
                </a:path>
                <a:path w="2183765" h="1224914">
                  <a:moveTo>
                    <a:pt x="2183409" y="1217955"/>
                  </a:moveTo>
                  <a:lnTo>
                    <a:pt x="983488" y="49745"/>
                  </a:lnTo>
                  <a:lnTo>
                    <a:pt x="992111" y="40881"/>
                  </a:lnTo>
                  <a:lnTo>
                    <a:pt x="1006741" y="25857"/>
                  </a:lnTo>
                  <a:lnTo>
                    <a:pt x="925563" y="0"/>
                  </a:lnTo>
                  <a:lnTo>
                    <a:pt x="953592" y="80454"/>
                  </a:lnTo>
                  <a:lnTo>
                    <a:pt x="976845" y="56565"/>
                  </a:lnTo>
                  <a:lnTo>
                    <a:pt x="2176767" y="1224775"/>
                  </a:lnTo>
                  <a:lnTo>
                    <a:pt x="2183409" y="1217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0935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0935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1294" y="2855757"/>
              <a:ext cx="620395" cy="443865"/>
            </a:xfrm>
            <a:custGeom>
              <a:avLst/>
              <a:gdLst/>
              <a:ahLst/>
              <a:cxnLst/>
              <a:rect l="l" t="t" r="r" b="b"/>
              <a:pathLst>
                <a:path w="620395" h="443864">
                  <a:moveTo>
                    <a:pt x="309954" y="0"/>
                  </a:moveTo>
                  <a:lnTo>
                    <a:pt x="254240" y="3571"/>
                  </a:lnTo>
                  <a:lnTo>
                    <a:pt x="201801" y="13867"/>
                  </a:lnTo>
                  <a:lnTo>
                    <a:pt x="153514" y="30261"/>
                  </a:lnTo>
                  <a:lnTo>
                    <a:pt x="110254" y="52129"/>
                  </a:lnTo>
                  <a:lnTo>
                    <a:pt x="72897" y="78843"/>
                  </a:lnTo>
                  <a:lnTo>
                    <a:pt x="42317" y="109778"/>
                  </a:lnTo>
                  <a:lnTo>
                    <a:pt x="19391" y="144308"/>
                  </a:lnTo>
                  <a:lnTo>
                    <a:pt x="4993" y="181807"/>
                  </a:lnTo>
                  <a:lnTo>
                    <a:pt x="0" y="221649"/>
                  </a:lnTo>
                  <a:lnTo>
                    <a:pt x="4993" y="261491"/>
                  </a:lnTo>
                  <a:lnTo>
                    <a:pt x="19391" y="298990"/>
                  </a:lnTo>
                  <a:lnTo>
                    <a:pt x="42317" y="333520"/>
                  </a:lnTo>
                  <a:lnTo>
                    <a:pt x="72897" y="364455"/>
                  </a:lnTo>
                  <a:lnTo>
                    <a:pt x="110254" y="391170"/>
                  </a:lnTo>
                  <a:lnTo>
                    <a:pt x="153514" y="413038"/>
                  </a:lnTo>
                  <a:lnTo>
                    <a:pt x="201801" y="429432"/>
                  </a:lnTo>
                  <a:lnTo>
                    <a:pt x="254240" y="439728"/>
                  </a:lnTo>
                  <a:lnTo>
                    <a:pt x="309954" y="443299"/>
                  </a:lnTo>
                  <a:lnTo>
                    <a:pt x="365669" y="439728"/>
                  </a:lnTo>
                  <a:lnTo>
                    <a:pt x="418108" y="429432"/>
                  </a:lnTo>
                  <a:lnTo>
                    <a:pt x="466395" y="413038"/>
                  </a:lnTo>
                  <a:lnTo>
                    <a:pt x="509654" y="391170"/>
                  </a:lnTo>
                  <a:lnTo>
                    <a:pt x="547012" y="364455"/>
                  </a:lnTo>
                  <a:lnTo>
                    <a:pt x="577591" y="333520"/>
                  </a:lnTo>
                  <a:lnTo>
                    <a:pt x="600518" y="298990"/>
                  </a:lnTo>
                  <a:lnTo>
                    <a:pt x="614916" y="261491"/>
                  </a:lnTo>
                  <a:lnTo>
                    <a:pt x="619909" y="221649"/>
                  </a:lnTo>
                  <a:lnTo>
                    <a:pt x="614916" y="181807"/>
                  </a:lnTo>
                  <a:lnTo>
                    <a:pt x="600518" y="144308"/>
                  </a:lnTo>
                  <a:lnTo>
                    <a:pt x="577591" y="109778"/>
                  </a:lnTo>
                  <a:lnTo>
                    <a:pt x="547012" y="78843"/>
                  </a:lnTo>
                  <a:lnTo>
                    <a:pt x="509654" y="52129"/>
                  </a:lnTo>
                  <a:lnTo>
                    <a:pt x="466395" y="30261"/>
                  </a:lnTo>
                  <a:lnTo>
                    <a:pt x="418108" y="13867"/>
                  </a:lnTo>
                  <a:lnTo>
                    <a:pt x="365669" y="3571"/>
                  </a:lnTo>
                  <a:lnTo>
                    <a:pt x="30995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1294" y="2855757"/>
              <a:ext cx="620395" cy="443865"/>
            </a:xfrm>
            <a:custGeom>
              <a:avLst/>
              <a:gdLst/>
              <a:ahLst/>
              <a:cxnLst/>
              <a:rect l="l" t="t" r="r" b="b"/>
              <a:pathLst>
                <a:path w="620395" h="443864">
                  <a:moveTo>
                    <a:pt x="0" y="221649"/>
                  </a:moveTo>
                  <a:lnTo>
                    <a:pt x="4993" y="181807"/>
                  </a:lnTo>
                  <a:lnTo>
                    <a:pt x="19391" y="144308"/>
                  </a:lnTo>
                  <a:lnTo>
                    <a:pt x="42317" y="109778"/>
                  </a:lnTo>
                  <a:lnTo>
                    <a:pt x="72897" y="78843"/>
                  </a:lnTo>
                  <a:lnTo>
                    <a:pt x="110254" y="52129"/>
                  </a:lnTo>
                  <a:lnTo>
                    <a:pt x="153514" y="30261"/>
                  </a:lnTo>
                  <a:lnTo>
                    <a:pt x="201801" y="13866"/>
                  </a:lnTo>
                  <a:lnTo>
                    <a:pt x="254240" y="3571"/>
                  </a:lnTo>
                  <a:lnTo>
                    <a:pt x="309955" y="0"/>
                  </a:lnTo>
                  <a:lnTo>
                    <a:pt x="365669" y="3571"/>
                  </a:lnTo>
                  <a:lnTo>
                    <a:pt x="418108" y="13866"/>
                  </a:lnTo>
                  <a:lnTo>
                    <a:pt x="466395" y="30261"/>
                  </a:lnTo>
                  <a:lnTo>
                    <a:pt x="509655" y="52129"/>
                  </a:lnTo>
                  <a:lnTo>
                    <a:pt x="547012" y="78843"/>
                  </a:lnTo>
                  <a:lnTo>
                    <a:pt x="577592" y="109778"/>
                  </a:lnTo>
                  <a:lnTo>
                    <a:pt x="600518" y="144308"/>
                  </a:lnTo>
                  <a:lnTo>
                    <a:pt x="614916" y="181807"/>
                  </a:lnTo>
                  <a:lnTo>
                    <a:pt x="619910" y="221649"/>
                  </a:lnTo>
                  <a:lnTo>
                    <a:pt x="614916" y="261491"/>
                  </a:lnTo>
                  <a:lnTo>
                    <a:pt x="600518" y="298990"/>
                  </a:lnTo>
                  <a:lnTo>
                    <a:pt x="577592" y="333520"/>
                  </a:lnTo>
                  <a:lnTo>
                    <a:pt x="547012" y="364455"/>
                  </a:lnTo>
                  <a:lnTo>
                    <a:pt x="509655" y="391169"/>
                  </a:lnTo>
                  <a:lnTo>
                    <a:pt x="466395" y="413037"/>
                  </a:lnTo>
                  <a:lnTo>
                    <a:pt x="418108" y="429432"/>
                  </a:lnTo>
                  <a:lnTo>
                    <a:pt x="365669" y="439727"/>
                  </a:lnTo>
                  <a:lnTo>
                    <a:pt x="309955" y="443299"/>
                  </a:lnTo>
                  <a:lnTo>
                    <a:pt x="254240" y="439727"/>
                  </a:lnTo>
                  <a:lnTo>
                    <a:pt x="201801" y="429432"/>
                  </a:lnTo>
                  <a:lnTo>
                    <a:pt x="153514" y="413037"/>
                  </a:lnTo>
                  <a:lnTo>
                    <a:pt x="110254" y="391169"/>
                  </a:lnTo>
                  <a:lnTo>
                    <a:pt x="72897" y="364455"/>
                  </a:lnTo>
                  <a:lnTo>
                    <a:pt x="42317" y="333520"/>
                  </a:lnTo>
                  <a:lnTo>
                    <a:pt x="19391" y="298990"/>
                  </a:lnTo>
                  <a:lnTo>
                    <a:pt x="4993" y="261491"/>
                  </a:lnTo>
                  <a:lnTo>
                    <a:pt x="0" y="2216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0577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0577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0218" y="2821658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0218" y="2821658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5398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25398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2173" y="3299057"/>
              <a:ext cx="446405" cy="1072515"/>
            </a:xfrm>
            <a:custGeom>
              <a:avLst/>
              <a:gdLst/>
              <a:ahLst/>
              <a:cxnLst/>
              <a:rect l="l" t="t" r="r" b="b"/>
              <a:pathLst>
                <a:path w="446404" h="1072514">
                  <a:moveTo>
                    <a:pt x="406476" y="68793"/>
                  </a:moveTo>
                  <a:lnTo>
                    <a:pt x="0" y="1068415"/>
                  </a:lnTo>
                  <a:lnTo>
                    <a:pt x="8823" y="1072003"/>
                  </a:lnTo>
                  <a:lnTo>
                    <a:pt x="415298" y="72381"/>
                  </a:lnTo>
                  <a:lnTo>
                    <a:pt x="406476" y="68793"/>
                  </a:lnTo>
                  <a:close/>
                </a:path>
                <a:path w="446404" h="1072514">
                  <a:moveTo>
                    <a:pt x="444015" y="57028"/>
                  </a:moveTo>
                  <a:lnTo>
                    <a:pt x="411260" y="57028"/>
                  </a:lnTo>
                  <a:lnTo>
                    <a:pt x="420082" y="60615"/>
                  </a:lnTo>
                  <a:lnTo>
                    <a:pt x="415298" y="72381"/>
                  </a:lnTo>
                  <a:lnTo>
                    <a:pt x="446181" y="84938"/>
                  </a:lnTo>
                  <a:lnTo>
                    <a:pt x="444015" y="57028"/>
                  </a:lnTo>
                  <a:close/>
                </a:path>
                <a:path w="446404" h="1072514">
                  <a:moveTo>
                    <a:pt x="411260" y="57028"/>
                  </a:moveTo>
                  <a:lnTo>
                    <a:pt x="406476" y="68793"/>
                  </a:lnTo>
                  <a:lnTo>
                    <a:pt x="415298" y="72381"/>
                  </a:lnTo>
                  <a:lnTo>
                    <a:pt x="420082" y="60615"/>
                  </a:lnTo>
                  <a:lnTo>
                    <a:pt x="411260" y="57028"/>
                  </a:lnTo>
                  <a:close/>
                </a:path>
                <a:path w="446404" h="1072514">
                  <a:moveTo>
                    <a:pt x="439590" y="0"/>
                  </a:moveTo>
                  <a:lnTo>
                    <a:pt x="375593" y="56235"/>
                  </a:lnTo>
                  <a:lnTo>
                    <a:pt x="406476" y="68793"/>
                  </a:lnTo>
                  <a:lnTo>
                    <a:pt x="411260" y="57028"/>
                  </a:lnTo>
                  <a:lnTo>
                    <a:pt x="444015" y="57028"/>
                  </a:lnTo>
                  <a:lnTo>
                    <a:pt x="439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116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116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5676" y="3296437"/>
              <a:ext cx="883919" cy="1075055"/>
            </a:xfrm>
            <a:custGeom>
              <a:avLst/>
              <a:gdLst/>
              <a:ahLst/>
              <a:cxnLst/>
              <a:rect l="l" t="t" r="r" b="b"/>
              <a:pathLst>
                <a:path w="883920" h="1075054">
                  <a:moveTo>
                    <a:pt x="883386" y="87566"/>
                  </a:moveTo>
                  <a:lnTo>
                    <a:pt x="881227" y="59651"/>
                  </a:lnTo>
                  <a:lnTo>
                    <a:pt x="876795" y="2628"/>
                  </a:lnTo>
                  <a:lnTo>
                    <a:pt x="812800" y="58864"/>
                  </a:lnTo>
                  <a:lnTo>
                    <a:pt x="843686" y="71424"/>
                  </a:lnTo>
                  <a:lnTo>
                    <a:pt x="443204" y="1056284"/>
                  </a:lnTo>
                  <a:lnTo>
                    <a:pt x="39674" y="68732"/>
                  </a:lnTo>
                  <a:lnTo>
                    <a:pt x="68453" y="56984"/>
                  </a:lnTo>
                  <a:lnTo>
                    <a:pt x="70535" y="56134"/>
                  </a:lnTo>
                  <a:lnTo>
                    <a:pt x="6438" y="0"/>
                  </a:lnTo>
                  <a:lnTo>
                    <a:pt x="0" y="84950"/>
                  </a:lnTo>
                  <a:lnTo>
                    <a:pt x="30861" y="72339"/>
                  </a:lnTo>
                  <a:lnTo>
                    <a:pt x="438073" y="1068920"/>
                  </a:lnTo>
                  <a:lnTo>
                    <a:pt x="437210" y="1071041"/>
                  </a:lnTo>
                  <a:lnTo>
                    <a:pt x="439280" y="1071892"/>
                  </a:lnTo>
                  <a:lnTo>
                    <a:pt x="440410" y="1074635"/>
                  </a:lnTo>
                  <a:lnTo>
                    <a:pt x="443217" y="1073492"/>
                  </a:lnTo>
                  <a:lnTo>
                    <a:pt x="446036" y="1074623"/>
                  </a:lnTo>
                  <a:lnTo>
                    <a:pt x="447141" y="1071892"/>
                  </a:lnTo>
                  <a:lnTo>
                    <a:pt x="449237" y="1071029"/>
                  </a:lnTo>
                  <a:lnTo>
                    <a:pt x="448360" y="1068908"/>
                  </a:lnTo>
                  <a:lnTo>
                    <a:pt x="852512" y="75006"/>
                  </a:lnTo>
                  <a:lnTo>
                    <a:pt x="883386" y="875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95757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5757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71750" y="3296437"/>
              <a:ext cx="2477135" cy="1076325"/>
            </a:xfrm>
            <a:custGeom>
              <a:avLst/>
              <a:gdLst/>
              <a:ahLst/>
              <a:cxnLst/>
              <a:rect l="l" t="t" r="r" b="b"/>
              <a:pathLst>
                <a:path w="2477135" h="1076325">
                  <a:moveTo>
                    <a:pt x="449237" y="1071029"/>
                  </a:moveTo>
                  <a:lnTo>
                    <a:pt x="39674" y="68732"/>
                  </a:lnTo>
                  <a:lnTo>
                    <a:pt x="68453" y="56984"/>
                  </a:lnTo>
                  <a:lnTo>
                    <a:pt x="70535" y="56134"/>
                  </a:lnTo>
                  <a:lnTo>
                    <a:pt x="6451" y="0"/>
                  </a:lnTo>
                  <a:lnTo>
                    <a:pt x="0" y="84950"/>
                  </a:lnTo>
                  <a:lnTo>
                    <a:pt x="30861" y="72339"/>
                  </a:lnTo>
                  <a:lnTo>
                    <a:pt x="440423" y="1074635"/>
                  </a:lnTo>
                  <a:lnTo>
                    <a:pt x="449237" y="1071029"/>
                  </a:lnTo>
                  <a:close/>
                </a:path>
                <a:path w="2477135" h="1076325">
                  <a:moveTo>
                    <a:pt x="1171460" y="1069568"/>
                  </a:moveTo>
                  <a:lnTo>
                    <a:pt x="209448" y="52095"/>
                  </a:lnTo>
                  <a:lnTo>
                    <a:pt x="219214" y="42875"/>
                  </a:lnTo>
                  <a:lnTo>
                    <a:pt x="233680" y="29197"/>
                  </a:lnTo>
                  <a:lnTo>
                    <a:pt x="153644" y="0"/>
                  </a:lnTo>
                  <a:lnTo>
                    <a:pt x="178308" y="81546"/>
                  </a:lnTo>
                  <a:lnTo>
                    <a:pt x="202526" y="58648"/>
                  </a:lnTo>
                  <a:lnTo>
                    <a:pt x="1164539" y="1076109"/>
                  </a:lnTo>
                  <a:lnTo>
                    <a:pt x="1171460" y="1069568"/>
                  </a:lnTo>
                  <a:close/>
                </a:path>
                <a:path w="2477135" h="1076325">
                  <a:moveTo>
                    <a:pt x="2476728" y="0"/>
                  </a:moveTo>
                  <a:lnTo>
                    <a:pt x="2396617" y="28968"/>
                  </a:lnTo>
                  <a:lnTo>
                    <a:pt x="2420772" y="51943"/>
                  </a:lnTo>
                  <a:lnTo>
                    <a:pt x="1748332" y="759180"/>
                  </a:lnTo>
                  <a:lnTo>
                    <a:pt x="1538224" y="536956"/>
                  </a:lnTo>
                  <a:lnTo>
                    <a:pt x="1726069" y="75006"/>
                  </a:lnTo>
                  <a:lnTo>
                    <a:pt x="1756956" y="87566"/>
                  </a:lnTo>
                  <a:lnTo>
                    <a:pt x="1754797" y="59651"/>
                  </a:lnTo>
                  <a:lnTo>
                    <a:pt x="1750364" y="2628"/>
                  </a:lnTo>
                  <a:lnTo>
                    <a:pt x="1686369" y="58864"/>
                  </a:lnTo>
                  <a:lnTo>
                    <a:pt x="1717255" y="71424"/>
                  </a:lnTo>
                  <a:lnTo>
                    <a:pt x="1531048" y="529348"/>
                  </a:lnTo>
                  <a:lnTo>
                    <a:pt x="1079817" y="52095"/>
                  </a:lnTo>
                  <a:lnTo>
                    <a:pt x="1089571" y="42875"/>
                  </a:lnTo>
                  <a:lnTo>
                    <a:pt x="1104036" y="29197"/>
                  </a:lnTo>
                  <a:lnTo>
                    <a:pt x="1024001" y="0"/>
                  </a:lnTo>
                  <a:lnTo>
                    <a:pt x="1048664" y="81546"/>
                  </a:lnTo>
                  <a:lnTo>
                    <a:pt x="1072896" y="58648"/>
                  </a:lnTo>
                  <a:lnTo>
                    <a:pt x="1527098" y="539051"/>
                  </a:lnTo>
                  <a:lnTo>
                    <a:pt x="1316774" y="1056309"/>
                  </a:lnTo>
                  <a:lnTo>
                    <a:pt x="913244" y="68732"/>
                  </a:lnTo>
                  <a:lnTo>
                    <a:pt x="942009" y="56984"/>
                  </a:lnTo>
                  <a:lnTo>
                    <a:pt x="944105" y="56134"/>
                  </a:lnTo>
                  <a:lnTo>
                    <a:pt x="880008" y="0"/>
                  </a:lnTo>
                  <a:lnTo>
                    <a:pt x="873569" y="84950"/>
                  </a:lnTo>
                  <a:lnTo>
                    <a:pt x="904430" y="72339"/>
                  </a:lnTo>
                  <a:lnTo>
                    <a:pt x="1311643" y="1068920"/>
                  </a:lnTo>
                  <a:lnTo>
                    <a:pt x="1310779" y="1071041"/>
                  </a:lnTo>
                  <a:lnTo>
                    <a:pt x="1312849" y="1071892"/>
                  </a:lnTo>
                  <a:lnTo>
                    <a:pt x="1313980" y="1074635"/>
                  </a:lnTo>
                  <a:lnTo>
                    <a:pt x="1316786" y="1073492"/>
                  </a:lnTo>
                  <a:lnTo>
                    <a:pt x="1319606" y="1074623"/>
                  </a:lnTo>
                  <a:lnTo>
                    <a:pt x="1320711" y="1071880"/>
                  </a:lnTo>
                  <a:lnTo>
                    <a:pt x="1322793" y="1071029"/>
                  </a:lnTo>
                  <a:lnTo>
                    <a:pt x="1321917" y="1068920"/>
                  </a:lnTo>
                  <a:lnTo>
                    <a:pt x="1534287" y="546646"/>
                  </a:lnTo>
                  <a:lnTo>
                    <a:pt x="1741754" y="766089"/>
                  </a:lnTo>
                  <a:lnTo>
                    <a:pt x="1455724" y="1066927"/>
                  </a:lnTo>
                  <a:lnTo>
                    <a:pt x="1462633" y="1073492"/>
                  </a:lnTo>
                  <a:lnTo>
                    <a:pt x="1748320" y="773023"/>
                  </a:lnTo>
                  <a:lnTo>
                    <a:pt x="2034895" y="1076109"/>
                  </a:lnTo>
                  <a:lnTo>
                    <a:pt x="2041817" y="1069568"/>
                  </a:lnTo>
                  <a:lnTo>
                    <a:pt x="1754886" y="766114"/>
                  </a:lnTo>
                  <a:lnTo>
                    <a:pt x="2427681" y="58508"/>
                  </a:lnTo>
                  <a:lnTo>
                    <a:pt x="2451836" y="81483"/>
                  </a:lnTo>
                  <a:lnTo>
                    <a:pt x="2463673" y="42735"/>
                  </a:lnTo>
                  <a:lnTo>
                    <a:pt x="2476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6358" y="2922036"/>
              <a:ext cx="485733" cy="2444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2980" y="2971172"/>
              <a:ext cx="433793" cy="21835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3486" y="2989300"/>
              <a:ext cx="397777" cy="2002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9036" y="2964488"/>
              <a:ext cx="447073" cy="2250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72535" y="1428809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72535" y="1428809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9113" y="1785556"/>
              <a:ext cx="2174875" cy="1118870"/>
            </a:xfrm>
            <a:custGeom>
              <a:avLst/>
              <a:gdLst/>
              <a:ahLst/>
              <a:cxnLst/>
              <a:rect l="l" t="t" r="r" b="b"/>
              <a:pathLst>
                <a:path w="2174875" h="1118870">
                  <a:moveTo>
                    <a:pt x="1304366" y="0"/>
                  </a:moveTo>
                  <a:lnTo>
                    <a:pt x="1221041" y="17754"/>
                  </a:lnTo>
                  <a:lnTo>
                    <a:pt x="1241844" y="43815"/>
                  </a:lnTo>
                  <a:lnTo>
                    <a:pt x="0" y="1035011"/>
                  </a:lnTo>
                  <a:lnTo>
                    <a:pt x="5943" y="1042454"/>
                  </a:lnTo>
                  <a:lnTo>
                    <a:pt x="1247787" y="51257"/>
                  </a:lnTo>
                  <a:lnTo>
                    <a:pt x="1268577" y="77304"/>
                  </a:lnTo>
                  <a:lnTo>
                    <a:pt x="1287754" y="35890"/>
                  </a:lnTo>
                  <a:lnTo>
                    <a:pt x="1304366" y="0"/>
                  </a:lnTo>
                  <a:close/>
                </a:path>
                <a:path w="2174875" h="1118870">
                  <a:moveTo>
                    <a:pt x="1407414" y="0"/>
                  </a:moveTo>
                  <a:lnTo>
                    <a:pt x="1337640" y="48882"/>
                  </a:lnTo>
                  <a:lnTo>
                    <a:pt x="1366951" y="64744"/>
                  </a:lnTo>
                  <a:lnTo>
                    <a:pt x="824052" y="1067943"/>
                  </a:lnTo>
                  <a:lnTo>
                    <a:pt x="832421" y="1072476"/>
                  </a:lnTo>
                  <a:lnTo>
                    <a:pt x="1375333" y="69278"/>
                  </a:lnTo>
                  <a:lnTo>
                    <a:pt x="1404645" y="85140"/>
                  </a:lnTo>
                  <a:lnTo>
                    <a:pt x="1405674" y="53581"/>
                  </a:lnTo>
                  <a:lnTo>
                    <a:pt x="1407414" y="0"/>
                  </a:lnTo>
                  <a:close/>
                </a:path>
                <a:path w="2174875" h="1118870">
                  <a:moveTo>
                    <a:pt x="1592707" y="160134"/>
                  </a:moveTo>
                  <a:lnTo>
                    <a:pt x="1586357" y="147434"/>
                  </a:lnTo>
                  <a:lnTo>
                    <a:pt x="1554607" y="83934"/>
                  </a:lnTo>
                  <a:lnTo>
                    <a:pt x="1516507" y="160134"/>
                  </a:lnTo>
                  <a:lnTo>
                    <a:pt x="1549844" y="160134"/>
                  </a:lnTo>
                  <a:lnTo>
                    <a:pt x="1549844" y="1072832"/>
                  </a:lnTo>
                  <a:lnTo>
                    <a:pt x="1559369" y="1072832"/>
                  </a:lnTo>
                  <a:lnTo>
                    <a:pt x="1559369" y="160134"/>
                  </a:lnTo>
                  <a:lnTo>
                    <a:pt x="1592707" y="160134"/>
                  </a:lnTo>
                  <a:close/>
                </a:path>
                <a:path w="2174875" h="1118870">
                  <a:moveTo>
                    <a:pt x="2174303" y="1115047"/>
                  </a:moveTo>
                  <a:lnTo>
                    <a:pt x="1732610" y="68351"/>
                  </a:lnTo>
                  <a:lnTo>
                    <a:pt x="1760347" y="56642"/>
                  </a:lnTo>
                  <a:lnTo>
                    <a:pt x="1763318" y="55384"/>
                  </a:lnTo>
                  <a:lnTo>
                    <a:pt x="1698599" y="0"/>
                  </a:lnTo>
                  <a:lnTo>
                    <a:pt x="1693113" y="85013"/>
                  </a:lnTo>
                  <a:lnTo>
                    <a:pt x="1723834" y="72047"/>
                  </a:lnTo>
                  <a:lnTo>
                    <a:pt x="2165527" y="1118755"/>
                  </a:lnTo>
                  <a:lnTo>
                    <a:pt x="2174303" y="1115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90122" y="135746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90122" y="135746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43200" y="1681086"/>
              <a:ext cx="2360930" cy="1287780"/>
            </a:xfrm>
            <a:custGeom>
              <a:avLst/>
              <a:gdLst/>
              <a:ahLst/>
              <a:cxnLst/>
              <a:rect l="l" t="t" r="r" b="b"/>
              <a:pathLst>
                <a:path w="2360929" h="1287780">
                  <a:moveTo>
                    <a:pt x="76200" y="143421"/>
                  </a:moveTo>
                  <a:lnTo>
                    <a:pt x="69850" y="130721"/>
                  </a:lnTo>
                  <a:lnTo>
                    <a:pt x="38100" y="67221"/>
                  </a:lnTo>
                  <a:lnTo>
                    <a:pt x="0" y="143421"/>
                  </a:lnTo>
                  <a:lnTo>
                    <a:pt x="33337" y="143421"/>
                  </a:lnTo>
                  <a:lnTo>
                    <a:pt x="33337" y="1105954"/>
                  </a:lnTo>
                  <a:lnTo>
                    <a:pt x="42862" y="1105954"/>
                  </a:lnTo>
                  <a:lnTo>
                    <a:pt x="42862" y="143421"/>
                  </a:lnTo>
                  <a:lnTo>
                    <a:pt x="76200" y="143421"/>
                  </a:lnTo>
                  <a:close/>
                </a:path>
                <a:path w="2360929" h="1287780">
                  <a:moveTo>
                    <a:pt x="765543" y="1219288"/>
                  </a:moveTo>
                  <a:lnTo>
                    <a:pt x="219760" y="99529"/>
                  </a:lnTo>
                  <a:lnTo>
                    <a:pt x="243179" y="88112"/>
                  </a:lnTo>
                  <a:lnTo>
                    <a:pt x="249732" y="84924"/>
                  </a:lnTo>
                  <a:lnTo>
                    <a:pt x="182092" y="33121"/>
                  </a:lnTo>
                  <a:lnTo>
                    <a:pt x="181229" y="118313"/>
                  </a:lnTo>
                  <a:lnTo>
                    <a:pt x="211201" y="103708"/>
                  </a:lnTo>
                  <a:lnTo>
                    <a:pt x="756983" y="1223454"/>
                  </a:lnTo>
                  <a:lnTo>
                    <a:pt x="765543" y="1219288"/>
                  </a:lnTo>
                  <a:close/>
                </a:path>
                <a:path w="2360929" h="1287780">
                  <a:moveTo>
                    <a:pt x="2360587" y="1279347"/>
                  </a:moveTo>
                  <a:lnTo>
                    <a:pt x="336308" y="35826"/>
                  </a:lnTo>
                  <a:lnTo>
                    <a:pt x="340385" y="29184"/>
                  </a:lnTo>
                  <a:lnTo>
                    <a:pt x="353758" y="7429"/>
                  </a:lnTo>
                  <a:lnTo>
                    <a:pt x="313270" y="3886"/>
                  </a:lnTo>
                  <a:lnTo>
                    <a:pt x="313270" y="71412"/>
                  </a:lnTo>
                  <a:lnTo>
                    <a:pt x="291033" y="49745"/>
                  </a:lnTo>
                  <a:lnTo>
                    <a:pt x="296379" y="44246"/>
                  </a:lnTo>
                  <a:lnTo>
                    <a:pt x="313270" y="71412"/>
                  </a:lnTo>
                  <a:lnTo>
                    <a:pt x="313270" y="3886"/>
                  </a:lnTo>
                  <a:lnTo>
                    <a:pt x="268884" y="0"/>
                  </a:lnTo>
                  <a:lnTo>
                    <a:pt x="277710" y="14211"/>
                  </a:lnTo>
                  <a:lnTo>
                    <a:pt x="233108" y="0"/>
                  </a:lnTo>
                  <a:lnTo>
                    <a:pt x="261137" y="80454"/>
                  </a:lnTo>
                  <a:lnTo>
                    <a:pt x="284391" y="56565"/>
                  </a:lnTo>
                  <a:lnTo>
                    <a:pt x="1484312" y="1224788"/>
                  </a:lnTo>
                  <a:lnTo>
                    <a:pt x="1490954" y="1217955"/>
                  </a:lnTo>
                  <a:lnTo>
                    <a:pt x="314007" y="72123"/>
                  </a:lnTo>
                  <a:lnTo>
                    <a:pt x="331317" y="43942"/>
                  </a:lnTo>
                  <a:lnTo>
                    <a:pt x="2355596" y="1287462"/>
                  </a:lnTo>
                  <a:lnTo>
                    <a:pt x="2360587" y="1279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1609" y="1416339"/>
              <a:ext cx="256635" cy="31107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7890" y="1467321"/>
              <a:ext cx="256636" cy="31107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2451" y="1487068"/>
              <a:ext cx="256636" cy="3110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377805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180181" y="0"/>
                  </a:moveTo>
                  <a:lnTo>
                    <a:pt x="132282" y="6436"/>
                  </a:lnTo>
                  <a:lnTo>
                    <a:pt x="89240" y="24600"/>
                  </a:lnTo>
                  <a:lnTo>
                    <a:pt x="52774" y="52774"/>
                  </a:lnTo>
                  <a:lnTo>
                    <a:pt x="24600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600" y="271121"/>
                  </a:lnTo>
                  <a:lnTo>
                    <a:pt x="52774" y="307588"/>
                  </a:lnTo>
                  <a:lnTo>
                    <a:pt x="89240" y="335762"/>
                  </a:lnTo>
                  <a:lnTo>
                    <a:pt x="132282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2" y="335762"/>
                  </a:lnTo>
                  <a:lnTo>
                    <a:pt x="307588" y="307588"/>
                  </a:lnTo>
                  <a:lnTo>
                    <a:pt x="335762" y="271121"/>
                  </a:lnTo>
                  <a:lnTo>
                    <a:pt x="353926" y="228080"/>
                  </a:lnTo>
                  <a:lnTo>
                    <a:pt x="360362" y="180181"/>
                  </a:lnTo>
                  <a:lnTo>
                    <a:pt x="353926" y="132282"/>
                  </a:lnTo>
                  <a:lnTo>
                    <a:pt x="335762" y="89240"/>
                  </a:lnTo>
                  <a:lnTo>
                    <a:pt x="307588" y="52774"/>
                  </a:lnTo>
                  <a:lnTo>
                    <a:pt x="271122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77805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84158" y="57314"/>
              <a:ext cx="85090" cy="1300480"/>
            </a:xfrm>
            <a:custGeom>
              <a:avLst/>
              <a:gdLst/>
              <a:ahLst/>
              <a:cxnLst/>
              <a:rect l="l" t="t" r="r" b="b"/>
              <a:pathLst>
                <a:path w="85089" h="130048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  <a:path w="85089" h="1300480">
                  <a:moveTo>
                    <a:pt x="84747" y="1012825"/>
                  </a:moveTo>
                  <a:lnTo>
                    <a:pt x="78397" y="1000125"/>
                  </a:lnTo>
                  <a:lnTo>
                    <a:pt x="46647" y="936625"/>
                  </a:lnTo>
                  <a:lnTo>
                    <a:pt x="8547" y="1012825"/>
                  </a:lnTo>
                  <a:lnTo>
                    <a:pt x="41884" y="1012825"/>
                  </a:lnTo>
                  <a:lnTo>
                    <a:pt x="41884" y="1300162"/>
                  </a:lnTo>
                  <a:lnTo>
                    <a:pt x="51409" y="1300162"/>
                  </a:lnTo>
                  <a:lnTo>
                    <a:pt x="51409" y="1012825"/>
                  </a:lnTo>
                  <a:lnTo>
                    <a:pt x="84747" y="1012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6944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79" y="0"/>
                  </a:moveTo>
                  <a:lnTo>
                    <a:pt x="132280" y="6436"/>
                  </a:lnTo>
                  <a:lnTo>
                    <a:pt x="89239" y="24600"/>
                  </a:lnTo>
                  <a:lnTo>
                    <a:pt x="52773" y="52774"/>
                  </a:lnTo>
                  <a:lnTo>
                    <a:pt x="24599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599" y="271121"/>
                  </a:lnTo>
                  <a:lnTo>
                    <a:pt x="52773" y="307588"/>
                  </a:lnTo>
                  <a:lnTo>
                    <a:pt x="89239" y="335762"/>
                  </a:lnTo>
                  <a:lnTo>
                    <a:pt x="132280" y="353926"/>
                  </a:lnTo>
                  <a:lnTo>
                    <a:pt x="180179" y="360362"/>
                  </a:lnTo>
                  <a:lnTo>
                    <a:pt x="228079" y="353926"/>
                  </a:lnTo>
                  <a:lnTo>
                    <a:pt x="271121" y="335762"/>
                  </a:lnTo>
                  <a:lnTo>
                    <a:pt x="307587" y="307588"/>
                  </a:lnTo>
                  <a:lnTo>
                    <a:pt x="335761" y="271121"/>
                  </a:lnTo>
                  <a:lnTo>
                    <a:pt x="353925" y="228080"/>
                  </a:lnTo>
                  <a:lnTo>
                    <a:pt x="360361" y="180181"/>
                  </a:lnTo>
                  <a:lnTo>
                    <a:pt x="353925" y="132282"/>
                  </a:lnTo>
                  <a:lnTo>
                    <a:pt x="335761" y="89240"/>
                  </a:lnTo>
                  <a:lnTo>
                    <a:pt x="307587" y="52774"/>
                  </a:lnTo>
                  <a:lnTo>
                    <a:pt x="271121" y="24600"/>
                  </a:lnTo>
                  <a:lnTo>
                    <a:pt x="228079" y="6436"/>
                  </a:lnTo>
                  <a:lnTo>
                    <a:pt x="18017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96944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599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1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1" y="24599"/>
                  </a:lnTo>
                  <a:lnTo>
                    <a:pt x="307588" y="52773"/>
                  </a:lnTo>
                  <a:lnTo>
                    <a:pt x="335762" y="89240"/>
                  </a:lnTo>
                  <a:lnTo>
                    <a:pt x="353925" y="132281"/>
                  </a:lnTo>
                  <a:lnTo>
                    <a:pt x="360362" y="180181"/>
                  </a:lnTo>
                  <a:lnTo>
                    <a:pt x="353925" y="228080"/>
                  </a:lnTo>
                  <a:lnTo>
                    <a:pt x="335762" y="271121"/>
                  </a:lnTo>
                  <a:lnTo>
                    <a:pt x="307588" y="307588"/>
                  </a:lnTo>
                  <a:lnTo>
                    <a:pt x="271121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1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599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03306" y="57304"/>
              <a:ext cx="76200" cy="576580"/>
            </a:xfrm>
            <a:custGeom>
              <a:avLst/>
              <a:gdLst/>
              <a:ahLst/>
              <a:cxnLst/>
              <a:rect l="l" t="t" r="r" b="b"/>
              <a:pathLst>
                <a:path w="76200" h="5765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576262"/>
                  </a:lnTo>
                  <a:lnTo>
                    <a:pt x="42861" y="576262"/>
                  </a:lnTo>
                  <a:lnTo>
                    <a:pt x="42862" y="63500"/>
                  </a:lnTo>
                  <a:close/>
                </a:path>
                <a:path w="76200" h="5765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765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974458" y="295939"/>
            <a:ext cx="5367655" cy="1143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73355" rIns="0" bIns="0" rtlCol="0">
            <a:spAutoFit/>
          </a:bodyPr>
          <a:lstStyle/>
          <a:p>
            <a:pPr marL="90805" marR="433070">
              <a:lnSpc>
                <a:spcPts val="3000"/>
              </a:lnSpc>
              <a:spcBef>
                <a:spcPts val="1365"/>
              </a:spcBef>
            </a:pPr>
            <a:r>
              <a:rPr sz="2800" b="0" spc="-5" dirty="0">
                <a:latin typeface="Calibri Light"/>
                <a:cs typeface="Calibri Light"/>
              </a:rPr>
              <a:t>When </a:t>
            </a:r>
            <a:r>
              <a:rPr sz="2800" b="0" spc="-25" dirty="0">
                <a:latin typeface="Calibri Light"/>
                <a:cs typeface="Calibri Light"/>
              </a:rPr>
              <a:t>for </a:t>
            </a:r>
            <a:r>
              <a:rPr sz="2800" b="0" spc="-5" dirty="0">
                <a:latin typeface="Calibri Light"/>
                <a:cs typeface="Calibri Light"/>
              </a:rPr>
              <a:t>multi-class </a:t>
            </a:r>
            <a:r>
              <a:rPr sz="2800" b="0" spc="-10" dirty="0">
                <a:latin typeface="Calibri Light"/>
                <a:cs typeface="Calibri Light"/>
              </a:rPr>
              <a:t>classification </a:t>
            </a:r>
            <a:r>
              <a:rPr sz="2800" b="0" spc="-62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(last</a:t>
            </a:r>
            <a:r>
              <a:rPr sz="2800" b="0" spc="-5" dirty="0">
                <a:latin typeface="Calibri Light"/>
                <a:cs typeface="Calibri Light"/>
              </a:rPr>
              <a:t> output </a:t>
            </a:r>
            <a:r>
              <a:rPr sz="2800" b="0" spc="-20" dirty="0">
                <a:latin typeface="Calibri Light"/>
                <a:cs typeface="Calibri Light"/>
              </a:rPr>
              <a:t>layer:</a:t>
            </a:r>
            <a:r>
              <a:rPr sz="2800" b="0" spc="-5" dirty="0">
                <a:latin typeface="Calibri Light"/>
                <a:cs typeface="Calibri Light"/>
              </a:rPr>
              <a:t> softmax</a:t>
            </a:r>
            <a:r>
              <a:rPr sz="2800" b="0" spc="-1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layer)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97403" y="3447287"/>
            <a:ext cx="21590" cy="10160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21564" y="9999"/>
                </a:moveTo>
                <a:lnTo>
                  <a:pt x="0" y="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74458" y="1487068"/>
            <a:ext cx="3566160" cy="646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2125"/>
              </a:lnSpc>
              <a:spcBef>
                <a:spcPts val="265"/>
              </a:spcBef>
            </a:pPr>
            <a:r>
              <a:rPr sz="1800" b="0" spc="-5" dirty="0">
                <a:latin typeface="Calibri Light"/>
                <a:cs typeface="Calibri Light"/>
              </a:rPr>
              <a:t>last</a:t>
            </a:r>
            <a:r>
              <a:rPr sz="1800" b="0" spc="-10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layer</a:t>
            </a:r>
            <a:r>
              <a:rPr sz="1800" b="0" dirty="0">
                <a:latin typeface="Calibri Light"/>
                <a:cs typeface="Calibri Light"/>
              </a:rPr>
              <a:t> is</a:t>
            </a:r>
            <a:r>
              <a:rPr sz="1800" b="0" spc="-5" dirty="0">
                <a:latin typeface="Calibri Light"/>
                <a:cs typeface="Calibri Light"/>
              </a:rPr>
              <a:t> softmax</a:t>
            </a:r>
            <a:r>
              <a:rPr sz="1800" b="0" spc="-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output</a:t>
            </a:r>
            <a:r>
              <a:rPr sz="1800" b="0" spc="-10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layer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endParaRPr sz="1800">
              <a:latin typeface="Wingdings"/>
              <a:cs typeface="Wingdings"/>
            </a:endParaRPr>
          </a:p>
          <a:p>
            <a:pPr marL="90805">
              <a:lnSpc>
                <a:spcPts val="2125"/>
              </a:lnSpc>
            </a:pPr>
            <a:r>
              <a:rPr sz="1800" b="0" dirty="0">
                <a:latin typeface="Calibri Light"/>
                <a:cs typeface="Calibri Light"/>
              </a:rPr>
              <a:t>a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Multinoulli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logistic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regression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unit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66757" y="22859"/>
            <a:ext cx="1315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latin typeface="Calibri Light"/>
                <a:cs typeface="Calibri Light"/>
              </a:rPr>
              <a:t>Output</a:t>
            </a:r>
            <a:r>
              <a:rPr sz="2000" b="0" spc="-5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units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48709" y="78740"/>
            <a:ext cx="126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y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801793" y="57304"/>
            <a:ext cx="419100" cy="1374140"/>
            <a:chOff x="3801793" y="57304"/>
            <a:chExt cx="419100" cy="1374140"/>
          </a:xfrm>
        </p:grpSpPr>
        <p:sp>
          <p:nvSpPr>
            <p:cNvPr id="50" name="object 50"/>
            <p:cNvSpPr/>
            <p:nvPr/>
          </p:nvSpPr>
          <p:spPr>
            <a:xfrm>
              <a:off x="3816080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81" y="0"/>
                  </a:moveTo>
                  <a:lnTo>
                    <a:pt x="132282" y="6436"/>
                  </a:lnTo>
                  <a:lnTo>
                    <a:pt x="89240" y="24600"/>
                  </a:lnTo>
                  <a:lnTo>
                    <a:pt x="52774" y="52774"/>
                  </a:lnTo>
                  <a:lnTo>
                    <a:pt x="24600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600" y="271121"/>
                  </a:lnTo>
                  <a:lnTo>
                    <a:pt x="52774" y="307588"/>
                  </a:lnTo>
                  <a:lnTo>
                    <a:pt x="89240" y="335762"/>
                  </a:lnTo>
                  <a:lnTo>
                    <a:pt x="132282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2" y="335762"/>
                  </a:lnTo>
                  <a:lnTo>
                    <a:pt x="307589" y="307588"/>
                  </a:lnTo>
                  <a:lnTo>
                    <a:pt x="335763" y="271121"/>
                  </a:lnTo>
                  <a:lnTo>
                    <a:pt x="353927" y="228080"/>
                  </a:lnTo>
                  <a:lnTo>
                    <a:pt x="360363" y="180181"/>
                  </a:lnTo>
                  <a:lnTo>
                    <a:pt x="353927" y="132282"/>
                  </a:lnTo>
                  <a:lnTo>
                    <a:pt x="335763" y="89240"/>
                  </a:lnTo>
                  <a:lnTo>
                    <a:pt x="307589" y="52774"/>
                  </a:lnTo>
                  <a:lnTo>
                    <a:pt x="271122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6080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22433" y="57314"/>
              <a:ext cx="298450" cy="1374140"/>
            </a:xfrm>
            <a:custGeom>
              <a:avLst/>
              <a:gdLst/>
              <a:ahLst/>
              <a:cxnLst/>
              <a:rect l="l" t="t" r="r" b="b"/>
              <a:pathLst>
                <a:path w="298450" h="137414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  <a:path w="298450" h="1374140">
                  <a:moveTo>
                    <a:pt x="298196" y="1369085"/>
                  </a:moveTo>
                  <a:lnTo>
                    <a:pt x="80860" y="999871"/>
                  </a:lnTo>
                  <a:lnTo>
                    <a:pt x="99453" y="988923"/>
                  </a:lnTo>
                  <a:lnTo>
                    <a:pt x="109588" y="982967"/>
                  </a:lnTo>
                  <a:lnTo>
                    <a:pt x="38100" y="936625"/>
                  </a:lnTo>
                  <a:lnTo>
                    <a:pt x="43929" y="1021613"/>
                  </a:lnTo>
                  <a:lnTo>
                    <a:pt x="72656" y="1004709"/>
                  </a:lnTo>
                  <a:lnTo>
                    <a:pt x="289991" y="1373911"/>
                  </a:lnTo>
                  <a:lnTo>
                    <a:pt x="298196" y="1369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504170" y="78740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spc="-120" dirty="0">
                <a:latin typeface="Calibri Light"/>
                <a:cs typeface="Calibri Light"/>
              </a:rPr>
              <a:t>y</a:t>
            </a:r>
            <a:r>
              <a:rPr sz="2700" b="0" spc="-179" baseline="-30864" dirty="0">
                <a:latin typeface="Calibri Light"/>
                <a:cs typeface="Calibri Light"/>
              </a:rPr>
              <a:t>1</a:t>
            </a:r>
            <a:endParaRPr sz="2700" baseline="-30864">
              <a:latin typeface="Calibri Light"/>
              <a:cs typeface="Calibri Ligh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98628" y="916939"/>
            <a:ext cx="116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87094" algn="l"/>
              </a:tabLst>
            </a:pPr>
            <a:r>
              <a:rPr sz="2400" b="0" spc="-45" dirty="0">
                <a:latin typeface="Calibri Light"/>
                <a:cs typeface="Calibri Light"/>
              </a:rPr>
              <a:t>z</a:t>
            </a:r>
            <a:r>
              <a:rPr sz="2700" b="0" spc="-67" baseline="-30864" dirty="0">
                <a:latin typeface="Calibri Light"/>
                <a:cs typeface="Calibri Light"/>
              </a:rPr>
              <a:t>1	</a:t>
            </a:r>
            <a:r>
              <a:rPr sz="2400" b="0" spc="-55" dirty="0">
                <a:latin typeface="Calibri Light"/>
                <a:cs typeface="Calibri Light"/>
              </a:rPr>
              <a:t>z</a:t>
            </a:r>
            <a:r>
              <a:rPr sz="2700" b="0" spc="-82" baseline="-18518" dirty="0">
                <a:latin typeface="Calibri Light"/>
                <a:cs typeface="Calibri Light"/>
              </a:rPr>
              <a:t>2</a:t>
            </a:r>
            <a:endParaRPr sz="2700" baseline="-18518">
              <a:latin typeface="Calibri Light"/>
              <a:cs typeface="Calibri Ligh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44669" y="23113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2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42445" y="78740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spc="75" dirty="0">
                <a:latin typeface="Calibri Light"/>
                <a:cs typeface="Calibri Light"/>
              </a:rPr>
              <a:t>y</a:t>
            </a:r>
            <a:r>
              <a:rPr sz="2700" b="0" spc="112" baseline="-23148" dirty="0">
                <a:latin typeface="Calibri Light"/>
                <a:cs typeface="Calibri Light"/>
              </a:rPr>
              <a:t>3</a:t>
            </a:r>
            <a:endParaRPr sz="2700" baseline="-23148">
              <a:latin typeface="Calibri Light"/>
              <a:cs typeface="Calibri Ligh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66915" y="874267"/>
            <a:ext cx="29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70" dirty="0">
                <a:latin typeface="Calibri Light"/>
                <a:cs typeface="Calibri Light"/>
              </a:rPr>
              <a:t>z</a:t>
            </a:r>
            <a:r>
              <a:rPr sz="2700" b="0" spc="-104" baseline="-12345" dirty="0">
                <a:latin typeface="Calibri Light"/>
                <a:cs typeface="Calibri Light"/>
              </a:rPr>
              <a:t>3</a:t>
            </a:r>
            <a:endParaRPr sz="2700" baseline="-12345">
              <a:latin typeface="Calibri Light"/>
              <a:cs typeface="Calibri Ligh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54820" y="785926"/>
            <a:ext cx="1649730" cy="685800"/>
          </a:xfrm>
          <a:custGeom>
            <a:avLst/>
            <a:gdLst/>
            <a:ahLst/>
            <a:cxnLst/>
            <a:rect l="l" t="t" r="r" b="b"/>
            <a:pathLst>
              <a:path w="1649729" h="685800">
                <a:moveTo>
                  <a:pt x="1649450" y="676998"/>
                </a:moveTo>
                <a:lnTo>
                  <a:pt x="1059637" y="431673"/>
                </a:lnTo>
                <a:lnTo>
                  <a:pt x="1203413" y="346951"/>
                </a:lnTo>
                <a:lnTo>
                  <a:pt x="1618830" y="646747"/>
                </a:lnTo>
                <a:lnTo>
                  <a:pt x="1624406" y="639025"/>
                </a:lnTo>
                <a:lnTo>
                  <a:pt x="1212380" y="341668"/>
                </a:lnTo>
                <a:lnTo>
                  <a:pt x="1272082" y="306489"/>
                </a:lnTo>
                <a:lnTo>
                  <a:pt x="1289011" y="335216"/>
                </a:lnTo>
                <a:lnTo>
                  <a:pt x="1317104" y="291833"/>
                </a:lnTo>
                <a:lnTo>
                  <a:pt x="1335316" y="263702"/>
                </a:lnTo>
                <a:lnTo>
                  <a:pt x="1250327" y="269557"/>
                </a:lnTo>
                <a:lnTo>
                  <a:pt x="1267244" y="298284"/>
                </a:lnTo>
                <a:lnTo>
                  <a:pt x="1203947" y="335584"/>
                </a:lnTo>
                <a:lnTo>
                  <a:pt x="1194981" y="329120"/>
                </a:lnTo>
                <a:lnTo>
                  <a:pt x="1194981" y="340868"/>
                </a:lnTo>
                <a:lnTo>
                  <a:pt x="1048639" y="427101"/>
                </a:lnTo>
                <a:lnTo>
                  <a:pt x="1038364" y="422833"/>
                </a:lnTo>
                <a:lnTo>
                  <a:pt x="1038364" y="433146"/>
                </a:lnTo>
                <a:lnTo>
                  <a:pt x="754405" y="600468"/>
                </a:lnTo>
                <a:lnTo>
                  <a:pt x="754405" y="369582"/>
                </a:lnTo>
                <a:lnTo>
                  <a:pt x="830859" y="346837"/>
                </a:lnTo>
                <a:lnTo>
                  <a:pt x="1038364" y="433146"/>
                </a:lnTo>
                <a:lnTo>
                  <a:pt x="1038364" y="422833"/>
                </a:lnTo>
                <a:lnTo>
                  <a:pt x="845337" y="342531"/>
                </a:lnTo>
                <a:lnTo>
                  <a:pt x="1094587" y="268414"/>
                </a:lnTo>
                <a:lnTo>
                  <a:pt x="1194981" y="340868"/>
                </a:lnTo>
                <a:lnTo>
                  <a:pt x="1194981" y="329120"/>
                </a:lnTo>
                <a:lnTo>
                  <a:pt x="1106119" y="264985"/>
                </a:lnTo>
                <a:lnTo>
                  <a:pt x="1257668" y="219913"/>
                </a:lnTo>
                <a:lnTo>
                  <a:pt x="1267167" y="251866"/>
                </a:lnTo>
                <a:lnTo>
                  <a:pt x="1314894" y="207162"/>
                </a:lnTo>
                <a:lnTo>
                  <a:pt x="1329347" y="193636"/>
                </a:lnTo>
                <a:lnTo>
                  <a:pt x="1245450" y="178828"/>
                </a:lnTo>
                <a:lnTo>
                  <a:pt x="1254950" y="210781"/>
                </a:lnTo>
                <a:lnTo>
                  <a:pt x="1096365" y="257949"/>
                </a:lnTo>
                <a:lnTo>
                  <a:pt x="967054" y="164604"/>
                </a:lnTo>
                <a:lnTo>
                  <a:pt x="972413" y="157175"/>
                </a:lnTo>
                <a:lnTo>
                  <a:pt x="986561" y="137566"/>
                </a:lnTo>
                <a:lnTo>
                  <a:pt x="902474" y="123875"/>
                </a:lnTo>
                <a:lnTo>
                  <a:pt x="941971" y="199364"/>
                </a:lnTo>
                <a:lnTo>
                  <a:pt x="961478" y="172326"/>
                </a:lnTo>
                <a:lnTo>
                  <a:pt x="1084834" y="261378"/>
                </a:lnTo>
                <a:lnTo>
                  <a:pt x="831405" y="336740"/>
                </a:lnTo>
                <a:lnTo>
                  <a:pt x="816927" y="330720"/>
                </a:lnTo>
                <a:lnTo>
                  <a:pt x="816927" y="341045"/>
                </a:lnTo>
                <a:lnTo>
                  <a:pt x="754405" y="359638"/>
                </a:lnTo>
                <a:lnTo>
                  <a:pt x="754405" y="315023"/>
                </a:lnTo>
                <a:lnTo>
                  <a:pt x="816927" y="341045"/>
                </a:lnTo>
                <a:lnTo>
                  <a:pt x="816927" y="330720"/>
                </a:lnTo>
                <a:lnTo>
                  <a:pt x="754405" y="304698"/>
                </a:lnTo>
                <a:lnTo>
                  <a:pt x="754405" y="284213"/>
                </a:lnTo>
                <a:lnTo>
                  <a:pt x="787755" y="284213"/>
                </a:lnTo>
                <a:lnTo>
                  <a:pt x="781392" y="271500"/>
                </a:lnTo>
                <a:lnTo>
                  <a:pt x="749655" y="208000"/>
                </a:lnTo>
                <a:lnTo>
                  <a:pt x="711555" y="284200"/>
                </a:lnTo>
                <a:lnTo>
                  <a:pt x="744880" y="284213"/>
                </a:lnTo>
                <a:lnTo>
                  <a:pt x="744880" y="300736"/>
                </a:lnTo>
                <a:lnTo>
                  <a:pt x="744880" y="311061"/>
                </a:lnTo>
                <a:lnTo>
                  <a:pt x="744880" y="362470"/>
                </a:lnTo>
                <a:lnTo>
                  <a:pt x="513715" y="431215"/>
                </a:lnTo>
                <a:lnTo>
                  <a:pt x="333933" y="272846"/>
                </a:lnTo>
                <a:lnTo>
                  <a:pt x="435673" y="182448"/>
                </a:lnTo>
                <a:lnTo>
                  <a:pt x="744880" y="311061"/>
                </a:lnTo>
                <a:lnTo>
                  <a:pt x="744880" y="300736"/>
                </a:lnTo>
                <a:lnTo>
                  <a:pt x="443598" y="175425"/>
                </a:lnTo>
                <a:lnTo>
                  <a:pt x="488315" y="135686"/>
                </a:lnTo>
                <a:lnTo>
                  <a:pt x="510463" y="160616"/>
                </a:lnTo>
                <a:lnTo>
                  <a:pt x="526656" y="120129"/>
                </a:lnTo>
                <a:lnTo>
                  <a:pt x="542112" y="81521"/>
                </a:lnTo>
                <a:lnTo>
                  <a:pt x="459841" y="103644"/>
                </a:lnTo>
                <a:lnTo>
                  <a:pt x="481990" y="128574"/>
                </a:lnTo>
                <a:lnTo>
                  <a:pt x="433832" y="171361"/>
                </a:lnTo>
                <a:lnTo>
                  <a:pt x="425919" y="168071"/>
                </a:lnTo>
                <a:lnTo>
                  <a:pt x="425919" y="178396"/>
                </a:lnTo>
                <a:lnTo>
                  <a:pt x="326732" y="266509"/>
                </a:lnTo>
                <a:lnTo>
                  <a:pt x="86017" y="54470"/>
                </a:lnTo>
                <a:lnTo>
                  <a:pt x="89192" y="46837"/>
                </a:lnTo>
                <a:lnTo>
                  <a:pt x="91414" y="44310"/>
                </a:lnTo>
                <a:lnTo>
                  <a:pt x="94678" y="40601"/>
                </a:lnTo>
                <a:lnTo>
                  <a:pt x="425919" y="178396"/>
                </a:lnTo>
                <a:lnTo>
                  <a:pt x="425919" y="168071"/>
                </a:lnTo>
                <a:lnTo>
                  <a:pt x="101333" y="33045"/>
                </a:lnTo>
                <a:lnTo>
                  <a:pt x="106057" y="27686"/>
                </a:lnTo>
                <a:lnTo>
                  <a:pt x="98031" y="25577"/>
                </a:lnTo>
                <a:lnTo>
                  <a:pt x="108673" y="0"/>
                </a:lnTo>
                <a:lnTo>
                  <a:pt x="23685" y="5905"/>
                </a:lnTo>
                <a:lnTo>
                  <a:pt x="55689" y="84861"/>
                </a:lnTo>
                <a:lnTo>
                  <a:pt x="73990" y="64084"/>
                </a:lnTo>
                <a:lnTo>
                  <a:pt x="79413" y="70345"/>
                </a:lnTo>
                <a:lnTo>
                  <a:pt x="82156" y="63754"/>
                </a:lnTo>
                <a:lnTo>
                  <a:pt x="319557" y="272884"/>
                </a:lnTo>
                <a:lnTo>
                  <a:pt x="0" y="556780"/>
                </a:lnTo>
                <a:lnTo>
                  <a:pt x="6324" y="563905"/>
                </a:lnTo>
                <a:lnTo>
                  <a:pt x="326758" y="279222"/>
                </a:lnTo>
                <a:lnTo>
                  <a:pt x="502945" y="434416"/>
                </a:lnTo>
                <a:lnTo>
                  <a:pt x="25120" y="576503"/>
                </a:lnTo>
                <a:lnTo>
                  <a:pt x="27838" y="585635"/>
                </a:lnTo>
                <a:lnTo>
                  <a:pt x="511378" y="441845"/>
                </a:lnTo>
                <a:lnTo>
                  <a:pt x="704989" y="612368"/>
                </a:lnTo>
                <a:lnTo>
                  <a:pt x="711288" y="605218"/>
                </a:lnTo>
                <a:lnTo>
                  <a:pt x="522160" y="438645"/>
                </a:lnTo>
                <a:lnTo>
                  <a:pt x="744880" y="372414"/>
                </a:lnTo>
                <a:lnTo>
                  <a:pt x="744880" y="608787"/>
                </a:lnTo>
                <a:lnTo>
                  <a:pt x="749642" y="608787"/>
                </a:lnTo>
                <a:lnTo>
                  <a:pt x="752068" y="612889"/>
                </a:lnTo>
                <a:lnTo>
                  <a:pt x="1049362" y="437718"/>
                </a:lnTo>
                <a:lnTo>
                  <a:pt x="1645793" y="685800"/>
                </a:lnTo>
                <a:lnTo>
                  <a:pt x="1649450" y="676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C38328-BB58-4C6F-BEE6-A5557680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014" y="2867203"/>
            <a:ext cx="3499951" cy="28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5497403" y="3447287"/>
            <a:ext cx="21590" cy="10160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21564" y="9999"/>
                </a:moveTo>
                <a:lnTo>
                  <a:pt x="0" y="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88174" y="4099826"/>
            <a:ext cx="262255" cy="485140"/>
          </a:xfrm>
          <a:custGeom>
            <a:avLst/>
            <a:gdLst/>
            <a:ahLst/>
            <a:cxnLst/>
            <a:rect l="l" t="t" r="r" b="b"/>
            <a:pathLst>
              <a:path w="262254" h="485139">
                <a:moveTo>
                  <a:pt x="63985" y="109806"/>
                </a:moveTo>
                <a:lnTo>
                  <a:pt x="55581" y="114290"/>
                </a:lnTo>
                <a:lnTo>
                  <a:pt x="253398" y="485042"/>
                </a:lnTo>
                <a:lnTo>
                  <a:pt x="261801" y="480557"/>
                </a:lnTo>
                <a:lnTo>
                  <a:pt x="63985" y="109806"/>
                </a:lnTo>
                <a:close/>
              </a:path>
              <a:path w="262254" h="485139">
                <a:moveTo>
                  <a:pt x="0" y="0"/>
                </a:moveTo>
                <a:lnTo>
                  <a:pt x="3759" y="141940"/>
                </a:lnTo>
                <a:lnTo>
                  <a:pt x="55581" y="114290"/>
                </a:lnTo>
                <a:lnTo>
                  <a:pt x="49603" y="103085"/>
                </a:lnTo>
                <a:lnTo>
                  <a:pt x="58007" y="98601"/>
                </a:lnTo>
                <a:lnTo>
                  <a:pt x="84985" y="98601"/>
                </a:lnTo>
                <a:lnTo>
                  <a:pt x="115807" y="82156"/>
                </a:lnTo>
                <a:lnTo>
                  <a:pt x="0" y="0"/>
                </a:lnTo>
                <a:close/>
              </a:path>
              <a:path w="262254" h="485139">
                <a:moveTo>
                  <a:pt x="58007" y="98601"/>
                </a:moveTo>
                <a:lnTo>
                  <a:pt x="49603" y="103085"/>
                </a:lnTo>
                <a:lnTo>
                  <a:pt x="55581" y="114290"/>
                </a:lnTo>
                <a:lnTo>
                  <a:pt x="63985" y="109806"/>
                </a:lnTo>
                <a:lnTo>
                  <a:pt x="58007" y="98601"/>
                </a:lnTo>
                <a:close/>
              </a:path>
              <a:path w="262254" h="485139">
                <a:moveTo>
                  <a:pt x="84985" y="98601"/>
                </a:moveTo>
                <a:lnTo>
                  <a:pt x="58007" y="98601"/>
                </a:lnTo>
                <a:lnTo>
                  <a:pt x="63985" y="109806"/>
                </a:lnTo>
                <a:lnTo>
                  <a:pt x="84985" y="98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8271171" y="3179761"/>
            <a:ext cx="1311334" cy="960119"/>
            <a:chOff x="8235000" y="3179064"/>
            <a:chExt cx="1311334" cy="960119"/>
          </a:xfrm>
        </p:grpSpPr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1623" y="3179064"/>
              <a:ext cx="1124711" cy="96011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235000" y="3348761"/>
              <a:ext cx="375920" cy="288925"/>
            </a:xfrm>
            <a:custGeom>
              <a:avLst/>
              <a:gdLst/>
              <a:ahLst/>
              <a:cxnLst/>
              <a:rect l="l" t="t" r="r" b="b"/>
              <a:pathLst>
                <a:path w="375920" h="288925">
                  <a:moveTo>
                    <a:pt x="375599" y="0"/>
                  </a:moveTo>
                  <a:lnTo>
                    <a:pt x="0" y="0"/>
                  </a:lnTo>
                  <a:lnTo>
                    <a:pt x="0" y="288399"/>
                  </a:lnTo>
                  <a:lnTo>
                    <a:pt x="375599" y="288399"/>
                  </a:lnTo>
                  <a:lnTo>
                    <a:pt x="37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597099" y="3248659"/>
            <a:ext cx="177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=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P(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ŷ</a:t>
            </a:r>
            <a:r>
              <a:rPr sz="2400" b="0" baseline="-17361" dirty="0">
                <a:latin typeface="Calibri Light"/>
                <a:cs typeface="Calibri Light"/>
              </a:rPr>
              <a:t>i</a:t>
            </a:r>
            <a:r>
              <a:rPr sz="2400" b="0" spc="-15" baseline="-17361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=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1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|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x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)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317917" y="3149091"/>
            <a:ext cx="28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Calibri Light"/>
                <a:cs typeface="Calibri Light"/>
              </a:rPr>
              <a:t>ŷ</a:t>
            </a:r>
            <a:r>
              <a:rPr sz="2850" b="0" baseline="-17543" dirty="0">
                <a:latin typeface="Calibri Light"/>
                <a:cs typeface="Calibri Light"/>
              </a:rPr>
              <a:t>i</a:t>
            </a:r>
            <a:endParaRPr sz="2850" baseline="-17543">
              <a:latin typeface="Calibri Light"/>
              <a:cs typeface="Calibri Ligh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205538" y="3207515"/>
            <a:ext cx="339725" cy="210185"/>
          </a:xfrm>
          <a:custGeom>
            <a:avLst/>
            <a:gdLst/>
            <a:ahLst/>
            <a:cxnLst/>
            <a:rect l="l" t="t" r="r" b="b"/>
            <a:pathLst>
              <a:path w="339725" h="210185">
                <a:moveTo>
                  <a:pt x="339150" y="0"/>
                </a:moveTo>
                <a:lnTo>
                  <a:pt x="0" y="0"/>
                </a:lnTo>
                <a:lnTo>
                  <a:pt x="0" y="209575"/>
                </a:lnTo>
                <a:lnTo>
                  <a:pt x="339150" y="209575"/>
                </a:lnTo>
                <a:lnTo>
                  <a:pt x="339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9107423" y="4696428"/>
            <a:ext cx="3081527" cy="439452"/>
            <a:chOff x="9107423" y="4696428"/>
            <a:chExt cx="3081527" cy="439452"/>
          </a:xfrm>
        </p:grpSpPr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7423" y="4898136"/>
              <a:ext cx="731520" cy="23774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189967" y="4788963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880" y="264109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538847" y="4700926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189967" y="4700926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189967" y="4700926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335606" y="488985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335606" y="488985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5103" y="4898136"/>
              <a:ext cx="731520" cy="23774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9676649" y="4788963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880" y="264109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25529" y="4700926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676649" y="4700926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6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6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676649" y="4700926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732270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732270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902792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902792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91927" y="4898136"/>
              <a:ext cx="731520" cy="23774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0173577" y="4788963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880" y="264109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522458" y="4700926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73577" y="4700926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6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6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577" y="4700926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22919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22919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399719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2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2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399719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3991" y="4892039"/>
              <a:ext cx="731520" cy="237744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0685875" y="4784464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034023" y="4696428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685875" y="4696428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685875" y="4696428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1671" y="4892039"/>
              <a:ext cx="731520" cy="23774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1172556" y="4784464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520704" y="4696428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172556" y="4696428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172556" y="4696428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88495" y="4892039"/>
              <a:ext cx="600455" cy="237744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1669484" y="4784464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8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8" y="264109"/>
                  </a:lnTo>
                  <a:lnTo>
                    <a:pt x="3481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017633" y="4696428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669484" y="4696428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8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669484" y="4696428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308970" y="49033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308970" y="49033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730518" y="496503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730518" y="496503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901771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901771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89664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2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2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89664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730518" y="483715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1"/>
                  </a:lnTo>
                  <a:lnTo>
                    <a:pt x="2185" y="14913"/>
                  </a:lnTo>
                  <a:lnTo>
                    <a:pt x="0" y="24418"/>
                  </a:lnTo>
                  <a:lnTo>
                    <a:pt x="2185" y="33923"/>
                  </a:lnTo>
                  <a:lnTo>
                    <a:pt x="8145" y="41685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5"/>
                  </a:lnTo>
                  <a:lnTo>
                    <a:pt x="53435" y="33923"/>
                  </a:lnTo>
                  <a:lnTo>
                    <a:pt x="55620" y="24418"/>
                  </a:lnTo>
                  <a:lnTo>
                    <a:pt x="53435" y="14913"/>
                  </a:lnTo>
                  <a:lnTo>
                    <a:pt x="47475" y="7151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730518" y="483715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232568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232568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403091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403091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397967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397967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232568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232568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318195" y="488985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6"/>
                  </a:lnTo>
                  <a:lnTo>
                    <a:pt x="52732" y="33924"/>
                  </a:lnTo>
                  <a:lnTo>
                    <a:pt x="54889" y="24419"/>
                  </a:lnTo>
                  <a:lnTo>
                    <a:pt x="52732" y="14914"/>
                  </a:lnTo>
                  <a:lnTo>
                    <a:pt x="46851" y="7152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318195" y="488985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729497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9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6"/>
                  </a:lnTo>
                  <a:lnTo>
                    <a:pt x="52732" y="33924"/>
                  </a:lnTo>
                  <a:lnTo>
                    <a:pt x="54889" y="24419"/>
                  </a:lnTo>
                  <a:lnTo>
                    <a:pt x="52732" y="14914"/>
                  </a:lnTo>
                  <a:lnTo>
                    <a:pt x="46851" y="7152"/>
                  </a:lnTo>
                  <a:lnTo>
                    <a:pt x="38127" y="1919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729497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900019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900019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1894896" y="495154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894896" y="495154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729497" y="482430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729497" y="482430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819515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819515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815123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9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6"/>
                  </a:lnTo>
                  <a:lnTo>
                    <a:pt x="52732" y="33924"/>
                  </a:lnTo>
                  <a:lnTo>
                    <a:pt x="54889" y="24419"/>
                  </a:lnTo>
                  <a:lnTo>
                    <a:pt x="52732" y="14914"/>
                  </a:lnTo>
                  <a:lnTo>
                    <a:pt x="46851" y="7152"/>
                  </a:lnTo>
                  <a:lnTo>
                    <a:pt x="38127" y="1919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815123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728345" y="188982"/>
            <a:ext cx="5367655" cy="1143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73355" rIns="0" bIns="0" rtlCol="0">
            <a:spAutoFit/>
          </a:bodyPr>
          <a:lstStyle/>
          <a:p>
            <a:pPr marL="90805" marR="433070">
              <a:lnSpc>
                <a:spcPts val="3000"/>
              </a:lnSpc>
              <a:spcBef>
                <a:spcPts val="1365"/>
              </a:spcBef>
            </a:pPr>
            <a:r>
              <a:rPr sz="2800" b="0" spc="-5" dirty="0">
                <a:latin typeface="Calibri Light"/>
                <a:cs typeface="Calibri Light"/>
              </a:rPr>
              <a:t>When </a:t>
            </a:r>
            <a:r>
              <a:rPr sz="2800" b="0" spc="-25" dirty="0">
                <a:latin typeface="Calibri Light"/>
                <a:cs typeface="Calibri Light"/>
              </a:rPr>
              <a:t>for </a:t>
            </a:r>
            <a:r>
              <a:rPr sz="2800" b="0" spc="-5" dirty="0">
                <a:latin typeface="Calibri Light"/>
                <a:cs typeface="Calibri Light"/>
              </a:rPr>
              <a:t>multi-class </a:t>
            </a:r>
            <a:r>
              <a:rPr sz="2800" b="0" spc="-10" dirty="0">
                <a:latin typeface="Calibri Light"/>
                <a:cs typeface="Calibri Light"/>
              </a:rPr>
              <a:t>classification </a:t>
            </a:r>
            <a:r>
              <a:rPr sz="2800" b="0" spc="-62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(last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output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layer: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softmax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layer)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6690660" y="2398059"/>
            <a:ext cx="3566160" cy="646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2125"/>
              </a:lnSpc>
              <a:spcBef>
                <a:spcPts val="265"/>
              </a:spcBef>
            </a:pPr>
            <a:r>
              <a:rPr sz="1800" b="0" spc="-5" dirty="0">
                <a:latin typeface="Calibri Light"/>
                <a:cs typeface="Calibri Light"/>
              </a:rPr>
              <a:t>last</a:t>
            </a:r>
            <a:r>
              <a:rPr sz="1800" b="0" spc="-10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layer</a:t>
            </a:r>
            <a:r>
              <a:rPr sz="1800" b="0" dirty="0">
                <a:latin typeface="Calibri Light"/>
                <a:cs typeface="Calibri Light"/>
              </a:rPr>
              <a:t> is</a:t>
            </a:r>
            <a:r>
              <a:rPr sz="1800" b="0" spc="-5" dirty="0">
                <a:latin typeface="Calibri Light"/>
                <a:cs typeface="Calibri Light"/>
              </a:rPr>
              <a:t> softmax</a:t>
            </a:r>
            <a:r>
              <a:rPr sz="1800" b="0" spc="-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output</a:t>
            </a:r>
            <a:r>
              <a:rPr sz="1800" b="0" spc="-10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layer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</a:p>
          <a:p>
            <a:pPr marL="90805">
              <a:lnSpc>
                <a:spcPts val="2125"/>
              </a:lnSpc>
            </a:pPr>
            <a:r>
              <a:rPr sz="1800" b="0" dirty="0">
                <a:latin typeface="Calibri Light"/>
                <a:cs typeface="Calibri Light"/>
              </a:rPr>
              <a:t>a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Multinoulli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logistic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regression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unit</a:t>
            </a:r>
            <a:endParaRPr sz="1800" dirty="0">
              <a:latin typeface="Calibri Light"/>
              <a:cs typeface="Calibri Light"/>
            </a:endParaRPr>
          </a:p>
        </p:txBody>
      </p:sp>
      <p:pic>
        <p:nvPicPr>
          <p:cNvPr id="3074" name="Picture 2" descr="OvO and OvR Classifier - Michael Fuchs Python">
            <a:extLst>
              <a:ext uri="{FF2B5EF4-FFF2-40B4-BE49-F238E27FC236}">
                <a16:creationId xmlns:a16="http://schemas.microsoft.com/office/drawing/2014/main" id="{77C91D72-DF4C-418E-8394-C37DBA9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15" y="217626"/>
            <a:ext cx="4016920" cy="210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3F84D3-58B1-43E4-B6A1-9CE8C559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29" y="1079822"/>
            <a:ext cx="5523615" cy="354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object 64">
            <a:extLst>
              <a:ext uri="{FF2B5EF4-FFF2-40B4-BE49-F238E27FC236}">
                <a16:creationId xmlns:a16="http://schemas.microsoft.com/office/drawing/2014/main" id="{5E3A020F-591E-4275-875D-6DFB5824F26C}"/>
              </a:ext>
            </a:extLst>
          </p:cNvPr>
          <p:cNvSpPr txBox="1"/>
          <p:nvPr/>
        </p:nvSpPr>
        <p:spPr>
          <a:xfrm>
            <a:off x="1746231" y="6105082"/>
            <a:ext cx="706755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b="0" dirty="0">
                <a:solidFill>
                  <a:srgbClr val="434343"/>
                </a:solidFill>
                <a:latin typeface="Calibri Light"/>
                <a:cs typeface="Calibri Light"/>
              </a:rPr>
              <a:t>“0”</a:t>
            </a:r>
            <a:r>
              <a:rPr sz="1400" b="0" spc="-5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00" b="0" spc="-20" dirty="0">
                <a:solidFill>
                  <a:srgbClr val="434343"/>
                </a:solidFill>
                <a:latin typeface="Calibri Light"/>
                <a:cs typeface="Calibri Light"/>
              </a:rPr>
              <a:t>for</a:t>
            </a:r>
            <a:r>
              <a:rPr sz="1400" b="0" spc="-4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00" b="0" dirty="0">
                <a:solidFill>
                  <a:srgbClr val="434343"/>
                </a:solidFill>
                <a:latin typeface="Calibri Light"/>
                <a:cs typeface="Calibri Light"/>
              </a:rPr>
              <a:t>all </a:t>
            </a:r>
            <a:r>
              <a:rPr sz="1400" b="0" spc="-30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00" b="0" spc="-15" dirty="0">
                <a:solidFill>
                  <a:srgbClr val="434343"/>
                </a:solidFill>
                <a:latin typeface="Calibri Light"/>
                <a:cs typeface="Calibri Light"/>
              </a:rPr>
              <a:t>except </a:t>
            </a:r>
            <a:r>
              <a:rPr sz="1400" b="0" spc="-1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00" b="0" dirty="0">
                <a:solidFill>
                  <a:srgbClr val="434343"/>
                </a:solidFill>
                <a:latin typeface="Calibri Light"/>
                <a:cs typeface="Calibri Light"/>
              </a:rPr>
              <a:t>true</a:t>
            </a:r>
            <a:r>
              <a:rPr sz="1400" b="0" spc="-8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00" b="0" spc="-5" dirty="0">
                <a:solidFill>
                  <a:srgbClr val="434343"/>
                </a:solidFill>
                <a:latin typeface="Calibri Light"/>
                <a:cs typeface="Calibri Light"/>
              </a:rPr>
              <a:t>class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B8BE1E16-43F3-4B48-989D-B91A6E6A2278}"/>
              </a:ext>
            </a:extLst>
          </p:cNvPr>
          <p:cNvSpPr txBox="1"/>
          <p:nvPr/>
        </p:nvSpPr>
        <p:spPr>
          <a:xfrm>
            <a:off x="1988905" y="4740560"/>
            <a:ext cx="635635" cy="115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latin typeface="Calibri Light"/>
                <a:cs typeface="Calibri Light"/>
              </a:rPr>
              <a:t>0</a:t>
            </a:r>
            <a:endParaRPr sz="1400" dirty="0">
              <a:latin typeface="Calibri Light"/>
              <a:cs typeface="Calibri Light"/>
            </a:endParaRPr>
          </a:p>
          <a:p>
            <a:pPr marL="200025">
              <a:lnSpc>
                <a:spcPct val="100000"/>
              </a:lnSpc>
              <a:spcBef>
                <a:spcPts val="25"/>
              </a:spcBef>
            </a:pPr>
            <a:r>
              <a:rPr sz="1400" b="0" dirty="0">
                <a:latin typeface="Calibri Light"/>
                <a:cs typeface="Calibri Light"/>
              </a:rPr>
              <a:t>1</a:t>
            </a:r>
            <a:endParaRPr sz="1400" dirty="0">
              <a:latin typeface="Calibri Light"/>
              <a:cs typeface="Calibri Light"/>
            </a:endParaRPr>
          </a:p>
          <a:p>
            <a:pPr marL="200025">
              <a:lnSpc>
                <a:spcPct val="100000"/>
              </a:lnSpc>
              <a:spcBef>
                <a:spcPts val="20"/>
              </a:spcBef>
            </a:pPr>
            <a:r>
              <a:rPr sz="1400" b="0" dirty="0">
                <a:latin typeface="Calibri Light"/>
                <a:cs typeface="Calibri Light"/>
              </a:rPr>
              <a:t>0</a:t>
            </a:r>
            <a:endParaRPr sz="1400" dirty="0">
              <a:latin typeface="Calibri Light"/>
              <a:cs typeface="Calibri Light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4200" b="0" spc="-15" baseline="11904" dirty="0">
                <a:solidFill>
                  <a:srgbClr val="00BAFF"/>
                </a:solidFill>
                <a:latin typeface="Calibri Light"/>
                <a:cs typeface="Calibri Light"/>
              </a:rPr>
              <a:t>y</a:t>
            </a:r>
            <a:r>
              <a:rPr sz="1900" b="0" spc="-10" dirty="0">
                <a:solidFill>
                  <a:srgbClr val="00BAFF"/>
                </a:solidFill>
                <a:latin typeface="Calibri Light"/>
                <a:cs typeface="Calibri Light"/>
              </a:rPr>
              <a:t>true</a:t>
            </a:r>
            <a:endParaRPr sz="1900" dirty="0">
              <a:latin typeface="Calibri Light"/>
              <a:cs typeface="Calibri Light"/>
            </a:endParaRPr>
          </a:p>
        </p:txBody>
      </p:sp>
      <p:sp>
        <p:nvSpPr>
          <p:cNvPr id="147" name="object 70">
            <a:extLst>
              <a:ext uri="{FF2B5EF4-FFF2-40B4-BE49-F238E27FC236}">
                <a16:creationId xmlns:a16="http://schemas.microsoft.com/office/drawing/2014/main" id="{9E4B0A2C-B7D2-4AF3-836F-0E92714EA334}"/>
              </a:ext>
            </a:extLst>
          </p:cNvPr>
          <p:cNvSpPr txBox="1"/>
          <p:nvPr/>
        </p:nvSpPr>
        <p:spPr>
          <a:xfrm>
            <a:off x="2887033" y="4793868"/>
            <a:ext cx="24892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latin typeface="Calibri Light"/>
                <a:cs typeface="Calibri Light"/>
              </a:rPr>
              <a:t>0</a:t>
            </a:r>
            <a:r>
              <a:rPr sz="1400" b="0" spc="-10" dirty="0">
                <a:latin typeface="Calibri Light"/>
                <a:cs typeface="Calibri Light"/>
              </a:rPr>
              <a:t>.</a:t>
            </a:r>
            <a:r>
              <a:rPr sz="1400" b="0" dirty="0">
                <a:latin typeface="Calibri Light"/>
                <a:cs typeface="Calibri Light"/>
              </a:rPr>
              <a:t>1</a:t>
            </a:r>
            <a:endParaRPr sz="14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0" dirty="0">
                <a:latin typeface="Calibri Light"/>
                <a:cs typeface="Calibri Light"/>
              </a:rPr>
              <a:t>0</a:t>
            </a:r>
            <a:r>
              <a:rPr sz="1400" b="0" spc="-10" dirty="0">
                <a:latin typeface="Calibri Light"/>
                <a:cs typeface="Calibri Light"/>
              </a:rPr>
              <a:t>.</a:t>
            </a:r>
            <a:r>
              <a:rPr sz="1400" b="0" dirty="0">
                <a:latin typeface="Calibri Light"/>
                <a:cs typeface="Calibri Light"/>
              </a:rPr>
              <a:t>7</a:t>
            </a:r>
            <a:endParaRPr sz="14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0" dirty="0">
                <a:latin typeface="Calibri Light"/>
                <a:cs typeface="Calibri Light"/>
              </a:rPr>
              <a:t>0</a:t>
            </a:r>
            <a:r>
              <a:rPr sz="1400" b="0" spc="-10" dirty="0">
                <a:latin typeface="Calibri Light"/>
                <a:cs typeface="Calibri Light"/>
              </a:rPr>
              <a:t>.</a:t>
            </a:r>
            <a:r>
              <a:rPr sz="1400" b="0" dirty="0">
                <a:latin typeface="Calibri Light"/>
                <a:cs typeface="Calibri Light"/>
              </a:rPr>
              <a:t>2</a:t>
            </a:r>
            <a:endParaRPr sz="1400" dirty="0">
              <a:latin typeface="Calibri Light"/>
              <a:cs typeface="Calibri Light"/>
            </a:endParaRPr>
          </a:p>
        </p:txBody>
      </p:sp>
      <p:sp>
        <p:nvSpPr>
          <p:cNvPr id="148" name="object 71">
            <a:extLst>
              <a:ext uri="{FF2B5EF4-FFF2-40B4-BE49-F238E27FC236}">
                <a16:creationId xmlns:a16="http://schemas.microsoft.com/office/drawing/2014/main" id="{9E6086B3-0834-47F3-ADC8-EDAB50146611}"/>
              </a:ext>
            </a:extLst>
          </p:cNvPr>
          <p:cNvSpPr txBox="1"/>
          <p:nvPr/>
        </p:nvSpPr>
        <p:spPr>
          <a:xfrm>
            <a:off x="2904494" y="5552118"/>
            <a:ext cx="182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149" name="object 59">
            <a:extLst>
              <a:ext uri="{FF2B5EF4-FFF2-40B4-BE49-F238E27FC236}">
                <a16:creationId xmlns:a16="http://schemas.microsoft.com/office/drawing/2014/main" id="{362D22A1-F97B-474E-8124-1F02F739361E}"/>
              </a:ext>
            </a:extLst>
          </p:cNvPr>
          <p:cNvSpPr txBox="1"/>
          <p:nvPr/>
        </p:nvSpPr>
        <p:spPr>
          <a:xfrm>
            <a:off x="4169230" y="4575094"/>
            <a:ext cx="452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 Light"/>
                <a:cs typeface="Calibri Light"/>
              </a:rPr>
              <a:t>E</a:t>
            </a:r>
            <a:r>
              <a:rPr sz="3150" b="0" baseline="-18518" dirty="0">
                <a:latin typeface="Calibri Light"/>
                <a:cs typeface="Calibri Light"/>
              </a:rPr>
              <a:t>W</a:t>
            </a:r>
            <a:r>
              <a:rPr sz="3150" b="0" spc="52" baseline="-18518" dirty="0">
                <a:latin typeface="Calibri Light"/>
                <a:cs typeface="Calibri Light"/>
              </a:rPr>
              <a:t> </a:t>
            </a:r>
            <a:r>
              <a:rPr sz="3200" b="0" spc="5" dirty="0">
                <a:latin typeface="Calibri Light"/>
                <a:cs typeface="Calibri Light"/>
              </a:rPr>
              <a:t>(</a:t>
            </a:r>
            <a:r>
              <a:rPr sz="3200" b="0" dirty="0">
                <a:latin typeface="Calibri Light"/>
                <a:cs typeface="Calibri Light"/>
              </a:rPr>
              <a:t>ŷ,y)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=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c</a:t>
            </a:r>
            <a:r>
              <a:rPr sz="3200" b="0" spc="-70" dirty="0">
                <a:latin typeface="Calibri Light"/>
                <a:cs typeface="Calibri Light"/>
              </a:rPr>
              <a:t>r</a:t>
            </a:r>
            <a:r>
              <a:rPr sz="3200" b="0" spc="5" dirty="0">
                <a:latin typeface="Calibri Light"/>
                <a:cs typeface="Calibri Light"/>
              </a:rPr>
              <a:t>o</a:t>
            </a:r>
            <a:r>
              <a:rPr sz="3200" b="0" dirty="0">
                <a:latin typeface="Calibri Light"/>
                <a:cs typeface="Calibri Light"/>
              </a:rPr>
              <a:t>ss</a:t>
            </a:r>
            <a:r>
              <a:rPr sz="3200" b="0" spc="-5" dirty="0">
                <a:latin typeface="Calibri Light"/>
                <a:cs typeface="Calibri Light"/>
              </a:rPr>
              <a:t>-</a:t>
            </a:r>
            <a:r>
              <a:rPr sz="3200" b="0" dirty="0">
                <a:latin typeface="Calibri Light"/>
                <a:cs typeface="Calibri Light"/>
              </a:rPr>
              <a:t>E</a:t>
            </a:r>
            <a:r>
              <a:rPr sz="3200" b="0" spc="175" dirty="0">
                <a:latin typeface="Calibri Light"/>
                <a:cs typeface="Calibri Light"/>
              </a:rPr>
              <a:t> </a:t>
            </a:r>
            <a:r>
              <a:rPr sz="2800" b="0" dirty="0">
                <a:latin typeface="Calibri Light"/>
                <a:cs typeface="Calibri Light"/>
              </a:rPr>
              <a:t>=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dirty="0">
                <a:latin typeface="Calibri Light"/>
                <a:cs typeface="Calibri Light"/>
              </a:rPr>
              <a:t>- </a:t>
            </a:r>
            <a:r>
              <a:rPr sz="2800" b="0" spc="-295" dirty="0">
                <a:latin typeface="Calibri Light"/>
                <a:cs typeface="Calibri Light"/>
              </a:rPr>
              <a:t> </a:t>
            </a:r>
            <a:r>
              <a:rPr sz="5400" b="0" baseline="-13117" dirty="0">
                <a:latin typeface="Calibri Light"/>
                <a:cs typeface="Calibri Light"/>
              </a:rPr>
              <a:t>Σ</a:t>
            </a:r>
            <a:r>
              <a:rPr sz="5400" b="0" spc="-345" baseline="-13117" dirty="0">
                <a:latin typeface="Calibri Light"/>
                <a:cs typeface="Calibri Light"/>
              </a:rPr>
              <a:t> </a:t>
            </a:r>
            <a:r>
              <a:rPr sz="2800" b="0" dirty="0">
                <a:latin typeface="Calibri Light"/>
                <a:cs typeface="Calibri Light"/>
              </a:rPr>
              <a:t>y</a:t>
            </a:r>
            <a:r>
              <a:rPr sz="2850" b="0" baseline="-17543" dirty="0">
                <a:latin typeface="Calibri Light"/>
                <a:cs typeface="Calibri Light"/>
              </a:rPr>
              <a:t>j</a:t>
            </a:r>
            <a:r>
              <a:rPr sz="2850" b="0" spc="-30" baseline="-17543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l</a:t>
            </a:r>
            <a:r>
              <a:rPr sz="2800" b="0" dirty="0">
                <a:latin typeface="Calibri Light"/>
                <a:cs typeface="Calibri Light"/>
              </a:rPr>
              <a:t>n</a:t>
            </a:r>
            <a:r>
              <a:rPr sz="2800" b="0" spc="-5" dirty="0">
                <a:latin typeface="Calibri Light"/>
                <a:cs typeface="Calibri Light"/>
              </a:rPr>
              <a:t> </a:t>
            </a:r>
            <a:r>
              <a:rPr sz="2800" b="0" dirty="0">
                <a:latin typeface="Calibri Light"/>
                <a:cs typeface="Calibri Light"/>
              </a:rPr>
              <a:t>ŷ</a:t>
            </a:r>
            <a:r>
              <a:rPr sz="2850" b="0" baseline="-17543" dirty="0">
                <a:latin typeface="Calibri Light"/>
                <a:cs typeface="Calibri Light"/>
              </a:rPr>
              <a:t>j</a:t>
            </a:r>
            <a:endParaRPr sz="2850" baseline="-17543" dirty="0">
              <a:latin typeface="Calibri Light"/>
              <a:cs typeface="Calibri Light"/>
            </a:endParaRPr>
          </a:p>
        </p:txBody>
      </p:sp>
      <p:sp>
        <p:nvSpPr>
          <p:cNvPr id="150" name="object 60">
            <a:extLst>
              <a:ext uri="{FF2B5EF4-FFF2-40B4-BE49-F238E27FC236}">
                <a16:creationId xmlns:a16="http://schemas.microsoft.com/office/drawing/2014/main" id="{A4EF6E53-F25D-4942-B5BB-0917CCCAF0BA}"/>
              </a:ext>
            </a:extLst>
          </p:cNvPr>
          <p:cNvSpPr txBox="1"/>
          <p:nvPr/>
        </p:nvSpPr>
        <p:spPr>
          <a:xfrm>
            <a:off x="3688997" y="5143038"/>
            <a:ext cx="5567045" cy="1390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7770" algn="r">
              <a:lnSpc>
                <a:spcPts val="1750"/>
              </a:lnSpc>
              <a:spcBef>
                <a:spcPts val="100"/>
              </a:spcBef>
            </a:pPr>
            <a:r>
              <a:rPr sz="1600" b="0" dirty="0">
                <a:latin typeface="Calibri Light"/>
                <a:cs typeface="Calibri Light"/>
              </a:rPr>
              <a:t>j</a:t>
            </a:r>
            <a:r>
              <a:rPr sz="1600" b="0" spc="-35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=</a:t>
            </a:r>
            <a:r>
              <a:rPr sz="1600" b="0" spc="-2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1...K</a:t>
            </a:r>
            <a:endParaRPr sz="1600" dirty="0">
              <a:latin typeface="Calibri Light"/>
              <a:cs typeface="Calibri Light"/>
            </a:endParaRPr>
          </a:p>
          <a:p>
            <a:pPr marL="12700">
              <a:lnSpc>
                <a:spcPts val="2710"/>
              </a:lnSpc>
            </a:pPr>
            <a:r>
              <a:rPr sz="2400" b="0" spc="-5" dirty="0">
                <a:solidFill>
                  <a:srgbClr val="3333CC"/>
                </a:solidFill>
                <a:latin typeface="Calibri Light"/>
                <a:cs typeface="Calibri Light"/>
              </a:rPr>
              <a:t>MLE</a:t>
            </a:r>
            <a:r>
              <a:rPr sz="2400" b="0" spc="-10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333CC"/>
                </a:solidFill>
                <a:latin typeface="Calibri Light"/>
                <a:cs typeface="Calibri Light"/>
              </a:rPr>
              <a:t>/</a:t>
            </a:r>
            <a:r>
              <a:rPr sz="2400" b="0" spc="-5" dirty="0">
                <a:solidFill>
                  <a:srgbClr val="3333CC"/>
                </a:solidFill>
                <a:latin typeface="Calibri Light"/>
                <a:cs typeface="Calibri Light"/>
              </a:rPr>
              <a:t> the</a:t>
            </a:r>
            <a:r>
              <a:rPr sz="2400" b="0" spc="-10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3333CC"/>
                </a:solidFill>
                <a:latin typeface="Calibri Light"/>
                <a:cs typeface="Calibri Light"/>
              </a:rPr>
              <a:t>negative</a:t>
            </a:r>
            <a:r>
              <a:rPr sz="2400" b="0" spc="-5" dirty="0">
                <a:solidFill>
                  <a:srgbClr val="3333CC"/>
                </a:solidFill>
                <a:latin typeface="Calibri Light"/>
                <a:cs typeface="Calibri Light"/>
              </a:rPr>
              <a:t> log</a:t>
            </a:r>
            <a:r>
              <a:rPr sz="2400" b="0" spc="-15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3333CC"/>
                </a:solidFill>
                <a:latin typeface="Calibri Light"/>
                <a:cs typeface="Calibri Light"/>
              </a:rPr>
              <a:t>probability </a:t>
            </a:r>
            <a:r>
              <a:rPr sz="2400" b="0" spc="-5" dirty="0">
                <a:solidFill>
                  <a:srgbClr val="3333CC"/>
                </a:solidFill>
                <a:latin typeface="Calibri Light"/>
                <a:cs typeface="Calibri Light"/>
              </a:rPr>
              <a:t>of</a:t>
            </a:r>
            <a:r>
              <a:rPr sz="2400" b="0" spc="-20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3333CC"/>
                </a:solidFill>
                <a:latin typeface="Calibri Light"/>
                <a:cs typeface="Calibri Light"/>
              </a:rPr>
              <a:t>the </a:t>
            </a:r>
            <a:r>
              <a:rPr sz="2400" b="0" spc="-10" dirty="0">
                <a:solidFill>
                  <a:srgbClr val="3333CC"/>
                </a:solidFill>
                <a:latin typeface="Calibri Light"/>
                <a:cs typeface="Calibri Light"/>
              </a:rPr>
              <a:t>right</a:t>
            </a:r>
            <a:endParaRPr sz="24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0" spc="-10" dirty="0">
                <a:solidFill>
                  <a:srgbClr val="3333CC"/>
                </a:solidFill>
                <a:latin typeface="Calibri Light"/>
                <a:cs typeface="Calibri Light"/>
              </a:rPr>
              <a:t>answer</a:t>
            </a:r>
            <a:r>
              <a:rPr sz="2400" b="0" spc="-20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333CC"/>
                </a:solidFill>
                <a:latin typeface="Calibri Light"/>
                <a:cs typeface="Calibri Light"/>
              </a:rPr>
              <a:t>/</a:t>
            </a:r>
            <a:r>
              <a:rPr sz="2400" b="0" spc="-5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2400" b="0" spc="-15" dirty="0">
                <a:solidFill>
                  <a:srgbClr val="FF0000"/>
                </a:solidFill>
                <a:latin typeface="Calibri Light"/>
                <a:cs typeface="Calibri Light"/>
              </a:rPr>
              <a:t>Cross entropy </a:t>
            </a:r>
            <a:r>
              <a:rPr sz="2400" b="0" spc="-5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2400" b="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Calibri Light"/>
                <a:cs typeface="Calibri Light"/>
              </a:rPr>
              <a:t>function</a:t>
            </a:r>
            <a:r>
              <a:rPr sz="2400" b="0" spc="-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FF0000"/>
                </a:solidFill>
                <a:latin typeface="Calibri Light"/>
                <a:cs typeface="Calibri Light"/>
              </a:rPr>
              <a:t>:</a:t>
            </a:r>
            <a:r>
              <a:rPr lang="en-US" sz="24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dirty="0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lang="cy-GB" sz="2400" b="0" spc="-5" dirty="0">
                <a:latin typeface="Calibri Light"/>
                <a:cs typeface="Calibri Light"/>
              </a:rPr>
              <a:t> l</a:t>
            </a:r>
            <a:r>
              <a:rPr lang="cy-GB" sz="2400" b="0" dirty="0">
                <a:latin typeface="Calibri Light"/>
                <a:cs typeface="Calibri Light"/>
              </a:rPr>
              <a:t>n</a:t>
            </a:r>
            <a:r>
              <a:rPr lang="cy-GB" sz="2400" b="0" spc="-5" dirty="0">
                <a:latin typeface="Calibri Light"/>
                <a:cs typeface="Calibri Light"/>
              </a:rPr>
              <a:t> </a:t>
            </a:r>
            <a:r>
              <a:rPr lang="cy-GB" sz="2400" b="0" dirty="0">
                <a:latin typeface="Calibri Light"/>
                <a:cs typeface="Calibri Light"/>
              </a:rPr>
              <a:t>ŷ</a:t>
            </a:r>
            <a:r>
              <a:rPr lang="cy-GB" sz="2800" baseline="-17543" dirty="0">
                <a:latin typeface="Calibri Light"/>
                <a:cs typeface="Calibri Light"/>
              </a:rPr>
              <a:t>true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7793" y="5277467"/>
            <a:ext cx="3467735" cy="819785"/>
          </a:xfrm>
          <a:custGeom>
            <a:avLst/>
            <a:gdLst/>
            <a:ahLst/>
            <a:cxnLst/>
            <a:rect l="l" t="t" r="r" b="b"/>
            <a:pathLst>
              <a:path w="3467734" h="819785">
                <a:moveTo>
                  <a:pt x="0" y="0"/>
                </a:moveTo>
                <a:lnTo>
                  <a:pt x="3467200" y="0"/>
                </a:lnTo>
                <a:lnTo>
                  <a:pt x="3467200" y="819600"/>
                </a:lnTo>
                <a:lnTo>
                  <a:pt x="0" y="81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85539" y="2204015"/>
            <a:ext cx="7400290" cy="1649095"/>
            <a:chOff x="2685539" y="2204015"/>
            <a:chExt cx="7400290" cy="1649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19" y="2892551"/>
              <a:ext cx="1124711" cy="9601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95064" y="2213540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0" y="0"/>
                  </a:moveTo>
                  <a:lnTo>
                    <a:pt x="437200" y="0"/>
                  </a:lnTo>
                  <a:lnTo>
                    <a:pt x="437200" y="437200"/>
                  </a:lnTo>
                  <a:lnTo>
                    <a:pt x="0" y="4372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16951" y="2009140"/>
            <a:ext cx="226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z</a:t>
            </a:r>
            <a:r>
              <a:rPr sz="1650" b="0" spc="-7" baseline="-15151" dirty="0">
                <a:latin typeface="Calibri Light"/>
                <a:cs typeface="Calibri Light"/>
              </a:rPr>
              <a:t>1</a:t>
            </a:r>
            <a:endParaRPr sz="1650" baseline="-15151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0632" y="2816859"/>
            <a:ext cx="226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z</a:t>
            </a:r>
            <a:r>
              <a:rPr sz="1650" b="0" spc="-7" baseline="-15151" dirty="0">
                <a:latin typeface="Calibri Light"/>
                <a:cs typeface="Calibri Light"/>
              </a:rPr>
              <a:t>2</a:t>
            </a:r>
            <a:endParaRPr sz="1650" baseline="-15151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1383" y="3737355"/>
            <a:ext cx="2266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z</a:t>
            </a:r>
            <a:r>
              <a:rPr sz="1650" b="0" spc="-7" baseline="-15151" dirty="0">
                <a:latin typeface="Calibri Light"/>
                <a:cs typeface="Calibri Light"/>
              </a:rPr>
              <a:t>3</a:t>
            </a:r>
            <a:endParaRPr sz="1650" baseline="-15151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5190"/>
              </a:lnSpc>
              <a:spcBef>
                <a:spcPts val="100"/>
              </a:spcBef>
            </a:pPr>
            <a:r>
              <a:rPr spc="-5" dirty="0"/>
              <a:t>Summary</a:t>
            </a:r>
            <a:r>
              <a:rPr spc="15" dirty="0"/>
              <a:t> </a:t>
            </a:r>
            <a:r>
              <a:rPr spc="-25" dirty="0"/>
              <a:t>Recap:</a:t>
            </a:r>
            <a:r>
              <a:rPr spc="10" dirty="0"/>
              <a:t> </a:t>
            </a:r>
            <a:r>
              <a:rPr spc="-5" dirty="0"/>
              <a:t>Multi-Class</a:t>
            </a:r>
            <a:r>
              <a:rPr spc="10" dirty="0"/>
              <a:t> </a:t>
            </a:r>
            <a:r>
              <a:rPr spc="-10" dirty="0"/>
              <a:t>Classification</a:t>
            </a:r>
            <a:r>
              <a:rPr spc="15" dirty="0"/>
              <a:t> </a:t>
            </a:r>
            <a:r>
              <a:rPr spc="-5" dirty="0"/>
              <a:t>Loss</a:t>
            </a:r>
          </a:p>
          <a:p>
            <a:pPr marL="1270" algn="ctr">
              <a:lnSpc>
                <a:spcPts val="2790"/>
              </a:lnSpc>
            </a:pPr>
            <a:r>
              <a:rPr sz="2400" spc="-15" dirty="0">
                <a:solidFill>
                  <a:srgbClr val="666666"/>
                </a:solidFill>
              </a:rPr>
              <a:t>Cross</a:t>
            </a:r>
            <a:r>
              <a:rPr sz="2400" spc="-35" dirty="0">
                <a:solidFill>
                  <a:srgbClr val="666666"/>
                </a:solidFill>
              </a:rPr>
              <a:t> </a:t>
            </a:r>
            <a:r>
              <a:rPr sz="2400" spc="-15" dirty="0">
                <a:solidFill>
                  <a:srgbClr val="666666"/>
                </a:solidFill>
              </a:rPr>
              <a:t>Entropy</a:t>
            </a:r>
            <a:r>
              <a:rPr sz="2400" spc="-25" dirty="0">
                <a:solidFill>
                  <a:srgbClr val="666666"/>
                </a:solidFill>
              </a:rPr>
              <a:t> </a:t>
            </a:r>
            <a:r>
              <a:rPr sz="2400" spc="-5" dirty="0">
                <a:solidFill>
                  <a:srgbClr val="666666"/>
                </a:solidFill>
              </a:rPr>
              <a:t>Loss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11737597" y="63637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43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8864" y="2296159"/>
            <a:ext cx="1993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0" spc="-20" dirty="0">
                <a:latin typeface="Calibri Light"/>
                <a:cs typeface="Calibri Light"/>
              </a:rPr>
              <a:t>x</a:t>
            </a:r>
            <a:r>
              <a:rPr sz="1050" b="0" baseline="-15873" dirty="0">
                <a:latin typeface="Calibri Light"/>
                <a:cs typeface="Calibri Light"/>
              </a:rPr>
              <a:t>1</a:t>
            </a:r>
            <a:endParaRPr sz="1050" baseline="-15873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95064" y="2926152"/>
            <a:ext cx="437515" cy="437515"/>
          </a:xfrm>
          <a:custGeom>
            <a:avLst/>
            <a:gdLst/>
            <a:ahLst/>
            <a:cxnLst/>
            <a:rect l="l" t="t" r="r" b="b"/>
            <a:pathLst>
              <a:path w="437514" h="437514">
                <a:moveTo>
                  <a:pt x="0" y="0"/>
                </a:moveTo>
                <a:lnTo>
                  <a:pt x="437200" y="0"/>
                </a:lnTo>
                <a:lnTo>
                  <a:pt x="437200" y="437200"/>
                </a:lnTo>
                <a:lnTo>
                  <a:pt x="0" y="4372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8864" y="3006344"/>
            <a:ext cx="1993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0" spc="-20" dirty="0">
                <a:latin typeface="Calibri Light"/>
                <a:cs typeface="Calibri Light"/>
              </a:rPr>
              <a:t>x</a:t>
            </a:r>
            <a:r>
              <a:rPr sz="1050" b="0" baseline="-15873" dirty="0">
                <a:latin typeface="Calibri Light"/>
                <a:cs typeface="Calibri Light"/>
              </a:rPr>
              <a:t>2</a:t>
            </a:r>
            <a:endParaRPr sz="1050" baseline="-15873">
              <a:latin typeface="Calibri Light"/>
              <a:cs typeface="Calibr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5064" y="3675119"/>
            <a:ext cx="437515" cy="437515"/>
          </a:xfrm>
          <a:custGeom>
            <a:avLst/>
            <a:gdLst/>
            <a:ahLst/>
            <a:cxnLst/>
            <a:rect l="l" t="t" r="r" b="b"/>
            <a:pathLst>
              <a:path w="437514" h="437514">
                <a:moveTo>
                  <a:pt x="0" y="0"/>
                </a:moveTo>
                <a:lnTo>
                  <a:pt x="437200" y="0"/>
                </a:lnTo>
                <a:lnTo>
                  <a:pt x="437200" y="437200"/>
                </a:lnTo>
                <a:lnTo>
                  <a:pt x="0" y="4372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78864" y="3756152"/>
            <a:ext cx="1993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0" spc="-20" dirty="0">
                <a:latin typeface="Calibri Light"/>
                <a:cs typeface="Calibri Light"/>
              </a:rPr>
              <a:t>x</a:t>
            </a:r>
            <a:r>
              <a:rPr sz="1050" b="0" baseline="-15873" dirty="0">
                <a:latin typeface="Calibri Light"/>
                <a:cs typeface="Calibri Light"/>
              </a:rPr>
              <a:t>3</a:t>
            </a:r>
            <a:endParaRPr sz="1050" baseline="-15873">
              <a:latin typeface="Calibri Light"/>
              <a:cs typeface="Calibri Ligh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28123" y="1714263"/>
            <a:ext cx="4215130" cy="2982595"/>
            <a:chOff x="3128123" y="1714263"/>
            <a:chExt cx="4215130" cy="2982595"/>
          </a:xfrm>
        </p:grpSpPr>
        <p:sp>
          <p:nvSpPr>
            <p:cNvPr id="17" name="object 17"/>
            <p:cNvSpPr/>
            <p:nvPr/>
          </p:nvSpPr>
          <p:spPr>
            <a:xfrm>
              <a:off x="4249966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70" y="14682"/>
                  </a:lnTo>
                  <a:lnTo>
                    <a:pt x="155648" y="32146"/>
                  </a:lnTo>
                  <a:lnTo>
                    <a:pt x="117911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1" y="520432"/>
                  </a:lnTo>
                  <a:lnTo>
                    <a:pt x="155648" y="543853"/>
                  </a:lnTo>
                  <a:lnTo>
                    <a:pt x="196970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3" y="543853"/>
                  </a:lnTo>
                  <a:lnTo>
                    <a:pt x="458089" y="520432"/>
                  </a:lnTo>
                  <a:lnTo>
                    <a:pt x="491647" y="491646"/>
                  </a:lnTo>
                  <a:lnTo>
                    <a:pt x="520433" y="458088"/>
                  </a:lnTo>
                  <a:lnTo>
                    <a:pt x="543854" y="420352"/>
                  </a:lnTo>
                  <a:lnTo>
                    <a:pt x="561318" y="379030"/>
                  </a:lnTo>
                  <a:lnTo>
                    <a:pt x="572231" y="334715"/>
                  </a:lnTo>
                  <a:lnTo>
                    <a:pt x="576000" y="288000"/>
                  </a:lnTo>
                  <a:lnTo>
                    <a:pt x="572231" y="241285"/>
                  </a:lnTo>
                  <a:lnTo>
                    <a:pt x="561318" y="196969"/>
                  </a:lnTo>
                  <a:lnTo>
                    <a:pt x="543854" y="155647"/>
                  </a:lnTo>
                  <a:lnTo>
                    <a:pt x="520433" y="117910"/>
                  </a:lnTo>
                  <a:lnTo>
                    <a:pt x="491647" y="84353"/>
                  </a:lnTo>
                  <a:lnTo>
                    <a:pt x="458089" y="55567"/>
                  </a:lnTo>
                  <a:lnTo>
                    <a:pt x="420353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49966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0586" y="2002908"/>
              <a:ext cx="1119505" cy="433705"/>
            </a:xfrm>
            <a:custGeom>
              <a:avLst/>
              <a:gdLst/>
              <a:ahLst/>
              <a:cxnLst/>
              <a:rect l="l" t="t" r="r" b="b"/>
              <a:pathLst>
                <a:path w="1119504" h="433705">
                  <a:moveTo>
                    <a:pt x="1046279" y="31202"/>
                  </a:moveTo>
                  <a:lnTo>
                    <a:pt x="0" y="424774"/>
                  </a:lnTo>
                  <a:lnTo>
                    <a:pt x="3354" y="433689"/>
                  </a:lnTo>
                  <a:lnTo>
                    <a:pt x="1049633" y="40117"/>
                  </a:lnTo>
                  <a:lnTo>
                    <a:pt x="1046279" y="31202"/>
                  </a:lnTo>
                  <a:close/>
                </a:path>
                <a:path w="1119504" h="433705">
                  <a:moveTo>
                    <a:pt x="1102689" y="26730"/>
                  </a:moveTo>
                  <a:lnTo>
                    <a:pt x="1058166" y="26730"/>
                  </a:lnTo>
                  <a:lnTo>
                    <a:pt x="1061519" y="35646"/>
                  </a:lnTo>
                  <a:lnTo>
                    <a:pt x="1049633" y="40117"/>
                  </a:lnTo>
                  <a:lnTo>
                    <a:pt x="1061370" y="71320"/>
                  </a:lnTo>
                  <a:lnTo>
                    <a:pt x="1102689" y="26730"/>
                  </a:lnTo>
                  <a:close/>
                </a:path>
                <a:path w="1119504" h="433705">
                  <a:moveTo>
                    <a:pt x="1058166" y="26730"/>
                  </a:moveTo>
                  <a:lnTo>
                    <a:pt x="1046279" y="31202"/>
                  </a:lnTo>
                  <a:lnTo>
                    <a:pt x="1049633" y="40117"/>
                  </a:lnTo>
                  <a:lnTo>
                    <a:pt x="1061519" y="35646"/>
                  </a:lnTo>
                  <a:lnTo>
                    <a:pt x="1058166" y="26730"/>
                  </a:lnTo>
                  <a:close/>
                </a:path>
                <a:path w="1119504" h="433705">
                  <a:moveTo>
                    <a:pt x="1034541" y="0"/>
                  </a:moveTo>
                  <a:lnTo>
                    <a:pt x="1046279" y="31202"/>
                  </a:lnTo>
                  <a:lnTo>
                    <a:pt x="1058166" y="26730"/>
                  </a:lnTo>
                  <a:lnTo>
                    <a:pt x="1102689" y="26730"/>
                  </a:lnTo>
                  <a:lnTo>
                    <a:pt x="1119276" y="8831"/>
                  </a:lnTo>
                  <a:lnTo>
                    <a:pt x="1034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997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997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0825" y="2427599"/>
              <a:ext cx="1119505" cy="372110"/>
            </a:xfrm>
            <a:custGeom>
              <a:avLst/>
              <a:gdLst/>
              <a:ahLst/>
              <a:cxnLst/>
              <a:rect l="l" t="t" r="r" b="b"/>
              <a:pathLst>
                <a:path w="1119504" h="372110">
                  <a:moveTo>
                    <a:pt x="1044956" y="340070"/>
                  </a:moveTo>
                  <a:lnTo>
                    <a:pt x="1034889" y="371852"/>
                  </a:lnTo>
                  <a:lnTo>
                    <a:pt x="1119037" y="358540"/>
                  </a:lnTo>
                  <a:lnTo>
                    <a:pt x="1103956" y="343904"/>
                  </a:lnTo>
                  <a:lnTo>
                    <a:pt x="1057062" y="343904"/>
                  </a:lnTo>
                  <a:lnTo>
                    <a:pt x="1044956" y="340070"/>
                  </a:lnTo>
                  <a:close/>
                </a:path>
                <a:path w="1119504" h="372110">
                  <a:moveTo>
                    <a:pt x="1047832" y="330990"/>
                  </a:moveTo>
                  <a:lnTo>
                    <a:pt x="1044956" y="340070"/>
                  </a:lnTo>
                  <a:lnTo>
                    <a:pt x="1057062" y="343904"/>
                  </a:lnTo>
                  <a:lnTo>
                    <a:pt x="1059939" y="334825"/>
                  </a:lnTo>
                  <a:lnTo>
                    <a:pt x="1047832" y="330990"/>
                  </a:lnTo>
                  <a:close/>
                </a:path>
                <a:path w="1119504" h="372110">
                  <a:moveTo>
                    <a:pt x="1057899" y="299208"/>
                  </a:moveTo>
                  <a:lnTo>
                    <a:pt x="1047832" y="330990"/>
                  </a:lnTo>
                  <a:lnTo>
                    <a:pt x="1059939" y="334825"/>
                  </a:lnTo>
                  <a:lnTo>
                    <a:pt x="1057062" y="343904"/>
                  </a:lnTo>
                  <a:lnTo>
                    <a:pt x="1103956" y="343904"/>
                  </a:lnTo>
                  <a:lnTo>
                    <a:pt x="1057899" y="299208"/>
                  </a:lnTo>
                  <a:close/>
                </a:path>
                <a:path w="1119504" h="372110">
                  <a:moveTo>
                    <a:pt x="2876" y="0"/>
                  </a:moveTo>
                  <a:lnTo>
                    <a:pt x="0" y="9080"/>
                  </a:lnTo>
                  <a:lnTo>
                    <a:pt x="1044956" y="340070"/>
                  </a:lnTo>
                  <a:lnTo>
                    <a:pt x="1047832" y="330990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49966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70" y="14682"/>
                  </a:lnTo>
                  <a:lnTo>
                    <a:pt x="155648" y="32146"/>
                  </a:lnTo>
                  <a:lnTo>
                    <a:pt x="117911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1" y="520432"/>
                  </a:lnTo>
                  <a:lnTo>
                    <a:pt x="155648" y="543853"/>
                  </a:lnTo>
                  <a:lnTo>
                    <a:pt x="196970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3" y="543853"/>
                  </a:lnTo>
                  <a:lnTo>
                    <a:pt x="458089" y="520432"/>
                  </a:lnTo>
                  <a:lnTo>
                    <a:pt x="491647" y="491646"/>
                  </a:lnTo>
                  <a:lnTo>
                    <a:pt x="520433" y="458088"/>
                  </a:lnTo>
                  <a:lnTo>
                    <a:pt x="543854" y="420352"/>
                  </a:lnTo>
                  <a:lnTo>
                    <a:pt x="561318" y="379030"/>
                  </a:lnTo>
                  <a:lnTo>
                    <a:pt x="572231" y="334715"/>
                  </a:lnTo>
                  <a:lnTo>
                    <a:pt x="576000" y="288000"/>
                  </a:lnTo>
                  <a:lnTo>
                    <a:pt x="572231" y="241285"/>
                  </a:lnTo>
                  <a:lnTo>
                    <a:pt x="561318" y="196969"/>
                  </a:lnTo>
                  <a:lnTo>
                    <a:pt x="543854" y="155647"/>
                  </a:lnTo>
                  <a:lnTo>
                    <a:pt x="520433" y="117910"/>
                  </a:lnTo>
                  <a:lnTo>
                    <a:pt x="491647" y="84353"/>
                  </a:lnTo>
                  <a:lnTo>
                    <a:pt x="458089" y="55567"/>
                  </a:lnTo>
                  <a:lnTo>
                    <a:pt x="420353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9966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8815" y="2428854"/>
              <a:ext cx="1121410" cy="1176655"/>
            </a:xfrm>
            <a:custGeom>
              <a:avLst/>
              <a:gdLst/>
              <a:ahLst/>
              <a:cxnLst/>
              <a:rect l="l" t="t" r="r" b="b"/>
              <a:pathLst>
                <a:path w="1121410" h="1176654">
                  <a:moveTo>
                    <a:pt x="1065041" y="1124597"/>
                  </a:moveTo>
                  <a:lnTo>
                    <a:pt x="1040903" y="1147591"/>
                  </a:lnTo>
                  <a:lnTo>
                    <a:pt x="1121048" y="1176484"/>
                  </a:lnTo>
                  <a:lnTo>
                    <a:pt x="1107959" y="1133792"/>
                  </a:lnTo>
                  <a:lnTo>
                    <a:pt x="1073801" y="1133792"/>
                  </a:lnTo>
                  <a:lnTo>
                    <a:pt x="1065041" y="1124597"/>
                  </a:lnTo>
                  <a:close/>
                </a:path>
                <a:path w="1121410" h="1176654">
                  <a:moveTo>
                    <a:pt x="1071938" y="1118027"/>
                  </a:moveTo>
                  <a:lnTo>
                    <a:pt x="1065041" y="1124597"/>
                  </a:lnTo>
                  <a:lnTo>
                    <a:pt x="1073801" y="1133792"/>
                  </a:lnTo>
                  <a:lnTo>
                    <a:pt x="1080697" y="1127222"/>
                  </a:lnTo>
                  <a:lnTo>
                    <a:pt x="1071938" y="1118027"/>
                  </a:lnTo>
                  <a:close/>
                </a:path>
                <a:path w="1121410" h="1176654">
                  <a:moveTo>
                    <a:pt x="1096077" y="1095033"/>
                  </a:moveTo>
                  <a:lnTo>
                    <a:pt x="1071938" y="1118027"/>
                  </a:lnTo>
                  <a:lnTo>
                    <a:pt x="1080697" y="1127222"/>
                  </a:lnTo>
                  <a:lnTo>
                    <a:pt x="1073801" y="1133792"/>
                  </a:lnTo>
                  <a:lnTo>
                    <a:pt x="1107959" y="1133792"/>
                  </a:lnTo>
                  <a:lnTo>
                    <a:pt x="1096077" y="1095033"/>
                  </a:lnTo>
                  <a:close/>
                </a:path>
                <a:path w="1121410" h="1176654">
                  <a:moveTo>
                    <a:pt x="6897" y="0"/>
                  </a:moveTo>
                  <a:lnTo>
                    <a:pt x="0" y="6569"/>
                  </a:lnTo>
                  <a:lnTo>
                    <a:pt x="1065041" y="1124597"/>
                  </a:lnTo>
                  <a:lnTo>
                    <a:pt x="1071938" y="1118027"/>
                  </a:lnTo>
                  <a:lnTo>
                    <a:pt x="6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49974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5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4"/>
                  </a:lnTo>
                  <a:lnTo>
                    <a:pt x="0" y="287999"/>
                  </a:lnTo>
                  <a:lnTo>
                    <a:pt x="3769" y="334714"/>
                  </a:lnTo>
                  <a:lnTo>
                    <a:pt x="14682" y="379029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29"/>
                  </a:lnTo>
                  <a:lnTo>
                    <a:pt x="572230" y="334714"/>
                  </a:lnTo>
                  <a:lnTo>
                    <a:pt x="575999" y="287999"/>
                  </a:lnTo>
                  <a:lnTo>
                    <a:pt x="572230" y="241284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5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49974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8111" y="2007615"/>
              <a:ext cx="3635375" cy="2395220"/>
            </a:xfrm>
            <a:custGeom>
              <a:avLst/>
              <a:gdLst/>
              <a:ahLst/>
              <a:cxnLst/>
              <a:rect l="l" t="t" r="r" b="b"/>
              <a:pathLst>
                <a:path w="3635375" h="2395220">
                  <a:moveTo>
                    <a:pt x="1121740" y="4114"/>
                  </a:moveTo>
                  <a:lnTo>
                    <a:pt x="1120978" y="4610"/>
                  </a:lnTo>
                  <a:lnTo>
                    <a:pt x="1078077" y="19240"/>
                  </a:lnTo>
                  <a:lnTo>
                    <a:pt x="1078077" y="68313"/>
                  </a:lnTo>
                  <a:lnTo>
                    <a:pt x="550481" y="956754"/>
                  </a:lnTo>
                  <a:lnTo>
                    <a:pt x="543140" y="959116"/>
                  </a:lnTo>
                  <a:lnTo>
                    <a:pt x="543140" y="969111"/>
                  </a:lnTo>
                  <a:lnTo>
                    <a:pt x="428675" y="1161884"/>
                  </a:lnTo>
                  <a:lnTo>
                    <a:pt x="423075" y="1152029"/>
                  </a:lnTo>
                  <a:lnTo>
                    <a:pt x="423075" y="1171308"/>
                  </a:lnTo>
                  <a:lnTo>
                    <a:pt x="359422" y="1278496"/>
                  </a:lnTo>
                  <a:lnTo>
                    <a:pt x="354507" y="1276477"/>
                  </a:lnTo>
                  <a:lnTo>
                    <a:pt x="354507" y="1286776"/>
                  </a:lnTo>
                  <a:lnTo>
                    <a:pt x="270268" y="1428635"/>
                  </a:lnTo>
                  <a:lnTo>
                    <a:pt x="21463" y="1149438"/>
                  </a:lnTo>
                  <a:lnTo>
                    <a:pt x="354507" y="1286776"/>
                  </a:lnTo>
                  <a:lnTo>
                    <a:pt x="354507" y="1276477"/>
                  </a:lnTo>
                  <a:lnTo>
                    <a:pt x="17983" y="1137704"/>
                  </a:lnTo>
                  <a:lnTo>
                    <a:pt x="344424" y="1032903"/>
                  </a:lnTo>
                  <a:lnTo>
                    <a:pt x="423075" y="1171308"/>
                  </a:lnTo>
                  <a:lnTo>
                    <a:pt x="423075" y="1152029"/>
                  </a:lnTo>
                  <a:lnTo>
                    <a:pt x="353695" y="1029931"/>
                  </a:lnTo>
                  <a:lnTo>
                    <a:pt x="543140" y="969111"/>
                  </a:lnTo>
                  <a:lnTo>
                    <a:pt x="543140" y="959116"/>
                  </a:lnTo>
                  <a:lnTo>
                    <a:pt x="348881" y="1021473"/>
                  </a:lnTo>
                  <a:lnTo>
                    <a:pt x="339610" y="1005166"/>
                  </a:lnTo>
                  <a:lnTo>
                    <a:pt x="339610" y="1024445"/>
                  </a:lnTo>
                  <a:lnTo>
                    <a:pt x="21132" y="1126693"/>
                  </a:lnTo>
                  <a:lnTo>
                    <a:pt x="260083" y="884504"/>
                  </a:lnTo>
                  <a:lnTo>
                    <a:pt x="339610" y="1024445"/>
                  </a:lnTo>
                  <a:lnTo>
                    <a:pt x="339610" y="1005166"/>
                  </a:lnTo>
                  <a:lnTo>
                    <a:pt x="267042" y="877455"/>
                  </a:lnTo>
                  <a:lnTo>
                    <a:pt x="1070978" y="62598"/>
                  </a:lnTo>
                  <a:lnTo>
                    <a:pt x="1074254" y="64541"/>
                  </a:lnTo>
                  <a:lnTo>
                    <a:pt x="1078077" y="68313"/>
                  </a:lnTo>
                  <a:lnTo>
                    <a:pt x="1078077" y="19240"/>
                  </a:lnTo>
                  <a:lnTo>
                    <a:pt x="1041107" y="31826"/>
                  </a:lnTo>
                  <a:lnTo>
                    <a:pt x="1055903" y="46431"/>
                  </a:lnTo>
                  <a:lnTo>
                    <a:pt x="1050074" y="50177"/>
                  </a:lnTo>
                  <a:lnTo>
                    <a:pt x="1062532" y="57581"/>
                  </a:lnTo>
                  <a:lnTo>
                    <a:pt x="262153" y="868845"/>
                  </a:lnTo>
                  <a:lnTo>
                    <a:pt x="8293" y="422173"/>
                  </a:lnTo>
                  <a:lnTo>
                    <a:pt x="0" y="426885"/>
                  </a:lnTo>
                  <a:lnTo>
                    <a:pt x="255193" y="875906"/>
                  </a:lnTo>
                  <a:lnTo>
                    <a:pt x="762" y="1133792"/>
                  </a:lnTo>
                  <a:lnTo>
                    <a:pt x="4127" y="1137145"/>
                  </a:lnTo>
                  <a:lnTo>
                    <a:pt x="596" y="1140307"/>
                  </a:lnTo>
                  <a:lnTo>
                    <a:pt x="265176" y="1437208"/>
                  </a:lnTo>
                  <a:lnTo>
                    <a:pt x="50" y="1883676"/>
                  </a:lnTo>
                  <a:lnTo>
                    <a:pt x="4114" y="1886102"/>
                  </a:lnTo>
                  <a:lnTo>
                    <a:pt x="2184" y="1890445"/>
                  </a:lnTo>
                  <a:lnTo>
                    <a:pt x="1050353" y="2364257"/>
                  </a:lnTo>
                  <a:lnTo>
                    <a:pt x="1036612" y="2394635"/>
                  </a:lnTo>
                  <a:lnTo>
                    <a:pt x="1121740" y="2391308"/>
                  </a:lnTo>
                  <a:lnTo>
                    <a:pt x="1121537" y="2391067"/>
                  </a:lnTo>
                  <a:lnTo>
                    <a:pt x="1121740" y="2391143"/>
                  </a:lnTo>
                  <a:lnTo>
                    <a:pt x="1121664" y="2390889"/>
                  </a:lnTo>
                  <a:lnTo>
                    <a:pt x="1118933" y="2338070"/>
                  </a:lnTo>
                  <a:lnTo>
                    <a:pt x="1117219" y="2305850"/>
                  </a:lnTo>
                  <a:lnTo>
                    <a:pt x="1101128" y="2315006"/>
                  </a:lnTo>
                  <a:lnTo>
                    <a:pt x="1099489" y="2308910"/>
                  </a:lnTo>
                  <a:lnTo>
                    <a:pt x="1086942" y="2320086"/>
                  </a:lnTo>
                  <a:lnTo>
                    <a:pt x="1079677" y="2307310"/>
                  </a:lnTo>
                  <a:lnTo>
                    <a:pt x="1079677" y="2326563"/>
                  </a:lnTo>
                  <a:lnTo>
                    <a:pt x="1077709" y="2328316"/>
                  </a:lnTo>
                  <a:lnTo>
                    <a:pt x="1074000" y="2330424"/>
                  </a:lnTo>
                  <a:lnTo>
                    <a:pt x="1064158" y="2319388"/>
                  </a:lnTo>
                  <a:lnTo>
                    <a:pt x="1064158" y="2333714"/>
                  </a:lnTo>
                  <a:lnTo>
                    <a:pt x="1062761" y="2336812"/>
                  </a:lnTo>
                  <a:lnTo>
                    <a:pt x="1050975" y="2343505"/>
                  </a:lnTo>
                  <a:lnTo>
                    <a:pt x="1056500" y="2347214"/>
                  </a:lnTo>
                  <a:lnTo>
                    <a:pt x="1049515" y="2353437"/>
                  </a:lnTo>
                  <a:lnTo>
                    <a:pt x="18427" y="1887347"/>
                  </a:lnTo>
                  <a:lnTo>
                    <a:pt x="545198" y="1751418"/>
                  </a:lnTo>
                  <a:lnTo>
                    <a:pt x="1064158" y="2333714"/>
                  </a:lnTo>
                  <a:lnTo>
                    <a:pt x="1064158" y="2319388"/>
                  </a:lnTo>
                  <a:lnTo>
                    <a:pt x="555574" y="1748739"/>
                  </a:lnTo>
                  <a:lnTo>
                    <a:pt x="726224" y="1704695"/>
                  </a:lnTo>
                  <a:lnTo>
                    <a:pt x="1079677" y="2326563"/>
                  </a:lnTo>
                  <a:lnTo>
                    <a:pt x="1079677" y="2307310"/>
                  </a:lnTo>
                  <a:lnTo>
                    <a:pt x="735774" y="1702231"/>
                  </a:lnTo>
                  <a:lnTo>
                    <a:pt x="1049159" y="1621358"/>
                  </a:lnTo>
                  <a:lnTo>
                    <a:pt x="1057478" y="1653641"/>
                  </a:lnTo>
                  <a:lnTo>
                    <a:pt x="1108811" y="1608963"/>
                  </a:lnTo>
                  <a:lnTo>
                    <a:pt x="1121448" y="1597964"/>
                  </a:lnTo>
                  <a:lnTo>
                    <a:pt x="1121740" y="1597939"/>
                  </a:lnTo>
                  <a:lnTo>
                    <a:pt x="1121625" y="1597812"/>
                  </a:lnTo>
                  <a:lnTo>
                    <a:pt x="1121486" y="1597660"/>
                  </a:lnTo>
                  <a:lnTo>
                    <a:pt x="1104519" y="1578140"/>
                  </a:lnTo>
                  <a:lnTo>
                    <a:pt x="1065822" y="1533677"/>
                  </a:lnTo>
                  <a:lnTo>
                    <a:pt x="1053109" y="1564487"/>
                  </a:lnTo>
                  <a:lnTo>
                    <a:pt x="1049477" y="1563001"/>
                  </a:lnTo>
                  <a:lnTo>
                    <a:pt x="1049477" y="1573301"/>
                  </a:lnTo>
                  <a:lnTo>
                    <a:pt x="1046099" y="1581505"/>
                  </a:lnTo>
                  <a:lnTo>
                    <a:pt x="1038440" y="1579854"/>
                  </a:lnTo>
                  <a:lnTo>
                    <a:pt x="1041641" y="1592300"/>
                  </a:lnTo>
                  <a:lnTo>
                    <a:pt x="1036777" y="1604124"/>
                  </a:lnTo>
                  <a:lnTo>
                    <a:pt x="1044549" y="1603565"/>
                  </a:lnTo>
                  <a:lnTo>
                    <a:pt x="1046772" y="1612138"/>
                  </a:lnTo>
                  <a:lnTo>
                    <a:pt x="730897" y="1693646"/>
                  </a:lnTo>
                  <a:lnTo>
                    <a:pt x="721347" y="1676844"/>
                  </a:lnTo>
                  <a:lnTo>
                    <a:pt x="721347" y="1696123"/>
                  </a:lnTo>
                  <a:lnTo>
                    <a:pt x="548436" y="1740738"/>
                  </a:lnTo>
                  <a:lnTo>
                    <a:pt x="538073" y="1729117"/>
                  </a:lnTo>
                  <a:lnTo>
                    <a:pt x="538073" y="1743417"/>
                  </a:lnTo>
                  <a:lnTo>
                    <a:pt x="20002" y="1877098"/>
                  </a:lnTo>
                  <a:lnTo>
                    <a:pt x="358355" y="1541767"/>
                  </a:lnTo>
                  <a:lnTo>
                    <a:pt x="538073" y="1743417"/>
                  </a:lnTo>
                  <a:lnTo>
                    <a:pt x="538073" y="1729117"/>
                  </a:lnTo>
                  <a:lnTo>
                    <a:pt x="365125" y="1535061"/>
                  </a:lnTo>
                  <a:lnTo>
                    <a:pt x="534441" y="1367269"/>
                  </a:lnTo>
                  <a:lnTo>
                    <a:pt x="721347" y="1696123"/>
                  </a:lnTo>
                  <a:lnTo>
                    <a:pt x="721347" y="1676844"/>
                  </a:lnTo>
                  <a:lnTo>
                    <a:pt x="544080" y="1364919"/>
                  </a:lnTo>
                  <a:lnTo>
                    <a:pt x="1049477" y="1573301"/>
                  </a:lnTo>
                  <a:lnTo>
                    <a:pt x="1049477" y="1563001"/>
                  </a:lnTo>
                  <a:lnTo>
                    <a:pt x="546277" y="1355534"/>
                  </a:lnTo>
                  <a:lnTo>
                    <a:pt x="1070978" y="835533"/>
                  </a:lnTo>
                  <a:lnTo>
                    <a:pt x="1094447" y="859205"/>
                  </a:lnTo>
                  <a:lnTo>
                    <a:pt x="1107770" y="819823"/>
                  </a:lnTo>
                  <a:lnTo>
                    <a:pt x="1121740" y="778510"/>
                  </a:lnTo>
                  <a:lnTo>
                    <a:pt x="1121473" y="778598"/>
                  </a:lnTo>
                  <a:lnTo>
                    <a:pt x="1121740" y="778344"/>
                  </a:lnTo>
                  <a:lnTo>
                    <a:pt x="1059434" y="768731"/>
                  </a:lnTo>
                  <a:lnTo>
                    <a:pt x="1059434" y="833551"/>
                  </a:lnTo>
                  <a:lnTo>
                    <a:pt x="536714" y="1351597"/>
                  </a:lnTo>
                  <a:lnTo>
                    <a:pt x="536435" y="1351470"/>
                  </a:lnTo>
                  <a:lnTo>
                    <a:pt x="529374" y="1339049"/>
                  </a:lnTo>
                  <a:lnTo>
                    <a:pt x="529374" y="1358874"/>
                  </a:lnTo>
                  <a:lnTo>
                    <a:pt x="358775" y="1527949"/>
                  </a:lnTo>
                  <a:lnTo>
                    <a:pt x="352018" y="1520380"/>
                  </a:lnTo>
                  <a:lnTo>
                    <a:pt x="352018" y="1534655"/>
                  </a:lnTo>
                  <a:lnTo>
                    <a:pt x="27279" y="1856486"/>
                  </a:lnTo>
                  <a:lnTo>
                    <a:pt x="271818" y="1444675"/>
                  </a:lnTo>
                  <a:lnTo>
                    <a:pt x="352018" y="1534655"/>
                  </a:lnTo>
                  <a:lnTo>
                    <a:pt x="352018" y="1520380"/>
                  </a:lnTo>
                  <a:lnTo>
                    <a:pt x="276910" y="1436103"/>
                  </a:lnTo>
                  <a:lnTo>
                    <a:pt x="363410" y="1290447"/>
                  </a:lnTo>
                  <a:lnTo>
                    <a:pt x="529374" y="1358874"/>
                  </a:lnTo>
                  <a:lnTo>
                    <a:pt x="529374" y="1339049"/>
                  </a:lnTo>
                  <a:lnTo>
                    <a:pt x="522122" y="1326299"/>
                  </a:lnTo>
                  <a:lnTo>
                    <a:pt x="522122" y="1345565"/>
                  </a:lnTo>
                  <a:lnTo>
                    <a:pt x="368325" y="1282166"/>
                  </a:lnTo>
                  <a:lnTo>
                    <a:pt x="428498" y="1180846"/>
                  </a:lnTo>
                  <a:lnTo>
                    <a:pt x="522122" y="1345565"/>
                  </a:lnTo>
                  <a:lnTo>
                    <a:pt x="522122" y="1326299"/>
                  </a:lnTo>
                  <a:lnTo>
                    <a:pt x="434098" y="1171409"/>
                  </a:lnTo>
                  <a:lnTo>
                    <a:pt x="556831" y="964717"/>
                  </a:lnTo>
                  <a:lnTo>
                    <a:pt x="1043990" y="808316"/>
                  </a:lnTo>
                  <a:lnTo>
                    <a:pt x="1054849" y="819264"/>
                  </a:lnTo>
                  <a:lnTo>
                    <a:pt x="1059434" y="833551"/>
                  </a:lnTo>
                  <a:lnTo>
                    <a:pt x="1059434" y="768731"/>
                  </a:lnTo>
                  <a:lnTo>
                    <a:pt x="1037551" y="765352"/>
                  </a:lnTo>
                  <a:lnTo>
                    <a:pt x="1047737" y="797102"/>
                  </a:lnTo>
                  <a:lnTo>
                    <a:pt x="564172" y="952360"/>
                  </a:lnTo>
                  <a:lnTo>
                    <a:pt x="1085062" y="75209"/>
                  </a:lnTo>
                  <a:lnTo>
                    <a:pt x="1095349" y="85344"/>
                  </a:lnTo>
                  <a:lnTo>
                    <a:pt x="1097610" y="78409"/>
                  </a:lnTo>
                  <a:lnTo>
                    <a:pt x="1115593" y="89077"/>
                  </a:lnTo>
                  <a:lnTo>
                    <a:pt x="1117968" y="56273"/>
                  </a:lnTo>
                  <a:lnTo>
                    <a:pt x="1121714" y="4419"/>
                  </a:lnTo>
                  <a:lnTo>
                    <a:pt x="1121740" y="4114"/>
                  </a:lnTo>
                  <a:close/>
                </a:path>
                <a:path w="3635375" h="2395220">
                  <a:moveTo>
                    <a:pt x="3635286" y="526072"/>
                  </a:moveTo>
                  <a:lnTo>
                    <a:pt x="3633228" y="498030"/>
                  </a:lnTo>
                  <a:lnTo>
                    <a:pt x="3629050" y="441185"/>
                  </a:lnTo>
                  <a:lnTo>
                    <a:pt x="3629037" y="440994"/>
                  </a:lnTo>
                  <a:lnTo>
                    <a:pt x="3628720" y="441172"/>
                  </a:lnTo>
                  <a:lnTo>
                    <a:pt x="3622230" y="440753"/>
                  </a:lnTo>
                  <a:lnTo>
                    <a:pt x="3629037" y="440982"/>
                  </a:lnTo>
                  <a:lnTo>
                    <a:pt x="3610800" y="414807"/>
                  </a:lnTo>
                  <a:lnTo>
                    <a:pt x="3580333" y="371081"/>
                  </a:lnTo>
                  <a:lnTo>
                    <a:pt x="3564394" y="400367"/>
                  </a:lnTo>
                  <a:lnTo>
                    <a:pt x="2828925" y="0"/>
                  </a:lnTo>
                  <a:lnTo>
                    <a:pt x="2824365" y="8356"/>
                  </a:lnTo>
                  <a:lnTo>
                    <a:pt x="3559835" y="408724"/>
                  </a:lnTo>
                  <a:lnTo>
                    <a:pt x="3545167" y="435660"/>
                  </a:lnTo>
                  <a:lnTo>
                    <a:pt x="3544036" y="435584"/>
                  </a:lnTo>
                  <a:lnTo>
                    <a:pt x="3544544" y="436816"/>
                  </a:lnTo>
                  <a:lnTo>
                    <a:pt x="3543897" y="438010"/>
                  </a:lnTo>
                  <a:lnTo>
                    <a:pt x="3545065" y="438061"/>
                  </a:lnTo>
                  <a:lnTo>
                    <a:pt x="3556952" y="466318"/>
                  </a:lnTo>
                  <a:lnTo>
                    <a:pt x="2824810" y="773988"/>
                  </a:lnTo>
                  <a:lnTo>
                    <a:pt x="2828493" y="782777"/>
                  </a:lnTo>
                  <a:lnTo>
                    <a:pt x="3560648" y="475094"/>
                  </a:lnTo>
                  <a:lnTo>
                    <a:pt x="3561778" y="477799"/>
                  </a:lnTo>
                  <a:lnTo>
                    <a:pt x="3554311" y="481888"/>
                  </a:lnTo>
                  <a:lnTo>
                    <a:pt x="3567290" y="490905"/>
                  </a:lnTo>
                  <a:lnTo>
                    <a:pt x="3568522" y="493852"/>
                  </a:lnTo>
                  <a:lnTo>
                    <a:pt x="3564813" y="497078"/>
                  </a:lnTo>
                  <a:lnTo>
                    <a:pt x="3570948" y="499618"/>
                  </a:lnTo>
                  <a:lnTo>
                    <a:pt x="3573564" y="505828"/>
                  </a:lnTo>
                  <a:lnTo>
                    <a:pt x="3576815" y="502043"/>
                  </a:lnTo>
                  <a:lnTo>
                    <a:pt x="3579990" y="503339"/>
                  </a:lnTo>
                  <a:lnTo>
                    <a:pt x="2822727" y="1595069"/>
                  </a:lnTo>
                  <a:lnTo>
                    <a:pt x="2830550" y="1600504"/>
                  </a:lnTo>
                  <a:lnTo>
                    <a:pt x="3589020" y="507047"/>
                  </a:lnTo>
                  <a:lnTo>
                    <a:pt x="3592842" y="508622"/>
                  </a:lnTo>
                  <a:lnTo>
                    <a:pt x="3595395" y="510387"/>
                  </a:lnTo>
                  <a:lnTo>
                    <a:pt x="2822244" y="2389301"/>
                  </a:lnTo>
                  <a:lnTo>
                    <a:pt x="2831046" y="2392921"/>
                  </a:lnTo>
                  <a:lnTo>
                    <a:pt x="3603396" y="515937"/>
                  </a:lnTo>
                  <a:lnTo>
                    <a:pt x="3616922" y="525310"/>
                  </a:lnTo>
                  <a:lnTo>
                    <a:pt x="3617836" y="518909"/>
                  </a:lnTo>
                  <a:lnTo>
                    <a:pt x="3635286" y="52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57179" y="21607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57179" y="21607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22999" y="3053588"/>
            <a:ext cx="15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x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50733" y="2272284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Calibri Light"/>
                <a:cs typeface="Calibri Light"/>
              </a:rPr>
              <a:t>Σ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821327" y="1714263"/>
            <a:ext cx="3314700" cy="2982595"/>
            <a:chOff x="4821327" y="1714263"/>
            <a:chExt cx="3314700" cy="2982595"/>
          </a:xfrm>
        </p:grpSpPr>
        <p:sp>
          <p:nvSpPr>
            <p:cNvPr id="34" name="object 34"/>
            <p:cNvSpPr/>
            <p:nvPr/>
          </p:nvSpPr>
          <p:spPr>
            <a:xfrm>
              <a:off x="7333179" y="2410645"/>
              <a:ext cx="802640" cy="76200"/>
            </a:xfrm>
            <a:custGeom>
              <a:avLst/>
              <a:gdLst/>
              <a:ahLst/>
              <a:cxnLst/>
              <a:rect l="l" t="t" r="r" b="b"/>
              <a:pathLst>
                <a:path w="802640" h="76200">
                  <a:moveTo>
                    <a:pt x="726199" y="0"/>
                  </a:moveTo>
                  <a:lnTo>
                    <a:pt x="726199" y="76200"/>
                  </a:lnTo>
                  <a:lnTo>
                    <a:pt x="792874" y="42862"/>
                  </a:lnTo>
                  <a:lnTo>
                    <a:pt x="738899" y="42862"/>
                  </a:lnTo>
                  <a:lnTo>
                    <a:pt x="738899" y="33337"/>
                  </a:lnTo>
                  <a:lnTo>
                    <a:pt x="792874" y="33337"/>
                  </a:lnTo>
                  <a:lnTo>
                    <a:pt x="726199" y="0"/>
                  </a:lnTo>
                  <a:close/>
                </a:path>
                <a:path w="802640" h="76200">
                  <a:moveTo>
                    <a:pt x="726199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726199" y="42862"/>
                  </a:lnTo>
                  <a:lnTo>
                    <a:pt x="726199" y="33337"/>
                  </a:lnTo>
                  <a:close/>
                </a:path>
                <a:path w="802640" h="76200">
                  <a:moveTo>
                    <a:pt x="792874" y="33337"/>
                  </a:moveTo>
                  <a:lnTo>
                    <a:pt x="738899" y="33337"/>
                  </a:lnTo>
                  <a:lnTo>
                    <a:pt x="738899" y="42862"/>
                  </a:lnTo>
                  <a:lnTo>
                    <a:pt x="792874" y="42862"/>
                  </a:lnTo>
                  <a:lnTo>
                    <a:pt x="802399" y="38100"/>
                  </a:lnTo>
                  <a:lnTo>
                    <a:pt x="792874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8758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78758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876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876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8758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8758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8765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5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4"/>
                  </a:lnTo>
                  <a:lnTo>
                    <a:pt x="0" y="287999"/>
                  </a:lnTo>
                  <a:lnTo>
                    <a:pt x="3769" y="334714"/>
                  </a:lnTo>
                  <a:lnTo>
                    <a:pt x="14682" y="379029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29"/>
                  </a:lnTo>
                  <a:lnTo>
                    <a:pt x="572230" y="334714"/>
                  </a:lnTo>
                  <a:lnTo>
                    <a:pt x="575999" y="287999"/>
                  </a:lnTo>
                  <a:lnTo>
                    <a:pt x="572230" y="241284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5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8765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21326" y="1973694"/>
              <a:ext cx="577850" cy="2463165"/>
            </a:xfrm>
            <a:custGeom>
              <a:avLst/>
              <a:gdLst/>
              <a:ahLst/>
              <a:cxnLst/>
              <a:rect l="l" t="t" r="r" b="b"/>
              <a:pathLst>
                <a:path w="577850" h="2463165">
                  <a:moveTo>
                    <a:pt x="577367" y="121069"/>
                  </a:moveTo>
                  <a:lnTo>
                    <a:pt x="572058" y="99021"/>
                  </a:lnTo>
                  <a:lnTo>
                    <a:pt x="557466" y="38392"/>
                  </a:lnTo>
                  <a:lnTo>
                    <a:pt x="557441" y="38112"/>
                  </a:lnTo>
                  <a:lnTo>
                    <a:pt x="557441" y="37909"/>
                  </a:lnTo>
                  <a:lnTo>
                    <a:pt x="557237" y="38011"/>
                  </a:lnTo>
                  <a:lnTo>
                    <a:pt x="551256" y="35026"/>
                  </a:lnTo>
                  <a:lnTo>
                    <a:pt x="551256" y="41186"/>
                  </a:lnTo>
                  <a:lnTo>
                    <a:pt x="532714" y="51015"/>
                  </a:lnTo>
                  <a:lnTo>
                    <a:pt x="532714" y="123863"/>
                  </a:lnTo>
                  <a:lnTo>
                    <a:pt x="419773" y="611479"/>
                  </a:lnTo>
                  <a:lnTo>
                    <a:pt x="416915" y="607479"/>
                  </a:lnTo>
                  <a:lnTo>
                    <a:pt x="416915" y="623874"/>
                  </a:lnTo>
                  <a:lnTo>
                    <a:pt x="374370" y="807542"/>
                  </a:lnTo>
                  <a:lnTo>
                    <a:pt x="372160" y="807542"/>
                  </a:lnTo>
                  <a:lnTo>
                    <a:pt x="372160" y="817067"/>
                  </a:lnTo>
                  <a:lnTo>
                    <a:pt x="335216" y="976617"/>
                  </a:lnTo>
                  <a:lnTo>
                    <a:pt x="331177" y="964984"/>
                  </a:lnTo>
                  <a:lnTo>
                    <a:pt x="331177" y="994029"/>
                  </a:lnTo>
                  <a:lnTo>
                    <a:pt x="281038" y="1210500"/>
                  </a:lnTo>
                  <a:lnTo>
                    <a:pt x="274269" y="1181277"/>
                  </a:lnTo>
                  <a:lnTo>
                    <a:pt x="274269" y="1223416"/>
                  </a:lnTo>
                  <a:lnTo>
                    <a:pt x="274027" y="1223784"/>
                  </a:lnTo>
                  <a:lnTo>
                    <a:pt x="274027" y="1240802"/>
                  </a:lnTo>
                  <a:lnTo>
                    <a:pt x="226644" y="1445361"/>
                  </a:lnTo>
                  <a:lnTo>
                    <a:pt x="222580" y="1433512"/>
                  </a:lnTo>
                  <a:lnTo>
                    <a:pt x="222580" y="1462913"/>
                  </a:lnTo>
                  <a:lnTo>
                    <a:pt x="184594" y="1626946"/>
                  </a:lnTo>
                  <a:lnTo>
                    <a:pt x="182384" y="1626946"/>
                  </a:lnTo>
                  <a:lnTo>
                    <a:pt x="182384" y="1636471"/>
                  </a:lnTo>
                  <a:lnTo>
                    <a:pt x="140322" y="1818106"/>
                  </a:lnTo>
                  <a:lnTo>
                    <a:pt x="13754" y="1636471"/>
                  </a:lnTo>
                  <a:lnTo>
                    <a:pt x="182384" y="1636471"/>
                  </a:lnTo>
                  <a:lnTo>
                    <a:pt x="182384" y="1626946"/>
                  </a:lnTo>
                  <a:lnTo>
                    <a:pt x="13589" y="1626946"/>
                  </a:lnTo>
                  <a:lnTo>
                    <a:pt x="189445" y="1366202"/>
                  </a:lnTo>
                  <a:lnTo>
                    <a:pt x="222580" y="1462913"/>
                  </a:lnTo>
                  <a:lnTo>
                    <a:pt x="222580" y="1433512"/>
                  </a:lnTo>
                  <a:lnTo>
                    <a:pt x="196126" y="1356296"/>
                  </a:lnTo>
                  <a:lnTo>
                    <a:pt x="274027" y="1240802"/>
                  </a:lnTo>
                  <a:lnTo>
                    <a:pt x="274027" y="1223784"/>
                  </a:lnTo>
                  <a:lnTo>
                    <a:pt x="192265" y="1344993"/>
                  </a:lnTo>
                  <a:lnTo>
                    <a:pt x="185585" y="1325511"/>
                  </a:lnTo>
                  <a:lnTo>
                    <a:pt x="185585" y="1354899"/>
                  </a:lnTo>
                  <a:lnTo>
                    <a:pt x="21082" y="1598790"/>
                  </a:lnTo>
                  <a:lnTo>
                    <a:pt x="145859" y="1239037"/>
                  </a:lnTo>
                  <a:lnTo>
                    <a:pt x="185585" y="1354899"/>
                  </a:lnTo>
                  <a:lnTo>
                    <a:pt x="185585" y="1325511"/>
                  </a:lnTo>
                  <a:lnTo>
                    <a:pt x="150926" y="1224419"/>
                  </a:lnTo>
                  <a:lnTo>
                    <a:pt x="193700" y="1101140"/>
                  </a:lnTo>
                  <a:lnTo>
                    <a:pt x="273265" y="1219098"/>
                  </a:lnTo>
                  <a:lnTo>
                    <a:pt x="274269" y="1223416"/>
                  </a:lnTo>
                  <a:lnTo>
                    <a:pt x="274269" y="1181277"/>
                  </a:lnTo>
                  <a:lnTo>
                    <a:pt x="267246" y="1150950"/>
                  </a:lnTo>
                  <a:lnTo>
                    <a:pt x="267246" y="1193152"/>
                  </a:lnTo>
                  <a:lnTo>
                    <a:pt x="197599" y="1089888"/>
                  </a:lnTo>
                  <a:lnTo>
                    <a:pt x="225031" y="1010831"/>
                  </a:lnTo>
                  <a:lnTo>
                    <a:pt x="267246" y="1193152"/>
                  </a:lnTo>
                  <a:lnTo>
                    <a:pt x="267246" y="1150950"/>
                  </a:lnTo>
                  <a:lnTo>
                    <a:pt x="230886" y="993927"/>
                  </a:lnTo>
                  <a:lnTo>
                    <a:pt x="281025" y="849414"/>
                  </a:lnTo>
                  <a:lnTo>
                    <a:pt x="331177" y="994029"/>
                  </a:lnTo>
                  <a:lnTo>
                    <a:pt x="331177" y="964984"/>
                  </a:lnTo>
                  <a:lnTo>
                    <a:pt x="286054" y="834898"/>
                  </a:lnTo>
                  <a:lnTo>
                    <a:pt x="292239" y="817067"/>
                  </a:lnTo>
                  <a:lnTo>
                    <a:pt x="372160" y="817067"/>
                  </a:lnTo>
                  <a:lnTo>
                    <a:pt x="372160" y="807542"/>
                  </a:lnTo>
                  <a:lnTo>
                    <a:pt x="295541" y="807542"/>
                  </a:lnTo>
                  <a:lnTo>
                    <a:pt x="378117" y="569518"/>
                  </a:lnTo>
                  <a:lnTo>
                    <a:pt x="416915" y="623874"/>
                  </a:lnTo>
                  <a:lnTo>
                    <a:pt x="416915" y="607479"/>
                  </a:lnTo>
                  <a:lnTo>
                    <a:pt x="381952" y="558482"/>
                  </a:lnTo>
                  <a:lnTo>
                    <a:pt x="532714" y="123863"/>
                  </a:lnTo>
                  <a:lnTo>
                    <a:pt x="532714" y="51015"/>
                  </a:lnTo>
                  <a:lnTo>
                    <a:pt x="527418" y="53822"/>
                  </a:lnTo>
                  <a:lnTo>
                    <a:pt x="527418" y="110109"/>
                  </a:lnTo>
                  <a:lnTo>
                    <a:pt x="375170" y="548995"/>
                  </a:lnTo>
                  <a:lnTo>
                    <a:pt x="371348" y="543648"/>
                  </a:lnTo>
                  <a:lnTo>
                    <a:pt x="371348" y="560031"/>
                  </a:lnTo>
                  <a:lnTo>
                    <a:pt x="285483" y="807542"/>
                  </a:lnTo>
                  <a:lnTo>
                    <a:pt x="282168" y="807542"/>
                  </a:lnTo>
                  <a:lnTo>
                    <a:pt x="282168" y="817067"/>
                  </a:lnTo>
                  <a:lnTo>
                    <a:pt x="281025" y="820394"/>
                  </a:lnTo>
                  <a:lnTo>
                    <a:pt x="279869" y="817067"/>
                  </a:lnTo>
                  <a:lnTo>
                    <a:pt x="282168" y="817067"/>
                  </a:lnTo>
                  <a:lnTo>
                    <a:pt x="282168" y="807542"/>
                  </a:lnTo>
                  <a:lnTo>
                    <a:pt x="276555" y="807542"/>
                  </a:lnTo>
                  <a:lnTo>
                    <a:pt x="275996" y="805942"/>
                  </a:lnTo>
                  <a:lnTo>
                    <a:pt x="275996" y="834910"/>
                  </a:lnTo>
                  <a:lnTo>
                    <a:pt x="226860" y="976541"/>
                  </a:lnTo>
                  <a:lnTo>
                    <a:pt x="221005" y="951280"/>
                  </a:lnTo>
                  <a:lnTo>
                    <a:pt x="221005" y="993432"/>
                  </a:lnTo>
                  <a:lnTo>
                    <a:pt x="190957" y="1080033"/>
                  </a:lnTo>
                  <a:lnTo>
                    <a:pt x="187058" y="1074254"/>
                  </a:lnTo>
                  <a:lnTo>
                    <a:pt x="187058" y="1091285"/>
                  </a:lnTo>
                  <a:lnTo>
                    <a:pt x="145935" y="1209840"/>
                  </a:lnTo>
                  <a:lnTo>
                    <a:pt x="20815" y="844816"/>
                  </a:lnTo>
                  <a:lnTo>
                    <a:pt x="187058" y="1091285"/>
                  </a:lnTo>
                  <a:lnTo>
                    <a:pt x="187058" y="1074254"/>
                  </a:lnTo>
                  <a:lnTo>
                    <a:pt x="13601" y="817067"/>
                  </a:lnTo>
                  <a:lnTo>
                    <a:pt x="180149" y="817067"/>
                  </a:lnTo>
                  <a:lnTo>
                    <a:pt x="221005" y="993432"/>
                  </a:lnTo>
                  <a:lnTo>
                    <a:pt x="221005" y="951280"/>
                  </a:lnTo>
                  <a:lnTo>
                    <a:pt x="189915" y="817067"/>
                  </a:lnTo>
                  <a:lnTo>
                    <a:pt x="269798" y="817067"/>
                  </a:lnTo>
                  <a:lnTo>
                    <a:pt x="275996" y="834910"/>
                  </a:lnTo>
                  <a:lnTo>
                    <a:pt x="275996" y="805942"/>
                  </a:lnTo>
                  <a:lnTo>
                    <a:pt x="266496" y="778548"/>
                  </a:lnTo>
                  <a:lnTo>
                    <a:pt x="266496" y="807542"/>
                  </a:lnTo>
                  <a:lnTo>
                    <a:pt x="187706" y="807542"/>
                  </a:lnTo>
                  <a:lnTo>
                    <a:pt x="177939" y="765365"/>
                  </a:lnTo>
                  <a:lnTo>
                    <a:pt x="177939" y="807542"/>
                  </a:lnTo>
                  <a:lnTo>
                    <a:pt x="13893" y="807542"/>
                  </a:lnTo>
                  <a:lnTo>
                    <a:pt x="137756" y="634022"/>
                  </a:lnTo>
                  <a:lnTo>
                    <a:pt x="177939" y="807542"/>
                  </a:lnTo>
                  <a:lnTo>
                    <a:pt x="177939" y="765365"/>
                  </a:lnTo>
                  <a:lnTo>
                    <a:pt x="145135" y="623697"/>
                  </a:lnTo>
                  <a:lnTo>
                    <a:pt x="183883" y="569404"/>
                  </a:lnTo>
                  <a:lnTo>
                    <a:pt x="266496" y="807542"/>
                  </a:lnTo>
                  <a:lnTo>
                    <a:pt x="266496" y="778548"/>
                  </a:lnTo>
                  <a:lnTo>
                    <a:pt x="190665" y="559917"/>
                  </a:lnTo>
                  <a:lnTo>
                    <a:pt x="280962" y="433425"/>
                  </a:lnTo>
                  <a:lnTo>
                    <a:pt x="371348" y="560031"/>
                  </a:lnTo>
                  <a:lnTo>
                    <a:pt x="371348" y="543648"/>
                  </a:lnTo>
                  <a:lnTo>
                    <a:pt x="286816" y="425221"/>
                  </a:lnTo>
                  <a:lnTo>
                    <a:pt x="514350" y="106476"/>
                  </a:lnTo>
                  <a:lnTo>
                    <a:pt x="526148" y="109207"/>
                  </a:lnTo>
                  <a:lnTo>
                    <a:pt x="527418" y="110109"/>
                  </a:lnTo>
                  <a:lnTo>
                    <a:pt x="527418" y="53822"/>
                  </a:lnTo>
                  <a:lnTo>
                    <a:pt x="482168" y="77787"/>
                  </a:lnTo>
                  <a:lnTo>
                    <a:pt x="502158" y="92062"/>
                  </a:lnTo>
                  <a:lnTo>
                    <a:pt x="496468" y="97612"/>
                  </a:lnTo>
                  <a:lnTo>
                    <a:pt x="505663" y="100812"/>
                  </a:lnTo>
                  <a:lnTo>
                    <a:pt x="503135" y="103873"/>
                  </a:lnTo>
                  <a:lnTo>
                    <a:pt x="504291" y="104152"/>
                  </a:lnTo>
                  <a:lnTo>
                    <a:pt x="280962" y="417029"/>
                  </a:lnTo>
                  <a:lnTo>
                    <a:pt x="275107" y="408838"/>
                  </a:lnTo>
                  <a:lnTo>
                    <a:pt x="275107" y="425221"/>
                  </a:lnTo>
                  <a:lnTo>
                    <a:pt x="186842" y="548881"/>
                  </a:lnTo>
                  <a:lnTo>
                    <a:pt x="180060" y="529336"/>
                  </a:lnTo>
                  <a:lnTo>
                    <a:pt x="180060" y="558380"/>
                  </a:lnTo>
                  <a:lnTo>
                    <a:pt x="142265" y="611327"/>
                  </a:lnTo>
                  <a:lnTo>
                    <a:pt x="29451" y="124193"/>
                  </a:lnTo>
                  <a:lnTo>
                    <a:pt x="180060" y="558380"/>
                  </a:lnTo>
                  <a:lnTo>
                    <a:pt x="180060" y="529336"/>
                  </a:lnTo>
                  <a:lnTo>
                    <a:pt x="19964" y="67779"/>
                  </a:lnTo>
                  <a:lnTo>
                    <a:pt x="275107" y="425221"/>
                  </a:lnTo>
                  <a:lnTo>
                    <a:pt x="275107" y="408838"/>
                  </a:lnTo>
                  <a:lnTo>
                    <a:pt x="13881" y="42862"/>
                  </a:lnTo>
                  <a:lnTo>
                    <a:pt x="481228" y="42862"/>
                  </a:lnTo>
                  <a:lnTo>
                    <a:pt x="481228" y="76200"/>
                  </a:lnTo>
                  <a:lnTo>
                    <a:pt x="547903" y="42862"/>
                  </a:lnTo>
                  <a:lnTo>
                    <a:pt x="551256" y="41186"/>
                  </a:lnTo>
                  <a:lnTo>
                    <a:pt x="551256" y="35026"/>
                  </a:lnTo>
                  <a:lnTo>
                    <a:pt x="481228" y="0"/>
                  </a:lnTo>
                  <a:lnTo>
                    <a:pt x="481228" y="33337"/>
                  </a:lnTo>
                  <a:lnTo>
                    <a:pt x="5029" y="33337"/>
                  </a:lnTo>
                  <a:lnTo>
                    <a:pt x="5029" y="37820"/>
                  </a:lnTo>
                  <a:lnTo>
                    <a:pt x="4635" y="38100"/>
                  </a:lnTo>
                  <a:lnTo>
                    <a:pt x="0" y="39179"/>
                  </a:lnTo>
                  <a:lnTo>
                    <a:pt x="134886" y="621652"/>
                  </a:lnTo>
                  <a:lnTo>
                    <a:pt x="774" y="809536"/>
                  </a:lnTo>
                  <a:lnTo>
                    <a:pt x="4648" y="812304"/>
                  </a:lnTo>
                  <a:lnTo>
                    <a:pt x="139" y="813854"/>
                  </a:lnTo>
                  <a:lnTo>
                    <a:pt x="140868" y="1224445"/>
                  </a:lnTo>
                  <a:lnTo>
                    <a:pt x="139" y="1630146"/>
                  </a:lnTo>
                  <a:lnTo>
                    <a:pt x="4635" y="1631708"/>
                  </a:lnTo>
                  <a:lnTo>
                    <a:pt x="723" y="1634439"/>
                  </a:lnTo>
                  <a:lnTo>
                    <a:pt x="137414" y="1830616"/>
                  </a:lnTo>
                  <a:lnTo>
                    <a:pt x="0" y="2423960"/>
                  </a:lnTo>
                  <a:lnTo>
                    <a:pt x="4559" y="2425027"/>
                  </a:lnTo>
                  <a:lnTo>
                    <a:pt x="4648" y="2429802"/>
                  </a:lnTo>
                  <a:lnTo>
                    <a:pt x="481241" y="2429802"/>
                  </a:lnTo>
                  <a:lnTo>
                    <a:pt x="481241" y="2463139"/>
                  </a:lnTo>
                  <a:lnTo>
                    <a:pt x="547916" y="2429802"/>
                  </a:lnTo>
                  <a:lnTo>
                    <a:pt x="557390" y="2425065"/>
                  </a:lnTo>
                  <a:lnTo>
                    <a:pt x="557491" y="2424646"/>
                  </a:lnTo>
                  <a:lnTo>
                    <a:pt x="572058" y="2364117"/>
                  </a:lnTo>
                  <a:lnTo>
                    <a:pt x="577354" y="2342070"/>
                  </a:lnTo>
                  <a:lnTo>
                    <a:pt x="568312" y="2344166"/>
                  </a:lnTo>
                  <a:lnTo>
                    <a:pt x="568782" y="2340673"/>
                  </a:lnTo>
                  <a:lnTo>
                    <a:pt x="557288" y="2344623"/>
                  </a:lnTo>
                  <a:lnTo>
                    <a:pt x="557288" y="2424976"/>
                  </a:lnTo>
                  <a:lnTo>
                    <a:pt x="481241" y="2386939"/>
                  </a:lnTo>
                  <a:lnTo>
                    <a:pt x="481241" y="2420277"/>
                  </a:lnTo>
                  <a:lnTo>
                    <a:pt x="13754" y="2420277"/>
                  </a:lnTo>
                  <a:lnTo>
                    <a:pt x="281076" y="2036711"/>
                  </a:lnTo>
                  <a:lnTo>
                    <a:pt x="505485" y="2358720"/>
                  </a:lnTo>
                  <a:lnTo>
                    <a:pt x="503123" y="2359266"/>
                  </a:lnTo>
                  <a:lnTo>
                    <a:pt x="505637" y="2362314"/>
                  </a:lnTo>
                  <a:lnTo>
                    <a:pt x="496697" y="2365375"/>
                  </a:lnTo>
                  <a:lnTo>
                    <a:pt x="502043" y="2370645"/>
                  </a:lnTo>
                  <a:lnTo>
                    <a:pt x="482612" y="2384183"/>
                  </a:lnTo>
                  <a:lnTo>
                    <a:pt x="556996" y="2424684"/>
                  </a:lnTo>
                  <a:lnTo>
                    <a:pt x="557288" y="2424976"/>
                  </a:lnTo>
                  <a:lnTo>
                    <a:pt x="557288" y="2344623"/>
                  </a:lnTo>
                  <a:lnTo>
                    <a:pt x="546252" y="2348407"/>
                  </a:lnTo>
                  <a:lnTo>
                    <a:pt x="545122" y="2340610"/>
                  </a:lnTo>
                  <a:lnTo>
                    <a:pt x="543102" y="2342019"/>
                  </a:lnTo>
                  <a:lnTo>
                    <a:pt x="531964" y="2293924"/>
                  </a:lnTo>
                  <a:lnTo>
                    <a:pt x="531964" y="2336101"/>
                  </a:lnTo>
                  <a:lnTo>
                    <a:pt x="527608" y="2323401"/>
                  </a:lnTo>
                  <a:lnTo>
                    <a:pt x="527608" y="2352827"/>
                  </a:lnTo>
                  <a:lnTo>
                    <a:pt x="525932" y="2353995"/>
                  </a:lnTo>
                  <a:lnTo>
                    <a:pt x="515493" y="2356408"/>
                  </a:lnTo>
                  <a:lnTo>
                    <a:pt x="286880" y="2028380"/>
                  </a:lnTo>
                  <a:lnTo>
                    <a:pt x="373710" y="1903793"/>
                  </a:lnTo>
                  <a:lnTo>
                    <a:pt x="527608" y="2352827"/>
                  </a:lnTo>
                  <a:lnTo>
                    <a:pt x="527608" y="2323401"/>
                  </a:lnTo>
                  <a:lnTo>
                    <a:pt x="380466" y="1894103"/>
                  </a:lnTo>
                  <a:lnTo>
                    <a:pt x="417347" y="1841182"/>
                  </a:lnTo>
                  <a:lnTo>
                    <a:pt x="531964" y="2336101"/>
                  </a:lnTo>
                  <a:lnTo>
                    <a:pt x="531964" y="2293924"/>
                  </a:lnTo>
                  <a:lnTo>
                    <a:pt x="424688" y="1830654"/>
                  </a:lnTo>
                  <a:lnTo>
                    <a:pt x="517779" y="1697075"/>
                  </a:lnTo>
                  <a:lnTo>
                    <a:pt x="545134" y="1716138"/>
                  </a:lnTo>
                  <a:lnTo>
                    <a:pt x="550227" y="1681213"/>
                  </a:lnTo>
                  <a:lnTo>
                    <a:pt x="557428" y="1631911"/>
                  </a:lnTo>
                  <a:lnTo>
                    <a:pt x="557415" y="1631721"/>
                  </a:lnTo>
                  <a:lnTo>
                    <a:pt x="565061" y="1573263"/>
                  </a:lnTo>
                  <a:lnTo>
                    <a:pt x="568452" y="1547228"/>
                  </a:lnTo>
                  <a:lnTo>
                    <a:pt x="557364" y="1551076"/>
                  </a:lnTo>
                  <a:lnTo>
                    <a:pt x="557364" y="1631873"/>
                  </a:lnTo>
                  <a:lnTo>
                    <a:pt x="482612" y="1672564"/>
                  </a:lnTo>
                  <a:lnTo>
                    <a:pt x="509968" y="1691627"/>
                  </a:lnTo>
                  <a:lnTo>
                    <a:pt x="421792" y="1818157"/>
                  </a:lnTo>
                  <a:lnTo>
                    <a:pt x="414451" y="1786470"/>
                  </a:lnTo>
                  <a:lnTo>
                    <a:pt x="414451" y="1828685"/>
                  </a:lnTo>
                  <a:lnTo>
                    <a:pt x="376643" y="1882940"/>
                  </a:lnTo>
                  <a:lnTo>
                    <a:pt x="369887" y="1863229"/>
                  </a:lnTo>
                  <a:lnTo>
                    <a:pt x="369887" y="1892630"/>
                  </a:lnTo>
                  <a:lnTo>
                    <a:pt x="281076" y="2020049"/>
                  </a:lnTo>
                  <a:lnTo>
                    <a:pt x="275272" y="2011730"/>
                  </a:lnTo>
                  <a:lnTo>
                    <a:pt x="275272" y="2028393"/>
                  </a:lnTo>
                  <a:lnTo>
                    <a:pt x="20154" y="2394445"/>
                  </a:lnTo>
                  <a:lnTo>
                    <a:pt x="188366" y="1903691"/>
                  </a:lnTo>
                  <a:lnTo>
                    <a:pt x="275272" y="2028393"/>
                  </a:lnTo>
                  <a:lnTo>
                    <a:pt x="275272" y="2011730"/>
                  </a:lnTo>
                  <a:lnTo>
                    <a:pt x="192189" y="1892528"/>
                  </a:lnTo>
                  <a:lnTo>
                    <a:pt x="279946" y="1636471"/>
                  </a:lnTo>
                  <a:lnTo>
                    <a:pt x="282092" y="1636471"/>
                  </a:lnTo>
                  <a:lnTo>
                    <a:pt x="369887" y="1892630"/>
                  </a:lnTo>
                  <a:lnTo>
                    <a:pt x="369887" y="1863229"/>
                  </a:lnTo>
                  <a:lnTo>
                    <a:pt x="292163" y="1636471"/>
                  </a:lnTo>
                  <a:lnTo>
                    <a:pt x="369938" y="1636471"/>
                  </a:lnTo>
                  <a:lnTo>
                    <a:pt x="414451" y="1828685"/>
                  </a:lnTo>
                  <a:lnTo>
                    <a:pt x="414451" y="1786470"/>
                  </a:lnTo>
                  <a:lnTo>
                    <a:pt x="379704" y="1636471"/>
                  </a:lnTo>
                  <a:lnTo>
                    <a:pt x="481228" y="1636471"/>
                  </a:lnTo>
                  <a:lnTo>
                    <a:pt x="481228" y="1669808"/>
                  </a:lnTo>
                  <a:lnTo>
                    <a:pt x="547916" y="1636471"/>
                  </a:lnTo>
                  <a:lnTo>
                    <a:pt x="557237" y="1631810"/>
                  </a:lnTo>
                  <a:lnTo>
                    <a:pt x="557364" y="1631873"/>
                  </a:lnTo>
                  <a:lnTo>
                    <a:pt x="557364" y="1551076"/>
                  </a:lnTo>
                  <a:lnTo>
                    <a:pt x="554304" y="1552143"/>
                  </a:lnTo>
                  <a:lnTo>
                    <a:pt x="554304" y="1630159"/>
                  </a:lnTo>
                  <a:lnTo>
                    <a:pt x="547903" y="1626946"/>
                  </a:lnTo>
                  <a:lnTo>
                    <a:pt x="481241" y="1593608"/>
                  </a:lnTo>
                  <a:lnTo>
                    <a:pt x="481228" y="1626946"/>
                  </a:lnTo>
                  <a:lnTo>
                    <a:pt x="377507" y="1626946"/>
                  </a:lnTo>
                  <a:lnTo>
                    <a:pt x="367728" y="1584744"/>
                  </a:lnTo>
                  <a:lnTo>
                    <a:pt x="367728" y="1626946"/>
                  </a:lnTo>
                  <a:lnTo>
                    <a:pt x="288899" y="1626946"/>
                  </a:lnTo>
                  <a:lnTo>
                    <a:pt x="286054" y="1618678"/>
                  </a:lnTo>
                  <a:lnTo>
                    <a:pt x="333641" y="1479829"/>
                  </a:lnTo>
                  <a:lnTo>
                    <a:pt x="367728" y="1626946"/>
                  </a:lnTo>
                  <a:lnTo>
                    <a:pt x="367728" y="1584744"/>
                  </a:lnTo>
                  <a:lnTo>
                    <a:pt x="339483" y="1462811"/>
                  </a:lnTo>
                  <a:lnTo>
                    <a:pt x="372554" y="1366329"/>
                  </a:lnTo>
                  <a:lnTo>
                    <a:pt x="508584" y="1568005"/>
                  </a:lnTo>
                  <a:lnTo>
                    <a:pt x="496468" y="1572196"/>
                  </a:lnTo>
                  <a:lnTo>
                    <a:pt x="501865" y="1577479"/>
                  </a:lnTo>
                  <a:lnTo>
                    <a:pt x="483247" y="1590040"/>
                  </a:lnTo>
                  <a:lnTo>
                    <a:pt x="554304" y="1630159"/>
                  </a:lnTo>
                  <a:lnTo>
                    <a:pt x="554304" y="1552143"/>
                  </a:lnTo>
                  <a:lnTo>
                    <a:pt x="547344" y="1554543"/>
                  </a:lnTo>
                  <a:lnTo>
                    <a:pt x="546430" y="1547431"/>
                  </a:lnTo>
                  <a:lnTo>
                    <a:pt x="535736" y="1554645"/>
                  </a:lnTo>
                  <a:lnTo>
                    <a:pt x="527570" y="1531112"/>
                  </a:lnTo>
                  <a:lnTo>
                    <a:pt x="527570" y="1560156"/>
                  </a:lnTo>
                  <a:lnTo>
                    <a:pt x="523709" y="1562747"/>
                  </a:lnTo>
                  <a:lnTo>
                    <a:pt x="517893" y="1564767"/>
                  </a:lnTo>
                  <a:lnTo>
                    <a:pt x="376415" y="1355039"/>
                  </a:lnTo>
                  <a:lnTo>
                    <a:pt x="416166" y="1239050"/>
                  </a:lnTo>
                  <a:lnTo>
                    <a:pt x="527570" y="1560156"/>
                  </a:lnTo>
                  <a:lnTo>
                    <a:pt x="527570" y="1531112"/>
                  </a:lnTo>
                  <a:lnTo>
                    <a:pt x="421182" y="1224445"/>
                  </a:lnTo>
                  <a:lnTo>
                    <a:pt x="535965" y="889558"/>
                  </a:lnTo>
                  <a:lnTo>
                    <a:pt x="546417" y="896594"/>
                  </a:lnTo>
                  <a:lnTo>
                    <a:pt x="547357" y="889342"/>
                  </a:lnTo>
                  <a:lnTo>
                    <a:pt x="568782" y="896670"/>
                  </a:lnTo>
                  <a:lnTo>
                    <a:pt x="565302" y="870762"/>
                  </a:lnTo>
                  <a:lnTo>
                    <a:pt x="557441" y="812304"/>
                  </a:lnTo>
                  <a:lnTo>
                    <a:pt x="557441" y="812114"/>
                  </a:lnTo>
                  <a:lnTo>
                    <a:pt x="554469" y="793711"/>
                  </a:lnTo>
                  <a:lnTo>
                    <a:pt x="554469" y="813790"/>
                  </a:lnTo>
                  <a:lnTo>
                    <a:pt x="527786" y="828852"/>
                  </a:lnTo>
                  <a:lnTo>
                    <a:pt x="527786" y="884047"/>
                  </a:lnTo>
                  <a:lnTo>
                    <a:pt x="416115" y="1209852"/>
                  </a:lnTo>
                  <a:lnTo>
                    <a:pt x="411111" y="1195425"/>
                  </a:lnTo>
                  <a:lnTo>
                    <a:pt x="411111" y="1224457"/>
                  </a:lnTo>
                  <a:lnTo>
                    <a:pt x="369747" y="1345145"/>
                  </a:lnTo>
                  <a:lnTo>
                    <a:pt x="365874" y="1339405"/>
                  </a:lnTo>
                  <a:lnTo>
                    <a:pt x="365874" y="1356436"/>
                  </a:lnTo>
                  <a:lnTo>
                    <a:pt x="335419" y="1445285"/>
                  </a:lnTo>
                  <a:lnTo>
                    <a:pt x="329590" y="1420114"/>
                  </a:lnTo>
                  <a:lnTo>
                    <a:pt x="329590" y="1462303"/>
                  </a:lnTo>
                  <a:lnTo>
                    <a:pt x="281025" y="1603997"/>
                  </a:lnTo>
                  <a:lnTo>
                    <a:pt x="275983" y="1589290"/>
                  </a:lnTo>
                  <a:lnTo>
                    <a:pt x="275983" y="1618691"/>
                  </a:lnTo>
                  <a:lnTo>
                    <a:pt x="273151" y="1626946"/>
                  </a:lnTo>
                  <a:lnTo>
                    <a:pt x="269887" y="1626946"/>
                  </a:lnTo>
                  <a:lnTo>
                    <a:pt x="269887" y="1636471"/>
                  </a:lnTo>
                  <a:lnTo>
                    <a:pt x="185445" y="1882851"/>
                  </a:lnTo>
                  <a:lnTo>
                    <a:pt x="181610" y="1877352"/>
                  </a:lnTo>
                  <a:lnTo>
                    <a:pt x="181610" y="1894014"/>
                  </a:lnTo>
                  <a:lnTo>
                    <a:pt x="30200" y="2335758"/>
                  </a:lnTo>
                  <a:lnTo>
                    <a:pt x="144754" y="1841144"/>
                  </a:lnTo>
                  <a:lnTo>
                    <a:pt x="181610" y="1894014"/>
                  </a:lnTo>
                  <a:lnTo>
                    <a:pt x="181610" y="1877352"/>
                  </a:lnTo>
                  <a:lnTo>
                    <a:pt x="147662" y="1828634"/>
                  </a:lnTo>
                  <a:lnTo>
                    <a:pt x="192163" y="1636471"/>
                  </a:lnTo>
                  <a:lnTo>
                    <a:pt x="269887" y="1636471"/>
                  </a:lnTo>
                  <a:lnTo>
                    <a:pt x="269887" y="1626946"/>
                  </a:lnTo>
                  <a:lnTo>
                    <a:pt x="194373" y="1626946"/>
                  </a:lnTo>
                  <a:lnTo>
                    <a:pt x="228422" y="1479943"/>
                  </a:lnTo>
                  <a:lnTo>
                    <a:pt x="275983" y="1618691"/>
                  </a:lnTo>
                  <a:lnTo>
                    <a:pt x="275983" y="1589290"/>
                  </a:lnTo>
                  <a:lnTo>
                    <a:pt x="232486" y="1462392"/>
                  </a:lnTo>
                  <a:lnTo>
                    <a:pt x="281051" y="1252715"/>
                  </a:lnTo>
                  <a:lnTo>
                    <a:pt x="329590" y="1462303"/>
                  </a:lnTo>
                  <a:lnTo>
                    <a:pt x="329590" y="1420114"/>
                  </a:lnTo>
                  <a:lnTo>
                    <a:pt x="288150" y="1241171"/>
                  </a:lnTo>
                  <a:lnTo>
                    <a:pt x="365874" y="1356436"/>
                  </a:lnTo>
                  <a:lnTo>
                    <a:pt x="365874" y="1339405"/>
                  </a:lnTo>
                  <a:lnTo>
                    <a:pt x="287782" y="1223632"/>
                  </a:lnTo>
                  <a:lnTo>
                    <a:pt x="288925" y="1218717"/>
                  </a:lnTo>
                  <a:lnTo>
                    <a:pt x="368300" y="1101026"/>
                  </a:lnTo>
                  <a:lnTo>
                    <a:pt x="411111" y="1224457"/>
                  </a:lnTo>
                  <a:lnTo>
                    <a:pt x="411111" y="1195425"/>
                  </a:lnTo>
                  <a:lnTo>
                    <a:pt x="374954" y="1091171"/>
                  </a:lnTo>
                  <a:lnTo>
                    <a:pt x="517893" y="879246"/>
                  </a:lnTo>
                  <a:lnTo>
                    <a:pt x="523532" y="881176"/>
                  </a:lnTo>
                  <a:lnTo>
                    <a:pt x="527786" y="884047"/>
                  </a:lnTo>
                  <a:lnTo>
                    <a:pt x="527786" y="828852"/>
                  </a:lnTo>
                  <a:lnTo>
                    <a:pt x="483235" y="853973"/>
                  </a:lnTo>
                  <a:lnTo>
                    <a:pt x="502069" y="866686"/>
                  </a:lnTo>
                  <a:lnTo>
                    <a:pt x="496697" y="871969"/>
                  </a:lnTo>
                  <a:lnTo>
                    <a:pt x="508571" y="876046"/>
                  </a:lnTo>
                  <a:lnTo>
                    <a:pt x="371055" y="1079919"/>
                  </a:lnTo>
                  <a:lnTo>
                    <a:pt x="364401" y="1060754"/>
                  </a:lnTo>
                  <a:lnTo>
                    <a:pt x="364401" y="1089787"/>
                  </a:lnTo>
                  <a:lnTo>
                    <a:pt x="294919" y="1192796"/>
                  </a:lnTo>
                  <a:lnTo>
                    <a:pt x="337045" y="1010945"/>
                  </a:lnTo>
                  <a:lnTo>
                    <a:pt x="364401" y="1089787"/>
                  </a:lnTo>
                  <a:lnTo>
                    <a:pt x="364401" y="1060754"/>
                  </a:lnTo>
                  <a:lnTo>
                    <a:pt x="341071" y="993533"/>
                  </a:lnTo>
                  <a:lnTo>
                    <a:pt x="381939" y="817067"/>
                  </a:lnTo>
                  <a:lnTo>
                    <a:pt x="481241" y="817067"/>
                  </a:lnTo>
                  <a:lnTo>
                    <a:pt x="481241" y="850404"/>
                  </a:lnTo>
                  <a:lnTo>
                    <a:pt x="547928" y="817067"/>
                  </a:lnTo>
                  <a:lnTo>
                    <a:pt x="554469" y="813790"/>
                  </a:lnTo>
                  <a:lnTo>
                    <a:pt x="554469" y="793711"/>
                  </a:lnTo>
                  <a:lnTo>
                    <a:pt x="550697" y="769797"/>
                  </a:lnTo>
                  <a:lnTo>
                    <a:pt x="550697" y="808939"/>
                  </a:lnTo>
                  <a:lnTo>
                    <a:pt x="547916" y="807542"/>
                  </a:lnTo>
                  <a:lnTo>
                    <a:pt x="481241" y="774204"/>
                  </a:lnTo>
                  <a:lnTo>
                    <a:pt x="481241" y="807542"/>
                  </a:lnTo>
                  <a:lnTo>
                    <a:pt x="384149" y="807542"/>
                  </a:lnTo>
                  <a:lnTo>
                    <a:pt x="424294" y="634225"/>
                  </a:lnTo>
                  <a:lnTo>
                    <a:pt x="509282" y="753249"/>
                  </a:lnTo>
                  <a:lnTo>
                    <a:pt x="482155" y="772617"/>
                  </a:lnTo>
                  <a:lnTo>
                    <a:pt x="550697" y="808939"/>
                  </a:lnTo>
                  <a:lnTo>
                    <a:pt x="550697" y="769797"/>
                  </a:lnTo>
                  <a:lnTo>
                    <a:pt x="549719" y="763587"/>
                  </a:lnTo>
                  <a:lnTo>
                    <a:pt x="544169" y="728345"/>
                  </a:lnTo>
                  <a:lnTo>
                    <a:pt x="517042" y="747712"/>
                  </a:lnTo>
                  <a:lnTo>
                    <a:pt x="427164" y="621830"/>
                  </a:lnTo>
                  <a:lnTo>
                    <a:pt x="543090" y="121297"/>
                  </a:lnTo>
                  <a:lnTo>
                    <a:pt x="544182" y="122059"/>
                  </a:lnTo>
                  <a:lnTo>
                    <a:pt x="545350" y="114579"/>
                  </a:lnTo>
                  <a:lnTo>
                    <a:pt x="568452" y="122593"/>
                  </a:lnTo>
                  <a:lnTo>
                    <a:pt x="567969" y="118897"/>
                  </a:lnTo>
                  <a:lnTo>
                    <a:pt x="577367" y="1210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57179" y="2996496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9"/>
                  </a:lnTo>
                  <a:lnTo>
                    <a:pt x="84353" y="491647"/>
                  </a:lnTo>
                  <a:lnTo>
                    <a:pt x="117910" y="520433"/>
                  </a:lnTo>
                  <a:lnTo>
                    <a:pt x="155647" y="543854"/>
                  </a:lnTo>
                  <a:lnTo>
                    <a:pt x="196969" y="561318"/>
                  </a:lnTo>
                  <a:lnTo>
                    <a:pt x="241285" y="572231"/>
                  </a:lnTo>
                  <a:lnTo>
                    <a:pt x="288000" y="576000"/>
                  </a:lnTo>
                  <a:lnTo>
                    <a:pt x="334715" y="572231"/>
                  </a:lnTo>
                  <a:lnTo>
                    <a:pt x="379030" y="561318"/>
                  </a:lnTo>
                  <a:lnTo>
                    <a:pt x="420352" y="543854"/>
                  </a:lnTo>
                  <a:lnTo>
                    <a:pt x="458088" y="520433"/>
                  </a:lnTo>
                  <a:lnTo>
                    <a:pt x="491646" y="491647"/>
                  </a:lnTo>
                  <a:lnTo>
                    <a:pt x="520432" y="458089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57179" y="2996496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950733" y="3107435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Calibri Light"/>
                <a:cs typeface="Calibri Light"/>
              </a:rPr>
              <a:t>Σ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950729" y="2009249"/>
            <a:ext cx="2185035" cy="2392680"/>
            <a:chOff x="5950729" y="2009249"/>
            <a:chExt cx="2185035" cy="2392680"/>
          </a:xfrm>
        </p:grpSpPr>
        <p:sp>
          <p:nvSpPr>
            <p:cNvPr id="48" name="object 48"/>
            <p:cNvSpPr/>
            <p:nvPr/>
          </p:nvSpPr>
          <p:spPr>
            <a:xfrm>
              <a:off x="5950725" y="2009254"/>
              <a:ext cx="2185035" cy="2392680"/>
            </a:xfrm>
            <a:custGeom>
              <a:avLst/>
              <a:gdLst/>
              <a:ahLst/>
              <a:cxnLst/>
              <a:rect l="l" t="t" r="r" b="b"/>
              <a:pathLst>
                <a:path w="2185034" h="2392679">
                  <a:moveTo>
                    <a:pt x="806437" y="1275080"/>
                  </a:moveTo>
                  <a:lnTo>
                    <a:pt x="801357" y="1224165"/>
                  </a:lnTo>
                  <a:lnTo>
                    <a:pt x="798017" y="1190561"/>
                  </a:lnTo>
                  <a:lnTo>
                    <a:pt x="769823" y="1208341"/>
                  </a:lnTo>
                  <a:lnTo>
                    <a:pt x="8051" y="0"/>
                  </a:lnTo>
                  <a:lnTo>
                    <a:pt x="0" y="5080"/>
                  </a:lnTo>
                  <a:lnTo>
                    <a:pt x="758380" y="1208087"/>
                  </a:lnTo>
                  <a:lnTo>
                    <a:pt x="750760" y="1220355"/>
                  </a:lnTo>
                  <a:lnTo>
                    <a:pt x="739089" y="1227721"/>
                  </a:lnTo>
                  <a:lnTo>
                    <a:pt x="6553" y="772706"/>
                  </a:lnTo>
                  <a:lnTo>
                    <a:pt x="1524" y="780796"/>
                  </a:lnTo>
                  <a:lnTo>
                    <a:pt x="739190" y="1238986"/>
                  </a:lnTo>
                  <a:lnTo>
                    <a:pt x="721601" y="1267307"/>
                  </a:lnTo>
                  <a:lnTo>
                    <a:pt x="806018" y="1275118"/>
                  </a:lnTo>
                  <a:lnTo>
                    <a:pt x="806183" y="1275219"/>
                  </a:lnTo>
                  <a:lnTo>
                    <a:pt x="805992" y="1275321"/>
                  </a:lnTo>
                  <a:lnTo>
                    <a:pt x="721525" y="1268260"/>
                  </a:lnTo>
                  <a:lnTo>
                    <a:pt x="733907" y="1299222"/>
                  </a:lnTo>
                  <a:lnTo>
                    <a:pt x="2260" y="1591729"/>
                  </a:lnTo>
                  <a:lnTo>
                    <a:pt x="5791" y="1600568"/>
                  </a:lnTo>
                  <a:lnTo>
                    <a:pt x="737438" y="1308061"/>
                  </a:lnTo>
                  <a:lnTo>
                    <a:pt x="738492" y="1310716"/>
                  </a:lnTo>
                  <a:lnTo>
                    <a:pt x="730986" y="1314653"/>
                  </a:lnTo>
                  <a:lnTo>
                    <a:pt x="743750" y="1323860"/>
                  </a:lnTo>
                  <a:lnTo>
                    <a:pt x="749820" y="1339011"/>
                  </a:lnTo>
                  <a:lnTo>
                    <a:pt x="755662" y="1332433"/>
                  </a:lnTo>
                  <a:lnTo>
                    <a:pt x="758037" y="1334135"/>
                  </a:lnTo>
                  <a:lnTo>
                    <a:pt x="165" y="2386685"/>
                  </a:lnTo>
                  <a:lnTo>
                    <a:pt x="7899" y="2392261"/>
                  </a:lnTo>
                  <a:lnTo>
                    <a:pt x="765771" y="1339697"/>
                  </a:lnTo>
                  <a:lnTo>
                    <a:pt x="792822" y="1359179"/>
                  </a:lnTo>
                  <a:lnTo>
                    <a:pt x="798550" y="1323822"/>
                  </a:lnTo>
                  <a:lnTo>
                    <a:pt x="806386" y="1275397"/>
                  </a:lnTo>
                  <a:lnTo>
                    <a:pt x="806399" y="1275245"/>
                  </a:lnTo>
                  <a:lnTo>
                    <a:pt x="806437" y="1275080"/>
                  </a:lnTo>
                  <a:close/>
                </a:path>
                <a:path w="2185034" h="2392679">
                  <a:moveTo>
                    <a:pt x="2184844" y="1275245"/>
                  </a:moveTo>
                  <a:lnTo>
                    <a:pt x="2108644" y="1237145"/>
                  </a:lnTo>
                  <a:lnTo>
                    <a:pt x="2108644" y="1270482"/>
                  </a:lnTo>
                  <a:lnTo>
                    <a:pt x="1382445" y="1270482"/>
                  </a:lnTo>
                  <a:lnTo>
                    <a:pt x="1382445" y="1280007"/>
                  </a:lnTo>
                  <a:lnTo>
                    <a:pt x="2108644" y="1280007"/>
                  </a:lnTo>
                  <a:lnTo>
                    <a:pt x="2108644" y="1313345"/>
                  </a:lnTo>
                  <a:lnTo>
                    <a:pt x="2175319" y="1280007"/>
                  </a:lnTo>
                  <a:lnTo>
                    <a:pt x="2184844" y="1275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57179" y="379696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1"/>
                  </a:lnTo>
                  <a:lnTo>
                    <a:pt x="32146" y="155648"/>
                  </a:lnTo>
                  <a:lnTo>
                    <a:pt x="14682" y="196970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3"/>
                  </a:lnTo>
                  <a:lnTo>
                    <a:pt x="55567" y="458089"/>
                  </a:lnTo>
                  <a:lnTo>
                    <a:pt x="84353" y="491647"/>
                  </a:lnTo>
                  <a:lnTo>
                    <a:pt x="117910" y="520433"/>
                  </a:lnTo>
                  <a:lnTo>
                    <a:pt x="155647" y="543854"/>
                  </a:lnTo>
                  <a:lnTo>
                    <a:pt x="196969" y="561318"/>
                  </a:lnTo>
                  <a:lnTo>
                    <a:pt x="241285" y="572231"/>
                  </a:lnTo>
                  <a:lnTo>
                    <a:pt x="288000" y="576000"/>
                  </a:lnTo>
                  <a:lnTo>
                    <a:pt x="334715" y="572231"/>
                  </a:lnTo>
                  <a:lnTo>
                    <a:pt x="379030" y="561318"/>
                  </a:lnTo>
                  <a:lnTo>
                    <a:pt x="420352" y="543854"/>
                  </a:lnTo>
                  <a:lnTo>
                    <a:pt x="458088" y="520433"/>
                  </a:lnTo>
                  <a:lnTo>
                    <a:pt x="491646" y="491647"/>
                  </a:lnTo>
                  <a:lnTo>
                    <a:pt x="520432" y="458089"/>
                  </a:lnTo>
                  <a:lnTo>
                    <a:pt x="543853" y="420353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70"/>
                  </a:lnTo>
                  <a:lnTo>
                    <a:pt x="543853" y="155648"/>
                  </a:lnTo>
                  <a:lnTo>
                    <a:pt x="520432" y="117911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57179" y="379696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950733" y="3906011"/>
            <a:ext cx="140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Calibri Light"/>
                <a:cs typeface="Calibri Light"/>
              </a:rPr>
              <a:t>Σ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950317" y="2010069"/>
            <a:ext cx="2987675" cy="2393315"/>
            <a:chOff x="5950317" y="2010069"/>
            <a:chExt cx="2987675" cy="2393315"/>
          </a:xfrm>
        </p:grpSpPr>
        <p:sp>
          <p:nvSpPr>
            <p:cNvPr id="53" name="object 53"/>
            <p:cNvSpPr/>
            <p:nvPr/>
          </p:nvSpPr>
          <p:spPr>
            <a:xfrm>
              <a:off x="5950305" y="2010079"/>
              <a:ext cx="2185670" cy="2393315"/>
            </a:xfrm>
            <a:custGeom>
              <a:avLst/>
              <a:gdLst/>
              <a:ahLst/>
              <a:cxnLst/>
              <a:rect l="l" t="t" r="r" b="b"/>
              <a:pathLst>
                <a:path w="2185670" h="2393315">
                  <a:moveTo>
                    <a:pt x="814870" y="1990102"/>
                  </a:moveTo>
                  <a:lnTo>
                    <a:pt x="799757" y="1995944"/>
                  </a:lnTo>
                  <a:lnTo>
                    <a:pt x="799223" y="1989874"/>
                  </a:lnTo>
                  <a:lnTo>
                    <a:pt x="782929" y="1999945"/>
                  </a:lnTo>
                  <a:lnTo>
                    <a:pt x="8890" y="0"/>
                  </a:lnTo>
                  <a:lnTo>
                    <a:pt x="0" y="3429"/>
                  </a:lnTo>
                  <a:lnTo>
                    <a:pt x="774687" y="2005025"/>
                  </a:lnTo>
                  <a:lnTo>
                    <a:pt x="771956" y="2006714"/>
                  </a:lnTo>
                  <a:lnTo>
                    <a:pt x="770737" y="2007184"/>
                  </a:lnTo>
                  <a:lnTo>
                    <a:pt x="8509" y="773417"/>
                  </a:lnTo>
                  <a:lnTo>
                    <a:pt x="406" y="778421"/>
                  </a:lnTo>
                  <a:lnTo>
                    <a:pt x="759028" y="2006409"/>
                  </a:lnTo>
                  <a:lnTo>
                    <a:pt x="754900" y="2013318"/>
                  </a:lnTo>
                  <a:lnTo>
                    <a:pt x="743813" y="2017598"/>
                  </a:lnTo>
                  <a:lnTo>
                    <a:pt x="748068" y="2021471"/>
                  </a:lnTo>
                  <a:lnTo>
                    <a:pt x="737552" y="2027961"/>
                  </a:lnTo>
                  <a:lnTo>
                    <a:pt x="6896" y="1591233"/>
                  </a:lnTo>
                  <a:lnTo>
                    <a:pt x="2006" y="1599412"/>
                  </a:lnTo>
                  <a:lnTo>
                    <a:pt x="739000" y="2039924"/>
                  </a:lnTo>
                  <a:lnTo>
                    <a:pt x="722591" y="2067369"/>
                  </a:lnTo>
                  <a:lnTo>
                    <a:pt x="722007" y="2067306"/>
                  </a:lnTo>
                  <a:lnTo>
                    <a:pt x="722249" y="2067941"/>
                  </a:lnTo>
                  <a:lnTo>
                    <a:pt x="721893" y="2068537"/>
                  </a:lnTo>
                  <a:lnTo>
                    <a:pt x="722503" y="2068588"/>
                  </a:lnTo>
                  <a:lnTo>
                    <a:pt x="734148" y="2098357"/>
                  </a:lnTo>
                  <a:lnTo>
                    <a:pt x="2717" y="2384209"/>
                  </a:lnTo>
                  <a:lnTo>
                    <a:pt x="6184" y="2393086"/>
                  </a:lnTo>
                  <a:lnTo>
                    <a:pt x="737616" y="2107222"/>
                  </a:lnTo>
                  <a:lnTo>
                    <a:pt x="749744" y="2138273"/>
                  </a:lnTo>
                  <a:lnTo>
                    <a:pt x="789978" y="2093722"/>
                  </a:lnTo>
                  <a:lnTo>
                    <a:pt x="806856" y="2075053"/>
                  </a:lnTo>
                  <a:lnTo>
                    <a:pt x="799020" y="2074341"/>
                  </a:lnTo>
                  <a:lnTo>
                    <a:pt x="806843" y="2074926"/>
                  </a:lnTo>
                  <a:lnTo>
                    <a:pt x="806856" y="2074722"/>
                  </a:lnTo>
                  <a:lnTo>
                    <a:pt x="812292" y="2017407"/>
                  </a:lnTo>
                  <a:lnTo>
                    <a:pt x="814870" y="1990102"/>
                  </a:lnTo>
                  <a:close/>
                </a:path>
                <a:path w="2185670" h="2393315">
                  <a:moveTo>
                    <a:pt x="2185263" y="2074887"/>
                  </a:moveTo>
                  <a:lnTo>
                    <a:pt x="2109063" y="2036787"/>
                  </a:lnTo>
                  <a:lnTo>
                    <a:pt x="2109063" y="2070125"/>
                  </a:lnTo>
                  <a:lnTo>
                    <a:pt x="1382864" y="2070125"/>
                  </a:lnTo>
                  <a:lnTo>
                    <a:pt x="1382864" y="2079650"/>
                  </a:lnTo>
                  <a:lnTo>
                    <a:pt x="2109063" y="2079650"/>
                  </a:lnTo>
                  <a:lnTo>
                    <a:pt x="2109063" y="2112988"/>
                  </a:lnTo>
                  <a:lnTo>
                    <a:pt x="2175738" y="2079650"/>
                  </a:lnTo>
                  <a:lnTo>
                    <a:pt x="2185263" y="2074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35569" y="3065886"/>
              <a:ext cx="802640" cy="437515"/>
            </a:xfrm>
            <a:custGeom>
              <a:avLst/>
              <a:gdLst/>
              <a:ahLst/>
              <a:cxnLst/>
              <a:rect l="l" t="t" r="r" b="b"/>
              <a:pathLst>
                <a:path w="802640" h="437514">
                  <a:moveTo>
                    <a:pt x="802399" y="0"/>
                  </a:moveTo>
                  <a:lnTo>
                    <a:pt x="0" y="0"/>
                  </a:lnTo>
                  <a:lnTo>
                    <a:pt x="0" y="437200"/>
                  </a:lnTo>
                  <a:lnTo>
                    <a:pt x="802399" y="437200"/>
                  </a:lnTo>
                  <a:lnTo>
                    <a:pt x="802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219368" y="2227579"/>
            <a:ext cx="31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2400" b="0" baseline="-17361" dirty="0">
                <a:solidFill>
                  <a:srgbClr val="FF9900"/>
                </a:solidFill>
                <a:latin typeface="Calibri Light"/>
                <a:cs typeface="Calibri Light"/>
              </a:rPr>
              <a:t>1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219368" y="3062732"/>
            <a:ext cx="31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2400" b="0" baseline="-17361" dirty="0">
                <a:solidFill>
                  <a:srgbClr val="FF9900"/>
                </a:solidFill>
                <a:latin typeface="Calibri Light"/>
                <a:cs typeface="Calibri Light"/>
              </a:rPr>
              <a:t>2</a:t>
            </a:r>
            <a:endParaRPr sz="2400" baseline="-17361">
              <a:latin typeface="Calibri Light"/>
              <a:cs typeface="Calibri Ligh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855016" y="3090999"/>
            <a:ext cx="1355725" cy="1172210"/>
            <a:chOff x="8855016" y="3090999"/>
            <a:chExt cx="1355725" cy="1172210"/>
          </a:xfrm>
        </p:grpSpPr>
        <p:sp>
          <p:nvSpPr>
            <p:cNvPr id="58" name="object 58"/>
            <p:cNvSpPr/>
            <p:nvPr/>
          </p:nvSpPr>
          <p:spPr>
            <a:xfrm>
              <a:off x="9948900" y="3777966"/>
              <a:ext cx="262255" cy="485140"/>
            </a:xfrm>
            <a:custGeom>
              <a:avLst/>
              <a:gdLst/>
              <a:ahLst/>
              <a:cxnLst/>
              <a:rect l="l" t="t" r="r" b="b"/>
              <a:pathLst>
                <a:path w="262254" h="485139">
                  <a:moveTo>
                    <a:pt x="40071" y="64987"/>
                  </a:moveTo>
                  <a:lnTo>
                    <a:pt x="31668" y="69471"/>
                  </a:lnTo>
                  <a:lnTo>
                    <a:pt x="253398" y="485042"/>
                  </a:lnTo>
                  <a:lnTo>
                    <a:pt x="261801" y="480557"/>
                  </a:lnTo>
                  <a:lnTo>
                    <a:pt x="40071" y="64987"/>
                  </a:lnTo>
                  <a:close/>
                </a:path>
                <a:path w="262254" h="485139">
                  <a:moveTo>
                    <a:pt x="0" y="0"/>
                  </a:moveTo>
                  <a:lnTo>
                    <a:pt x="2255" y="85164"/>
                  </a:lnTo>
                  <a:lnTo>
                    <a:pt x="31668" y="69471"/>
                  </a:lnTo>
                  <a:lnTo>
                    <a:pt x="25689" y="58266"/>
                  </a:lnTo>
                  <a:lnTo>
                    <a:pt x="34093" y="53781"/>
                  </a:lnTo>
                  <a:lnTo>
                    <a:pt x="61072" y="53781"/>
                  </a:lnTo>
                  <a:lnTo>
                    <a:pt x="69484" y="49293"/>
                  </a:lnTo>
                  <a:lnTo>
                    <a:pt x="0" y="0"/>
                  </a:lnTo>
                  <a:close/>
                </a:path>
                <a:path w="262254" h="485139">
                  <a:moveTo>
                    <a:pt x="34093" y="53781"/>
                  </a:moveTo>
                  <a:lnTo>
                    <a:pt x="25689" y="58266"/>
                  </a:lnTo>
                  <a:lnTo>
                    <a:pt x="31668" y="69471"/>
                  </a:lnTo>
                  <a:lnTo>
                    <a:pt x="40071" y="64987"/>
                  </a:lnTo>
                  <a:lnTo>
                    <a:pt x="34093" y="53781"/>
                  </a:lnTo>
                  <a:close/>
                </a:path>
                <a:path w="262254" h="485139">
                  <a:moveTo>
                    <a:pt x="61072" y="53781"/>
                  </a:moveTo>
                  <a:lnTo>
                    <a:pt x="34093" y="53781"/>
                  </a:lnTo>
                  <a:lnTo>
                    <a:pt x="40071" y="64987"/>
                  </a:lnTo>
                  <a:lnTo>
                    <a:pt x="61072" y="53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55016" y="3090999"/>
              <a:ext cx="375920" cy="288925"/>
            </a:xfrm>
            <a:custGeom>
              <a:avLst/>
              <a:gdLst/>
              <a:ahLst/>
              <a:cxnLst/>
              <a:rect l="l" t="t" r="r" b="b"/>
              <a:pathLst>
                <a:path w="375920" h="288925">
                  <a:moveTo>
                    <a:pt x="375599" y="0"/>
                  </a:moveTo>
                  <a:lnTo>
                    <a:pt x="0" y="0"/>
                  </a:lnTo>
                  <a:lnTo>
                    <a:pt x="0" y="288400"/>
                  </a:lnTo>
                  <a:lnTo>
                    <a:pt x="375599" y="288400"/>
                  </a:lnTo>
                  <a:lnTo>
                    <a:pt x="37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242466" y="4331208"/>
            <a:ext cx="2602865" cy="108648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35"/>
              </a:spcBef>
            </a:pPr>
            <a:r>
              <a:rPr sz="1700" b="0" spc="15" dirty="0">
                <a:latin typeface="Calibri Light"/>
                <a:cs typeface="Calibri Light"/>
              </a:rPr>
              <a:t>“Softmax” </a:t>
            </a:r>
            <a:r>
              <a:rPr sz="1700" b="0" spc="10" dirty="0">
                <a:latin typeface="Calibri Light"/>
                <a:cs typeface="Calibri Light"/>
              </a:rPr>
              <a:t>function. </a:t>
            </a:r>
            <a:r>
              <a:rPr sz="1700" b="0" spc="15" dirty="0">
                <a:latin typeface="Calibri Light"/>
                <a:cs typeface="Calibri Light"/>
              </a:rPr>
              <a:t> </a:t>
            </a:r>
            <a:r>
              <a:rPr sz="1700" b="0" spc="10" dirty="0">
                <a:latin typeface="Calibri Light"/>
                <a:cs typeface="Calibri Light"/>
              </a:rPr>
              <a:t>Normalizing function which </a:t>
            </a:r>
            <a:r>
              <a:rPr sz="1700" b="0" spc="15" dirty="0">
                <a:latin typeface="Calibri Light"/>
                <a:cs typeface="Calibri Light"/>
              </a:rPr>
              <a:t> </a:t>
            </a:r>
            <a:r>
              <a:rPr sz="1700" b="0" dirty="0">
                <a:latin typeface="Calibri Light"/>
                <a:cs typeface="Calibri Light"/>
              </a:rPr>
              <a:t>converts</a:t>
            </a:r>
            <a:r>
              <a:rPr sz="1700" b="0" spc="10" dirty="0">
                <a:latin typeface="Calibri Light"/>
                <a:cs typeface="Calibri Light"/>
              </a:rPr>
              <a:t> each </a:t>
            </a:r>
            <a:r>
              <a:rPr sz="1700" b="0" spc="5" dirty="0">
                <a:latin typeface="Calibri Light"/>
                <a:cs typeface="Calibri Light"/>
              </a:rPr>
              <a:t>class</a:t>
            </a:r>
            <a:r>
              <a:rPr sz="1700" b="0" spc="10" dirty="0">
                <a:latin typeface="Calibri Light"/>
                <a:cs typeface="Calibri Light"/>
              </a:rPr>
              <a:t> output</a:t>
            </a:r>
            <a:r>
              <a:rPr sz="1700" b="0" spc="5" dirty="0">
                <a:latin typeface="Calibri Light"/>
                <a:cs typeface="Calibri Light"/>
              </a:rPr>
              <a:t> </a:t>
            </a:r>
            <a:r>
              <a:rPr sz="1700" b="0" spc="-5" dirty="0">
                <a:latin typeface="Calibri Light"/>
                <a:cs typeface="Calibri Light"/>
              </a:rPr>
              <a:t>to </a:t>
            </a:r>
            <a:r>
              <a:rPr sz="1700" b="0" spc="-370" dirty="0">
                <a:latin typeface="Calibri Light"/>
                <a:cs typeface="Calibri Light"/>
              </a:rPr>
              <a:t> </a:t>
            </a:r>
            <a:r>
              <a:rPr sz="1700" b="0" dirty="0">
                <a:latin typeface="Calibri Light"/>
                <a:cs typeface="Calibri Light"/>
              </a:rPr>
              <a:t>a</a:t>
            </a:r>
            <a:r>
              <a:rPr sz="1700" b="0" spc="10" dirty="0">
                <a:latin typeface="Calibri Light"/>
                <a:cs typeface="Calibri Light"/>
              </a:rPr>
              <a:t> </a:t>
            </a:r>
            <a:r>
              <a:rPr sz="1700" b="0" spc="-5" dirty="0">
                <a:latin typeface="Calibri Light"/>
                <a:cs typeface="Calibri Light"/>
              </a:rPr>
              <a:t>probability.</a:t>
            </a:r>
            <a:endParaRPr sz="1700">
              <a:latin typeface="Calibri Light"/>
              <a:cs typeface="Calibri Ligh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84960" y="5383783"/>
            <a:ext cx="1454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latin typeface="Calibri Light"/>
                <a:cs typeface="Calibri Light"/>
              </a:rPr>
              <a:t>E</a:t>
            </a:r>
            <a:r>
              <a:rPr sz="2700" b="0" spc="-50" dirty="0">
                <a:latin typeface="Calibri Light"/>
                <a:cs typeface="Calibri Light"/>
              </a:rPr>
              <a:t> </a:t>
            </a:r>
            <a:r>
              <a:rPr sz="2700" b="0" dirty="0">
                <a:latin typeface="Calibri Light"/>
                <a:cs typeface="Calibri Light"/>
              </a:rPr>
              <a:t>=</a:t>
            </a:r>
            <a:r>
              <a:rPr sz="2700" b="0" spc="-55" dirty="0">
                <a:latin typeface="Calibri Light"/>
                <a:cs typeface="Calibri Light"/>
              </a:rPr>
              <a:t> </a:t>
            </a:r>
            <a:r>
              <a:rPr sz="2700" b="0" spc="-15" dirty="0">
                <a:latin typeface="Calibri Light"/>
                <a:cs typeface="Calibri Light"/>
              </a:rPr>
              <a:t>loss</a:t>
            </a:r>
            <a:r>
              <a:rPr sz="2700" b="0" spc="254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=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-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29623" y="5421883"/>
            <a:ext cx="9220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00BAFF"/>
                </a:solidFill>
                <a:latin typeface="Calibri Light"/>
                <a:cs typeface="Calibri Light"/>
              </a:rPr>
              <a:t>y</a:t>
            </a:r>
            <a:r>
              <a:rPr sz="2400" b="0" baseline="-17361" dirty="0">
                <a:solidFill>
                  <a:srgbClr val="00BAFF"/>
                </a:solidFill>
                <a:latin typeface="Calibri Light"/>
                <a:cs typeface="Calibri Light"/>
              </a:rPr>
              <a:t>j</a:t>
            </a:r>
            <a:r>
              <a:rPr sz="2400" b="0" spc="-52" baseline="-17361" dirty="0">
                <a:solidFill>
                  <a:srgbClr val="00BAFF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log</a:t>
            </a:r>
            <a:r>
              <a:rPr sz="2400" b="0" spc="-50" dirty="0"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2400" b="0" baseline="-17361" dirty="0">
                <a:solidFill>
                  <a:srgbClr val="FF9900"/>
                </a:solidFill>
                <a:latin typeface="Calibri Light"/>
                <a:cs typeface="Calibri Light"/>
              </a:rPr>
              <a:t>j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42016" y="5417311"/>
            <a:ext cx="2152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Σ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65982" y="5871972"/>
            <a:ext cx="3232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0" dirty="0">
                <a:latin typeface="Calibri Light"/>
                <a:cs typeface="Calibri Light"/>
              </a:rPr>
              <a:t>j</a:t>
            </a:r>
            <a:r>
              <a:rPr sz="800" b="0" spc="-40" dirty="0">
                <a:latin typeface="Calibri Light"/>
                <a:cs typeface="Calibri Light"/>
              </a:rPr>
              <a:t> </a:t>
            </a:r>
            <a:r>
              <a:rPr sz="800" b="0" dirty="0">
                <a:latin typeface="Calibri Light"/>
                <a:cs typeface="Calibri Light"/>
              </a:rPr>
              <a:t>=</a:t>
            </a:r>
            <a:r>
              <a:rPr sz="800" b="0" spc="-35" dirty="0">
                <a:latin typeface="Calibri Light"/>
                <a:cs typeface="Calibri Light"/>
              </a:rPr>
              <a:t> </a:t>
            </a:r>
            <a:r>
              <a:rPr sz="800" b="0" spc="-5" dirty="0">
                <a:latin typeface="Calibri Light"/>
                <a:cs typeface="Calibri Light"/>
              </a:rPr>
              <a:t>1...K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167467" y="2992628"/>
            <a:ext cx="1772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=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P(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y</a:t>
            </a:r>
            <a:r>
              <a:rPr sz="2400" b="0" baseline="-17361" dirty="0">
                <a:latin typeface="Calibri Light"/>
                <a:cs typeface="Calibri Light"/>
              </a:rPr>
              <a:t>i</a:t>
            </a:r>
            <a:r>
              <a:rPr sz="2400" b="0" spc="-15" baseline="-17361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=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1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|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x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)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86632" y="1697228"/>
            <a:ext cx="29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54920" y="1862835"/>
            <a:ext cx="128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70980" y="1803908"/>
            <a:ext cx="44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2400" b="0" spc="-7" baseline="-17361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66105" y="1483867"/>
            <a:ext cx="44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2400" b="0" spc="-7" baseline="-17361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2400" baseline="-17361">
              <a:latin typeface="Calibri Light"/>
              <a:cs typeface="Calibri Ligh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36038" y="2863596"/>
            <a:ext cx="314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3150" b="0" baseline="-18518" dirty="0">
                <a:solidFill>
                  <a:srgbClr val="FF9900"/>
                </a:solidFill>
                <a:latin typeface="Calibri Light"/>
                <a:cs typeface="Calibri Light"/>
              </a:rPr>
              <a:t>i</a:t>
            </a:r>
            <a:endParaRPr sz="3150" baseline="-18518">
              <a:latin typeface="Calibri Light"/>
              <a:cs typeface="Calibri Ligh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083199" y="3864355"/>
            <a:ext cx="476250" cy="8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2400" b="0" baseline="-17361" dirty="0">
                <a:solidFill>
                  <a:srgbClr val="FF9900"/>
                </a:solidFill>
                <a:latin typeface="Calibri Light"/>
                <a:cs typeface="Calibri Light"/>
              </a:rPr>
              <a:t>3</a:t>
            </a:r>
            <a:endParaRPr sz="2400" baseline="-17361">
              <a:latin typeface="Calibri Light"/>
              <a:cs typeface="Calibri Light"/>
            </a:endParaRPr>
          </a:p>
          <a:p>
            <a:pPr marL="38100">
              <a:lnSpc>
                <a:spcPct val="100000"/>
              </a:lnSpc>
              <a:spcBef>
                <a:spcPts val="1900"/>
              </a:spcBef>
            </a:pPr>
            <a:r>
              <a:rPr sz="1600" b="0" dirty="0">
                <a:solidFill>
                  <a:srgbClr val="666666"/>
                </a:solidFill>
                <a:latin typeface="Calibri Light"/>
                <a:cs typeface="Calibri Light"/>
              </a:rPr>
              <a:t>K</a:t>
            </a:r>
            <a:r>
              <a:rPr sz="1600" b="0" spc="-50" dirty="0">
                <a:solidFill>
                  <a:srgbClr val="666666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666666"/>
                </a:solidFill>
                <a:latin typeface="Calibri Light"/>
                <a:cs typeface="Calibri Light"/>
              </a:rPr>
              <a:t>=</a:t>
            </a:r>
            <a:r>
              <a:rPr sz="1600" b="0" spc="-45" dirty="0">
                <a:solidFill>
                  <a:srgbClr val="666666"/>
                </a:solidFill>
                <a:latin typeface="Calibri Light"/>
                <a:cs typeface="Calibri Light"/>
              </a:rPr>
              <a:t> </a:t>
            </a:r>
            <a:r>
              <a:rPr sz="1600" b="0" dirty="0">
                <a:solidFill>
                  <a:srgbClr val="666666"/>
                </a:solidFill>
                <a:latin typeface="Calibri Light"/>
                <a:cs typeface="Calibri Light"/>
              </a:rPr>
              <a:t>3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81982" y="5944892"/>
            <a:ext cx="319405" cy="489584"/>
          </a:xfrm>
          <a:custGeom>
            <a:avLst/>
            <a:gdLst/>
            <a:ahLst/>
            <a:cxnLst/>
            <a:rect l="l" t="t" r="r" b="b"/>
            <a:pathLst>
              <a:path w="319404" h="489585">
                <a:moveTo>
                  <a:pt x="45412" y="61373"/>
                </a:moveTo>
                <a:lnTo>
                  <a:pt x="37417" y="66550"/>
                </a:lnTo>
                <a:lnTo>
                  <a:pt x="311202" y="489388"/>
                </a:lnTo>
                <a:lnTo>
                  <a:pt x="319197" y="484211"/>
                </a:lnTo>
                <a:lnTo>
                  <a:pt x="45412" y="61373"/>
                </a:lnTo>
                <a:close/>
              </a:path>
              <a:path w="319404" h="489585">
                <a:moveTo>
                  <a:pt x="0" y="0"/>
                </a:moveTo>
                <a:lnTo>
                  <a:pt x="9433" y="84670"/>
                </a:lnTo>
                <a:lnTo>
                  <a:pt x="37417" y="66550"/>
                </a:lnTo>
                <a:lnTo>
                  <a:pt x="30515" y="55890"/>
                </a:lnTo>
                <a:lnTo>
                  <a:pt x="38510" y="50713"/>
                </a:lnTo>
                <a:lnTo>
                  <a:pt x="61876" y="50713"/>
                </a:lnTo>
                <a:lnTo>
                  <a:pt x="73395" y="43254"/>
                </a:lnTo>
                <a:lnTo>
                  <a:pt x="0" y="0"/>
                </a:lnTo>
                <a:close/>
              </a:path>
              <a:path w="319404" h="489585">
                <a:moveTo>
                  <a:pt x="38510" y="50713"/>
                </a:moveTo>
                <a:lnTo>
                  <a:pt x="30515" y="55890"/>
                </a:lnTo>
                <a:lnTo>
                  <a:pt x="37417" y="66550"/>
                </a:lnTo>
                <a:lnTo>
                  <a:pt x="45412" y="61373"/>
                </a:lnTo>
                <a:lnTo>
                  <a:pt x="38510" y="50713"/>
                </a:lnTo>
                <a:close/>
              </a:path>
              <a:path w="319404" h="489585">
                <a:moveTo>
                  <a:pt x="61876" y="50713"/>
                </a:moveTo>
                <a:lnTo>
                  <a:pt x="38510" y="50713"/>
                </a:lnTo>
                <a:lnTo>
                  <a:pt x="45412" y="61373"/>
                </a:lnTo>
                <a:lnTo>
                  <a:pt x="61876" y="50713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291550" y="6373367"/>
            <a:ext cx="23895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0" spc="5" dirty="0">
                <a:solidFill>
                  <a:srgbClr val="434343"/>
                </a:solidFill>
                <a:latin typeface="Calibri Light"/>
                <a:cs typeface="Calibri Light"/>
              </a:rPr>
              <a:t>“0” </a:t>
            </a:r>
            <a:r>
              <a:rPr sz="1700" b="0" spc="-10" dirty="0">
                <a:solidFill>
                  <a:srgbClr val="434343"/>
                </a:solidFill>
                <a:latin typeface="Calibri Light"/>
                <a:cs typeface="Calibri Light"/>
              </a:rPr>
              <a:t>for</a:t>
            </a:r>
            <a:r>
              <a:rPr sz="1700" b="0" spc="5" dirty="0">
                <a:solidFill>
                  <a:srgbClr val="434343"/>
                </a:solidFill>
                <a:latin typeface="Calibri Light"/>
                <a:cs typeface="Calibri Light"/>
              </a:rPr>
              <a:t> all </a:t>
            </a:r>
            <a:r>
              <a:rPr sz="1700" b="0" dirty="0">
                <a:solidFill>
                  <a:srgbClr val="434343"/>
                </a:solidFill>
                <a:latin typeface="Calibri Light"/>
                <a:cs typeface="Calibri Light"/>
              </a:rPr>
              <a:t>except</a:t>
            </a:r>
            <a:r>
              <a:rPr sz="1700" b="0" spc="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700" b="0" spc="10" dirty="0">
                <a:solidFill>
                  <a:srgbClr val="434343"/>
                </a:solidFill>
                <a:latin typeface="Calibri Light"/>
                <a:cs typeface="Calibri Light"/>
              </a:rPr>
              <a:t>true class</a:t>
            </a:r>
            <a:endParaRPr sz="1700">
              <a:latin typeface="Calibri Light"/>
              <a:cs typeface="Calibri Ligh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24433" y="5233699"/>
            <a:ext cx="89535" cy="693420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89335" y="693200"/>
                </a:moveTo>
                <a:lnTo>
                  <a:pt x="54561" y="686179"/>
                </a:lnTo>
                <a:lnTo>
                  <a:pt x="26165" y="667034"/>
                </a:lnTo>
                <a:lnTo>
                  <a:pt x="7020" y="638638"/>
                </a:lnTo>
                <a:lnTo>
                  <a:pt x="0" y="603864"/>
                </a:lnTo>
                <a:lnTo>
                  <a:pt x="0" y="89335"/>
                </a:lnTo>
                <a:lnTo>
                  <a:pt x="7020" y="54561"/>
                </a:lnTo>
                <a:lnTo>
                  <a:pt x="26165" y="26165"/>
                </a:lnTo>
                <a:lnTo>
                  <a:pt x="54561" y="7020"/>
                </a:lnTo>
                <a:lnTo>
                  <a:pt x="89335" y="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71098" y="5233699"/>
            <a:ext cx="89535" cy="693420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0" y="0"/>
                </a:moveTo>
                <a:lnTo>
                  <a:pt x="34773" y="7020"/>
                </a:lnTo>
                <a:lnTo>
                  <a:pt x="63169" y="26165"/>
                </a:lnTo>
                <a:lnTo>
                  <a:pt x="82314" y="54561"/>
                </a:lnTo>
                <a:lnTo>
                  <a:pt x="89335" y="89335"/>
                </a:lnTo>
                <a:lnTo>
                  <a:pt x="89335" y="603864"/>
                </a:lnTo>
                <a:lnTo>
                  <a:pt x="82314" y="638638"/>
                </a:lnTo>
                <a:lnTo>
                  <a:pt x="63169" y="667034"/>
                </a:lnTo>
                <a:lnTo>
                  <a:pt x="34773" y="686179"/>
                </a:lnTo>
                <a:lnTo>
                  <a:pt x="0" y="69320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232417" y="5250688"/>
            <a:ext cx="160020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300" b="0" dirty="0">
                <a:latin typeface="Calibri Light"/>
                <a:cs typeface="Calibri Light"/>
              </a:rPr>
              <a:t>0</a:t>
            </a:r>
            <a:endParaRPr sz="1300">
              <a:latin typeface="Calibri Light"/>
              <a:cs typeface="Calibri Light"/>
            </a:endParaRPr>
          </a:p>
          <a:p>
            <a:pPr marL="17145">
              <a:lnSpc>
                <a:spcPct val="100000"/>
              </a:lnSpc>
              <a:spcBef>
                <a:spcPts val="45"/>
              </a:spcBef>
            </a:pPr>
            <a:r>
              <a:rPr sz="1300" b="0" dirty="0">
                <a:latin typeface="Calibri Light"/>
                <a:cs typeface="Calibri Light"/>
              </a:rPr>
              <a:t>1</a:t>
            </a:r>
            <a:endParaRPr sz="1300">
              <a:latin typeface="Calibri Light"/>
              <a:cs typeface="Calibri Light"/>
            </a:endParaRPr>
          </a:p>
          <a:p>
            <a:pPr marL="17145">
              <a:lnSpc>
                <a:spcPts val="1500"/>
              </a:lnSpc>
              <a:spcBef>
                <a:spcPts val="25"/>
              </a:spcBef>
            </a:pPr>
            <a:r>
              <a:rPr sz="1300" b="0" dirty="0">
                <a:latin typeface="Calibri Light"/>
                <a:cs typeface="Calibri Light"/>
              </a:rPr>
              <a:t>0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ts val="2820"/>
              </a:lnSpc>
            </a:pPr>
            <a:r>
              <a:rPr sz="2400" b="0" dirty="0">
                <a:solidFill>
                  <a:srgbClr val="00BAFF"/>
                </a:solidFill>
                <a:latin typeface="Calibri Light"/>
                <a:cs typeface="Calibri Light"/>
              </a:rPr>
              <a:t>y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775432" y="5233699"/>
            <a:ext cx="89535" cy="693420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89335" y="693200"/>
                </a:moveTo>
                <a:lnTo>
                  <a:pt x="54561" y="686179"/>
                </a:lnTo>
                <a:lnTo>
                  <a:pt x="26165" y="667034"/>
                </a:lnTo>
                <a:lnTo>
                  <a:pt x="7020" y="638638"/>
                </a:lnTo>
                <a:lnTo>
                  <a:pt x="0" y="603864"/>
                </a:lnTo>
                <a:lnTo>
                  <a:pt x="0" y="89335"/>
                </a:lnTo>
                <a:lnTo>
                  <a:pt x="7020" y="54561"/>
                </a:lnTo>
                <a:lnTo>
                  <a:pt x="26165" y="26165"/>
                </a:lnTo>
                <a:lnTo>
                  <a:pt x="54561" y="7020"/>
                </a:lnTo>
                <a:lnTo>
                  <a:pt x="89335" y="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22097" y="5233699"/>
            <a:ext cx="89535" cy="693420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0" y="0"/>
                </a:moveTo>
                <a:lnTo>
                  <a:pt x="34773" y="7020"/>
                </a:lnTo>
                <a:lnTo>
                  <a:pt x="63169" y="26165"/>
                </a:lnTo>
                <a:lnTo>
                  <a:pt x="82314" y="54561"/>
                </a:lnTo>
                <a:lnTo>
                  <a:pt x="89335" y="89335"/>
                </a:lnTo>
                <a:lnTo>
                  <a:pt x="89335" y="603864"/>
                </a:lnTo>
                <a:lnTo>
                  <a:pt x="82314" y="638638"/>
                </a:lnTo>
                <a:lnTo>
                  <a:pt x="63169" y="667034"/>
                </a:lnTo>
                <a:lnTo>
                  <a:pt x="34773" y="686179"/>
                </a:lnTo>
                <a:lnTo>
                  <a:pt x="0" y="69320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924369" y="5250688"/>
            <a:ext cx="236220" cy="98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0" spc="15" dirty="0">
                <a:latin typeface="Calibri Light"/>
                <a:cs typeface="Calibri Light"/>
              </a:rPr>
              <a:t>0</a:t>
            </a:r>
            <a:r>
              <a:rPr sz="1300" b="0" spc="5" dirty="0">
                <a:latin typeface="Calibri Light"/>
                <a:cs typeface="Calibri Light"/>
              </a:rPr>
              <a:t>.</a:t>
            </a:r>
            <a:r>
              <a:rPr sz="1300" b="0" dirty="0">
                <a:latin typeface="Calibri Light"/>
                <a:cs typeface="Calibri Light"/>
              </a:rPr>
              <a:t>1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300" b="0" spc="15" dirty="0">
                <a:latin typeface="Calibri Light"/>
                <a:cs typeface="Calibri Light"/>
              </a:rPr>
              <a:t>0</a:t>
            </a:r>
            <a:r>
              <a:rPr sz="1300" b="0" spc="5" dirty="0">
                <a:latin typeface="Calibri Light"/>
                <a:cs typeface="Calibri Light"/>
              </a:rPr>
              <a:t>.</a:t>
            </a:r>
            <a:r>
              <a:rPr sz="1300" b="0" dirty="0">
                <a:latin typeface="Calibri Light"/>
                <a:cs typeface="Calibri Light"/>
              </a:rPr>
              <a:t>7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ts val="1500"/>
              </a:lnSpc>
              <a:spcBef>
                <a:spcPts val="25"/>
              </a:spcBef>
            </a:pPr>
            <a:r>
              <a:rPr sz="1300" b="0" spc="15" dirty="0">
                <a:latin typeface="Calibri Light"/>
                <a:cs typeface="Calibri Light"/>
              </a:rPr>
              <a:t>0</a:t>
            </a:r>
            <a:r>
              <a:rPr sz="1300" b="0" spc="5" dirty="0">
                <a:latin typeface="Calibri Light"/>
                <a:cs typeface="Calibri Light"/>
              </a:rPr>
              <a:t>.</a:t>
            </a:r>
            <a:r>
              <a:rPr sz="1300" b="0" dirty="0">
                <a:latin typeface="Calibri Light"/>
                <a:cs typeface="Calibri Light"/>
              </a:rPr>
              <a:t>2</a:t>
            </a:r>
            <a:endParaRPr sz="1300">
              <a:latin typeface="Calibri Light"/>
              <a:cs typeface="Calibri Light"/>
            </a:endParaRPr>
          </a:p>
          <a:p>
            <a:pPr marL="71120">
              <a:lnSpc>
                <a:spcPts val="2820"/>
              </a:lnSpc>
            </a:pPr>
            <a:r>
              <a:rPr sz="2400" b="0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20851"/>
            <a:ext cx="102844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/>
              <a:t>Conclusion: Logistic</a:t>
            </a:r>
            <a:r>
              <a:rPr sz="3200" spc="-5" dirty="0"/>
              <a:t>: </a:t>
            </a:r>
            <a:r>
              <a:rPr sz="3200" dirty="0"/>
              <a:t>a</a:t>
            </a:r>
            <a:r>
              <a:rPr sz="3200" spc="5" dirty="0"/>
              <a:t> </a:t>
            </a:r>
            <a:r>
              <a:rPr sz="3200" dirty="0"/>
              <a:t>special</a:t>
            </a:r>
            <a:r>
              <a:rPr sz="3200" spc="5" dirty="0"/>
              <a:t> </a:t>
            </a:r>
            <a:r>
              <a:rPr sz="3200" spc="-10" dirty="0"/>
              <a:t>case</a:t>
            </a:r>
            <a:r>
              <a:rPr sz="3200" dirty="0"/>
              <a:t> of</a:t>
            </a:r>
            <a:r>
              <a:rPr sz="3200" spc="-15" dirty="0"/>
              <a:t> </a:t>
            </a:r>
            <a:r>
              <a:rPr sz="3200" spc="-5" dirty="0"/>
              <a:t>softmax</a:t>
            </a:r>
            <a:r>
              <a:rPr sz="3200" spc="-10" dirty="0"/>
              <a:t> </a:t>
            </a:r>
            <a:r>
              <a:rPr sz="3200" spc="-25" dirty="0"/>
              <a:t>for</a:t>
            </a:r>
            <a:r>
              <a:rPr sz="3200" spc="-5" dirty="0"/>
              <a:t> </a:t>
            </a:r>
            <a:r>
              <a:rPr sz="3200" spc="-15" dirty="0"/>
              <a:t>two</a:t>
            </a:r>
            <a:r>
              <a:rPr sz="3200" dirty="0"/>
              <a:t>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39" y="3298444"/>
            <a:ext cx="7778750" cy="19538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30607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0" spc="-5" dirty="0">
                <a:latin typeface="Calibri Light"/>
                <a:cs typeface="Calibri Light"/>
              </a:rPr>
              <a:t>So </a:t>
            </a:r>
            <a:r>
              <a:rPr sz="2800" b="0" spc="-5" dirty="0">
                <a:solidFill>
                  <a:srgbClr val="0000FF"/>
                </a:solidFill>
                <a:latin typeface="Calibri Light"/>
                <a:cs typeface="Calibri Light"/>
              </a:rPr>
              <a:t>the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logistic</a:t>
            </a:r>
            <a:r>
              <a:rPr sz="2800" b="0" spc="-5" dirty="0">
                <a:solidFill>
                  <a:srgbClr val="0000FF"/>
                </a:solidFill>
                <a:latin typeface="Calibri Light"/>
                <a:cs typeface="Calibri Light"/>
              </a:rPr>
              <a:t> binary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case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5" dirty="0">
                <a:solidFill>
                  <a:srgbClr val="0000FF"/>
                </a:solidFill>
                <a:latin typeface="Calibri Light"/>
                <a:cs typeface="Calibri Light"/>
              </a:rPr>
              <a:t>is 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just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 a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5" dirty="0">
                <a:solidFill>
                  <a:srgbClr val="0000FF"/>
                </a:solidFill>
                <a:latin typeface="Calibri Light"/>
                <a:cs typeface="Calibri Light"/>
              </a:rPr>
              <a:t>special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 case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that </a:t>
            </a:r>
            <a:r>
              <a:rPr sz="2800" b="0" spc="-62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avoids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5" dirty="0">
                <a:solidFill>
                  <a:srgbClr val="0000FF"/>
                </a:solidFill>
                <a:latin typeface="Calibri Light"/>
                <a:cs typeface="Calibri Light"/>
              </a:rPr>
              <a:t>using</a:t>
            </a:r>
            <a:r>
              <a:rPr sz="2800" b="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15" dirty="0">
                <a:solidFill>
                  <a:srgbClr val="0000FF"/>
                </a:solidFill>
                <a:latin typeface="Calibri Light"/>
                <a:cs typeface="Calibri Light"/>
              </a:rPr>
              <a:t>redundant</a:t>
            </a:r>
            <a:r>
              <a:rPr sz="2800" b="0" spc="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800" b="0" spc="-20" dirty="0">
                <a:solidFill>
                  <a:srgbClr val="0000FF"/>
                </a:solidFill>
                <a:latin typeface="Calibri Light"/>
                <a:cs typeface="Calibri Light"/>
              </a:rPr>
              <a:t>parameters</a:t>
            </a:r>
            <a:r>
              <a:rPr sz="2800" b="0" spc="-20" dirty="0">
                <a:latin typeface="Calibri Light"/>
                <a:cs typeface="Calibri Light"/>
              </a:rPr>
              <a:t>:</a:t>
            </a:r>
            <a:endParaRPr sz="2800">
              <a:latin typeface="Calibri Light"/>
              <a:cs typeface="Calibri Light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spc="-5" dirty="0">
                <a:latin typeface="Calibri Light"/>
                <a:cs typeface="Calibri Light"/>
              </a:rPr>
              <a:t>Adding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the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same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constant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to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both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z1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and </a:t>
            </a:r>
            <a:r>
              <a:rPr sz="2400" b="0" dirty="0">
                <a:latin typeface="Calibri Light"/>
                <a:cs typeface="Calibri Light"/>
              </a:rPr>
              <a:t>z0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has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no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effect.</a:t>
            </a:r>
            <a:endParaRPr sz="2400">
              <a:latin typeface="Calibri Light"/>
              <a:cs typeface="Calibri Light"/>
            </a:endParaRPr>
          </a:p>
          <a:p>
            <a:pPr marL="698500" marR="184785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0" dirty="0">
                <a:latin typeface="Calibri Light"/>
                <a:cs typeface="Calibri Light"/>
              </a:rPr>
              <a:t>The</a:t>
            </a:r>
            <a:r>
              <a:rPr sz="2400" b="0" spc="-5" dirty="0">
                <a:latin typeface="Calibri Light"/>
                <a:cs typeface="Calibri Light"/>
              </a:rPr>
              <a:t> </a:t>
            </a:r>
            <a:r>
              <a:rPr sz="2400" b="0" spc="-20" dirty="0">
                <a:solidFill>
                  <a:srgbClr val="0000FF"/>
                </a:solidFill>
                <a:latin typeface="Calibri Light"/>
                <a:cs typeface="Calibri Light"/>
              </a:rPr>
              <a:t>over-parameterization</a:t>
            </a:r>
            <a:r>
              <a:rPr sz="2400" b="0" spc="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of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the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softmax </a:t>
            </a:r>
            <a:r>
              <a:rPr sz="2400" b="0" spc="-5" dirty="0">
                <a:latin typeface="Calibri Light"/>
                <a:cs typeface="Calibri Light"/>
              </a:rPr>
              <a:t>is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because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the </a:t>
            </a:r>
            <a:r>
              <a:rPr sz="2400" b="0" spc="-525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probabilities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must </a:t>
            </a:r>
            <a:r>
              <a:rPr sz="2400" b="0" spc="-5" dirty="0">
                <a:latin typeface="Calibri Light"/>
                <a:cs typeface="Calibri Light"/>
              </a:rPr>
              <a:t>add </a:t>
            </a:r>
            <a:r>
              <a:rPr sz="2400" b="0" spc="-15" dirty="0">
                <a:latin typeface="Calibri Light"/>
                <a:cs typeface="Calibri Light"/>
              </a:rPr>
              <a:t>to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1.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8342" y="2257625"/>
            <a:ext cx="1494790" cy="0"/>
          </a:xfrm>
          <a:custGeom>
            <a:avLst/>
            <a:gdLst/>
            <a:ahLst/>
            <a:cxnLst/>
            <a:rect l="l" t="t" r="r" b="b"/>
            <a:pathLst>
              <a:path w="1494789">
                <a:moveTo>
                  <a:pt x="0" y="0"/>
                </a:moveTo>
                <a:lnTo>
                  <a:pt x="1494772" y="0"/>
                </a:lnTo>
              </a:path>
            </a:pathLst>
          </a:custGeom>
          <a:ln w="17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5484" y="2257625"/>
            <a:ext cx="2006600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43" y="0"/>
                </a:lnTo>
              </a:path>
            </a:pathLst>
          </a:custGeom>
          <a:ln w="17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6892" y="1634323"/>
            <a:ext cx="24701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15" dirty="0">
                <a:latin typeface="Times New Roman"/>
                <a:cs typeface="Times New Roman"/>
              </a:rPr>
              <a:t>1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6121" y="2224315"/>
            <a:ext cx="105156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09319" algn="l"/>
              </a:tabLst>
            </a:pPr>
            <a:r>
              <a:rPr sz="2600" i="1" spc="5" dirty="0">
                <a:latin typeface="Times New Roman"/>
                <a:cs typeface="Times New Roman"/>
              </a:rPr>
              <a:t>z	z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2664" y="2197435"/>
            <a:ext cx="53911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75" i="1" spc="22" baseline="-15297" dirty="0">
                <a:latin typeface="Times New Roman"/>
                <a:cs typeface="Times New Roman"/>
              </a:rPr>
              <a:t>e</a:t>
            </a:r>
            <a:r>
              <a:rPr sz="5175" i="1" spc="202" baseline="-15297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3099" y="1430789"/>
            <a:ext cx="53911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75" i="1" spc="44" baseline="-25764" dirty="0">
                <a:latin typeface="Times New Roman"/>
                <a:cs typeface="Times New Roman"/>
              </a:rPr>
              <a:t>e</a:t>
            </a:r>
            <a:r>
              <a:rPr sz="2600" i="1" spc="30" dirty="0">
                <a:latin typeface="Times New Roman"/>
                <a:cs typeface="Times New Roman"/>
              </a:rPr>
              <a:t>z</a:t>
            </a:r>
            <a:r>
              <a:rPr sz="3000" spc="44" baseline="-18055" dirty="0">
                <a:latin typeface="Times New Roman"/>
                <a:cs typeface="Times New Roman"/>
              </a:rPr>
              <a:t>1</a:t>
            </a:r>
            <a:endParaRPr sz="3000" baseline="-1805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6017" y="2221624"/>
            <a:ext cx="126174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00" spc="15" dirty="0">
                <a:latin typeface="Symbol"/>
                <a:cs typeface="Symbol"/>
              </a:rPr>
              <a:t></a:t>
            </a: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i="1" spc="-190" dirty="0">
                <a:latin typeface="Times New Roman"/>
                <a:cs typeface="Times New Roman"/>
              </a:rPr>
              <a:t>z</a:t>
            </a:r>
            <a:r>
              <a:rPr sz="3000" spc="209" baseline="-18055" dirty="0">
                <a:latin typeface="Times New Roman"/>
                <a:cs typeface="Times New Roman"/>
              </a:rPr>
              <a:t>1</a:t>
            </a:r>
            <a:r>
              <a:rPr sz="2600" spc="180" dirty="0">
                <a:latin typeface="Symbol"/>
                <a:cs typeface="Symbol"/>
              </a:rPr>
              <a:t></a:t>
            </a:r>
            <a:r>
              <a:rPr sz="2600" i="1" dirty="0">
                <a:latin typeface="Times New Roman"/>
                <a:cs typeface="Times New Roman"/>
              </a:rPr>
              <a:t>z</a:t>
            </a:r>
            <a:r>
              <a:rPr sz="3000" spc="22" baseline="-18055" dirty="0">
                <a:latin typeface="Times New Roman"/>
                <a:cs typeface="Times New Roman"/>
              </a:rPr>
              <a:t>0</a:t>
            </a:r>
            <a:r>
              <a:rPr sz="3000" spc="-330" baseline="-1805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427" y="2318482"/>
            <a:ext cx="218186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383030" algn="l"/>
              </a:tabLst>
            </a:pPr>
            <a:r>
              <a:rPr sz="3450" spc="15" dirty="0">
                <a:latin typeface="Symbol"/>
                <a:cs typeface="Symbol"/>
              </a:rPr>
              <a:t></a:t>
            </a:r>
            <a:r>
              <a:rPr sz="3450" spc="-320" dirty="0">
                <a:latin typeface="Times New Roman"/>
                <a:cs typeface="Times New Roman"/>
              </a:rPr>
              <a:t> </a:t>
            </a:r>
            <a:r>
              <a:rPr sz="3450" i="1" spc="15" dirty="0">
                <a:latin typeface="Times New Roman"/>
                <a:cs typeface="Times New Roman"/>
              </a:rPr>
              <a:t>e</a:t>
            </a:r>
            <a:r>
              <a:rPr sz="3450" i="1" spc="400" dirty="0">
                <a:latin typeface="Times New Roman"/>
                <a:cs typeface="Times New Roman"/>
              </a:rPr>
              <a:t> </a:t>
            </a:r>
            <a:r>
              <a:rPr sz="3000" spc="22" baseline="27777" dirty="0">
                <a:latin typeface="Times New Roman"/>
                <a:cs typeface="Times New Roman"/>
              </a:rPr>
              <a:t>0</a:t>
            </a:r>
            <a:r>
              <a:rPr sz="3000" baseline="27777" dirty="0">
                <a:latin typeface="Times New Roman"/>
                <a:cs typeface="Times New Roman"/>
              </a:rPr>
              <a:t>	</a:t>
            </a:r>
            <a:r>
              <a:rPr sz="3450" spc="250" dirty="0">
                <a:latin typeface="Times New Roman"/>
                <a:cs typeface="Times New Roman"/>
              </a:rPr>
              <a:t>1</a:t>
            </a:r>
            <a:r>
              <a:rPr sz="3450" spc="15" dirty="0">
                <a:latin typeface="Symbol"/>
                <a:cs typeface="Symbol"/>
              </a:rPr>
              <a:t></a:t>
            </a:r>
            <a:r>
              <a:rPr sz="3450" spc="-320" dirty="0">
                <a:latin typeface="Times New Roman"/>
                <a:cs typeface="Times New Roman"/>
              </a:rPr>
              <a:t> </a:t>
            </a:r>
            <a:r>
              <a:rPr sz="3450" i="1" spc="15" dirty="0">
                <a:latin typeface="Times New Roman"/>
                <a:cs typeface="Times New Roman"/>
              </a:rPr>
              <a:t>e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7485" y="1913202"/>
            <a:ext cx="273304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2451100" algn="l"/>
              </a:tabLst>
            </a:pPr>
            <a:r>
              <a:rPr sz="3450" i="1" spc="-114" dirty="0">
                <a:latin typeface="Times New Roman"/>
                <a:cs typeface="Times New Roman"/>
              </a:rPr>
              <a:t>y</a:t>
            </a:r>
            <a:r>
              <a:rPr sz="3900" spc="-172" baseline="-18162" dirty="0">
                <a:latin typeface="Times New Roman"/>
                <a:cs typeface="Times New Roman"/>
              </a:rPr>
              <a:t>1</a:t>
            </a:r>
            <a:r>
              <a:rPr sz="3900" spc="345" baseline="-18162" dirty="0">
                <a:latin typeface="Times New Roman"/>
                <a:cs typeface="Times New Roman"/>
              </a:rPr>
              <a:t> </a:t>
            </a:r>
            <a:r>
              <a:rPr sz="3450" spc="15" dirty="0">
                <a:latin typeface="Symbol"/>
                <a:cs typeface="Symbol"/>
              </a:rPr>
              <a:t></a:t>
            </a:r>
            <a:r>
              <a:rPr sz="3450" spc="15" dirty="0">
                <a:latin typeface="Times New Roman"/>
                <a:cs typeface="Times New Roman"/>
              </a:rPr>
              <a:t>	</a:t>
            </a:r>
            <a:r>
              <a:rPr sz="3450" spc="15" dirty="0">
                <a:latin typeface="Symbol"/>
                <a:cs typeface="Symbol"/>
              </a:rPr>
              <a:t>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769" y="467868"/>
            <a:ext cx="9446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ReWrite</a:t>
            </a:r>
            <a:r>
              <a:rPr spc="-10" dirty="0"/>
              <a:t> </a:t>
            </a:r>
            <a:r>
              <a:rPr spc="-10" dirty="0">
                <a:solidFill>
                  <a:srgbClr val="FF0000"/>
                </a:solidFill>
              </a:rPr>
              <a:t>Logistic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Regression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as </a:t>
            </a:r>
            <a:r>
              <a:rPr spc="-15" dirty="0">
                <a:solidFill>
                  <a:srgbClr val="FF0000"/>
                </a:solidFill>
              </a:rPr>
              <a:t>two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stages: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45202" y="6428920"/>
            <a:ext cx="1663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3</a:t>
            </a:fld>
            <a:endParaRPr sz="1200">
              <a:latin typeface="Calibri Light"/>
              <a:cs typeface="Calibri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1781C6-A8A6-4869-9031-F00B4647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19" y="1600200"/>
            <a:ext cx="9001125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402" y="1069939"/>
            <a:ext cx="7298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e.g.,</a:t>
            </a:r>
            <a:r>
              <a:rPr sz="3600" spc="-15" dirty="0"/>
              <a:t> </a:t>
            </a:r>
            <a:r>
              <a:rPr sz="3600" spc="-5" dirty="0"/>
              <a:t>“Block </a:t>
            </a:r>
            <a:r>
              <a:rPr sz="3600" spc="15" dirty="0"/>
              <a:t>View”</a:t>
            </a:r>
            <a:r>
              <a:rPr sz="3600" spc="-5" dirty="0"/>
              <a:t> of</a:t>
            </a:r>
            <a:r>
              <a:rPr sz="3600" spc="-10" dirty="0"/>
              <a:t> Logistic </a:t>
            </a:r>
            <a:r>
              <a:rPr sz="3600" spc="-20" dirty="0"/>
              <a:t>Regression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763747" y="3508755"/>
            <a:ext cx="1007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latin typeface="Calibri Light"/>
                <a:cs typeface="Calibri Light"/>
              </a:rPr>
              <a:t>Dot</a:t>
            </a:r>
            <a:r>
              <a:rPr sz="1600" b="0" spc="-75" dirty="0">
                <a:latin typeface="Calibri Light"/>
                <a:cs typeface="Calibri Light"/>
              </a:rPr>
              <a:t> </a:t>
            </a:r>
            <a:r>
              <a:rPr sz="1600" b="0" spc="-10" dirty="0">
                <a:latin typeface="Calibri Light"/>
                <a:cs typeface="Calibri Light"/>
              </a:rPr>
              <a:t>Product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2730" y="3493516"/>
            <a:ext cx="674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latin typeface="Calibri Light"/>
                <a:cs typeface="Calibri Light"/>
              </a:rPr>
              <a:t>S</a:t>
            </a:r>
            <a:r>
              <a:rPr sz="1600" b="0" spc="-5" dirty="0">
                <a:latin typeface="Calibri Light"/>
                <a:cs typeface="Calibri Light"/>
              </a:rPr>
              <a:t>i</a:t>
            </a:r>
            <a:r>
              <a:rPr sz="1600" b="0" dirty="0">
                <a:latin typeface="Calibri Light"/>
                <a:cs typeface="Calibri Light"/>
              </a:rPr>
              <a:t>g</a:t>
            </a:r>
            <a:r>
              <a:rPr sz="1600" b="0" spc="-5" dirty="0">
                <a:latin typeface="Calibri Light"/>
                <a:cs typeface="Calibri Light"/>
              </a:rPr>
              <a:t>m</a:t>
            </a:r>
            <a:r>
              <a:rPr sz="1600" b="0" dirty="0">
                <a:latin typeface="Calibri Light"/>
                <a:cs typeface="Calibri Light"/>
              </a:rPr>
              <a:t>o</a:t>
            </a:r>
            <a:r>
              <a:rPr sz="1600" b="0" spc="-5" dirty="0">
                <a:latin typeface="Calibri Light"/>
                <a:cs typeface="Calibri Light"/>
              </a:rPr>
              <a:t>i</a:t>
            </a:r>
            <a:r>
              <a:rPr sz="1600" b="0" dirty="0">
                <a:latin typeface="Calibri Light"/>
                <a:cs typeface="Calibri Light"/>
              </a:rPr>
              <a:t>d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7637" y="2934715"/>
            <a:ext cx="46037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x</a:t>
            </a:r>
            <a:endParaRPr sz="24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639"/>
              </a:spcBef>
            </a:pPr>
            <a:r>
              <a:rPr sz="1600" b="0" dirty="0">
                <a:latin typeface="Calibri Light"/>
                <a:cs typeface="Calibri Light"/>
              </a:rPr>
              <a:t>Input</a:t>
            </a:r>
            <a:endParaRPr sz="16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36712" y="2819124"/>
            <a:ext cx="2559050" cy="658495"/>
            <a:chOff x="4936712" y="2819124"/>
            <a:chExt cx="2559050" cy="658495"/>
          </a:xfrm>
        </p:grpSpPr>
        <p:sp>
          <p:nvSpPr>
            <p:cNvPr id="7" name="object 7"/>
            <p:cNvSpPr/>
            <p:nvPr/>
          </p:nvSpPr>
          <p:spPr>
            <a:xfrm>
              <a:off x="6819085" y="2828649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4" h="631825">
                  <a:moveTo>
                    <a:pt x="666901" y="0"/>
                  </a:moveTo>
                  <a:lnTo>
                    <a:pt x="0" y="0"/>
                  </a:lnTo>
                  <a:lnTo>
                    <a:pt x="0" y="631800"/>
                  </a:lnTo>
                  <a:lnTo>
                    <a:pt x="666901" y="631800"/>
                  </a:lnTo>
                  <a:lnTo>
                    <a:pt x="666901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085" y="2828649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4" h="631825">
                  <a:moveTo>
                    <a:pt x="0" y="0"/>
                  </a:moveTo>
                  <a:lnTo>
                    <a:pt x="666900" y="0"/>
                  </a:lnTo>
                  <a:lnTo>
                    <a:pt x="666900" y="631800"/>
                  </a:lnTo>
                  <a:lnTo>
                    <a:pt x="0" y="631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6237" y="2835974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5" h="631825">
                  <a:moveTo>
                    <a:pt x="666899" y="0"/>
                  </a:moveTo>
                  <a:lnTo>
                    <a:pt x="0" y="0"/>
                  </a:lnTo>
                  <a:lnTo>
                    <a:pt x="0" y="631799"/>
                  </a:lnTo>
                  <a:lnTo>
                    <a:pt x="666899" y="631799"/>
                  </a:lnTo>
                  <a:lnTo>
                    <a:pt x="6668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237" y="2835974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5" h="631825">
                  <a:moveTo>
                    <a:pt x="0" y="0"/>
                  </a:moveTo>
                  <a:lnTo>
                    <a:pt x="666900" y="0"/>
                  </a:lnTo>
                  <a:lnTo>
                    <a:pt x="666900" y="631800"/>
                  </a:lnTo>
                  <a:lnTo>
                    <a:pt x="0" y="631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78036" y="2948940"/>
            <a:ext cx="21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 Light"/>
                <a:cs typeface="Calibri Light"/>
              </a:rPr>
              <a:t>*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24629" y="3089081"/>
            <a:ext cx="1183005" cy="127000"/>
          </a:xfrm>
          <a:custGeom>
            <a:avLst/>
            <a:gdLst/>
            <a:ahLst/>
            <a:cxnLst/>
            <a:rect l="l" t="t" r="r" b="b"/>
            <a:pathLst>
              <a:path w="1183004" h="127000">
                <a:moveTo>
                  <a:pt x="1055900" y="68262"/>
                </a:moveTo>
                <a:lnTo>
                  <a:pt x="1055810" y="127000"/>
                </a:lnTo>
                <a:lnTo>
                  <a:pt x="1173695" y="68281"/>
                </a:lnTo>
                <a:lnTo>
                  <a:pt x="1068600" y="68281"/>
                </a:lnTo>
                <a:lnTo>
                  <a:pt x="1055900" y="68262"/>
                </a:lnTo>
                <a:close/>
              </a:path>
              <a:path w="1183004" h="127000">
                <a:moveTo>
                  <a:pt x="1055915" y="58737"/>
                </a:moveTo>
                <a:lnTo>
                  <a:pt x="1055900" y="68262"/>
                </a:lnTo>
                <a:lnTo>
                  <a:pt x="1068600" y="68281"/>
                </a:lnTo>
                <a:lnTo>
                  <a:pt x="1068614" y="58756"/>
                </a:lnTo>
                <a:lnTo>
                  <a:pt x="1055915" y="58737"/>
                </a:lnTo>
                <a:close/>
              </a:path>
              <a:path w="1183004" h="127000">
                <a:moveTo>
                  <a:pt x="1056005" y="0"/>
                </a:moveTo>
                <a:lnTo>
                  <a:pt x="1055915" y="58737"/>
                </a:lnTo>
                <a:lnTo>
                  <a:pt x="1068614" y="58756"/>
                </a:lnTo>
                <a:lnTo>
                  <a:pt x="1068600" y="68281"/>
                </a:lnTo>
                <a:lnTo>
                  <a:pt x="1173695" y="68281"/>
                </a:lnTo>
                <a:lnTo>
                  <a:pt x="1182907" y="63693"/>
                </a:lnTo>
                <a:lnTo>
                  <a:pt x="1056005" y="0"/>
                </a:lnTo>
                <a:close/>
              </a:path>
              <a:path w="1183004" h="127000">
                <a:moveTo>
                  <a:pt x="15" y="57130"/>
                </a:moveTo>
                <a:lnTo>
                  <a:pt x="0" y="66655"/>
                </a:lnTo>
                <a:lnTo>
                  <a:pt x="1055900" y="68262"/>
                </a:lnTo>
                <a:lnTo>
                  <a:pt x="1055915" y="58737"/>
                </a:lnTo>
                <a:lnTo>
                  <a:pt x="15" y="57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55162" y="2779267"/>
            <a:ext cx="214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CD"/>
                </a:solidFill>
                <a:latin typeface="Calibri Light"/>
                <a:cs typeface="Calibri Light"/>
              </a:rPr>
              <a:t>W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905" y="2824988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3890" y="2322482"/>
            <a:ext cx="359410" cy="437515"/>
          </a:xfrm>
          <a:custGeom>
            <a:avLst/>
            <a:gdLst/>
            <a:ahLst/>
            <a:cxnLst/>
            <a:rect l="l" t="t" r="r" b="b"/>
            <a:pathLst>
              <a:path w="359410" h="437514">
                <a:moveTo>
                  <a:pt x="275033" y="341879"/>
                </a:moveTo>
                <a:lnTo>
                  <a:pt x="229590" y="379093"/>
                </a:lnTo>
                <a:lnTo>
                  <a:pt x="359183" y="437117"/>
                </a:lnTo>
                <a:lnTo>
                  <a:pt x="339856" y="351704"/>
                </a:lnTo>
                <a:lnTo>
                  <a:pt x="283080" y="351704"/>
                </a:lnTo>
                <a:lnTo>
                  <a:pt x="275033" y="341879"/>
                </a:lnTo>
                <a:close/>
              </a:path>
              <a:path w="359410" h="437514">
                <a:moveTo>
                  <a:pt x="282403" y="335843"/>
                </a:moveTo>
                <a:lnTo>
                  <a:pt x="275033" y="341879"/>
                </a:lnTo>
                <a:lnTo>
                  <a:pt x="283080" y="351704"/>
                </a:lnTo>
                <a:lnTo>
                  <a:pt x="290450" y="345669"/>
                </a:lnTo>
                <a:lnTo>
                  <a:pt x="282403" y="335843"/>
                </a:lnTo>
                <a:close/>
              </a:path>
              <a:path w="359410" h="437514">
                <a:moveTo>
                  <a:pt x="327846" y="298629"/>
                </a:moveTo>
                <a:lnTo>
                  <a:pt x="282403" y="335843"/>
                </a:lnTo>
                <a:lnTo>
                  <a:pt x="290450" y="345669"/>
                </a:lnTo>
                <a:lnTo>
                  <a:pt x="283080" y="351704"/>
                </a:lnTo>
                <a:lnTo>
                  <a:pt x="339856" y="351704"/>
                </a:lnTo>
                <a:lnTo>
                  <a:pt x="327846" y="298629"/>
                </a:lnTo>
                <a:close/>
              </a:path>
              <a:path w="359410" h="437514">
                <a:moveTo>
                  <a:pt x="7368" y="0"/>
                </a:moveTo>
                <a:lnTo>
                  <a:pt x="0" y="6035"/>
                </a:lnTo>
                <a:lnTo>
                  <a:pt x="275033" y="341879"/>
                </a:lnTo>
                <a:lnTo>
                  <a:pt x="282403" y="335843"/>
                </a:lnTo>
                <a:lnTo>
                  <a:pt x="7368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854721" y="2359853"/>
            <a:ext cx="5233035" cy="944244"/>
            <a:chOff x="3854721" y="2359853"/>
            <a:chExt cx="5233035" cy="944244"/>
          </a:xfrm>
        </p:grpSpPr>
        <p:sp>
          <p:nvSpPr>
            <p:cNvPr id="17" name="object 17"/>
            <p:cNvSpPr/>
            <p:nvPr/>
          </p:nvSpPr>
          <p:spPr>
            <a:xfrm>
              <a:off x="6962736" y="3004793"/>
              <a:ext cx="326390" cy="280035"/>
            </a:xfrm>
            <a:custGeom>
              <a:avLst/>
              <a:gdLst/>
              <a:ahLst/>
              <a:cxnLst/>
              <a:rect l="l" t="t" r="r" b="b"/>
              <a:pathLst>
                <a:path w="326390" h="280035">
                  <a:moveTo>
                    <a:pt x="326162" y="0"/>
                  </a:moveTo>
                  <a:lnTo>
                    <a:pt x="285249" y="2852"/>
                  </a:lnTo>
                  <a:lnTo>
                    <a:pt x="244565" y="13538"/>
                  </a:lnTo>
                  <a:lnTo>
                    <a:pt x="207722" y="32339"/>
                  </a:lnTo>
                  <a:lnTo>
                    <a:pt x="178334" y="59538"/>
                  </a:lnTo>
                  <a:lnTo>
                    <a:pt x="156968" y="109613"/>
                  </a:lnTo>
                  <a:lnTo>
                    <a:pt x="149393" y="165301"/>
                  </a:lnTo>
                  <a:lnTo>
                    <a:pt x="148159" y="192448"/>
                  </a:lnTo>
                  <a:lnTo>
                    <a:pt x="146353" y="205658"/>
                  </a:lnTo>
                  <a:lnTo>
                    <a:pt x="141571" y="217787"/>
                  </a:lnTo>
                  <a:lnTo>
                    <a:pt x="115513" y="246113"/>
                  </a:lnTo>
                  <a:lnTo>
                    <a:pt x="80157" y="265315"/>
                  </a:lnTo>
                  <a:lnTo>
                    <a:pt x="40115" y="276225"/>
                  </a:lnTo>
                  <a:lnTo>
                    <a:pt x="0" y="27967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4721" y="3087862"/>
              <a:ext cx="1080135" cy="127000"/>
            </a:xfrm>
            <a:custGeom>
              <a:avLst/>
              <a:gdLst/>
              <a:ahLst/>
              <a:cxnLst/>
              <a:rect l="l" t="t" r="r" b="b"/>
              <a:pathLst>
                <a:path w="1080135" h="127000">
                  <a:moveTo>
                    <a:pt x="1071121" y="58698"/>
                  </a:moveTo>
                  <a:lnTo>
                    <a:pt x="965700" y="58698"/>
                  </a:lnTo>
                  <a:lnTo>
                    <a:pt x="965729" y="68223"/>
                  </a:lnTo>
                  <a:lnTo>
                    <a:pt x="953030" y="68261"/>
                  </a:lnTo>
                  <a:lnTo>
                    <a:pt x="953209" y="127000"/>
                  </a:lnTo>
                  <a:lnTo>
                    <a:pt x="1080015" y="63111"/>
                  </a:lnTo>
                  <a:lnTo>
                    <a:pt x="1071121" y="58698"/>
                  </a:lnTo>
                  <a:close/>
                </a:path>
                <a:path w="1080135" h="127000">
                  <a:moveTo>
                    <a:pt x="953001" y="58736"/>
                  </a:moveTo>
                  <a:lnTo>
                    <a:pt x="0" y="61649"/>
                  </a:lnTo>
                  <a:lnTo>
                    <a:pt x="29" y="71174"/>
                  </a:lnTo>
                  <a:lnTo>
                    <a:pt x="953030" y="68261"/>
                  </a:lnTo>
                  <a:lnTo>
                    <a:pt x="953001" y="58736"/>
                  </a:lnTo>
                  <a:close/>
                </a:path>
                <a:path w="1080135" h="127000">
                  <a:moveTo>
                    <a:pt x="965700" y="58698"/>
                  </a:moveTo>
                  <a:lnTo>
                    <a:pt x="953001" y="58736"/>
                  </a:lnTo>
                  <a:lnTo>
                    <a:pt x="953030" y="68261"/>
                  </a:lnTo>
                  <a:lnTo>
                    <a:pt x="965729" y="68223"/>
                  </a:lnTo>
                  <a:lnTo>
                    <a:pt x="965700" y="58698"/>
                  </a:lnTo>
                  <a:close/>
                </a:path>
                <a:path w="1080135" h="127000">
                  <a:moveTo>
                    <a:pt x="952821" y="0"/>
                  </a:moveTo>
                  <a:lnTo>
                    <a:pt x="953001" y="58736"/>
                  </a:lnTo>
                  <a:lnTo>
                    <a:pt x="1071121" y="58698"/>
                  </a:lnTo>
                  <a:lnTo>
                    <a:pt x="952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59675" y="2359853"/>
              <a:ext cx="373380" cy="570865"/>
            </a:xfrm>
            <a:custGeom>
              <a:avLst/>
              <a:gdLst/>
              <a:ahLst/>
              <a:cxnLst/>
              <a:rect l="l" t="t" r="r" b="b"/>
              <a:pathLst>
                <a:path w="373379" h="570864">
                  <a:moveTo>
                    <a:pt x="16000" y="429411"/>
                  </a:moveTo>
                  <a:lnTo>
                    <a:pt x="0" y="570496"/>
                  </a:lnTo>
                  <a:lnTo>
                    <a:pt x="122468" y="498646"/>
                  </a:lnTo>
                  <a:lnTo>
                    <a:pt x="89600" y="477272"/>
                  </a:lnTo>
                  <a:lnTo>
                    <a:pt x="66304" y="477272"/>
                  </a:lnTo>
                  <a:lnTo>
                    <a:pt x="58319" y="472079"/>
                  </a:lnTo>
                  <a:lnTo>
                    <a:pt x="65242" y="461432"/>
                  </a:lnTo>
                  <a:lnTo>
                    <a:pt x="16000" y="429411"/>
                  </a:lnTo>
                  <a:close/>
                </a:path>
                <a:path w="373379" h="570864">
                  <a:moveTo>
                    <a:pt x="65242" y="461432"/>
                  </a:moveTo>
                  <a:lnTo>
                    <a:pt x="58319" y="472079"/>
                  </a:lnTo>
                  <a:lnTo>
                    <a:pt x="66304" y="477272"/>
                  </a:lnTo>
                  <a:lnTo>
                    <a:pt x="73227" y="466625"/>
                  </a:lnTo>
                  <a:lnTo>
                    <a:pt x="65242" y="461432"/>
                  </a:lnTo>
                  <a:close/>
                </a:path>
                <a:path w="373379" h="570864">
                  <a:moveTo>
                    <a:pt x="73227" y="466625"/>
                  </a:moveTo>
                  <a:lnTo>
                    <a:pt x="66304" y="477272"/>
                  </a:lnTo>
                  <a:lnTo>
                    <a:pt x="89600" y="477272"/>
                  </a:lnTo>
                  <a:lnTo>
                    <a:pt x="73227" y="466625"/>
                  </a:lnTo>
                  <a:close/>
                </a:path>
                <a:path w="373379" h="570864">
                  <a:moveTo>
                    <a:pt x="365307" y="0"/>
                  </a:moveTo>
                  <a:lnTo>
                    <a:pt x="65242" y="461432"/>
                  </a:lnTo>
                  <a:lnTo>
                    <a:pt x="73227" y="466625"/>
                  </a:lnTo>
                  <a:lnTo>
                    <a:pt x="373292" y="5193"/>
                  </a:lnTo>
                  <a:lnTo>
                    <a:pt x="365307" y="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85903" y="3068016"/>
              <a:ext cx="1602105" cy="127000"/>
            </a:xfrm>
            <a:custGeom>
              <a:avLst/>
              <a:gdLst/>
              <a:ahLst/>
              <a:cxnLst/>
              <a:rect l="l" t="t" r="r" b="b"/>
              <a:pathLst>
                <a:path w="1602104" h="127000">
                  <a:moveTo>
                    <a:pt x="1584412" y="53860"/>
                  </a:moveTo>
                  <a:lnTo>
                    <a:pt x="1487446" y="53860"/>
                  </a:lnTo>
                  <a:lnTo>
                    <a:pt x="1487615" y="72910"/>
                  </a:lnTo>
                  <a:lnTo>
                    <a:pt x="1474914" y="73022"/>
                  </a:lnTo>
                  <a:lnTo>
                    <a:pt x="1475392" y="126994"/>
                  </a:lnTo>
                  <a:lnTo>
                    <a:pt x="1601825" y="62376"/>
                  </a:lnTo>
                  <a:lnTo>
                    <a:pt x="1584412" y="53860"/>
                  </a:lnTo>
                  <a:close/>
                </a:path>
                <a:path w="1602104" h="127000">
                  <a:moveTo>
                    <a:pt x="1474746" y="53972"/>
                  </a:moveTo>
                  <a:lnTo>
                    <a:pt x="0" y="67009"/>
                  </a:lnTo>
                  <a:lnTo>
                    <a:pt x="167" y="86057"/>
                  </a:lnTo>
                  <a:lnTo>
                    <a:pt x="1474914" y="73022"/>
                  </a:lnTo>
                  <a:lnTo>
                    <a:pt x="1474746" y="53972"/>
                  </a:lnTo>
                  <a:close/>
                </a:path>
                <a:path w="1602104" h="127000">
                  <a:moveTo>
                    <a:pt x="1487446" y="53860"/>
                  </a:moveTo>
                  <a:lnTo>
                    <a:pt x="1474746" y="53972"/>
                  </a:lnTo>
                  <a:lnTo>
                    <a:pt x="1474914" y="73022"/>
                  </a:lnTo>
                  <a:lnTo>
                    <a:pt x="1487615" y="72910"/>
                  </a:lnTo>
                  <a:lnTo>
                    <a:pt x="1487446" y="53860"/>
                  </a:lnTo>
                  <a:close/>
                </a:path>
                <a:path w="1602104" h="127000">
                  <a:moveTo>
                    <a:pt x="1474269" y="0"/>
                  </a:moveTo>
                  <a:lnTo>
                    <a:pt x="1474746" y="53972"/>
                  </a:lnTo>
                  <a:lnTo>
                    <a:pt x="1584412" y="53860"/>
                  </a:lnTo>
                  <a:lnTo>
                    <a:pt x="1474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1592" y="2114296"/>
            <a:ext cx="8813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W</a:t>
            </a:r>
            <a:r>
              <a:rPr sz="1300" b="0" spc="-1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300" b="0" spc="-2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300" b="0" spc="-2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spc="-10" dirty="0">
                <a:solidFill>
                  <a:srgbClr val="434343"/>
                </a:solidFill>
                <a:latin typeface="Calibri Light"/>
                <a:cs typeface="Calibri Light"/>
              </a:rPr>
              <a:t>vector</a:t>
            </a:r>
            <a:endParaRPr sz="13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34474" y="2117344"/>
            <a:ext cx="8001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z</a:t>
            </a:r>
            <a:r>
              <a:rPr sz="1300" b="0" spc="-2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300" b="0" spc="-2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300" b="0" spc="-2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spc="-10" dirty="0">
                <a:solidFill>
                  <a:srgbClr val="434343"/>
                </a:solidFill>
                <a:latin typeface="Calibri Light"/>
                <a:cs typeface="Calibri Light"/>
              </a:rPr>
              <a:t>vector</a:t>
            </a:r>
            <a:endParaRPr sz="13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75399" y="4108937"/>
            <a:ext cx="2346325" cy="70866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0805" marR="158115">
              <a:lnSpc>
                <a:spcPts val="2090"/>
              </a:lnSpc>
              <a:spcBef>
                <a:spcPts val="750"/>
              </a:spcBef>
            </a:pPr>
            <a:r>
              <a:rPr sz="1800" b="0" spc="-10" dirty="0">
                <a:solidFill>
                  <a:srgbClr val="434343"/>
                </a:solidFill>
                <a:latin typeface="Calibri Light"/>
                <a:cs typeface="Calibri Light"/>
              </a:rPr>
              <a:t>parameterized </a:t>
            </a:r>
            <a:r>
              <a:rPr sz="1800" b="0" spc="-5" dirty="0">
                <a:solidFill>
                  <a:srgbClr val="434343"/>
                </a:solidFill>
                <a:latin typeface="Calibri Light"/>
                <a:cs typeface="Calibri Light"/>
              </a:rPr>
              <a:t>block, </a:t>
            </a:r>
            <a:r>
              <a:rPr sz="1800" b="0" dirty="0">
                <a:solidFill>
                  <a:srgbClr val="434343"/>
                </a:solidFill>
                <a:latin typeface="Calibri Light"/>
                <a:cs typeface="Calibri Light"/>
              </a:rPr>
              <a:t> W</a:t>
            </a:r>
            <a:r>
              <a:rPr sz="1800" b="0" spc="-1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34343"/>
                </a:solidFill>
                <a:latin typeface="Calibri Light"/>
                <a:cs typeface="Calibri Light"/>
              </a:rPr>
              <a:t>needs</a:t>
            </a:r>
            <a:r>
              <a:rPr sz="1800" b="0" spc="-1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spc="-15" dirty="0">
                <a:solidFill>
                  <a:srgbClr val="434343"/>
                </a:solidFill>
                <a:latin typeface="Calibri Light"/>
                <a:cs typeface="Calibri Light"/>
              </a:rPr>
              <a:t>to</a:t>
            </a:r>
            <a:r>
              <a:rPr sz="1800" b="0" spc="-1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34343"/>
                </a:solidFill>
                <a:latin typeface="Calibri Light"/>
                <a:cs typeface="Calibri Light"/>
              </a:rPr>
              <a:t>be</a:t>
            </a:r>
            <a:r>
              <a:rPr sz="1800" b="0" spc="-1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34343"/>
                </a:solidFill>
                <a:latin typeface="Calibri Light"/>
                <a:cs typeface="Calibri Light"/>
              </a:rPr>
              <a:t>learned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11735" y="3755718"/>
            <a:ext cx="127000" cy="356870"/>
          </a:xfrm>
          <a:custGeom>
            <a:avLst/>
            <a:gdLst/>
            <a:ahLst/>
            <a:cxnLst/>
            <a:rect l="l" t="t" r="r" b="b"/>
            <a:pathLst>
              <a:path w="127000" h="356870">
                <a:moveTo>
                  <a:pt x="58701" y="229619"/>
                </a:moveTo>
                <a:lnTo>
                  <a:pt x="0" y="231673"/>
                </a:lnTo>
                <a:lnTo>
                  <a:pt x="67900" y="356375"/>
                </a:lnTo>
                <a:lnTo>
                  <a:pt x="120031" y="242312"/>
                </a:lnTo>
                <a:lnTo>
                  <a:pt x="59145" y="242312"/>
                </a:lnTo>
                <a:lnTo>
                  <a:pt x="58701" y="229619"/>
                </a:lnTo>
                <a:close/>
              </a:path>
              <a:path w="127000" h="356870">
                <a:moveTo>
                  <a:pt x="68219" y="229286"/>
                </a:moveTo>
                <a:lnTo>
                  <a:pt x="58701" y="229619"/>
                </a:lnTo>
                <a:lnTo>
                  <a:pt x="59145" y="242312"/>
                </a:lnTo>
                <a:lnTo>
                  <a:pt x="68663" y="241979"/>
                </a:lnTo>
                <a:lnTo>
                  <a:pt x="68219" y="229286"/>
                </a:lnTo>
                <a:close/>
              </a:path>
              <a:path w="127000" h="356870">
                <a:moveTo>
                  <a:pt x="126922" y="227233"/>
                </a:moveTo>
                <a:lnTo>
                  <a:pt x="68219" y="229286"/>
                </a:lnTo>
                <a:lnTo>
                  <a:pt x="68663" y="241979"/>
                </a:lnTo>
                <a:lnTo>
                  <a:pt x="59145" y="242312"/>
                </a:lnTo>
                <a:lnTo>
                  <a:pt x="120031" y="242312"/>
                </a:lnTo>
                <a:lnTo>
                  <a:pt x="126922" y="227233"/>
                </a:lnTo>
                <a:close/>
              </a:path>
              <a:path w="127000" h="356870">
                <a:moveTo>
                  <a:pt x="60199" y="0"/>
                </a:moveTo>
                <a:lnTo>
                  <a:pt x="50679" y="334"/>
                </a:lnTo>
                <a:lnTo>
                  <a:pt x="58701" y="229619"/>
                </a:lnTo>
                <a:lnTo>
                  <a:pt x="68219" y="229286"/>
                </a:lnTo>
                <a:lnTo>
                  <a:pt x="60199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93299" y="4835319"/>
            <a:ext cx="2426335" cy="421005"/>
          </a:xfrm>
          <a:custGeom>
            <a:avLst/>
            <a:gdLst/>
            <a:ahLst/>
            <a:cxnLst/>
            <a:rect l="l" t="t" r="r" b="b"/>
            <a:pathLst>
              <a:path w="2426334" h="421004">
                <a:moveTo>
                  <a:pt x="0" y="0"/>
                </a:moveTo>
                <a:lnTo>
                  <a:pt x="2426060" y="0"/>
                </a:lnTo>
                <a:lnTo>
                  <a:pt x="2426060" y="420866"/>
                </a:lnTo>
                <a:lnTo>
                  <a:pt x="0" y="42086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98061" y="4817481"/>
            <a:ext cx="2416810" cy="4343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958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755"/>
              </a:spcBef>
            </a:pPr>
            <a:r>
              <a:rPr sz="1800" b="0" dirty="0">
                <a:solidFill>
                  <a:srgbClr val="434343"/>
                </a:solidFill>
                <a:latin typeface="Calibri Light"/>
                <a:cs typeface="Calibri Light"/>
              </a:rPr>
              <a:t>No</a:t>
            </a:r>
            <a:r>
              <a:rPr sz="1800" b="0" spc="-1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spc="-20" dirty="0">
                <a:solidFill>
                  <a:srgbClr val="434343"/>
                </a:solidFill>
                <a:latin typeface="Calibri Light"/>
                <a:cs typeface="Calibri Light"/>
              </a:rPr>
              <a:t>Parameters</a:t>
            </a:r>
            <a:r>
              <a:rPr sz="1800" b="0" spc="-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spc="-15" dirty="0">
                <a:solidFill>
                  <a:srgbClr val="434343"/>
                </a:solidFill>
                <a:latin typeface="Calibri Light"/>
                <a:cs typeface="Calibri Light"/>
              </a:rPr>
              <a:t>to</a:t>
            </a:r>
            <a:r>
              <a:rPr sz="1800" b="0" spc="-1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434343"/>
                </a:solidFill>
                <a:latin typeface="Calibri Light"/>
                <a:cs typeface="Calibri Light"/>
              </a:rPr>
              <a:t>Learn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19740" y="3770702"/>
            <a:ext cx="127000" cy="1097280"/>
          </a:xfrm>
          <a:custGeom>
            <a:avLst/>
            <a:gdLst/>
            <a:ahLst/>
            <a:cxnLst/>
            <a:rect l="l" t="t" r="r" b="b"/>
            <a:pathLst>
              <a:path w="127000" h="1097279">
                <a:moveTo>
                  <a:pt x="58707" y="970018"/>
                </a:moveTo>
                <a:lnTo>
                  <a:pt x="0" y="971853"/>
                </a:lnTo>
                <a:lnTo>
                  <a:pt x="67435" y="1096807"/>
                </a:lnTo>
                <a:lnTo>
                  <a:pt x="120095" y="982712"/>
                </a:lnTo>
                <a:lnTo>
                  <a:pt x="59104" y="982712"/>
                </a:lnTo>
                <a:lnTo>
                  <a:pt x="58707" y="970018"/>
                </a:lnTo>
                <a:close/>
              </a:path>
              <a:path w="127000" h="1097279">
                <a:moveTo>
                  <a:pt x="68229" y="969721"/>
                </a:moveTo>
                <a:lnTo>
                  <a:pt x="58707" y="970018"/>
                </a:lnTo>
                <a:lnTo>
                  <a:pt x="59104" y="982712"/>
                </a:lnTo>
                <a:lnTo>
                  <a:pt x="68625" y="982414"/>
                </a:lnTo>
                <a:lnTo>
                  <a:pt x="68229" y="969721"/>
                </a:lnTo>
                <a:close/>
              </a:path>
              <a:path w="127000" h="1097279">
                <a:moveTo>
                  <a:pt x="126937" y="967886"/>
                </a:moveTo>
                <a:lnTo>
                  <a:pt x="68229" y="969721"/>
                </a:lnTo>
                <a:lnTo>
                  <a:pt x="68625" y="982414"/>
                </a:lnTo>
                <a:lnTo>
                  <a:pt x="59104" y="982712"/>
                </a:lnTo>
                <a:lnTo>
                  <a:pt x="120095" y="982712"/>
                </a:lnTo>
                <a:lnTo>
                  <a:pt x="126937" y="967886"/>
                </a:lnTo>
                <a:close/>
              </a:path>
              <a:path w="127000" h="1097279">
                <a:moveTo>
                  <a:pt x="37924" y="0"/>
                </a:moveTo>
                <a:lnTo>
                  <a:pt x="28403" y="297"/>
                </a:lnTo>
                <a:lnTo>
                  <a:pt x="58707" y="970018"/>
                </a:lnTo>
                <a:lnTo>
                  <a:pt x="68229" y="969721"/>
                </a:lnTo>
                <a:lnTo>
                  <a:pt x="3792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87729" y="2885709"/>
            <a:ext cx="943610" cy="489584"/>
          </a:xfrm>
          <a:prstGeom prst="rect">
            <a:avLst/>
          </a:prstGeom>
          <a:solidFill>
            <a:srgbClr val="FBE5D6"/>
          </a:solidFill>
          <a:ln w="28575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630"/>
              </a:spcBef>
            </a:pPr>
            <a:r>
              <a:rPr sz="1800" b="0" dirty="0">
                <a:latin typeface="Calibri Light"/>
                <a:cs typeface="Calibri Light"/>
              </a:rPr>
              <a:t>E</a:t>
            </a:r>
            <a:r>
              <a:rPr sz="1800" b="0" spc="-4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(ŷ,y)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71358" y="2795523"/>
            <a:ext cx="8299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latin typeface="Calibri Light"/>
                <a:cs typeface="Calibri Light"/>
              </a:rPr>
              <a:t>output</a:t>
            </a:r>
            <a:r>
              <a:rPr sz="1600" b="0" spc="475" dirty="0">
                <a:latin typeface="Calibri Light"/>
                <a:cs typeface="Calibri Light"/>
              </a:rPr>
              <a:t> </a:t>
            </a:r>
            <a:r>
              <a:rPr sz="2100" b="0" baseline="5952" dirty="0">
                <a:latin typeface="Calibri Light"/>
                <a:cs typeface="Calibri Light"/>
              </a:rPr>
              <a:t>ŷ</a:t>
            </a:r>
            <a:endParaRPr sz="2100" baseline="5952">
              <a:latin typeface="Calibri Light"/>
              <a:cs typeface="Calibri Ligh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31133" y="3049339"/>
            <a:ext cx="619760" cy="127000"/>
          </a:xfrm>
          <a:custGeom>
            <a:avLst/>
            <a:gdLst/>
            <a:ahLst/>
            <a:cxnLst/>
            <a:rect l="l" t="t" r="r" b="b"/>
            <a:pathLst>
              <a:path w="619759" h="127000">
                <a:moveTo>
                  <a:pt x="492772" y="0"/>
                </a:moveTo>
                <a:lnTo>
                  <a:pt x="492436" y="53973"/>
                </a:lnTo>
                <a:lnTo>
                  <a:pt x="505137" y="54052"/>
                </a:lnTo>
                <a:lnTo>
                  <a:pt x="505018" y="73102"/>
                </a:lnTo>
                <a:lnTo>
                  <a:pt x="492317" y="73102"/>
                </a:lnTo>
                <a:lnTo>
                  <a:pt x="491982" y="126997"/>
                </a:lnTo>
                <a:lnTo>
                  <a:pt x="601470" y="73102"/>
                </a:lnTo>
                <a:lnTo>
                  <a:pt x="505018" y="73102"/>
                </a:lnTo>
                <a:lnTo>
                  <a:pt x="601630" y="73023"/>
                </a:lnTo>
                <a:lnTo>
                  <a:pt x="619375" y="64288"/>
                </a:lnTo>
                <a:lnTo>
                  <a:pt x="492772" y="0"/>
                </a:lnTo>
                <a:close/>
              </a:path>
              <a:path w="619759" h="127000">
                <a:moveTo>
                  <a:pt x="492436" y="53973"/>
                </a:moveTo>
                <a:lnTo>
                  <a:pt x="492318" y="73023"/>
                </a:lnTo>
                <a:lnTo>
                  <a:pt x="505018" y="73102"/>
                </a:lnTo>
                <a:lnTo>
                  <a:pt x="505137" y="54052"/>
                </a:lnTo>
                <a:lnTo>
                  <a:pt x="492436" y="53973"/>
                </a:lnTo>
                <a:close/>
              </a:path>
              <a:path w="619759" h="127000">
                <a:moveTo>
                  <a:pt x="118" y="50910"/>
                </a:moveTo>
                <a:lnTo>
                  <a:pt x="0" y="69960"/>
                </a:lnTo>
                <a:lnTo>
                  <a:pt x="492318" y="73023"/>
                </a:lnTo>
                <a:lnTo>
                  <a:pt x="492436" y="53973"/>
                </a:lnTo>
                <a:lnTo>
                  <a:pt x="118" y="50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97817" y="2774188"/>
            <a:ext cx="334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l</a:t>
            </a:r>
            <a:r>
              <a:rPr sz="1600" b="0" spc="5" dirty="0">
                <a:latin typeface="Calibri Light"/>
                <a:cs typeface="Calibri Light"/>
              </a:rPr>
              <a:t>os</a:t>
            </a:r>
            <a:r>
              <a:rPr sz="1600" b="0" dirty="0">
                <a:latin typeface="Calibri Light"/>
                <a:cs typeface="Calibri Light"/>
              </a:rPr>
              <a:t>s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43930" y="3385973"/>
            <a:ext cx="1581150" cy="332740"/>
          </a:xfrm>
          <a:custGeom>
            <a:avLst/>
            <a:gdLst/>
            <a:ahLst/>
            <a:cxnLst/>
            <a:rect l="l" t="t" r="r" b="b"/>
            <a:pathLst>
              <a:path w="1581150" h="332739">
                <a:moveTo>
                  <a:pt x="1288420" y="330200"/>
                </a:moveTo>
                <a:lnTo>
                  <a:pt x="1071759" y="330200"/>
                </a:lnTo>
                <a:lnTo>
                  <a:pt x="1091912" y="331469"/>
                </a:lnTo>
                <a:lnTo>
                  <a:pt x="1093553" y="331469"/>
                </a:lnTo>
                <a:lnTo>
                  <a:pt x="1115152" y="332739"/>
                </a:lnTo>
                <a:lnTo>
                  <a:pt x="1270772" y="332739"/>
                </a:lnTo>
                <a:lnTo>
                  <a:pt x="1288420" y="330200"/>
                </a:lnTo>
                <a:close/>
              </a:path>
              <a:path w="1581150" h="332739">
                <a:moveTo>
                  <a:pt x="220463" y="328929"/>
                </a:moveTo>
                <a:lnTo>
                  <a:pt x="132631" y="328929"/>
                </a:lnTo>
                <a:lnTo>
                  <a:pt x="146667" y="331469"/>
                </a:lnTo>
                <a:lnTo>
                  <a:pt x="201382" y="331469"/>
                </a:lnTo>
                <a:lnTo>
                  <a:pt x="220463" y="328929"/>
                </a:lnTo>
                <a:close/>
              </a:path>
              <a:path w="1581150" h="332739">
                <a:moveTo>
                  <a:pt x="1356320" y="326389"/>
                </a:moveTo>
                <a:lnTo>
                  <a:pt x="1002267" y="326389"/>
                </a:lnTo>
                <a:lnTo>
                  <a:pt x="1028049" y="328929"/>
                </a:lnTo>
                <a:lnTo>
                  <a:pt x="1051087" y="330200"/>
                </a:lnTo>
                <a:lnTo>
                  <a:pt x="1304002" y="330200"/>
                </a:lnTo>
                <a:lnTo>
                  <a:pt x="1322007" y="328929"/>
                </a:lnTo>
                <a:lnTo>
                  <a:pt x="1323185" y="328929"/>
                </a:lnTo>
                <a:lnTo>
                  <a:pt x="1339744" y="327659"/>
                </a:lnTo>
                <a:lnTo>
                  <a:pt x="1338682" y="327659"/>
                </a:lnTo>
                <a:lnTo>
                  <a:pt x="1356320" y="326389"/>
                </a:lnTo>
                <a:close/>
              </a:path>
              <a:path w="1581150" h="332739">
                <a:moveTo>
                  <a:pt x="291488" y="325119"/>
                </a:moveTo>
                <a:lnTo>
                  <a:pt x="73468" y="325119"/>
                </a:lnTo>
                <a:lnTo>
                  <a:pt x="84980" y="327659"/>
                </a:lnTo>
                <a:lnTo>
                  <a:pt x="97697" y="327659"/>
                </a:lnTo>
                <a:lnTo>
                  <a:pt x="107777" y="328929"/>
                </a:lnTo>
                <a:lnTo>
                  <a:pt x="261327" y="328929"/>
                </a:lnTo>
                <a:lnTo>
                  <a:pt x="262032" y="327659"/>
                </a:lnTo>
                <a:lnTo>
                  <a:pt x="283632" y="326389"/>
                </a:lnTo>
                <a:lnTo>
                  <a:pt x="284768" y="326389"/>
                </a:lnTo>
                <a:lnTo>
                  <a:pt x="291488" y="325119"/>
                </a:lnTo>
                <a:close/>
              </a:path>
              <a:path w="1581150" h="332739">
                <a:moveTo>
                  <a:pt x="16661" y="300989"/>
                </a:moveTo>
                <a:lnTo>
                  <a:pt x="4288" y="300989"/>
                </a:lnTo>
                <a:lnTo>
                  <a:pt x="4022" y="302259"/>
                </a:lnTo>
                <a:lnTo>
                  <a:pt x="2781" y="307339"/>
                </a:lnTo>
                <a:lnTo>
                  <a:pt x="0" y="317500"/>
                </a:lnTo>
                <a:lnTo>
                  <a:pt x="4389" y="325119"/>
                </a:lnTo>
                <a:lnTo>
                  <a:pt x="12815" y="327659"/>
                </a:lnTo>
                <a:lnTo>
                  <a:pt x="44785" y="327659"/>
                </a:lnTo>
                <a:lnTo>
                  <a:pt x="48574" y="326389"/>
                </a:lnTo>
                <a:lnTo>
                  <a:pt x="48365" y="326389"/>
                </a:lnTo>
                <a:lnTo>
                  <a:pt x="52364" y="325119"/>
                </a:lnTo>
                <a:lnTo>
                  <a:pt x="291488" y="325119"/>
                </a:lnTo>
                <a:lnTo>
                  <a:pt x="304928" y="322579"/>
                </a:lnTo>
                <a:lnTo>
                  <a:pt x="303035" y="322579"/>
                </a:lnTo>
                <a:lnTo>
                  <a:pt x="324637" y="321309"/>
                </a:lnTo>
                <a:lnTo>
                  <a:pt x="326123" y="321309"/>
                </a:lnTo>
                <a:lnTo>
                  <a:pt x="347723" y="317500"/>
                </a:lnTo>
                <a:lnTo>
                  <a:pt x="348974" y="317500"/>
                </a:lnTo>
                <a:lnTo>
                  <a:pt x="367064" y="313689"/>
                </a:lnTo>
                <a:lnTo>
                  <a:pt x="28078" y="313689"/>
                </a:lnTo>
                <a:lnTo>
                  <a:pt x="28013" y="309306"/>
                </a:lnTo>
                <a:lnTo>
                  <a:pt x="16661" y="300989"/>
                </a:lnTo>
                <a:close/>
              </a:path>
              <a:path w="1581150" h="332739">
                <a:moveTo>
                  <a:pt x="52364" y="325119"/>
                </a:moveTo>
                <a:lnTo>
                  <a:pt x="48365" y="326389"/>
                </a:lnTo>
                <a:lnTo>
                  <a:pt x="48574" y="326389"/>
                </a:lnTo>
                <a:lnTo>
                  <a:pt x="52364" y="325119"/>
                </a:lnTo>
                <a:close/>
              </a:path>
              <a:path w="1581150" h="332739">
                <a:moveTo>
                  <a:pt x="73468" y="325119"/>
                </a:moveTo>
                <a:lnTo>
                  <a:pt x="52364" y="325119"/>
                </a:lnTo>
                <a:lnTo>
                  <a:pt x="48574" y="326389"/>
                </a:lnTo>
                <a:lnTo>
                  <a:pt x="76166" y="326389"/>
                </a:lnTo>
                <a:lnTo>
                  <a:pt x="73468" y="325119"/>
                </a:lnTo>
                <a:close/>
              </a:path>
              <a:path w="1581150" h="332739">
                <a:moveTo>
                  <a:pt x="1435501" y="316229"/>
                </a:moveTo>
                <a:lnTo>
                  <a:pt x="907270" y="316229"/>
                </a:lnTo>
                <a:lnTo>
                  <a:pt x="929949" y="318769"/>
                </a:lnTo>
                <a:lnTo>
                  <a:pt x="930878" y="320039"/>
                </a:lnTo>
                <a:lnTo>
                  <a:pt x="953914" y="321309"/>
                </a:lnTo>
                <a:lnTo>
                  <a:pt x="954633" y="321309"/>
                </a:lnTo>
                <a:lnTo>
                  <a:pt x="977313" y="322579"/>
                </a:lnTo>
                <a:lnTo>
                  <a:pt x="975889" y="322579"/>
                </a:lnTo>
                <a:lnTo>
                  <a:pt x="1001441" y="326389"/>
                </a:lnTo>
                <a:lnTo>
                  <a:pt x="1357602" y="326389"/>
                </a:lnTo>
                <a:lnTo>
                  <a:pt x="1375237" y="323850"/>
                </a:lnTo>
                <a:lnTo>
                  <a:pt x="1392849" y="323850"/>
                </a:lnTo>
                <a:lnTo>
                  <a:pt x="1407968" y="320039"/>
                </a:lnTo>
                <a:lnTo>
                  <a:pt x="1405807" y="320039"/>
                </a:lnTo>
                <a:lnTo>
                  <a:pt x="1419849" y="318769"/>
                </a:lnTo>
                <a:lnTo>
                  <a:pt x="1421455" y="318769"/>
                </a:lnTo>
                <a:lnTo>
                  <a:pt x="1435501" y="316229"/>
                </a:lnTo>
                <a:close/>
              </a:path>
              <a:path w="1581150" h="332739">
                <a:moveTo>
                  <a:pt x="1448532" y="313689"/>
                </a:moveTo>
                <a:lnTo>
                  <a:pt x="886512" y="313689"/>
                </a:lnTo>
                <a:lnTo>
                  <a:pt x="908108" y="316229"/>
                </a:lnTo>
                <a:lnTo>
                  <a:pt x="1437003" y="316229"/>
                </a:lnTo>
                <a:lnTo>
                  <a:pt x="1448532" y="313689"/>
                </a:lnTo>
                <a:close/>
              </a:path>
              <a:path w="1581150" h="332739">
                <a:moveTo>
                  <a:pt x="28013" y="309306"/>
                </a:moveTo>
                <a:lnTo>
                  <a:pt x="28078" y="313689"/>
                </a:lnTo>
                <a:lnTo>
                  <a:pt x="28901" y="309879"/>
                </a:lnTo>
                <a:lnTo>
                  <a:pt x="28013" y="309306"/>
                </a:lnTo>
                <a:close/>
              </a:path>
              <a:path w="1581150" h="332739">
                <a:moveTo>
                  <a:pt x="40555" y="298471"/>
                </a:moveTo>
                <a:lnTo>
                  <a:pt x="30852" y="299407"/>
                </a:lnTo>
                <a:lnTo>
                  <a:pt x="30506" y="300989"/>
                </a:lnTo>
                <a:lnTo>
                  <a:pt x="29643" y="306069"/>
                </a:lnTo>
                <a:lnTo>
                  <a:pt x="29450" y="307339"/>
                </a:lnTo>
                <a:lnTo>
                  <a:pt x="28078" y="313689"/>
                </a:lnTo>
                <a:lnTo>
                  <a:pt x="367064" y="313689"/>
                </a:lnTo>
                <a:lnTo>
                  <a:pt x="373094" y="312419"/>
                </a:lnTo>
                <a:lnTo>
                  <a:pt x="370871" y="312419"/>
                </a:lnTo>
                <a:lnTo>
                  <a:pt x="396434" y="309879"/>
                </a:lnTo>
                <a:lnTo>
                  <a:pt x="397191" y="309879"/>
                </a:lnTo>
                <a:lnTo>
                  <a:pt x="423832" y="306069"/>
                </a:lnTo>
                <a:lnTo>
                  <a:pt x="423635" y="306069"/>
                </a:lnTo>
                <a:lnTo>
                  <a:pt x="450349" y="303529"/>
                </a:lnTo>
                <a:lnTo>
                  <a:pt x="458869" y="302259"/>
                </a:lnTo>
                <a:lnTo>
                  <a:pt x="151180" y="302259"/>
                </a:lnTo>
                <a:lnTo>
                  <a:pt x="137137" y="299719"/>
                </a:lnTo>
                <a:lnTo>
                  <a:pt x="36849" y="299719"/>
                </a:lnTo>
                <a:lnTo>
                  <a:pt x="40555" y="298471"/>
                </a:lnTo>
                <a:close/>
              </a:path>
              <a:path w="1581150" h="332739">
                <a:moveTo>
                  <a:pt x="1075021" y="299719"/>
                </a:moveTo>
                <a:lnTo>
                  <a:pt x="771554" y="299719"/>
                </a:lnTo>
                <a:lnTo>
                  <a:pt x="820143" y="307339"/>
                </a:lnTo>
                <a:lnTo>
                  <a:pt x="843179" y="309879"/>
                </a:lnTo>
                <a:lnTo>
                  <a:pt x="842601" y="309879"/>
                </a:lnTo>
                <a:lnTo>
                  <a:pt x="864201" y="312419"/>
                </a:lnTo>
                <a:lnTo>
                  <a:pt x="865681" y="312419"/>
                </a:lnTo>
                <a:lnTo>
                  <a:pt x="887281" y="313689"/>
                </a:lnTo>
                <a:lnTo>
                  <a:pt x="1447591" y="313689"/>
                </a:lnTo>
                <a:lnTo>
                  <a:pt x="1457671" y="311150"/>
                </a:lnTo>
                <a:lnTo>
                  <a:pt x="1460266" y="309879"/>
                </a:lnTo>
                <a:lnTo>
                  <a:pt x="1469266" y="307339"/>
                </a:lnTo>
                <a:lnTo>
                  <a:pt x="1465301" y="307339"/>
                </a:lnTo>
                <a:lnTo>
                  <a:pt x="1476987" y="306069"/>
                </a:lnTo>
                <a:lnTo>
                  <a:pt x="1479858" y="304800"/>
                </a:lnTo>
                <a:lnTo>
                  <a:pt x="1482804" y="302259"/>
                </a:lnTo>
                <a:lnTo>
                  <a:pt x="1138920" y="302259"/>
                </a:lnTo>
                <a:lnTo>
                  <a:pt x="1115877" y="300989"/>
                </a:lnTo>
                <a:lnTo>
                  <a:pt x="1095188" y="300989"/>
                </a:lnTo>
                <a:lnTo>
                  <a:pt x="1075021" y="299719"/>
                </a:lnTo>
                <a:close/>
              </a:path>
              <a:path w="1581150" h="332739">
                <a:moveTo>
                  <a:pt x="27984" y="307339"/>
                </a:moveTo>
                <a:lnTo>
                  <a:pt x="28013" y="309306"/>
                </a:lnTo>
                <a:lnTo>
                  <a:pt x="28795" y="309879"/>
                </a:lnTo>
                <a:lnTo>
                  <a:pt x="27984" y="307339"/>
                </a:lnTo>
                <a:close/>
              </a:path>
              <a:path w="1581150" h="332739">
                <a:moveTo>
                  <a:pt x="29450" y="307339"/>
                </a:moveTo>
                <a:lnTo>
                  <a:pt x="27984" y="307339"/>
                </a:lnTo>
                <a:lnTo>
                  <a:pt x="28795" y="309879"/>
                </a:lnTo>
                <a:lnTo>
                  <a:pt x="29450" y="307339"/>
                </a:lnTo>
                <a:close/>
              </a:path>
              <a:path w="1581150" h="332739">
                <a:moveTo>
                  <a:pt x="30722" y="299719"/>
                </a:moveTo>
                <a:lnTo>
                  <a:pt x="14927" y="299719"/>
                </a:lnTo>
                <a:lnTo>
                  <a:pt x="28013" y="309306"/>
                </a:lnTo>
                <a:lnTo>
                  <a:pt x="27984" y="307339"/>
                </a:lnTo>
                <a:lnTo>
                  <a:pt x="29450" y="307339"/>
                </a:lnTo>
                <a:lnTo>
                  <a:pt x="29643" y="306069"/>
                </a:lnTo>
                <a:lnTo>
                  <a:pt x="30722" y="299719"/>
                </a:lnTo>
                <a:close/>
              </a:path>
              <a:path w="1581150" h="332739">
                <a:moveTo>
                  <a:pt x="4113" y="301729"/>
                </a:moveTo>
                <a:lnTo>
                  <a:pt x="3987" y="302259"/>
                </a:lnTo>
                <a:lnTo>
                  <a:pt x="4113" y="301729"/>
                </a:lnTo>
                <a:close/>
              </a:path>
              <a:path w="1581150" h="332739">
                <a:moveTo>
                  <a:pt x="4288" y="300989"/>
                </a:moveTo>
                <a:lnTo>
                  <a:pt x="4113" y="301729"/>
                </a:lnTo>
                <a:lnTo>
                  <a:pt x="4022" y="302259"/>
                </a:lnTo>
                <a:lnTo>
                  <a:pt x="4288" y="300989"/>
                </a:lnTo>
                <a:close/>
              </a:path>
              <a:path w="1581150" h="332739">
                <a:moveTo>
                  <a:pt x="475909" y="299719"/>
                </a:moveTo>
                <a:lnTo>
                  <a:pt x="217123" y="299719"/>
                </a:lnTo>
                <a:lnTo>
                  <a:pt x="198042" y="302259"/>
                </a:lnTo>
                <a:lnTo>
                  <a:pt x="458869" y="302259"/>
                </a:lnTo>
                <a:lnTo>
                  <a:pt x="475909" y="299719"/>
                </a:lnTo>
                <a:close/>
              </a:path>
              <a:path w="1581150" h="332739">
                <a:moveTo>
                  <a:pt x="1488695" y="297179"/>
                </a:moveTo>
                <a:lnTo>
                  <a:pt x="1320088" y="297179"/>
                </a:lnTo>
                <a:lnTo>
                  <a:pt x="1302092" y="298450"/>
                </a:lnTo>
                <a:lnTo>
                  <a:pt x="1284561" y="298450"/>
                </a:lnTo>
                <a:lnTo>
                  <a:pt x="1266930" y="300989"/>
                </a:lnTo>
                <a:lnTo>
                  <a:pt x="1207307" y="300989"/>
                </a:lnTo>
                <a:lnTo>
                  <a:pt x="1184269" y="302259"/>
                </a:lnTo>
                <a:lnTo>
                  <a:pt x="1482804" y="302259"/>
                </a:lnTo>
                <a:lnTo>
                  <a:pt x="1488695" y="297179"/>
                </a:lnTo>
                <a:close/>
              </a:path>
              <a:path w="1581150" h="332739">
                <a:moveTo>
                  <a:pt x="30719" y="143202"/>
                </a:moveTo>
                <a:lnTo>
                  <a:pt x="28227" y="157479"/>
                </a:lnTo>
                <a:lnTo>
                  <a:pt x="23187" y="189229"/>
                </a:lnTo>
                <a:lnTo>
                  <a:pt x="20307" y="205739"/>
                </a:lnTo>
                <a:lnTo>
                  <a:pt x="17787" y="222250"/>
                </a:lnTo>
                <a:lnTo>
                  <a:pt x="15256" y="236219"/>
                </a:lnTo>
                <a:lnTo>
                  <a:pt x="12759" y="250189"/>
                </a:lnTo>
                <a:lnTo>
                  <a:pt x="10259" y="261619"/>
                </a:lnTo>
                <a:lnTo>
                  <a:pt x="10040" y="263058"/>
                </a:lnTo>
                <a:lnTo>
                  <a:pt x="8977" y="273050"/>
                </a:lnTo>
                <a:lnTo>
                  <a:pt x="7585" y="283209"/>
                </a:lnTo>
                <a:lnTo>
                  <a:pt x="6560" y="289559"/>
                </a:lnTo>
                <a:lnTo>
                  <a:pt x="5331" y="294639"/>
                </a:lnTo>
                <a:lnTo>
                  <a:pt x="4113" y="301729"/>
                </a:lnTo>
                <a:lnTo>
                  <a:pt x="4288" y="300989"/>
                </a:lnTo>
                <a:lnTo>
                  <a:pt x="16661" y="300989"/>
                </a:lnTo>
                <a:lnTo>
                  <a:pt x="14927" y="299719"/>
                </a:lnTo>
                <a:lnTo>
                  <a:pt x="27617" y="299719"/>
                </a:lnTo>
                <a:lnTo>
                  <a:pt x="30852" y="299407"/>
                </a:lnTo>
                <a:lnTo>
                  <a:pt x="31934" y="294639"/>
                </a:lnTo>
                <a:lnTo>
                  <a:pt x="33279" y="287019"/>
                </a:lnTo>
                <a:lnTo>
                  <a:pt x="34767" y="276859"/>
                </a:lnTo>
                <a:lnTo>
                  <a:pt x="35712" y="267969"/>
                </a:lnTo>
                <a:lnTo>
                  <a:pt x="35847" y="266700"/>
                </a:lnTo>
                <a:lnTo>
                  <a:pt x="38186" y="255269"/>
                </a:lnTo>
                <a:lnTo>
                  <a:pt x="40741" y="241300"/>
                </a:lnTo>
                <a:lnTo>
                  <a:pt x="45758" y="210819"/>
                </a:lnTo>
                <a:lnTo>
                  <a:pt x="48638" y="193039"/>
                </a:lnTo>
                <a:lnTo>
                  <a:pt x="53685" y="161289"/>
                </a:lnTo>
                <a:lnTo>
                  <a:pt x="56088" y="146050"/>
                </a:lnTo>
                <a:lnTo>
                  <a:pt x="56238" y="144779"/>
                </a:lnTo>
                <a:lnTo>
                  <a:pt x="30707" y="144779"/>
                </a:lnTo>
                <a:lnTo>
                  <a:pt x="30719" y="143202"/>
                </a:lnTo>
                <a:close/>
              </a:path>
              <a:path w="1581150" h="332739">
                <a:moveTo>
                  <a:pt x="933692" y="289559"/>
                </a:moveTo>
                <a:lnTo>
                  <a:pt x="602799" y="289559"/>
                </a:lnTo>
                <a:lnTo>
                  <a:pt x="602149" y="289590"/>
                </a:lnTo>
                <a:lnTo>
                  <a:pt x="626734" y="290829"/>
                </a:lnTo>
                <a:lnTo>
                  <a:pt x="625922" y="290829"/>
                </a:lnTo>
                <a:lnTo>
                  <a:pt x="651482" y="293369"/>
                </a:lnTo>
                <a:lnTo>
                  <a:pt x="673980" y="293369"/>
                </a:lnTo>
                <a:lnTo>
                  <a:pt x="698097" y="297179"/>
                </a:lnTo>
                <a:lnTo>
                  <a:pt x="722016" y="297179"/>
                </a:lnTo>
                <a:lnTo>
                  <a:pt x="746136" y="299719"/>
                </a:lnTo>
                <a:lnTo>
                  <a:pt x="748352" y="300989"/>
                </a:lnTo>
                <a:lnTo>
                  <a:pt x="773553" y="300989"/>
                </a:lnTo>
                <a:lnTo>
                  <a:pt x="771554" y="299719"/>
                </a:lnTo>
                <a:lnTo>
                  <a:pt x="1052517" y="299719"/>
                </a:lnTo>
                <a:lnTo>
                  <a:pt x="1029475" y="298450"/>
                </a:lnTo>
                <a:lnTo>
                  <a:pt x="1030063" y="298450"/>
                </a:lnTo>
                <a:lnTo>
                  <a:pt x="1004859" y="295909"/>
                </a:lnTo>
                <a:lnTo>
                  <a:pt x="1005674" y="295909"/>
                </a:lnTo>
                <a:lnTo>
                  <a:pt x="980107" y="292100"/>
                </a:lnTo>
                <a:lnTo>
                  <a:pt x="956736" y="292100"/>
                </a:lnTo>
                <a:lnTo>
                  <a:pt x="933692" y="289559"/>
                </a:lnTo>
                <a:close/>
              </a:path>
              <a:path w="1581150" h="332739">
                <a:moveTo>
                  <a:pt x="30852" y="299407"/>
                </a:moveTo>
                <a:lnTo>
                  <a:pt x="27617" y="299719"/>
                </a:lnTo>
                <a:lnTo>
                  <a:pt x="30722" y="299719"/>
                </a:lnTo>
                <a:lnTo>
                  <a:pt x="30544" y="300766"/>
                </a:lnTo>
                <a:lnTo>
                  <a:pt x="30852" y="299407"/>
                </a:lnTo>
                <a:close/>
              </a:path>
              <a:path w="1581150" h="332739">
                <a:moveTo>
                  <a:pt x="40774" y="298450"/>
                </a:moveTo>
                <a:lnTo>
                  <a:pt x="40555" y="298471"/>
                </a:lnTo>
                <a:lnTo>
                  <a:pt x="36849" y="299719"/>
                </a:lnTo>
                <a:lnTo>
                  <a:pt x="40774" y="298450"/>
                </a:lnTo>
                <a:close/>
              </a:path>
              <a:path w="1581150" h="332739">
                <a:moveTo>
                  <a:pt x="100848" y="298450"/>
                </a:moveTo>
                <a:lnTo>
                  <a:pt x="40774" y="298450"/>
                </a:lnTo>
                <a:lnTo>
                  <a:pt x="36849" y="299719"/>
                </a:lnTo>
                <a:lnTo>
                  <a:pt x="110928" y="299719"/>
                </a:lnTo>
                <a:lnTo>
                  <a:pt x="100848" y="298450"/>
                </a:lnTo>
                <a:close/>
              </a:path>
              <a:path w="1581150" h="332739">
                <a:moveTo>
                  <a:pt x="280672" y="295909"/>
                </a:moveTo>
                <a:lnTo>
                  <a:pt x="259072" y="298450"/>
                </a:lnTo>
                <a:lnTo>
                  <a:pt x="259736" y="298450"/>
                </a:lnTo>
                <a:lnTo>
                  <a:pt x="239577" y="299719"/>
                </a:lnTo>
                <a:lnTo>
                  <a:pt x="474884" y="299719"/>
                </a:lnTo>
                <a:lnTo>
                  <a:pt x="526050" y="297179"/>
                </a:lnTo>
                <a:lnTo>
                  <a:pt x="279538" y="297179"/>
                </a:lnTo>
                <a:lnTo>
                  <a:pt x="280672" y="295909"/>
                </a:lnTo>
                <a:close/>
              </a:path>
              <a:path w="1581150" h="332739">
                <a:moveTo>
                  <a:pt x="1492604" y="295909"/>
                </a:moveTo>
                <a:lnTo>
                  <a:pt x="1335600" y="295909"/>
                </a:lnTo>
                <a:lnTo>
                  <a:pt x="1319041" y="297179"/>
                </a:lnTo>
                <a:lnTo>
                  <a:pt x="1488695" y="297179"/>
                </a:lnTo>
                <a:lnTo>
                  <a:pt x="1486093" y="299719"/>
                </a:lnTo>
                <a:lnTo>
                  <a:pt x="1492604" y="295909"/>
                </a:lnTo>
                <a:close/>
              </a:path>
              <a:path w="1581150" h="332739">
                <a:moveTo>
                  <a:pt x="78884" y="297179"/>
                </a:moveTo>
                <a:lnTo>
                  <a:pt x="44387" y="297179"/>
                </a:lnTo>
                <a:lnTo>
                  <a:pt x="40555" y="298471"/>
                </a:lnTo>
                <a:lnTo>
                  <a:pt x="40774" y="298450"/>
                </a:lnTo>
                <a:lnTo>
                  <a:pt x="90413" y="298450"/>
                </a:lnTo>
                <a:lnTo>
                  <a:pt x="78884" y="297179"/>
                </a:lnTo>
                <a:close/>
              </a:path>
              <a:path w="1581150" h="332739">
                <a:moveTo>
                  <a:pt x="551883" y="293369"/>
                </a:moveTo>
                <a:lnTo>
                  <a:pt x="299698" y="293369"/>
                </a:lnTo>
                <a:lnTo>
                  <a:pt x="279538" y="297179"/>
                </a:lnTo>
                <a:lnTo>
                  <a:pt x="526050" y="297179"/>
                </a:lnTo>
                <a:lnTo>
                  <a:pt x="551883" y="293369"/>
                </a:lnTo>
                <a:close/>
              </a:path>
              <a:path w="1581150" h="332739">
                <a:moveTo>
                  <a:pt x="1450953" y="279400"/>
                </a:moveTo>
                <a:lnTo>
                  <a:pt x="1440873" y="281939"/>
                </a:lnTo>
                <a:lnTo>
                  <a:pt x="1439851" y="281939"/>
                </a:lnTo>
                <a:lnTo>
                  <a:pt x="1428341" y="285750"/>
                </a:lnTo>
                <a:lnTo>
                  <a:pt x="1429847" y="285750"/>
                </a:lnTo>
                <a:lnTo>
                  <a:pt x="1415813" y="288289"/>
                </a:lnTo>
                <a:lnTo>
                  <a:pt x="1401296" y="288289"/>
                </a:lnTo>
                <a:lnTo>
                  <a:pt x="1386177" y="292100"/>
                </a:lnTo>
                <a:lnTo>
                  <a:pt x="1370724" y="292100"/>
                </a:lnTo>
                <a:lnTo>
                  <a:pt x="1353079" y="294639"/>
                </a:lnTo>
                <a:lnTo>
                  <a:pt x="1354367" y="294639"/>
                </a:lnTo>
                <a:lnTo>
                  <a:pt x="1336724" y="295909"/>
                </a:lnTo>
                <a:lnTo>
                  <a:pt x="1493459" y="295909"/>
                </a:lnTo>
                <a:lnTo>
                  <a:pt x="1498536" y="292100"/>
                </a:lnTo>
                <a:lnTo>
                  <a:pt x="1502017" y="289559"/>
                </a:lnTo>
                <a:lnTo>
                  <a:pt x="1507112" y="283209"/>
                </a:lnTo>
                <a:lnTo>
                  <a:pt x="1508972" y="280669"/>
                </a:lnTo>
                <a:lnTo>
                  <a:pt x="1448358" y="280669"/>
                </a:lnTo>
                <a:lnTo>
                  <a:pt x="1450953" y="279400"/>
                </a:lnTo>
                <a:close/>
              </a:path>
              <a:path w="1581150" h="332739">
                <a:moveTo>
                  <a:pt x="889505" y="283209"/>
                </a:moveTo>
                <a:lnTo>
                  <a:pt x="366171" y="283209"/>
                </a:lnTo>
                <a:lnTo>
                  <a:pt x="342051" y="288289"/>
                </a:lnTo>
                <a:lnTo>
                  <a:pt x="343302" y="288289"/>
                </a:lnTo>
                <a:lnTo>
                  <a:pt x="321702" y="292100"/>
                </a:lnTo>
                <a:lnTo>
                  <a:pt x="323148" y="292100"/>
                </a:lnTo>
                <a:lnTo>
                  <a:pt x="301550" y="293369"/>
                </a:lnTo>
                <a:lnTo>
                  <a:pt x="551460" y="293369"/>
                </a:lnTo>
                <a:lnTo>
                  <a:pt x="577020" y="290829"/>
                </a:lnTo>
                <a:lnTo>
                  <a:pt x="576158" y="290829"/>
                </a:lnTo>
                <a:lnTo>
                  <a:pt x="602149" y="289590"/>
                </a:lnTo>
                <a:lnTo>
                  <a:pt x="601535" y="289559"/>
                </a:lnTo>
                <a:lnTo>
                  <a:pt x="934675" y="289559"/>
                </a:lnTo>
                <a:lnTo>
                  <a:pt x="911995" y="285750"/>
                </a:lnTo>
                <a:lnTo>
                  <a:pt x="911108" y="285750"/>
                </a:lnTo>
                <a:lnTo>
                  <a:pt x="889505" y="283209"/>
                </a:lnTo>
                <a:close/>
              </a:path>
              <a:path w="1581150" h="332739">
                <a:moveTo>
                  <a:pt x="602799" y="289559"/>
                </a:moveTo>
                <a:lnTo>
                  <a:pt x="601535" y="289559"/>
                </a:lnTo>
                <a:lnTo>
                  <a:pt x="602149" y="289590"/>
                </a:lnTo>
                <a:lnTo>
                  <a:pt x="602799" y="289559"/>
                </a:lnTo>
                <a:close/>
              </a:path>
              <a:path w="1581150" h="332739">
                <a:moveTo>
                  <a:pt x="6771" y="288289"/>
                </a:moveTo>
                <a:lnTo>
                  <a:pt x="6483" y="289559"/>
                </a:lnTo>
                <a:lnTo>
                  <a:pt x="6771" y="288289"/>
                </a:lnTo>
                <a:close/>
              </a:path>
              <a:path w="1581150" h="332739">
                <a:moveTo>
                  <a:pt x="1417401" y="287019"/>
                </a:moveTo>
                <a:lnTo>
                  <a:pt x="1403363" y="288289"/>
                </a:lnTo>
                <a:lnTo>
                  <a:pt x="1415813" y="288289"/>
                </a:lnTo>
                <a:lnTo>
                  <a:pt x="1417401" y="287019"/>
                </a:lnTo>
                <a:close/>
              </a:path>
              <a:path w="1581150" h="332739">
                <a:moveTo>
                  <a:pt x="775552" y="270509"/>
                </a:moveTo>
                <a:lnTo>
                  <a:pt x="472155" y="270509"/>
                </a:lnTo>
                <a:lnTo>
                  <a:pt x="446595" y="274319"/>
                </a:lnTo>
                <a:lnTo>
                  <a:pt x="419834" y="276859"/>
                </a:lnTo>
                <a:lnTo>
                  <a:pt x="393193" y="280669"/>
                </a:lnTo>
                <a:lnTo>
                  <a:pt x="393919" y="280669"/>
                </a:lnTo>
                <a:lnTo>
                  <a:pt x="368360" y="283209"/>
                </a:lnTo>
                <a:lnTo>
                  <a:pt x="868663" y="283209"/>
                </a:lnTo>
                <a:lnTo>
                  <a:pt x="847063" y="279400"/>
                </a:lnTo>
                <a:lnTo>
                  <a:pt x="823407" y="276859"/>
                </a:lnTo>
                <a:lnTo>
                  <a:pt x="823791" y="276859"/>
                </a:lnTo>
                <a:lnTo>
                  <a:pt x="775552" y="270509"/>
                </a:lnTo>
                <a:close/>
              </a:path>
              <a:path w="1581150" h="332739">
                <a:moveTo>
                  <a:pt x="1465761" y="274937"/>
                </a:moveTo>
                <a:lnTo>
                  <a:pt x="1461324" y="275589"/>
                </a:lnTo>
                <a:lnTo>
                  <a:pt x="1457359" y="276859"/>
                </a:lnTo>
                <a:lnTo>
                  <a:pt x="1448358" y="280669"/>
                </a:lnTo>
                <a:lnTo>
                  <a:pt x="1508972" y="280669"/>
                </a:lnTo>
                <a:lnTo>
                  <a:pt x="1510581" y="278129"/>
                </a:lnTo>
                <a:lnTo>
                  <a:pt x="1461689" y="278129"/>
                </a:lnTo>
                <a:lnTo>
                  <a:pt x="1465761" y="274937"/>
                </a:lnTo>
                <a:close/>
              </a:path>
              <a:path w="1581150" h="332739">
                <a:moveTo>
                  <a:pt x="1469964" y="274319"/>
                </a:moveTo>
                <a:lnTo>
                  <a:pt x="1465761" y="274937"/>
                </a:lnTo>
                <a:lnTo>
                  <a:pt x="1461689" y="278129"/>
                </a:lnTo>
                <a:lnTo>
                  <a:pt x="1469964" y="274319"/>
                </a:lnTo>
                <a:close/>
              </a:path>
              <a:path w="1581150" h="332739">
                <a:moveTo>
                  <a:pt x="1512995" y="274319"/>
                </a:moveTo>
                <a:lnTo>
                  <a:pt x="1469964" y="274319"/>
                </a:lnTo>
                <a:lnTo>
                  <a:pt x="1461689" y="278129"/>
                </a:lnTo>
                <a:lnTo>
                  <a:pt x="1510581" y="278129"/>
                </a:lnTo>
                <a:lnTo>
                  <a:pt x="1512995" y="274319"/>
                </a:lnTo>
                <a:close/>
              </a:path>
              <a:path w="1581150" h="332739">
                <a:moveTo>
                  <a:pt x="1517759" y="265429"/>
                </a:moveTo>
                <a:lnTo>
                  <a:pt x="1481052" y="265429"/>
                </a:lnTo>
                <a:lnTo>
                  <a:pt x="1477684" y="267969"/>
                </a:lnTo>
                <a:lnTo>
                  <a:pt x="1476969" y="267969"/>
                </a:lnTo>
                <a:lnTo>
                  <a:pt x="1470521" y="271779"/>
                </a:lnTo>
                <a:lnTo>
                  <a:pt x="1468169" y="273050"/>
                </a:lnTo>
                <a:lnTo>
                  <a:pt x="1465761" y="274937"/>
                </a:lnTo>
                <a:lnTo>
                  <a:pt x="1469964" y="274319"/>
                </a:lnTo>
                <a:lnTo>
                  <a:pt x="1512995" y="274319"/>
                </a:lnTo>
                <a:lnTo>
                  <a:pt x="1513340" y="273050"/>
                </a:lnTo>
                <a:lnTo>
                  <a:pt x="1517051" y="266590"/>
                </a:lnTo>
                <a:lnTo>
                  <a:pt x="1517759" y="265429"/>
                </a:lnTo>
                <a:close/>
              </a:path>
              <a:path w="1581150" h="332739">
                <a:moveTo>
                  <a:pt x="726448" y="266700"/>
                </a:moveTo>
                <a:lnTo>
                  <a:pt x="523535" y="266700"/>
                </a:lnTo>
                <a:lnTo>
                  <a:pt x="497975" y="269239"/>
                </a:lnTo>
                <a:lnTo>
                  <a:pt x="498381" y="269239"/>
                </a:lnTo>
                <a:lnTo>
                  <a:pt x="473181" y="270509"/>
                </a:lnTo>
                <a:lnTo>
                  <a:pt x="750568" y="270509"/>
                </a:lnTo>
                <a:lnTo>
                  <a:pt x="726448" y="266700"/>
                </a:lnTo>
                <a:close/>
              </a:path>
              <a:path w="1581150" h="332739">
                <a:moveTo>
                  <a:pt x="35847" y="266700"/>
                </a:moveTo>
                <a:lnTo>
                  <a:pt x="35664" y="267969"/>
                </a:lnTo>
                <a:lnTo>
                  <a:pt x="35767" y="267450"/>
                </a:lnTo>
                <a:lnTo>
                  <a:pt x="35847" y="266700"/>
                </a:lnTo>
                <a:close/>
              </a:path>
              <a:path w="1581150" h="332739">
                <a:moveTo>
                  <a:pt x="35767" y="267450"/>
                </a:moveTo>
                <a:lnTo>
                  <a:pt x="35664" y="267969"/>
                </a:lnTo>
                <a:lnTo>
                  <a:pt x="35767" y="267450"/>
                </a:lnTo>
                <a:close/>
              </a:path>
              <a:path w="1581150" h="332739">
                <a:moveTo>
                  <a:pt x="1478766" y="266590"/>
                </a:moveTo>
                <a:lnTo>
                  <a:pt x="1476051" y="267969"/>
                </a:lnTo>
                <a:lnTo>
                  <a:pt x="1477684" y="267969"/>
                </a:lnTo>
                <a:lnTo>
                  <a:pt x="1478766" y="266590"/>
                </a:lnTo>
                <a:close/>
              </a:path>
              <a:path w="1581150" h="332739">
                <a:moveTo>
                  <a:pt x="1481052" y="265429"/>
                </a:moveTo>
                <a:lnTo>
                  <a:pt x="1478766" y="266590"/>
                </a:lnTo>
                <a:lnTo>
                  <a:pt x="1477684" y="267969"/>
                </a:lnTo>
                <a:lnTo>
                  <a:pt x="1481052" y="265429"/>
                </a:lnTo>
                <a:close/>
              </a:path>
              <a:path w="1581150" h="332739">
                <a:moveTo>
                  <a:pt x="35916" y="266700"/>
                </a:moveTo>
                <a:lnTo>
                  <a:pt x="35767" y="267450"/>
                </a:lnTo>
                <a:lnTo>
                  <a:pt x="35916" y="266700"/>
                </a:lnTo>
                <a:close/>
              </a:path>
              <a:path w="1581150" h="332739">
                <a:moveTo>
                  <a:pt x="628863" y="261619"/>
                </a:moveTo>
                <a:lnTo>
                  <a:pt x="574085" y="261619"/>
                </a:lnTo>
                <a:lnTo>
                  <a:pt x="522872" y="266700"/>
                </a:lnTo>
                <a:lnTo>
                  <a:pt x="702094" y="266700"/>
                </a:lnTo>
                <a:lnTo>
                  <a:pt x="677970" y="264159"/>
                </a:lnTo>
                <a:lnTo>
                  <a:pt x="654423" y="264159"/>
                </a:lnTo>
                <a:lnTo>
                  <a:pt x="628863" y="261619"/>
                </a:lnTo>
                <a:close/>
              </a:path>
              <a:path w="1581150" h="332739">
                <a:moveTo>
                  <a:pt x="1481538" y="263058"/>
                </a:moveTo>
                <a:lnTo>
                  <a:pt x="1478766" y="266590"/>
                </a:lnTo>
                <a:lnTo>
                  <a:pt x="1481052" y="265429"/>
                </a:lnTo>
                <a:lnTo>
                  <a:pt x="1517759" y="265429"/>
                </a:lnTo>
                <a:lnTo>
                  <a:pt x="1518259" y="264159"/>
                </a:lnTo>
                <a:lnTo>
                  <a:pt x="1480863" y="264159"/>
                </a:lnTo>
                <a:lnTo>
                  <a:pt x="1481538" y="263058"/>
                </a:lnTo>
                <a:close/>
              </a:path>
              <a:path w="1581150" h="332739">
                <a:moveTo>
                  <a:pt x="1482667" y="261619"/>
                </a:moveTo>
                <a:lnTo>
                  <a:pt x="1481538" y="263058"/>
                </a:lnTo>
                <a:lnTo>
                  <a:pt x="1480863" y="264159"/>
                </a:lnTo>
                <a:lnTo>
                  <a:pt x="1482667" y="261619"/>
                </a:lnTo>
                <a:close/>
              </a:path>
              <a:path w="1581150" h="332739">
                <a:moveTo>
                  <a:pt x="1519258" y="261619"/>
                </a:moveTo>
                <a:lnTo>
                  <a:pt x="1482667" y="261619"/>
                </a:lnTo>
                <a:lnTo>
                  <a:pt x="1480863" y="264159"/>
                </a:lnTo>
                <a:lnTo>
                  <a:pt x="1518259" y="264159"/>
                </a:lnTo>
                <a:lnTo>
                  <a:pt x="1519258" y="261619"/>
                </a:lnTo>
                <a:close/>
              </a:path>
              <a:path w="1581150" h="332739">
                <a:moveTo>
                  <a:pt x="1523185" y="251459"/>
                </a:moveTo>
                <a:lnTo>
                  <a:pt x="1488024" y="251459"/>
                </a:lnTo>
                <a:lnTo>
                  <a:pt x="1484468" y="257809"/>
                </a:lnTo>
                <a:lnTo>
                  <a:pt x="1484758" y="257809"/>
                </a:lnTo>
                <a:lnTo>
                  <a:pt x="1481538" y="263058"/>
                </a:lnTo>
                <a:lnTo>
                  <a:pt x="1482667" y="261619"/>
                </a:lnTo>
                <a:lnTo>
                  <a:pt x="1519258" y="261619"/>
                </a:lnTo>
                <a:lnTo>
                  <a:pt x="1521758" y="255269"/>
                </a:lnTo>
                <a:lnTo>
                  <a:pt x="1523185" y="251459"/>
                </a:lnTo>
                <a:close/>
              </a:path>
              <a:path w="1581150" h="332739">
                <a:moveTo>
                  <a:pt x="602816" y="260350"/>
                </a:moveTo>
                <a:lnTo>
                  <a:pt x="601586" y="260350"/>
                </a:lnTo>
                <a:lnTo>
                  <a:pt x="574946" y="261619"/>
                </a:lnTo>
                <a:lnTo>
                  <a:pt x="628017" y="261619"/>
                </a:lnTo>
                <a:lnTo>
                  <a:pt x="602816" y="260350"/>
                </a:lnTo>
                <a:close/>
              </a:path>
              <a:path w="1581150" h="332739">
                <a:moveTo>
                  <a:pt x="1530264" y="231139"/>
                </a:moveTo>
                <a:lnTo>
                  <a:pt x="1496325" y="231139"/>
                </a:lnTo>
                <a:lnTo>
                  <a:pt x="1491221" y="242569"/>
                </a:lnTo>
                <a:lnTo>
                  <a:pt x="1487299" y="252729"/>
                </a:lnTo>
                <a:lnTo>
                  <a:pt x="1488024" y="251459"/>
                </a:lnTo>
                <a:lnTo>
                  <a:pt x="1523185" y="251459"/>
                </a:lnTo>
                <a:lnTo>
                  <a:pt x="1526740" y="242569"/>
                </a:lnTo>
                <a:lnTo>
                  <a:pt x="1527351" y="241300"/>
                </a:lnTo>
                <a:lnTo>
                  <a:pt x="1530264" y="231139"/>
                </a:lnTo>
                <a:close/>
              </a:path>
              <a:path w="1581150" h="332739">
                <a:moveTo>
                  <a:pt x="1503307" y="205739"/>
                </a:moveTo>
                <a:lnTo>
                  <a:pt x="1499284" y="219710"/>
                </a:lnTo>
                <a:lnTo>
                  <a:pt x="1495724" y="232409"/>
                </a:lnTo>
                <a:lnTo>
                  <a:pt x="1496325" y="231139"/>
                </a:lnTo>
                <a:lnTo>
                  <a:pt x="1530264" y="231139"/>
                </a:lnTo>
                <a:lnTo>
                  <a:pt x="1530992" y="228600"/>
                </a:lnTo>
                <a:lnTo>
                  <a:pt x="1534918" y="215900"/>
                </a:lnTo>
                <a:lnTo>
                  <a:pt x="1535101" y="214629"/>
                </a:lnTo>
                <a:lnTo>
                  <a:pt x="1537007" y="207010"/>
                </a:lnTo>
                <a:lnTo>
                  <a:pt x="1503108" y="207010"/>
                </a:lnTo>
                <a:lnTo>
                  <a:pt x="1503307" y="205739"/>
                </a:lnTo>
                <a:close/>
              </a:path>
              <a:path w="1581150" h="332739">
                <a:moveTo>
                  <a:pt x="1507039" y="190500"/>
                </a:moveTo>
                <a:lnTo>
                  <a:pt x="1503108" y="207010"/>
                </a:lnTo>
                <a:lnTo>
                  <a:pt x="1537007" y="207010"/>
                </a:lnTo>
                <a:lnTo>
                  <a:pt x="1539231" y="198119"/>
                </a:lnTo>
                <a:lnTo>
                  <a:pt x="1540615" y="191769"/>
                </a:lnTo>
                <a:lnTo>
                  <a:pt x="1506914" y="191769"/>
                </a:lnTo>
                <a:lnTo>
                  <a:pt x="1507039" y="190500"/>
                </a:lnTo>
                <a:close/>
              </a:path>
              <a:path w="1581150" h="332739">
                <a:moveTo>
                  <a:pt x="1578558" y="33019"/>
                </a:moveTo>
                <a:lnTo>
                  <a:pt x="1546973" y="33019"/>
                </a:lnTo>
                <a:lnTo>
                  <a:pt x="1539876" y="59689"/>
                </a:lnTo>
                <a:lnTo>
                  <a:pt x="1533715" y="86360"/>
                </a:lnTo>
                <a:lnTo>
                  <a:pt x="1527285" y="110489"/>
                </a:lnTo>
                <a:lnTo>
                  <a:pt x="1520852" y="133350"/>
                </a:lnTo>
                <a:lnTo>
                  <a:pt x="1520652" y="133350"/>
                </a:lnTo>
                <a:lnTo>
                  <a:pt x="1515611" y="154939"/>
                </a:lnTo>
                <a:lnTo>
                  <a:pt x="1510676" y="173989"/>
                </a:lnTo>
                <a:lnTo>
                  <a:pt x="1510515" y="175260"/>
                </a:lnTo>
                <a:lnTo>
                  <a:pt x="1506914" y="191769"/>
                </a:lnTo>
                <a:lnTo>
                  <a:pt x="1540615" y="191769"/>
                </a:lnTo>
                <a:lnTo>
                  <a:pt x="1542830" y="181610"/>
                </a:lnTo>
                <a:lnTo>
                  <a:pt x="1542981" y="181610"/>
                </a:lnTo>
                <a:lnTo>
                  <a:pt x="1547813" y="162560"/>
                </a:lnTo>
                <a:lnTo>
                  <a:pt x="1552853" y="140969"/>
                </a:lnTo>
                <a:lnTo>
                  <a:pt x="1553037" y="140969"/>
                </a:lnTo>
                <a:lnTo>
                  <a:pt x="1565722" y="93979"/>
                </a:lnTo>
                <a:lnTo>
                  <a:pt x="1577798" y="40639"/>
                </a:lnTo>
                <a:lnTo>
                  <a:pt x="1578107" y="38100"/>
                </a:lnTo>
                <a:lnTo>
                  <a:pt x="1578558" y="33019"/>
                </a:lnTo>
                <a:close/>
              </a:path>
              <a:path w="1581150" h="332739">
                <a:moveTo>
                  <a:pt x="1542981" y="181610"/>
                </a:moveTo>
                <a:lnTo>
                  <a:pt x="1542830" y="181610"/>
                </a:lnTo>
                <a:lnTo>
                  <a:pt x="1542658" y="182879"/>
                </a:lnTo>
                <a:lnTo>
                  <a:pt x="1542981" y="181610"/>
                </a:lnTo>
                <a:close/>
              </a:path>
              <a:path w="1581150" h="332739">
                <a:moveTo>
                  <a:pt x="30887" y="142239"/>
                </a:moveTo>
                <a:lnTo>
                  <a:pt x="30719" y="143202"/>
                </a:lnTo>
                <a:lnTo>
                  <a:pt x="30707" y="144779"/>
                </a:lnTo>
                <a:lnTo>
                  <a:pt x="30887" y="142239"/>
                </a:lnTo>
                <a:close/>
              </a:path>
              <a:path w="1581150" h="332739">
                <a:moveTo>
                  <a:pt x="56218" y="142239"/>
                </a:moveTo>
                <a:lnTo>
                  <a:pt x="30887" y="142239"/>
                </a:lnTo>
                <a:lnTo>
                  <a:pt x="30707" y="144779"/>
                </a:lnTo>
                <a:lnTo>
                  <a:pt x="56238" y="144779"/>
                </a:lnTo>
                <a:lnTo>
                  <a:pt x="56218" y="142239"/>
                </a:lnTo>
                <a:close/>
              </a:path>
              <a:path w="1581150" h="332739">
                <a:moveTo>
                  <a:pt x="31045" y="105676"/>
                </a:moveTo>
                <a:lnTo>
                  <a:pt x="30905" y="119379"/>
                </a:lnTo>
                <a:lnTo>
                  <a:pt x="30719" y="143202"/>
                </a:lnTo>
                <a:lnTo>
                  <a:pt x="30887" y="142239"/>
                </a:lnTo>
                <a:lnTo>
                  <a:pt x="56218" y="142239"/>
                </a:lnTo>
                <a:lnTo>
                  <a:pt x="55912" y="106679"/>
                </a:lnTo>
                <a:lnTo>
                  <a:pt x="31187" y="106679"/>
                </a:lnTo>
                <a:lnTo>
                  <a:pt x="31045" y="105676"/>
                </a:lnTo>
                <a:close/>
              </a:path>
              <a:path w="1581150" h="332739">
                <a:moveTo>
                  <a:pt x="1553037" y="140969"/>
                </a:moveTo>
                <a:lnTo>
                  <a:pt x="1552853" y="140969"/>
                </a:lnTo>
                <a:lnTo>
                  <a:pt x="1552675" y="142239"/>
                </a:lnTo>
                <a:lnTo>
                  <a:pt x="1553037" y="140969"/>
                </a:lnTo>
                <a:close/>
              </a:path>
              <a:path w="1581150" h="332739">
                <a:moveTo>
                  <a:pt x="31062" y="104139"/>
                </a:moveTo>
                <a:lnTo>
                  <a:pt x="31045" y="105676"/>
                </a:lnTo>
                <a:lnTo>
                  <a:pt x="31187" y="106679"/>
                </a:lnTo>
                <a:lnTo>
                  <a:pt x="31062" y="104139"/>
                </a:lnTo>
                <a:close/>
              </a:path>
              <a:path w="1581150" h="332739">
                <a:moveTo>
                  <a:pt x="55882" y="104139"/>
                </a:moveTo>
                <a:lnTo>
                  <a:pt x="31062" y="104139"/>
                </a:lnTo>
                <a:lnTo>
                  <a:pt x="31187" y="106679"/>
                </a:lnTo>
                <a:lnTo>
                  <a:pt x="55912" y="106679"/>
                </a:lnTo>
                <a:lnTo>
                  <a:pt x="55882" y="104139"/>
                </a:lnTo>
                <a:close/>
              </a:path>
              <a:path w="1581150" h="332739">
                <a:moveTo>
                  <a:pt x="27702" y="82564"/>
                </a:moveTo>
                <a:lnTo>
                  <a:pt x="28822" y="87629"/>
                </a:lnTo>
                <a:lnTo>
                  <a:pt x="28653" y="87629"/>
                </a:lnTo>
                <a:lnTo>
                  <a:pt x="29747" y="96519"/>
                </a:lnTo>
                <a:lnTo>
                  <a:pt x="31045" y="105676"/>
                </a:lnTo>
                <a:lnTo>
                  <a:pt x="31062" y="104139"/>
                </a:lnTo>
                <a:lnTo>
                  <a:pt x="55882" y="104139"/>
                </a:lnTo>
                <a:lnTo>
                  <a:pt x="55758" y="102869"/>
                </a:lnTo>
                <a:lnTo>
                  <a:pt x="54497" y="93979"/>
                </a:lnTo>
                <a:lnTo>
                  <a:pt x="37652" y="93979"/>
                </a:lnTo>
                <a:lnTo>
                  <a:pt x="32524" y="92710"/>
                </a:lnTo>
                <a:lnTo>
                  <a:pt x="31131" y="90169"/>
                </a:lnTo>
                <a:lnTo>
                  <a:pt x="32830" y="85226"/>
                </a:lnTo>
                <a:lnTo>
                  <a:pt x="32418" y="83819"/>
                </a:lnTo>
                <a:lnTo>
                  <a:pt x="28200" y="83819"/>
                </a:lnTo>
                <a:lnTo>
                  <a:pt x="27702" y="82564"/>
                </a:lnTo>
                <a:close/>
              </a:path>
              <a:path w="1581150" h="332739">
                <a:moveTo>
                  <a:pt x="32830" y="85226"/>
                </a:moveTo>
                <a:lnTo>
                  <a:pt x="31131" y="90169"/>
                </a:lnTo>
                <a:lnTo>
                  <a:pt x="32524" y="92710"/>
                </a:lnTo>
                <a:lnTo>
                  <a:pt x="37652" y="93979"/>
                </a:lnTo>
                <a:lnTo>
                  <a:pt x="40363" y="93979"/>
                </a:lnTo>
                <a:lnTo>
                  <a:pt x="41577" y="91439"/>
                </a:lnTo>
                <a:lnTo>
                  <a:pt x="43238" y="87629"/>
                </a:lnTo>
                <a:lnTo>
                  <a:pt x="43400" y="86360"/>
                </a:lnTo>
                <a:lnTo>
                  <a:pt x="33162" y="86360"/>
                </a:lnTo>
                <a:lnTo>
                  <a:pt x="32830" y="85226"/>
                </a:lnTo>
                <a:close/>
              </a:path>
              <a:path w="1581150" h="332739">
                <a:moveTo>
                  <a:pt x="49698" y="71387"/>
                </a:moveTo>
                <a:lnTo>
                  <a:pt x="42847" y="80616"/>
                </a:lnTo>
                <a:lnTo>
                  <a:pt x="43724" y="83819"/>
                </a:lnTo>
                <a:lnTo>
                  <a:pt x="43238" y="87629"/>
                </a:lnTo>
                <a:lnTo>
                  <a:pt x="41577" y="91439"/>
                </a:lnTo>
                <a:lnTo>
                  <a:pt x="40363" y="93979"/>
                </a:lnTo>
                <a:lnTo>
                  <a:pt x="54497" y="93979"/>
                </a:lnTo>
                <a:lnTo>
                  <a:pt x="54317" y="92710"/>
                </a:lnTo>
                <a:lnTo>
                  <a:pt x="53242" y="83819"/>
                </a:lnTo>
                <a:lnTo>
                  <a:pt x="53056" y="82550"/>
                </a:lnTo>
                <a:lnTo>
                  <a:pt x="51534" y="76038"/>
                </a:lnTo>
                <a:lnTo>
                  <a:pt x="50825" y="73660"/>
                </a:lnTo>
                <a:lnTo>
                  <a:pt x="49698" y="71387"/>
                </a:lnTo>
                <a:close/>
              </a:path>
              <a:path w="1581150" h="332739">
                <a:moveTo>
                  <a:pt x="33313" y="83819"/>
                </a:moveTo>
                <a:lnTo>
                  <a:pt x="32830" y="85226"/>
                </a:lnTo>
                <a:lnTo>
                  <a:pt x="33162" y="86360"/>
                </a:lnTo>
                <a:lnTo>
                  <a:pt x="33313" y="83819"/>
                </a:lnTo>
                <a:close/>
              </a:path>
              <a:path w="1581150" h="332739">
                <a:moveTo>
                  <a:pt x="41719" y="81279"/>
                </a:moveTo>
                <a:lnTo>
                  <a:pt x="31675" y="81279"/>
                </a:lnTo>
                <a:lnTo>
                  <a:pt x="33364" y="83819"/>
                </a:lnTo>
                <a:lnTo>
                  <a:pt x="33162" y="86360"/>
                </a:lnTo>
                <a:lnTo>
                  <a:pt x="43400" y="86360"/>
                </a:lnTo>
                <a:lnTo>
                  <a:pt x="43724" y="83819"/>
                </a:lnTo>
                <a:lnTo>
                  <a:pt x="43376" y="82550"/>
                </a:lnTo>
                <a:lnTo>
                  <a:pt x="41412" y="82550"/>
                </a:lnTo>
                <a:lnTo>
                  <a:pt x="41719" y="81279"/>
                </a:lnTo>
                <a:close/>
              </a:path>
              <a:path w="1581150" h="332739">
                <a:moveTo>
                  <a:pt x="32092" y="82705"/>
                </a:moveTo>
                <a:lnTo>
                  <a:pt x="32830" y="85226"/>
                </a:lnTo>
                <a:lnTo>
                  <a:pt x="33313" y="83819"/>
                </a:lnTo>
                <a:lnTo>
                  <a:pt x="32092" y="82705"/>
                </a:lnTo>
                <a:close/>
              </a:path>
              <a:path w="1581150" h="332739">
                <a:moveTo>
                  <a:pt x="27418" y="81279"/>
                </a:moveTo>
                <a:lnTo>
                  <a:pt x="27698" y="82550"/>
                </a:lnTo>
                <a:lnTo>
                  <a:pt x="28200" y="83819"/>
                </a:lnTo>
                <a:lnTo>
                  <a:pt x="27418" y="81279"/>
                </a:lnTo>
                <a:close/>
              </a:path>
              <a:path w="1581150" h="332739">
                <a:moveTo>
                  <a:pt x="30465" y="81279"/>
                </a:moveTo>
                <a:lnTo>
                  <a:pt x="27418" y="81279"/>
                </a:lnTo>
                <a:lnTo>
                  <a:pt x="28200" y="83819"/>
                </a:lnTo>
                <a:lnTo>
                  <a:pt x="32418" y="83819"/>
                </a:lnTo>
                <a:lnTo>
                  <a:pt x="32092" y="82705"/>
                </a:lnTo>
                <a:lnTo>
                  <a:pt x="30465" y="81279"/>
                </a:lnTo>
                <a:close/>
              </a:path>
              <a:path w="1581150" h="332739">
                <a:moveTo>
                  <a:pt x="31675" y="81279"/>
                </a:moveTo>
                <a:lnTo>
                  <a:pt x="32092" y="82705"/>
                </a:lnTo>
                <a:lnTo>
                  <a:pt x="33364" y="83819"/>
                </a:lnTo>
                <a:lnTo>
                  <a:pt x="31675" y="81279"/>
                </a:lnTo>
                <a:close/>
              </a:path>
              <a:path w="1581150" h="332739">
                <a:moveTo>
                  <a:pt x="37972" y="56028"/>
                </a:moveTo>
                <a:lnTo>
                  <a:pt x="28905" y="58698"/>
                </a:lnTo>
                <a:lnTo>
                  <a:pt x="23591" y="66039"/>
                </a:lnTo>
                <a:lnTo>
                  <a:pt x="22928" y="69850"/>
                </a:lnTo>
                <a:lnTo>
                  <a:pt x="24889" y="76200"/>
                </a:lnTo>
                <a:lnTo>
                  <a:pt x="26117" y="77469"/>
                </a:lnTo>
                <a:lnTo>
                  <a:pt x="32092" y="82705"/>
                </a:lnTo>
                <a:lnTo>
                  <a:pt x="31675" y="81279"/>
                </a:lnTo>
                <a:lnTo>
                  <a:pt x="41719" y="81279"/>
                </a:lnTo>
                <a:lnTo>
                  <a:pt x="42332" y="78739"/>
                </a:lnTo>
                <a:lnTo>
                  <a:pt x="44240" y="78739"/>
                </a:lnTo>
                <a:lnTo>
                  <a:pt x="49698" y="71387"/>
                </a:lnTo>
                <a:lnTo>
                  <a:pt x="48305" y="68579"/>
                </a:lnTo>
                <a:lnTo>
                  <a:pt x="48707" y="68579"/>
                </a:lnTo>
                <a:lnTo>
                  <a:pt x="46222" y="61757"/>
                </a:lnTo>
                <a:lnTo>
                  <a:pt x="37972" y="56028"/>
                </a:lnTo>
                <a:close/>
              </a:path>
              <a:path w="1581150" h="332739">
                <a:moveTo>
                  <a:pt x="24837" y="76038"/>
                </a:moveTo>
                <a:lnTo>
                  <a:pt x="25279" y="77469"/>
                </a:lnTo>
                <a:lnTo>
                  <a:pt x="25680" y="77469"/>
                </a:lnTo>
                <a:lnTo>
                  <a:pt x="27702" y="82564"/>
                </a:lnTo>
                <a:lnTo>
                  <a:pt x="27418" y="81279"/>
                </a:lnTo>
                <a:lnTo>
                  <a:pt x="30465" y="81279"/>
                </a:lnTo>
                <a:lnTo>
                  <a:pt x="26117" y="77469"/>
                </a:lnTo>
                <a:lnTo>
                  <a:pt x="24889" y="76200"/>
                </a:lnTo>
                <a:lnTo>
                  <a:pt x="24837" y="76038"/>
                </a:lnTo>
                <a:close/>
              </a:path>
              <a:path w="1581150" h="332739">
                <a:moveTo>
                  <a:pt x="42332" y="78739"/>
                </a:moveTo>
                <a:lnTo>
                  <a:pt x="41412" y="82550"/>
                </a:lnTo>
                <a:lnTo>
                  <a:pt x="42847" y="80616"/>
                </a:lnTo>
                <a:lnTo>
                  <a:pt x="42332" y="78739"/>
                </a:lnTo>
                <a:close/>
              </a:path>
              <a:path w="1581150" h="332739">
                <a:moveTo>
                  <a:pt x="42847" y="80616"/>
                </a:moveTo>
                <a:lnTo>
                  <a:pt x="41412" y="82550"/>
                </a:lnTo>
                <a:lnTo>
                  <a:pt x="43376" y="82550"/>
                </a:lnTo>
                <a:lnTo>
                  <a:pt x="42847" y="80616"/>
                </a:lnTo>
                <a:close/>
              </a:path>
              <a:path w="1581150" h="332739">
                <a:moveTo>
                  <a:pt x="44240" y="78739"/>
                </a:moveTo>
                <a:lnTo>
                  <a:pt x="42332" y="78739"/>
                </a:lnTo>
                <a:lnTo>
                  <a:pt x="42847" y="80616"/>
                </a:lnTo>
                <a:lnTo>
                  <a:pt x="44240" y="78739"/>
                </a:lnTo>
                <a:close/>
              </a:path>
              <a:path w="1581150" h="332739">
                <a:moveTo>
                  <a:pt x="28905" y="58698"/>
                </a:moveTo>
                <a:lnTo>
                  <a:pt x="25538" y="59689"/>
                </a:lnTo>
                <a:lnTo>
                  <a:pt x="22042" y="67310"/>
                </a:lnTo>
                <a:lnTo>
                  <a:pt x="24837" y="76038"/>
                </a:lnTo>
                <a:lnTo>
                  <a:pt x="22928" y="69850"/>
                </a:lnTo>
                <a:lnTo>
                  <a:pt x="23591" y="66039"/>
                </a:lnTo>
                <a:lnTo>
                  <a:pt x="28905" y="58698"/>
                </a:lnTo>
                <a:close/>
              </a:path>
              <a:path w="1581150" h="332739">
                <a:moveTo>
                  <a:pt x="46222" y="61757"/>
                </a:moveTo>
                <a:lnTo>
                  <a:pt x="48707" y="68579"/>
                </a:lnTo>
                <a:lnTo>
                  <a:pt x="48305" y="68579"/>
                </a:lnTo>
                <a:lnTo>
                  <a:pt x="49698" y="71387"/>
                </a:lnTo>
                <a:lnTo>
                  <a:pt x="49897" y="71119"/>
                </a:lnTo>
                <a:lnTo>
                  <a:pt x="48732" y="63500"/>
                </a:lnTo>
                <a:lnTo>
                  <a:pt x="46222" y="61757"/>
                </a:lnTo>
                <a:close/>
              </a:path>
              <a:path w="1581150" h="332739">
                <a:moveTo>
                  <a:pt x="38477" y="55879"/>
                </a:moveTo>
                <a:lnTo>
                  <a:pt x="37972" y="56028"/>
                </a:lnTo>
                <a:lnTo>
                  <a:pt x="46222" y="61757"/>
                </a:lnTo>
                <a:lnTo>
                  <a:pt x="45469" y="59689"/>
                </a:lnTo>
                <a:lnTo>
                  <a:pt x="38477" y="55879"/>
                </a:lnTo>
                <a:close/>
              </a:path>
              <a:path w="1581150" h="332739">
                <a:moveTo>
                  <a:pt x="37758" y="55879"/>
                </a:moveTo>
                <a:lnTo>
                  <a:pt x="30026" y="57150"/>
                </a:lnTo>
                <a:lnTo>
                  <a:pt x="28905" y="58698"/>
                </a:lnTo>
                <a:lnTo>
                  <a:pt x="37972" y="56028"/>
                </a:lnTo>
                <a:lnTo>
                  <a:pt x="37758" y="55879"/>
                </a:lnTo>
                <a:close/>
              </a:path>
              <a:path w="1581150" h="332739">
                <a:moveTo>
                  <a:pt x="1558127" y="0"/>
                </a:moveTo>
                <a:lnTo>
                  <a:pt x="1550962" y="5079"/>
                </a:lnTo>
                <a:lnTo>
                  <a:pt x="1546627" y="34289"/>
                </a:lnTo>
                <a:lnTo>
                  <a:pt x="1546973" y="33019"/>
                </a:lnTo>
                <a:lnTo>
                  <a:pt x="1578558" y="33019"/>
                </a:lnTo>
                <a:lnTo>
                  <a:pt x="1580702" y="8889"/>
                </a:lnTo>
                <a:lnTo>
                  <a:pt x="1574505" y="1269"/>
                </a:lnTo>
                <a:lnTo>
                  <a:pt x="155812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259331" y="5609008"/>
            <a:ext cx="2444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30</a:t>
            </a:fld>
            <a:endParaRPr sz="1200">
              <a:latin typeface="Calibri Light"/>
              <a:cs typeface="Calibri Light"/>
            </a:endParaRP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09FA87CF-A56F-4E70-902D-DFC79F77B64F}"/>
              </a:ext>
            </a:extLst>
          </p:cNvPr>
          <p:cNvSpPr txBox="1">
            <a:spLocks/>
          </p:cNvSpPr>
          <p:nvPr/>
        </p:nvSpPr>
        <p:spPr>
          <a:xfrm>
            <a:off x="767945" y="22185"/>
            <a:ext cx="8989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lvl="1">
              <a:spcBef>
                <a:spcPts val="125"/>
              </a:spcBef>
              <a:tabLst>
                <a:tab pos="789940" algn="l"/>
                <a:tab pos="790575" algn="l"/>
              </a:tabLst>
            </a:pPr>
            <a:r>
              <a:rPr lang="en-US" sz="4400" kern="0" spc="-10">
                <a:solidFill>
                  <a:sysClr val="windowText" lastClr="000000"/>
                </a:solidFill>
                <a:latin typeface="Calibri Light"/>
                <a:cs typeface="Calibri Light"/>
              </a:rPr>
              <a:t>Training</a:t>
            </a:r>
            <a:r>
              <a:rPr lang="en-US" sz="4400" kern="0" spc="-5">
                <a:solidFill>
                  <a:sysClr val="windowText" lastClr="000000"/>
                </a:solidFill>
                <a:latin typeface="Calibri Light"/>
                <a:cs typeface="Calibri Light"/>
              </a:rPr>
              <a:t> NN</a:t>
            </a:r>
            <a:r>
              <a:rPr lang="en-US" sz="4400" kern="0" spc="-15">
                <a:solidFill>
                  <a:sysClr val="windowText" lastClr="000000"/>
                </a:solidFill>
                <a:latin typeface="Calibri Light"/>
                <a:cs typeface="Calibri Light"/>
              </a:rPr>
              <a:t> </a:t>
            </a:r>
            <a:r>
              <a:rPr lang="en-US" sz="4400" kern="0">
                <a:solidFill>
                  <a:sysClr val="windowText" lastClr="000000"/>
                </a:solidFill>
                <a:latin typeface="Calibri Light"/>
                <a:cs typeface="Calibri Light"/>
              </a:rPr>
              <a:t>with</a:t>
            </a:r>
            <a:r>
              <a:rPr lang="en-US" sz="4400" kern="0" spc="-5">
                <a:solidFill>
                  <a:sysClr val="windowText" lastClr="000000"/>
                </a:solidFill>
                <a:latin typeface="Calibri Light"/>
                <a:cs typeface="Calibri Light"/>
              </a:rPr>
              <a:t> </a:t>
            </a:r>
            <a:r>
              <a:rPr lang="en-US" sz="4400" kern="0" spc="-10">
                <a:solidFill>
                  <a:sysClr val="windowText" lastClr="000000"/>
                </a:solidFill>
                <a:latin typeface="Calibri Light"/>
                <a:cs typeface="Calibri Light"/>
              </a:rPr>
              <a:t>backprop </a:t>
            </a:r>
            <a:r>
              <a:rPr lang="en-US" sz="4400" kern="0" spc="-5">
                <a:solidFill>
                  <a:sysClr val="windowText" lastClr="000000"/>
                </a:solidFill>
                <a:latin typeface="Calibri Light"/>
                <a:cs typeface="Calibri Light"/>
              </a:rPr>
              <a:t>algorithm</a:t>
            </a:r>
            <a:endParaRPr lang="en-US" sz="4400" kern="0" dirty="0">
              <a:solidFill>
                <a:sysClr val="windowText" lastClr="000000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6609" y="2348637"/>
            <a:ext cx="1657985" cy="1657985"/>
            <a:chOff x="7426609" y="2348637"/>
            <a:chExt cx="1657985" cy="1657985"/>
          </a:xfrm>
        </p:grpSpPr>
        <p:sp>
          <p:nvSpPr>
            <p:cNvPr id="3" name="object 3"/>
            <p:cNvSpPr/>
            <p:nvPr/>
          </p:nvSpPr>
          <p:spPr>
            <a:xfrm>
              <a:off x="7440896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1628999" y="0"/>
                  </a:moveTo>
                  <a:lnTo>
                    <a:pt x="0" y="0"/>
                  </a:lnTo>
                  <a:lnTo>
                    <a:pt x="0" y="1628999"/>
                  </a:lnTo>
                  <a:lnTo>
                    <a:pt x="1628999" y="1628999"/>
                  </a:lnTo>
                  <a:lnTo>
                    <a:pt x="1628999" y="0"/>
                  </a:lnTo>
                  <a:close/>
                </a:path>
              </a:pathLst>
            </a:custGeom>
            <a:solidFill>
              <a:srgbClr val="CE2CDA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0896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0" y="0"/>
                  </a:moveTo>
                  <a:lnTo>
                    <a:pt x="1629000" y="0"/>
                  </a:lnTo>
                  <a:lnTo>
                    <a:pt x="1629000" y="1629000"/>
                  </a:lnTo>
                  <a:lnTo>
                    <a:pt x="0" y="1629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94584" y="2348637"/>
            <a:ext cx="1657985" cy="1657985"/>
            <a:chOff x="4894584" y="2348637"/>
            <a:chExt cx="1657985" cy="1657985"/>
          </a:xfrm>
        </p:grpSpPr>
        <p:sp>
          <p:nvSpPr>
            <p:cNvPr id="6" name="object 6"/>
            <p:cNvSpPr/>
            <p:nvPr/>
          </p:nvSpPr>
          <p:spPr>
            <a:xfrm>
              <a:off x="4908872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1628999" y="0"/>
                  </a:moveTo>
                  <a:lnTo>
                    <a:pt x="0" y="0"/>
                  </a:lnTo>
                  <a:lnTo>
                    <a:pt x="0" y="1628999"/>
                  </a:lnTo>
                  <a:lnTo>
                    <a:pt x="1628999" y="1628999"/>
                  </a:lnTo>
                  <a:lnTo>
                    <a:pt x="1628999" y="0"/>
                  </a:lnTo>
                  <a:close/>
                </a:path>
              </a:pathLst>
            </a:custGeom>
            <a:solidFill>
              <a:srgbClr val="CE2CDA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8872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0" y="0"/>
                  </a:moveTo>
                  <a:lnTo>
                    <a:pt x="1629000" y="0"/>
                  </a:lnTo>
                  <a:lnTo>
                    <a:pt x="1629000" y="1629000"/>
                  </a:lnTo>
                  <a:lnTo>
                    <a:pt x="0" y="1629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00186" y="2348637"/>
            <a:ext cx="7363459" cy="1657985"/>
            <a:chOff x="2100186" y="2348637"/>
            <a:chExt cx="7363459" cy="1657985"/>
          </a:xfrm>
        </p:grpSpPr>
        <p:sp>
          <p:nvSpPr>
            <p:cNvPr id="9" name="object 9"/>
            <p:cNvSpPr/>
            <p:nvPr/>
          </p:nvSpPr>
          <p:spPr>
            <a:xfrm>
              <a:off x="2575623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10" h="1629410">
                  <a:moveTo>
                    <a:pt x="1628999" y="0"/>
                  </a:moveTo>
                  <a:lnTo>
                    <a:pt x="0" y="0"/>
                  </a:lnTo>
                  <a:lnTo>
                    <a:pt x="0" y="1628999"/>
                  </a:lnTo>
                  <a:lnTo>
                    <a:pt x="1628999" y="1628999"/>
                  </a:lnTo>
                  <a:lnTo>
                    <a:pt x="1628999" y="0"/>
                  </a:lnTo>
                  <a:close/>
                </a:path>
              </a:pathLst>
            </a:custGeom>
            <a:solidFill>
              <a:srgbClr val="CE2CDA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5623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10" h="1629410">
                  <a:moveTo>
                    <a:pt x="0" y="0"/>
                  </a:moveTo>
                  <a:lnTo>
                    <a:pt x="1629000" y="0"/>
                  </a:lnTo>
                  <a:lnTo>
                    <a:pt x="1629000" y="1629000"/>
                  </a:lnTo>
                  <a:lnTo>
                    <a:pt x="0" y="1629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00186" y="3090671"/>
              <a:ext cx="3067685" cy="133985"/>
            </a:xfrm>
            <a:custGeom>
              <a:avLst/>
              <a:gdLst/>
              <a:ahLst/>
              <a:cxnLst/>
              <a:rect l="l" t="t" r="r" b="b"/>
              <a:pathLst>
                <a:path w="3067685" h="133985">
                  <a:moveTo>
                    <a:pt x="695782" y="63500"/>
                  </a:moveTo>
                  <a:lnTo>
                    <a:pt x="568782" y="0"/>
                  </a:lnTo>
                  <a:lnTo>
                    <a:pt x="568782" y="53975"/>
                  </a:lnTo>
                  <a:lnTo>
                    <a:pt x="0" y="53962"/>
                  </a:lnTo>
                  <a:lnTo>
                    <a:pt x="0" y="73012"/>
                  </a:lnTo>
                  <a:lnTo>
                    <a:pt x="568782" y="73025"/>
                  </a:lnTo>
                  <a:lnTo>
                    <a:pt x="568782" y="127000"/>
                  </a:lnTo>
                  <a:lnTo>
                    <a:pt x="676732" y="73025"/>
                  </a:lnTo>
                  <a:lnTo>
                    <a:pt x="695782" y="63500"/>
                  </a:lnTo>
                  <a:close/>
                </a:path>
                <a:path w="3067685" h="133985">
                  <a:moveTo>
                    <a:pt x="3067634" y="69837"/>
                  </a:moveTo>
                  <a:lnTo>
                    <a:pt x="3048762" y="60426"/>
                  </a:lnTo>
                  <a:lnTo>
                    <a:pt x="2940570" y="6464"/>
                  </a:lnTo>
                  <a:lnTo>
                    <a:pt x="2940621" y="60439"/>
                  </a:lnTo>
                  <a:lnTo>
                    <a:pt x="1881124" y="61506"/>
                  </a:lnTo>
                  <a:lnTo>
                    <a:pt x="1881149" y="80556"/>
                  </a:lnTo>
                  <a:lnTo>
                    <a:pt x="2940647" y="79489"/>
                  </a:lnTo>
                  <a:lnTo>
                    <a:pt x="2940697" y="133464"/>
                  </a:lnTo>
                  <a:lnTo>
                    <a:pt x="3067634" y="69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4427" y="297374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899" y="0"/>
                  </a:moveTo>
                  <a:lnTo>
                    <a:pt x="0" y="0"/>
                  </a:lnTo>
                  <a:lnTo>
                    <a:pt x="0" y="375900"/>
                  </a:lnTo>
                  <a:lnTo>
                    <a:pt x="396899" y="375900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4427" y="297374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5981" y="296620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899" y="0"/>
                  </a:moveTo>
                  <a:lnTo>
                    <a:pt x="0" y="0"/>
                  </a:lnTo>
                  <a:lnTo>
                    <a:pt x="0" y="375900"/>
                  </a:lnTo>
                  <a:lnTo>
                    <a:pt x="396899" y="375900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5981" y="296620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899" y="0"/>
                  </a:lnTo>
                  <a:lnTo>
                    <a:pt x="396899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6853" y="3069689"/>
              <a:ext cx="211877" cy="1841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53137" y="3103016"/>
              <a:ext cx="3110230" cy="130175"/>
            </a:xfrm>
            <a:custGeom>
              <a:avLst/>
              <a:gdLst/>
              <a:ahLst/>
              <a:cxnLst/>
              <a:rect l="l" t="t" r="r" b="b"/>
              <a:pathLst>
                <a:path w="3110229" h="130175">
                  <a:moveTo>
                    <a:pt x="1288503" y="66636"/>
                  </a:moveTo>
                  <a:lnTo>
                    <a:pt x="1161580" y="2997"/>
                  </a:lnTo>
                  <a:lnTo>
                    <a:pt x="1161516" y="56972"/>
                  </a:lnTo>
                  <a:lnTo>
                    <a:pt x="25" y="55613"/>
                  </a:lnTo>
                  <a:lnTo>
                    <a:pt x="0" y="74663"/>
                  </a:lnTo>
                  <a:lnTo>
                    <a:pt x="1161503" y="76022"/>
                  </a:lnTo>
                  <a:lnTo>
                    <a:pt x="1161440" y="129997"/>
                  </a:lnTo>
                  <a:lnTo>
                    <a:pt x="1269669" y="76034"/>
                  </a:lnTo>
                  <a:lnTo>
                    <a:pt x="1288503" y="66636"/>
                  </a:lnTo>
                  <a:close/>
                </a:path>
                <a:path w="3110229" h="130175">
                  <a:moveTo>
                    <a:pt x="3110077" y="60794"/>
                  </a:moveTo>
                  <a:lnTo>
                    <a:pt x="3095091" y="53695"/>
                  </a:lnTo>
                  <a:lnTo>
                    <a:pt x="2981756" y="0"/>
                  </a:lnTo>
                  <a:lnTo>
                    <a:pt x="2982899" y="53962"/>
                  </a:lnTo>
                  <a:lnTo>
                    <a:pt x="2473769" y="64770"/>
                  </a:lnTo>
                  <a:lnTo>
                    <a:pt x="2474176" y="83807"/>
                  </a:lnTo>
                  <a:lnTo>
                    <a:pt x="2983306" y="73012"/>
                  </a:lnTo>
                  <a:lnTo>
                    <a:pt x="2984449" y="126974"/>
                  </a:lnTo>
                  <a:lnTo>
                    <a:pt x="3110077" y="60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91568" y="812291"/>
            <a:ext cx="79476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e.g.,</a:t>
            </a:r>
            <a:r>
              <a:rPr dirty="0"/>
              <a:t> </a:t>
            </a:r>
            <a:r>
              <a:rPr spc="-5" dirty="0"/>
              <a:t>“Block</a:t>
            </a:r>
            <a:r>
              <a:rPr dirty="0"/>
              <a:t> </a:t>
            </a:r>
            <a:r>
              <a:rPr spc="15" dirty="0"/>
              <a:t>View”</a:t>
            </a:r>
            <a:r>
              <a:rPr dirty="0"/>
              <a:t> of </a:t>
            </a:r>
            <a:r>
              <a:rPr spc="-5" dirty="0"/>
              <a:t>multi-class</a:t>
            </a:r>
            <a:r>
              <a:rPr dirty="0"/>
              <a:t> NN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47396" y="3006852"/>
            <a:ext cx="100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latin typeface="Calibri Light"/>
                <a:cs typeface="Calibri Light"/>
              </a:rPr>
              <a:t>x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8818" y="4006595"/>
            <a:ext cx="92773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339725">
              <a:lnSpc>
                <a:spcPct val="120000"/>
              </a:lnSpc>
              <a:spcBef>
                <a:spcPts val="100"/>
              </a:spcBef>
            </a:pPr>
            <a:r>
              <a:rPr sz="2100" b="0" spc="-22" baseline="-15873" dirty="0">
                <a:latin typeface="Calibri Light"/>
                <a:cs typeface="Calibri Light"/>
              </a:rPr>
              <a:t>1</a:t>
            </a:r>
            <a:r>
              <a:rPr sz="900" b="0" spc="-15" dirty="0">
                <a:latin typeface="Calibri Light"/>
                <a:cs typeface="Calibri Light"/>
              </a:rPr>
              <a:t>st </a:t>
            </a:r>
            <a:r>
              <a:rPr sz="900" b="0" spc="-10" dirty="0">
                <a:latin typeface="Calibri Light"/>
                <a:cs typeface="Calibri Light"/>
              </a:rPr>
              <a:t> </a:t>
            </a:r>
            <a:r>
              <a:rPr sz="1400" b="0" spc="-30" dirty="0">
                <a:latin typeface="Calibri Light"/>
                <a:cs typeface="Calibri Light"/>
              </a:rPr>
              <a:t>h</a:t>
            </a:r>
            <a:r>
              <a:rPr sz="1400" b="0" spc="-10" dirty="0">
                <a:latin typeface="Calibri Light"/>
                <a:cs typeface="Calibri Light"/>
              </a:rPr>
              <a:t>i</a:t>
            </a:r>
            <a:r>
              <a:rPr sz="1400" b="0" spc="-30" dirty="0">
                <a:latin typeface="Calibri Light"/>
                <a:cs typeface="Calibri Light"/>
              </a:rPr>
              <a:t>dde</a:t>
            </a:r>
            <a:r>
              <a:rPr sz="1400" b="0" dirty="0">
                <a:latin typeface="Calibri Light"/>
                <a:cs typeface="Calibri Light"/>
              </a:rPr>
              <a:t>n</a:t>
            </a:r>
            <a:r>
              <a:rPr sz="1400" b="0" spc="-45" dirty="0">
                <a:latin typeface="Calibri Light"/>
                <a:cs typeface="Calibri Light"/>
              </a:rPr>
              <a:t> </a:t>
            </a:r>
            <a:r>
              <a:rPr sz="1400" b="0" spc="-10" dirty="0">
                <a:latin typeface="Calibri Light"/>
                <a:cs typeface="Calibri Light"/>
              </a:rPr>
              <a:t>l</a:t>
            </a:r>
            <a:r>
              <a:rPr sz="1400" b="0" spc="-50" dirty="0">
                <a:latin typeface="Calibri Light"/>
                <a:cs typeface="Calibri Light"/>
              </a:rPr>
              <a:t>a</a:t>
            </a:r>
            <a:r>
              <a:rPr sz="1400" b="0" spc="-35" dirty="0">
                <a:latin typeface="Calibri Light"/>
                <a:cs typeface="Calibri Light"/>
              </a:rPr>
              <a:t>y</a:t>
            </a:r>
            <a:r>
              <a:rPr sz="1400" b="0" spc="-30" dirty="0">
                <a:latin typeface="Calibri Light"/>
                <a:cs typeface="Calibri Light"/>
              </a:rPr>
              <a:t>e</a:t>
            </a:r>
            <a:r>
              <a:rPr sz="1400" b="0" dirty="0">
                <a:latin typeface="Calibri Light"/>
                <a:cs typeface="Calibri Light"/>
              </a:rPr>
              <a:t>r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5794" y="4040123"/>
            <a:ext cx="92773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321945">
              <a:lnSpc>
                <a:spcPct val="118600"/>
              </a:lnSpc>
              <a:spcBef>
                <a:spcPts val="100"/>
              </a:spcBef>
            </a:pPr>
            <a:r>
              <a:rPr sz="2100" b="0" spc="-22" baseline="-15873" dirty="0">
                <a:latin typeface="Calibri Light"/>
                <a:cs typeface="Calibri Light"/>
              </a:rPr>
              <a:t>2</a:t>
            </a:r>
            <a:r>
              <a:rPr sz="900" b="0" spc="-15" dirty="0">
                <a:latin typeface="Calibri Light"/>
                <a:cs typeface="Calibri Light"/>
              </a:rPr>
              <a:t>nd </a:t>
            </a:r>
            <a:r>
              <a:rPr sz="900" b="0" spc="-10" dirty="0">
                <a:latin typeface="Calibri Light"/>
                <a:cs typeface="Calibri Light"/>
              </a:rPr>
              <a:t> </a:t>
            </a:r>
            <a:r>
              <a:rPr sz="1400" b="0" spc="-30" dirty="0">
                <a:latin typeface="Calibri Light"/>
                <a:cs typeface="Calibri Light"/>
              </a:rPr>
              <a:t>h</a:t>
            </a:r>
            <a:r>
              <a:rPr sz="1400" b="0" spc="-10" dirty="0">
                <a:latin typeface="Calibri Light"/>
                <a:cs typeface="Calibri Light"/>
              </a:rPr>
              <a:t>i</a:t>
            </a:r>
            <a:r>
              <a:rPr sz="1400" b="0" spc="-30" dirty="0">
                <a:latin typeface="Calibri Light"/>
                <a:cs typeface="Calibri Light"/>
              </a:rPr>
              <a:t>dde</a:t>
            </a:r>
            <a:r>
              <a:rPr sz="1400" b="0" dirty="0">
                <a:latin typeface="Calibri Light"/>
                <a:cs typeface="Calibri Light"/>
              </a:rPr>
              <a:t>n</a:t>
            </a:r>
            <a:r>
              <a:rPr sz="1400" b="0" spc="-45" dirty="0">
                <a:latin typeface="Calibri Light"/>
                <a:cs typeface="Calibri Light"/>
              </a:rPr>
              <a:t> </a:t>
            </a:r>
            <a:r>
              <a:rPr sz="1400" b="0" spc="-10" dirty="0">
                <a:latin typeface="Calibri Light"/>
                <a:cs typeface="Calibri Light"/>
              </a:rPr>
              <a:t>l</a:t>
            </a:r>
            <a:r>
              <a:rPr sz="1400" b="0" spc="-50" dirty="0">
                <a:latin typeface="Calibri Light"/>
                <a:cs typeface="Calibri Light"/>
              </a:rPr>
              <a:t>a</a:t>
            </a:r>
            <a:r>
              <a:rPr sz="1400" b="0" spc="-35" dirty="0">
                <a:latin typeface="Calibri Light"/>
                <a:cs typeface="Calibri Light"/>
              </a:rPr>
              <a:t>y</a:t>
            </a:r>
            <a:r>
              <a:rPr sz="1400" b="0" spc="-30" dirty="0">
                <a:latin typeface="Calibri Light"/>
                <a:cs typeface="Calibri Light"/>
              </a:rPr>
              <a:t>e</a:t>
            </a:r>
            <a:r>
              <a:rPr sz="1400" b="0" dirty="0">
                <a:latin typeface="Calibri Light"/>
                <a:cs typeface="Calibri Light"/>
              </a:rPr>
              <a:t>r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92543" y="4235196"/>
            <a:ext cx="889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30" dirty="0">
                <a:latin typeface="Calibri Light"/>
                <a:cs typeface="Calibri Light"/>
              </a:rPr>
              <a:t>Ou</a:t>
            </a:r>
            <a:r>
              <a:rPr sz="1400" b="0" spc="-25" dirty="0">
                <a:latin typeface="Calibri Light"/>
                <a:cs typeface="Calibri Light"/>
              </a:rPr>
              <a:t>t</a:t>
            </a:r>
            <a:r>
              <a:rPr sz="1400" b="0" spc="-30" dirty="0">
                <a:latin typeface="Calibri Light"/>
                <a:cs typeface="Calibri Light"/>
              </a:rPr>
              <a:t>pu</a:t>
            </a:r>
            <a:r>
              <a:rPr sz="1400" b="0" dirty="0">
                <a:latin typeface="Calibri Light"/>
                <a:cs typeface="Calibri Light"/>
              </a:rPr>
              <a:t>t</a:t>
            </a:r>
            <a:r>
              <a:rPr sz="1400" b="0" spc="-40" dirty="0">
                <a:latin typeface="Calibri Light"/>
                <a:cs typeface="Calibri Light"/>
              </a:rPr>
              <a:t> </a:t>
            </a:r>
            <a:r>
              <a:rPr sz="1400" b="0" spc="-10" dirty="0">
                <a:latin typeface="Calibri Light"/>
                <a:cs typeface="Calibri Light"/>
              </a:rPr>
              <a:t>l</a:t>
            </a:r>
            <a:r>
              <a:rPr sz="1400" b="0" spc="-50" dirty="0">
                <a:latin typeface="Calibri Light"/>
                <a:cs typeface="Calibri Light"/>
              </a:rPr>
              <a:t>a</a:t>
            </a:r>
            <a:r>
              <a:rPr sz="1400" b="0" spc="-35" dirty="0">
                <a:latin typeface="Calibri Light"/>
                <a:cs typeface="Calibri Light"/>
              </a:rPr>
              <a:t>y</a:t>
            </a:r>
            <a:r>
              <a:rPr sz="1400" b="0" spc="-30" dirty="0">
                <a:latin typeface="Calibri Light"/>
                <a:cs typeface="Calibri Light"/>
              </a:rPr>
              <a:t>e</a:t>
            </a:r>
            <a:r>
              <a:rPr sz="1400" b="0" dirty="0">
                <a:latin typeface="Calibri Light"/>
                <a:cs typeface="Calibri Light"/>
              </a:rPr>
              <a:t>r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5981" y="2966209"/>
            <a:ext cx="397510" cy="3759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630"/>
              </a:spcBef>
            </a:pPr>
            <a:r>
              <a:rPr sz="1500" b="0" dirty="0">
                <a:latin typeface="Calibri Light"/>
                <a:cs typeface="Calibri Light"/>
              </a:rPr>
              <a:t>*</a:t>
            </a:r>
            <a:endParaRPr sz="1500">
              <a:latin typeface="Calibri Light"/>
              <a:cs typeface="Calibri Ligh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91666" y="2963134"/>
            <a:ext cx="3171190" cy="402590"/>
            <a:chOff x="3191666" y="2963134"/>
            <a:chExt cx="3171190" cy="402590"/>
          </a:xfrm>
        </p:grpSpPr>
        <p:sp>
          <p:nvSpPr>
            <p:cNvPr id="25" name="object 25"/>
            <p:cNvSpPr/>
            <p:nvPr/>
          </p:nvSpPr>
          <p:spPr>
            <a:xfrm>
              <a:off x="3191666" y="3112352"/>
              <a:ext cx="397510" cy="99060"/>
            </a:xfrm>
            <a:custGeom>
              <a:avLst/>
              <a:gdLst/>
              <a:ahLst/>
              <a:cxnLst/>
              <a:rect l="l" t="t" r="r" b="b"/>
              <a:pathLst>
                <a:path w="397510" h="99060">
                  <a:moveTo>
                    <a:pt x="312576" y="0"/>
                  </a:moveTo>
                  <a:lnTo>
                    <a:pt x="312576" y="40375"/>
                  </a:lnTo>
                  <a:lnTo>
                    <a:pt x="0" y="40375"/>
                  </a:lnTo>
                  <a:lnTo>
                    <a:pt x="0" y="58323"/>
                  </a:lnTo>
                  <a:lnTo>
                    <a:pt x="312576" y="58323"/>
                  </a:lnTo>
                  <a:lnTo>
                    <a:pt x="312576" y="98699"/>
                  </a:lnTo>
                  <a:lnTo>
                    <a:pt x="396899" y="49349"/>
                  </a:lnTo>
                  <a:lnTo>
                    <a:pt x="312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7801" y="297265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900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900" y="375899"/>
                  </a:lnTo>
                  <a:lnTo>
                    <a:pt x="3969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7801" y="297265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56253" y="298019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900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900" y="375899"/>
                  </a:lnTo>
                  <a:lnTo>
                    <a:pt x="396900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56253" y="298019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677" y="3076140"/>
              <a:ext cx="211877" cy="18413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886175" y="276555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="0" spc="-7" baseline="617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600" b="0" spc="-5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6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7801" y="2972659"/>
            <a:ext cx="397510" cy="3759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630"/>
              </a:spcBef>
            </a:pPr>
            <a:r>
              <a:rPr sz="1500" b="0" dirty="0">
                <a:latin typeface="Calibri Light"/>
                <a:cs typeface="Calibri Light"/>
              </a:rPr>
              <a:t>*</a:t>
            </a:r>
            <a:endParaRPr sz="1500">
              <a:latin typeface="Calibri Light"/>
              <a:cs typeface="Calibri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63490" y="2972285"/>
            <a:ext cx="3273425" cy="402590"/>
            <a:chOff x="5563490" y="2972285"/>
            <a:chExt cx="3273425" cy="402590"/>
          </a:xfrm>
        </p:grpSpPr>
        <p:sp>
          <p:nvSpPr>
            <p:cNvPr id="34" name="object 34"/>
            <p:cNvSpPr/>
            <p:nvPr/>
          </p:nvSpPr>
          <p:spPr>
            <a:xfrm>
              <a:off x="5563490" y="3118802"/>
              <a:ext cx="397510" cy="99060"/>
            </a:xfrm>
            <a:custGeom>
              <a:avLst/>
              <a:gdLst/>
              <a:ahLst/>
              <a:cxnLst/>
              <a:rect l="l" t="t" r="r" b="b"/>
              <a:pathLst>
                <a:path w="397510" h="99060">
                  <a:moveTo>
                    <a:pt x="312576" y="0"/>
                  </a:moveTo>
                  <a:lnTo>
                    <a:pt x="312576" y="40375"/>
                  </a:lnTo>
                  <a:lnTo>
                    <a:pt x="0" y="40375"/>
                  </a:lnTo>
                  <a:lnTo>
                    <a:pt x="0" y="58323"/>
                  </a:lnTo>
                  <a:lnTo>
                    <a:pt x="312576" y="58323"/>
                  </a:lnTo>
                  <a:lnTo>
                    <a:pt x="312576" y="98699"/>
                  </a:lnTo>
                  <a:lnTo>
                    <a:pt x="396899" y="49349"/>
                  </a:lnTo>
                  <a:lnTo>
                    <a:pt x="312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41767" y="298181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396899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899" y="375899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41767" y="298181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0" y="0"/>
                  </a:moveTo>
                  <a:lnTo>
                    <a:pt x="396899" y="0"/>
                  </a:lnTo>
                  <a:lnTo>
                    <a:pt x="396899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0215" y="298935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396899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899" y="375899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30215" y="298935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50184" y="2808223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="0" spc="-7" baseline="617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600" b="0" spc="-5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600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41767" y="2981810"/>
            <a:ext cx="397510" cy="3759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630"/>
              </a:spcBef>
            </a:pPr>
            <a:r>
              <a:rPr sz="1500" b="0" dirty="0">
                <a:latin typeface="Calibri Light"/>
                <a:cs typeface="Calibri Light"/>
              </a:rPr>
              <a:t>*</a:t>
            </a:r>
            <a:endParaRPr sz="1500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037451" y="3005332"/>
            <a:ext cx="748030" cy="344805"/>
            <a:chOff x="8037451" y="3005332"/>
            <a:chExt cx="748030" cy="344805"/>
          </a:xfrm>
        </p:grpSpPr>
        <p:sp>
          <p:nvSpPr>
            <p:cNvPr id="42" name="object 42"/>
            <p:cNvSpPr/>
            <p:nvPr/>
          </p:nvSpPr>
          <p:spPr>
            <a:xfrm>
              <a:off x="8037451" y="3127951"/>
              <a:ext cx="397510" cy="99060"/>
            </a:xfrm>
            <a:custGeom>
              <a:avLst/>
              <a:gdLst/>
              <a:ahLst/>
              <a:cxnLst/>
              <a:rect l="l" t="t" r="r" b="b"/>
              <a:pathLst>
                <a:path w="397509" h="99060">
                  <a:moveTo>
                    <a:pt x="312577" y="0"/>
                  </a:moveTo>
                  <a:lnTo>
                    <a:pt x="312577" y="40375"/>
                  </a:lnTo>
                  <a:lnTo>
                    <a:pt x="0" y="40375"/>
                  </a:lnTo>
                  <a:lnTo>
                    <a:pt x="0" y="58324"/>
                  </a:lnTo>
                  <a:lnTo>
                    <a:pt x="312577" y="58324"/>
                  </a:lnTo>
                  <a:lnTo>
                    <a:pt x="312577" y="98700"/>
                  </a:lnTo>
                  <a:lnTo>
                    <a:pt x="396900" y="49350"/>
                  </a:lnTo>
                  <a:lnTo>
                    <a:pt x="312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055" y="3005332"/>
              <a:ext cx="351116" cy="34436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297191" y="2828035"/>
            <a:ext cx="85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57516" y="2906267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0" dirty="0">
                <a:solidFill>
                  <a:srgbClr val="0000FF"/>
                </a:solidFill>
                <a:latin typeface="Calibri Light"/>
                <a:cs typeface="Calibri Light"/>
              </a:rPr>
              <a:t>1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12641" y="2818891"/>
            <a:ext cx="85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72966" y="2897123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0" dirty="0">
                <a:solidFill>
                  <a:srgbClr val="0000FF"/>
                </a:solidFill>
                <a:latin typeface="Calibri Light"/>
                <a:cs typeface="Calibri Light"/>
              </a:rPr>
              <a:t>2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89862" y="2897123"/>
            <a:ext cx="774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0" dirty="0">
                <a:solidFill>
                  <a:srgbClr val="0000FF"/>
                </a:solidFill>
                <a:latin typeface="Calibri Light"/>
                <a:cs typeface="Calibri Light"/>
              </a:rPr>
              <a:t>3</a:t>
            </a:r>
            <a:endParaRPr sz="800">
              <a:latin typeface="Calibri Light"/>
              <a:cs typeface="Calibri 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20298" y="2776220"/>
            <a:ext cx="207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latin typeface="Calibri Light"/>
                <a:cs typeface="Calibri Light"/>
              </a:rPr>
              <a:t>h</a:t>
            </a:r>
            <a:r>
              <a:rPr sz="1200" b="0" baseline="-13888" dirty="0">
                <a:latin typeface="Calibri Light"/>
                <a:cs typeface="Calibri Light"/>
              </a:rPr>
              <a:t>1</a:t>
            </a:r>
            <a:endParaRPr sz="1200" baseline="-13888">
              <a:latin typeface="Calibri Light"/>
              <a:cs typeface="Calibri Ligh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61035" y="2812796"/>
            <a:ext cx="207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latin typeface="Calibri Light"/>
                <a:cs typeface="Calibri Light"/>
              </a:rPr>
              <a:t>h</a:t>
            </a:r>
            <a:r>
              <a:rPr sz="1200" b="0" baseline="-13888" dirty="0">
                <a:latin typeface="Calibri Light"/>
                <a:cs typeface="Calibri Light"/>
              </a:rPr>
              <a:t>2</a:t>
            </a:r>
            <a:endParaRPr sz="1200" baseline="-13888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06908" y="2729484"/>
            <a:ext cx="1312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350" b="0" spc="-7" baseline="617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600" b="0" spc="-5" dirty="0">
                <a:solidFill>
                  <a:srgbClr val="FF00FF"/>
                </a:solidFill>
                <a:latin typeface="Calibri Light"/>
                <a:cs typeface="Calibri Light"/>
              </a:rPr>
              <a:t>3	</a:t>
            </a:r>
            <a:r>
              <a:rPr sz="1800" b="0" baseline="-23148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800" b="0" spc="375" baseline="-2314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100" b="0" spc="-37" baseline="1984" dirty="0">
                <a:latin typeface="Calibri Light"/>
                <a:cs typeface="Calibri Light"/>
              </a:rPr>
              <a:t>“Softmax”</a:t>
            </a:r>
            <a:endParaRPr sz="2100" baseline="1984">
              <a:latin typeface="Calibri Light"/>
              <a:cs typeface="Calibri Ligh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567772" y="4308348"/>
            <a:ext cx="894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25" dirty="0">
                <a:latin typeface="Calibri Light"/>
                <a:cs typeface="Calibri Light"/>
              </a:rPr>
              <a:t>L</a:t>
            </a:r>
            <a:r>
              <a:rPr sz="1400" b="0" spc="-30" dirty="0">
                <a:latin typeface="Calibri Light"/>
                <a:cs typeface="Calibri Light"/>
              </a:rPr>
              <a:t>o</a:t>
            </a:r>
            <a:r>
              <a:rPr sz="1400" b="0" spc="-20" dirty="0">
                <a:latin typeface="Calibri Light"/>
                <a:cs typeface="Calibri Light"/>
              </a:rPr>
              <a:t>s</a:t>
            </a:r>
            <a:r>
              <a:rPr sz="1400" b="0" dirty="0">
                <a:latin typeface="Calibri Light"/>
                <a:cs typeface="Calibri Light"/>
              </a:rPr>
              <a:t>s</a:t>
            </a:r>
            <a:r>
              <a:rPr sz="1400" b="0" spc="-35" dirty="0">
                <a:latin typeface="Calibri Light"/>
                <a:cs typeface="Calibri Light"/>
              </a:rPr>
              <a:t> </a:t>
            </a:r>
            <a:r>
              <a:rPr sz="1400" b="0" spc="-45" dirty="0">
                <a:latin typeface="Calibri Light"/>
                <a:cs typeface="Calibri Light"/>
              </a:rPr>
              <a:t>M</a:t>
            </a:r>
            <a:r>
              <a:rPr sz="1400" b="0" spc="-35" dirty="0">
                <a:latin typeface="Calibri Light"/>
                <a:cs typeface="Calibri Light"/>
              </a:rPr>
              <a:t>o</a:t>
            </a:r>
            <a:r>
              <a:rPr sz="1400" b="0" spc="-30" dirty="0">
                <a:latin typeface="Calibri Light"/>
                <a:cs typeface="Calibri Light"/>
              </a:rPr>
              <a:t>du</a:t>
            </a:r>
            <a:r>
              <a:rPr sz="1400" b="0" spc="-10" dirty="0">
                <a:latin typeface="Calibri Light"/>
                <a:cs typeface="Calibri Light"/>
              </a:rPr>
              <a:t>l</a:t>
            </a:r>
            <a:r>
              <a:rPr sz="1400" b="0" dirty="0">
                <a:latin typeface="Calibri Light"/>
                <a:cs typeface="Calibri Light"/>
              </a:rPr>
              <a:t>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463219" y="2962352"/>
            <a:ext cx="1066800" cy="403225"/>
          </a:xfrm>
          <a:prstGeom prst="rect">
            <a:avLst/>
          </a:prstGeom>
          <a:solidFill>
            <a:srgbClr val="FBE5D6"/>
          </a:solidFill>
          <a:ln w="28575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615"/>
              </a:spcBef>
            </a:pPr>
            <a:r>
              <a:rPr sz="1400" b="0" dirty="0">
                <a:latin typeface="Calibri Light"/>
                <a:cs typeface="Calibri Light"/>
              </a:rPr>
              <a:t>E</a:t>
            </a:r>
            <a:r>
              <a:rPr sz="1400" b="0" spc="-70" dirty="0">
                <a:latin typeface="Calibri Light"/>
                <a:cs typeface="Calibri Light"/>
              </a:rPr>
              <a:t> </a:t>
            </a:r>
            <a:r>
              <a:rPr sz="1400" b="0" spc="-20" dirty="0">
                <a:latin typeface="Calibri Light"/>
                <a:cs typeface="Calibri Light"/>
              </a:rPr>
              <a:t>(ŷ,y)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11878" y="2894076"/>
            <a:ext cx="1041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latin typeface="Calibri Light"/>
                <a:cs typeface="Calibri Light"/>
              </a:rPr>
              <a:t>ŷ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32130" y="2237985"/>
            <a:ext cx="359410" cy="437515"/>
          </a:xfrm>
          <a:custGeom>
            <a:avLst/>
            <a:gdLst/>
            <a:ahLst/>
            <a:cxnLst/>
            <a:rect l="l" t="t" r="r" b="b"/>
            <a:pathLst>
              <a:path w="359410" h="437514">
                <a:moveTo>
                  <a:pt x="275033" y="341879"/>
                </a:moveTo>
                <a:lnTo>
                  <a:pt x="229590" y="379093"/>
                </a:lnTo>
                <a:lnTo>
                  <a:pt x="359183" y="437117"/>
                </a:lnTo>
                <a:lnTo>
                  <a:pt x="339856" y="351704"/>
                </a:lnTo>
                <a:lnTo>
                  <a:pt x="283080" y="351704"/>
                </a:lnTo>
                <a:lnTo>
                  <a:pt x="275033" y="341879"/>
                </a:lnTo>
                <a:close/>
              </a:path>
              <a:path w="359410" h="437514">
                <a:moveTo>
                  <a:pt x="282402" y="335844"/>
                </a:moveTo>
                <a:lnTo>
                  <a:pt x="275033" y="341879"/>
                </a:lnTo>
                <a:lnTo>
                  <a:pt x="283080" y="351704"/>
                </a:lnTo>
                <a:lnTo>
                  <a:pt x="290449" y="345669"/>
                </a:lnTo>
                <a:lnTo>
                  <a:pt x="282402" y="335844"/>
                </a:lnTo>
                <a:close/>
              </a:path>
              <a:path w="359410" h="437514">
                <a:moveTo>
                  <a:pt x="327846" y="298629"/>
                </a:moveTo>
                <a:lnTo>
                  <a:pt x="282402" y="335844"/>
                </a:lnTo>
                <a:lnTo>
                  <a:pt x="290449" y="345669"/>
                </a:lnTo>
                <a:lnTo>
                  <a:pt x="283080" y="351704"/>
                </a:lnTo>
                <a:lnTo>
                  <a:pt x="339856" y="351704"/>
                </a:lnTo>
                <a:lnTo>
                  <a:pt x="327846" y="298629"/>
                </a:lnTo>
                <a:close/>
              </a:path>
              <a:path w="359410" h="437514">
                <a:moveTo>
                  <a:pt x="7368" y="0"/>
                </a:moveTo>
                <a:lnTo>
                  <a:pt x="0" y="6035"/>
                </a:lnTo>
                <a:lnTo>
                  <a:pt x="275033" y="341879"/>
                </a:lnTo>
                <a:lnTo>
                  <a:pt x="282402" y="335844"/>
                </a:lnTo>
                <a:lnTo>
                  <a:pt x="7368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106658" y="2028952"/>
            <a:ext cx="8870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W</a:t>
            </a:r>
            <a:r>
              <a:rPr sz="1300" b="0" spc="-2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300" b="0" spc="-3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300" b="0" spc="-2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spc="-5" dirty="0">
                <a:solidFill>
                  <a:srgbClr val="434343"/>
                </a:solidFill>
                <a:latin typeface="Calibri Light"/>
                <a:cs typeface="Calibri Light"/>
              </a:rPr>
              <a:t>matrix</a:t>
            </a:r>
            <a:endParaRPr sz="1300">
              <a:latin typeface="Calibri Light"/>
              <a:cs typeface="Calibri Ligh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421626" y="2176110"/>
            <a:ext cx="650875" cy="690245"/>
          </a:xfrm>
          <a:custGeom>
            <a:avLst/>
            <a:gdLst/>
            <a:ahLst/>
            <a:cxnLst/>
            <a:rect l="l" t="t" r="r" b="b"/>
            <a:pathLst>
              <a:path w="650875" h="690244">
                <a:moveTo>
                  <a:pt x="40867" y="554052"/>
                </a:moveTo>
                <a:lnTo>
                  <a:pt x="0" y="690034"/>
                </a:lnTo>
                <a:lnTo>
                  <a:pt x="133305" y="641139"/>
                </a:lnTo>
                <a:lnTo>
                  <a:pt x="100364" y="610105"/>
                </a:lnTo>
                <a:lnTo>
                  <a:pt x="81843" y="610105"/>
                </a:lnTo>
                <a:lnTo>
                  <a:pt x="74910" y="603573"/>
                </a:lnTo>
                <a:lnTo>
                  <a:pt x="83619" y="594329"/>
                </a:lnTo>
                <a:lnTo>
                  <a:pt x="40867" y="554052"/>
                </a:lnTo>
                <a:close/>
              </a:path>
              <a:path w="650875" h="690244">
                <a:moveTo>
                  <a:pt x="83619" y="594329"/>
                </a:moveTo>
                <a:lnTo>
                  <a:pt x="74910" y="603573"/>
                </a:lnTo>
                <a:lnTo>
                  <a:pt x="81843" y="610105"/>
                </a:lnTo>
                <a:lnTo>
                  <a:pt x="90552" y="600861"/>
                </a:lnTo>
                <a:lnTo>
                  <a:pt x="83619" y="594329"/>
                </a:lnTo>
                <a:close/>
              </a:path>
              <a:path w="650875" h="690244">
                <a:moveTo>
                  <a:pt x="90552" y="600861"/>
                </a:moveTo>
                <a:lnTo>
                  <a:pt x="81843" y="610105"/>
                </a:lnTo>
                <a:lnTo>
                  <a:pt x="100364" y="610105"/>
                </a:lnTo>
                <a:lnTo>
                  <a:pt x="90552" y="600861"/>
                </a:lnTo>
                <a:close/>
              </a:path>
              <a:path w="650875" h="690244">
                <a:moveTo>
                  <a:pt x="643544" y="0"/>
                </a:moveTo>
                <a:lnTo>
                  <a:pt x="83619" y="594329"/>
                </a:lnTo>
                <a:lnTo>
                  <a:pt x="90552" y="600861"/>
                </a:lnTo>
                <a:lnTo>
                  <a:pt x="650476" y="6531"/>
                </a:lnTo>
                <a:lnTo>
                  <a:pt x="64354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970526" y="1971040"/>
            <a:ext cx="8001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z</a:t>
            </a:r>
            <a:r>
              <a:rPr sz="1300" b="0" spc="-2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300" b="0" spc="-2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300" b="0" spc="-2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spc="-10" dirty="0">
                <a:solidFill>
                  <a:srgbClr val="434343"/>
                </a:solidFill>
                <a:latin typeface="Calibri Light"/>
                <a:cs typeface="Calibri Light"/>
              </a:rPr>
              <a:t>vector</a:t>
            </a:r>
            <a:endParaRPr sz="1300">
              <a:latin typeface="Calibri Light"/>
              <a:cs typeface="Calibri Light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8640CB0-AE42-498C-AF5E-189D67B39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39" y="4887939"/>
            <a:ext cx="5816732" cy="1932413"/>
          </a:xfrm>
          <a:prstGeom prst="rect">
            <a:avLst/>
          </a:prstGeom>
        </p:spPr>
      </p:pic>
      <p:sp>
        <p:nvSpPr>
          <p:cNvPr id="75" name="object 2">
            <a:extLst>
              <a:ext uri="{FF2B5EF4-FFF2-40B4-BE49-F238E27FC236}">
                <a16:creationId xmlns:a16="http://schemas.microsoft.com/office/drawing/2014/main" id="{B124DADC-3019-4B86-926C-E722DE9B670C}"/>
              </a:ext>
            </a:extLst>
          </p:cNvPr>
          <p:cNvSpPr txBox="1">
            <a:spLocks/>
          </p:cNvSpPr>
          <p:nvPr/>
        </p:nvSpPr>
        <p:spPr>
          <a:xfrm>
            <a:off x="4515756" y="6154227"/>
            <a:ext cx="7298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“Block </a:t>
            </a:r>
            <a:r>
              <a:rPr lang="en-US" sz="2400" kern="0" spc="15" dirty="0"/>
              <a:t>View”</a:t>
            </a:r>
            <a:r>
              <a:rPr lang="en-US" sz="2400" kern="0" spc="-5" dirty="0"/>
              <a:t> of</a:t>
            </a:r>
            <a:r>
              <a:rPr lang="en-US" sz="2400" kern="0" spc="-10" dirty="0"/>
              <a:t> Logistic </a:t>
            </a:r>
            <a:r>
              <a:rPr lang="en-US" sz="2400" kern="0" spc="-20" dirty="0"/>
              <a:t>Regression</a:t>
            </a:r>
            <a:endParaRPr lang="en-US" sz="2400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0208" y="2231438"/>
            <a:ext cx="473709" cy="473709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473400" y="0"/>
                </a:lnTo>
                <a:lnTo>
                  <a:pt x="473400" y="473400"/>
                </a:lnTo>
                <a:lnTo>
                  <a:pt x="0" y="4734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82290" y="2306828"/>
            <a:ext cx="24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1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0208" y="3003755"/>
            <a:ext cx="473709" cy="473709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473400" y="0"/>
                </a:lnTo>
                <a:lnTo>
                  <a:pt x="473400" y="473400"/>
                </a:lnTo>
                <a:lnTo>
                  <a:pt x="0" y="4734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82290" y="3077971"/>
            <a:ext cx="24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2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0208" y="3815477"/>
            <a:ext cx="473709" cy="473709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473400" y="0"/>
                </a:lnTo>
                <a:lnTo>
                  <a:pt x="473400" y="473399"/>
                </a:lnTo>
                <a:lnTo>
                  <a:pt x="0" y="4733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82290" y="3888740"/>
            <a:ext cx="24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3</a:t>
            </a:r>
            <a:endParaRPr sz="1800" baseline="-13888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39468" y="1691128"/>
            <a:ext cx="4933950" cy="3230245"/>
            <a:chOff x="4139468" y="1691128"/>
            <a:chExt cx="4933950" cy="3230245"/>
          </a:xfrm>
        </p:grpSpPr>
        <p:sp>
          <p:nvSpPr>
            <p:cNvPr id="9" name="object 9"/>
            <p:cNvSpPr/>
            <p:nvPr/>
          </p:nvSpPr>
          <p:spPr>
            <a:xfrm>
              <a:off x="4139463" y="1997976"/>
              <a:ext cx="3785235" cy="2607945"/>
            </a:xfrm>
            <a:custGeom>
              <a:avLst/>
              <a:gdLst/>
              <a:ahLst/>
              <a:cxnLst/>
              <a:rect l="l" t="t" r="r" b="b"/>
              <a:pathLst>
                <a:path w="3785234" h="2607945">
                  <a:moveTo>
                    <a:pt x="1215834" y="14579"/>
                  </a:moveTo>
                  <a:lnTo>
                    <a:pt x="1215402" y="14732"/>
                  </a:lnTo>
                  <a:lnTo>
                    <a:pt x="1145590" y="7429"/>
                  </a:lnTo>
                  <a:lnTo>
                    <a:pt x="1145590" y="123710"/>
                  </a:lnTo>
                  <a:lnTo>
                    <a:pt x="794080" y="715327"/>
                  </a:lnTo>
                  <a:lnTo>
                    <a:pt x="789089" y="713752"/>
                  </a:lnTo>
                  <a:lnTo>
                    <a:pt x="789089" y="723734"/>
                  </a:lnTo>
                  <a:lnTo>
                    <a:pt x="596836" y="1047305"/>
                  </a:lnTo>
                  <a:lnTo>
                    <a:pt x="589483" y="1049667"/>
                  </a:lnTo>
                  <a:lnTo>
                    <a:pt x="589483" y="1059688"/>
                  </a:lnTo>
                  <a:lnTo>
                    <a:pt x="582917" y="1070737"/>
                  </a:lnTo>
                  <a:lnTo>
                    <a:pt x="577862" y="1065428"/>
                  </a:lnTo>
                  <a:lnTo>
                    <a:pt x="577862" y="1079246"/>
                  </a:lnTo>
                  <a:lnTo>
                    <a:pt x="464400" y="1270228"/>
                  </a:lnTo>
                  <a:lnTo>
                    <a:pt x="458800" y="1260386"/>
                  </a:lnTo>
                  <a:lnTo>
                    <a:pt x="458800" y="1279639"/>
                  </a:lnTo>
                  <a:lnTo>
                    <a:pt x="389585" y="1396149"/>
                  </a:lnTo>
                  <a:lnTo>
                    <a:pt x="384670" y="1394129"/>
                  </a:lnTo>
                  <a:lnTo>
                    <a:pt x="384670" y="1404416"/>
                  </a:lnTo>
                  <a:lnTo>
                    <a:pt x="292773" y="1559102"/>
                  </a:lnTo>
                  <a:lnTo>
                    <a:pt x="21475" y="1254785"/>
                  </a:lnTo>
                  <a:lnTo>
                    <a:pt x="384670" y="1404416"/>
                  </a:lnTo>
                  <a:lnTo>
                    <a:pt x="384670" y="1394129"/>
                  </a:lnTo>
                  <a:lnTo>
                    <a:pt x="17995" y="1243050"/>
                  </a:lnTo>
                  <a:lnTo>
                    <a:pt x="373214" y="1129068"/>
                  </a:lnTo>
                  <a:lnTo>
                    <a:pt x="458800" y="1279639"/>
                  </a:lnTo>
                  <a:lnTo>
                    <a:pt x="458800" y="1260386"/>
                  </a:lnTo>
                  <a:lnTo>
                    <a:pt x="382473" y="1126096"/>
                  </a:lnTo>
                  <a:lnTo>
                    <a:pt x="566318" y="1067117"/>
                  </a:lnTo>
                  <a:lnTo>
                    <a:pt x="577862" y="1079246"/>
                  </a:lnTo>
                  <a:lnTo>
                    <a:pt x="577862" y="1065428"/>
                  </a:lnTo>
                  <a:lnTo>
                    <a:pt x="576402" y="1063879"/>
                  </a:lnTo>
                  <a:lnTo>
                    <a:pt x="589483" y="1059688"/>
                  </a:lnTo>
                  <a:lnTo>
                    <a:pt x="589483" y="1049667"/>
                  </a:lnTo>
                  <a:lnTo>
                    <a:pt x="569087" y="1056208"/>
                  </a:lnTo>
                  <a:lnTo>
                    <a:pt x="559003" y="1045629"/>
                  </a:lnTo>
                  <a:lnTo>
                    <a:pt x="559003" y="1059446"/>
                  </a:lnTo>
                  <a:lnTo>
                    <a:pt x="377659" y="1117638"/>
                  </a:lnTo>
                  <a:lnTo>
                    <a:pt x="368401" y="1101356"/>
                  </a:lnTo>
                  <a:lnTo>
                    <a:pt x="368401" y="1120609"/>
                  </a:lnTo>
                  <a:lnTo>
                    <a:pt x="21158" y="1232014"/>
                  </a:lnTo>
                  <a:lnTo>
                    <a:pt x="281673" y="968032"/>
                  </a:lnTo>
                  <a:lnTo>
                    <a:pt x="368401" y="1120609"/>
                  </a:lnTo>
                  <a:lnTo>
                    <a:pt x="368401" y="1101356"/>
                  </a:lnTo>
                  <a:lnTo>
                    <a:pt x="288620" y="960983"/>
                  </a:lnTo>
                  <a:lnTo>
                    <a:pt x="378460" y="869950"/>
                  </a:lnTo>
                  <a:lnTo>
                    <a:pt x="559003" y="1059446"/>
                  </a:lnTo>
                  <a:lnTo>
                    <a:pt x="559003" y="1045629"/>
                  </a:lnTo>
                  <a:lnTo>
                    <a:pt x="385152" y="863155"/>
                  </a:lnTo>
                  <a:lnTo>
                    <a:pt x="586155" y="659472"/>
                  </a:lnTo>
                  <a:lnTo>
                    <a:pt x="789089" y="723734"/>
                  </a:lnTo>
                  <a:lnTo>
                    <a:pt x="789089" y="713752"/>
                  </a:lnTo>
                  <a:lnTo>
                    <a:pt x="593661" y="651865"/>
                  </a:lnTo>
                  <a:lnTo>
                    <a:pt x="1128014" y="110363"/>
                  </a:lnTo>
                  <a:lnTo>
                    <a:pt x="1138186" y="116408"/>
                  </a:lnTo>
                  <a:lnTo>
                    <a:pt x="1145590" y="123710"/>
                  </a:lnTo>
                  <a:lnTo>
                    <a:pt x="1145590" y="7429"/>
                  </a:lnTo>
                  <a:lnTo>
                    <a:pt x="1115695" y="4305"/>
                  </a:lnTo>
                  <a:lnTo>
                    <a:pt x="1115695" y="109296"/>
                  </a:lnTo>
                  <a:lnTo>
                    <a:pt x="583463" y="648639"/>
                  </a:lnTo>
                  <a:lnTo>
                    <a:pt x="575957" y="646264"/>
                  </a:lnTo>
                  <a:lnTo>
                    <a:pt x="575957" y="656247"/>
                  </a:lnTo>
                  <a:lnTo>
                    <a:pt x="378574" y="856259"/>
                  </a:lnTo>
                  <a:lnTo>
                    <a:pt x="371881" y="849236"/>
                  </a:lnTo>
                  <a:lnTo>
                    <a:pt x="371881" y="863041"/>
                  </a:lnTo>
                  <a:lnTo>
                    <a:pt x="283730" y="952385"/>
                  </a:lnTo>
                  <a:lnTo>
                    <a:pt x="27457" y="501561"/>
                  </a:lnTo>
                  <a:lnTo>
                    <a:pt x="371881" y="863041"/>
                  </a:lnTo>
                  <a:lnTo>
                    <a:pt x="371881" y="849236"/>
                  </a:lnTo>
                  <a:lnTo>
                    <a:pt x="20370" y="480314"/>
                  </a:lnTo>
                  <a:lnTo>
                    <a:pt x="575957" y="656247"/>
                  </a:lnTo>
                  <a:lnTo>
                    <a:pt x="575957" y="646264"/>
                  </a:lnTo>
                  <a:lnTo>
                    <a:pt x="18681" y="469798"/>
                  </a:lnTo>
                  <a:lnTo>
                    <a:pt x="1088771" y="67614"/>
                  </a:lnTo>
                  <a:lnTo>
                    <a:pt x="1106449" y="85090"/>
                  </a:lnTo>
                  <a:lnTo>
                    <a:pt x="1096378" y="91554"/>
                  </a:lnTo>
                  <a:lnTo>
                    <a:pt x="1112659" y="101231"/>
                  </a:lnTo>
                  <a:lnTo>
                    <a:pt x="1115695" y="109296"/>
                  </a:lnTo>
                  <a:lnTo>
                    <a:pt x="1115695" y="4305"/>
                  </a:lnTo>
                  <a:lnTo>
                    <a:pt x="1074623" y="0"/>
                  </a:lnTo>
                  <a:lnTo>
                    <a:pt x="1095286" y="54991"/>
                  </a:lnTo>
                  <a:lnTo>
                    <a:pt x="2463" y="465709"/>
                  </a:lnTo>
                  <a:lnTo>
                    <a:pt x="4127" y="470166"/>
                  </a:lnTo>
                  <a:lnTo>
                    <a:pt x="0" y="472516"/>
                  </a:lnTo>
                  <a:lnTo>
                    <a:pt x="276783" y="959421"/>
                  </a:lnTo>
                  <a:lnTo>
                    <a:pt x="749" y="1239139"/>
                  </a:lnTo>
                  <a:lnTo>
                    <a:pt x="4127" y="1242491"/>
                  </a:lnTo>
                  <a:lnTo>
                    <a:pt x="584" y="1245654"/>
                  </a:lnTo>
                  <a:lnTo>
                    <a:pt x="287667" y="1567675"/>
                  </a:lnTo>
                  <a:lnTo>
                    <a:pt x="50" y="2051773"/>
                  </a:lnTo>
                  <a:lnTo>
                    <a:pt x="4089" y="2054186"/>
                  </a:lnTo>
                  <a:lnTo>
                    <a:pt x="2184" y="2058543"/>
                  </a:lnTo>
                  <a:lnTo>
                    <a:pt x="1085126" y="2547886"/>
                  </a:lnTo>
                  <a:lnTo>
                    <a:pt x="1083919" y="2548953"/>
                  </a:lnTo>
                  <a:lnTo>
                    <a:pt x="1097800" y="2554490"/>
                  </a:lnTo>
                  <a:lnTo>
                    <a:pt x="1073962" y="2607284"/>
                  </a:lnTo>
                  <a:lnTo>
                    <a:pt x="1215834" y="2601709"/>
                  </a:lnTo>
                  <a:lnTo>
                    <a:pt x="1215821" y="2601480"/>
                  </a:lnTo>
                  <a:lnTo>
                    <a:pt x="1210665" y="2504656"/>
                  </a:lnTo>
                  <a:lnTo>
                    <a:pt x="1208278" y="2459875"/>
                  </a:lnTo>
                  <a:lnTo>
                    <a:pt x="1181582" y="2475052"/>
                  </a:lnTo>
                  <a:lnTo>
                    <a:pt x="1178712" y="2464435"/>
                  </a:lnTo>
                  <a:lnTo>
                    <a:pt x="1155204" y="2485390"/>
                  </a:lnTo>
                  <a:lnTo>
                    <a:pt x="1147927" y="2472601"/>
                  </a:lnTo>
                  <a:lnTo>
                    <a:pt x="1147927" y="2491879"/>
                  </a:lnTo>
                  <a:lnTo>
                    <a:pt x="1140790" y="2498255"/>
                  </a:lnTo>
                  <a:lnTo>
                    <a:pt x="1134567" y="2501785"/>
                  </a:lnTo>
                  <a:lnTo>
                    <a:pt x="1126248" y="2491549"/>
                  </a:lnTo>
                  <a:lnTo>
                    <a:pt x="1125550" y="2493099"/>
                  </a:lnTo>
                  <a:lnTo>
                    <a:pt x="1121257" y="2488285"/>
                  </a:lnTo>
                  <a:lnTo>
                    <a:pt x="1121257" y="2502598"/>
                  </a:lnTo>
                  <a:lnTo>
                    <a:pt x="1117142" y="2511691"/>
                  </a:lnTo>
                  <a:lnTo>
                    <a:pt x="1097876" y="2522639"/>
                  </a:lnTo>
                  <a:lnTo>
                    <a:pt x="1106754" y="2528595"/>
                  </a:lnTo>
                  <a:lnTo>
                    <a:pt x="1092911" y="2540939"/>
                  </a:lnTo>
                  <a:lnTo>
                    <a:pt x="18427" y="2055456"/>
                  </a:lnTo>
                  <a:lnTo>
                    <a:pt x="590994" y="1907870"/>
                  </a:lnTo>
                  <a:lnTo>
                    <a:pt x="1121257" y="2502598"/>
                  </a:lnTo>
                  <a:lnTo>
                    <a:pt x="1121257" y="2488285"/>
                  </a:lnTo>
                  <a:lnTo>
                    <a:pt x="601370" y="1905203"/>
                  </a:lnTo>
                  <a:lnTo>
                    <a:pt x="787184" y="1857311"/>
                  </a:lnTo>
                  <a:lnTo>
                    <a:pt x="1147927" y="2491879"/>
                  </a:lnTo>
                  <a:lnTo>
                    <a:pt x="1147927" y="2472601"/>
                  </a:lnTo>
                  <a:lnTo>
                    <a:pt x="796747" y="1854847"/>
                  </a:lnTo>
                  <a:lnTo>
                    <a:pt x="1094041" y="1778215"/>
                  </a:lnTo>
                  <a:lnTo>
                    <a:pt x="1108710" y="1835086"/>
                  </a:lnTo>
                  <a:lnTo>
                    <a:pt x="1188339" y="1765820"/>
                  </a:lnTo>
                  <a:lnTo>
                    <a:pt x="1215834" y="1741906"/>
                  </a:lnTo>
                  <a:lnTo>
                    <a:pt x="1215097" y="1741754"/>
                  </a:lnTo>
                  <a:lnTo>
                    <a:pt x="1215415" y="1741728"/>
                  </a:lnTo>
                  <a:lnTo>
                    <a:pt x="1215834" y="1741868"/>
                  </a:lnTo>
                  <a:lnTo>
                    <a:pt x="1215771" y="1741703"/>
                  </a:lnTo>
                  <a:lnTo>
                    <a:pt x="1191463" y="1662404"/>
                  </a:lnTo>
                  <a:lnTo>
                    <a:pt x="1174203" y="1606118"/>
                  </a:lnTo>
                  <a:lnTo>
                    <a:pt x="1132446" y="1645907"/>
                  </a:lnTo>
                  <a:lnTo>
                    <a:pt x="1122603" y="1634591"/>
                  </a:lnTo>
                  <a:lnTo>
                    <a:pt x="1121879" y="1636344"/>
                  </a:lnTo>
                  <a:lnTo>
                    <a:pt x="1117904" y="1632178"/>
                  </a:lnTo>
                  <a:lnTo>
                    <a:pt x="1117904" y="1645996"/>
                  </a:lnTo>
                  <a:lnTo>
                    <a:pt x="1108557" y="1668665"/>
                  </a:lnTo>
                  <a:lnTo>
                    <a:pt x="1096162" y="1680476"/>
                  </a:lnTo>
                  <a:lnTo>
                    <a:pt x="1096162" y="1698739"/>
                  </a:lnTo>
                  <a:lnTo>
                    <a:pt x="1089545" y="1714804"/>
                  </a:lnTo>
                  <a:lnTo>
                    <a:pt x="1077010" y="1712112"/>
                  </a:lnTo>
                  <a:lnTo>
                    <a:pt x="1082255" y="1732508"/>
                  </a:lnTo>
                  <a:lnTo>
                    <a:pt x="1074229" y="1752015"/>
                  </a:lnTo>
                  <a:lnTo>
                    <a:pt x="1087043" y="1751088"/>
                  </a:lnTo>
                  <a:lnTo>
                    <a:pt x="1091666" y="1768995"/>
                  </a:lnTo>
                  <a:lnTo>
                    <a:pt x="791857" y="1846262"/>
                  </a:lnTo>
                  <a:lnTo>
                    <a:pt x="782307" y="1829473"/>
                  </a:lnTo>
                  <a:lnTo>
                    <a:pt x="782307" y="1848726"/>
                  </a:lnTo>
                  <a:lnTo>
                    <a:pt x="594233" y="1897202"/>
                  </a:lnTo>
                  <a:lnTo>
                    <a:pt x="583869" y="1885581"/>
                  </a:lnTo>
                  <a:lnTo>
                    <a:pt x="583869" y="1899869"/>
                  </a:lnTo>
                  <a:lnTo>
                    <a:pt x="20002" y="2045195"/>
                  </a:lnTo>
                  <a:lnTo>
                    <a:pt x="388175" y="1680387"/>
                  </a:lnTo>
                  <a:lnTo>
                    <a:pt x="583869" y="1899869"/>
                  </a:lnTo>
                  <a:lnTo>
                    <a:pt x="583869" y="1885581"/>
                  </a:lnTo>
                  <a:lnTo>
                    <a:pt x="394944" y="1673694"/>
                  </a:lnTo>
                  <a:lnTo>
                    <a:pt x="579081" y="1491234"/>
                  </a:lnTo>
                  <a:lnTo>
                    <a:pt x="782307" y="1848726"/>
                  </a:lnTo>
                  <a:lnTo>
                    <a:pt x="782307" y="1829473"/>
                  </a:lnTo>
                  <a:lnTo>
                    <a:pt x="588403" y="1488351"/>
                  </a:lnTo>
                  <a:lnTo>
                    <a:pt x="1083652" y="1692389"/>
                  </a:lnTo>
                  <a:lnTo>
                    <a:pt x="1082255" y="1693722"/>
                  </a:lnTo>
                  <a:lnTo>
                    <a:pt x="1096162" y="1698739"/>
                  </a:lnTo>
                  <a:lnTo>
                    <a:pt x="1096162" y="1680476"/>
                  </a:lnTo>
                  <a:lnTo>
                    <a:pt x="1091196" y="1685201"/>
                  </a:lnTo>
                  <a:lnTo>
                    <a:pt x="591210" y="1479219"/>
                  </a:lnTo>
                  <a:lnTo>
                    <a:pt x="780376" y="1291780"/>
                  </a:lnTo>
                  <a:lnTo>
                    <a:pt x="1117904" y="1645996"/>
                  </a:lnTo>
                  <a:lnTo>
                    <a:pt x="1117904" y="1632178"/>
                  </a:lnTo>
                  <a:lnTo>
                    <a:pt x="787158" y="1285074"/>
                  </a:lnTo>
                  <a:lnTo>
                    <a:pt x="1128979" y="946378"/>
                  </a:lnTo>
                  <a:lnTo>
                    <a:pt x="1170317" y="988098"/>
                  </a:lnTo>
                  <a:lnTo>
                    <a:pt x="1189761" y="930668"/>
                  </a:lnTo>
                  <a:lnTo>
                    <a:pt x="1215732" y="853897"/>
                  </a:lnTo>
                  <a:lnTo>
                    <a:pt x="1215783" y="853732"/>
                  </a:lnTo>
                  <a:lnTo>
                    <a:pt x="1215834" y="853605"/>
                  </a:lnTo>
                  <a:lnTo>
                    <a:pt x="1215656" y="853668"/>
                  </a:lnTo>
                  <a:lnTo>
                    <a:pt x="1184960" y="823899"/>
                  </a:lnTo>
                  <a:lnTo>
                    <a:pt x="1113929" y="754989"/>
                  </a:lnTo>
                  <a:lnTo>
                    <a:pt x="1112977" y="757999"/>
                  </a:lnTo>
                  <a:lnTo>
                    <a:pt x="1112977" y="948817"/>
                  </a:lnTo>
                  <a:lnTo>
                    <a:pt x="780580" y="1278166"/>
                  </a:lnTo>
                  <a:lnTo>
                    <a:pt x="773811" y="1271066"/>
                  </a:lnTo>
                  <a:lnTo>
                    <a:pt x="773811" y="1284884"/>
                  </a:lnTo>
                  <a:lnTo>
                    <a:pt x="581647" y="1475282"/>
                  </a:lnTo>
                  <a:lnTo>
                    <a:pt x="580758" y="1474901"/>
                  </a:lnTo>
                  <a:lnTo>
                    <a:pt x="574205" y="1463382"/>
                  </a:lnTo>
                  <a:lnTo>
                    <a:pt x="574205" y="1482661"/>
                  </a:lnTo>
                  <a:lnTo>
                    <a:pt x="388594" y="1666570"/>
                  </a:lnTo>
                  <a:lnTo>
                    <a:pt x="381825" y="1658988"/>
                  </a:lnTo>
                  <a:lnTo>
                    <a:pt x="381825" y="1673275"/>
                  </a:lnTo>
                  <a:lnTo>
                    <a:pt x="27279" y="2024570"/>
                  </a:lnTo>
                  <a:lnTo>
                    <a:pt x="294309" y="1575130"/>
                  </a:lnTo>
                  <a:lnTo>
                    <a:pt x="381825" y="1673275"/>
                  </a:lnTo>
                  <a:lnTo>
                    <a:pt x="381825" y="1658988"/>
                  </a:lnTo>
                  <a:lnTo>
                    <a:pt x="299415" y="1566545"/>
                  </a:lnTo>
                  <a:lnTo>
                    <a:pt x="393560" y="1408087"/>
                  </a:lnTo>
                  <a:lnTo>
                    <a:pt x="574103" y="1482458"/>
                  </a:lnTo>
                  <a:lnTo>
                    <a:pt x="574205" y="1482661"/>
                  </a:lnTo>
                  <a:lnTo>
                    <a:pt x="574205" y="1463382"/>
                  </a:lnTo>
                  <a:lnTo>
                    <a:pt x="566458" y="1449755"/>
                  </a:lnTo>
                  <a:lnTo>
                    <a:pt x="566458" y="1469009"/>
                  </a:lnTo>
                  <a:lnTo>
                    <a:pt x="398475" y="1399806"/>
                  </a:lnTo>
                  <a:lnTo>
                    <a:pt x="464210" y="1289164"/>
                  </a:lnTo>
                  <a:lnTo>
                    <a:pt x="566458" y="1469009"/>
                  </a:lnTo>
                  <a:lnTo>
                    <a:pt x="566458" y="1449755"/>
                  </a:lnTo>
                  <a:lnTo>
                    <a:pt x="469811" y="1279753"/>
                  </a:lnTo>
                  <a:lnTo>
                    <a:pt x="584682" y="1086408"/>
                  </a:lnTo>
                  <a:lnTo>
                    <a:pt x="773811" y="1284884"/>
                  </a:lnTo>
                  <a:lnTo>
                    <a:pt x="773811" y="1271066"/>
                  </a:lnTo>
                  <a:lnTo>
                    <a:pt x="589749" y="1077899"/>
                  </a:lnTo>
                  <a:lnTo>
                    <a:pt x="603173" y="1055293"/>
                  </a:lnTo>
                  <a:lnTo>
                    <a:pt x="1083995" y="901001"/>
                  </a:lnTo>
                  <a:lnTo>
                    <a:pt x="1104163" y="921346"/>
                  </a:lnTo>
                  <a:lnTo>
                    <a:pt x="1112977" y="948817"/>
                  </a:lnTo>
                  <a:lnTo>
                    <a:pt x="1112977" y="757999"/>
                  </a:lnTo>
                  <a:lnTo>
                    <a:pt x="1096200" y="810983"/>
                  </a:lnTo>
                  <a:lnTo>
                    <a:pt x="1093457" y="810120"/>
                  </a:lnTo>
                  <a:lnTo>
                    <a:pt x="1093457" y="887958"/>
                  </a:lnTo>
                  <a:lnTo>
                    <a:pt x="610527" y="1042911"/>
                  </a:lnTo>
                  <a:lnTo>
                    <a:pt x="798410" y="726694"/>
                  </a:lnTo>
                  <a:lnTo>
                    <a:pt x="1093330" y="820064"/>
                  </a:lnTo>
                  <a:lnTo>
                    <a:pt x="1088885" y="834097"/>
                  </a:lnTo>
                  <a:lnTo>
                    <a:pt x="1075512" y="832027"/>
                  </a:lnTo>
                  <a:lnTo>
                    <a:pt x="1082573" y="854049"/>
                  </a:lnTo>
                  <a:lnTo>
                    <a:pt x="1075601" y="876058"/>
                  </a:lnTo>
                  <a:lnTo>
                    <a:pt x="1088948" y="873950"/>
                  </a:lnTo>
                  <a:lnTo>
                    <a:pt x="1093457" y="887958"/>
                  </a:lnTo>
                  <a:lnTo>
                    <a:pt x="1093457" y="810120"/>
                  </a:lnTo>
                  <a:lnTo>
                    <a:pt x="803402" y="718286"/>
                  </a:lnTo>
                  <a:lnTo>
                    <a:pt x="1152575" y="130594"/>
                  </a:lnTo>
                  <a:lnTo>
                    <a:pt x="1171829" y="149580"/>
                  </a:lnTo>
                  <a:lnTo>
                    <a:pt x="1175423" y="138531"/>
                  </a:lnTo>
                  <a:lnTo>
                    <a:pt x="1205560" y="156425"/>
                  </a:lnTo>
                  <a:lnTo>
                    <a:pt x="1208887" y="110629"/>
                  </a:lnTo>
                  <a:lnTo>
                    <a:pt x="1215834" y="14808"/>
                  </a:lnTo>
                  <a:lnTo>
                    <a:pt x="1215834" y="14579"/>
                  </a:lnTo>
                  <a:close/>
                </a:path>
                <a:path w="3785234" h="2607945">
                  <a:moveTo>
                    <a:pt x="3785070" y="1245108"/>
                  </a:moveTo>
                  <a:lnTo>
                    <a:pt x="3784892" y="1245120"/>
                  </a:lnTo>
                  <a:lnTo>
                    <a:pt x="3773538" y="1152804"/>
                  </a:lnTo>
                  <a:lnTo>
                    <a:pt x="3767607" y="1104480"/>
                  </a:lnTo>
                  <a:lnTo>
                    <a:pt x="3718661" y="1136954"/>
                  </a:lnTo>
                  <a:lnTo>
                    <a:pt x="3002584" y="57785"/>
                  </a:lnTo>
                  <a:lnTo>
                    <a:pt x="2994647" y="63042"/>
                  </a:lnTo>
                  <a:lnTo>
                    <a:pt x="3702761" y="1130249"/>
                  </a:lnTo>
                  <a:lnTo>
                    <a:pt x="3688334" y="1157084"/>
                  </a:lnTo>
                  <a:lnTo>
                    <a:pt x="3662629" y="1174127"/>
                  </a:lnTo>
                  <a:lnTo>
                    <a:pt x="3001022" y="818451"/>
                  </a:lnTo>
                  <a:lnTo>
                    <a:pt x="2996514" y="826846"/>
                  </a:lnTo>
                  <a:lnTo>
                    <a:pt x="3670960" y="1189405"/>
                  </a:lnTo>
                  <a:lnTo>
                    <a:pt x="3643147" y="1241145"/>
                  </a:lnTo>
                  <a:lnTo>
                    <a:pt x="3781526" y="1245247"/>
                  </a:lnTo>
                  <a:lnTo>
                    <a:pt x="3643185" y="1250569"/>
                  </a:lnTo>
                  <a:lnTo>
                    <a:pt x="3671455" y="1302054"/>
                  </a:lnTo>
                  <a:lnTo>
                    <a:pt x="2996476" y="1672640"/>
                  </a:lnTo>
                  <a:lnTo>
                    <a:pt x="3001060" y="1680984"/>
                  </a:lnTo>
                  <a:lnTo>
                    <a:pt x="3676040" y="1310411"/>
                  </a:lnTo>
                  <a:lnTo>
                    <a:pt x="3679240" y="1316253"/>
                  </a:lnTo>
                  <a:lnTo>
                    <a:pt x="3666693" y="1324559"/>
                  </a:lnTo>
                  <a:lnTo>
                    <a:pt x="3691712" y="1338973"/>
                  </a:lnTo>
                  <a:lnTo>
                    <a:pt x="3704310" y="1361897"/>
                  </a:lnTo>
                  <a:lnTo>
                    <a:pt x="3712057" y="1350683"/>
                  </a:lnTo>
                  <a:lnTo>
                    <a:pt x="3717594" y="1353858"/>
                  </a:lnTo>
                  <a:lnTo>
                    <a:pt x="2998838" y="2602788"/>
                  </a:lnTo>
                  <a:lnTo>
                    <a:pt x="3007093" y="2607538"/>
                  </a:lnTo>
                  <a:lnTo>
                    <a:pt x="3725849" y="1358607"/>
                  </a:lnTo>
                  <a:lnTo>
                    <a:pt x="3776764" y="1387906"/>
                  </a:lnTo>
                  <a:lnTo>
                    <a:pt x="3779405" y="1342847"/>
                  </a:lnTo>
                  <a:lnTo>
                    <a:pt x="3785070" y="1246162"/>
                  </a:lnTo>
                  <a:lnTo>
                    <a:pt x="3783723" y="1247063"/>
                  </a:lnTo>
                  <a:lnTo>
                    <a:pt x="3784866" y="1245400"/>
                  </a:lnTo>
                  <a:lnTo>
                    <a:pt x="3785070" y="1245349"/>
                  </a:lnTo>
                  <a:lnTo>
                    <a:pt x="3785070" y="1245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28696" y="2947986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2000" y="0"/>
                  </a:moveTo>
                  <a:lnTo>
                    <a:pt x="265895" y="3382"/>
                  </a:lnTo>
                  <a:lnTo>
                    <a:pt x="221890" y="13209"/>
                  </a:lnTo>
                  <a:lnTo>
                    <a:pt x="180469" y="28998"/>
                  </a:lnTo>
                  <a:lnTo>
                    <a:pt x="142113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0"/>
                  </a:lnTo>
                  <a:lnTo>
                    <a:pt x="50265" y="481886"/>
                  </a:lnTo>
                  <a:lnTo>
                    <a:pt x="76528" y="516694"/>
                  </a:lnTo>
                  <a:lnTo>
                    <a:pt x="107305" y="547470"/>
                  </a:lnTo>
                  <a:lnTo>
                    <a:pt x="142113" y="573734"/>
                  </a:lnTo>
                  <a:lnTo>
                    <a:pt x="180469" y="595001"/>
                  </a:lnTo>
                  <a:lnTo>
                    <a:pt x="221890" y="610789"/>
                  </a:lnTo>
                  <a:lnTo>
                    <a:pt x="265895" y="620616"/>
                  </a:lnTo>
                  <a:lnTo>
                    <a:pt x="312000" y="623999"/>
                  </a:lnTo>
                  <a:lnTo>
                    <a:pt x="358105" y="620616"/>
                  </a:lnTo>
                  <a:lnTo>
                    <a:pt x="402110" y="610789"/>
                  </a:lnTo>
                  <a:lnTo>
                    <a:pt x="443531" y="595001"/>
                  </a:lnTo>
                  <a:lnTo>
                    <a:pt x="481887" y="573734"/>
                  </a:lnTo>
                  <a:lnTo>
                    <a:pt x="516695" y="547470"/>
                  </a:lnTo>
                  <a:lnTo>
                    <a:pt x="547472" y="516694"/>
                  </a:lnTo>
                  <a:lnTo>
                    <a:pt x="573735" y="481886"/>
                  </a:lnTo>
                  <a:lnTo>
                    <a:pt x="595002" y="443530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90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10" y="13209"/>
                  </a:lnTo>
                  <a:lnTo>
                    <a:pt x="358105" y="3382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8696" y="2947986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52696" y="3196487"/>
              <a:ext cx="520700" cy="127000"/>
            </a:xfrm>
            <a:custGeom>
              <a:avLst/>
              <a:gdLst/>
              <a:ahLst/>
              <a:cxnLst/>
              <a:rect l="l" t="t" r="r" b="b"/>
              <a:pathLst>
                <a:path w="520700" h="127000">
                  <a:moveTo>
                    <a:pt x="393499" y="68262"/>
                  </a:moveTo>
                  <a:lnTo>
                    <a:pt x="393499" y="127000"/>
                  </a:lnTo>
                  <a:lnTo>
                    <a:pt x="510974" y="68262"/>
                  </a:lnTo>
                  <a:lnTo>
                    <a:pt x="393499" y="68262"/>
                  </a:lnTo>
                  <a:close/>
                </a:path>
                <a:path w="520700" h="127000">
                  <a:moveTo>
                    <a:pt x="393499" y="58737"/>
                  </a:moveTo>
                  <a:lnTo>
                    <a:pt x="393499" y="68262"/>
                  </a:lnTo>
                  <a:lnTo>
                    <a:pt x="406199" y="68262"/>
                  </a:lnTo>
                  <a:lnTo>
                    <a:pt x="406199" y="58737"/>
                  </a:lnTo>
                  <a:lnTo>
                    <a:pt x="393499" y="58737"/>
                  </a:lnTo>
                  <a:close/>
                </a:path>
                <a:path w="520700" h="127000">
                  <a:moveTo>
                    <a:pt x="393499" y="0"/>
                  </a:moveTo>
                  <a:lnTo>
                    <a:pt x="393499" y="58737"/>
                  </a:lnTo>
                  <a:lnTo>
                    <a:pt x="406199" y="58737"/>
                  </a:lnTo>
                  <a:lnTo>
                    <a:pt x="406199" y="68262"/>
                  </a:lnTo>
                  <a:lnTo>
                    <a:pt x="510976" y="68261"/>
                  </a:lnTo>
                  <a:lnTo>
                    <a:pt x="520499" y="63500"/>
                  </a:lnTo>
                  <a:lnTo>
                    <a:pt x="393499" y="0"/>
                  </a:lnTo>
                  <a:close/>
                </a:path>
                <a:path w="520700" h="127000">
                  <a:moveTo>
                    <a:pt x="0" y="58736"/>
                  </a:moveTo>
                  <a:lnTo>
                    <a:pt x="0" y="68261"/>
                  </a:lnTo>
                  <a:lnTo>
                    <a:pt x="393499" y="68262"/>
                  </a:lnTo>
                  <a:lnTo>
                    <a:pt x="393499" y="58737"/>
                  </a:lnTo>
                  <a:lnTo>
                    <a:pt x="0" y="58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8761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2000" y="0"/>
                  </a:moveTo>
                  <a:lnTo>
                    <a:pt x="265895" y="3382"/>
                  </a:lnTo>
                  <a:lnTo>
                    <a:pt x="221890" y="13209"/>
                  </a:lnTo>
                  <a:lnTo>
                    <a:pt x="180469" y="28998"/>
                  </a:lnTo>
                  <a:lnTo>
                    <a:pt x="142113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4"/>
                  </a:lnTo>
                  <a:lnTo>
                    <a:pt x="107305" y="547471"/>
                  </a:lnTo>
                  <a:lnTo>
                    <a:pt x="142113" y="573734"/>
                  </a:lnTo>
                  <a:lnTo>
                    <a:pt x="180469" y="595001"/>
                  </a:lnTo>
                  <a:lnTo>
                    <a:pt x="221890" y="610789"/>
                  </a:lnTo>
                  <a:lnTo>
                    <a:pt x="265895" y="620616"/>
                  </a:lnTo>
                  <a:lnTo>
                    <a:pt x="312000" y="623999"/>
                  </a:lnTo>
                  <a:lnTo>
                    <a:pt x="358105" y="620616"/>
                  </a:lnTo>
                  <a:lnTo>
                    <a:pt x="402110" y="610789"/>
                  </a:lnTo>
                  <a:lnTo>
                    <a:pt x="443531" y="595001"/>
                  </a:lnTo>
                  <a:lnTo>
                    <a:pt x="481887" y="573734"/>
                  </a:lnTo>
                  <a:lnTo>
                    <a:pt x="516695" y="547471"/>
                  </a:lnTo>
                  <a:lnTo>
                    <a:pt x="547472" y="516694"/>
                  </a:lnTo>
                  <a:lnTo>
                    <a:pt x="573735" y="481887"/>
                  </a:lnTo>
                  <a:lnTo>
                    <a:pt x="595002" y="443531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90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10" y="13209"/>
                  </a:lnTo>
                  <a:lnTo>
                    <a:pt x="358105" y="3382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8761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877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3"/>
                  </a:lnTo>
                  <a:lnTo>
                    <a:pt x="28998" y="180469"/>
                  </a:lnTo>
                  <a:lnTo>
                    <a:pt x="13209" y="221890"/>
                  </a:lnTo>
                  <a:lnTo>
                    <a:pt x="3382" y="265895"/>
                  </a:lnTo>
                  <a:lnTo>
                    <a:pt x="0" y="312000"/>
                  </a:lnTo>
                  <a:lnTo>
                    <a:pt x="3382" y="358105"/>
                  </a:lnTo>
                  <a:lnTo>
                    <a:pt x="13209" y="402110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0" y="595002"/>
                  </a:lnTo>
                  <a:lnTo>
                    <a:pt x="481886" y="573735"/>
                  </a:lnTo>
                  <a:lnTo>
                    <a:pt x="516694" y="547472"/>
                  </a:lnTo>
                  <a:lnTo>
                    <a:pt x="547470" y="516695"/>
                  </a:lnTo>
                  <a:lnTo>
                    <a:pt x="573734" y="481887"/>
                  </a:lnTo>
                  <a:lnTo>
                    <a:pt x="595001" y="443531"/>
                  </a:lnTo>
                  <a:lnTo>
                    <a:pt x="610789" y="402110"/>
                  </a:lnTo>
                  <a:lnTo>
                    <a:pt x="620616" y="358105"/>
                  </a:lnTo>
                  <a:lnTo>
                    <a:pt x="623999" y="312000"/>
                  </a:lnTo>
                  <a:lnTo>
                    <a:pt x="620616" y="265895"/>
                  </a:lnTo>
                  <a:lnTo>
                    <a:pt x="610789" y="221890"/>
                  </a:lnTo>
                  <a:lnTo>
                    <a:pt x="595001" y="180469"/>
                  </a:lnTo>
                  <a:lnTo>
                    <a:pt x="573734" y="142113"/>
                  </a:lnTo>
                  <a:lnTo>
                    <a:pt x="547470" y="107305"/>
                  </a:lnTo>
                  <a:lnTo>
                    <a:pt x="516694" y="76528"/>
                  </a:lnTo>
                  <a:lnTo>
                    <a:pt x="481886" y="50265"/>
                  </a:lnTo>
                  <a:lnTo>
                    <a:pt x="443530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877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8761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2000" y="0"/>
                  </a:moveTo>
                  <a:lnTo>
                    <a:pt x="265895" y="3382"/>
                  </a:lnTo>
                  <a:lnTo>
                    <a:pt x="221890" y="13209"/>
                  </a:lnTo>
                  <a:lnTo>
                    <a:pt x="180469" y="28997"/>
                  </a:lnTo>
                  <a:lnTo>
                    <a:pt x="142113" y="50264"/>
                  </a:lnTo>
                  <a:lnTo>
                    <a:pt x="107305" y="76527"/>
                  </a:lnTo>
                  <a:lnTo>
                    <a:pt x="76528" y="107304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89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0"/>
                  </a:lnTo>
                  <a:lnTo>
                    <a:pt x="50265" y="481886"/>
                  </a:lnTo>
                  <a:lnTo>
                    <a:pt x="76528" y="516694"/>
                  </a:lnTo>
                  <a:lnTo>
                    <a:pt x="107305" y="547470"/>
                  </a:lnTo>
                  <a:lnTo>
                    <a:pt x="142113" y="573734"/>
                  </a:lnTo>
                  <a:lnTo>
                    <a:pt x="180469" y="595001"/>
                  </a:lnTo>
                  <a:lnTo>
                    <a:pt x="221890" y="610789"/>
                  </a:lnTo>
                  <a:lnTo>
                    <a:pt x="265895" y="620616"/>
                  </a:lnTo>
                  <a:lnTo>
                    <a:pt x="312000" y="623999"/>
                  </a:lnTo>
                  <a:lnTo>
                    <a:pt x="358105" y="620616"/>
                  </a:lnTo>
                  <a:lnTo>
                    <a:pt x="402110" y="610789"/>
                  </a:lnTo>
                  <a:lnTo>
                    <a:pt x="443531" y="595001"/>
                  </a:lnTo>
                  <a:lnTo>
                    <a:pt x="481887" y="573734"/>
                  </a:lnTo>
                  <a:lnTo>
                    <a:pt x="516695" y="547470"/>
                  </a:lnTo>
                  <a:lnTo>
                    <a:pt x="547472" y="516694"/>
                  </a:lnTo>
                  <a:lnTo>
                    <a:pt x="573735" y="481886"/>
                  </a:lnTo>
                  <a:lnTo>
                    <a:pt x="595002" y="443530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89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4"/>
                  </a:lnTo>
                  <a:lnTo>
                    <a:pt x="516695" y="76527"/>
                  </a:lnTo>
                  <a:lnTo>
                    <a:pt x="481887" y="50264"/>
                  </a:lnTo>
                  <a:lnTo>
                    <a:pt x="443531" y="28997"/>
                  </a:lnTo>
                  <a:lnTo>
                    <a:pt x="402110" y="13209"/>
                  </a:lnTo>
                  <a:lnTo>
                    <a:pt x="358105" y="3382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8761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7877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1" y="595002"/>
                  </a:lnTo>
                  <a:lnTo>
                    <a:pt x="481887" y="573735"/>
                  </a:lnTo>
                  <a:lnTo>
                    <a:pt x="516694" y="547472"/>
                  </a:lnTo>
                  <a:lnTo>
                    <a:pt x="547471" y="516695"/>
                  </a:lnTo>
                  <a:lnTo>
                    <a:pt x="573734" y="481887"/>
                  </a:lnTo>
                  <a:lnTo>
                    <a:pt x="595001" y="443531"/>
                  </a:lnTo>
                  <a:lnTo>
                    <a:pt x="610789" y="402109"/>
                  </a:lnTo>
                  <a:lnTo>
                    <a:pt x="620616" y="358104"/>
                  </a:lnTo>
                  <a:lnTo>
                    <a:pt x="623999" y="311999"/>
                  </a:lnTo>
                  <a:lnTo>
                    <a:pt x="620616" y="265894"/>
                  </a:lnTo>
                  <a:lnTo>
                    <a:pt x="610789" y="221890"/>
                  </a:lnTo>
                  <a:lnTo>
                    <a:pt x="595001" y="180468"/>
                  </a:lnTo>
                  <a:lnTo>
                    <a:pt x="573734" y="142112"/>
                  </a:lnTo>
                  <a:lnTo>
                    <a:pt x="547471" y="107305"/>
                  </a:lnTo>
                  <a:lnTo>
                    <a:pt x="516694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877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4753" y="1949157"/>
              <a:ext cx="637540" cy="2713990"/>
            </a:xfrm>
            <a:custGeom>
              <a:avLst/>
              <a:gdLst/>
              <a:ahLst/>
              <a:cxnLst/>
              <a:rect l="l" t="t" r="r" b="b"/>
              <a:pathLst>
                <a:path w="637540" h="2713990">
                  <a:moveTo>
                    <a:pt x="637235" y="201574"/>
                  </a:moveTo>
                  <a:lnTo>
                    <a:pt x="630555" y="173799"/>
                  </a:lnTo>
                  <a:lnTo>
                    <a:pt x="604037" y="63550"/>
                  </a:lnTo>
                  <a:lnTo>
                    <a:pt x="568820" y="82130"/>
                  </a:lnTo>
                  <a:lnTo>
                    <a:pt x="568820" y="194398"/>
                  </a:lnTo>
                  <a:lnTo>
                    <a:pt x="454977" y="685761"/>
                  </a:lnTo>
                  <a:lnTo>
                    <a:pt x="452107" y="681748"/>
                  </a:lnTo>
                  <a:lnTo>
                    <a:pt x="452107" y="698131"/>
                  </a:lnTo>
                  <a:lnTo>
                    <a:pt x="405841" y="897813"/>
                  </a:lnTo>
                  <a:lnTo>
                    <a:pt x="403631" y="897813"/>
                  </a:lnTo>
                  <a:lnTo>
                    <a:pt x="403631" y="907338"/>
                  </a:lnTo>
                  <a:lnTo>
                    <a:pt x="363156" y="1082052"/>
                  </a:lnTo>
                  <a:lnTo>
                    <a:pt x="359117" y="1070419"/>
                  </a:lnTo>
                  <a:lnTo>
                    <a:pt x="359117" y="1099464"/>
                  </a:lnTo>
                  <a:lnTo>
                    <a:pt x="304330" y="1335925"/>
                  </a:lnTo>
                  <a:lnTo>
                    <a:pt x="297535" y="1306601"/>
                  </a:lnTo>
                  <a:lnTo>
                    <a:pt x="297535" y="1365211"/>
                  </a:lnTo>
                  <a:lnTo>
                    <a:pt x="245440" y="1590078"/>
                  </a:lnTo>
                  <a:lnTo>
                    <a:pt x="241376" y="1578229"/>
                  </a:lnTo>
                  <a:lnTo>
                    <a:pt x="241376" y="1607604"/>
                  </a:lnTo>
                  <a:lnTo>
                    <a:pt x="200063" y="1785874"/>
                  </a:lnTo>
                  <a:lnTo>
                    <a:pt x="197866" y="1785874"/>
                  </a:lnTo>
                  <a:lnTo>
                    <a:pt x="197866" y="1795399"/>
                  </a:lnTo>
                  <a:lnTo>
                    <a:pt x="151930" y="1993620"/>
                  </a:lnTo>
                  <a:lnTo>
                    <a:pt x="13766" y="1795399"/>
                  </a:lnTo>
                  <a:lnTo>
                    <a:pt x="197866" y="1795399"/>
                  </a:lnTo>
                  <a:lnTo>
                    <a:pt x="197866" y="1785874"/>
                  </a:lnTo>
                  <a:lnTo>
                    <a:pt x="13589" y="1785874"/>
                  </a:lnTo>
                  <a:lnTo>
                    <a:pt x="205181" y="1502029"/>
                  </a:lnTo>
                  <a:lnTo>
                    <a:pt x="241376" y="1607604"/>
                  </a:lnTo>
                  <a:lnTo>
                    <a:pt x="241376" y="1578229"/>
                  </a:lnTo>
                  <a:lnTo>
                    <a:pt x="211861" y="1492135"/>
                  </a:lnTo>
                  <a:lnTo>
                    <a:pt x="297535" y="1365211"/>
                  </a:lnTo>
                  <a:lnTo>
                    <a:pt x="297535" y="1306601"/>
                  </a:lnTo>
                  <a:lnTo>
                    <a:pt x="297434" y="1306169"/>
                  </a:lnTo>
                  <a:lnTo>
                    <a:pt x="297434" y="1348320"/>
                  </a:lnTo>
                  <a:lnTo>
                    <a:pt x="207987" y="1480832"/>
                  </a:lnTo>
                  <a:lnTo>
                    <a:pt x="201307" y="1461363"/>
                  </a:lnTo>
                  <a:lnTo>
                    <a:pt x="201307" y="1490726"/>
                  </a:lnTo>
                  <a:lnTo>
                    <a:pt x="21082" y="1757743"/>
                  </a:lnTo>
                  <a:lnTo>
                    <a:pt x="157784" y="1363814"/>
                  </a:lnTo>
                  <a:lnTo>
                    <a:pt x="201307" y="1490726"/>
                  </a:lnTo>
                  <a:lnTo>
                    <a:pt x="201307" y="1461363"/>
                  </a:lnTo>
                  <a:lnTo>
                    <a:pt x="162852" y="1349222"/>
                  </a:lnTo>
                  <a:lnTo>
                    <a:pt x="209550" y="1214666"/>
                  </a:lnTo>
                  <a:lnTo>
                    <a:pt x="296202" y="1343037"/>
                  </a:lnTo>
                  <a:lnTo>
                    <a:pt x="297434" y="1348320"/>
                  </a:lnTo>
                  <a:lnTo>
                    <a:pt x="297434" y="1306169"/>
                  </a:lnTo>
                  <a:lnTo>
                    <a:pt x="290195" y="1274914"/>
                  </a:lnTo>
                  <a:lnTo>
                    <a:pt x="290195" y="1317104"/>
                  </a:lnTo>
                  <a:lnTo>
                    <a:pt x="213461" y="1203426"/>
                  </a:lnTo>
                  <a:lnTo>
                    <a:pt x="243687" y="1116330"/>
                  </a:lnTo>
                  <a:lnTo>
                    <a:pt x="290195" y="1317104"/>
                  </a:lnTo>
                  <a:lnTo>
                    <a:pt x="290195" y="1274914"/>
                  </a:lnTo>
                  <a:lnTo>
                    <a:pt x="249542" y="1099439"/>
                  </a:lnTo>
                  <a:lnTo>
                    <a:pt x="304330" y="941590"/>
                  </a:lnTo>
                  <a:lnTo>
                    <a:pt x="359117" y="1099464"/>
                  </a:lnTo>
                  <a:lnTo>
                    <a:pt x="359117" y="1070419"/>
                  </a:lnTo>
                  <a:lnTo>
                    <a:pt x="309372" y="927074"/>
                  </a:lnTo>
                  <a:lnTo>
                    <a:pt x="316217" y="907338"/>
                  </a:lnTo>
                  <a:lnTo>
                    <a:pt x="403631" y="907338"/>
                  </a:lnTo>
                  <a:lnTo>
                    <a:pt x="403631" y="897813"/>
                  </a:lnTo>
                  <a:lnTo>
                    <a:pt x="319519" y="897813"/>
                  </a:lnTo>
                  <a:lnTo>
                    <a:pt x="409524" y="638505"/>
                  </a:lnTo>
                  <a:lnTo>
                    <a:pt x="452107" y="698131"/>
                  </a:lnTo>
                  <a:lnTo>
                    <a:pt x="452107" y="681748"/>
                  </a:lnTo>
                  <a:lnTo>
                    <a:pt x="413346" y="627481"/>
                  </a:lnTo>
                  <a:lnTo>
                    <a:pt x="564680" y="191427"/>
                  </a:lnTo>
                  <a:lnTo>
                    <a:pt x="568820" y="194398"/>
                  </a:lnTo>
                  <a:lnTo>
                    <a:pt x="568820" y="82130"/>
                  </a:lnTo>
                  <a:lnTo>
                    <a:pt x="556602" y="88595"/>
                  </a:lnTo>
                  <a:lnTo>
                    <a:pt x="556602" y="185661"/>
                  </a:lnTo>
                  <a:lnTo>
                    <a:pt x="406565" y="617994"/>
                  </a:lnTo>
                  <a:lnTo>
                    <a:pt x="402742" y="612648"/>
                  </a:lnTo>
                  <a:lnTo>
                    <a:pt x="402742" y="629018"/>
                  </a:lnTo>
                  <a:lnTo>
                    <a:pt x="309435" y="897813"/>
                  </a:lnTo>
                  <a:lnTo>
                    <a:pt x="306133" y="897813"/>
                  </a:lnTo>
                  <a:lnTo>
                    <a:pt x="306133" y="907338"/>
                  </a:lnTo>
                  <a:lnTo>
                    <a:pt x="304330" y="912558"/>
                  </a:lnTo>
                  <a:lnTo>
                    <a:pt x="302514" y="907338"/>
                  </a:lnTo>
                  <a:lnTo>
                    <a:pt x="306133" y="907338"/>
                  </a:lnTo>
                  <a:lnTo>
                    <a:pt x="306133" y="897813"/>
                  </a:lnTo>
                  <a:lnTo>
                    <a:pt x="299300" y="897813"/>
                  </a:lnTo>
                  <a:lnTo>
                    <a:pt x="299300" y="927074"/>
                  </a:lnTo>
                  <a:lnTo>
                    <a:pt x="245516" y="1082040"/>
                  </a:lnTo>
                  <a:lnTo>
                    <a:pt x="239649" y="1056728"/>
                  </a:lnTo>
                  <a:lnTo>
                    <a:pt x="239649" y="1098931"/>
                  </a:lnTo>
                  <a:lnTo>
                    <a:pt x="206806" y="1193558"/>
                  </a:lnTo>
                  <a:lnTo>
                    <a:pt x="202895" y="1187767"/>
                  </a:lnTo>
                  <a:lnTo>
                    <a:pt x="202895" y="1204810"/>
                  </a:lnTo>
                  <a:lnTo>
                    <a:pt x="157848" y="1334617"/>
                  </a:lnTo>
                  <a:lnTo>
                    <a:pt x="20828" y="935075"/>
                  </a:lnTo>
                  <a:lnTo>
                    <a:pt x="202895" y="1204810"/>
                  </a:lnTo>
                  <a:lnTo>
                    <a:pt x="202895" y="1187767"/>
                  </a:lnTo>
                  <a:lnTo>
                    <a:pt x="13601" y="907338"/>
                  </a:lnTo>
                  <a:lnTo>
                    <a:pt x="195249" y="907338"/>
                  </a:lnTo>
                  <a:lnTo>
                    <a:pt x="239649" y="1098931"/>
                  </a:lnTo>
                  <a:lnTo>
                    <a:pt x="239649" y="1056728"/>
                  </a:lnTo>
                  <a:lnTo>
                    <a:pt x="205028" y="907338"/>
                  </a:lnTo>
                  <a:lnTo>
                    <a:pt x="292442" y="907338"/>
                  </a:lnTo>
                  <a:lnTo>
                    <a:pt x="299300" y="927074"/>
                  </a:lnTo>
                  <a:lnTo>
                    <a:pt x="299300" y="897813"/>
                  </a:lnTo>
                  <a:lnTo>
                    <a:pt x="289140" y="868807"/>
                  </a:lnTo>
                  <a:lnTo>
                    <a:pt x="289140" y="897813"/>
                  </a:lnTo>
                  <a:lnTo>
                    <a:pt x="202819" y="897813"/>
                  </a:lnTo>
                  <a:lnTo>
                    <a:pt x="193040" y="855611"/>
                  </a:lnTo>
                  <a:lnTo>
                    <a:pt x="193040" y="897813"/>
                  </a:lnTo>
                  <a:lnTo>
                    <a:pt x="13893" y="897813"/>
                  </a:lnTo>
                  <a:lnTo>
                    <a:pt x="149174" y="708444"/>
                  </a:lnTo>
                  <a:lnTo>
                    <a:pt x="193040" y="897813"/>
                  </a:lnTo>
                  <a:lnTo>
                    <a:pt x="193040" y="855611"/>
                  </a:lnTo>
                  <a:lnTo>
                    <a:pt x="156552" y="698119"/>
                  </a:lnTo>
                  <a:lnTo>
                    <a:pt x="199136" y="638492"/>
                  </a:lnTo>
                  <a:lnTo>
                    <a:pt x="289140" y="897813"/>
                  </a:lnTo>
                  <a:lnTo>
                    <a:pt x="289140" y="868807"/>
                  </a:lnTo>
                  <a:lnTo>
                    <a:pt x="205917" y="629005"/>
                  </a:lnTo>
                  <a:lnTo>
                    <a:pt x="304317" y="491248"/>
                  </a:lnTo>
                  <a:lnTo>
                    <a:pt x="402742" y="629018"/>
                  </a:lnTo>
                  <a:lnTo>
                    <a:pt x="402742" y="612648"/>
                  </a:lnTo>
                  <a:lnTo>
                    <a:pt x="310172" y="483057"/>
                  </a:lnTo>
                  <a:lnTo>
                    <a:pt x="529132" y="176530"/>
                  </a:lnTo>
                  <a:lnTo>
                    <a:pt x="550862" y="181571"/>
                  </a:lnTo>
                  <a:lnTo>
                    <a:pt x="556602" y="185661"/>
                  </a:lnTo>
                  <a:lnTo>
                    <a:pt x="556602" y="88595"/>
                  </a:lnTo>
                  <a:lnTo>
                    <a:pt x="478548" y="129908"/>
                  </a:lnTo>
                  <a:lnTo>
                    <a:pt x="511708" y="153606"/>
                  </a:lnTo>
                  <a:lnTo>
                    <a:pt x="502399" y="162687"/>
                  </a:lnTo>
                  <a:lnTo>
                    <a:pt x="517601" y="167970"/>
                  </a:lnTo>
                  <a:lnTo>
                    <a:pt x="513511" y="172910"/>
                  </a:lnTo>
                  <a:lnTo>
                    <a:pt x="519087" y="174205"/>
                  </a:lnTo>
                  <a:lnTo>
                    <a:pt x="304317" y="474865"/>
                  </a:lnTo>
                  <a:lnTo>
                    <a:pt x="298462" y="466674"/>
                  </a:lnTo>
                  <a:lnTo>
                    <a:pt x="298462" y="483057"/>
                  </a:lnTo>
                  <a:lnTo>
                    <a:pt x="202082" y="617982"/>
                  </a:lnTo>
                  <a:lnTo>
                    <a:pt x="195313" y="598487"/>
                  </a:lnTo>
                  <a:lnTo>
                    <a:pt x="195313" y="627468"/>
                  </a:lnTo>
                  <a:lnTo>
                    <a:pt x="153682" y="685749"/>
                  </a:lnTo>
                  <a:lnTo>
                    <a:pt x="29438" y="149517"/>
                  </a:lnTo>
                  <a:lnTo>
                    <a:pt x="195313" y="627468"/>
                  </a:lnTo>
                  <a:lnTo>
                    <a:pt x="195313" y="598487"/>
                  </a:lnTo>
                  <a:lnTo>
                    <a:pt x="19951" y="93154"/>
                  </a:lnTo>
                  <a:lnTo>
                    <a:pt x="298462" y="483057"/>
                  </a:lnTo>
                  <a:lnTo>
                    <a:pt x="298462" y="466674"/>
                  </a:lnTo>
                  <a:lnTo>
                    <a:pt x="13881" y="68262"/>
                  </a:lnTo>
                  <a:lnTo>
                    <a:pt x="476999" y="68262"/>
                  </a:lnTo>
                  <a:lnTo>
                    <a:pt x="476999" y="127000"/>
                  </a:lnTo>
                  <a:lnTo>
                    <a:pt x="594474" y="68262"/>
                  </a:lnTo>
                  <a:lnTo>
                    <a:pt x="603999" y="63500"/>
                  </a:lnTo>
                  <a:lnTo>
                    <a:pt x="476999" y="0"/>
                  </a:lnTo>
                  <a:lnTo>
                    <a:pt x="476999" y="58737"/>
                  </a:lnTo>
                  <a:lnTo>
                    <a:pt x="5207" y="58737"/>
                  </a:lnTo>
                  <a:lnTo>
                    <a:pt x="5207" y="63093"/>
                  </a:lnTo>
                  <a:lnTo>
                    <a:pt x="4635" y="63500"/>
                  </a:lnTo>
                  <a:lnTo>
                    <a:pt x="0" y="64579"/>
                  </a:lnTo>
                  <a:lnTo>
                    <a:pt x="146304" y="696074"/>
                  </a:lnTo>
                  <a:lnTo>
                    <a:pt x="774" y="899807"/>
                  </a:lnTo>
                  <a:lnTo>
                    <a:pt x="4635" y="902576"/>
                  </a:lnTo>
                  <a:lnTo>
                    <a:pt x="139" y="904113"/>
                  </a:lnTo>
                  <a:lnTo>
                    <a:pt x="152781" y="1349222"/>
                  </a:lnTo>
                  <a:lnTo>
                    <a:pt x="139" y="1789074"/>
                  </a:lnTo>
                  <a:lnTo>
                    <a:pt x="4622" y="1790636"/>
                  </a:lnTo>
                  <a:lnTo>
                    <a:pt x="723" y="1793354"/>
                  </a:lnTo>
                  <a:lnTo>
                    <a:pt x="149034" y="2006130"/>
                  </a:lnTo>
                  <a:lnTo>
                    <a:pt x="0" y="2649347"/>
                  </a:lnTo>
                  <a:lnTo>
                    <a:pt x="4546" y="2650413"/>
                  </a:lnTo>
                  <a:lnTo>
                    <a:pt x="4648" y="2655189"/>
                  </a:lnTo>
                  <a:lnTo>
                    <a:pt x="477037" y="2655189"/>
                  </a:lnTo>
                  <a:lnTo>
                    <a:pt x="477037" y="2713926"/>
                  </a:lnTo>
                  <a:lnTo>
                    <a:pt x="594512" y="2655189"/>
                  </a:lnTo>
                  <a:lnTo>
                    <a:pt x="604037" y="2650426"/>
                  </a:lnTo>
                  <a:lnTo>
                    <a:pt x="477037" y="2586926"/>
                  </a:lnTo>
                  <a:lnTo>
                    <a:pt x="477037" y="2645664"/>
                  </a:lnTo>
                  <a:lnTo>
                    <a:pt x="13754" y="2645664"/>
                  </a:lnTo>
                  <a:lnTo>
                    <a:pt x="304330" y="2228862"/>
                  </a:lnTo>
                  <a:lnTo>
                    <a:pt x="520763" y="2539339"/>
                  </a:lnTo>
                  <a:lnTo>
                    <a:pt x="513511" y="2541016"/>
                  </a:lnTo>
                  <a:lnTo>
                    <a:pt x="517474" y="2545816"/>
                  </a:lnTo>
                  <a:lnTo>
                    <a:pt x="502780" y="2550845"/>
                  </a:lnTo>
                  <a:lnTo>
                    <a:pt x="511911" y="2559837"/>
                  </a:lnTo>
                  <a:lnTo>
                    <a:pt x="479310" y="2582570"/>
                  </a:lnTo>
                  <a:lnTo>
                    <a:pt x="604037" y="2650426"/>
                  </a:lnTo>
                  <a:lnTo>
                    <a:pt x="630542" y="2540127"/>
                  </a:lnTo>
                  <a:lnTo>
                    <a:pt x="637222" y="2512352"/>
                  </a:lnTo>
                  <a:lnTo>
                    <a:pt x="622071" y="2515870"/>
                  </a:lnTo>
                  <a:lnTo>
                    <a:pt x="622909" y="2509647"/>
                  </a:lnTo>
                  <a:lnTo>
                    <a:pt x="585330" y="2522537"/>
                  </a:lnTo>
                  <a:lnTo>
                    <a:pt x="583501" y="2509939"/>
                  </a:lnTo>
                  <a:lnTo>
                    <a:pt x="577354" y="2514231"/>
                  </a:lnTo>
                  <a:lnTo>
                    <a:pt x="568934" y="2477897"/>
                  </a:lnTo>
                  <a:lnTo>
                    <a:pt x="568934" y="2520099"/>
                  </a:lnTo>
                  <a:lnTo>
                    <a:pt x="565264" y="2522651"/>
                  </a:lnTo>
                  <a:lnTo>
                    <a:pt x="557136" y="2498953"/>
                  </a:lnTo>
                  <a:lnTo>
                    <a:pt x="557136" y="2528316"/>
                  </a:lnTo>
                  <a:lnTo>
                    <a:pt x="551548" y="2532215"/>
                  </a:lnTo>
                  <a:lnTo>
                    <a:pt x="530758" y="2537028"/>
                  </a:lnTo>
                  <a:lnTo>
                    <a:pt x="310134" y="2220544"/>
                  </a:lnTo>
                  <a:lnTo>
                    <a:pt x="404952" y="2084527"/>
                  </a:lnTo>
                  <a:lnTo>
                    <a:pt x="557136" y="2528316"/>
                  </a:lnTo>
                  <a:lnTo>
                    <a:pt x="557136" y="2498953"/>
                  </a:lnTo>
                  <a:lnTo>
                    <a:pt x="411695" y="2074849"/>
                  </a:lnTo>
                  <a:lnTo>
                    <a:pt x="452285" y="2016633"/>
                  </a:lnTo>
                  <a:lnTo>
                    <a:pt x="568934" y="2520099"/>
                  </a:lnTo>
                  <a:lnTo>
                    <a:pt x="568934" y="2477897"/>
                  </a:lnTo>
                  <a:lnTo>
                    <a:pt x="459625" y="2006104"/>
                  </a:lnTo>
                  <a:lnTo>
                    <a:pt x="535317" y="1897532"/>
                  </a:lnTo>
                  <a:lnTo>
                    <a:pt x="583501" y="1931123"/>
                  </a:lnTo>
                  <a:lnTo>
                    <a:pt x="590727" y="1881670"/>
                  </a:lnTo>
                  <a:lnTo>
                    <a:pt x="604024" y="1790649"/>
                  </a:lnTo>
                  <a:lnTo>
                    <a:pt x="603745" y="1790496"/>
                  </a:lnTo>
                  <a:lnTo>
                    <a:pt x="603745" y="1790788"/>
                  </a:lnTo>
                  <a:lnTo>
                    <a:pt x="479323" y="1858492"/>
                  </a:lnTo>
                  <a:lnTo>
                    <a:pt x="527507" y="1892084"/>
                  </a:lnTo>
                  <a:lnTo>
                    <a:pt x="456730" y="1993607"/>
                  </a:lnTo>
                  <a:lnTo>
                    <a:pt x="449389" y="1961934"/>
                  </a:lnTo>
                  <a:lnTo>
                    <a:pt x="449389" y="2004136"/>
                  </a:lnTo>
                  <a:lnTo>
                    <a:pt x="407873" y="2063686"/>
                  </a:lnTo>
                  <a:lnTo>
                    <a:pt x="401116" y="2043988"/>
                  </a:lnTo>
                  <a:lnTo>
                    <a:pt x="401116" y="2073363"/>
                  </a:lnTo>
                  <a:lnTo>
                    <a:pt x="304317" y="2212213"/>
                  </a:lnTo>
                  <a:lnTo>
                    <a:pt x="298513" y="2203894"/>
                  </a:lnTo>
                  <a:lnTo>
                    <a:pt x="298513" y="2220531"/>
                  </a:lnTo>
                  <a:lnTo>
                    <a:pt x="20167" y="2619819"/>
                  </a:lnTo>
                  <a:lnTo>
                    <a:pt x="203733" y="2084578"/>
                  </a:lnTo>
                  <a:lnTo>
                    <a:pt x="298513" y="2220531"/>
                  </a:lnTo>
                  <a:lnTo>
                    <a:pt x="298513" y="2203894"/>
                  </a:lnTo>
                  <a:lnTo>
                    <a:pt x="207556" y="2073414"/>
                  </a:lnTo>
                  <a:lnTo>
                    <a:pt x="302895" y="1795399"/>
                  </a:lnTo>
                  <a:lnTo>
                    <a:pt x="305790" y="1795399"/>
                  </a:lnTo>
                  <a:lnTo>
                    <a:pt x="401116" y="2073363"/>
                  </a:lnTo>
                  <a:lnTo>
                    <a:pt x="401116" y="2043988"/>
                  </a:lnTo>
                  <a:lnTo>
                    <a:pt x="315861" y="1795399"/>
                  </a:lnTo>
                  <a:lnTo>
                    <a:pt x="401027" y="1795399"/>
                  </a:lnTo>
                  <a:lnTo>
                    <a:pt x="449389" y="2004136"/>
                  </a:lnTo>
                  <a:lnTo>
                    <a:pt x="449389" y="1961934"/>
                  </a:lnTo>
                  <a:lnTo>
                    <a:pt x="410806" y="1795399"/>
                  </a:lnTo>
                  <a:lnTo>
                    <a:pt x="477037" y="1795399"/>
                  </a:lnTo>
                  <a:lnTo>
                    <a:pt x="477037" y="1854136"/>
                  </a:lnTo>
                  <a:lnTo>
                    <a:pt x="594512" y="1795399"/>
                  </a:lnTo>
                  <a:lnTo>
                    <a:pt x="603745" y="1790788"/>
                  </a:lnTo>
                  <a:lnTo>
                    <a:pt x="603745" y="1790496"/>
                  </a:lnTo>
                  <a:lnTo>
                    <a:pt x="594512" y="1785874"/>
                  </a:lnTo>
                  <a:lnTo>
                    <a:pt x="477037" y="1727136"/>
                  </a:lnTo>
                  <a:lnTo>
                    <a:pt x="477037" y="1785874"/>
                  </a:lnTo>
                  <a:lnTo>
                    <a:pt x="408597" y="1785874"/>
                  </a:lnTo>
                  <a:lnTo>
                    <a:pt x="398818" y="1743697"/>
                  </a:lnTo>
                  <a:lnTo>
                    <a:pt x="398818" y="1785874"/>
                  </a:lnTo>
                  <a:lnTo>
                    <a:pt x="312597" y="1785874"/>
                  </a:lnTo>
                  <a:lnTo>
                    <a:pt x="309372" y="1776514"/>
                  </a:lnTo>
                  <a:lnTo>
                    <a:pt x="361454" y="1624647"/>
                  </a:lnTo>
                  <a:lnTo>
                    <a:pt x="398818" y="1785874"/>
                  </a:lnTo>
                  <a:lnTo>
                    <a:pt x="398818" y="1743697"/>
                  </a:lnTo>
                  <a:lnTo>
                    <a:pt x="367284" y="1607642"/>
                  </a:lnTo>
                  <a:lnTo>
                    <a:pt x="403504" y="1502029"/>
                  </a:lnTo>
                  <a:lnTo>
                    <a:pt x="525881" y="1683296"/>
                  </a:lnTo>
                  <a:lnTo>
                    <a:pt x="502399" y="1691436"/>
                  </a:lnTo>
                  <a:lnTo>
                    <a:pt x="511187" y="1700022"/>
                  </a:lnTo>
                  <a:lnTo>
                    <a:pt x="480364" y="1720837"/>
                  </a:lnTo>
                  <a:lnTo>
                    <a:pt x="603948" y="1790522"/>
                  </a:lnTo>
                  <a:lnTo>
                    <a:pt x="617905" y="1684185"/>
                  </a:lnTo>
                  <a:lnTo>
                    <a:pt x="622388" y="1649806"/>
                  </a:lnTo>
                  <a:lnTo>
                    <a:pt x="587209" y="1662010"/>
                  </a:lnTo>
                  <a:lnTo>
                    <a:pt x="585622" y="1649780"/>
                  </a:lnTo>
                  <a:lnTo>
                    <a:pt x="565023" y="1663700"/>
                  </a:lnTo>
                  <a:lnTo>
                    <a:pt x="556856" y="1640179"/>
                  </a:lnTo>
                  <a:lnTo>
                    <a:pt x="556856" y="1669211"/>
                  </a:lnTo>
                  <a:lnTo>
                    <a:pt x="546671" y="1676082"/>
                  </a:lnTo>
                  <a:lnTo>
                    <a:pt x="535190" y="1680070"/>
                  </a:lnTo>
                  <a:lnTo>
                    <a:pt x="407377" y="1490738"/>
                  </a:lnTo>
                  <a:lnTo>
                    <a:pt x="450888" y="1363891"/>
                  </a:lnTo>
                  <a:lnTo>
                    <a:pt x="556856" y="1669211"/>
                  </a:lnTo>
                  <a:lnTo>
                    <a:pt x="556856" y="1640179"/>
                  </a:lnTo>
                  <a:lnTo>
                    <a:pt x="455891" y="1349286"/>
                  </a:lnTo>
                  <a:lnTo>
                    <a:pt x="565454" y="1029817"/>
                  </a:lnTo>
                  <a:lnTo>
                    <a:pt x="585609" y="1043419"/>
                  </a:lnTo>
                  <a:lnTo>
                    <a:pt x="587209" y="1031125"/>
                  </a:lnTo>
                  <a:lnTo>
                    <a:pt x="622909" y="1043355"/>
                  </a:lnTo>
                  <a:lnTo>
                    <a:pt x="618324" y="1009192"/>
                  </a:lnTo>
                  <a:lnTo>
                    <a:pt x="604037" y="902627"/>
                  </a:lnTo>
                  <a:lnTo>
                    <a:pt x="557276" y="928992"/>
                  </a:lnTo>
                  <a:lnTo>
                    <a:pt x="557276" y="1024305"/>
                  </a:lnTo>
                  <a:lnTo>
                    <a:pt x="450824" y="1334693"/>
                  </a:lnTo>
                  <a:lnTo>
                    <a:pt x="445820" y="1320279"/>
                  </a:lnTo>
                  <a:lnTo>
                    <a:pt x="445820" y="1349298"/>
                  </a:lnTo>
                  <a:lnTo>
                    <a:pt x="400710" y="1480858"/>
                  </a:lnTo>
                  <a:lnTo>
                    <a:pt x="396836" y="1475130"/>
                  </a:lnTo>
                  <a:lnTo>
                    <a:pt x="396836" y="1492135"/>
                  </a:lnTo>
                  <a:lnTo>
                    <a:pt x="363232" y="1590128"/>
                  </a:lnTo>
                  <a:lnTo>
                    <a:pt x="357403" y="1564970"/>
                  </a:lnTo>
                  <a:lnTo>
                    <a:pt x="357403" y="1607134"/>
                  </a:lnTo>
                  <a:lnTo>
                    <a:pt x="304342" y="1761832"/>
                  </a:lnTo>
                  <a:lnTo>
                    <a:pt x="299313" y="1747177"/>
                  </a:lnTo>
                  <a:lnTo>
                    <a:pt x="299313" y="1776514"/>
                  </a:lnTo>
                  <a:lnTo>
                    <a:pt x="296100" y="1785874"/>
                  </a:lnTo>
                  <a:lnTo>
                    <a:pt x="292836" y="1785874"/>
                  </a:lnTo>
                  <a:lnTo>
                    <a:pt x="292836" y="1795399"/>
                  </a:lnTo>
                  <a:lnTo>
                    <a:pt x="200812" y="2063737"/>
                  </a:lnTo>
                  <a:lnTo>
                    <a:pt x="196977" y="2058238"/>
                  </a:lnTo>
                  <a:lnTo>
                    <a:pt x="196977" y="2074900"/>
                  </a:lnTo>
                  <a:lnTo>
                    <a:pt x="30200" y="2561196"/>
                  </a:lnTo>
                  <a:lnTo>
                    <a:pt x="156375" y="2016671"/>
                  </a:lnTo>
                  <a:lnTo>
                    <a:pt x="196977" y="2074900"/>
                  </a:lnTo>
                  <a:lnTo>
                    <a:pt x="196977" y="2058238"/>
                  </a:lnTo>
                  <a:lnTo>
                    <a:pt x="159270" y="2004161"/>
                  </a:lnTo>
                  <a:lnTo>
                    <a:pt x="207645" y="1795399"/>
                  </a:lnTo>
                  <a:lnTo>
                    <a:pt x="292836" y="1795399"/>
                  </a:lnTo>
                  <a:lnTo>
                    <a:pt x="292836" y="1785874"/>
                  </a:lnTo>
                  <a:lnTo>
                    <a:pt x="209842" y="1785874"/>
                  </a:lnTo>
                  <a:lnTo>
                    <a:pt x="247218" y="1624609"/>
                  </a:lnTo>
                  <a:lnTo>
                    <a:pt x="299313" y="1776514"/>
                  </a:lnTo>
                  <a:lnTo>
                    <a:pt x="299313" y="1747177"/>
                  </a:lnTo>
                  <a:lnTo>
                    <a:pt x="251269" y="1607096"/>
                  </a:lnTo>
                  <a:lnTo>
                    <a:pt x="304330" y="1378102"/>
                  </a:lnTo>
                  <a:lnTo>
                    <a:pt x="357403" y="1607134"/>
                  </a:lnTo>
                  <a:lnTo>
                    <a:pt x="357403" y="1564970"/>
                  </a:lnTo>
                  <a:lnTo>
                    <a:pt x="311099" y="1365110"/>
                  </a:lnTo>
                  <a:lnTo>
                    <a:pt x="396836" y="1492135"/>
                  </a:lnTo>
                  <a:lnTo>
                    <a:pt x="396836" y="1475130"/>
                  </a:lnTo>
                  <a:lnTo>
                    <a:pt x="311238" y="1348308"/>
                  </a:lnTo>
                  <a:lnTo>
                    <a:pt x="312432" y="1343152"/>
                  </a:lnTo>
                  <a:lnTo>
                    <a:pt x="399122" y="1214716"/>
                  </a:lnTo>
                  <a:lnTo>
                    <a:pt x="445820" y="1349298"/>
                  </a:lnTo>
                  <a:lnTo>
                    <a:pt x="445820" y="1320279"/>
                  </a:lnTo>
                  <a:lnTo>
                    <a:pt x="405777" y="1204861"/>
                  </a:lnTo>
                  <a:lnTo>
                    <a:pt x="535114" y="1013256"/>
                  </a:lnTo>
                  <a:lnTo>
                    <a:pt x="546862" y="1017282"/>
                  </a:lnTo>
                  <a:lnTo>
                    <a:pt x="557276" y="1024305"/>
                  </a:lnTo>
                  <a:lnTo>
                    <a:pt x="557276" y="928992"/>
                  </a:lnTo>
                  <a:lnTo>
                    <a:pt x="480352" y="972362"/>
                  </a:lnTo>
                  <a:lnTo>
                    <a:pt x="511606" y="993482"/>
                  </a:lnTo>
                  <a:lnTo>
                    <a:pt x="502780" y="1002157"/>
                  </a:lnTo>
                  <a:lnTo>
                    <a:pt x="525780" y="1010043"/>
                  </a:lnTo>
                  <a:lnTo>
                    <a:pt x="401878" y="1193609"/>
                  </a:lnTo>
                  <a:lnTo>
                    <a:pt x="395224" y="1174445"/>
                  </a:lnTo>
                  <a:lnTo>
                    <a:pt x="395224" y="1203464"/>
                  </a:lnTo>
                  <a:lnTo>
                    <a:pt x="318439" y="1317218"/>
                  </a:lnTo>
                  <a:lnTo>
                    <a:pt x="364972" y="1116355"/>
                  </a:lnTo>
                  <a:lnTo>
                    <a:pt x="395224" y="1203464"/>
                  </a:lnTo>
                  <a:lnTo>
                    <a:pt x="395224" y="1174445"/>
                  </a:lnTo>
                  <a:lnTo>
                    <a:pt x="369011" y="1098943"/>
                  </a:lnTo>
                  <a:lnTo>
                    <a:pt x="413410" y="907338"/>
                  </a:lnTo>
                  <a:lnTo>
                    <a:pt x="477050" y="907338"/>
                  </a:lnTo>
                  <a:lnTo>
                    <a:pt x="477050" y="966076"/>
                  </a:lnTo>
                  <a:lnTo>
                    <a:pt x="594525" y="907338"/>
                  </a:lnTo>
                  <a:lnTo>
                    <a:pt x="604012" y="902601"/>
                  </a:lnTo>
                  <a:lnTo>
                    <a:pt x="602945" y="895743"/>
                  </a:lnTo>
                  <a:lnTo>
                    <a:pt x="602945" y="902030"/>
                  </a:lnTo>
                  <a:lnTo>
                    <a:pt x="594525" y="897813"/>
                  </a:lnTo>
                  <a:lnTo>
                    <a:pt x="477050" y="839076"/>
                  </a:lnTo>
                  <a:lnTo>
                    <a:pt x="477050" y="897813"/>
                  </a:lnTo>
                  <a:lnTo>
                    <a:pt x="415607" y="897813"/>
                  </a:lnTo>
                  <a:lnTo>
                    <a:pt x="459486" y="708456"/>
                  </a:lnTo>
                  <a:lnTo>
                    <a:pt x="526338" y="802030"/>
                  </a:lnTo>
                  <a:lnTo>
                    <a:pt x="478548" y="836168"/>
                  </a:lnTo>
                  <a:lnTo>
                    <a:pt x="602945" y="902030"/>
                  </a:lnTo>
                  <a:lnTo>
                    <a:pt x="602945" y="895743"/>
                  </a:lnTo>
                  <a:lnTo>
                    <a:pt x="589788" y="812355"/>
                  </a:lnTo>
                  <a:lnTo>
                    <a:pt x="581888" y="762342"/>
                  </a:lnTo>
                  <a:lnTo>
                    <a:pt x="534085" y="796493"/>
                  </a:lnTo>
                  <a:lnTo>
                    <a:pt x="462356" y="696099"/>
                  </a:lnTo>
                  <a:lnTo>
                    <a:pt x="577215" y="200380"/>
                  </a:lnTo>
                  <a:lnTo>
                    <a:pt x="581901" y="203720"/>
                  </a:lnTo>
                  <a:lnTo>
                    <a:pt x="583907" y="190982"/>
                  </a:lnTo>
                  <a:lnTo>
                    <a:pt x="622388" y="204330"/>
                  </a:lnTo>
                  <a:lnTo>
                    <a:pt x="621550" y="197954"/>
                  </a:lnTo>
                  <a:lnTo>
                    <a:pt x="637235" y="201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75129" y="1770379"/>
            <a:ext cx="35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42896" y="2291588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3143" y="1645411"/>
            <a:ext cx="35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92624" y="3013964"/>
            <a:ext cx="12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x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51692" y="3050540"/>
            <a:ext cx="126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ŷ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32726" y="1571111"/>
            <a:ext cx="4212590" cy="3372485"/>
            <a:chOff x="4432726" y="1571111"/>
            <a:chExt cx="4212590" cy="3372485"/>
          </a:xfrm>
        </p:grpSpPr>
        <p:sp>
          <p:nvSpPr>
            <p:cNvPr id="28" name="object 28"/>
            <p:cNvSpPr/>
            <p:nvPr/>
          </p:nvSpPr>
          <p:spPr>
            <a:xfrm>
              <a:off x="5355393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4"/>
                  </a:lnTo>
                  <a:lnTo>
                    <a:pt x="107305" y="547471"/>
                  </a:lnTo>
                  <a:lnTo>
                    <a:pt x="142112" y="573734"/>
                  </a:lnTo>
                  <a:lnTo>
                    <a:pt x="180468" y="595001"/>
                  </a:lnTo>
                  <a:lnTo>
                    <a:pt x="221890" y="610789"/>
                  </a:lnTo>
                  <a:lnTo>
                    <a:pt x="265894" y="620616"/>
                  </a:lnTo>
                  <a:lnTo>
                    <a:pt x="311999" y="623999"/>
                  </a:lnTo>
                  <a:lnTo>
                    <a:pt x="358104" y="620616"/>
                  </a:lnTo>
                  <a:lnTo>
                    <a:pt x="402109" y="610789"/>
                  </a:lnTo>
                  <a:lnTo>
                    <a:pt x="443530" y="595001"/>
                  </a:lnTo>
                  <a:lnTo>
                    <a:pt x="481886" y="573734"/>
                  </a:lnTo>
                  <a:lnTo>
                    <a:pt x="516694" y="547471"/>
                  </a:lnTo>
                  <a:lnTo>
                    <a:pt x="547470" y="516694"/>
                  </a:lnTo>
                  <a:lnTo>
                    <a:pt x="573734" y="481887"/>
                  </a:lnTo>
                  <a:lnTo>
                    <a:pt x="595001" y="443531"/>
                  </a:lnTo>
                  <a:lnTo>
                    <a:pt x="610789" y="402109"/>
                  </a:lnTo>
                  <a:lnTo>
                    <a:pt x="620616" y="358104"/>
                  </a:lnTo>
                  <a:lnTo>
                    <a:pt x="623999" y="311999"/>
                  </a:lnTo>
                  <a:lnTo>
                    <a:pt x="620616" y="265894"/>
                  </a:lnTo>
                  <a:lnTo>
                    <a:pt x="610789" y="221890"/>
                  </a:lnTo>
                  <a:lnTo>
                    <a:pt x="595001" y="180468"/>
                  </a:lnTo>
                  <a:lnTo>
                    <a:pt x="573734" y="142112"/>
                  </a:lnTo>
                  <a:lnTo>
                    <a:pt x="547470" y="107305"/>
                  </a:lnTo>
                  <a:lnTo>
                    <a:pt x="516694" y="76528"/>
                  </a:lnTo>
                  <a:lnTo>
                    <a:pt x="481886" y="50265"/>
                  </a:lnTo>
                  <a:lnTo>
                    <a:pt x="443530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55393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5540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3"/>
                  </a:lnTo>
                  <a:lnTo>
                    <a:pt x="28998" y="180469"/>
                  </a:lnTo>
                  <a:lnTo>
                    <a:pt x="13209" y="221890"/>
                  </a:lnTo>
                  <a:lnTo>
                    <a:pt x="3382" y="265895"/>
                  </a:lnTo>
                  <a:lnTo>
                    <a:pt x="0" y="312000"/>
                  </a:lnTo>
                  <a:lnTo>
                    <a:pt x="3382" y="358105"/>
                  </a:lnTo>
                  <a:lnTo>
                    <a:pt x="13209" y="402110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1" y="595002"/>
                  </a:lnTo>
                  <a:lnTo>
                    <a:pt x="481887" y="573735"/>
                  </a:lnTo>
                  <a:lnTo>
                    <a:pt x="516695" y="547472"/>
                  </a:lnTo>
                  <a:lnTo>
                    <a:pt x="547472" y="516695"/>
                  </a:lnTo>
                  <a:lnTo>
                    <a:pt x="573735" y="481887"/>
                  </a:lnTo>
                  <a:lnTo>
                    <a:pt x="595002" y="443531"/>
                  </a:lnTo>
                  <a:lnTo>
                    <a:pt x="610790" y="402110"/>
                  </a:lnTo>
                  <a:lnTo>
                    <a:pt x="620617" y="358105"/>
                  </a:lnTo>
                  <a:lnTo>
                    <a:pt x="624000" y="312000"/>
                  </a:lnTo>
                  <a:lnTo>
                    <a:pt x="620617" y="265895"/>
                  </a:lnTo>
                  <a:lnTo>
                    <a:pt x="610790" y="221890"/>
                  </a:lnTo>
                  <a:lnTo>
                    <a:pt x="595002" y="180469"/>
                  </a:lnTo>
                  <a:lnTo>
                    <a:pt x="573735" y="142113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5540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55393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7"/>
                  </a:lnTo>
                  <a:lnTo>
                    <a:pt x="142112" y="50264"/>
                  </a:lnTo>
                  <a:lnTo>
                    <a:pt x="107305" y="76527"/>
                  </a:lnTo>
                  <a:lnTo>
                    <a:pt x="76528" y="107304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89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0"/>
                  </a:lnTo>
                  <a:lnTo>
                    <a:pt x="50265" y="481886"/>
                  </a:lnTo>
                  <a:lnTo>
                    <a:pt x="76528" y="516694"/>
                  </a:lnTo>
                  <a:lnTo>
                    <a:pt x="107305" y="547470"/>
                  </a:lnTo>
                  <a:lnTo>
                    <a:pt x="142112" y="573734"/>
                  </a:lnTo>
                  <a:lnTo>
                    <a:pt x="180468" y="595001"/>
                  </a:lnTo>
                  <a:lnTo>
                    <a:pt x="221890" y="610789"/>
                  </a:lnTo>
                  <a:lnTo>
                    <a:pt x="265894" y="620616"/>
                  </a:lnTo>
                  <a:lnTo>
                    <a:pt x="311999" y="623999"/>
                  </a:lnTo>
                  <a:lnTo>
                    <a:pt x="358104" y="620616"/>
                  </a:lnTo>
                  <a:lnTo>
                    <a:pt x="402109" y="610789"/>
                  </a:lnTo>
                  <a:lnTo>
                    <a:pt x="443530" y="595001"/>
                  </a:lnTo>
                  <a:lnTo>
                    <a:pt x="481886" y="573734"/>
                  </a:lnTo>
                  <a:lnTo>
                    <a:pt x="516694" y="547470"/>
                  </a:lnTo>
                  <a:lnTo>
                    <a:pt x="547470" y="516694"/>
                  </a:lnTo>
                  <a:lnTo>
                    <a:pt x="573734" y="481886"/>
                  </a:lnTo>
                  <a:lnTo>
                    <a:pt x="595001" y="443530"/>
                  </a:lnTo>
                  <a:lnTo>
                    <a:pt x="610789" y="402109"/>
                  </a:lnTo>
                  <a:lnTo>
                    <a:pt x="620616" y="358104"/>
                  </a:lnTo>
                  <a:lnTo>
                    <a:pt x="623999" y="311999"/>
                  </a:lnTo>
                  <a:lnTo>
                    <a:pt x="620616" y="265894"/>
                  </a:lnTo>
                  <a:lnTo>
                    <a:pt x="610789" y="221889"/>
                  </a:lnTo>
                  <a:lnTo>
                    <a:pt x="595001" y="180468"/>
                  </a:lnTo>
                  <a:lnTo>
                    <a:pt x="573734" y="142112"/>
                  </a:lnTo>
                  <a:lnTo>
                    <a:pt x="547470" y="107304"/>
                  </a:lnTo>
                  <a:lnTo>
                    <a:pt x="516694" y="76527"/>
                  </a:lnTo>
                  <a:lnTo>
                    <a:pt x="481886" y="50264"/>
                  </a:lnTo>
                  <a:lnTo>
                    <a:pt x="443530" y="28997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5393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5540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1" y="595002"/>
                  </a:lnTo>
                  <a:lnTo>
                    <a:pt x="481887" y="573735"/>
                  </a:lnTo>
                  <a:lnTo>
                    <a:pt x="516695" y="547472"/>
                  </a:lnTo>
                  <a:lnTo>
                    <a:pt x="547472" y="516695"/>
                  </a:lnTo>
                  <a:lnTo>
                    <a:pt x="573735" y="481887"/>
                  </a:lnTo>
                  <a:lnTo>
                    <a:pt x="595002" y="443531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90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5540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37489" y="1685649"/>
              <a:ext cx="624205" cy="583565"/>
            </a:xfrm>
            <a:custGeom>
              <a:avLst/>
              <a:gdLst/>
              <a:ahLst/>
              <a:cxnLst/>
              <a:rect l="l" t="t" r="r" b="b"/>
              <a:pathLst>
                <a:path w="624204" h="583564">
                  <a:moveTo>
                    <a:pt x="312011" y="156629"/>
                  </a:moveTo>
                  <a:lnTo>
                    <a:pt x="419539" y="0"/>
                  </a:lnTo>
                  <a:lnTo>
                    <a:pt x="408937" y="143801"/>
                  </a:lnTo>
                  <a:lnTo>
                    <a:pt x="530997" y="120361"/>
                  </a:lnTo>
                  <a:lnTo>
                    <a:pt x="482520" y="197541"/>
                  </a:lnTo>
                  <a:lnTo>
                    <a:pt x="609491" y="219739"/>
                  </a:lnTo>
                  <a:lnTo>
                    <a:pt x="508665" y="282877"/>
                  </a:lnTo>
                  <a:lnTo>
                    <a:pt x="624023" y="358896"/>
                  </a:lnTo>
                  <a:lnTo>
                    <a:pt x="486420" y="349498"/>
                  </a:lnTo>
                  <a:lnTo>
                    <a:pt x="524208" y="488655"/>
                  </a:lnTo>
                  <a:lnTo>
                    <a:pt x="405037" y="390411"/>
                  </a:lnTo>
                  <a:lnTo>
                    <a:pt x="382705" y="532997"/>
                  </a:lnTo>
                  <a:lnTo>
                    <a:pt x="304269" y="403319"/>
                  </a:lnTo>
                  <a:lnTo>
                    <a:pt x="245131" y="583308"/>
                  </a:lnTo>
                  <a:lnTo>
                    <a:pt x="222886" y="422007"/>
                  </a:lnTo>
                  <a:lnTo>
                    <a:pt x="137574" y="475747"/>
                  </a:lnTo>
                  <a:lnTo>
                    <a:pt x="163719" y="376368"/>
                  </a:lnTo>
                  <a:lnTo>
                    <a:pt x="3900" y="393921"/>
                  </a:lnTo>
                  <a:lnTo>
                    <a:pt x="107528" y="317983"/>
                  </a:lnTo>
                  <a:lnTo>
                    <a:pt x="0" y="232648"/>
                  </a:lnTo>
                  <a:lnTo>
                    <a:pt x="133673" y="205697"/>
                  </a:lnTo>
                  <a:lnTo>
                    <a:pt x="10689" y="61976"/>
                  </a:lnTo>
                  <a:lnTo>
                    <a:pt x="211243" y="170671"/>
                  </a:lnTo>
                  <a:lnTo>
                    <a:pt x="241288" y="61976"/>
                  </a:lnTo>
                  <a:lnTo>
                    <a:pt x="312011" y="156629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57888" y="1575874"/>
              <a:ext cx="624205" cy="583565"/>
            </a:xfrm>
            <a:custGeom>
              <a:avLst/>
              <a:gdLst/>
              <a:ahLst/>
              <a:cxnLst/>
              <a:rect l="l" t="t" r="r" b="b"/>
              <a:pathLst>
                <a:path w="624204" h="583564">
                  <a:moveTo>
                    <a:pt x="312011" y="156629"/>
                  </a:moveTo>
                  <a:lnTo>
                    <a:pt x="419539" y="0"/>
                  </a:lnTo>
                  <a:lnTo>
                    <a:pt x="408937" y="143801"/>
                  </a:lnTo>
                  <a:lnTo>
                    <a:pt x="530997" y="120361"/>
                  </a:lnTo>
                  <a:lnTo>
                    <a:pt x="482520" y="197541"/>
                  </a:lnTo>
                  <a:lnTo>
                    <a:pt x="609491" y="219739"/>
                  </a:lnTo>
                  <a:lnTo>
                    <a:pt x="508665" y="282877"/>
                  </a:lnTo>
                  <a:lnTo>
                    <a:pt x="624023" y="358896"/>
                  </a:lnTo>
                  <a:lnTo>
                    <a:pt x="486420" y="349498"/>
                  </a:lnTo>
                  <a:lnTo>
                    <a:pt x="524208" y="488655"/>
                  </a:lnTo>
                  <a:lnTo>
                    <a:pt x="405037" y="390411"/>
                  </a:lnTo>
                  <a:lnTo>
                    <a:pt x="382705" y="532997"/>
                  </a:lnTo>
                  <a:lnTo>
                    <a:pt x="304269" y="403319"/>
                  </a:lnTo>
                  <a:lnTo>
                    <a:pt x="245131" y="583308"/>
                  </a:lnTo>
                  <a:lnTo>
                    <a:pt x="222886" y="422007"/>
                  </a:lnTo>
                  <a:lnTo>
                    <a:pt x="137574" y="475747"/>
                  </a:lnTo>
                  <a:lnTo>
                    <a:pt x="163719" y="376368"/>
                  </a:lnTo>
                  <a:lnTo>
                    <a:pt x="3900" y="393921"/>
                  </a:lnTo>
                  <a:lnTo>
                    <a:pt x="107528" y="317983"/>
                  </a:lnTo>
                  <a:lnTo>
                    <a:pt x="0" y="232648"/>
                  </a:lnTo>
                  <a:lnTo>
                    <a:pt x="133673" y="205697"/>
                  </a:lnTo>
                  <a:lnTo>
                    <a:pt x="10689" y="61976"/>
                  </a:lnTo>
                  <a:lnTo>
                    <a:pt x="211243" y="170671"/>
                  </a:lnTo>
                  <a:lnTo>
                    <a:pt x="241288" y="61976"/>
                  </a:lnTo>
                  <a:lnTo>
                    <a:pt x="312011" y="156629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68763" y="2231449"/>
              <a:ext cx="624205" cy="583565"/>
            </a:xfrm>
            <a:custGeom>
              <a:avLst/>
              <a:gdLst/>
              <a:ahLst/>
              <a:cxnLst/>
              <a:rect l="l" t="t" r="r" b="b"/>
              <a:pathLst>
                <a:path w="624204" h="583564">
                  <a:moveTo>
                    <a:pt x="312011" y="156629"/>
                  </a:moveTo>
                  <a:lnTo>
                    <a:pt x="419539" y="0"/>
                  </a:lnTo>
                  <a:lnTo>
                    <a:pt x="408937" y="143801"/>
                  </a:lnTo>
                  <a:lnTo>
                    <a:pt x="530997" y="120361"/>
                  </a:lnTo>
                  <a:lnTo>
                    <a:pt x="482520" y="197541"/>
                  </a:lnTo>
                  <a:lnTo>
                    <a:pt x="609491" y="219739"/>
                  </a:lnTo>
                  <a:lnTo>
                    <a:pt x="508665" y="282877"/>
                  </a:lnTo>
                  <a:lnTo>
                    <a:pt x="624023" y="358896"/>
                  </a:lnTo>
                  <a:lnTo>
                    <a:pt x="486420" y="349498"/>
                  </a:lnTo>
                  <a:lnTo>
                    <a:pt x="524208" y="488655"/>
                  </a:lnTo>
                  <a:lnTo>
                    <a:pt x="405037" y="390411"/>
                  </a:lnTo>
                  <a:lnTo>
                    <a:pt x="382705" y="532997"/>
                  </a:lnTo>
                  <a:lnTo>
                    <a:pt x="304269" y="403319"/>
                  </a:lnTo>
                  <a:lnTo>
                    <a:pt x="245131" y="583308"/>
                  </a:lnTo>
                  <a:lnTo>
                    <a:pt x="222886" y="422007"/>
                  </a:lnTo>
                  <a:lnTo>
                    <a:pt x="137574" y="475747"/>
                  </a:lnTo>
                  <a:lnTo>
                    <a:pt x="163719" y="376368"/>
                  </a:lnTo>
                  <a:lnTo>
                    <a:pt x="3900" y="393921"/>
                  </a:lnTo>
                  <a:lnTo>
                    <a:pt x="107528" y="317983"/>
                  </a:lnTo>
                  <a:lnTo>
                    <a:pt x="0" y="232648"/>
                  </a:lnTo>
                  <a:lnTo>
                    <a:pt x="133673" y="205697"/>
                  </a:lnTo>
                  <a:lnTo>
                    <a:pt x="10689" y="61976"/>
                  </a:lnTo>
                  <a:lnTo>
                    <a:pt x="211243" y="170671"/>
                  </a:lnTo>
                  <a:lnTo>
                    <a:pt x="241288" y="61976"/>
                  </a:lnTo>
                  <a:lnTo>
                    <a:pt x="312011" y="156629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5133" y="4771774"/>
              <a:ext cx="370047" cy="171576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9403637" y="3178667"/>
            <a:ext cx="374015" cy="127000"/>
          </a:xfrm>
          <a:custGeom>
            <a:avLst/>
            <a:gdLst/>
            <a:ahLst/>
            <a:cxnLst/>
            <a:rect l="l" t="t" r="r" b="b"/>
            <a:pathLst>
              <a:path w="374015" h="127000">
                <a:moveTo>
                  <a:pt x="367037" y="58562"/>
                </a:moveTo>
                <a:lnTo>
                  <a:pt x="259360" y="58562"/>
                </a:lnTo>
                <a:lnTo>
                  <a:pt x="259488" y="68085"/>
                </a:lnTo>
                <a:lnTo>
                  <a:pt x="246790" y="68256"/>
                </a:lnTo>
                <a:lnTo>
                  <a:pt x="247578" y="126988"/>
                </a:lnTo>
                <a:lnTo>
                  <a:pt x="373714" y="61789"/>
                </a:lnTo>
                <a:lnTo>
                  <a:pt x="367037" y="58562"/>
                </a:lnTo>
                <a:close/>
              </a:path>
              <a:path w="374015" h="127000">
                <a:moveTo>
                  <a:pt x="246662" y="58732"/>
                </a:moveTo>
                <a:lnTo>
                  <a:pt x="0" y="62045"/>
                </a:lnTo>
                <a:lnTo>
                  <a:pt x="126" y="71569"/>
                </a:lnTo>
                <a:lnTo>
                  <a:pt x="246790" y="68256"/>
                </a:lnTo>
                <a:lnTo>
                  <a:pt x="246662" y="58732"/>
                </a:lnTo>
                <a:close/>
              </a:path>
              <a:path w="374015" h="127000">
                <a:moveTo>
                  <a:pt x="259360" y="58562"/>
                </a:moveTo>
                <a:lnTo>
                  <a:pt x="246662" y="58732"/>
                </a:lnTo>
                <a:lnTo>
                  <a:pt x="246790" y="68256"/>
                </a:lnTo>
                <a:lnTo>
                  <a:pt x="259488" y="68085"/>
                </a:lnTo>
                <a:lnTo>
                  <a:pt x="259360" y="58562"/>
                </a:lnTo>
                <a:close/>
              </a:path>
              <a:path w="374015" h="127000">
                <a:moveTo>
                  <a:pt x="245873" y="0"/>
                </a:moveTo>
                <a:lnTo>
                  <a:pt x="246662" y="58732"/>
                </a:lnTo>
                <a:lnTo>
                  <a:pt x="259360" y="58562"/>
                </a:lnTo>
                <a:lnTo>
                  <a:pt x="367037" y="58562"/>
                </a:lnTo>
                <a:lnTo>
                  <a:pt x="245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787200" y="3003755"/>
            <a:ext cx="746125" cy="489584"/>
          </a:xfrm>
          <a:prstGeom prst="rect">
            <a:avLst/>
          </a:prstGeom>
          <a:solidFill>
            <a:srgbClr val="FBE5D6"/>
          </a:solidFill>
          <a:ln w="28575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540"/>
              </a:spcBef>
            </a:pPr>
            <a:r>
              <a:rPr sz="1800" b="0" dirty="0">
                <a:latin typeface="Calibri Light"/>
                <a:cs typeface="Calibri Light"/>
              </a:rPr>
              <a:t>E</a:t>
            </a:r>
            <a:r>
              <a:rPr sz="1800" b="0" spc="-3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(ŷ,y)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2934" y="5084611"/>
            <a:ext cx="176889" cy="39750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6636" y="5266216"/>
            <a:ext cx="42504" cy="21403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1740" y="5082622"/>
            <a:ext cx="157027" cy="38226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13300" y="5305493"/>
            <a:ext cx="232273" cy="18406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9130" y="5011130"/>
            <a:ext cx="305262" cy="48469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32226" y="5047874"/>
            <a:ext cx="331446" cy="37964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0259331" y="5609008"/>
            <a:ext cx="2444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32</a:t>
            </a:fld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FF89D19-DBBF-4CA4-A5F7-4207FD08B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3" y="620944"/>
            <a:ext cx="11277600" cy="56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1">
            <a:extLst>
              <a:ext uri="{FF2B5EF4-FFF2-40B4-BE49-F238E27FC236}">
                <a16:creationId xmlns:a16="http://schemas.microsoft.com/office/drawing/2014/main" id="{4794EE4B-595B-4E4A-8573-1EC2612EE618}"/>
              </a:ext>
            </a:extLst>
          </p:cNvPr>
          <p:cNvSpPr txBox="1"/>
          <p:nvPr/>
        </p:nvSpPr>
        <p:spPr>
          <a:xfrm>
            <a:off x="5377998" y="6178774"/>
            <a:ext cx="745490" cy="489584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50" i="1" spc="170" dirty="0">
                <a:latin typeface="Symbol"/>
                <a:cs typeface="Symbol"/>
              </a:rPr>
              <a:t></a:t>
            </a:r>
            <a:r>
              <a:rPr sz="2950" i="1" spc="170" dirty="0">
                <a:latin typeface="Cambria"/>
                <a:cs typeface="Cambria"/>
              </a:rPr>
              <a:t>W</a:t>
            </a:r>
            <a:r>
              <a:rPr sz="2550" i="1" spc="254" baseline="44117" dirty="0">
                <a:latin typeface="Cambria"/>
                <a:cs typeface="Cambria"/>
              </a:rPr>
              <a:t>t</a:t>
            </a:r>
            <a:endParaRPr sz="2550" baseline="44117">
              <a:latin typeface="Cambria"/>
              <a:cs typeface="Cambria"/>
            </a:endParaRP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9EB82555-F9F2-42FA-99E9-313F04E3568A}"/>
              </a:ext>
            </a:extLst>
          </p:cNvPr>
          <p:cNvSpPr txBox="1"/>
          <p:nvPr/>
        </p:nvSpPr>
        <p:spPr>
          <a:xfrm>
            <a:off x="3200400" y="5817197"/>
            <a:ext cx="4647565" cy="489584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936875" algn="l"/>
              </a:tabLst>
            </a:pPr>
            <a:r>
              <a:rPr sz="2950" i="1" spc="360" dirty="0">
                <a:latin typeface="Cambria"/>
                <a:cs typeface="Cambria"/>
              </a:rPr>
              <a:t>W</a:t>
            </a:r>
            <a:r>
              <a:rPr sz="2550" i="1" spc="7" baseline="44117" dirty="0">
                <a:latin typeface="Cambria"/>
                <a:cs typeface="Cambria"/>
              </a:rPr>
              <a:t>t</a:t>
            </a:r>
            <a:r>
              <a:rPr sz="2550" i="1" spc="-330" baseline="44117" dirty="0">
                <a:latin typeface="Cambria"/>
                <a:cs typeface="Cambria"/>
              </a:rPr>
              <a:t> </a:t>
            </a:r>
            <a:r>
              <a:rPr sz="2550" baseline="44117" dirty="0">
                <a:latin typeface="Symbol"/>
                <a:cs typeface="Symbol"/>
              </a:rPr>
              <a:t></a:t>
            </a:r>
            <a:r>
              <a:rPr sz="2550" b="1" spc="15" baseline="44117" dirty="0">
                <a:latin typeface="Cambria"/>
                <a:cs typeface="Cambria"/>
              </a:rPr>
              <a:t>1</a:t>
            </a:r>
            <a:r>
              <a:rPr sz="2550" b="1" baseline="44117" dirty="0">
                <a:latin typeface="Cambria"/>
                <a:cs typeface="Cambria"/>
              </a:rPr>
              <a:t> </a:t>
            </a:r>
            <a:r>
              <a:rPr sz="2550" b="1" spc="-60" baseline="44117" dirty="0">
                <a:latin typeface="Cambria"/>
                <a:cs typeface="Cambria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i="1" spc="360" dirty="0">
                <a:latin typeface="Cambria"/>
                <a:cs typeface="Cambria"/>
              </a:rPr>
              <a:t>W</a:t>
            </a:r>
            <a:r>
              <a:rPr sz="2550" i="1" spc="7" baseline="44117" dirty="0">
                <a:latin typeface="Cambria"/>
                <a:cs typeface="Cambria"/>
              </a:rPr>
              <a:t>t</a:t>
            </a:r>
            <a:r>
              <a:rPr sz="2550" i="1" baseline="44117" dirty="0">
                <a:latin typeface="Cambria"/>
                <a:cs typeface="Cambria"/>
              </a:rPr>
              <a:t> </a:t>
            </a:r>
            <a:r>
              <a:rPr sz="2550" i="1" spc="67" baseline="44117" dirty="0">
                <a:latin typeface="Cambria"/>
                <a:cs typeface="Cambria"/>
              </a:rPr>
              <a:t> </a:t>
            </a:r>
            <a:r>
              <a:rPr sz="2950" spc="15" dirty="0">
                <a:latin typeface="Symbol"/>
                <a:cs typeface="Symbol"/>
              </a:rPr>
              <a:t></a:t>
            </a:r>
            <a:r>
              <a:rPr sz="2950" spc="-465" dirty="0">
                <a:latin typeface="Times New Roman"/>
                <a:cs typeface="Times New Roman"/>
              </a:rPr>
              <a:t> </a:t>
            </a:r>
            <a:r>
              <a:rPr sz="3050" i="1" spc="-45" dirty="0">
                <a:latin typeface="Symbol"/>
                <a:cs typeface="Symbol"/>
              </a:rPr>
              <a:t></a:t>
            </a:r>
            <a:r>
              <a:rPr sz="3050" spc="-365" dirty="0">
                <a:latin typeface="Times New Roman"/>
                <a:cs typeface="Times New Roman"/>
              </a:rPr>
              <a:t> </a:t>
            </a:r>
            <a:r>
              <a:rPr sz="4575" i="1" u="heavy" spc="-30" baseline="346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75" i="1" u="heavy" spc="-750" baseline="346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75" i="1" u="heavy" spc="-52" baseline="3460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4575" u="heavy" spc="-585" baseline="346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25" i="1" u="heavy" spc="22" baseline="35781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4425" i="1" u="heavy" baseline="35781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r>
              <a:rPr sz="4425" i="1" spc="-67" baseline="35781" dirty="0">
                <a:latin typeface="Cambria"/>
                <a:cs typeface="Cambria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i="1" spc="360" dirty="0">
                <a:latin typeface="Cambria"/>
                <a:cs typeface="Cambria"/>
              </a:rPr>
              <a:t>W</a:t>
            </a:r>
            <a:r>
              <a:rPr sz="2550" i="1" spc="7" baseline="44117" dirty="0">
                <a:latin typeface="Cambria"/>
                <a:cs typeface="Cambria"/>
              </a:rPr>
              <a:t>t</a:t>
            </a:r>
            <a:r>
              <a:rPr sz="2550" i="1" baseline="44117" dirty="0">
                <a:latin typeface="Cambria"/>
                <a:cs typeface="Cambria"/>
              </a:rPr>
              <a:t> </a:t>
            </a:r>
            <a:r>
              <a:rPr sz="2550" i="1" spc="67" baseline="44117" dirty="0">
                <a:latin typeface="Cambria"/>
                <a:cs typeface="Cambria"/>
              </a:rPr>
              <a:t> </a:t>
            </a:r>
            <a:r>
              <a:rPr sz="2950" spc="15" dirty="0">
                <a:latin typeface="Symbol"/>
                <a:cs typeface="Symbol"/>
              </a:rPr>
              <a:t></a:t>
            </a:r>
            <a:r>
              <a:rPr sz="2950" spc="-220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Symbol"/>
                <a:cs typeface="Symbol"/>
              </a:rPr>
              <a:t></a:t>
            </a:r>
            <a:r>
              <a:rPr sz="2950" i="1" spc="20" dirty="0">
                <a:latin typeface="Cambria"/>
                <a:cs typeface="Cambria"/>
              </a:rPr>
              <a:t>w</a:t>
            </a:r>
            <a:endParaRPr sz="2950" dirty="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5D094-03C5-41A8-88C7-8BFF5B1D5865}"/>
              </a:ext>
            </a:extLst>
          </p:cNvPr>
          <p:cNvSpPr txBox="1"/>
          <p:nvPr/>
        </p:nvSpPr>
        <p:spPr>
          <a:xfrm>
            <a:off x="7162800" y="62990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pc="-5" dirty="0">
                <a:latin typeface="Calibri Light"/>
                <a:cs typeface="Calibri Light"/>
              </a:rPr>
              <a:t>d</a:t>
            </a:r>
            <a:r>
              <a:rPr lang="en-US" sz="1800" b="0" spc="5" dirty="0">
                <a:latin typeface="Calibri Light"/>
                <a:cs typeface="Calibri Light"/>
              </a:rPr>
              <a:t>el</a:t>
            </a:r>
            <a:r>
              <a:rPr lang="en-US" sz="1800" b="0" spc="-50" dirty="0">
                <a:latin typeface="Calibri Light"/>
                <a:cs typeface="Calibri Light"/>
              </a:rPr>
              <a:t>t</a:t>
            </a:r>
            <a:r>
              <a:rPr lang="en-US" sz="1800" b="0" dirty="0">
                <a:latin typeface="Calibri Light"/>
                <a:cs typeface="Calibri Light"/>
              </a:rPr>
              <a:t>a</a:t>
            </a:r>
            <a:r>
              <a:rPr lang="en-US" sz="1800" b="0" spc="5" dirty="0">
                <a:latin typeface="Calibri Light"/>
                <a:cs typeface="Calibri Light"/>
              </a:rPr>
              <a:t> </a:t>
            </a:r>
            <a:r>
              <a:rPr lang="en-US" sz="1800" b="0" spc="-5" dirty="0">
                <a:latin typeface="Calibri Light"/>
                <a:cs typeface="Calibri Light"/>
              </a:rPr>
              <a:t>ru</a:t>
            </a:r>
            <a:r>
              <a:rPr lang="en-US" sz="1800" b="0" spc="5" dirty="0">
                <a:latin typeface="Calibri Light"/>
                <a:cs typeface="Calibri Light"/>
              </a:rPr>
              <a:t>l</a:t>
            </a:r>
            <a:r>
              <a:rPr lang="en-US" sz="1800" b="0" dirty="0">
                <a:latin typeface="Calibri Light"/>
                <a:cs typeface="Calibri Light"/>
              </a:rPr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18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187" y="1524"/>
            <a:ext cx="8693487" cy="958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00"/>
              </a:spcBef>
            </a:pPr>
            <a:r>
              <a:rPr sz="3200" spc="-35" dirty="0"/>
              <a:t>Training</a:t>
            </a:r>
            <a:r>
              <a:rPr sz="3200" spc="-10" dirty="0"/>
              <a:t> </a:t>
            </a:r>
            <a:r>
              <a:rPr sz="3200" spc="-15" dirty="0"/>
              <a:t>Neural</a:t>
            </a:r>
            <a:r>
              <a:rPr sz="3200" dirty="0"/>
              <a:t> </a:t>
            </a:r>
            <a:r>
              <a:rPr sz="3200" spc="-15" dirty="0"/>
              <a:t>Networks</a:t>
            </a:r>
            <a:r>
              <a:rPr sz="3200" spc="-10" dirty="0"/>
              <a:t> by Backpropagation</a:t>
            </a:r>
            <a:r>
              <a:rPr sz="3200" spc="-5" dirty="0"/>
              <a:t> </a:t>
            </a:r>
            <a:r>
              <a:rPr sz="3200" dirty="0"/>
              <a:t>-</a:t>
            </a:r>
            <a:r>
              <a:rPr sz="3200" spc="-10" dirty="0"/>
              <a:t> </a:t>
            </a:r>
            <a:r>
              <a:rPr sz="3200" spc="-35" dirty="0"/>
              <a:t>to </a:t>
            </a:r>
            <a:r>
              <a:rPr sz="3200" spc="-710" dirty="0"/>
              <a:t> </a:t>
            </a:r>
            <a:r>
              <a:rPr sz="3200" spc="-5" dirty="0"/>
              <a:t>jointly </a:t>
            </a:r>
            <a:r>
              <a:rPr sz="3200" spc="-10" dirty="0"/>
              <a:t>optimize</a:t>
            </a:r>
            <a:r>
              <a:rPr sz="3200" spc="5" dirty="0"/>
              <a:t> </a:t>
            </a:r>
            <a:r>
              <a:rPr sz="3200" dirty="0"/>
              <a:t>all</a:t>
            </a:r>
            <a:r>
              <a:rPr sz="3200" spc="5" dirty="0"/>
              <a:t> </a:t>
            </a:r>
            <a:r>
              <a:rPr sz="3200" spc="-20" dirty="0"/>
              <a:t>parameters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0284731" y="63637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54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9274" y="1404619"/>
            <a:ext cx="522414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40"/>
              </a:spcBef>
            </a:pPr>
            <a:r>
              <a:rPr sz="1800" b="0" spc="-5" dirty="0">
                <a:latin typeface="Calibri Light"/>
                <a:cs typeface="Calibri Light"/>
              </a:rPr>
              <a:t>How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do </a:t>
            </a:r>
            <a:r>
              <a:rPr sz="1800" b="0" spc="-10" dirty="0">
                <a:latin typeface="Calibri Light"/>
                <a:cs typeface="Calibri Light"/>
              </a:rPr>
              <a:t>we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learn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the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optimal</a:t>
            </a:r>
            <a:r>
              <a:rPr sz="1800" b="0" spc="18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weights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L</a:t>
            </a:r>
            <a:r>
              <a:rPr sz="1800" b="0" spc="225" baseline="-13888" dirty="0">
                <a:solidFill>
                  <a:srgbClr val="FF00FF"/>
                </a:solidFill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for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our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task??</a:t>
            </a:r>
            <a:endParaRPr sz="1800">
              <a:latin typeface="Calibri Light"/>
              <a:cs typeface="Calibri Light"/>
            </a:endParaRPr>
          </a:p>
          <a:p>
            <a:pPr marL="508000" indent="-342900">
              <a:lnSpc>
                <a:spcPct val="100000"/>
              </a:lnSpc>
              <a:spcBef>
                <a:spcPts val="240"/>
              </a:spcBef>
              <a:buChar char="●"/>
              <a:tabLst>
                <a:tab pos="507365" algn="l"/>
                <a:tab pos="508000" algn="l"/>
              </a:tabLst>
            </a:pPr>
            <a:r>
              <a:rPr sz="1800" b="0" spc="-10" dirty="0">
                <a:solidFill>
                  <a:srgbClr val="0B5394"/>
                </a:solidFill>
                <a:latin typeface="Calibri Light"/>
                <a:cs typeface="Calibri Light"/>
              </a:rPr>
              <a:t>Stochastic Gradient</a:t>
            </a:r>
            <a:r>
              <a:rPr sz="1800" b="0" spc="-15" dirty="0">
                <a:solidFill>
                  <a:srgbClr val="0B5394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0B5394"/>
                </a:solidFill>
                <a:latin typeface="Calibri Light"/>
                <a:cs typeface="Calibri Light"/>
              </a:rPr>
              <a:t>descent: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5075" y="6538468"/>
            <a:ext cx="2323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dirty="0">
                <a:latin typeface="Calibri Light"/>
                <a:cs typeface="Calibri Light"/>
              </a:rPr>
              <a:t>LeCun</a:t>
            </a:r>
            <a:r>
              <a:rPr sz="1000" b="0" spc="-15" dirty="0">
                <a:latin typeface="Calibri Light"/>
                <a:cs typeface="Calibri Light"/>
              </a:rPr>
              <a:t> </a:t>
            </a:r>
            <a:r>
              <a:rPr sz="1000" b="0" dirty="0">
                <a:latin typeface="Calibri Light"/>
                <a:cs typeface="Calibri Light"/>
              </a:rPr>
              <a:t>et.</a:t>
            </a:r>
            <a:r>
              <a:rPr sz="1000" b="0" spc="-10" dirty="0">
                <a:latin typeface="Calibri Light"/>
                <a:cs typeface="Calibri Light"/>
              </a:rPr>
              <a:t> </a:t>
            </a:r>
            <a:r>
              <a:rPr sz="1000" b="0" dirty="0">
                <a:latin typeface="Calibri Light"/>
                <a:cs typeface="Calibri Light"/>
              </a:rPr>
              <a:t>al.</a:t>
            </a:r>
            <a:r>
              <a:rPr sz="1000" b="0" spc="-10" dirty="0">
                <a:latin typeface="Calibri Light"/>
                <a:cs typeface="Calibri Light"/>
              </a:rPr>
              <a:t> </a:t>
            </a:r>
            <a:r>
              <a:rPr sz="1000" b="0" dirty="0">
                <a:latin typeface="Calibri Light"/>
                <a:cs typeface="Calibri Light"/>
              </a:rPr>
              <a:t>Efficient</a:t>
            </a:r>
            <a:r>
              <a:rPr sz="1000" b="0" spc="-15" dirty="0">
                <a:latin typeface="Calibri Light"/>
                <a:cs typeface="Calibri Light"/>
              </a:rPr>
              <a:t> </a:t>
            </a:r>
            <a:r>
              <a:rPr sz="1000" b="0" dirty="0">
                <a:latin typeface="Calibri Light"/>
                <a:cs typeface="Calibri Light"/>
              </a:rPr>
              <a:t>Backpropagation.</a:t>
            </a:r>
            <a:r>
              <a:rPr sz="1000" b="0" spc="-10" dirty="0">
                <a:latin typeface="Calibri Light"/>
                <a:cs typeface="Calibri Light"/>
              </a:rPr>
              <a:t> </a:t>
            </a:r>
            <a:r>
              <a:rPr sz="1000" b="0" dirty="0">
                <a:latin typeface="Calibri Light"/>
                <a:cs typeface="Calibri Light"/>
              </a:rPr>
              <a:t>1998</a:t>
            </a:r>
            <a:endParaRPr sz="10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3527" y="2279713"/>
            <a:ext cx="1045917" cy="11292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67374" y="3772915"/>
            <a:ext cx="6036945" cy="15862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0" spc="-5" dirty="0">
                <a:latin typeface="Calibri Light"/>
                <a:cs typeface="Calibri Light"/>
              </a:rPr>
              <a:t>But how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do </a:t>
            </a:r>
            <a:r>
              <a:rPr sz="1800" b="0" spc="-10" dirty="0">
                <a:latin typeface="Calibri Light"/>
                <a:cs typeface="Calibri Light"/>
              </a:rPr>
              <a:t>we</a:t>
            </a:r>
            <a:r>
              <a:rPr sz="1800" b="0" spc="-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get</a:t>
            </a:r>
            <a:r>
              <a:rPr sz="1800" b="0" spc="-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gradients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of </a:t>
            </a:r>
            <a:r>
              <a:rPr sz="1800" b="0" spc="-10" dirty="0">
                <a:latin typeface="Calibri Light"/>
                <a:cs typeface="Calibri Light"/>
              </a:rPr>
              <a:t>lower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layers?</a:t>
            </a:r>
            <a:endParaRPr sz="1800">
              <a:latin typeface="Calibri Light"/>
              <a:cs typeface="Calibri Light"/>
            </a:endParaRPr>
          </a:p>
          <a:p>
            <a:pPr marL="469900" indent="-342900">
              <a:lnSpc>
                <a:spcPct val="100000"/>
              </a:lnSpc>
              <a:spcBef>
                <a:spcPts val="24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b="0" spc="-10" dirty="0">
                <a:solidFill>
                  <a:srgbClr val="0B5394"/>
                </a:solidFill>
                <a:latin typeface="Calibri Light"/>
                <a:cs typeface="Calibri Light"/>
              </a:rPr>
              <a:t>Backpropagation!</a:t>
            </a:r>
            <a:endParaRPr sz="1800">
              <a:latin typeface="Calibri Light"/>
              <a:cs typeface="Calibri Light"/>
            </a:endParaRPr>
          </a:p>
          <a:p>
            <a:pPr marL="927100" lvl="1" indent="-342900">
              <a:lnSpc>
                <a:spcPct val="100000"/>
              </a:lnSpc>
              <a:spcBef>
                <a:spcPts val="33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b="0" spc="-15" dirty="0">
                <a:latin typeface="Calibri Light"/>
                <a:cs typeface="Calibri Light"/>
              </a:rPr>
              <a:t>Repeated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application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of chain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rule</a:t>
            </a:r>
            <a:r>
              <a:rPr sz="1800" b="0" spc="-5" dirty="0">
                <a:latin typeface="Calibri Light"/>
                <a:cs typeface="Calibri Light"/>
              </a:rPr>
              <a:t> of calculus</a:t>
            </a:r>
            <a:endParaRPr sz="1800">
              <a:latin typeface="Calibri Light"/>
              <a:cs typeface="Calibri Light"/>
            </a:endParaRPr>
          </a:p>
          <a:p>
            <a:pPr marL="927100" lvl="1" indent="-342900">
              <a:lnSpc>
                <a:spcPct val="100000"/>
              </a:lnSpc>
              <a:spcBef>
                <a:spcPts val="33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b="0" spc="-5" dirty="0">
                <a:latin typeface="Calibri Light"/>
                <a:cs typeface="Calibri Light"/>
              </a:rPr>
              <a:t>Locally</a:t>
            </a:r>
            <a:r>
              <a:rPr sz="1800" b="0" spc="-1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minimize</a:t>
            </a:r>
            <a:r>
              <a:rPr sz="1800" b="0" spc="-1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the</a:t>
            </a:r>
            <a:r>
              <a:rPr sz="1800" b="0" spc="-10" dirty="0">
                <a:latin typeface="Calibri Light"/>
                <a:cs typeface="Calibri Light"/>
              </a:rPr>
              <a:t> objective</a:t>
            </a:r>
            <a:endParaRPr sz="1800">
              <a:latin typeface="Calibri Light"/>
              <a:cs typeface="Calibri Light"/>
            </a:endParaRPr>
          </a:p>
          <a:p>
            <a:pPr marL="927100" lvl="1" indent="-342900">
              <a:lnSpc>
                <a:spcPct val="100000"/>
              </a:lnSpc>
              <a:spcBef>
                <a:spcPts val="335"/>
              </a:spcBef>
              <a:buChar char="○"/>
              <a:tabLst>
                <a:tab pos="926465" algn="l"/>
                <a:tab pos="927100" algn="l"/>
              </a:tabLst>
            </a:pPr>
            <a:r>
              <a:rPr sz="1800" b="0" spc="-10" dirty="0">
                <a:latin typeface="Calibri Light"/>
                <a:cs typeface="Calibri Light"/>
              </a:rPr>
              <a:t>Requires</a:t>
            </a:r>
            <a:r>
              <a:rPr sz="1800" b="0" spc="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all </a:t>
            </a:r>
            <a:r>
              <a:rPr sz="1800" b="0" spc="-5" dirty="0">
                <a:latin typeface="Calibri Light"/>
                <a:cs typeface="Calibri Light"/>
              </a:rPr>
              <a:t>“blocks”</a:t>
            </a:r>
            <a:r>
              <a:rPr sz="1800" b="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of the </a:t>
            </a:r>
            <a:r>
              <a:rPr sz="1800" b="0" spc="-10" dirty="0">
                <a:latin typeface="Calibri Light"/>
                <a:cs typeface="Calibri Light"/>
              </a:rPr>
              <a:t>network</a:t>
            </a:r>
            <a:r>
              <a:rPr sz="1800" b="0" spc="-5" dirty="0">
                <a:latin typeface="Calibri Light"/>
                <a:cs typeface="Calibri Light"/>
              </a:rPr>
              <a:t> </a:t>
            </a:r>
            <a:r>
              <a:rPr sz="1800" b="0" spc="-15" dirty="0">
                <a:latin typeface="Calibri Light"/>
                <a:cs typeface="Calibri Light"/>
              </a:rPr>
              <a:t>to</a:t>
            </a:r>
            <a:r>
              <a:rPr sz="1800" b="0" dirty="0">
                <a:latin typeface="Calibri Light"/>
                <a:cs typeface="Calibri Light"/>
              </a:rPr>
              <a:t> be</a:t>
            </a:r>
            <a:r>
              <a:rPr sz="1800" b="0" spc="-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differentiable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1641" y="2837179"/>
            <a:ext cx="12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x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1146" y="2925571"/>
            <a:ext cx="126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ŷ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9579" y="2098798"/>
            <a:ext cx="1829582" cy="17865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755016" y="2346452"/>
            <a:ext cx="262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2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200" baseline="-13888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62950" y="2562859"/>
            <a:ext cx="234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0" spc="-5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200" b="0" spc="-7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200" baseline="-13888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4369" y="2117852"/>
            <a:ext cx="262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2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200" baseline="-13888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21606" y="2946908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E</a:t>
            </a:r>
            <a:r>
              <a:rPr sz="1800" b="0" spc="-8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(ŷ,y)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2910" y="2732762"/>
            <a:ext cx="120142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73150" algn="l"/>
              </a:tabLst>
            </a:pPr>
            <a:r>
              <a:rPr sz="1700" i="1" spc="10" dirty="0">
                <a:latin typeface="Cambria"/>
                <a:cs typeface="Cambria"/>
              </a:rPr>
              <a:t>L	L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2401" y="2429606"/>
            <a:ext cx="279463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50" i="1" spc="360" dirty="0">
                <a:latin typeface="Cambria"/>
                <a:cs typeface="Cambria"/>
              </a:rPr>
              <a:t>W</a:t>
            </a:r>
            <a:r>
              <a:rPr sz="2550" i="1" spc="7" baseline="44117" dirty="0">
                <a:latin typeface="Cambria"/>
                <a:cs typeface="Cambria"/>
              </a:rPr>
              <a:t>t</a:t>
            </a:r>
            <a:r>
              <a:rPr sz="2550" i="1" spc="-330" baseline="44117" dirty="0">
                <a:latin typeface="Cambria"/>
                <a:cs typeface="Cambria"/>
              </a:rPr>
              <a:t> </a:t>
            </a:r>
            <a:r>
              <a:rPr sz="2550" spc="-60" baseline="44117" dirty="0">
                <a:latin typeface="Symbol"/>
                <a:cs typeface="Symbol"/>
              </a:rPr>
              <a:t></a:t>
            </a:r>
            <a:r>
              <a:rPr sz="2550" spc="15" baseline="44117" dirty="0">
                <a:latin typeface="Cambria"/>
                <a:cs typeface="Cambria"/>
              </a:rPr>
              <a:t>1</a:t>
            </a:r>
            <a:r>
              <a:rPr sz="2550" baseline="44117" dirty="0">
                <a:latin typeface="Cambria"/>
                <a:cs typeface="Cambria"/>
              </a:rPr>
              <a:t> </a:t>
            </a:r>
            <a:r>
              <a:rPr sz="2550" spc="-67" baseline="44117" dirty="0">
                <a:latin typeface="Cambria"/>
                <a:cs typeface="Cambria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i="1" spc="360" dirty="0">
                <a:latin typeface="Cambria"/>
                <a:cs typeface="Cambria"/>
              </a:rPr>
              <a:t>W</a:t>
            </a:r>
            <a:r>
              <a:rPr sz="2550" i="1" spc="7" baseline="44117" dirty="0">
                <a:latin typeface="Cambria"/>
                <a:cs typeface="Cambria"/>
              </a:rPr>
              <a:t>t</a:t>
            </a:r>
            <a:r>
              <a:rPr sz="2550" i="1" baseline="44117" dirty="0">
                <a:latin typeface="Cambria"/>
                <a:cs typeface="Cambria"/>
              </a:rPr>
              <a:t> </a:t>
            </a:r>
            <a:r>
              <a:rPr sz="2550" i="1" spc="67" baseline="44117" dirty="0">
                <a:latin typeface="Cambria"/>
                <a:cs typeface="Cambria"/>
              </a:rPr>
              <a:t> </a:t>
            </a:r>
            <a:r>
              <a:rPr sz="2950" spc="15" dirty="0">
                <a:latin typeface="Symbol"/>
                <a:cs typeface="Symbol"/>
              </a:rPr>
              <a:t></a:t>
            </a:r>
            <a:r>
              <a:rPr sz="2950" spc="-465" dirty="0">
                <a:latin typeface="Times New Roman"/>
                <a:cs typeface="Times New Roman"/>
              </a:rPr>
              <a:t> </a:t>
            </a:r>
            <a:r>
              <a:rPr sz="3000" i="1" spc="-15" dirty="0">
                <a:latin typeface="Symbol"/>
                <a:cs typeface="Symbol"/>
              </a:rPr>
              <a:t></a:t>
            </a:r>
            <a:r>
              <a:rPr sz="3000" spc="-305" dirty="0">
                <a:latin typeface="Times New Roman"/>
                <a:cs typeface="Times New Roman"/>
              </a:rPr>
              <a:t> </a:t>
            </a:r>
            <a:r>
              <a:rPr sz="4500" i="1" spc="-22" baseline="39814" dirty="0">
                <a:latin typeface="Symbol"/>
                <a:cs typeface="Symbol"/>
              </a:rPr>
              <a:t></a:t>
            </a:r>
            <a:r>
              <a:rPr sz="4500" spc="-569" baseline="39814" dirty="0">
                <a:latin typeface="Times New Roman"/>
                <a:cs typeface="Times New Roman"/>
              </a:rPr>
              <a:t> </a:t>
            </a:r>
            <a:r>
              <a:rPr sz="4425" i="1" spc="292" baseline="40489" dirty="0">
                <a:latin typeface="Cambria"/>
                <a:cs typeface="Cambria"/>
              </a:rPr>
              <a:t>E</a:t>
            </a:r>
            <a:r>
              <a:rPr sz="2550" i="1" spc="7" baseline="35947" dirty="0">
                <a:latin typeface="Cambria"/>
                <a:cs typeface="Cambria"/>
              </a:rPr>
              <a:t>x</a:t>
            </a:r>
            <a:endParaRPr sz="2550" baseline="35947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0841" y="3043158"/>
            <a:ext cx="14033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spc="10" dirty="0">
                <a:latin typeface="Cambria"/>
                <a:cs typeface="Cambria"/>
              </a:rPr>
              <a:t>L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20333" y="2579528"/>
            <a:ext cx="534035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425" i="1" spc="270" baseline="-25423" dirty="0">
                <a:latin typeface="Cambria"/>
                <a:cs typeface="Cambria"/>
              </a:rPr>
              <a:t>W</a:t>
            </a:r>
            <a:r>
              <a:rPr sz="1700" i="1" spc="180" dirty="0">
                <a:latin typeface="Cambria"/>
                <a:cs typeface="Cambria"/>
              </a:rPr>
              <a:t>t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01292" y="2716976"/>
            <a:ext cx="642620" cy="19050"/>
          </a:xfrm>
          <a:custGeom>
            <a:avLst/>
            <a:gdLst/>
            <a:ahLst/>
            <a:cxnLst/>
            <a:rect l="l" t="t" r="r" b="b"/>
            <a:pathLst>
              <a:path w="642620" h="19050">
                <a:moveTo>
                  <a:pt x="642335" y="0"/>
                </a:moveTo>
                <a:lnTo>
                  <a:pt x="0" y="0"/>
                </a:lnTo>
                <a:lnTo>
                  <a:pt x="0" y="18663"/>
                </a:lnTo>
                <a:lnTo>
                  <a:pt x="642335" y="18663"/>
                </a:lnTo>
                <a:lnTo>
                  <a:pt x="642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4623" y="4009221"/>
            <a:ext cx="321532" cy="4318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5013" y="3889914"/>
            <a:ext cx="484265" cy="61886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85266" y="4054902"/>
            <a:ext cx="420674" cy="35459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18886" y="3964190"/>
            <a:ext cx="431485" cy="42925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88555" y="5041459"/>
            <a:ext cx="288679" cy="38367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29519" y="4985313"/>
            <a:ext cx="496491" cy="45027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42337" y="4987926"/>
            <a:ext cx="389826" cy="56720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86642" y="5899071"/>
            <a:ext cx="280553" cy="1499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59199" y="5713361"/>
            <a:ext cx="695550" cy="53339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25210" y="5796843"/>
            <a:ext cx="432772" cy="40767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17276" y="5728242"/>
            <a:ext cx="393242" cy="58270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90956" y="5738261"/>
            <a:ext cx="593788" cy="46690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270383" y="5731739"/>
            <a:ext cx="393070" cy="45514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789354" y="5457826"/>
            <a:ext cx="932417" cy="79494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078682" y="6372027"/>
            <a:ext cx="465962" cy="37561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879018" y="6381736"/>
            <a:ext cx="390500" cy="36020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586828" y="6370339"/>
            <a:ext cx="379102" cy="324144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837207" y="5513908"/>
            <a:ext cx="930910" cy="877569"/>
            <a:chOff x="837207" y="5513908"/>
            <a:chExt cx="930910" cy="877569"/>
          </a:xfrm>
        </p:grpSpPr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8731" y="5513908"/>
              <a:ext cx="298456" cy="3187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4253" y="6075490"/>
              <a:ext cx="270358" cy="2654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7207" y="5876891"/>
              <a:ext cx="930664" cy="514572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391591" y="5451185"/>
            <a:ext cx="220527" cy="34324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10488" y="5865803"/>
            <a:ext cx="254444" cy="16670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747324" y="5425535"/>
            <a:ext cx="567787" cy="308110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523531" y="5425716"/>
            <a:ext cx="2412365" cy="1183005"/>
            <a:chOff x="2523531" y="5425716"/>
            <a:chExt cx="2412365" cy="1183005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6874" y="5425716"/>
              <a:ext cx="745082" cy="47072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23531" y="5845923"/>
              <a:ext cx="2411983" cy="76271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13883" y="6108164"/>
              <a:ext cx="262948" cy="28067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52413" y="6124399"/>
              <a:ext cx="434320" cy="3644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432" y="427163"/>
            <a:ext cx="7972581" cy="485803"/>
          </a:xfrm>
          <a:prstGeom prst="rect">
            <a:avLst/>
          </a:prstGeom>
        </p:spPr>
        <p:txBody>
          <a:bodyPr spcFirstLastPara="1" vert="horz" wrap="square" lIns="0" tIns="11205" rIns="0" bIns="0" rtlCol="0" anchor="ctr" anchorCtr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00" spc="4" dirty="0"/>
              <a:t>Non-linearities:</a:t>
            </a:r>
            <a:r>
              <a:rPr sz="3000" dirty="0"/>
              <a:t> </a:t>
            </a:r>
            <a:r>
              <a:rPr sz="3000" spc="4" dirty="0"/>
              <a:t>The</a:t>
            </a:r>
            <a:r>
              <a:rPr sz="3000" spc="9" dirty="0"/>
              <a:t> </a:t>
            </a:r>
            <a:r>
              <a:rPr sz="3000" spc="4" dirty="0"/>
              <a:t>starting</a:t>
            </a:r>
            <a:r>
              <a:rPr sz="3000" spc="-4" dirty="0"/>
              <a:t> </a:t>
            </a:r>
            <a:r>
              <a:rPr sz="3000" spc="4" dirty="0"/>
              <a:t>points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144432" y="1232396"/>
            <a:ext cx="6480923" cy="364488"/>
          </a:xfrm>
          <a:prstGeom prst="rect">
            <a:avLst/>
          </a:prstGeom>
        </p:spPr>
        <p:txBody>
          <a:bodyPr vert="horz" wrap="square" lIns="0" tIns="11205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113642" algn="l"/>
                <a:tab pos="5325747" algn="l"/>
              </a:tabLst>
            </a:pPr>
            <a:r>
              <a:rPr sz="2295" spc="-13" dirty="0">
                <a:latin typeface="Calibri"/>
                <a:cs typeface="Calibri"/>
              </a:rPr>
              <a:t>logistic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(“sigmoid”)	</a:t>
            </a:r>
            <a:r>
              <a:rPr sz="2295" spc="-13" dirty="0">
                <a:latin typeface="Calibri"/>
                <a:cs typeface="Calibri"/>
              </a:rPr>
              <a:t>tanh	hard</a:t>
            </a:r>
            <a:r>
              <a:rPr sz="2295" spc="-92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tanh</a:t>
            </a:r>
            <a:endParaRPr sz="229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4433" y="4597317"/>
            <a:ext cx="7550524" cy="1581580"/>
          </a:xfrm>
          <a:prstGeom prst="rect">
            <a:avLst/>
          </a:prstGeom>
        </p:spPr>
        <p:txBody>
          <a:bodyPr vert="horz" wrap="square" lIns="0" tIns="35299" rIns="0" bIns="0" rtlCol="0">
            <a:spAutoFit/>
          </a:bodyPr>
          <a:lstStyle/>
          <a:p>
            <a:pPr marL="11206">
              <a:spcBef>
                <a:spcPts val="277"/>
              </a:spcBef>
            </a:pPr>
            <a:r>
              <a:rPr sz="2295" spc="-13" dirty="0">
                <a:latin typeface="Calibri"/>
                <a:cs typeface="Calibri"/>
              </a:rPr>
              <a:t>tanh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4" dirty="0">
                <a:latin typeface="Calibri"/>
                <a:cs typeface="Calibri"/>
              </a:rPr>
              <a:t>is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just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dirty="0">
                <a:latin typeface="Calibri"/>
                <a:cs typeface="Calibri"/>
              </a:rPr>
              <a:t>a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rescaled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and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shifted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sigmoid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(2</a:t>
            </a:r>
            <a:r>
              <a:rPr sz="2295" spc="-35" dirty="0">
                <a:latin typeface="Calibri"/>
                <a:cs typeface="Calibri"/>
              </a:rPr>
              <a:t> </a:t>
            </a:r>
            <a:r>
              <a:rPr sz="2295" spc="1236" dirty="0">
                <a:latin typeface="MS PGothic"/>
                <a:cs typeface="MS PGothic"/>
              </a:rPr>
              <a:t>x</a:t>
            </a:r>
            <a:r>
              <a:rPr sz="2295" spc="-224" dirty="0">
                <a:latin typeface="MS PGothic"/>
                <a:cs typeface="MS PGothic"/>
              </a:rPr>
              <a:t> </a:t>
            </a:r>
            <a:r>
              <a:rPr sz="2295" spc="-9" dirty="0">
                <a:latin typeface="Calibri"/>
                <a:cs typeface="Calibri"/>
              </a:rPr>
              <a:t>as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steep,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[−1,1]):</a:t>
            </a:r>
            <a:endParaRPr sz="2295">
              <a:latin typeface="Calibri"/>
              <a:cs typeface="Calibri"/>
            </a:endParaRPr>
          </a:p>
          <a:p>
            <a:pPr marR="454410" algn="ctr">
              <a:spcBef>
                <a:spcPts val="199"/>
              </a:spcBef>
            </a:pPr>
            <a:r>
              <a:rPr sz="2251" spc="-4" dirty="0">
                <a:latin typeface="Times New Roman"/>
                <a:cs typeface="Times New Roman"/>
              </a:rPr>
              <a:t>t</a:t>
            </a:r>
            <a:r>
              <a:rPr sz="2251" spc="-13" dirty="0">
                <a:latin typeface="Times New Roman"/>
                <a:cs typeface="Times New Roman"/>
              </a:rPr>
              <a:t>a</a:t>
            </a:r>
            <a:r>
              <a:rPr sz="2251" spc="4" dirty="0">
                <a:latin typeface="Times New Roman"/>
                <a:cs typeface="Times New Roman"/>
              </a:rPr>
              <a:t>nh</a:t>
            </a:r>
            <a:r>
              <a:rPr sz="2251" spc="84" dirty="0">
                <a:latin typeface="Times New Roman"/>
                <a:cs typeface="Times New Roman"/>
              </a:rPr>
              <a:t>(</a:t>
            </a:r>
            <a:r>
              <a:rPr sz="2251" i="1" spc="88" dirty="0">
                <a:latin typeface="Times New Roman"/>
                <a:cs typeface="Times New Roman"/>
              </a:rPr>
              <a:t>z</a:t>
            </a:r>
            <a:r>
              <a:rPr sz="2251" spc="4" dirty="0">
                <a:latin typeface="Times New Roman"/>
                <a:cs typeface="Times New Roman"/>
              </a:rPr>
              <a:t>)</a:t>
            </a:r>
            <a:r>
              <a:rPr sz="2251" spc="-180" dirty="0">
                <a:latin typeface="Times New Roman"/>
                <a:cs typeface="Times New Roman"/>
              </a:rPr>
              <a:t> </a:t>
            </a:r>
            <a:r>
              <a:rPr sz="2251" spc="4" dirty="0">
                <a:latin typeface="Symbol"/>
                <a:cs typeface="Symbol"/>
              </a:rPr>
              <a:t></a:t>
            </a:r>
            <a:r>
              <a:rPr sz="2251" spc="-100" dirty="0">
                <a:latin typeface="Times New Roman"/>
                <a:cs typeface="Times New Roman"/>
              </a:rPr>
              <a:t> </a:t>
            </a:r>
            <a:r>
              <a:rPr sz="2251" spc="100" dirty="0">
                <a:latin typeface="Times New Roman"/>
                <a:cs typeface="Times New Roman"/>
              </a:rPr>
              <a:t>2</a:t>
            </a:r>
            <a:r>
              <a:rPr sz="2251" spc="-4" dirty="0">
                <a:latin typeface="Times New Roman"/>
                <a:cs typeface="Times New Roman"/>
              </a:rPr>
              <a:t>l</a:t>
            </a:r>
            <a:r>
              <a:rPr sz="2251" spc="4" dirty="0">
                <a:latin typeface="Times New Roman"/>
                <a:cs typeface="Times New Roman"/>
              </a:rPr>
              <a:t>og</a:t>
            </a:r>
            <a:r>
              <a:rPr sz="2251" dirty="0">
                <a:latin typeface="Times New Roman"/>
                <a:cs typeface="Times New Roman"/>
              </a:rPr>
              <a:t>isti</a:t>
            </a:r>
            <a:r>
              <a:rPr sz="2251" spc="23" dirty="0">
                <a:latin typeface="Times New Roman"/>
                <a:cs typeface="Times New Roman"/>
              </a:rPr>
              <a:t>c</a:t>
            </a:r>
            <a:r>
              <a:rPr sz="2251" spc="40" dirty="0">
                <a:latin typeface="Times New Roman"/>
                <a:cs typeface="Times New Roman"/>
              </a:rPr>
              <a:t>(</a:t>
            </a:r>
            <a:r>
              <a:rPr sz="2251" spc="132" dirty="0">
                <a:latin typeface="Times New Roman"/>
                <a:cs typeface="Times New Roman"/>
              </a:rPr>
              <a:t>2</a:t>
            </a:r>
            <a:r>
              <a:rPr sz="2251" i="1" spc="88" dirty="0">
                <a:latin typeface="Times New Roman"/>
                <a:cs typeface="Times New Roman"/>
              </a:rPr>
              <a:t>z</a:t>
            </a:r>
            <a:r>
              <a:rPr sz="2251" spc="4" dirty="0">
                <a:latin typeface="Times New Roman"/>
                <a:cs typeface="Times New Roman"/>
              </a:rPr>
              <a:t>)</a:t>
            </a:r>
            <a:r>
              <a:rPr sz="2251" spc="-291" dirty="0">
                <a:latin typeface="Times New Roman"/>
                <a:cs typeface="Times New Roman"/>
              </a:rPr>
              <a:t> </a:t>
            </a:r>
            <a:r>
              <a:rPr sz="2251" spc="132" dirty="0">
                <a:latin typeface="Symbol"/>
                <a:cs typeface="Symbol"/>
              </a:rPr>
              <a:t></a:t>
            </a:r>
            <a:r>
              <a:rPr sz="2251" spc="4" dirty="0">
                <a:latin typeface="Times New Roman"/>
                <a:cs typeface="Times New Roman"/>
              </a:rPr>
              <a:t>1</a:t>
            </a:r>
            <a:endParaRPr sz="2251">
              <a:latin typeface="Times New Roman"/>
              <a:cs typeface="Times New Roman"/>
            </a:endParaRPr>
          </a:p>
          <a:p>
            <a:pPr marL="11206" marR="44264">
              <a:lnSpc>
                <a:spcPts val="2736"/>
              </a:lnSpc>
              <a:spcBef>
                <a:spcPts val="971"/>
              </a:spcBef>
            </a:pPr>
            <a:r>
              <a:rPr sz="2295" spc="-17" dirty="0">
                <a:solidFill>
                  <a:srgbClr val="A4001D"/>
                </a:solidFill>
                <a:latin typeface="Calibri"/>
                <a:cs typeface="Calibri"/>
              </a:rPr>
              <a:t>Both</a:t>
            </a:r>
            <a:r>
              <a:rPr sz="2295" spc="-27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logistic</a:t>
            </a:r>
            <a:r>
              <a:rPr sz="2295" spc="-27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and</a:t>
            </a:r>
            <a:r>
              <a:rPr sz="2295" spc="-27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tanh</a:t>
            </a:r>
            <a:r>
              <a:rPr sz="2295" spc="-27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are</a:t>
            </a:r>
            <a:r>
              <a:rPr sz="2295" spc="-23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still</a:t>
            </a:r>
            <a:r>
              <a:rPr sz="2295" spc="-23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9" dirty="0">
                <a:solidFill>
                  <a:srgbClr val="A4001D"/>
                </a:solidFill>
                <a:latin typeface="Calibri"/>
                <a:cs typeface="Calibri"/>
              </a:rPr>
              <a:t>used</a:t>
            </a:r>
            <a:r>
              <a:rPr sz="2295" spc="-23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4" dirty="0">
                <a:solidFill>
                  <a:srgbClr val="A4001D"/>
                </a:solidFill>
                <a:latin typeface="Calibri"/>
                <a:cs typeface="Calibri"/>
              </a:rPr>
              <a:t>in</a:t>
            </a:r>
            <a:r>
              <a:rPr sz="2295" spc="-27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particular</a:t>
            </a:r>
            <a:r>
              <a:rPr sz="2295" spc="-23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uses,</a:t>
            </a:r>
            <a:r>
              <a:rPr sz="2295" spc="-23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9" dirty="0">
                <a:solidFill>
                  <a:srgbClr val="A4001D"/>
                </a:solidFill>
                <a:latin typeface="Calibri"/>
                <a:cs typeface="Calibri"/>
              </a:rPr>
              <a:t>but</a:t>
            </a:r>
            <a:r>
              <a:rPr sz="2295" spc="-31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are</a:t>
            </a:r>
            <a:r>
              <a:rPr sz="2295" spc="-23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9" dirty="0">
                <a:solidFill>
                  <a:srgbClr val="A4001D"/>
                </a:solidFill>
                <a:latin typeface="Calibri"/>
                <a:cs typeface="Calibri"/>
              </a:rPr>
              <a:t>no </a:t>
            </a:r>
            <a:r>
              <a:rPr sz="2295" spc="-503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7" dirty="0">
                <a:solidFill>
                  <a:srgbClr val="A4001D"/>
                </a:solidFill>
                <a:latin typeface="Calibri"/>
                <a:cs typeface="Calibri"/>
              </a:rPr>
              <a:t>longer</a:t>
            </a:r>
            <a:r>
              <a:rPr sz="2295" spc="-27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the</a:t>
            </a:r>
            <a:r>
              <a:rPr sz="2295" spc="-23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defaults</a:t>
            </a:r>
            <a:r>
              <a:rPr sz="2295" spc="-27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for</a:t>
            </a:r>
            <a:r>
              <a:rPr sz="2295" spc="-23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7" dirty="0">
                <a:solidFill>
                  <a:srgbClr val="A4001D"/>
                </a:solidFill>
                <a:latin typeface="Calibri"/>
                <a:cs typeface="Calibri"/>
              </a:rPr>
              <a:t>making</a:t>
            </a:r>
            <a:r>
              <a:rPr sz="2295" spc="-31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3" dirty="0">
                <a:solidFill>
                  <a:srgbClr val="A4001D"/>
                </a:solidFill>
                <a:latin typeface="Calibri"/>
                <a:cs typeface="Calibri"/>
              </a:rPr>
              <a:t>deep</a:t>
            </a:r>
            <a:r>
              <a:rPr sz="2295" spc="-27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2295" spc="-17" dirty="0">
                <a:solidFill>
                  <a:srgbClr val="A4001D"/>
                </a:solidFill>
                <a:latin typeface="Calibri"/>
                <a:cs typeface="Calibri"/>
              </a:rPr>
              <a:t>networks</a:t>
            </a:r>
            <a:endParaRPr sz="2295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793" y="2428906"/>
            <a:ext cx="2087779" cy="17679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8517" y="1696570"/>
            <a:ext cx="1783080" cy="4706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4935" y="1750359"/>
            <a:ext cx="2315584" cy="43568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63079" y="1603042"/>
            <a:ext cx="5654488" cy="2659716"/>
            <a:chOff x="3178555" y="1816780"/>
            <a:chExt cx="6408420" cy="30143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8555" y="2602483"/>
              <a:ext cx="2965704" cy="22280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787" y="1816780"/>
              <a:ext cx="3480560" cy="9256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0563" y="2599436"/>
              <a:ext cx="2962656" cy="22250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8035" y="4556251"/>
              <a:ext cx="1021079" cy="1158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83430" y="45925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32" y="1"/>
                  </a:lnTo>
                </a:path>
              </a:pathLst>
            </a:custGeom>
            <a:ln w="27187">
              <a:solidFill>
                <a:srgbClr val="0047B6"/>
              </a:solidFill>
            </a:ln>
          </p:spPr>
          <p:txBody>
            <a:bodyPr wrap="square" lIns="0" tIns="0" rIns="0" bIns="0" rtlCol="0"/>
            <a:lstStyle/>
            <a:p>
              <a:endParaRPr sz="1236"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9635" y="2742691"/>
              <a:ext cx="1030224" cy="1158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053622" y="2780104"/>
              <a:ext cx="929640" cy="0"/>
            </a:xfrm>
            <a:custGeom>
              <a:avLst/>
              <a:gdLst/>
              <a:ahLst/>
              <a:cxnLst/>
              <a:rect l="l" t="t" r="r" b="b"/>
              <a:pathLst>
                <a:path w="929640">
                  <a:moveTo>
                    <a:pt x="0" y="0"/>
                  </a:moveTo>
                  <a:lnTo>
                    <a:pt x="929347" y="1"/>
                  </a:lnTo>
                </a:path>
              </a:pathLst>
            </a:custGeom>
            <a:ln w="27187">
              <a:solidFill>
                <a:srgbClr val="0047B6"/>
              </a:solidFill>
            </a:ln>
          </p:spPr>
          <p:txBody>
            <a:bodyPr wrap="square" lIns="0" tIns="0" rIns="0" bIns="0" rtlCol="0"/>
            <a:lstStyle/>
            <a:p>
              <a:endParaRPr sz="1236"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3291" y="2742691"/>
              <a:ext cx="566927" cy="19202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00863" y="2780104"/>
              <a:ext cx="452755" cy="1812925"/>
            </a:xfrm>
            <a:custGeom>
              <a:avLst/>
              <a:gdLst/>
              <a:ahLst/>
              <a:cxnLst/>
              <a:rect l="l" t="t" r="r" b="b"/>
              <a:pathLst>
                <a:path w="452754" h="1812925">
                  <a:moveTo>
                    <a:pt x="0" y="1812419"/>
                  </a:moveTo>
                  <a:lnTo>
                    <a:pt x="452758" y="0"/>
                  </a:lnTo>
                </a:path>
              </a:pathLst>
            </a:custGeom>
            <a:ln w="27165">
              <a:solidFill>
                <a:srgbClr val="0047B6"/>
              </a:solidFill>
            </a:ln>
          </p:spPr>
          <p:txBody>
            <a:bodyPr wrap="square" lIns="0" tIns="0" rIns="0" bIns="0" rtlCol="0"/>
            <a:lstStyle/>
            <a:p>
              <a:endParaRPr sz="1236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87530" y="2319434"/>
            <a:ext cx="130548" cy="269206"/>
          </a:xfrm>
          <a:prstGeom prst="rect">
            <a:avLst/>
          </a:prstGeom>
        </p:spPr>
        <p:txBody>
          <a:bodyPr vert="horz" wrap="square" lIns="0" tIns="11205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76" dirty="0">
                <a:solidFill>
                  <a:srgbClr val="BB57BE"/>
                </a:solidFill>
                <a:latin typeface="Calibri"/>
                <a:cs typeface="Calibri"/>
              </a:rPr>
              <a:t>1</a:t>
            </a:r>
            <a:endParaRPr sz="1676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9127" y="3887361"/>
            <a:ext cx="130548" cy="269206"/>
          </a:xfrm>
          <a:prstGeom prst="rect">
            <a:avLst/>
          </a:prstGeom>
        </p:spPr>
        <p:txBody>
          <a:bodyPr vert="horz" wrap="square" lIns="0" tIns="11205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76" dirty="0">
                <a:solidFill>
                  <a:srgbClr val="BB57BE"/>
                </a:solidFill>
                <a:latin typeface="Calibri"/>
                <a:cs typeface="Calibri"/>
              </a:rPr>
              <a:t>0</a:t>
            </a:r>
            <a:endParaRPr sz="1676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2302" y="2316745"/>
            <a:ext cx="130548" cy="269206"/>
          </a:xfrm>
          <a:prstGeom prst="rect">
            <a:avLst/>
          </a:prstGeom>
        </p:spPr>
        <p:txBody>
          <a:bodyPr vert="horz" wrap="square" lIns="0" tIns="11205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76" dirty="0">
                <a:solidFill>
                  <a:srgbClr val="BB57BE"/>
                </a:solidFill>
                <a:latin typeface="Calibri"/>
                <a:cs typeface="Calibri"/>
              </a:rPr>
              <a:t>1</a:t>
            </a:r>
            <a:endParaRPr sz="1676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5071" y="3900808"/>
            <a:ext cx="240367" cy="269206"/>
          </a:xfrm>
          <a:prstGeom prst="rect">
            <a:avLst/>
          </a:prstGeom>
        </p:spPr>
        <p:txBody>
          <a:bodyPr vert="horz" wrap="square" lIns="0" tIns="11205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676" spc="13" dirty="0">
                <a:solidFill>
                  <a:srgbClr val="BB57BE"/>
                </a:solidFill>
                <a:latin typeface="Calibri"/>
                <a:cs typeface="Calibri"/>
              </a:rPr>
              <a:t>−1</a:t>
            </a:r>
            <a:endParaRPr sz="167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433" y="427162"/>
            <a:ext cx="5920628" cy="485803"/>
          </a:xfrm>
          <a:prstGeom prst="rect">
            <a:avLst/>
          </a:prstGeom>
        </p:spPr>
        <p:txBody>
          <a:bodyPr spcFirstLastPara="1" vert="horz" wrap="square" lIns="0" tIns="11205" rIns="0" bIns="0" rtlCol="0" anchor="ctr" anchorCtr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00" spc="4" dirty="0"/>
              <a:t>Non-linearities:</a:t>
            </a:r>
            <a:r>
              <a:rPr sz="3000" spc="9" dirty="0"/>
              <a:t> </a:t>
            </a:r>
            <a:r>
              <a:rPr sz="3000" spc="4" dirty="0"/>
              <a:t>The</a:t>
            </a:r>
            <a:r>
              <a:rPr sz="3000" spc="13" dirty="0"/>
              <a:t> </a:t>
            </a:r>
            <a:r>
              <a:rPr sz="3000" spc="4" dirty="0"/>
              <a:t>new</a:t>
            </a:r>
            <a:r>
              <a:rPr sz="3000" spc="13" dirty="0"/>
              <a:t> </a:t>
            </a:r>
            <a:r>
              <a:rPr sz="3000" spc="4" dirty="0"/>
              <a:t>world order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103130" y="1168152"/>
            <a:ext cx="2552140" cy="1310114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52109">
              <a:spcBef>
                <a:spcPts val="596"/>
              </a:spcBef>
            </a:pPr>
            <a:r>
              <a:rPr sz="2295" spc="-13" dirty="0">
                <a:latin typeface="Calibri"/>
                <a:cs typeface="Calibri"/>
              </a:rPr>
              <a:t>ReLU</a:t>
            </a:r>
            <a:r>
              <a:rPr sz="2295" spc="-6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(rectified</a:t>
            </a:r>
            <a:endParaRPr sz="2295">
              <a:latin typeface="Calibri"/>
              <a:cs typeface="Calibri"/>
            </a:endParaRPr>
          </a:p>
          <a:p>
            <a:pPr marL="52109">
              <a:spcBef>
                <a:spcPts val="508"/>
              </a:spcBef>
            </a:pPr>
            <a:r>
              <a:rPr sz="2295" spc="-13" dirty="0">
                <a:latin typeface="Calibri"/>
                <a:cs typeface="Calibri"/>
              </a:rPr>
              <a:t>linear</a:t>
            </a:r>
            <a:r>
              <a:rPr sz="2295" spc="-44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unit)</a:t>
            </a:r>
            <a:r>
              <a:rPr sz="2295" spc="-44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hard</a:t>
            </a:r>
            <a:r>
              <a:rPr sz="2295" spc="-44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tanh</a:t>
            </a:r>
            <a:endParaRPr sz="2295">
              <a:latin typeface="Calibri"/>
              <a:cs typeface="Calibri"/>
            </a:endParaRPr>
          </a:p>
          <a:p>
            <a:pPr marL="11206">
              <a:spcBef>
                <a:spcPts val="723"/>
              </a:spcBef>
            </a:pPr>
            <a:r>
              <a:rPr sz="2427" spc="-23" dirty="0">
                <a:latin typeface="Times New Roman"/>
                <a:cs typeface="Times New Roman"/>
              </a:rPr>
              <a:t>r</a:t>
            </a:r>
            <a:r>
              <a:rPr sz="2427" spc="-17" dirty="0">
                <a:latin typeface="Times New Roman"/>
                <a:cs typeface="Times New Roman"/>
              </a:rPr>
              <a:t>ec</a:t>
            </a:r>
            <a:r>
              <a:rPr sz="2427" spc="84" dirty="0">
                <a:latin typeface="Times New Roman"/>
                <a:cs typeface="Times New Roman"/>
              </a:rPr>
              <a:t>t</a:t>
            </a:r>
            <a:r>
              <a:rPr sz="2427" spc="88" dirty="0">
                <a:latin typeface="Times New Roman"/>
                <a:cs typeface="Times New Roman"/>
              </a:rPr>
              <a:t>(</a:t>
            </a:r>
            <a:r>
              <a:rPr sz="2427" i="1" spc="88" dirty="0">
                <a:latin typeface="Times New Roman"/>
                <a:cs typeface="Times New Roman"/>
              </a:rPr>
              <a:t>z</a:t>
            </a:r>
            <a:r>
              <a:rPr sz="2427" dirty="0">
                <a:latin typeface="Times New Roman"/>
                <a:cs typeface="Times New Roman"/>
              </a:rPr>
              <a:t>)</a:t>
            </a:r>
            <a:r>
              <a:rPr sz="2427" spc="-199" dirty="0">
                <a:latin typeface="Times New Roman"/>
                <a:cs typeface="Times New Roman"/>
              </a:rPr>
              <a:t> </a:t>
            </a:r>
            <a:r>
              <a:rPr sz="2427" dirty="0">
                <a:latin typeface="Symbol"/>
                <a:cs typeface="Symbol"/>
              </a:rPr>
              <a:t></a:t>
            </a:r>
            <a:r>
              <a:rPr sz="2427" spc="-115" dirty="0">
                <a:latin typeface="Times New Roman"/>
                <a:cs typeface="Times New Roman"/>
              </a:rPr>
              <a:t> </a:t>
            </a:r>
            <a:r>
              <a:rPr sz="2427" spc="-4" dirty="0">
                <a:latin typeface="Times New Roman"/>
                <a:cs typeface="Times New Roman"/>
              </a:rPr>
              <a:t>m</a:t>
            </a:r>
            <a:r>
              <a:rPr sz="2427" spc="-17" dirty="0">
                <a:latin typeface="Times New Roman"/>
                <a:cs typeface="Times New Roman"/>
              </a:rPr>
              <a:t>a</a:t>
            </a:r>
            <a:r>
              <a:rPr sz="2427" dirty="0">
                <a:latin typeface="Times New Roman"/>
                <a:cs typeface="Times New Roman"/>
              </a:rPr>
              <a:t>x</a:t>
            </a:r>
            <a:r>
              <a:rPr sz="2427" spc="88" dirty="0">
                <a:latin typeface="Times New Roman"/>
                <a:cs typeface="Times New Roman"/>
              </a:rPr>
              <a:t>(</a:t>
            </a:r>
            <a:r>
              <a:rPr sz="2427" i="1" spc="-100" dirty="0">
                <a:latin typeface="Times New Roman"/>
                <a:cs typeface="Times New Roman"/>
              </a:rPr>
              <a:t>z</a:t>
            </a:r>
            <a:r>
              <a:rPr sz="2427" dirty="0">
                <a:latin typeface="Times New Roman"/>
                <a:cs typeface="Times New Roman"/>
              </a:rPr>
              <a:t>,</a:t>
            </a:r>
            <a:r>
              <a:rPr sz="2427" spc="-291" dirty="0">
                <a:latin typeface="Times New Roman"/>
                <a:cs typeface="Times New Roman"/>
              </a:rPr>
              <a:t> </a:t>
            </a:r>
            <a:r>
              <a:rPr sz="2427" spc="75" dirty="0">
                <a:latin typeface="Times New Roman"/>
                <a:cs typeface="Times New Roman"/>
              </a:rPr>
              <a:t>0</a:t>
            </a:r>
            <a:r>
              <a:rPr sz="2427" dirty="0">
                <a:latin typeface="Times New Roman"/>
                <a:cs typeface="Times New Roman"/>
              </a:rPr>
              <a:t>)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246" y="1232396"/>
            <a:ext cx="4275044" cy="364488"/>
          </a:xfrm>
          <a:prstGeom prst="rect">
            <a:avLst/>
          </a:prstGeom>
        </p:spPr>
        <p:txBody>
          <a:bodyPr vert="horz" wrap="square" lIns="0" tIns="11205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2310158" algn="l"/>
              </a:tabLst>
            </a:pPr>
            <a:r>
              <a:rPr sz="2295" spc="-13" dirty="0">
                <a:latin typeface="Calibri"/>
                <a:cs typeface="Calibri"/>
              </a:rPr>
              <a:t>Leaky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ReLU	Parametric</a:t>
            </a:r>
            <a:r>
              <a:rPr sz="2295" spc="-9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ReLU</a:t>
            </a:r>
            <a:endParaRPr sz="229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433" y="4967585"/>
            <a:ext cx="7519708" cy="586888"/>
          </a:xfrm>
          <a:prstGeom prst="rect">
            <a:avLst/>
          </a:prstGeom>
        </p:spPr>
        <p:txBody>
          <a:bodyPr vert="horz" wrap="square" lIns="0" tIns="22412" rIns="0" bIns="0" rtlCol="0">
            <a:spAutoFit/>
          </a:bodyPr>
          <a:lstStyle/>
          <a:p>
            <a:pPr marL="334505" marR="4483" indent="-323859">
              <a:lnSpc>
                <a:spcPts val="2207"/>
              </a:lnSpc>
              <a:spcBef>
                <a:spcPts val="176"/>
              </a:spcBef>
              <a:buClr>
                <a:srgbClr val="CC0000"/>
              </a:buClr>
              <a:buFont typeface="Times New Roman"/>
              <a:buChar char="•"/>
              <a:tabLst>
                <a:tab pos="334505" algn="l"/>
                <a:tab pos="335065" algn="l"/>
              </a:tabLst>
            </a:pPr>
            <a:r>
              <a:rPr sz="1853" spc="9" dirty="0">
                <a:latin typeface="Calibri"/>
                <a:cs typeface="Calibri"/>
              </a:rPr>
              <a:t>For</a:t>
            </a:r>
            <a:r>
              <a:rPr sz="1853" spc="1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building</a:t>
            </a:r>
            <a:r>
              <a:rPr sz="1853" spc="17" dirty="0">
                <a:latin typeface="Calibri"/>
                <a:cs typeface="Calibri"/>
              </a:rPr>
              <a:t> </a:t>
            </a:r>
            <a:r>
              <a:rPr sz="1853" dirty="0">
                <a:latin typeface="Calibri"/>
                <a:cs typeface="Calibri"/>
              </a:rPr>
              <a:t>a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feed-forward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deep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network, </a:t>
            </a:r>
            <a:r>
              <a:rPr sz="1853" spc="9" dirty="0">
                <a:latin typeface="Calibri"/>
                <a:cs typeface="Calibri"/>
              </a:rPr>
              <a:t>the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first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thing</a:t>
            </a:r>
            <a:r>
              <a:rPr sz="1853" spc="17" dirty="0">
                <a:latin typeface="Calibri"/>
                <a:cs typeface="Calibri"/>
              </a:rPr>
              <a:t> </a:t>
            </a:r>
            <a:r>
              <a:rPr sz="1853" spc="4" dirty="0">
                <a:latin typeface="Calibri"/>
                <a:cs typeface="Calibri"/>
              </a:rPr>
              <a:t>you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should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try</a:t>
            </a:r>
            <a:r>
              <a:rPr sz="1853" spc="1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is </a:t>
            </a:r>
            <a:r>
              <a:rPr sz="1853" spc="-405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ReLU</a:t>
            </a:r>
            <a:r>
              <a:rPr sz="1853" spc="31" dirty="0">
                <a:latin typeface="Calibri"/>
                <a:cs typeface="Calibri"/>
              </a:rPr>
              <a:t> </a:t>
            </a:r>
            <a:r>
              <a:rPr sz="1853" dirty="0">
                <a:latin typeface="Calibri"/>
                <a:cs typeface="Calibri"/>
              </a:rPr>
              <a:t>—</a:t>
            </a:r>
            <a:r>
              <a:rPr sz="1853" spc="35" dirty="0">
                <a:latin typeface="Calibri"/>
                <a:cs typeface="Calibri"/>
              </a:rPr>
              <a:t> </a:t>
            </a:r>
            <a:r>
              <a:rPr sz="1853" spc="4" dirty="0">
                <a:latin typeface="Calibri"/>
                <a:cs typeface="Calibri"/>
              </a:rPr>
              <a:t>it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trains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quickly</a:t>
            </a:r>
            <a:r>
              <a:rPr sz="1853" spc="1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and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performs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well</a:t>
            </a:r>
            <a:r>
              <a:rPr sz="1853" spc="1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due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4" dirty="0">
                <a:latin typeface="Calibri"/>
                <a:cs typeface="Calibri"/>
              </a:rPr>
              <a:t>to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good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gradient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backflow</a:t>
            </a:r>
            <a:endParaRPr sz="1853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751" y="2771380"/>
            <a:ext cx="2353540" cy="18580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3313" y="2288241"/>
            <a:ext cx="3751728" cy="200899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433" y="427163"/>
            <a:ext cx="6718959" cy="485803"/>
          </a:xfrm>
          <a:prstGeom prst="rect">
            <a:avLst/>
          </a:prstGeom>
        </p:spPr>
        <p:txBody>
          <a:bodyPr spcFirstLastPara="1" vert="horz" wrap="square" lIns="0" tIns="11205" rIns="0" bIns="0" rtlCol="0" anchor="ctr" anchorCtr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00" spc="4" dirty="0"/>
              <a:t>Parameter</a:t>
            </a:r>
            <a:r>
              <a:rPr sz="3000" spc="-44" dirty="0"/>
              <a:t> </a:t>
            </a:r>
            <a:r>
              <a:rPr sz="3000" spc="4" dirty="0"/>
              <a:t>Initialization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133227" y="1168152"/>
            <a:ext cx="7817784" cy="3450123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23299" marR="480185" indent="-323299" algn="r">
              <a:spcBef>
                <a:spcPts val="596"/>
              </a:spcBef>
              <a:buClr>
                <a:srgbClr val="CC0000"/>
              </a:buClr>
              <a:buFont typeface="Times New Roman"/>
              <a:buChar char="•"/>
              <a:tabLst>
                <a:tab pos="323299" algn="l"/>
                <a:tab pos="323859" algn="l"/>
              </a:tabLst>
            </a:pPr>
            <a:r>
              <a:rPr sz="2295" spc="-13" dirty="0">
                <a:latin typeface="Calibri"/>
                <a:cs typeface="Calibri"/>
              </a:rPr>
              <a:t>You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normally must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initialize </a:t>
            </a:r>
            <a:r>
              <a:rPr sz="2295" spc="-17" dirty="0">
                <a:latin typeface="Calibri"/>
                <a:cs typeface="Calibri"/>
              </a:rPr>
              <a:t>weights </a:t>
            </a:r>
            <a:r>
              <a:rPr sz="2295" spc="-9" dirty="0">
                <a:latin typeface="Calibri"/>
                <a:cs typeface="Calibri"/>
              </a:rPr>
              <a:t>to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small</a:t>
            </a:r>
            <a:r>
              <a:rPr sz="2295" spc="-13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random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values</a:t>
            </a:r>
            <a:endParaRPr sz="2295" dirty="0">
              <a:latin typeface="Calibri"/>
              <a:cs typeface="Calibri"/>
            </a:endParaRPr>
          </a:p>
          <a:p>
            <a:pPr marL="215159" marR="485228" lvl="1" indent="-215159" algn="r">
              <a:spcBef>
                <a:spcPts val="508"/>
              </a:spcBef>
              <a:buClr>
                <a:srgbClr val="3A87FF"/>
              </a:buClr>
              <a:buFont typeface="Times New Roman"/>
              <a:buChar char="•"/>
              <a:tabLst>
                <a:tab pos="215159" algn="l"/>
                <a:tab pos="215720" algn="l"/>
              </a:tabLst>
            </a:pPr>
            <a:r>
              <a:rPr sz="2295" spc="-9" dirty="0">
                <a:latin typeface="Calibri"/>
                <a:cs typeface="Calibri"/>
              </a:rPr>
              <a:t>To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avoid </a:t>
            </a:r>
            <a:r>
              <a:rPr sz="2295" spc="-17" dirty="0">
                <a:latin typeface="Calibri"/>
                <a:cs typeface="Calibri"/>
              </a:rPr>
              <a:t>symmetries </a:t>
            </a:r>
            <a:r>
              <a:rPr sz="2295" spc="-13" dirty="0">
                <a:latin typeface="Calibri"/>
                <a:cs typeface="Calibri"/>
              </a:rPr>
              <a:t>that prevent </a:t>
            </a:r>
            <a:r>
              <a:rPr sz="2295" spc="-17" dirty="0">
                <a:latin typeface="Calibri"/>
                <a:cs typeface="Calibri"/>
              </a:rPr>
              <a:t>learning/specialization</a:t>
            </a:r>
            <a:endParaRPr sz="2295" dirty="0">
              <a:latin typeface="Calibri"/>
              <a:cs typeface="Calibri"/>
            </a:endParaRPr>
          </a:p>
          <a:p>
            <a:pPr marL="345711" marR="23533" indent="-323859">
              <a:lnSpc>
                <a:spcPts val="2736"/>
              </a:lnSpc>
              <a:spcBef>
                <a:spcPts val="635"/>
              </a:spcBef>
              <a:buClr>
                <a:srgbClr val="CC0000"/>
              </a:buClr>
              <a:buFont typeface="Times New Roman"/>
              <a:buChar char="•"/>
              <a:tabLst>
                <a:tab pos="345711" algn="l"/>
                <a:tab pos="346271" algn="l"/>
              </a:tabLst>
            </a:pPr>
            <a:r>
              <a:rPr sz="2295" spc="-13" dirty="0">
                <a:latin typeface="Calibri"/>
                <a:cs typeface="Calibri"/>
              </a:rPr>
              <a:t>Initialize hidden layer biases </a:t>
            </a:r>
            <a:r>
              <a:rPr sz="2295" spc="-9" dirty="0">
                <a:latin typeface="Calibri"/>
                <a:cs typeface="Calibri"/>
              </a:rPr>
              <a:t>to </a:t>
            </a:r>
            <a:r>
              <a:rPr sz="2295" dirty="0">
                <a:latin typeface="Calibri"/>
                <a:cs typeface="Calibri"/>
              </a:rPr>
              <a:t>0 </a:t>
            </a:r>
            <a:r>
              <a:rPr sz="2295" spc="-13" dirty="0">
                <a:latin typeface="Calibri"/>
                <a:cs typeface="Calibri"/>
              </a:rPr>
              <a:t>and </a:t>
            </a:r>
            <a:r>
              <a:rPr sz="2295" spc="-17" dirty="0">
                <a:latin typeface="Calibri"/>
                <a:cs typeface="Calibri"/>
              </a:rPr>
              <a:t>output </a:t>
            </a:r>
            <a:r>
              <a:rPr sz="2295" spc="-13" dirty="0">
                <a:latin typeface="Calibri"/>
                <a:cs typeface="Calibri"/>
              </a:rPr>
              <a:t>(or </a:t>
            </a:r>
            <a:r>
              <a:rPr sz="2295" spc="-17" dirty="0">
                <a:latin typeface="Calibri"/>
                <a:cs typeface="Calibri"/>
              </a:rPr>
              <a:t>reconstruction) </a:t>
            </a:r>
            <a:r>
              <a:rPr sz="2295" spc="-508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biases </a:t>
            </a:r>
            <a:r>
              <a:rPr sz="2295" spc="-9" dirty="0">
                <a:latin typeface="Calibri"/>
                <a:cs typeface="Calibri"/>
              </a:rPr>
              <a:t>to </a:t>
            </a:r>
            <a:r>
              <a:rPr sz="2295" spc="-17" dirty="0">
                <a:latin typeface="Calibri"/>
                <a:cs typeface="Calibri"/>
              </a:rPr>
              <a:t>optimal </a:t>
            </a:r>
            <a:r>
              <a:rPr sz="2295" spc="-13" dirty="0">
                <a:latin typeface="Calibri"/>
                <a:cs typeface="Calibri"/>
              </a:rPr>
              <a:t>value </a:t>
            </a:r>
            <a:r>
              <a:rPr sz="2295" spc="-4" dirty="0">
                <a:latin typeface="Calibri"/>
                <a:cs typeface="Calibri"/>
              </a:rPr>
              <a:t>if </a:t>
            </a:r>
            <a:r>
              <a:rPr sz="2295" spc="-17" dirty="0">
                <a:latin typeface="Calibri"/>
                <a:cs typeface="Calibri"/>
              </a:rPr>
              <a:t>weights </a:t>
            </a:r>
            <a:r>
              <a:rPr sz="2295" spc="-13" dirty="0">
                <a:latin typeface="Calibri"/>
                <a:cs typeface="Calibri"/>
              </a:rPr>
              <a:t>were </a:t>
            </a:r>
            <a:r>
              <a:rPr sz="2295" dirty="0">
                <a:latin typeface="Calibri"/>
                <a:cs typeface="Calibri"/>
              </a:rPr>
              <a:t>0 </a:t>
            </a:r>
            <a:r>
              <a:rPr sz="2295" spc="-13" dirty="0">
                <a:latin typeface="Calibri"/>
                <a:cs typeface="Calibri"/>
              </a:rPr>
              <a:t>(e.g., </a:t>
            </a:r>
            <a:r>
              <a:rPr sz="2295" spc="-17" dirty="0">
                <a:latin typeface="Calibri"/>
                <a:cs typeface="Calibri"/>
              </a:rPr>
              <a:t>mean </a:t>
            </a:r>
            <a:r>
              <a:rPr sz="2295" spc="-13" dirty="0">
                <a:latin typeface="Calibri"/>
                <a:cs typeface="Calibri"/>
              </a:rPr>
              <a:t>target or </a:t>
            </a:r>
            <a:r>
              <a:rPr sz="2295" spc="-9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inverse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sigmoid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of</a:t>
            </a:r>
            <a:r>
              <a:rPr sz="2295" spc="-17" dirty="0">
                <a:latin typeface="Calibri"/>
                <a:cs typeface="Calibri"/>
              </a:rPr>
              <a:t> mean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target)</a:t>
            </a:r>
            <a:endParaRPr sz="2295" dirty="0">
              <a:latin typeface="Calibri"/>
              <a:cs typeface="Calibri"/>
            </a:endParaRPr>
          </a:p>
          <a:p>
            <a:pPr marL="345711" marR="477944" indent="-323859">
              <a:lnSpc>
                <a:spcPts val="2647"/>
              </a:lnSpc>
              <a:spcBef>
                <a:spcPts val="609"/>
              </a:spcBef>
              <a:buClr>
                <a:srgbClr val="CC0000"/>
              </a:buClr>
              <a:buFont typeface="Times New Roman"/>
              <a:buChar char="•"/>
              <a:tabLst>
                <a:tab pos="345711" algn="l"/>
                <a:tab pos="346271" algn="l"/>
              </a:tabLst>
            </a:pPr>
            <a:r>
              <a:rPr sz="2295" spc="-13" dirty="0">
                <a:latin typeface="Calibri"/>
                <a:cs typeface="Calibri"/>
              </a:rPr>
              <a:t>Initialize </a:t>
            </a:r>
            <a:r>
              <a:rPr sz="2295" b="1" spc="-9" dirty="0">
                <a:latin typeface="Calibri"/>
                <a:cs typeface="Calibri"/>
              </a:rPr>
              <a:t>all </a:t>
            </a:r>
            <a:r>
              <a:rPr sz="2295" b="1" spc="-13" dirty="0">
                <a:latin typeface="Calibri"/>
                <a:cs typeface="Calibri"/>
              </a:rPr>
              <a:t>other </a:t>
            </a:r>
            <a:r>
              <a:rPr sz="2295" b="1" spc="-17" dirty="0">
                <a:latin typeface="Calibri"/>
                <a:cs typeface="Calibri"/>
              </a:rPr>
              <a:t>weights </a:t>
            </a:r>
            <a:r>
              <a:rPr sz="2295" dirty="0">
                <a:latin typeface="Calibri"/>
                <a:cs typeface="Calibri"/>
              </a:rPr>
              <a:t>~ </a:t>
            </a:r>
            <a:r>
              <a:rPr sz="2295" spc="-17" dirty="0">
                <a:latin typeface="Calibri"/>
                <a:cs typeface="Calibri"/>
              </a:rPr>
              <a:t>Uniform(–</a:t>
            </a:r>
            <a:r>
              <a:rPr sz="2295" i="1" spc="-17" dirty="0">
                <a:latin typeface="Calibri"/>
                <a:cs typeface="Calibri"/>
              </a:rPr>
              <a:t>r</a:t>
            </a:r>
            <a:r>
              <a:rPr sz="2295" spc="-17" dirty="0">
                <a:latin typeface="Calibri"/>
                <a:cs typeface="Calibri"/>
              </a:rPr>
              <a:t>, </a:t>
            </a:r>
            <a:r>
              <a:rPr sz="2295" i="1" spc="-9" dirty="0">
                <a:latin typeface="Calibri"/>
                <a:cs typeface="Calibri"/>
              </a:rPr>
              <a:t>r</a:t>
            </a:r>
            <a:r>
              <a:rPr sz="2295" spc="-9" dirty="0">
                <a:latin typeface="Calibri"/>
                <a:cs typeface="Calibri"/>
              </a:rPr>
              <a:t>), </a:t>
            </a:r>
            <a:r>
              <a:rPr sz="2295" spc="-13" dirty="0">
                <a:latin typeface="Calibri"/>
                <a:cs typeface="Calibri"/>
              </a:rPr>
              <a:t>with </a:t>
            </a:r>
            <a:r>
              <a:rPr sz="2295" i="1" dirty="0">
                <a:latin typeface="Calibri"/>
                <a:cs typeface="Calibri"/>
              </a:rPr>
              <a:t>r </a:t>
            </a:r>
            <a:r>
              <a:rPr sz="2295" spc="-13" dirty="0">
                <a:latin typeface="Calibri"/>
                <a:cs typeface="Calibri"/>
              </a:rPr>
              <a:t>chosen </a:t>
            </a:r>
            <a:r>
              <a:rPr sz="2295" spc="-9" dirty="0">
                <a:latin typeface="Calibri"/>
                <a:cs typeface="Calibri"/>
              </a:rPr>
              <a:t>so </a:t>
            </a:r>
            <a:r>
              <a:rPr sz="2295" spc="-508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numbers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get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neither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too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big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or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too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small</a:t>
            </a:r>
            <a:endParaRPr sz="2295" dirty="0">
              <a:latin typeface="Calibri"/>
              <a:cs typeface="Calibri"/>
            </a:endParaRPr>
          </a:p>
          <a:p>
            <a:pPr marL="345711" indent="-323859">
              <a:lnSpc>
                <a:spcPts val="2744"/>
              </a:lnSpc>
              <a:spcBef>
                <a:spcPts val="441"/>
              </a:spcBef>
              <a:buClr>
                <a:srgbClr val="CC0000"/>
              </a:buClr>
              <a:buFont typeface="Times New Roman"/>
              <a:buChar char="•"/>
              <a:tabLst>
                <a:tab pos="345711" algn="l"/>
                <a:tab pos="346271" algn="l"/>
              </a:tabLst>
            </a:pPr>
            <a:r>
              <a:rPr sz="2295" spc="-13" dirty="0">
                <a:latin typeface="Calibri"/>
                <a:cs typeface="Calibri"/>
              </a:rPr>
              <a:t>Xavier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initialization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has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variance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inversely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proportional </a:t>
            </a:r>
            <a:r>
              <a:rPr sz="2295" spc="-9" dirty="0">
                <a:latin typeface="Calibri"/>
                <a:cs typeface="Calibri"/>
              </a:rPr>
              <a:t>to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fan-in</a:t>
            </a:r>
            <a:endParaRPr sz="2295" dirty="0">
              <a:latin typeface="Calibri"/>
              <a:cs typeface="Calibri"/>
            </a:endParaRPr>
          </a:p>
          <a:p>
            <a:pPr marL="345711">
              <a:lnSpc>
                <a:spcPts val="2744"/>
              </a:lnSpc>
            </a:pPr>
            <a:r>
              <a:rPr sz="2295" i="1" spc="-9" dirty="0">
                <a:latin typeface="Calibri"/>
                <a:cs typeface="Calibri"/>
              </a:rPr>
              <a:t>n</a:t>
            </a:r>
            <a:r>
              <a:rPr sz="2251" i="1" spc="-13" baseline="-16339" dirty="0">
                <a:latin typeface="Calibri"/>
                <a:cs typeface="Calibri"/>
              </a:rPr>
              <a:t>in</a:t>
            </a:r>
            <a:r>
              <a:rPr sz="2251" i="1" spc="251" baseline="-16339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(previous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layer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size)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and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fan-out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i="1" spc="-4" dirty="0">
                <a:latin typeface="Calibri"/>
                <a:cs typeface="Calibri"/>
              </a:rPr>
              <a:t>n</a:t>
            </a:r>
            <a:r>
              <a:rPr sz="2251" i="1" spc="-7" baseline="-16339" dirty="0">
                <a:latin typeface="Calibri"/>
                <a:cs typeface="Calibri"/>
              </a:rPr>
              <a:t>out</a:t>
            </a:r>
            <a:r>
              <a:rPr sz="2251" i="1" spc="257" baseline="-16339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(next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layer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size):</a:t>
            </a:r>
            <a:endParaRPr sz="2295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1" y="4888901"/>
            <a:ext cx="3544644" cy="74765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433" y="752581"/>
            <a:ext cx="5161092" cy="485803"/>
          </a:xfrm>
          <a:prstGeom prst="rect">
            <a:avLst/>
          </a:prstGeom>
        </p:spPr>
        <p:txBody>
          <a:bodyPr spcFirstLastPara="1" vert="horz" wrap="square" lIns="0" tIns="11205" rIns="0" bIns="0" rtlCol="0" anchor="ctr" anchorCtr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00" spc="4" dirty="0"/>
              <a:t>Optimizers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144432" y="1496261"/>
            <a:ext cx="7762315" cy="4826333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34505" indent="-323859">
              <a:spcBef>
                <a:spcPts val="596"/>
              </a:spcBef>
              <a:buClr>
                <a:srgbClr val="CC0000"/>
              </a:buClr>
              <a:buFont typeface="Times New Roman"/>
              <a:buChar char="•"/>
              <a:tabLst>
                <a:tab pos="334505" algn="l"/>
                <a:tab pos="335065" algn="l"/>
              </a:tabLst>
            </a:pPr>
            <a:r>
              <a:rPr sz="2295" spc="-13" dirty="0">
                <a:latin typeface="Calibri"/>
                <a:cs typeface="Calibri"/>
              </a:rPr>
              <a:t>Usually,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plain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SGD</a:t>
            </a:r>
            <a:r>
              <a:rPr sz="2295" spc="-40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will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work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just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fine</a:t>
            </a:r>
            <a:endParaRPr sz="2295">
              <a:latin typeface="Calibri"/>
              <a:cs typeface="Calibri"/>
            </a:endParaRPr>
          </a:p>
          <a:p>
            <a:pPr marL="658365" marR="4483" lvl="1" indent="-215720">
              <a:spcBef>
                <a:spcPts val="508"/>
              </a:spcBef>
              <a:buClr>
                <a:srgbClr val="3A87FF"/>
              </a:buClr>
              <a:buFont typeface="Times New Roman"/>
              <a:buChar char="•"/>
              <a:tabLst>
                <a:tab pos="657804" algn="l"/>
                <a:tab pos="658365" algn="l"/>
              </a:tabLst>
            </a:pPr>
            <a:r>
              <a:rPr sz="2295" spc="-13" dirty="0">
                <a:latin typeface="Calibri"/>
                <a:cs typeface="Calibri"/>
              </a:rPr>
              <a:t>However, getting </a:t>
            </a:r>
            <a:r>
              <a:rPr sz="2295" spc="-17" dirty="0">
                <a:latin typeface="Calibri"/>
                <a:cs typeface="Calibri"/>
              </a:rPr>
              <a:t>good </a:t>
            </a:r>
            <a:r>
              <a:rPr sz="2295" spc="-13" dirty="0">
                <a:latin typeface="Calibri"/>
                <a:cs typeface="Calibri"/>
              </a:rPr>
              <a:t>results will often require </a:t>
            </a:r>
            <a:r>
              <a:rPr sz="2295" spc="-17" dirty="0">
                <a:latin typeface="Calibri"/>
                <a:cs typeface="Calibri"/>
              </a:rPr>
              <a:t>hand-tuning </a:t>
            </a:r>
            <a:r>
              <a:rPr sz="2295" spc="-508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the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learning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rate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(next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slide)</a:t>
            </a:r>
            <a:endParaRPr sz="2295">
              <a:latin typeface="Calibri"/>
              <a:cs typeface="Calibri"/>
            </a:endParaRPr>
          </a:p>
          <a:p>
            <a:pPr marL="334505" marR="132233" indent="-323859">
              <a:lnSpc>
                <a:spcPct val="98500"/>
              </a:lnSpc>
              <a:spcBef>
                <a:spcPts val="552"/>
              </a:spcBef>
              <a:buClr>
                <a:srgbClr val="CC0000"/>
              </a:buClr>
              <a:buFont typeface="Times New Roman"/>
              <a:buChar char="•"/>
              <a:tabLst>
                <a:tab pos="334505" algn="l"/>
                <a:tab pos="335065" algn="l"/>
              </a:tabLst>
            </a:pPr>
            <a:r>
              <a:rPr sz="2295" spc="-13" dirty="0">
                <a:latin typeface="Calibri"/>
                <a:cs typeface="Calibri"/>
              </a:rPr>
              <a:t>For </a:t>
            </a:r>
            <a:r>
              <a:rPr sz="2295" spc="-17" dirty="0">
                <a:latin typeface="Calibri"/>
                <a:cs typeface="Calibri"/>
              </a:rPr>
              <a:t>more complex </a:t>
            </a:r>
            <a:r>
              <a:rPr sz="2295" spc="-13" dirty="0">
                <a:latin typeface="Calibri"/>
                <a:cs typeface="Calibri"/>
              </a:rPr>
              <a:t>nets and situations, or just </a:t>
            </a:r>
            <a:r>
              <a:rPr sz="2295" spc="-9" dirty="0">
                <a:latin typeface="Calibri"/>
                <a:cs typeface="Calibri"/>
              </a:rPr>
              <a:t>to </a:t>
            </a:r>
            <a:r>
              <a:rPr sz="2295" spc="-13" dirty="0">
                <a:latin typeface="Calibri"/>
                <a:cs typeface="Calibri"/>
              </a:rPr>
              <a:t>avoid </a:t>
            </a:r>
            <a:r>
              <a:rPr sz="2295" spc="-17" dirty="0">
                <a:latin typeface="Calibri"/>
                <a:cs typeface="Calibri"/>
              </a:rPr>
              <a:t>worry, </a:t>
            </a:r>
            <a:r>
              <a:rPr sz="2295" spc="-13" dirty="0">
                <a:latin typeface="Calibri"/>
                <a:cs typeface="Calibri"/>
              </a:rPr>
              <a:t> you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often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do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better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with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one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of</a:t>
            </a:r>
            <a:r>
              <a:rPr sz="2295" spc="-17" dirty="0">
                <a:latin typeface="Calibri"/>
                <a:cs typeface="Calibri"/>
              </a:rPr>
              <a:t> </a:t>
            </a:r>
            <a:r>
              <a:rPr sz="2295" dirty="0">
                <a:latin typeface="Calibri"/>
                <a:cs typeface="Calibri"/>
              </a:rPr>
              <a:t>a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family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of</a:t>
            </a:r>
            <a:r>
              <a:rPr sz="2295" spc="-17" dirty="0">
                <a:latin typeface="Calibri"/>
                <a:cs typeface="Calibri"/>
              </a:rPr>
              <a:t> more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sophisticated </a:t>
            </a:r>
            <a:r>
              <a:rPr sz="2295" spc="-50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“adaptive” </a:t>
            </a:r>
            <a:r>
              <a:rPr sz="2295" spc="-17" dirty="0">
                <a:latin typeface="Calibri"/>
                <a:cs typeface="Calibri"/>
              </a:rPr>
              <a:t>optimizers </a:t>
            </a:r>
            <a:r>
              <a:rPr sz="2295" spc="-13" dirty="0">
                <a:latin typeface="Calibri"/>
                <a:cs typeface="Calibri"/>
              </a:rPr>
              <a:t>that scale the </a:t>
            </a:r>
            <a:r>
              <a:rPr sz="2295" spc="-17" dirty="0">
                <a:latin typeface="Calibri"/>
                <a:cs typeface="Calibri"/>
              </a:rPr>
              <a:t>parameter adjustment </a:t>
            </a:r>
            <a:r>
              <a:rPr sz="2295" spc="-9" dirty="0">
                <a:latin typeface="Calibri"/>
                <a:cs typeface="Calibri"/>
              </a:rPr>
              <a:t>by </a:t>
            </a:r>
            <a:r>
              <a:rPr sz="2295" spc="-508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an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accumulated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gradient.</a:t>
            </a:r>
            <a:endParaRPr sz="2295">
              <a:latin typeface="Calibri"/>
              <a:cs typeface="Calibri"/>
            </a:endParaRPr>
          </a:p>
          <a:p>
            <a:pPr marL="658365" lvl="1" indent="-216280">
              <a:spcBef>
                <a:spcPts val="508"/>
              </a:spcBef>
              <a:buClr>
                <a:srgbClr val="3A87FF"/>
              </a:buClr>
              <a:buFont typeface="Times New Roman"/>
              <a:buChar char="•"/>
              <a:tabLst>
                <a:tab pos="657804" algn="l"/>
                <a:tab pos="658365" algn="l"/>
              </a:tabLst>
            </a:pPr>
            <a:r>
              <a:rPr sz="2295" spc="-13" dirty="0">
                <a:latin typeface="Calibri"/>
                <a:cs typeface="Calibri"/>
              </a:rPr>
              <a:t>These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models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give</a:t>
            </a:r>
            <a:r>
              <a:rPr sz="2295" spc="-17" dirty="0">
                <a:latin typeface="Calibri"/>
                <a:cs typeface="Calibri"/>
              </a:rPr>
              <a:t> per-parameter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learning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rates</a:t>
            </a:r>
            <a:endParaRPr sz="2295">
              <a:latin typeface="Calibri"/>
              <a:cs typeface="Calibri"/>
            </a:endParaRPr>
          </a:p>
          <a:p>
            <a:pPr marL="981663" lvl="2" indent="-216280">
              <a:spcBef>
                <a:spcPts val="503"/>
              </a:spcBef>
              <a:buClr>
                <a:srgbClr val="CC0000"/>
              </a:buClr>
              <a:buFont typeface="Times New Roman"/>
              <a:buChar char="•"/>
              <a:tabLst>
                <a:tab pos="981663" algn="l"/>
                <a:tab pos="982223" algn="l"/>
              </a:tabLst>
            </a:pPr>
            <a:r>
              <a:rPr sz="1853" spc="13" dirty="0">
                <a:latin typeface="Calibri"/>
                <a:cs typeface="Calibri"/>
              </a:rPr>
              <a:t>Adagrad</a:t>
            </a:r>
            <a:endParaRPr sz="1853">
              <a:latin typeface="Calibri"/>
              <a:cs typeface="Calibri"/>
            </a:endParaRPr>
          </a:p>
          <a:p>
            <a:pPr marL="981663" lvl="2" indent="-216280">
              <a:spcBef>
                <a:spcPts val="529"/>
              </a:spcBef>
              <a:buClr>
                <a:srgbClr val="CC0000"/>
              </a:buClr>
              <a:buFont typeface="Times New Roman"/>
              <a:buChar char="•"/>
              <a:tabLst>
                <a:tab pos="981663" algn="l"/>
                <a:tab pos="982223" algn="l"/>
              </a:tabLst>
            </a:pPr>
            <a:r>
              <a:rPr sz="1853" spc="13" dirty="0">
                <a:latin typeface="Calibri"/>
                <a:cs typeface="Calibri"/>
              </a:rPr>
              <a:t>RMSprop</a:t>
            </a:r>
            <a:endParaRPr sz="1853">
              <a:latin typeface="Calibri"/>
              <a:cs typeface="Calibri"/>
            </a:endParaRPr>
          </a:p>
          <a:p>
            <a:pPr marL="981663" lvl="2" indent="-216280">
              <a:spcBef>
                <a:spcPts val="508"/>
              </a:spcBef>
              <a:buClr>
                <a:srgbClr val="CC0000"/>
              </a:buClr>
              <a:buFont typeface="Times New Roman"/>
              <a:buChar char="•"/>
              <a:tabLst>
                <a:tab pos="981663" algn="l"/>
                <a:tab pos="982223" algn="l"/>
              </a:tabLst>
            </a:pPr>
            <a:r>
              <a:rPr sz="1853" spc="23" dirty="0">
                <a:latin typeface="Calibri"/>
                <a:cs typeface="Calibri"/>
              </a:rPr>
              <a:t>A</a:t>
            </a:r>
            <a:r>
              <a:rPr sz="1853" spc="17" dirty="0">
                <a:latin typeface="Calibri"/>
                <a:cs typeface="Calibri"/>
              </a:rPr>
              <a:t>da</a:t>
            </a:r>
            <a:r>
              <a:rPr sz="1853" dirty="0">
                <a:latin typeface="Calibri"/>
                <a:cs typeface="Calibri"/>
              </a:rPr>
              <a:t>m </a:t>
            </a:r>
            <a:r>
              <a:rPr sz="1853" spc="35" dirty="0">
                <a:latin typeface="Calibri"/>
                <a:cs typeface="Calibri"/>
              </a:rPr>
              <a:t> </a:t>
            </a:r>
            <a:r>
              <a:rPr sz="1853" spc="-1041" dirty="0">
                <a:latin typeface="Wingdings"/>
                <a:cs typeface="Wingdings"/>
              </a:rPr>
              <a:t></a:t>
            </a:r>
            <a:r>
              <a:rPr sz="1853" spc="-4" dirty="0">
                <a:latin typeface="Times New Roman"/>
                <a:cs typeface="Times New Roman"/>
              </a:rPr>
              <a:t> </a:t>
            </a:r>
            <a:r>
              <a:rPr sz="1853" dirty="0">
                <a:latin typeface="Calibri"/>
                <a:cs typeface="Calibri"/>
              </a:rPr>
              <a:t>A</a:t>
            </a:r>
            <a:r>
              <a:rPr sz="1853" spc="31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f</a:t>
            </a:r>
            <a:r>
              <a:rPr sz="1853" spc="17" dirty="0">
                <a:latin typeface="Calibri"/>
                <a:cs typeface="Calibri"/>
              </a:rPr>
              <a:t>a</a:t>
            </a:r>
            <a:r>
              <a:rPr sz="1853" spc="9" dirty="0">
                <a:latin typeface="Calibri"/>
                <a:cs typeface="Calibri"/>
              </a:rPr>
              <a:t>i</a:t>
            </a:r>
            <a:r>
              <a:rPr sz="1853" spc="13" dirty="0">
                <a:latin typeface="Calibri"/>
                <a:cs typeface="Calibri"/>
              </a:rPr>
              <a:t>r</a:t>
            </a:r>
            <a:r>
              <a:rPr sz="1853" spc="9" dirty="0">
                <a:latin typeface="Calibri"/>
                <a:cs typeface="Calibri"/>
              </a:rPr>
              <a:t>l</a:t>
            </a:r>
            <a:r>
              <a:rPr sz="1853" dirty="0">
                <a:latin typeface="Calibri"/>
                <a:cs typeface="Calibri"/>
              </a:rPr>
              <a:t>y</a:t>
            </a:r>
            <a:r>
              <a:rPr sz="1853" spc="1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g</a:t>
            </a:r>
            <a:r>
              <a:rPr sz="1853" spc="13" dirty="0">
                <a:latin typeface="Calibri"/>
                <a:cs typeface="Calibri"/>
              </a:rPr>
              <a:t>oo</a:t>
            </a:r>
            <a:r>
              <a:rPr sz="1853" spc="17" dirty="0">
                <a:latin typeface="Calibri"/>
                <a:cs typeface="Calibri"/>
              </a:rPr>
              <a:t>d</a:t>
            </a:r>
            <a:r>
              <a:rPr sz="1853" dirty="0">
                <a:latin typeface="Calibri"/>
                <a:cs typeface="Calibri"/>
              </a:rPr>
              <a:t>,</a:t>
            </a:r>
            <a:r>
              <a:rPr sz="1853" spc="13" dirty="0">
                <a:latin typeface="Calibri"/>
                <a:cs typeface="Calibri"/>
              </a:rPr>
              <a:t> </a:t>
            </a:r>
            <a:r>
              <a:rPr sz="1853" spc="17" dirty="0">
                <a:latin typeface="Calibri"/>
                <a:cs typeface="Calibri"/>
              </a:rPr>
              <a:t>sa</a:t>
            </a:r>
            <a:r>
              <a:rPr sz="1853" spc="9" dirty="0">
                <a:latin typeface="Calibri"/>
                <a:cs typeface="Calibri"/>
              </a:rPr>
              <a:t>f</a:t>
            </a:r>
            <a:r>
              <a:rPr sz="1853" dirty="0">
                <a:latin typeface="Calibri"/>
                <a:cs typeface="Calibri"/>
              </a:rPr>
              <a:t>e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17" dirty="0">
                <a:latin typeface="Calibri"/>
                <a:cs typeface="Calibri"/>
              </a:rPr>
              <a:t>p</a:t>
            </a:r>
            <a:r>
              <a:rPr sz="1853" spc="9" dirty="0">
                <a:latin typeface="Calibri"/>
                <a:cs typeface="Calibri"/>
              </a:rPr>
              <a:t>l</a:t>
            </a:r>
            <a:r>
              <a:rPr sz="1853" spc="17" dirty="0">
                <a:latin typeface="Calibri"/>
                <a:cs typeface="Calibri"/>
              </a:rPr>
              <a:t>ac</a:t>
            </a:r>
            <a:r>
              <a:rPr sz="1853" dirty="0">
                <a:latin typeface="Calibri"/>
                <a:cs typeface="Calibri"/>
              </a:rPr>
              <a:t>e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t</a:t>
            </a:r>
            <a:r>
              <a:rPr sz="1853" dirty="0">
                <a:latin typeface="Calibri"/>
                <a:cs typeface="Calibri"/>
              </a:rPr>
              <a:t>o</a:t>
            </a:r>
            <a:r>
              <a:rPr sz="1853" spc="17" dirty="0">
                <a:latin typeface="Calibri"/>
                <a:cs typeface="Calibri"/>
              </a:rPr>
              <a:t> be</a:t>
            </a:r>
            <a:r>
              <a:rPr sz="1853" spc="9" dirty="0">
                <a:latin typeface="Calibri"/>
                <a:cs typeface="Calibri"/>
              </a:rPr>
              <a:t>gi</a:t>
            </a:r>
            <a:r>
              <a:rPr sz="1853" dirty="0">
                <a:latin typeface="Calibri"/>
                <a:cs typeface="Calibri"/>
              </a:rPr>
              <a:t>n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i</a:t>
            </a:r>
            <a:r>
              <a:rPr sz="1853" dirty="0">
                <a:latin typeface="Calibri"/>
                <a:cs typeface="Calibri"/>
              </a:rPr>
              <a:t>n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27" dirty="0">
                <a:latin typeface="Calibri"/>
                <a:cs typeface="Calibri"/>
              </a:rPr>
              <a:t>m</a:t>
            </a:r>
            <a:r>
              <a:rPr sz="1853" spc="17" dirty="0">
                <a:latin typeface="Calibri"/>
                <a:cs typeface="Calibri"/>
              </a:rPr>
              <a:t>an</a:t>
            </a:r>
            <a:r>
              <a:rPr sz="1853" dirty="0">
                <a:latin typeface="Calibri"/>
                <a:cs typeface="Calibri"/>
              </a:rPr>
              <a:t>y</a:t>
            </a:r>
            <a:r>
              <a:rPr sz="1853" spc="13" dirty="0">
                <a:latin typeface="Calibri"/>
                <a:cs typeface="Calibri"/>
              </a:rPr>
              <a:t> </a:t>
            </a:r>
            <a:r>
              <a:rPr sz="1853" spc="17" dirty="0">
                <a:latin typeface="Calibri"/>
                <a:cs typeface="Calibri"/>
              </a:rPr>
              <a:t>case</a:t>
            </a:r>
            <a:r>
              <a:rPr sz="1853" dirty="0">
                <a:latin typeface="Calibri"/>
                <a:cs typeface="Calibri"/>
              </a:rPr>
              <a:t>s</a:t>
            </a:r>
            <a:endParaRPr sz="1853">
              <a:latin typeface="Calibri"/>
              <a:cs typeface="Calibri"/>
            </a:endParaRPr>
          </a:p>
          <a:p>
            <a:pPr marL="981663" lvl="2" indent="-216280">
              <a:spcBef>
                <a:spcPts val="424"/>
              </a:spcBef>
              <a:buClr>
                <a:srgbClr val="CC0000"/>
              </a:buClr>
              <a:buFont typeface="Times New Roman"/>
              <a:buChar char="•"/>
              <a:tabLst>
                <a:tab pos="981663" algn="l"/>
                <a:tab pos="982223" algn="l"/>
              </a:tabLst>
            </a:pPr>
            <a:r>
              <a:rPr sz="1853" spc="13" dirty="0">
                <a:latin typeface="Calibri"/>
                <a:cs typeface="Calibri"/>
              </a:rPr>
              <a:t>SparseAdam</a:t>
            </a:r>
            <a:endParaRPr sz="1853">
              <a:latin typeface="Calibri"/>
              <a:cs typeface="Calibri"/>
            </a:endParaRPr>
          </a:p>
          <a:p>
            <a:pPr marL="981663" lvl="2" indent="-216280">
              <a:spcBef>
                <a:spcPts val="512"/>
              </a:spcBef>
              <a:buClr>
                <a:srgbClr val="CC0000"/>
              </a:buClr>
              <a:buFont typeface="Times New Roman"/>
              <a:buChar char="•"/>
              <a:tabLst>
                <a:tab pos="981663" algn="l"/>
                <a:tab pos="982223" algn="l"/>
              </a:tabLst>
            </a:pPr>
            <a:r>
              <a:rPr sz="1853" dirty="0">
                <a:latin typeface="Calibri"/>
                <a:cs typeface="Calibri"/>
              </a:rPr>
              <a:t>…</a:t>
            </a:r>
            <a:endParaRPr sz="185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433" y="752581"/>
            <a:ext cx="2359959" cy="485803"/>
          </a:xfrm>
          <a:prstGeom prst="rect">
            <a:avLst/>
          </a:prstGeom>
        </p:spPr>
        <p:txBody>
          <a:bodyPr spcFirstLastPara="1" vert="horz" wrap="square" lIns="0" tIns="11205" rIns="0" bIns="0" rtlCol="0" anchor="ctr" anchorCtr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00" spc="4" dirty="0"/>
              <a:t>Learning</a:t>
            </a:r>
            <a:r>
              <a:rPr sz="3000" spc="-53" dirty="0"/>
              <a:t> </a:t>
            </a:r>
            <a:r>
              <a:rPr sz="3000" spc="4" dirty="0"/>
              <a:t>Rates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133226" y="1496261"/>
            <a:ext cx="7989233" cy="4672573"/>
          </a:xfrm>
          <a:prstGeom prst="rect">
            <a:avLst/>
          </a:prstGeom>
        </p:spPr>
        <p:txBody>
          <a:bodyPr vert="horz" wrap="square" lIns="0" tIns="75640" rIns="0" bIns="0" rtlCol="0">
            <a:spAutoFit/>
          </a:bodyPr>
          <a:lstStyle/>
          <a:p>
            <a:pPr marL="345711" indent="-323859">
              <a:spcBef>
                <a:spcPts val="596"/>
              </a:spcBef>
              <a:buClr>
                <a:srgbClr val="CC0000"/>
              </a:buClr>
              <a:buFont typeface="Times New Roman"/>
              <a:buChar char="•"/>
              <a:tabLst>
                <a:tab pos="345711" algn="l"/>
                <a:tab pos="346271" algn="l"/>
              </a:tabLst>
            </a:pPr>
            <a:r>
              <a:rPr sz="2295" spc="-13" dirty="0">
                <a:latin typeface="Calibri"/>
                <a:cs typeface="Calibri"/>
              </a:rPr>
              <a:t>You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can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just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use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dirty="0">
                <a:latin typeface="Calibri"/>
                <a:cs typeface="Calibri"/>
              </a:rPr>
              <a:t>a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constant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learning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rate.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Start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around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i="1" spc="-4" dirty="0">
                <a:latin typeface="Calibri"/>
                <a:cs typeface="Calibri"/>
              </a:rPr>
              <a:t>lr</a:t>
            </a:r>
            <a:r>
              <a:rPr sz="2295" i="1" spc="-17" dirty="0">
                <a:latin typeface="Calibri"/>
                <a:cs typeface="Calibri"/>
              </a:rPr>
              <a:t> </a:t>
            </a:r>
            <a:r>
              <a:rPr sz="2295" dirty="0">
                <a:latin typeface="Calibri"/>
                <a:cs typeface="Calibri"/>
              </a:rPr>
              <a:t>=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0.001?</a:t>
            </a:r>
            <a:endParaRPr sz="2295">
              <a:latin typeface="Calibri"/>
              <a:cs typeface="Calibri"/>
            </a:endParaRPr>
          </a:p>
          <a:p>
            <a:pPr marL="669570" lvl="1" indent="-215720">
              <a:spcBef>
                <a:spcPts val="508"/>
              </a:spcBef>
              <a:buClr>
                <a:srgbClr val="3A87FF"/>
              </a:buClr>
              <a:buFont typeface="Times New Roman"/>
              <a:buChar char="•"/>
              <a:tabLst>
                <a:tab pos="669010" algn="l"/>
                <a:tab pos="669570" algn="l"/>
              </a:tabLst>
            </a:pPr>
            <a:r>
              <a:rPr sz="2295" spc="-9" dirty="0">
                <a:latin typeface="Calibri"/>
                <a:cs typeface="Calibri"/>
              </a:rPr>
              <a:t>It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must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be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order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of</a:t>
            </a:r>
            <a:r>
              <a:rPr sz="2295" spc="-17" dirty="0">
                <a:latin typeface="Calibri"/>
                <a:cs typeface="Calibri"/>
              </a:rPr>
              <a:t> magnitude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right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dirty="0">
                <a:latin typeface="Calibri"/>
                <a:cs typeface="Calibri"/>
              </a:rPr>
              <a:t>–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try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powers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of</a:t>
            </a:r>
            <a:r>
              <a:rPr sz="2295" spc="-1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10</a:t>
            </a:r>
            <a:endParaRPr sz="2295">
              <a:latin typeface="Calibri"/>
              <a:cs typeface="Calibri"/>
            </a:endParaRPr>
          </a:p>
          <a:p>
            <a:pPr marL="992870" lvl="2" indent="-216280">
              <a:spcBef>
                <a:spcPts val="525"/>
              </a:spcBef>
              <a:buClr>
                <a:srgbClr val="CC0000"/>
              </a:buClr>
              <a:buFont typeface="Times New Roman"/>
              <a:buChar char="•"/>
              <a:tabLst>
                <a:tab pos="992870" algn="l"/>
                <a:tab pos="993430" algn="l"/>
              </a:tabLst>
            </a:pPr>
            <a:r>
              <a:rPr sz="1853" spc="9" dirty="0">
                <a:latin typeface="Calibri"/>
                <a:cs typeface="Calibri"/>
              </a:rPr>
              <a:t>Too</a:t>
            </a:r>
            <a:r>
              <a:rPr sz="1853" spc="13" dirty="0">
                <a:latin typeface="Calibri"/>
                <a:cs typeface="Calibri"/>
              </a:rPr>
              <a:t> </a:t>
            </a:r>
            <a:r>
              <a:rPr sz="1853" spc="4" dirty="0">
                <a:latin typeface="Calibri"/>
                <a:cs typeface="Calibri"/>
              </a:rPr>
              <a:t>big:</a:t>
            </a:r>
            <a:r>
              <a:rPr sz="1853" spc="13" dirty="0">
                <a:latin typeface="Calibri"/>
                <a:cs typeface="Calibri"/>
              </a:rPr>
              <a:t> model</a:t>
            </a:r>
            <a:r>
              <a:rPr sz="1853" spc="9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may </a:t>
            </a:r>
            <a:r>
              <a:rPr sz="1853" spc="9" dirty="0">
                <a:latin typeface="Calibri"/>
                <a:cs typeface="Calibri"/>
              </a:rPr>
              <a:t>diverge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4" dirty="0">
                <a:latin typeface="Calibri"/>
                <a:cs typeface="Calibri"/>
              </a:rPr>
              <a:t>or</a:t>
            </a:r>
            <a:r>
              <a:rPr sz="1853" spc="13" dirty="0">
                <a:latin typeface="Calibri"/>
                <a:cs typeface="Calibri"/>
              </a:rPr>
              <a:t> </a:t>
            </a:r>
            <a:r>
              <a:rPr sz="1853" spc="4" dirty="0">
                <a:latin typeface="Calibri"/>
                <a:cs typeface="Calibri"/>
              </a:rPr>
              <a:t>not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converge</a:t>
            </a:r>
            <a:endParaRPr sz="1853">
              <a:latin typeface="Calibri"/>
              <a:cs typeface="Calibri"/>
            </a:endParaRPr>
          </a:p>
          <a:p>
            <a:pPr marL="992870" lvl="2" indent="-216280">
              <a:spcBef>
                <a:spcPts val="508"/>
              </a:spcBef>
              <a:buClr>
                <a:srgbClr val="CC0000"/>
              </a:buClr>
              <a:buFont typeface="Times New Roman"/>
              <a:buChar char="•"/>
              <a:tabLst>
                <a:tab pos="992870" algn="l"/>
                <a:tab pos="993430" algn="l"/>
              </a:tabLst>
            </a:pPr>
            <a:r>
              <a:rPr sz="1853" spc="9" dirty="0">
                <a:latin typeface="Calibri"/>
                <a:cs typeface="Calibri"/>
              </a:rPr>
              <a:t>Too</a:t>
            </a:r>
            <a:r>
              <a:rPr sz="1853" spc="13" dirty="0">
                <a:latin typeface="Calibri"/>
                <a:cs typeface="Calibri"/>
              </a:rPr>
              <a:t> small:</a:t>
            </a:r>
            <a:r>
              <a:rPr sz="1853" spc="9" dirty="0">
                <a:latin typeface="Calibri"/>
                <a:cs typeface="Calibri"/>
              </a:rPr>
              <a:t> your</a:t>
            </a:r>
            <a:r>
              <a:rPr sz="1853" spc="13" dirty="0">
                <a:latin typeface="Calibri"/>
                <a:cs typeface="Calibri"/>
              </a:rPr>
              <a:t> model</a:t>
            </a:r>
            <a:r>
              <a:rPr sz="1853" spc="9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may </a:t>
            </a:r>
            <a:r>
              <a:rPr sz="1853" spc="4" dirty="0">
                <a:latin typeface="Calibri"/>
                <a:cs typeface="Calibri"/>
              </a:rPr>
              <a:t>not</a:t>
            </a:r>
            <a:r>
              <a:rPr sz="1853" spc="1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have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trained</a:t>
            </a:r>
            <a:r>
              <a:rPr sz="1853" spc="17" dirty="0">
                <a:latin typeface="Calibri"/>
                <a:cs typeface="Calibri"/>
              </a:rPr>
              <a:t> </a:t>
            </a:r>
            <a:r>
              <a:rPr sz="1853" spc="4" dirty="0">
                <a:latin typeface="Calibri"/>
                <a:cs typeface="Calibri"/>
              </a:rPr>
              <a:t>by</a:t>
            </a:r>
            <a:r>
              <a:rPr sz="1853" spc="9" dirty="0">
                <a:latin typeface="Calibri"/>
                <a:cs typeface="Calibri"/>
              </a:rPr>
              <a:t> the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deadline</a:t>
            </a:r>
            <a:endParaRPr sz="1853">
              <a:latin typeface="Calibri"/>
              <a:cs typeface="Calibri"/>
            </a:endParaRPr>
          </a:p>
          <a:p>
            <a:pPr marL="345711" marR="559750" indent="-323859">
              <a:lnSpc>
                <a:spcPts val="2647"/>
              </a:lnSpc>
              <a:spcBef>
                <a:spcPts val="688"/>
              </a:spcBef>
              <a:buClr>
                <a:srgbClr val="CC0000"/>
              </a:buClr>
              <a:buFont typeface="Times New Roman"/>
              <a:buChar char="•"/>
              <a:tabLst>
                <a:tab pos="345711" algn="l"/>
                <a:tab pos="346271" algn="l"/>
              </a:tabLst>
            </a:pPr>
            <a:r>
              <a:rPr sz="2295" spc="-13" dirty="0">
                <a:latin typeface="Calibri"/>
                <a:cs typeface="Calibri"/>
              </a:rPr>
              <a:t>Better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results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can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generally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be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obtained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by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allowing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learning </a:t>
            </a:r>
            <a:r>
              <a:rPr sz="2295" spc="-508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rates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to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decrease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as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you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train</a:t>
            </a:r>
            <a:endParaRPr sz="2295">
              <a:latin typeface="Calibri"/>
              <a:cs typeface="Calibri"/>
            </a:endParaRPr>
          </a:p>
          <a:p>
            <a:pPr marL="669570" lvl="1" indent="-215720">
              <a:spcBef>
                <a:spcPts val="459"/>
              </a:spcBef>
              <a:buClr>
                <a:srgbClr val="3A87FF"/>
              </a:buClr>
              <a:buFont typeface="Times New Roman"/>
              <a:buChar char="•"/>
              <a:tabLst>
                <a:tab pos="669010" algn="l"/>
                <a:tab pos="669570" algn="l"/>
              </a:tabLst>
            </a:pPr>
            <a:r>
              <a:rPr sz="2295" spc="-13" dirty="0">
                <a:latin typeface="Calibri"/>
                <a:cs typeface="Calibri"/>
              </a:rPr>
              <a:t>By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hand: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halve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the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learning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rate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every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i="1" dirty="0">
                <a:latin typeface="Calibri"/>
                <a:cs typeface="Calibri"/>
              </a:rPr>
              <a:t>k</a:t>
            </a:r>
            <a:r>
              <a:rPr sz="2295" i="1" spc="-31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epochs</a:t>
            </a:r>
            <a:endParaRPr sz="2295">
              <a:latin typeface="Calibri"/>
              <a:cs typeface="Calibri"/>
            </a:endParaRPr>
          </a:p>
          <a:p>
            <a:pPr marL="992870" lvl="2" indent="-216280">
              <a:spcBef>
                <a:spcPts val="508"/>
              </a:spcBef>
              <a:buClr>
                <a:srgbClr val="CC0000"/>
              </a:buClr>
              <a:buFont typeface="Times New Roman"/>
              <a:buChar char="•"/>
              <a:tabLst>
                <a:tab pos="992870" algn="l"/>
                <a:tab pos="993430" algn="l"/>
              </a:tabLst>
            </a:pPr>
            <a:r>
              <a:rPr sz="1853" spc="9" dirty="0">
                <a:latin typeface="Calibri"/>
                <a:cs typeface="Calibri"/>
              </a:rPr>
              <a:t>An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epoch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dirty="0">
                <a:latin typeface="Calibri"/>
                <a:cs typeface="Calibri"/>
              </a:rPr>
              <a:t>=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dirty="0">
                <a:latin typeface="Calibri"/>
                <a:cs typeface="Calibri"/>
              </a:rPr>
              <a:t>a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pass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through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the</a:t>
            </a:r>
            <a:r>
              <a:rPr sz="1853" spc="27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data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9" dirty="0">
                <a:latin typeface="Calibri"/>
                <a:cs typeface="Calibri"/>
              </a:rPr>
              <a:t>(shuffled</a:t>
            </a:r>
            <a:r>
              <a:rPr sz="1853" spc="23" dirty="0">
                <a:latin typeface="Calibri"/>
                <a:cs typeface="Calibri"/>
              </a:rPr>
              <a:t> </a:t>
            </a:r>
            <a:r>
              <a:rPr sz="1853" spc="4" dirty="0">
                <a:latin typeface="Calibri"/>
                <a:cs typeface="Calibri"/>
              </a:rPr>
              <a:t>or</a:t>
            </a:r>
            <a:r>
              <a:rPr sz="1853" spc="17" dirty="0">
                <a:latin typeface="Calibri"/>
                <a:cs typeface="Calibri"/>
              </a:rPr>
              <a:t> </a:t>
            </a:r>
            <a:r>
              <a:rPr sz="1853" spc="13" dirty="0">
                <a:latin typeface="Calibri"/>
                <a:cs typeface="Calibri"/>
              </a:rPr>
              <a:t>sampled)</a:t>
            </a:r>
            <a:endParaRPr sz="1853">
              <a:latin typeface="Calibri"/>
              <a:cs typeface="Calibri"/>
            </a:endParaRPr>
          </a:p>
          <a:p>
            <a:pPr marL="669570" lvl="1" indent="-215720">
              <a:spcBef>
                <a:spcPts val="596"/>
              </a:spcBef>
              <a:buClr>
                <a:srgbClr val="3A87FF"/>
              </a:buClr>
              <a:buFont typeface="Times New Roman"/>
              <a:buChar char="•"/>
              <a:tabLst>
                <a:tab pos="669010" algn="l"/>
                <a:tab pos="669570" algn="l"/>
                <a:tab pos="2957877" algn="l"/>
              </a:tabLst>
            </a:pPr>
            <a:r>
              <a:rPr sz="2295" spc="-13" dirty="0">
                <a:latin typeface="Calibri"/>
                <a:cs typeface="Calibri"/>
              </a:rPr>
              <a:t>By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dirty="0">
                <a:latin typeface="Calibri"/>
                <a:cs typeface="Calibri"/>
              </a:rPr>
              <a:t>a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formula: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124" dirty="0">
                <a:latin typeface="Cambria Math"/>
                <a:cs typeface="Cambria Math"/>
              </a:rPr>
              <a:t>!"</a:t>
            </a:r>
            <a:r>
              <a:rPr sz="2295" spc="163" dirty="0">
                <a:latin typeface="Cambria Math"/>
                <a:cs typeface="Cambria Math"/>
              </a:rPr>
              <a:t> </a:t>
            </a:r>
            <a:r>
              <a:rPr sz="2295" dirty="0">
                <a:latin typeface="Cambria Math"/>
                <a:cs typeface="Cambria Math"/>
              </a:rPr>
              <a:t>=	</a:t>
            </a:r>
            <a:r>
              <a:rPr sz="2295" spc="23" dirty="0">
                <a:latin typeface="Cambria Math"/>
                <a:cs typeface="Cambria Math"/>
              </a:rPr>
              <a:t>!"</a:t>
            </a:r>
            <a:r>
              <a:rPr sz="2515" spc="32" baseline="-16081" dirty="0">
                <a:latin typeface="Cambria Math"/>
                <a:cs typeface="Cambria Math"/>
              </a:rPr>
              <a:t>$</a:t>
            </a:r>
            <a:r>
              <a:rPr sz="2295" spc="23" dirty="0">
                <a:latin typeface="Cambria Math"/>
                <a:cs typeface="Cambria Math"/>
              </a:rPr>
              <a:t>%</a:t>
            </a:r>
            <a:r>
              <a:rPr sz="2515" spc="32" baseline="27777" dirty="0">
                <a:latin typeface="Cambria Math"/>
                <a:cs typeface="Cambria Math"/>
              </a:rPr>
              <a:t>&amp;'(</a:t>
            </a:r>
            <a:r>
              <a:rPr sz="2295" spc="23" dirty="0">
                <a:latin typeface="Calibri"/>
                <a:cs typeface="Calibri"/>
              </a:rPr>
              <a:t>,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for</a:t>
            </a:r>
            <a:r>
              <a:rPr sz="2295" spc="-35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epoch</a:t>
            </a:r>
            <a:r>
              <a:rPr sz="2295" spc="-40" dirty="0">
                <a:latin typeface="Calibri"/>
                <a:cs typeface="Calibri"/>
              </a:rPr>
              <a:t> </a:t>
            </a:r>
            <a:r>
              <a:rPr sz="2295" i="1" dirty="0">
                <a:latin typeface="Calibri"/>
                <a:cs typeface="Calibri"/>
              </a:rPr>
              <a:t>t</a:t>
            </a:r>
            <a:endParaRPr sz="2295">
              <a:latin typeface="Calibri"/>
              <a:cs typeface="Calibri"/>
            </a:endParaRPr>
          </a:p>
          <a:p>
            <a:pPr marL="669570" lvl="1" indent="-215720">
              <a:spcBef>
                <a:spcPts val="529"/>
              </a:spcBef>
              <a:buClr>
                <a:srgbClr val="3A87FF"/>
              </a:buClr>
              <a:buFont typeface="Times New Roman"/>
              <a:buChar char="•"/>
              <a:tabLst>
                <a:tab pos="669010" algn="l"/>
                <a:tab pos="669570" algn="l"/>
              </a:tabLst>
            </a:pPr>
            <a:r>
              <a:rPr sz="2295" spc="-13" dirty="0">
                <a:latin typeface="Calibri"/>
                <a:cs typeface="Calibri"/>
              </a:rPr>
              <a:t>There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are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fancier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methods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like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cyclic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learning</a:t>
            </a:r>
            <a:r>
              <a:rPr sz="2295" spc="-35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rates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(q.v.)</a:t>
            </a:r>
            <a:endParaRPr sz="2295">
              <a:latin typeface="Calibri"/>
              <a:cs typeface="Calibri"/>
            </a:endParaRPr>
          </a:p>
          <a:p>
            <a:pPr marL="345711" marR="109260" indent="-323859">
              <a:lnSpc>
                <a:spcPts val="2647"/>
              </a:lnSpc>
              <a:spcBef>
                <a:spcPts val="684"/>
              </a:spcBef>
              <a:buClr>
                <a:srgbClr val="CC0000"/>
              </a:buClr>
              <a:buFont typeface="Times New Roman"/>
              <a:buChar char="•"/>
              <a:tabLst>
                <a:tab pos="345711" algn="l"/>
                <a:tab pos="346271" algn="l"/>
              </a:tabLst>
            </a:pPr>
            <a:r>
              <a:rPr sz="2295" spc="-13" dirty="0">
                <a:latin typeface="Calibri"/>
                <a:cs typeface="Calibri"/>
              </a:rPr>
              <a:t>Fancier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optimizers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still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use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dirty="0">
                <a:latin typeface="Calibri"/>
                <a:cs typeface="Calibri"/>
              </a:rPr>
              <a:t>a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learning</a:t>
            </a:r>
            <a:r>
              <a:rPr sz="2295" spc="-35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rate</a:t>
            </a:r>
            <a:r>
              <a:rPr sz="2295" spc="-1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but</a:t>
            </a:r>
            <a:r>
              <a:rPr sz="2295" spc="-17" dirty="0">
                <a:latin typeface="Calibri"/>
                <a:cs typeface="Calibri"/>
              </a:rPr>
              <a:t> </a:t>
            </a:r>
            <a:r>
              <a:rPr sz="2295" spc="-4" dirty="0">
                <a:latin typeface="Calibri"/>
                <a:cs typeface="Calibri"/>
              </a:rPr>
              <a:t>it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may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be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an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initial </a:t>
            </a:r>
            <a:r>
              <a:rPr sz="2295" spc="-50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rate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that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the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optimizer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shrinks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dirty="0">
                <a:latin typeface="Calibri"/>
                <a:cs typeface="Calibri"/>
              </a:rPr>
              <a:t>–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so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7" dirty="0">
                <a:latin typeface="Calibri"/>
                <a:cs typeface="Calibri"/>
              </a:rPr>
              <a:t>may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be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able</a:t>
            </a:r>
            <a:r>
              <a:rPr sz="2295" spc="-23" dirty="0">
                <a:latin typeface="Calibri"/>
                <a:cs typeface="Calibri"/>
              </a:rPr>
              <a:t> </a:t>
            </a:r>
            <a:r>
              <a:rPr sz="2295" spc="-9" dirty="0">
                <a:latin typeface="Calibri"/>
                <a:cs typeface="Calibri"/>
              </a:rPr>
              <a:t>to</a:t>
            </a:r>
            <a:r>
              <a:rPr sz="2295" spc="-31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start</a:t>
            </a:r>
            <a:r>
              <a:rPr sz="2295" spc="-27" dirty="0">
                <a:latin typeface="Calibri"/>
                <a:cs typeface="Calibri"/>
              </a:rPr>
              <a:t> </a:t>
            </a:r>
            <a:r>
              <a:rPr sz="2295" spc="-13" dirty="0">
                <a:latin typeface="Calibri"/>
                <a:cs typeface="Calibri"/>
              </a:rPr>
              <a:t>high</a:t>
            </a:r>
            <a:endParaRPr sz="2295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DEC61-6C47-407B-8A6E-65B918B9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19" y="4572001"/>
            <a:ext cx="1638860" cy="5462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0832" y="5132033"/>
            <a:ext cx="4463415" cy="1610995"/>
          </a:xfrm>
          <a:custGeom>
            <a:avLst/>
            <a:gdLst/>
            <a:ahLst/>
            <a:cxnLst/>
            <a:rect l="l" t="t" r="r" b="b"/>
            <a:pathLst>
              <a:path w="4463415" h="1610995">
                <a:moveTo>
                  <a:pt x="0" y="0"/>
                </a:moveTo>
                <a:lnTo>
                  <a:pt x="4463200" y="0"/>
                </a:lnTo>
                <a:lnTo>
                  <a:pt x="4463200" y="1610400"/>
                </a:lnTo>
                <a:lnTo>
                  <a:pt x="0" y="1610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325" y="0"/>
            <a:ext cx="8228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One</a:t>
            </a:r>
            <a:r>
              <a:rPr sz="3600" spc="-10" dirty="0"/>
              <a:t> “Neuron”:</a:t>
            </a:r>
            <a:r>
              <a:rPr sz="3600" dirty="0"/>
              <a:t> Expanded</a:t>
            </a:r>
            <a:r>
              <a:rPr sz="3600" spc="-5" dirty="0"/>
              <a:t> </a:t>
            </a:r>
            <a:r>
              <a:rPr sz="3600" spc="-10" dirty="0"/>
              <a:t>Logistic </a:t>
            </a:r>
            <a:r>
              <a:rPr sz="3600" spc="-20" dirty="0"/>
              <a:t>Regression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994066" y="1292199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1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066" y="2306293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5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2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4066" y="3372123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3</a:t>
            </a:r>
            <a:endParaRPr sz="1800" baseline="-13888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13733" y="1598621"/>
            <a:ext cx="5814060" cy="2089150"/>
            <a:chOff x="2613733" y="1598621"/>
            <a:chExt cx="5814060" cy="2089150"/>
          </a:xfrm>
        </p:grpSpPr>
        <p:sp>
          <p:nvSpPr>
            <p:cNvPr id="8" name="object 8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460000" y="0"/>
                  </a:moveTo>
                  <a:lnTo>
                    <a:pt x="412968" y="2374"/>
                  </a:lnTo>
                  <a:lnTo>
                    <a:pt x="367294" y="9345"/>
                  </a:lnTo>
                  <a:lnTo>
                    <a:pt x="323210" y="20680"/>
                  </a:lnTo>
                  <a:lnTo>
                    <a:pt x="280947" y="36149"/>
                  </a:lnTo>
                  <a:lnTo>
                    <a:pt x="240737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1" y="134731"/>
                  </a:lnTo>
                  <a:lnTo>
                    <a:pt x="105041" y="167397"/>
                  </a:lnTo>
                  <a:lnTo>
                    <a:pt x="78560" y="202809"/>
                  </a:lnTo>
                  <a:lnTo>
                    <a:pt x="55519" y="240737"/>
                  </a:lnTo>
                  <a:lnTo>
                    <a:pt x="36149" y="280947"/>
                  </a:lnTo>
                  <a:lnTo>
                    <a:pt x="20680" y="323210"/>
                  </a:lnTo>
                  <a:lnTo>
                    <a:pt x="9345" y="367294"/>
                  </a:lnTo>
                  <a:lnTo>
                    <a:pt x="2374" y="412968"/>
                  </a:lnTo>
                  <a:lnTo>
                    <a:pt x="0" y="460000"/>
                  </a:lnTo>
                  <a:lnTo>
                    <a:pt x="2374" y="507032"/>
                  </a:lnTo>
                  <a:lnTo>
                    <a:pt x="9345" y="552706"/>
                  </a:lnTo>
                  <a:lnTo>
                    <a:pt x="20680" y="596790"/>
                  </a:lnTo>
                  <a:lnTo>
                    <a:pt x="36149" y="639053"/>
                  </a:lnTo>
                  <a:lnTo>
                    <a:pt x="55519" y="679263"/>
                  </a:lnTo>
                  <a:lnTo>
                    <a:pt x="78560" y="717190"/>
                  </a:lnTo>
                  <a:lnTo>
                    <a:pt x="105041" y="752603"/>
                  </a:lnTo>
                  <a:lnTo>
                    <a:pt x="134731" y="785269"/>
                  </a:lnTo>
                  <a:lnTo>
                    <a:pt x="167397" y="814958"/>
                  </a:lnTo>
                  <a:lnTo>
                    <a:pt x="202809" y="841439"/>
                  </a:lnTo>
                  <a:lnTo>
                    <a:pt x="240737" y="864481"/>
                  </a:lnTo>
                  <a:lnTo>
                    <a:pt x="280947" y="883851"/>
                  </a:lnTo>
                  <a:lnTo>
                    <a:pt x="323210" y="899319"/>
                  </a:lnTo>
                  <a:lnTo>
                    <a:pt x="367294" y="910655"/>
                  </a:lnTo>
                  <a:lnTo>
                    <a:pt x="412968" y="917625"/>
                  </a:lnTo>
                  <a:lnTo>
                    <a:pt x="460000" y="920000"/>
                  </a:lnTo>
                  <a:lnTo>
                    <a:pt x="507032" y="917625"/>
                  </a:lnTo>
                  <a:lnTo>
                    <a:pt x="552706" y="910655"/>
                  </a:lnTo>
                  <a:lnTo>
                    <a:pt x="596790" y="899319"/>
                  </a:lnTo>
                  <a:lnTo>
                    <a:pt x="639053" y="883851"/>
                  </a:lnTo>
                  <a:lnTo>
                    <a:pt x="679263" y="864481"/>
                  </a:lnTo>
                  <a:lnTo>
                    <a:pt x="717190" y="841439"/>
                  </a:lnTo>
                  <a:lnTo>
                    <a:pt x="752603" y="814958"/>
                  </a:lnTo>
                  <a:lnTo>
                    <a:pt x="785269" y="785269"/>
                  </a:lnTo>
                  <a:lnTo>
                    <a:pt x="814958" y="752603"/>
                  </a:lnTo>
                  <a:lnTo>
                    <a:pt x="841439" y="717190"/>
                  </a:lnTo>
                  <a:lnTo>
                    <a:pt x="864481" y="679263"/>
                  </a:lnTo>
                  <a:lnTo>
                    <a:pt x="883851" y="639053"/>
                  </a:lnTo>
                  <a:lnTo>
                    <a:pt x="899319" y="596790"/>
                  </a:lnTo>
                  <a:lnTo>
                    <a:pt x="910655" y="552706"/>
                  </a:lnTo>
                  <a:lnTo>
                    <a:pt x="917625" y="507032"/>
                  </a:lnTo>
                  <a:lnTo>
                    <a:pt x="920000" y="460000"/>
                  </a:lnTo>
                  <a:lnTo>
                    <a:pt x="917625" y="412968"/>
                  </a:lnTo>
                  <a:lnTo>
                    <a:pt x="910655" y="367294"/>
                  </a:lnTo>
                  <a:lnTo>
                    <a:pt x="899319" y="323210"/>
                  </a:lnTo>
                  <a:lnTo>
                    <a:pt x="883851" y="280947"/>
                  </a:lnTo>
                  <a:lnTo>
                    <a:pt x="864481" y="240737"/>
                  </a:lnTo>
                  <a:lnTo>
                    <a:pt x="841439" y="202809"/>
                  </a:lnTo>
                  <a:lnTo>
                    <a:pt x="814958" y="167397"/>
                  </a:lnTo>
                  <a:lnTo>
                    <a:pt x="785269" y="134731"/>
                  </a:lnTo>
                  <a:lnTo>
                    <a:pt x="752603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3" y="36149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3723" y="1598624"/>
              <a:ext cx="2387600" cy="2089150"/>
            </a:xfrm>
            <a:custGeom>
              <a:avLst/>
              <a:gdLst/>
              <a:ahLst/>
              <a:cxnLst/>
              <a:rect l="l" t="t" r="r" b="b"/>
              <a:pathLst>
                <a:path w="2387600" h="2089150">
                  <a:moveTo>
                    <a:pt x="2387142" y="1024699"/>
                  </a:moveTo>
                  <a:lnTo>
                    <a:pt x="2352751" y="984199"/>
                  </a:lnTo>
                  <a:lnTo>
                    <a:pt x="2295347" y="916444"/>
                  </a:lnTo>
                  <a:lnTo>
                    <a:pt x="2273439" y="967651"/>
                  </a:lnTo>
                  <a:lnTo>
                    <a:pt x="2260308" y="961034"/>
                  </a:lnTo>
                  <a:lnTo>
                    <a:pt x="2260295" y="965339"/>
                  </a:lnTo>
                  <a:lnTo>
                    <a:pt x="3810" y="0"/>
                  </a:lnTo>
                  <a:lnTo>
                    <a:pt x="63" y="8763"/>
                  </a:lnTo>
                  <a:lnTo>
                    <a:pt x="2260269" y="975690"/>
                  </a:lnTo>
                  <a:lnTo>
                    <a:pt x="2260206" y="998588"/>
                  </a:lnTo>
                  <a:lnTo>
                    <a:pt x="2251672" y="1018527"/>
                  </a:lnTo>
                  <a:lnTo>
                    <a:pt x="2245296" y="1018235"/>
                  </a:lnTo>
                  <a:lnTo>
                    <a:pt x="2245957" y="1019746"/>
                  </a:lnTo>
                  <a:lnTo>
                    <a:pt x="1955" y="1013714"/>
                  </a:lnTo>
                  <a:lnTo>
                    <a:pt x="1930" y="1023239"/>
                  </a:lnTo>
                  <a:lnTo>
                    <a:pt x="2247074" y="1029271"/>
                  </a:lnTo>
                  <a:lnTo>
                    <a:pt x="2245398" y="1033208"/>
                  </a:lnTo>
                  <a:lnTo>
                    <a:pt x="2251773" y="1032840"/>
                  </a:lnTo>
                  <a:lnTo>
                    <a:pt x="2260054" y="1051496"/>
                  </a:lnTo>
                  <a:lnTo>
                    <a:pt x="2259990" y="1075969"/>
                  </a:lnTo>
                  <a:lnTo>
                    <a:pt x="0" y="2079955"/>
                  </a:lnTo>
                  <a:lnTo>
                    <a:pt x="3873" y="2088654"/>
                  </a:lnTo>
                  <a:lnTo>
                    <a:pt x="2259965" y="1086421"/>
                  </a:lnTo>
                  <a:lnTo>
                    <a:pt x="2259965" y="1088034"/>
                  </a:lnTo>
                  <a:lnTo>
                    <a:pt x="2273338" y="1081392"/>
                  </a:lnTo>
                  <a:lnTo>
                    <a:pt x="2296858" y="1134300"/>
                  </a:lnTo>
                  <a:lnTo>
                    <a:pt x="2352497" y="1066749"/>
                  </a:lnTo>
                  <a:lnTo>
                    <a:pt x="2386888" y="1025004"/>
                  </a:lnTo>
                  <a:lnTo>
                    <a:pt x="2387142" y="1024877"/>
                  </a:lnTo>
                  <a:lnTo>
                    <a:pt x="2387104" y="102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460000" y="0"/>
                  </a:moveTo>
                  <a:lnTo>
                    <a:pt x="412967" y="2374"/>
                  </a:lnTo>
                  <a:lnTo>
                    <a:pt x="367293" y="9345"/>
                  </a:lnTo>
                  <a:lnTo>
                    <a:pt x="323209" y="20680"/>
                  </a:lnTo>
                  <a:lnTo>
                    <a:pt x="280947" y="36148"/>
                  </a:lnTo>
                  <a:lnTo>
                    <a:pt x="240736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0" y="134730"/>
                  </a:lnTo>
                  <a:lnTo>
                    <a:pt x="105041" y="167396"/>
                  </a:lnTo>
                  <a:lnTo>
                    <a:pt x="78560" y="202809"/>
                  </a:lnTo>
                  <a:lnTo>
                    <a:pt x="55519" y="240736"/>
                  </a:lnTo>
                  <a:lnTo>
                    <a:pt x="36148" y="280946"/>
                  </a:lnTo>
                  <a:lnTo>
                    <a:pt x="20680" y="323209"/>
                  </a:lnTo>
                  <a:lnTo>
                    <a:pt x="9345" y="367293"/>
                  </a:lnTo>
                  <a:lnTo>
                    <a:pt x="2374" y="412966"/>
                  </a:lnTo>
                  <a:lnTo>
                    <a:pt x="0" y="459999"/>
                  </a:lnTo>
                  <a:lnTo>
                    <a:pt x="2374" y="507031"/>
                  </a:lnTo>
                  <a:lnTo>
                    <a:pt x="9345" y="552705"/>
                  </a:lnTo>
                  <a:lnTo>
                    <a:pt x="20680" y="596788"/>
                  </a:lnTo>
                  <a:lnTo>
                    <a:pt x="36148" y="639051"/>
                  </a:lnTo>
                  <a:lnTo>
                    <a:pt x="55519" y="679262"/>
                  </a:lnTo>
                  <a:lnTo>
                    <a:pt x="78560" y="717189"/>
                  </a:lnTo>
                  <a:lnTo>
                    <a:pt x="105041" y="752601"/>
                  </a:lnTo>
                  <a:lnTo>
                    <a:pt x="134730" y="785268"/>
                  </a:lnTo>
                  <a:lnTo>
                    <a:pt x="167397" y="814957"/>
                  </a:lnTo>
                  <a:lnTo>
                    <a:pt x="202809" y="841438"/>
                  </a:lnTo>
                  <a:lnTo>
                    <a:pt x="240736" y="864479"/>
                  </a:lnTo>
                  <a:lnTo>
                    <a:pt x="280947" y="883850"/>
                  </a:lnTo>
                  <a:lnTo>
                    <a:pt x="323209" y="899318"/>
                  </a:lnTo>
                  <a:lnTo>
                    <a:pt x="367293" y="910653"/>
                  </a:lnTo>
                  <a:lnTo>
                    <a:pt x="412967" y="917624"/>
                  </a:lnTo>
                  <a:lnTo>
                    <a:pt x="460000" y="919999"/>
                  </a:lnTo>
                  <a:lnTo>
                    <a:pt x="507032" y="917624"/>
                  </a:lnTo>
                  <a:lnTo>
                    <a:pt x="552706" y="910653"/>
                  </a:lnTo>
                  <a:lnTo>
                    <a:pt x="596790" y="899318"/>
                  </a:lnTo>
                  <a:lnTo>
                    <a:pt x="639052" y="883850"/>
                  </a:lnTo>
                  <a:lnTo>
                    <a:pt x="679263" y="864479"/>
                  </a:lnTo>
                  <a:lnTo>
                    <a:pt x="717190" y="841438"/>
                  </a:lnTo>
                  <a:lnTo>
                    <a:pt x="752602" y="814957"/>
                  </a:lnTo>
                  <a:lnTo>
                    <a:pt x="785268" y="785268"/>
                  </a:lnTo>
                  <a:lnTo>
                    <a:pt x="814958" y="752601"/>
                  </a:lnTo>
                  <a:lnTo>
                    <a:pt x="841438" y="717189"/>
                  </a:lnTo>
                  <a:lnTo>
                    <a:pt x="864480" y="679262"/>
                  </a:lnTo>
                  <a:lnTo>
                    <a:pt x="883850" y="639051"/>
                  </a:lnTo>
                  <a:lnTo>
                    <a:pt x="899318" y="596788"/>
                  </a:lnTo>
                  <a:lnTo>
                    <a:pt x="910653" y="552705"/>
                  </a:lnTo>
                  <a:lnTo>
                    <a:pt x="917624" y="507031"/>
                  </a:lnTo>
                  <a:lnTo>
                    <a:pt x="919999" y="459999"/>
                  </a:lnTo>
                  <a:lnTo>
                    <a:pt x="917624" y="412966"/>
                  </a:lnTo>
                  <a:lnTo>
                    <a:pt x="910653" y="367293"/>
                  </a:lnTo>
                  <a:lnTo>
                    <a:pt x="899318" y="323209"/>
                  </a:lnTo>
                  <a:lnTo>
                    <a:pt x="883850" y="280946"/>
                  </a:lnTo>
                  <a:lnTo>
                    <a:pt x="864480" y="240736"/>
                  </a:lnTo>
                  <a:lnTo>
                    <a:pt x="841438" y="202809"/>
                  </a:lnTo>
                  <a:lnTo>
                    <a:pt x="814958" y="167396"/>
                  </a:lnTo>
                  <a:lnTo>
                    <a:pt x="785268" y="134730"/>
                  </a:lnTo>
                  <a:lnTo>
                    <a:pt x="752602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2" y="36148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0859" y="2562174"/>
              <a:ext cx="1577340" cy="127000"/>
            </a:xfrm>
            <a:custGeom>
              <a:avLst/>
              <a:gdLst/>
              <a:ahLst/>
              <a:cxnLst/>
              <a:rect l="l" t="t" r="r" b="b"/>
              <a:pathLst>
                <a:path w="1577340" h="127000">
                  <a:moveTo>
                    <a:pt x="1450200" y="68262"/>
                  </a:moveTo>
                  <a:lnTo>
                    <a:pt x="1450111" y="127000"/>
                  </a:lnTo>
                  <a:lnTo>
                    <a:pt x="1567995" y="68281"/>
                  </a:lnTo>
                  <a:lnTo>
                    <a:pt x="1462902" y="68281"/>
                  </a:lnTo>
                  <a:lnTo>
                    <a:pt x="1450200" y="68262"/>
                  </a:lnTo>
                  <a:close/>
                </a:path>
                <a:path w="1577340" h="127000">
                  <a:moveTo>
                    <a:pt x="1450215" y="58737"/>
                  </a:moveTo>
                  <a:lnTo>
                    <a:pt x="1450200" y="68262"/>
                  </a:lnTo>
                  <a:lnTo>
                    <a:pt x="1462902" y="68281"/>
                  </a:lnTo>
                  <a:lnTo>
                    <a:pt x="1462918" y="58756"/>
                  </a:lnTo>
                  <a:lnTo>
                    <a:pt x="1450215" y="58737"/>
                  </a:lnTo>
                  <a:close/>
                </a:path>
                <a:path w="1577340" h="127000">
                  <a:moveTo>
                    <a:pt x="1450304" y="0"/>
                  </a:moveTo>
                  <a:lnTo>
                    <a:pt x="1450215" y="58737"/>
                  </a:lnTo>
                  <a:lnTo>
                    <a:pt x="1462918" y="58756"/>
                  </a:lnTo>
                  <a:lnTo>
                    <a:pt x="1462902" y="68281"/>
                  </a:lnTo>
                  <a:lnTo>
                    <a:pt x="1567995" y="68281"/>
                  </a:lnTo>
                  <a:lnTo>
                    <a:pt x="1577207" y="63693"/>
                  </a:lnTo>
                  <a:lnTo>
                    <a:pt x="1450304" y="0"/>
                  </a:lnTo>
                  <a:close/>
                </a:path>
                <a:path w="1577340" h="127000">
                  <a:moveTo>
                    <a:pt x="15" y="56530"/>
                  </a:moveTo>
                  <a:lnTo>
                    <a:pt x="0" y="66055"/>
                  </a:lnTo>
                  <a:lnTo>
                    <a:pt x="1450200" y="68262"/>
                  </a:lnTo>
                  <a:lnTo>
                    <a:pt x="1450215" y="58737"/>
                  </a:lnTo>
                  <a:lnTo>
                    <a:pt x="15" y="5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94066" y="4524940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255"/>
              </a:spcBef>
            </a:pPr>
            <a:r>
              <a:rPr sz="1800" b="0" dirty="0">
                <a:latin typeface="Calibri Light"/>
                <a:cs typeface="Calibri Light"/>
              </a:rPr>
              <a:t>+1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12428" y="2409508"/>
            <a:ext cx="7232650" cy="2430145"/>
            <a:chOff x="2612428" y="2409508"/>
            <a:chExt cx="7232650" cy="2430145"/>
          </a:xfrm>
        </p:grpSpPr>
        <p:sp>
          <p:nvSpPr>
            <p:cNvPr id="16" name="object 16"/>
            <p:cNvSpPr/>
            <p:nvPr/>
          </p:nvSpPr>
          <p:spPr>
            <a:xfrm>
              <a:off x="2612428" y="2566187"/>
              <a:ext cx="7232650" cy="2273300"/>
            </a:xfrm>
            <a:custGeom>
              <a:avLst/>
              <a:gdLst/>
              <a:ahLst/>
              <a:cxnLst/>
              <a:rect l="l" t="t" r="r" b="b"/>
              <a:pathLst>
                <a:path w="7232650" h="2273300">
                  <a:moveTo>
                    <a:pt x="2388438" y="57162"/>
                  </a:moveTo>
                  <a:lnTo>
                    <a:pt x="2252141" y="96964"/>
                  </a:lnTo>
                  <a:lnTo>
                    <a:pt x="2292083" y="140030"/>
                  </a:lnTo>
                  <a:lnTo>
                    <a:pt x="0" y="2266061"/>
                  </a:lnTo>
                  <a:lnTo>
                    <a:pt x="6477" y="2273046"/>
                  </a:lnTo>
                  <a:lnTo>
                    <a:pt x="2298560" y="147015"/>
                  </a:lnTo>
                  <a:lnTo>
                    <a:pt x="2338501" y="190080"/>
                  </a:lnTo>
                  <a:lnTo>
                    <a:pt x="2360549" y="131394"/>
                  </a:lnTo>
                  <a:lnTo>
                    <a:pt x="2388438" y="57162"/>
                  </a:lnTo>
                  <a:close/>
                </a:path>
                <a:path w="7232650" h="2273300">
                  <a:moveTo>
                    <a:pt x="7223150" y="68300"/>
                  </a:moveTo>
                  <a:lnTo>
                    <a:pt x="7117715" y="68300"/>
                  </a:lnTo>
                  <a:lnTo>
                    <a:pt x="7105015" y="68300"/>
                  </a:lnTo>
                  <a:lnTo>
                    <a:pt x="7104837" y="126987"/>
                  </a:lnTo>
                  <a:lnTo>
                    <a:pt x="7223150" y="68300"/>
                  </a:lnTo>
                  <a:close/>
                </a:path>
                <a:path w="7232650" h="2273300">
                  <a:moveTo>
                    <a:pt x="7232028" y="63881"/>
                  </a:moveTo>
                  <a:lnTo>
                    <a:pt x="7105231" y="0"/>
                  </a:lnTo>
                  <a:lnTo>
                    <a:pt x="7105053" y="58737"/>
                  </a:lnTo>
                  <a:lnTo>
                    <a:pt x="5805652" y="54724"/>
                  </a:lnTo>
                  <a:lnTo>
                    <a:pt x="5805614" y="64249"/>
                  </a:lnTo>
                  <a:lnTo>
                    <a:pt x="7105015" y="68262"/>
                  </a:lnTo>
                  <a:lnTo>
                    <a:pt x="7117715" y="68300"/>
                  </a:lnTo>
                  <a:lnTo>
                    <a:pt x="7223226" y="68262"/>
                  </a:lnTo>
                  <a:lnTo>
                    <a:pt x="7232028" y="63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04999" y="2428558"/>
              <a:ext cx="434975" cy="373380"/>
            </a:xfrm>
            <a:custGeom>
              <a:avLst/>
              <a:gdLst/>
              <a:ahLst/>
              <a:cxnLst/>
              <a:rect l="l" t="t" r="r" b="b"/>
              <a:pathLst>
                <a:path w="434975" h="373380">
                  <a:moveTo>
                    <a:pt x="434883" y="0"/>
                  </a:moveTo>
                  <a:lnTo>
                    <a:pt x="380332" y="3803"/>
                  </a:lnTo>
                  <a:lnTo>
                    <a:pt x="326087" y="18051"/>
                  </a:lnTo>
                  <a:lnTo>
                    <a:pt x="276963" y="43119"/>
                  </a:lnTo>
                  <a:lnTo>
                    <a:pt x="237779" y="79384"/>
                  </a:lnTo>
                  <a:lnTo>
                    <a:pt x="209291" y="146151"/>
                  </a:lnTo>
                  <a:lnTo>
                    <a:pt x="199191" y="220401"/>
                  </a:lnTo>
                  <a:lnTo>
                    <a:pt x="197545" y="256597"/>
                  </a:lnTo>
                  <a:lnTo>
                    <a:pt x="195138" y="274211"/>
                  </a:lnTo>
                  <a:lnTo>
                    <a:pt x="188762" y="290383"/>
                  </a:lnTo>
                  <a:lnTo>
                    <a:pt x="154017" y="328151"/>
                  </a:lnTo>
                  <a:lnTo>
                    <a:pt x="106876" y="353753"/>
                  </a:lnTo>
                  <a:lnTo>
                    <a:pt x="53487" y="368300"/>
                  </a:lnTo>
                  <a:lnTo>
                    <a:pt x="0" y="372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22888" y="2163571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10008" y="5272532"/>
            <a:ext cx="2179320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2400" b="0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2400" b="0" spc="-2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=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spc="-7" baseline="23148" dirty="0">
                <a:solidFill>
                  <a:srgbClr val="FF00FF"/>
                </a:solidFill>
                <a:latin typeface="Calibri Light"/>
                <a:cs typeface="Calibri Light"/>
              </a:rPr>
              <a:t>T</a:t>
            </a:r>
            <a:r>
              <a:rPr sz="1800" b="0" spc="-15" baseline="23148" dirty="0">
                <a:solidFill>
                  <a:srgbClr val="FF00FF"/>
                </a:solidFill>
                <a:latin typeface="Calibri Light"/>
                <a:cs typeface="Calibri Light"/>
              </a:rPr>
              <a:t> </a:t>
            </a:r>
            <a:r>
              <a:rPr sz="1650" b="0" baseline="25252" dirty="0">
                <a:latin typeface="Calibri Light"/>
                <a:cs typeface="Calibri Light"/>
              </a:rPr>
              <a:t>.</a:t>
            </a:r>
            <a:r>
              <a:rPr sz="1650" b="0" spc="-44" baseline="25252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x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+</a:t>
            </a:r>
            <a:r>
              <a:rPr sz="1800" b="0" spc="-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b</a:t>
            </a:r>
            <a:endParaRPr sz="1800">
              <a:latin typeface="Calibri Light"/>
              <a:cs typeface="Calibri Light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  <a:tabLst>
                <a:tab pos="1988820" algn="l"/>
              </a:tabLst>
            </a:pPr>
            <a:r>
              <a:rPr sz="2400" b="0" dirty="0">
                <a:latin typeface="Calibri Light"/>
                <a:cs typeface="Calibri Light"/>
              </a:rPr>
              <a:t>y = </a:t>
            </a:r>
            <a:r>
              <a:rPr sz="2400" b="0" spc="-5" dirty="0">
                <a:latin typeface="Calibri Light"/>
                <a:cs typeface="Calibri Light"/>
              </a:rPr>
              <a:t>sigmoid(</a:t>
            </a:r>
            <a:r>
              <a:rPr sz="2400" b="0" spc="-5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2400" b="0" spc="-5" dirty="0">
                <a:latin typeface="Calibri Light"/>
                <a:cs typeface="Calibri Light"/>
              </a:rPr>
              <a:t>)	</a:t>
            </a:r>
            <a:r>
              <a:rPr sz="2400" b="0" dirty="0">
                <a:latin typeface="Calibri Light"/>
                <a:cs typeface="Calibri Light"/>
              </a:rPr>
              <a:t>=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45232" y="63637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7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51165" y="5527547"/>
            <a:ext cx="52959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00"/>
              </a:spcBef>
            </a:pPr>
            <a:r>
              <a:rPr sz="3000" b="0" spc="-22" baseline="-16666" dirty="0">
                <a:latin typeface="Calibri Light"/>
                <a:cs typeface="Calibri Light"/>
              </a:rPr>
              <a:t>e</a:t>
            </a:r>
            <a:r>
              <a:rPr sz="1300" b="0" spc="-15" dirty="0">
                <a:latin typeface="Calibri Light"/>
                <a:cs typeface="Calibri Light"/>
              </a:rPr>
              <a:t>z</a:t>
            </a:r>
            <a:endParaRPr sz="1300">
              <a:latin typeface="Calibri Light"/>
              <a:cs typeface="Calibri Light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1500" b="0" dirty="0">
                <a:latin typeface="Calibri Light"/>
                <a:cs typeface="Calibri Light"/>
              </a:rPr>
              <a:t>1</a:t>
            </a:r>
            <a:r>
              <a:rPr sz="1500" b="0" spc="-35" dirty="0">
                <a:latin typeface="Calibri Light"/>
                <a:cs typeface="Calibri Light"/>
              </a:rPr>
              <a:t> </a:t>
            </a:r>
            <a:r>
              <a:rPr sz="1500" b="0" dirty="0">
                <a:latin typeface="Calibri Light"/>
                <a:cs typeface="Calibri Light"/>
              </a:rPr>
              <a:t>+</a:t>
            </a:r>
            <a:r>
              <a:rPr sz="1500" b="0" spc="-35" dirty="0">
                <a:latin typeface="Calibri Light"/>
                <a:cs typeface="Calibri Light"/>
              </a:rPr>
              <a:t> </a:t>
            </a:r>
            <a:r>
              <a:rPr sz="2000" b="0" spc="-15" dirty="0">
                <a:latin typeface="Calibri Light"/>
                <a:cs typeface="Calibri Light"/>
              </a:rPr>
              <a:t>e</a:t>
            </a:r>
            <a:r>
              <a:rPr sz="1950" b="0" spc="-22" baseline="25641" dirty="0">
                <a:latin typeface="Calibri Light"/>
                <a:cs typeface="Calibri Light"/>
              </a:rPr>
              <a:t>z</a:t>
            </a:r>
            <a:endParaRPr sz="1950" baseline="25641">
              <a:latin typeface="Calibri Light"/>
              <a:cs typeface="Calibri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05877" y="6076429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4325" y="2678683"/>
            <a:ext cx="692785" cy="92201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b="0" spc="-5" dirty="0">
                <a:latin typeface="Calibri Light"/>
                <a:cs typeface="Calibri Light"/>
              </a:rPr>
              <a:t>Input</a:t>
            </a:r>
            <a:r>
              <a:rPr sz="1800" b="0" spc="-8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x</a:t>
            </a:r>
            <a:endParaRPr sz="2400">
              <a:latin typeface="Calibri Light"/>
              <a:cs typeface="Calibri Light"/>
            </a:endParaRPr>
          </a:p>
          <a:p>
            <a:pPr marL="201295">
              <a:lnSpc>
                <a:spcPct val="100000"/>
              </a:lnSpc>
              <a:spcBef>
                <a:spcPts val="865"/>
              </a:spcBef>
            </a:pPr>
            <a:r>
              <a:rPr sz="1800" b="0" dirty="0">
                <a:solidFill>
                  <a:srgbClr val="434343"/>
                </a:solidFill>
                <a:latin typeface="Calibri Light"/>
                <a:cs typeface="Calibri Light"/>
              </a:rPr>
              <a:t>p</a:t>
            </a:r>
            <a:r>
              <a:rPr sz="1800" b="0" spc="-4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34343"/>
                </a:solidFill>
                <a:latin typeface="Calibri Light"/>
                <a:cs typeface="Calibri Light"/>
              </a:rPr>
              <a:t>=</a:t>
            </a:r>
            <a:r>
              <a:rPr sz="1800" b="0" spc="-4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34343"/>
                </a:solidFill>
                <a:latin typeface="Calibri Light"/>
                <a:cs typeface="Calibri Light"/>
              </a:rPr>
              <a:t>3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1574" y="1486915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0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1591" y="2066035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0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1574" y="2593340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0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59802" y="3328923"/>
            <a:ext cx="260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baseline="-17361" dirty="0">
                <a:solidFill>
                  <a:srgbClr val="FF00FF"/>
                </a:solidFill>
                <a:latin typeface="Calibri Light"/>
                <a:cs typeface="Calibri Light"/>
              </a:rPr>
              <a:t>b</a:t>
            </a: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2313" y="2247900"/>
            <a:ext cx="886460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 Light"/>
                <a:cs typeface="Calibri Light"/>
              </a:rPr>
              <a:t>Σ</a:t>
            </a:r>
            <a:endParaRPr sz="3200">
              <a:latin typeface="Calibri Light"/>
              <a:cs typeface="Calibri Light"/>
            </a:endParaRPr>
          </a:p>
          <a:p>
            <a:pPr marL="41910" marR="5080" indent="-29845">
              <a:lnSpc>
                <a:spcPts val="2110"/>
              </a:lnSpc>
              <a:spcBef>
                <a:spcPts val="3404"/>
              </a:spcBef>
            </a:pPr>
            <a:r>
              <a:rPr sz="1800" b="0" spc="-5" dirty="0">
                <a:latin typeface="Calibri Light"/>
                <a:cs typeface="Calibri Light"/>
              </a:rPr>
              <a:t>S</a:t>
            </a:r>
            <a:r>
              <a:rPr sz="1800" b="0" dirty="0">
                <a:latin typeface="Calibri Light"/>
                <a:cs typeface="Calibri Light"/>
              </a:rPr>
              <a:t>umming  </a:t>
            </a:r>
            <a:r>
              <a:rPr sz="1800" b="0" spc="-5" dirty="0">
                <a:latin typeface="Calibri Light"/>
                <a:cs typeface="Calibri Light"/>
              </a:rPr>
              <a:t>Function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10407" y="3151123"/>
            <a:ext cx="82867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35560">
              <a:lnSpc>
                <a:spcPts val="2110"/>
              </a:lnSpc>
              <a:spcBef>
                <a:spcPts val="210"/>
              </a:spcBef>
            </a:pPr>
            <a:r>
              <a:rPr sz="1800" b="0" spc="-5" dirty="0">
                <a:latin typeface="Calibri Light"/>
                <a:cs typeface="Calibri Light"/>
              </a:rPr>
              <a:t>Sigmoid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F</a:t>
            </a:r>
            <a:r>
              <a:rPr sz="1800" b="0" dirty="0">
                <a:latin typeface="Calibri Light"/>
                <a:cs typeface="Calibri Light"/>
              </a:rPr>
              <a:t>un</a:t>
            </a:r>
            <a:r>
              <a:rPr sz="1800" b="0" spc="-5" dirty="0">
                <a:latin typeface="Calibri Light"/>
                <a:cs typeface="Calibri Light"/>
              </a:rPr>
              <a:t>c</a:t>
            </a:r>
            <a:r>
              <a:rPr sz="1800" b="0" spc="-10" dirty="0">
                <a:latin typeface="Calibri Light"/>
                <a:cs typeface="Calibri Light"/>
              </a:rPr>
              <a:t>t</a:t>
            </a:r>
            <a:r>
              <a:rPr sz="1800" b="0" dirty="0">
                <a:latin typeface="Calibri Light"/>
                <a:cs typeface="Calibri Light"/>
              </a:rPr>
              <a:t>i</a:t>
            </a:r>
            <a:r>
              <a:rPr sz="1800" b="0" spc="-5" dirty="0">
                <a:latin typeface="Calibri Light"/>
                <a:cs typeface="Calibri Light"/>
              </a:rPr>
              <a:t>o</a:t>
            </a:r>
            <a:r>
              <a:rPr sz="1800" b="0" dirty="0">
                <a:latin typeface="Calibri Light"/>
                <a:cs typeface="Calibri Light"/>
              </a:rPr>
              <a:t>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3794" y="4281932"/>
            <a:ext cx="105600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72085" marR="5080" indent="-160020">
              <a:lnSpc>
                <a:spcPts val="2090"/>
              </a:lnSpc>
              <a:spcBef>
                <a:spcPts val="225"/>
              </a:spcBef>
            </a:pPr>
            <a:r>
              <a:rPr sz="1800" b="0" spc="-5" dirty="0">
                <a:latin typeface="Calibri Light"/>
                <a:cs typeface="Calibri Light"/>
              </a:rPr>
              <a:t>Multiply</a:t>
            </a:r>
            <a:r>
              <a:rPr sz="1800" b="0" spc="-6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by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weights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23191" y="2425700"/>
            <a:ext cx="135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ŷ</a:t>
            </a:r>
            <a:r>
              <a:rPr sz="1800" b="0" spc="-3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=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P(Y=1|x,</a:t>
            </a:r>
            <a:r>
              <a:rPr sz="1800" b="0" spc="-5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spc="-5" dirty="0">
                <a:latin typeface="Calibri Light"/>
                <a:cs typeface="Calibri Light"/>
              </a:rPr>
              <a:t>)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2712" y="2105999"/>
            <a:ext cx="418560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533" y="0"/>
            <a:ext cx="950087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230"/>
              </a:lnSpc>
              <a:spcBef>
                <a:spcPts val="100"/>
              </a:spcBef>
            </a:pPr>
            <a:r>
              <a:rPr spc="5" dirty="0"/>
              <a:t>E.g.,</a:t>
            </a:r>
            <a:r>
              <a:rPr dirty="0"/>
              <a:t> </a:t>
            </a:r>
            <a:r>
              <a:rPr spc="-25" dirty="0"/>
              <a:t>Many</a:t>
            </a:r>
            <a:r>
              <a:rPr spc="5" dirty="0"/>
              <a:t> </a:t>
            </a:r>
            <a:r>
              <a:rPr spc="-15" dirty="0"/>
              <a:t>Possible </a:t>
            </a:r>
            <a:r>
              <a:rPr spc="-5" dirty="0"/>
              <a:t>Nonlinearity</a:t>
            </a:r>
            <a:r>
              <a:rPr dirty="0"/>
              <a:t> Functions</a:t>
            </a:r>
          </a:p>
          <a:p>
            <a:pPr algn="ctr">
              <a:lnSpc>
                <a:spcPts val="2350"/>
              </a:lnSpc>
            </a:pPr>
            <a:r>
              <a:rPr sz="2000" spc="-10" dirty="0"/>
              <a:t>(aka</a:t>
            </a:r>
            <a:r>
              <a:rPr sz="2000" spc="-20" dirty="0"/>
              <a:t> transfer</a:t>
            </a:r>
            <a:r>
              <a:rPr sz="2000" spc="-15" dirty="0"/>
              <a:t> </a:t>
            </a:r>
            <a:r>
              <a:rPr sz="2000" spc="-5" dirty="0"/>
              <a:t>or</a:t>
            </a:r>
            <a:r>
              <a:rPr sz="2000" spc="-10" dirty="0"/>
              <a:t> activation</a:t>
            </a:r>
            <a:r>
              <a:rPr sz="2000" spc="-15" dirty="0"/>
              <a:t> </a:t>
            </a:r>
            <a:r>
              <a:rPr sz="2000" spc="-5" dirty="0"/>
              <a:t>functions)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1845232" y="63637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8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31442" y="6609588"/>
            <a:ext cx="35921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https://en.wikipedia.org/wiki/Activation_function#Comparison_of_activation_functions</a:t>
            </a:r>
            <a:endParaRPr sz="8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9185" y="5355342"/>
            <a:ext cx="11353165" cy="1503045"/>
            <a:chOff x="419185" y="5355342"/>
            <a:chExt cx="11353165" cy="1503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4" y="5373623"/>
              <a:ext cx="11320272" cy="9326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8710" y="5364867"/>
              <a:ext cx="11334115" cy="948690"/>
            </a:xfrm>
            <a:custGeom>
              <a:avLst/>
              <a:gdLst/>
              <a:ahLst/>
              <a:cxnLst/>
              <a:rect l="l" t="t" r="r" b="b"/>
              <a:pathLst>
                <a:path w="11334115" h="948689">
                  <a:moveTo>
                    <a:pt x="0" y="0"/>
                  </a:moveTo>
                  <a:lnTo>
                    <a:pt x="11333944" y="0"/>
                  </a:lnTo>
                  <a:lnTo>
                    <a:pt x="11333944" y="948124"/>
                  </a:lnTo>
                  <a:lnTo>
                    <a:pt x="0" y="94812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85567" y="6394127"/>
              <a:ext cx="2366645" cy="464184"/>
            </a:xfrm>
            <a:custGeom>
              <a:avLst/>
              <a:gdLst/>
              <a:ahLst/>
              <a:cxnLst/>
              <a:rect l="l" t="t" r="r" b="b"/>
              <a:pathLst>
                <a:path w="2366645" h="464184">
                  <a:moveTo>
                    <a:pt x="0" y="0"/>
                  </a:moveTo>
                  <a:lnTo>
                    <a:pt x="2366464" y="0"/>
                  </a:lnTo>
                  <a:lnTo>
                    <a:pt x="2366464" y="463872"/>
                  </a:lnTo>
                  <a:lnTo>
                    <a:pt x="0" y="4638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8700" y="3062160"/>
            <a:ext cx="11323955" cy="948690"/>
            <a:chOff x="438700" y="3062160"/>
            <a:chExt cx="11323955" cy="9486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3069336"/>
              <a:ext cx="11308080" cy="9326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3462" y="3066923"/>
              <a:ext cx="11314430" cy="939165"/>
            </a:xfrm>
            <a:custGeom>
              <a:avLst/>
              <a:gdLst/>
              <a:ahLst/>
              <a:cxnLst/>
              <a:rect l="l" t="t" r="r" b="b"/>
              <a:pathLst>
                <a:path w="11314430" h="939164">
                  <a:moveTo>
                    <a:pt x="0" y="0"/>
                  </a:moveTo>
                  <a:lnTo>
                    <a:pt x="11314432" y="0"/>
                  </a:lnTo>
                  <a:lnTo>
                    <a:pt x="11314432" y="938599"/>
                  </a:lnTo>
                  <a:lnTo>
                    <a:pt x="0" y="9385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28710" y="4217001"/>
            <a:ext cx="11334115" cy="957580"/>
            <a:chOff x="428710" y="4217001"/>
            <a:chExt cx="11334115" cy="95758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864" y="4224527"/>
              <a:ext cx="11320272" cy="9418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3472" y="4221764"/>
              <a:ext cx="11324590" cy="948055"/>
            </a:xfrm>
            <a:custGeom>
              <a:avLst/>
              <a:gdLst/>
              <a:ahLst/>
              <a:cxnLst/>
              <a:rect l="l" t="t" r="r" b="b"/>
              <a:pathLst>
                <a:path w="11324590" h="948054">
                  <a:moveTo>
                    <a:pt x="0" y="0"/>
                  </a:moveTo>
                  <a:lnTo>
                    <a:pt x="11324420" y="0"/>
                  </a:lnTo>
                  <a:lnTo>
                    <a:pt x="11324420" y="947980"/>
                  </a:lnTo>
                  <a:lnTo>
                    <a:pt x="0" y="9479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8700" y="1946775"/>
            <a:ext cx="11323955" cy="920115"/>
            <a:chOff x="438700" y="1946775"/>
            <a:chExt cx="11323955" cy="92011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55" y="1953767"/>
              <a:ext cx="11308080" cy="9052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3462" y="1951537"/>
              <a:ext cx="11314430" cy="910590"/>
            </a:xfrm>
            <a:custGeom>
              <a:avLst/>
              <a:gdLst/>
              <a:ahLst/>
              <a:cxnLst/>
              <a:rect l="l" t="t" r="r" b="b"/>
              <a:pathLst>
                <a:path w="11314430" h="910589">
                  <a:moveTo>
                    <a:pt x="0" y="0"/>
                  </a:moveTo>
                  <a:lnTo>
                    <a:pt x="11314432" y="0"/>
                  </a:lnTo>
                  <a:lnTo>
                    <a:pt x="11314432" y="910455"/>
                  </a:lnTo>
                  <a:lnTo>
                    <a:pt x="0" y="9104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56104" y="976215"/>
          <a:ext cx="11313795" cy="608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3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b="0" spc="-5" dirty="0">
                          <a:latin typeface="Calibri Light"/>
                          <a:cs typeface="Calibri Light"/>
                        </a:rPr>
                        <a:t>Name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b="0" spc="-5" dirty="0">
                          <a:latin typeface="Calibri Light"/>
                          <a:cs typeface="Calibri Light"/>
                        </a:rPr>
                        <a:t>Plot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b="0" spc="-10" dirty="0">
                          <a:latin typeface="Calibri Light"/>
                          <a:cs typeface="Calibri Light"/>
                        </a:rPr>
                        <a:t>Equation</a:t>
                      </a:r>
                      <a:endParaRPr sz="2400">
                        <a:latin typeface="Calibri Light"/>
                        <a:cs typeface="Calibri Light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b="0" spc="-15" dirty="0">
                          <a:latin typeface="Calibri Light"/>
                          <a:cs typeface="Calibri Light"/>
                        </a:rPr>
                        <a:t>Derivative</a:t>
                      </a:r>
                      <a:r>
                        <a:rPr sz="24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400" b="0" dirty="0">
                          <a:latin typeface="Calibri Light"/>
                          <a:cs typeface="Calibri Light"/>
                        </a:rPr>
                        <a:t>(</a:t>
                      </a:r>
                      <a:r>
                        <a:rPr sz="24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400" b="0" spc="-95" dirty="0">
                          <a:latin typeface="Calibri Light"/>
                          <a:cs typeface="Calibri Light"/>
                        </a:rPr>
                        <a:t>w.r.t</a:t>
                      </a:r>
                      <a:r>
                        <a:rPr sz="24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400" b="0" dirty="0">
                          <a:latin typeface="Calibri Light"/>
                          <a:cs typeface="Calibri Light"/>
                        </a:rPr>
                        <a:t>x</a:t>
                      </a:r>
                      <a:r>
                        <a:rPr sz="24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7464291" y="6460744"/>
            <a:ext cx="19627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0" spc="-5" dirty="0">
                <a:solidFill>
                  <a:srgbClr val="434343"/>
                </a:solidFill>
                <a:latin typeface="Calibri Light"/>
                <a:cs typeface="Calibri Light"/>
              </a:rPr>
              <a:t>usually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spc="-10" dirty="0">
                <a:solidFill>
                  <a:srgbClr val="434343"/>
                </a:solidFill>
                <a:latin typeface="Calibri Light"/>
                <a:cs typeface="Calibri Light"/>
              </a:rPr>
              <a:t>works</a:t>
            </a:r>
            <a:r>
              <a:rPr sz="1300" b="0" spc="-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300" b="0" spc="-10" dirty="0">
                <a:solidFill>
                  <a:srgbClr val="434343"/>
                </a:solidFill>
                <a:latin typeface="Calibri Light"/>
                <a:cs typeface="Calibri Light"/>
              </a:rPr>
              <a:t>best</a:t>
            </a:r>
            <a:r>
              <a:rPr sz="1300" b="0" dirty="0">
                <a:solidFill>
                  <a:srgbClr val="434343"/>
                </a:solidFill>
                <a:latin typeface="Calibri Light"/>
                <a:cs typeface="Calibri Light"/>
              </a:rPr>
              <a:t> in </a:t>
            </a:r>
            <a:r>
              <a:rPr sz="1300" b="0" spc="-10" dirty="0">
                <a:solidFill>
                  <a:srgbClr val="434343"/>
                </a:solidFill>
                <a:latin typeface="Calibri Light"/>
                <a:cs typeface="Calibri Light"/>
              </a:rPr>
              <a:t>practice</a:t>
            </a:r>
            <a:endParaRPr sz="1300">
              <a:latin typeface="Calibri Light"/>
              <a:cs typeface="Calibr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34966" y="6217186"/>
            <a:ext cx="371475" cy="252095"/>
          </a:xfrm>
          <a:custGeom>
            <a:avLst/>
            <a:gdLst/>
            <a:ahLst/>
            <a:cxnLst/>
            <a:rect l="l" t="t" r="r" b="b"/>
            <a:pathLst>
              <a:path w="371475" h="252095">
                <a:moveTo>
                  <a:pt x="108045" y="66916"/>
                </a:moveTo>
                <a:lnTo>
                  <a:pt x="102730" y="74820"/>
                </a:lnTo>
                <a:lnTo>
                  <a:pt x="366142" y="251952"/>
                </a:lnTo>
                <a:lnTo>
                  <a:pt x="371458" y="244048"/>
                </a:lnTo>
                <a:lnTo>
                  <a:pt x="108045" y="66916"/>
                </a:lnTo>
                <a:close/>
              </a:path>
              <a:path w="371475" h="252095">
                <a:moveTo>
                  <a:pt x="0" y="0"/>
                </a:moveTo>
                <a:lnTo>
                  <a:pt x="69954" y="123562"/>
                </a:lnTo>
                <a:lnTo>
                  <a:pt x="102730" y="74820"/>
                </a:lnTo>
                <a:lnTo>
                  <a:pt x="92191" y="67733"/>
                </a:lnTo>
                <a:lnTo>
                  <a:pt x="97506" y="59829"/>
                </a:lnTo>
                <a:lnTo>
                  <a:pt x="112811" y="59829"/>
                </a:lnTo>
                <a:lnTo>
                  <a:pt x="140822" y="18174"/>
                </a:lnTo>
                <a:lnTo>
                  <a:pt x="0" y="0"/>
                </a:lnTo>
                <a:close/>
              </a:path>
              <a:path w="371475" h="252095">
                <a:moveTo>
                  <a:pt x="97506" y="59829"/>
                </a:moveTo>
                <a:lnTo>
                  <a:pt x="92191" y="67733"/>
                </a:lnTo>
                <a:lnTo>
                  <a:pt x="102730" y="74820"/>
                </a:lnTo>
                <a:lnTo>
                  <a:pt x="108045" y="66916"/>
                </a:lnTo>
                <a:lnTo>
                  <a:pt x="97506" y="59829"/>
                </a:lnTo>
                <a:close/>
              </a:path>
              <a:path w="371475" h="252095">
                <a:moveTo>
                  <a:pt x="112811" y="59829"/>
                </a:moveTo>
                <a:lnTo>
                  <a:pt x="97506" y="59829"/>
                </a:lnTo>
                <a:lnTo>
                  <a:pt x="108045" y="66916"/>
                </a:lnTo>
                <a:lnTo>
                  <a:pt x="112811" y="59829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DNN</a:t>
            </a:r>
            <a:r>
              <a:rPr spc="-25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270" y="1770379"/>
            <a:ext cx="8705215" cy="348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0" spc="-5" dirty="0">
                <a:latin typeface="Calibri Light"/>
                <a:cs typeface="Calibri Light"/>
              </a:rPr>
              <a:t>Basics</a:t>
            </a:r>
            <a:r>
              <a:rPr sz="3600" b="0" spc="-15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of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Neural</a:t>
            </a:r>
            <a:r>
              <a:rPr sz="3600" b="0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Network</a:t>
            </a:r>
            <a:r>
              <a:rPr sz="3600" b="0" spc="-10" dirty="0">
                <a:latin typeface="Calibri Light"/>
                <a:cs typeface="Calibri Light"/>
              </a:rPr>
              <a:t> </a:t>
            </a:r>
            <a:r>
              <a:rPr sz="3600" b="0" spc="-5" dirty="0">
                <a:latin typeface="Calibri Light"/>
                <a:cs typeface="Calibri Light"/>
              </a:rPr>
              <a:t>(NN)</a:t>
            </a:r>
            <a:endParaRPr sz="3600">
              <a:latin typeface="Calibri Light"/>
              <a:cs typeface="Calibri Light"/>
            </a:endParaRPr>
          </a:p>
          <a:p>
            <a:pPr marL="790575" lvl="1" indent="-32067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789940" algn="l"/>
                <a:tab pos="790575" algn="l"/>
              </a:tabLst>
            </a:pPr>
            <a:r>
              <a:rPr sz="3200" b="0" dirty="0">
                <a:latin typeface="Calibri Light"/>
                <a:cs typeface="Calibri Light"/>
              </a:rPr>
              <a:t>single </a:t>
            </a:r>
            <a:r>
              <a:rPr sz="3200" b="0" spc="-10" dirty="0">
                <a:latin typeface="Calibri Light"/>
                <a:cs typeface="Calibri Light"/>
              </a:rPr>
              <a:t>neuron,</a:t>
            </a:r>
            <a:r>
              <a:rPr sz="3200" b="0" spc="5" dirty="0">
                <a:latin typeface="Calibri Light"/>
                <a:cs typeface="Calibri Light"/>
              </a:rPr>
              <a:t> e.g. </a:t>
            </a:r>
            <a:r>
              <a:rPr sz="3200" b="0" spc="-5" dirty="0">
                <a:latin typeface="Calibri Light"/>
                <a:cs typeface="Calibri Light"/>
              </a:rPr>
              <a:t>logistic </a:t>
            </a:r>
            <a:r>
              <a:rPr sz="3200" b="0" spc="-15" dirty="0">
                <a:latin typeface="Calibri Light"/>
                <a:cs typeface="Calibri Light"/>
              </a:rPr>
              <a:t>regression</a:t>
            </a:r>
            <a:r>
              <a:rPr sz="3200" b="0" dirty="0">
                <a:latin typeface="Calibri Light"/>
                <a:cs typeface="Calibri Light"/>
              </a:rPr>
              <a:t> unit</a:t>
            </a:r>
            <a:endParaRPr sz="3200">
              <a:latin typeface="Calibri Light"/>
              <a:cs typeface="Calibri Light"/>
            </a:endParaRPr>
          </a:p>
          <a:p>
            <a:pPr marL="790575" lvl="1" indent="-320675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789940" algn="l"/>
                <a:tab pos="790575" algn="l"/>
              </a:tabLst>
            </a:pPr>
            <a:r>
              <a:rPr sz="3200" b="0" spc="-10" dirty="0">
                <a:latin typeface="Calibri Light"/>
                <a:cs typeface="Calibri Light"/>
              </a:rPr>
              <a:t>multilayer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perceptron</a:t>
            </a:r>
            <a:r>
              <a:rPr sz="3200" b="0" spc="-20" dirty="0">
                <a:latin typeface="Calibri Light"/>
                <a:cs typeface="Calibri Light"/>
              </a:rPr>
              <a:t> </a:t>
            </a:r>
            <a:r>
              <a:rPr sz="3200" b="0" spc="-5" dirty="0">
                <a:latin typeface="Calibri Light"/>
                <a:cs typeface="Calibri Light"/>
              </a:rPr>
              <a:t>(MLP)</a:t>
            </a:r>
            <a:endParaRPr sz="3200">
              <a:latin typeface="Calibri Light"/>
              <a:cs typeface="Calibri Light"/>
            </a:endParaRPr>
          </a:p>
          <a:p>
            <a:pPr marL="790575" lvl="1" indent="-320675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789940" algn="l"/>
                <a:tab pos="790575" algn="l"/>
              </a:tabLst>
            </a:pPr>
            <a:r>
              <a:rPr sz="3200" b="0" spc="-5" dirty="0">
                <a:latin typeface="Calibri Light"/>
                <a:cs typeface="Calibri Light"/>
              </a:rPr>
              <a:t>various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loss</a:t>
            </a:r>
            <a:r>
              <a:rPr sz="3200" b="0" spc="-2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function</a:t>
            </a:r>
            <a:endParaRPr sz="3200">
              <a:latin typeface="Calibri Light"/>
              <a:cs typeface="Calibri Light"/>
            </a:endParaRPr>
          </a:p>
          <a:p>
            <a:pPr marL="1155700" lvl="2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b="0" dirty="0">
                <a:latin typeface="Calibri Light"/>
                <a:cs typeface="Calibri Light"/>
              </a:rPr>
              <a:t>E.g., when </a:t>
            </a:r>
            <a:r>
              <a:rPr sz="2800" b="0" spc="-25" dirty="0">
                <a:latin typeface="Calibri Light"/>
                <a:cs typeface="Calibri Light"/>
              </a:rPr>
              <a:t>for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multi-class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classification,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softmax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25" dirty="0">
                <a:latin typeface="Calibri Light"/>
                <a:cs typeface="Calibri Light"/>
              </a:rPr>
              <a:t>layer</a:t>
            </a:r>
            <a:endParaRPr sz="2800">
              <a:latin typeface="Calibri Light"/>
              <a:cs typeface="Calibri Light"/>
            </a:endParaRPr>
          </a:p>
          <a:p>
            <a:pPr marL="790575" lvl="1" indent="-32067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789940" algn="l"/>
                <a:tab pos="790575" algn="l"/>
              </a:tabLst>
            </a:pPr>
            <a:r>
              <a:rPr sz="3200" b="0" spc="-10" dirty="0">
                <a:latin typeface="Calibri Light"/>
                <a:cs typeface="Calibri Light"/>
              </a:rPr>
              <a:t>training</a:t>
            </a:r>
            <a:r>
              <a:rPr sz="3200" b="0" spc="-5" dirty="0">
                <a:latin typeface="Calibri Light"/>
                <a:cs typeface="Calibri Light"/>
              </a:rPr>
              <a:t> NN</a:t>
            </a:r>
            <a:r>
              <a:rPr sz="3200" b="0" spc="-15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Calibri Light"/>
                <a:cs typeface="Calibri Light"/>
              </a:rPr>
              <a:t>with</a:t>
            </a:r>
            <a:r>
              <a:rPr sz="3200" b="0" spc="-5" dirty="0">
                <a:latin typeface="Calibri Light"/>
                <a:cs typeface="Calibri Light"/>
              </a:rPr>
              <a:t> </a:t>
            </a:r>
            <a:r>
              <a:rPr sz="3200" b="0" spc="-10" dirty="0">
                <a:latin typeface="Calibri Light"/>
                <a:cs typeface="Calibri Light"/>
              </a:rPr>
              <a:t>backprop </a:t>
            </a:r>
            <a:r>
              <a:rPr sz="3200" b="0" spc="-5" dirty="0">
                <a:latin typeface="Calibri Light"/>
                <a:cs typeface="Calibri Light"/>
              </a:rPr>
              <a:t>algorithm</a:t>
            </a:r>
            <a:endParaRPr sz="3200">
              <a:latin typeface="Calibri Light"/>
              <a:cs typeface="Calibri Light"/>
            </a:endParaRPr>
          </a:p>
          <a:p>
            <a:pPr marL="1155700" lvl="2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1155700" algn="l"/>
              </a:tabLst>
            </a:pPr>
            <a:r>
              <a:rPr sz="2800" b="0" dirty="0">
                <a:latin typeface="Calibri Light"/>
                <a:cs typeface="Calibri Light"/>
              </a:rPr>
              <a:t>A</a:t>
            </a:r>
            <a:r>
              <a:rPr sz="2800" b="0" spc="-25" dirty="0">
                <a:latin typeface="Calibri Light"/>
                <a:cs typeface="Calibri Light"/>
              </a:rPr>
              <a:t> </a:t>
            </a:r>
            <a:r>
              <a:rPr sz="2800" b="0" spc="-35" dirty="0">
                <a:latin typeface="Calibri Light"/>
                <a:cs typeface="Calibri Light"/>
              </a:rPr>
              <a:t>few</a:t>
            </a:r>
            <a:r>
              <a:rPr sz="2800" b="0" spc="-10" dirty="0">
                <a:latin typeface="Calibri Light"/>
                <a:cs typeface="Calibri Light"/>
              </a:rPr>
              <a:t> advanced</a:t>
            </a:r>
            <a:r>
              <a:rPr sz="2800" b="0" spc="-2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tricks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5396" y="2347026"/>
            <a:ext cx="556895" cy="483870"/>
            <a:chOff x="985396" y="2347026"/>
            <a:chExt cx="556895" cy="483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71" y="2350201"/>
              <a:ext cx="550075" cy="4772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8571" y="2350201"/>
              <a:ext cx="550545" cy="477520"/>
            </a:xfrm>
            <a:custGeom>
              <a:avLst/>
              <a:gdLst/>
              <a:ahLst/>
              <a:cxnLst/>
              <a:rect l="l" t="t" r="r" b="b"/>
              <a:pathLst>
                <a:path w="550544" h="477519">
                  <a:moveTo>
                    <a:pt x="0" y="119322"/>
                  </a:moveTo>
                  <a:lnTo>
                    <a:pt x="311431" y="119322"/>
                  </a:lnTo>
                  <a:lnTo>
                    <a:pt x="311431" y="0"/>
                  </a:lnTo>
                  <a:lnTo>
                    <a:pt x="550076" y="238645"/>
                  </a:lnTo>
                  <a:lnTo>
                    <a:pt x="311431" y="477290"/>
                  </a:lnTo>
                  <a:lnTo>
                    <a:pt x="311431" y="357967"/>
                  </a:lnTo>
                  <a:lnTo>
                    <a:pt x="0" y="357967"/>
                  </a:lnTo>
                  <a:lnTo>
                    <a:pt x="0" y="119322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6939" y="6428920"/>
            <a:ext cx="52578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45202" y="6428920"/>
            <a:ext cx="1663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6</a:t>
            </a:fld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094" y="402797"/>
            <a:ext cx="9712325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spc="25" dirty="0"/>
              <a:t>History</a:t>
            </a:r>
            <a:r>
              <a:rPr sz="3900" spc="30" dirty="0"/>
              <a:t> </a:t>
            </a:r>
            <a:r>
              <a:rPr sz="3900" b="0" spc="-55" dirty="0">
                <a:latin typeface="Times New Roman"/>
                <a:cs typeface="Times New Roman"/>
              </a:rPr>
              <a:t> </a:t>
            </a:r>
            <a:r>
              <a:rPr sz="3900" spc="15" dirty="0"/>
              <a:t>Perceptron:</a:t>
            </a:r>
            <a:r>
              <a:rPr sz="3900" spc="30" dirty="0"/>
              <a:t> 1-Neuron </a:t>
            </a:r>
            <a:r>
              <a:rPr sz="3900" spc="40" dirty="0"/>
              <a:t>Unit</a:t>
            </a:r>
            <a:r>
              <a:rPr sz="3900" spc="35" dirty="0"/>
              <a:t> </a:t>
            </a:r>
            <a:r>
              <a:rPr sz="3900" spc="40" dirty="0"/>
              <a:t>with</a:t>
            </a:r>
            <a:r>
              <a:rPr sz="3900" spc="30" dirty="0"/>
              <a:t> Step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51" y="1106931"/>
            <a:ext cx="10923905" cy="1437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5" dirty="0">
                <a:latin typeface="Arial"/>
                <a:cs typeface="Arial"/>
              </a:rPr>
              <a:t>−</a:t>
            </a:r>
            <a:r>
              <a:rPr sz="2800" b="0" spc="5" dirty="0">
                <a:latin typeface="Calibri Light"/>
                <a:cs typeface="Calibri Light"/>
              </a:rPr>
              <a:t>First </a:t>
            </a:r>
            <a:r>
              <a:rPr sz="2800" b="0" spc="-10" dirty="0">
                <a:latin typeface="Calibri Light"/>
                <a:cs typeface="Calibri Light"/>
              </a:rPr>
              <a:t>proposed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by</a:t>
            </a:r>
            <a:r>
              <a:rPr sz="2800" b="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Rosenblatt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dirty="0">
                <a:latin typeface="Calibri Light"/>
                <a:cs typeface="Calibri Light"/>
              </a:rPr>
              <a:t>(1958)</a:t>
            </a:r>
            <a:endParaRPr sz="2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80" dirty="0">
                <a:latin typeface="Arial"/>
                <a:cs typeface="Arial"/>
              </a:rPr>
              <a:t>−</a:t>
            </a:r>
            <a:r>
              <a:rPr sz="2800" b="0" spc="80" dirty="0">
                <a:latin typeface="Calibri Light"/>
                <a:cs typeface="Calibri Light"/>
              </a:rPr>
              <a:t>A</a:t>
            </a:r>
            <a:r>
              <a:rPr sz="2800" b="0" spc="-5" dirty="0">
                <a:latin typeface="Calibri Light"/>
                <a:cs typeface="Calibri Light"/>
              </a:rPr>
              <a:t> simple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neuron</a:t>
            </a:r>
            <a:r>
              <a:rPr sz="2800" b="0" spc="-5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that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is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used </a:t>
            </a:r>
            <a:r>
              <a:rPr sz="2800" b="0" spc="-15" dirty="0">
                <a:latin typeface="Calibri Light"/>
                <a:cs typeface="Calibri Light"/>
              </a:rPr>
              <a:t>to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classify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its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input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into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one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dirty="0">
                <a:latin typeface="Calibri Light"/>
                <a:cs typeface="Calibri Light"/>
              </a:rPr>
              <a:t>of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two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categories.</a:t>
            </a:r>
            <a:endParaRPr sz="2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80" dirty="0">
                <a:latin typeface="Arial"/>
                <a:cs typeface="Arial"/>
              </a:rPr>
              <a:t>−</a:t>
            </a:r>
            <a:r>
              <a:rPr sz="2800" b="0" spc="80" dirty="0">
                <a:latin typeface="Calibri Light"/>
                <a:cs typeface="Calibri Light"/>
              </a:rPr>
              <a:t>A</a:t>
            </a:r>
            <a:r>
              <a:rPr sz="2800" b="0" spc="-10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perceptron</a:t>
            </a:r>
            <a:r>
              <a:rPr sz="2800" b="0" spc="-1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uses</a:t>
            </a:r>
            <a:r>
              <a:rPr sz="2800" b="0" spc="5" dirty="0">
                <a:latin typeface="Calibri Light"/>
                <a:cs typeface="Calibri Light"/>
              </a:rPr>
              <a:t> </a:t>
            </a:r>
            <a:r>
              <a:rPr sz="2800" b="0" dirty="0">
                <a:latin typeface="Calibri Light"/>
                <a:cs typeface="Calibri Light"/>
              </a:rPr>
              <a:t>a</a:t>
            </a:r>
            <a:r>
              <a:rPr sz="2800" b="0" spc="-5" dirty="0">
                <a:latin typeface="Calibri Light"/>
                <a:cs typeface="Calibri Light"/>
              </a:rPr>
              <a:t> </a:t>
            </a:r>
            <a:r>
              <a:rPr sz="4125" b="0" spc="7" baseline="1010" dirty="0">
                <a:latin typeface="Calibri Light"/>
                <a:cs typeface="Calibri Light"/>
              </a:rPr>
              <a:t>step </a:t>
            </a:r>
            <a:r>
              <a:rPr sz="4125" b="0" spc="22" baseline="1010" dirty="0">
                <a:latin typeface="Calibri Light"/>
                <a:cs typeface="Calibri Light"/>
              </a:rPr>
              <a:t>function</a:t>
            </a:r>
            <a:endParaRPr sz="4125" baseline="101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3267" y="5297758"/>
            <a:ext cx="15792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262" baseline="5555" dirty="0">
                <a:latin typeface="Symbol"/>
                <a:cs typeface="Symbol"/>
              </a:rPr>
              <a:t></a:t>
            </a:r>
            <a:r>
              <a:rPr sz="2500" spc="114" dirty="0">
                <a:latin typeface="Symbol"/>
                <a:cs typeface="Symbol"/>
              </a:rPr>
              <a:t></a:t>
            </a:r>
            <a:r>
              <a:rPr sz="2500" spc="135" dirty="0">
                <a:latin typeface="Cambria"/>
                <a:cs typeface="Cambria"/>
              </a:rPr>
              <a:t>1</a:t>
            </a:r>
            <a:r>
              <a:rPr sz="2500" spc="30" dirty="0">
                <a:latin typeface="Cambria"/>
                <a:cs typeface="Cambria"/>
              </a:rPr>
              <a:t> </a:t>
            </a:r>
            <a:r>
              <a:rPr sz="2500" spc="45" dirty="0">
                <a:latin typeface="Cambria"/>
                <a:cs typeface="Cambria"/>
              </a:rPr>
              <a:t>i</a:t>
            </a:r>
            <a:r>
              <a:rPr sz="2500" spc="75" dirty="0">
                <a:latin typeface="Cambria"/>
                <a:cs typeface="Cambria"/>
              </a:rPr>
              <a:t>f</a:t>
            </a:r>
            <a:r>
              <a:rPr sz="2500" spc="-10" dirty="0">
                <a:latin typeface="Cambria"/>
                <a:cs typeface="Cambria"/>
              </a:rPr>
              <a:t> </a:t>
            </a:r>
            <a:r>
              <a:rPr sz="2500" spc="110" dirty="0">
                <a:latin typeface="Cambria"/>
                <a:cs typeface="Cambria"/>
              </a:rPr>
              <a:t>z</a:t>
            </a:r>
            <a:r>
              <a:rPr sz="2500" spc="-100" dirty="0">
                <a:latin typeface="Cambria"/>
                <a:cs typeface="Cambria"/>
              </a:rPr>
              <a:t> </a:t>
            </a:r>
            <a:r>
              <a:rPr sz="2500" spc="135" dirty="0">
                <a:latin typeface="Symbol"/>
                <a:cs typeface="Symbol"/>
              </a:rPr>
              <a:t>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135" dirty="0">
                <a:latin typeface="Cambria"/>
                <a:cs typeface="Cambria"/>
              </a:rPr>
              <a:t>0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9641" y="5765451"/>
            <a:ext cx="2588260" cy="417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825" i="1" spc="209" baseline="45751" dirty="0">
                <a:latin typeface="Symbol"/>
                <a:cs typeface="Symbol"/>
              </a:rPr>
              <a:t></a:t>
            </a:r>
            <a:r>
              <a:rPr sz="3750" spc="345" baseline="46666" dirty="0">
                <a:latin typeface="Cambria"/>
                <a:cs typeface="Cambria"/>
              </a:rPr>
              <a:t>(</a:t>
            </a:r>
            <a:r>
              <a:rPr sz="3750" i="1" spc="434" baseline="46666" dirty="0">
                <a:latin typeface="Cambria"/>
                <a:cs typeface="Cambria"/>
              </a:rPr>
              <a:t>z</a:t>
            </a:r>
            <a:r>
              <a:rPr sz="3750" spc="142" baseline="46666" dirty="0">
                <a:latin typeface="Cambria"/>
                <a:cs typeface="Cambria"/>
              </a:rPr>
              <a:t>)</a:t>
            </a:r>
            <a:r>
              <a:rPr sz="3750" spc="-359" baseline="46666" dirty="0">
                <a:latin typeface="Cambria"/>
                <a:cs typeface="Cambria"/>
              </a:rPr>
              <a:t> </a:t>
            </a:r>
            <a:r>
              <a:rPr sz="3750" spc="202" baseline="46666" dirty="0">
                <a:latin typeface="Symbol"/>
                <a:cs typeface="Symbol"/>
              </a:rPr>
              <a:t></a:t>
            </a:r>
            <a:r>
              <a:rPr sz="3750" spc="-44" baseline="46666" dirty="0">
                <a:latin typeface="Times New Roman"/>
                <a:cs typeface="Times New Roman"/>
              </a:rPr>
              <a:t> </a:t>
            </a:r>
            <a:r>
              <a:rPr sz="3750" spc="262" baseline="37777" dirty="0">
                <a:latin typeface="Symbol"/>
                <a:cs typeface="Symbol"/>
              </a:rPr>
              <a:t></a:t>
            </a:r>
            <a:r>
              <a:rPr sz="2500" spc="114" dirty="0">
                <a:latin typeface="Symbol"/>
                <a:cs typeface="Symbol"/>
              </a:rPr>
              <a:t></a:t>
            </a:r>
            <a:r>
              <a:rPr sz="2500" spc="135" dirty="0">
                <a:latin typeface="Cambria"/>
                <a:cs typeface="Cambria"/>
              </a:rPr>
              <a:t>1</a:t>
            </a:r>
            <a:r>
              <a:rPr sz="2500" spc="30" dirty="0">
                <a:latin typeface="Cambria"/>
                <a:cs typeface="Cambria"/>
              </a:rPr>
              <a:t> </a:t>
            </a:r>
            <a:r>
              <a:rPr sz="2500" spc="45" dirty="0">
                <a:latin typeface="Cambria"/>
                <a:cs typeface="Cambria"/>
              </a:rPr>
              <a:t>i</a:t>
            </a:r>
            <a:r>
              <a:rPr sz="2500" spc="75" dirty="0">
                <a:latin typeface="Cambria"/>
                <a:cs typeface="Cambria"/>
              </a:rPr>
              <a:t>f</a:t>
            </a:r>
            <a:r>
              <a:rPr sz="2500" spc="-10" dirty="0">
                <a:latin typeface="Cambria"/>
                <a:cs typeface="Cambria"/>
              </a:rPr>
              <a:t> </a:t>
            </a:r>
            <a:r>
              <a:rPr sz="2500" spc="110" dirty="0">
                <a:latin typeface="Cambria"/>
                <a:cs typeface="Cambria"/>
              </a:rPr>
              <a:t>z</a:t>
            </a:r>
            <a:r>
              <a:rPr sz="2500" spc="-100" dirty="0">
                <a:latin typeface="Cambria"/>
                <a:cs typeface="Cambria"/>
              </a:rPr>
              <a:t> </a:t>
            </a:r>
            <a:r>
              <a:rPr sz="2500" spc="135" dirty="0">
                <a:latin typeface="Symbol"/>
                <a:cs typeface="Symbol"/>
              </a:rPr>
              <a:t>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135" dirty="0">
                <a:latin typeface="Cambria"/>
                <a:cs typeface="Cambria"/>
              </a:rPr>
              <a:t>0</a:t>
            </a:r>
            <a:endParaRPr sz="25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3267" y="5845114"/>
            <a:ext cx="1981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20" dirty="0">
                <a:latin typeface="Symbol"/>
                <a:cs typeface="Symbol"/>
              </a:rPr>
              <a:t>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6421628"/>
            <a:ext cx="525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0602" y="6421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9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4733" y="2837052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1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4733" y="3851146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2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4733" y="4916976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3</a:t>
            </a:r>
            <a:endParaRPr sz="1800" baseline="-13888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24399" y="3143474"/>
            <a:ext cx="3317240" cy="2089150"/>
            <a:chOff x="3224399" y="3143474"/>
            <a:chExt cx="3317240" cy="2089150"/>
          </a:xfrm>
        </p:grpSpPr>
        <p:sp>
          <p:nvSpPr>
            <p:cNvPr id="13" name="object 13"/>
            <p:cNvSpPr/>
            <p:nvPr/>
          </p:nvSpPr>
          <p:spPr>
            <a:xfrm>
              <a:off x="5611533" y="3708320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459999" y="0"/>
                  </a:moveTo>
                  <a:lnTo>
                    <a:pt x="412966" y="2374"/>
                  </a:lnTo>
                  <a:lnTo>
                    <a:pt x="367293" y="9345"/>
                  </a:lnTo>
                  <a:lnTo>
                    <a:pt x="323209" y="20680"/>
                  </a:lnTo>
                  <a:lnTo>
                    <a:pt x="280946" y="36148"/>
                  </a:lnTo>
                  <a:lnTo>
                    <a:pt x="240736" y="55519"/>
                  </a:lnTo>
                  <a:lnTo>
                    <a:pt x="202809" y="78560"/>
                  </a:lnTo>
                  <a:lnTo>
                    <a:pt x="167396" y="105041"/>
                  </a:lnTo>
                  <a:lnTo>
                    <a:pt x="134730" y="134730"/>
                  </a:lnTo>
                  <a:lnTo>
                    <a:pt x="105041" y="167397"/>
                  </a:lnTo>
                  <a:lnTo>
                    <a:pt x="78560" y="202809"/>
                  </a:lnTo>
                  <a:lnTo>
                    <a:pt x="55519" y="240736"/>
                  </a:lnTo>
                  <a:lnTo>
                    <a:pt x="36148" y="280947"/>
                  </a:lnTo>
                  <a:lnTo>
                    <a:pt x="20680" y="323209"/>
                  </a:lnTo>
                  <a:lnTo>
                    <a:pt x="9345" y="367293"/>
                  </a:lnTo>
                  <a:lnTo>
                    <a:pt x="2374" y="412967"/>
                  </a:lnTo>
                  <a:lnTo>
                    <a:pt x="0" y="460000"/>
                  </a:lnTo>
                  <a:lnTo>
                    <a:pt x="2374" y="507032"/>
                  </a:lnTo>
                  <a:lnTo>
                    <a:pt x="9345" y="552706"/>
                  </a:lnTo>
                  <a:lnTo>
                    <a:pt x="20680" y="596790"/>
                  </a:lnTo>
                  <a:lnTo>
                    <a:pt x="36148" y="639052"/>
                  </a:lnTo>
                  <a:lnTo>
                    <a:pt x="55519" y="679263"/>
                  </a:lnTo>
                  <a:lnTo>
                    <a:pt x="78560" y="717190"/>
                  </a:lnTo>
                  <a:lnTo>
                    <a:pt x="105041" y="752602"/>
                  </a:lnTo>
                  <a:lnTo>
                    <a:pt x="134730" y="785268"/>
                  </a:lnTo>
                  <a:lnTo>
                    <a:pt x="167396" y="814958"/>
                  </a:lnTo>
                  <a:lnTo>
                    <a:pt x="202809" y="841438"/>
                  </a:lnTo>
                  <a:lnTo>
                    <a:pt x="240736" y="864480"/>
                  </a:lnTo>
                  <a:lnTo>
                    <a:pt x="280946" y="883850"/>
                  </a:lnTo>
                  <a:lnTo>
                    <a:pt x="323209" y="899318"/>
                  </a:lnTo>
                  <a:lnTo>
                    <a:pt x="367293" y="910653"/>
                  </a:lnTo>
                  <a:lnTo>
                    <a:pt x="412966" y="917624"/>
                  </a:lnTo>
                  <a:lnTo>
                    <a:pt x="459999" y="919999"/>
                  </a:lnTo>
                  <a:lnTo>
                    <a:pt x="507031" y="917624"/>
                  </a:lnTo>
                  <a:lnTo>
                    <a:pt x="552705" y="910653"/>
                  </a:lnTo>
                  <a:lnTo>
                    <a:pt x="596789" y="899318"/>
                  </a:lnTo>
                  <a:lnTo>
                    <a:pt x="639052" y="883850"/>
                  </a:lnTo>
                  <a:lnTo>
                    <a:pt x="679262" y="864480"/>
                  </a:lnTo>
                  <a:lnTo>
                    <a:pt x="717190" y="841438"/>
                  </a:lnTo>
                  <a:lnTo>
                    <a:pt x="752602" y="814958"/>
                  </a:lnTo>
                  <a:lnTo>
                    <a:pt x="785268" y="785268"/>
                  </a:lnTo>
                  <a:lnTo>
                    <a:pt x="814958" y="752602"/>
                  </a:lnTo>
                  <a:lnTo>
                    <a:pt x="841438" y="717190"/>
                  </a:lnTo>
                  <a:lnTo>
                    <a:pt x="864480" y="679263"/>
                  </a:lnTo>
                  <a:lnTo>
                    <a:pt x="883850" y="639052"/>
                  </a:lnTo>
                  <a:lnTo>
                    <a:pt x="899318" y="596790"/>
                  </a:lnTo>
                  <a:lnTo>
                    <a:pt x="910653" y="552706"/>
                  </a:lnTo>
                  <a:lnTo>
                    <a:pt x="917624" y="507032"/>
                  </a:lnTo>
                  <a:lnTo>
                    <a:pt x="919999" y="460000"/>
                  </a:lnTo>
                  <a:lnTo>
                    <a:pt x="917624" y="412967"/>
                  </a:lnTo>
                  <a:lnTo>
                    <a:pt x="910653" y="367293"/>
                  </a:lnTo>
                  <a:lnTo>
                    <a:pt x="899318" y="323209"/>
                  </a:lnTo>
                  <a:lnTo>
                    <a:pt x="883850" y="280947"/>
                  </a:lnTo>
                  <a:lnTo>
                    <a:pt x="864480" y="240736"/>
                  </a:lnTo>
                  <a:lnTo>
                    <a:pt x="841438" y="202809"/>
                  </a:lnTo>
                  <a:lnTo>
                    <a:pt x="814958" y="167397"/>
                  </a:lnTo>
                  <a:lnTo>
                    <a:pt x="785268" y="134730"/>
                  </a:lnTo>
                  <a:lnTo>
                    <a:pt x="752602" y="105041"/>
                  </a:lnTo>
                  <a:lnTo>
                    <a:pt x="717190" y="78560"/>
                  </a:lnTo>
                  <a:lnTo>
                    <a:pt x="679262" y="55519"/>
                  </a:lnTo>
                  <a:lnTo>
                    <a:pt x="639052" y="36148"/>
                  </a:lnTo>
                  <a:lnTo>
                    <a:pt x="596789" y="20680"/>
                  </a:lnTo>
                  <a:lnTo>
                    <a:pt x="552705" y="9345"/>
                  </a:lnTo>
                  <a:lnTo>
                    <a:pt x="507031" y="2374"/>
                  </a:lnTo>
                  <a:lnTo>
                    <a:pt x="4599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1533" y="3708320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4390" y="3143478"/>
              <a:ext cx="2387600" cy="2089150"/>
            </a:xfrm>
            <a:custGeom>
              <a:avLst/>
              <a:gdLst/>
              <a:ahLst/>
              <a:cxnLst/>
              <a:rect l="l" t="t" r="r" b="b"/>
              <a:pathLst>
                <a:path w="2387600" h="2089150">
                  <a:moveTo>
                    <a:pt x="2387142" y="1024699"/>
                  </a:moveTo>
                  <a:lnTo>
                    <a:pt x="2352751" y="984199"/>
                  </a:lnTo>
                  <a:lnTo>
                    <a:pt x="2295347" y="916444"/>
                  </a:lnTo>
                  <a:lnTo>
                    <a:pt x="2273439" y="967651"/>
                  </a:lnTo>
                  <a:lnTo>
                    <a:pt x="2260308" y="961034"/>
                  </a:lnTo>
                  <a:lnTo>
                    <a:pt x="2260295" y="965339"/>
                  </a:lnTo>
                  <a:lnTo>
                    <a:pt x="3810" y="0"/>
                  </a:lnTo>
                  <a:lnTo>
                    <a:pt x="63" y="8763"/>
                  </a:lnTo>
                  <a:lnTo>
                    <a:pt x="2260269" y="975690"/>
                  </a:lnTo>
                  <a:lnTo>
                    <a:pt x="2260206" y="998588"/>
                  </a:lnTo>
                  <a:lnTo>
                    <a:pt x="2251672" y="1018527"/>
                  </a:lnTo>
                  <a:lnTo>
                    <a:pt x="2245296" y="1018235"/>
                  </a:lnTo>
                  <a:lnTo>
                    <a:pt x="2245957" y="1019746"/>
                  </a:lnTo>
                  <a:lnTo>
                    <a:pt x="1955" y="1013714"/>
                  </a:lnTo>
                  <a:lnTo>
                    <a:pt x="1930" y="1023239"/>
                  </a:lnTo>
                  <a:lnTo>
                    <a:pt x="2247074" y="1029271"/>
                  </a:lnTo>
                  <a:lnTo>
                    <a:pt x="2245398" y="1033208"/>
                  </a:lnTo>
                  <a:lnTo>
                    <a:pt x="2251773" y="1032840"/>
                  </a:lnTo>
                  <a:lnTo>
                    <a:pt x="2260054" y="1051471"/>
                  </a:lnTo>
                  <a:lnTo>
                    <a:pt x="2259990" y="1075969"/>
                  </a:lnTo>
                  <a:lnTo>
                    <a:pt x="0" y="2079955"/>
                  </a:lnTo>
                  <a:lnTo>
                    <a:pt x="3873" y="2088654"/>
                  </a:lnTo>
                  <a:lnTo>
                    <a:pt x="2259965" y="1086421"/>
                  </a:lnTo>
                  <a:lnTo>
                    <a:pt x="2259965" y="1088034"/>
                  </a:lnTo>
                  <a:lnTo>
                    <a:pt x="2273338" y="1081392"/>
                  </a:lnTo>
                  <a:lnTo>
                    <a:pt x="2296858" y="1134300"/>
                  </a:lnTo>
                  <a:lnTo>
                    <a:pt x="2352497" y="1066749"/>
                  </a:lnTo>
                  <a:lnTo>
                    <a:pt x="2386888" y="1025004"/>
                  </a:lnTo>
                  <a:lnTo>
                    <a:pt x="2387142" y="1024877"/>
                  </a:lnTo>
                  <a:lnTo>
                    <a:pt x="2387104" y="102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66891" y="3793235"/>
            <a:ext cx="209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 Light"/>
                <a:cs typeface="Calibri Light"/>
              </a:rPr>
              <a:t>Σ</a:t>
            </a:r>
            <a:endParaRPr sz="3200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31526" y="3700994"/>
            <a:ext cx="2634615" cy="939165"/>
            <a:chOff x="6531526" y="3700994"/>
            <a:chExt cx="2634615" cy="939165"/>
          </a:xfrm>
        </p:grpSpPr>
        <p:sp>
          <p:nvSpPr>
            <p:cNvPr id="18" name="object 18"/>
            <p:cNvSpPr/>
            <p:nvPr/>
          </p:nvSpPr>
          <p:spPr>
            <a:xfrm>
              <a:off x="8108732" y="3710519"/>
              <a:ext cx="1047750" cy="920115"/>
            </a:xfrm>
            <a:custGeom>
              <a:avLst/>
              <a:gdLst/>
              <a:ahLst/>
              <a:cxnLst/>
              <a:rect l="l" t="t" r="r" b="b"/>
              <a:pathLst>
                <a:path w="1047750" h="920114">
                  <a:moveTo>
                    <a:pt x="523758" y="0"/>
                  </a:moveTo>
                  <a:lnTo>
                    <a:pt x="473316" y="2105"/>
                  </a:lnTo>
                  <a:lnTo>
                    <a:pt x="424231" y="8294"/>
                  </a:lnTo>
                  <a:lnTo>
                    <a:pt x="376722" y="18373"/>
                  </a:lnTo>
                  <a:lnTo>
                    <a:pt x="331009" y="32149"/>
                  </a:lnTo>
                  <a:lnTo>
                    <a:pt x="287311" y="49431"/>
                  </a:lnTo>
                  <a:lnTo>
                    <a:pt x="245847" y="70024"/>
                  </a:lnTo>
                  <a:lnTo>
                    <a:pt x="206838" y="93736"/>
                  </a:lnTo>
                  <a:lnTo>
                    <a:pt x="170501" y="120374"/>
                  </a:lnTo>
                  <a:lnTo>
                    <a:pt x="137058" y="149746"/>
                  </a:lnTo>
                  <a:lnTo>
                    <a:pt x="106728" y="181659"/>
                  </a:lnTo>
                  <a:lnTo>
                    <a:pt x="79729" y="215920"/>
                  </a:lnTo>
                  <a:lnTo>
                    <a:pt x="56282" y="252336"/>
                  </a:lnTo>
                  <a:lnTo>
                    <a:pt x="36605" y="290715"/>
                  </a:lnTo>
                  <a:lnTo>
                    <a:pt x="20920" y="330864"/>
                  </a:lnTo>
                  <a:lnTo>
                    <a:pt x="9444" y="372589"/>
                  </a:lnTo>
                  <a:lnTo>
                    <a:pt x="2397" y="415699"/>
                  </a:lnTo>
                  <a:lnTo>
                    <a:pt x="0" y="460000"/>
                  </a:lnTo>
                  <a:lnTo>
                    <a:pt x="2397" y="504301"/>
                  </a:lnTo>
                  <a:lnTo>
                    <a:pt x="9444" y="547411"/>
                  </a:lnTo>
                  <a:lnTo>
                    <a:pt x="20920" y="589136"/>
                  </a:lnTo>
                  <a:lnTo>
                    <a:pt x="36605" y="629284"/>
                  </a:lnTo>
                  <a:lnTo>
                    <a:pt x="56282" y="667663"/>
                  </a:lnTo>
                  <a:lnTo>
                    <a:pt x="79729" y="704079"/>
                  </a:lnTo>
                  <a:lnTo>
                    <a:pt x="106728" y="738340"/>
                  </a:lnTo>
                  <a:lnTo>
                    <a:pt x="137058" y="770253"/>
                  </a:lnTo>
                  <a:lnTo>
                    <a:pt x="170501" y="799625"/>
                  </a:lnTo>
                  <a:lnTo>
                    <a:pt x="206838" y="826264"/>
                  </a:lnTo>
                  <a:lnTo>
                    <a:pt x="245847" y="849976"/>
                  </a:lnTo>
                  <a:lnTo>
                    <a:pt x="287311" y="870569"/>
                  </a:lnTo>
                  <a:lnTo>
                    <a:pt x="331009" y="887850"/>
                  </a:lnTo>
                  <a:lnTo>
                    <a:pt x="376722" y="901627"/>
                  </a:lnTo>
                  <a:lnTo>
                    <a:pt x="424231" y="911706"/>
                  </a:lnTo>
                  <a:lnTo>
                    <a:pt x="473316" y="917894"/>
                  </a:lnTo>
                  <a:lnTo>
                    <a:pt x="523758" y="920000"/>
                  </a:lnTo>
                  <a:lnTo>
                    <a:pt x="574199" y="917894"/>
                  </a:lnTo>
                  <a:lnTo>
                    <a:pt x="623284" y="911706"/>
                  </a:lnTo>
                  <a:lnTo>
                    <a:pt x="670792" y="901627"/>
                  </a:lnTo>
                  <a:lnTo>
                    <a:pt x="716506" y="887850"/>
                  </a:lnTo>
                  <a:lnTo>
                    <a:pt x="760204" y="870569"/>
                  </a:lnTo>
                  <a:lnTo>
                    <a:pt x="801667" y="849976"/>
                  </a:lnTo>
                  <a:lnTo>
                    <a:pt x="840677" y="826264"/>
                  </a:lnTo>
                  <a:lnTo>
                    <a:pt x="877013" y="799625"/>
                  </a:lnTo>
                  <a:lnTo>
                    <a:pt x="910457" y="770253"/>
                  </a:lnTo>
                  <a:lnTo>
                    <a:pt x="940787" y="738340"/>
                  </a:lnTo>
                  <a:lnTo>
                    <a:pt x="967786" y="704079"/>
                  </a:lnTo>
                  <a:lnTo>
                    <a:pt x="991233" y="667663"/>
                  </a:lnTo>
                  <a:lnTo>
                    <a:pt x="1010910" y="629284"/>
                  </a:lnTo>
                  <a:lnTo>
                    <a:pt x="1026596" y="589136"/>
                  </a:lnTo>
                  <a:lnTo>
                    <a:pt x="1038072" y="547411"/>
                  </a:lnTo>
                  <a:lnTo>
                    <a:pt x="1045118" y="504301"/>
                  </a:lnTo>
                  <a:lnTo>
                    <a:pt x="1047516" y="460000"/>
                  </a:lnTo>
                  <a:lnTo>
                    <a:pt x="1045118" y="415699"/>
                  </a:lnTo>
                  <a:lnTo>
                    <a:pt x="1038072" y="372589"/>
                  </a:lnTo>
                  <a:lnTo>
                    <a:pt x="1026596" y="330864"/>
                  </a:lnTo>
                  <a:lnTo>
                    <a:pt x="1010910" y="290715"/>
                  </a:lnTo>
                  <a:lnTo>
                    <a:pt x="991233" y="252336"/>
                  </a:lnTo>
                  <a:lnTo>
                    <a:pt x="967786" y="215920"/>
                  </a:lnTo>
                  <a:lnTo>
                    <a:pt x="940787" y="181659"/>
                  </a:lnTo>
                  <a:lnTo>
                    <a:pt x="910457" y="149746"/>
                  </a:lnTo>
                  <a:lnTo>
                    <a:pt x="877013" y="120374"/>
                  </a:lnTo>
                  <a:lnTo>
                    <a:pt x="840677" y="93736"/>
                  </a:lnTo>
                  <a:lnTo>
                    <a:pt x="801667" y="70024"/>
                  </a:lnTo>
                  <a:lnTo>
                    <a:pt x="760204" y="49431"/>
                  </a:lnTo>
                  <a:lnTo>
                    <a:pt x="716506" y="32149"/>
                  </a:lnTo>
                  <a:lnTo>
                    <a:pt x="670792" y="18373"/>
                  </a:lnTo>
                  <a:lnTo>
                    <a:pt x="623284" y="8294"/>
                  </a:lnTo>
                  <a:lnTo>
                    <a:pt x="574199" y="2105"/>
                  </a:lnTo>
                  <a:lnTo>
                    <a:pt x="523758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08732" y="3710519"/>
              <a:ext cx="1047750" cy="920115"/>
            </a:xfrm>
            <a:custGeom>
              <a:avLst/>
              <a:gdLst/>
              <a:ahLst/>
              <a:cxnLst/>
              <a:rect l="l" t="t" r="r" b="b"/>
              <a:pathLst>
                <a:path w="1047750" h="920114">
                  <a:moveTo>
                    <a:pt x="0" y="460000"/>
                  </a:moveTo>
                  <a:lnTo>
                    <a:pt x="2397" y="415698"/>
                  </a:lnTo>
                  <a:lnTo>
                    <a:pt x="9444" y="372589"/>
                  </a:lnTo>
                  <a:lnTo>
                    <a:pt x="20920" y="330863"/>
                  </a:lnTo>
                  <a:lnTo>
                    <a:pt x="36605" y="290715"/>
                  </a:lnTo>
                  <a:lnTo>
                    <a:pt x="56282" y="252336"/>
                  </a:lnTo>
                  <a:lnTo>
                    <a:pt x="79729" y="215920"/>
                  </a:lnTo>
                  <a:lnTo>
                    <a:pt x="106728" y="181659"/>
                  </a:lnTo>
                  <a:lnTo>
                    <a:pt x="137058" y="149746"/>
                  </a:lnTo>
                  <a:lnTo>
                    <a:pt x="170502" y="120374"/>
                  </a:lnTo>
                  <a:lnTo>
                    <a:pt x="206838" y="93736"/>
                  </a:lnTo>
                  <a:lnTo>
                    <a:pt x="245847" y="70023"/>
                  </a:lnTo>
                  <a:lnTo>
                    <a:pt x="287311" y="49430"/>
                  </a:lnTo>
                  <a:lnTo>
                    <a:pt x="331009" y="32149"/>
                  </a:lnTo>
                  <a:lnTo>
                    <a:pt x="376723" y="18373"/>
                  </a:lnTo>
                  <a:lnTo>
                    <a:pt x="424231" y="8294"/>
                  </a:lnTo>
                  <a:lnTo>
                    <a:pt x="473316" y="2105"/>
                  </a:lnTo>
                  <a:lnTo>
                    <a:pt x="523758" y="0"/>
                  </a:lnTo>
                  <a:lnTo>
                    <a:pt x="574199" y="2105"/>
                  </a:lnTo>
                  <a:lnTo>
                    <a:pt x="623284" y="8294"/>
                  </a:lnTo>
                  <a:lnTo>
                    <a:pt x="670792" y="18373"/>
                  </a:lnTo>
                  <a:lnTo>
                    <a:pt x="716506" y="32149"/>
                  </a:lnTo>
                  <a:lnTo>
                    <a:pt x="760204" y="49430"/>
                  </a:lnTo>
                  <a:lnTo>
                    <a:pt x="801668" y="70023"/>
                  </a:lnTo>
                  <a:lnTo>
                    <a:pt x="840677" y="93736"/>
                  </a:lnTo>
                  <a:lnTo>
                    <a:pt x="877013" y="120374"/>
                  </a:lnTo>
                  <a:lnTo>
                    <a:pt x="910457" y="149746"/>
                  </a:lnTo>
                  <a:lnTo>
                    <a:pt x="940787" y="181659"/>
                  </a:lnTo>
                  <a:lnTo>
                    <a:pt x="967786" y="215920"/>
                  </a:lnTo>
                  <a:lnTo>
                    <a:pt x="991233" y="252336"/>
                  </a:lnTo>
                  <a:lnTo>
                    <a:pt x="1010910" y="290715"/>
                  </a:lnTo>
                  <a:lnTo>
                    <a:pt x="1026595" y="330863"/>
                  </a:lnTo>
                  <a:lnTo>
                    <a:pt x="1038071" y="372589"/>
                  </a:lnTo>
                  <a:lnTo>
                    <a:pt x="1045118" y="415698"/>
                  </a:lnTo>
                  <a:lnTo>
                    <a:pt x="1047516" y="460000"/>
                  </a:lnTo>
                  <a:lnTo>
                    <a:pt x="1045118" y="504301"/>
                  </a:lnTo>
                  <a:lnTo>
                    <a:pt x="1038071" y="547410"/>
                  </a:lnTo>
                  <a:lnTo>
                    <a:pt x="1026595" y="589136"/>
                  </a:lnTo>
                  <a:lnTo>
                    <a:pt x="1010910" y="629284"/>
                  </a:lnTo>
                  <a:lnTo>
                    <a:pt x="991233" y="667663"/>
                  </a:lnTo>
                  <a:lnTo>
                    <a:pt x="967786" y="704079"/>
                  </a:lnTo>
                  <a:lnTo>
                    <a:pt x="940787" y="738340"/>
                  </a:lnTo>
                  <a:lnTo>
                    <a:pt x="910457" y="770253"/>
                  </a:lnTo>
                  <a:lnTo>
                    <a:pt x="877013" y="799625"/>
                  </a:lnTo>
                  <a:lnTo>
                    <a:pt x="840677" y="826263"/>
                  </a:lnTo>
                  <a:lnTo>
                    <a:pt x="801668" y="849976"/>
                  </a:lnTo>
                  <a:lnTo>
                    <a:pt x="760204" y="870569"/>
                  </a:lnTo>
                  <a:lnTo>
                    <a:pt x="716506" y="887850"/>
                  </a:lnTo>
                  <a:lnTo>
                    <a:pt x="670792" y="901626"/>
                  </a:lnTo>
                  <a:lnTo>
                    <a:pt x="623284" y="911705"/>
                  </a:lnTo>
                  <a:lnTo>
                    <a:pt x="574199" y="917894"/>
                  </a:lnTo>
                  <a:lnTo>
                    <a:pt x="523758" y="920000"/>
                  </a:lnTo>
                  <a:lnTo>
                    <a:pt x="473316" y="917894"/>
                  </a:lnTo>
                  <a:lnTo>
                    <a:pt x="424231" y="911705"/>
                  </a:lnTo>
                  <a:lnTo>
                    <a:pt x="376723" y="901626"/>
                  </a:lnTo>
                  <a:lnTo>
                    <a:pt x="331009" y="887850"/>
                  </a:lnTo>
                  <a:lnTo>
                    <a:pt x="287311" y="870569"/>
                  </a:lnTo>
                  <a:lnTo>
                    <a:pt x="245847" y="849976"/>
                  </a:lnTo>
                  <a:lnTo>
                    <a:pt x="206838" y="826263"/>
                  </a:lnTo>
                  <a:lnTo>
                    <a:pt x="170502" y="799625"/>
                  </a:lnTo>
                  <a:lnTo>
                    <a:pt x="137058" y="770253"/>
                  </a:lnTo>
                  <a:lnTo>
                    <a:pt x="106728" y="738340"/>
                  </a:lnTo>
                  <a:lnTo>
                    <a:pt x="79729" y="704079"/>
                  </a:lnTo>
                  <a:lnTo>
                    <a:pt x="56282" y="667663"/>
                  </a:lnTo>
                  <a:lnTo>
                    <a:pt x="36605" y="629284"/>
                  </a:lnTo>
                  <a:lnTo>
                    <a:pt x="20920" y="589136"/>
                  </a:lnTo>
                  <a:lnTo>
                    <a:pt x="9444" y="547410"/>
                  </a:lnTo>
                  <a:lnTo>
                    <a:pt x="2397" y="504301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31526" y="4106843"/>
              <a:ext cx="1577340" cy="127000"/>
            </a:xfrm>
            <a:custGeom>
              <a:avLst/>
              <a:gdLst/>
              <a:ahLst/>
              <a:cxnLst/>
              <a:rect l="l" t="t" r="r" b="b"/>
              <a:pathLst>
                <a:path w="1577340" h="127000">
                  <a:moveTo>
                    <a:pt x="1450199" y="68261"/>
                  </a:moveTo>
                  <a:lnTo>
                    <a:pt x="1450117" y="126998"/>
                  </a:lnTo>
                  <a:lnTo>
                    <a:pt x="1567969" y="68279"/>
                  </a:lnTo>
                  <a:lnTo>
                    <a:pt x="1462899" y="68279"/>
                  </a:lnTo>
                  <a:lnTo>
                    <a:pt x="1450199" y="68261"/>
                  </a:lnTo>
                  <a:close/>
                </a:path>
                <a:path w="1577340" h="127000">
                  <a:moveTo>
                    <a:pt x="1450213" y="58736"/>
                  </a:moveTo>
                  <a:lnTo>
                    <a:pt x="1450199" y="68261"/>
                  </a:lnTo>
                  <a:lnTo>
                    <a:pt x="1462899" y="68279"/>
                  </a:lnTo>
                  <a:lnTo>
                    <a:pt x="1462912" y="58754"/>
                  </a:lnTo>
                  <a:lnTo>
                    <a:pt x="1450213" y="58736"/>
                  </a:lnTo>
                  <a:close/>
                </a:path>
                <a:path w="1577340" h="127000">
                  <a:moveTo>
                    <a:pt x="1450295" y="0"/>
                  </a:moveTo>
                  <a:lnTo>
                    <a:pt x="1450213" y="58736"/>
                  </a:lnTo>
                  <a:lnTo>
                    <a:pt x="1462912" y="58754"/>
                  </a:lnTo>
                  <a:lnTo>
                    <a:pt x="1462899" y="68279"/>
                  </a:lnTo>
                  <a:lnTo>
                    <a:pt x="1567969" y="68279"/>
                  </a:lnTo>
                  <a:lnTo>
                    <a:pt x="1577206" y="63676"/>
                  </a:lnTo>
                  <a:lnTo>
                    <a:pt x="1450295" y="0"/>
                  </a:lnTo>
                  <a:close/>
                </a:path>
                <a:path w="1577340" h="127000">
                  <a:moveTo>
                    <a:pt x="12" y="56714"/>
                  </a:moveTo>
                  <a:lnTo>
                    <a:pt x="0" y="66239"/>
                  </a:lnTo>
                  <a:lnTo>
                    <a:pt x="1450199" y="68261"/>
                  </a:lnTo>
                  <a:lnTo>
                    <a:pt x="1450213" y="58736"/>
                  </a:lnTo>
                  <a:lnTo>
                    <a:pt x="12" y="56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83391" y="4982971"/>
            <a:ext cx="8864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b="0" spc="-5" dirty="0">
                <a:latin typeface="Calibri Light"/>
                <a:cs typeface="Calibri Light"/>
              </a:rPr>
              <a:t>S</a:t>
            </a:r>
            <a:r>
              <a:rPr sz="1800" b="0" dirty="0">
                <a:latin typeface="Calibri Light"/>
                <a:cs typeface="Calibri Light"/>
              </a:rPr>
              <a:t>umming  </a:t>
            </a:r>
            <a:r>
              <a:rPr sz="1800" b="0" spc="-5" dirty="0">
                <a:latin typeface="Calibri Light"/>
                <a:cs typeface="Calibri Light"/>
              </a:rPr>
              <a:t>Function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9698" y="4726724"/>
            <a:ext cx="1868170" cy="4235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30"/>
              </a:spcBef>
            </a:pPr>
            <a:r>
              <a:rPr sz="1800" b="0" spc="-10" dirty="0">
                <a:latin typeface="Calibri Light"/>
                <a:cs typeface="Calibri Light"/>
              </a:rPr>
              <a:t>Step</a:t>
            </a:r>
            <a:r>
              <a:rPr sz="1800" b="0" spc="-30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Function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0757" y="3084067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80774" y="3657092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0757" y="4227067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04733" y="6069792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260"/>
              </a:spcBef>
            </a:pPr>
            <a:r>
              <a:rPr sz="1800" b="0" dirty="0">
                <a:latin typeface="Calibri Light"/>
                <a:cs typeface="Calibri Light"/>
              </a:rPr>
              <a:t>+1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23093" y="4168193"/>
            <a:ext cx="2388870" cy="2216150"/>
          </a:xfrm>
          <a:custGeom>
            <a:avLst/>
            <a:gdLst/>
            <a:ahLst/>
            <a:cxnLst/>
            <a:rect l="l" t="t" r="r" b="b"/>
            <a:pathLst>
              <a:path w="2388870" h="2216150">
                <a:moveTo>
                  <a:pt x="2292088" y="82873"/>
                </a:moveTo>
                <a:lnTo>
                  <a:pt x="0" y="2208907"/>
                </a:lnTo>
                <a:lnTo>
                  <a:pt x="6478" y="2215891"/>
                </a:lnTo>
                <a:lnTo>
                  <a:pt x="2298566" y="89857"/>
                </a:lnTo>
                <a:lnTo>
                  <a:pt x="2292088" y="82873"/>
                </a:lnTo>
                <a:close/>
              </a:path>
              <a:path w="2388870" h="2216150">
                <a:moveTo>
                  <a:pt x="2360553" y="74237"/>
                </a:moveTo>
                <a:lnTo>
                  <a:pt x="2301398" y="74237"/>
                </a:lnTo>
                <a:lnTo>
                  <a:pt x="2307877" y="81221"/>
                </a:lnTo>
                <a:lnTo>
                  <a:pt x="2298566" y="89857"/>
                </a:lnTo>
                <a:lnTo>
                  <a:pt x="2338510" y="132922"/>
                </a:lnTo>
                <a:lnTo>
                  <a:pt x="2360553" y="74237"/>
                </a:lnTo>
                <a:close/>
              </a:path>
              <a:path w="2388870" h="2216150">
                <a:moveTo>
                  <a:pt x="2301398" y="74237"/>
                </a:moveTo>
                <a:lnTo>
                  <a:pt x="2292088" y="82873"/>
                </a:lnTo>
                <a:lnTo>
                  <a:pt x="2298566" y="89857"/>
                </a:lnTo>
                <a:lnTo>
                  <a:pt x="2307877" y="81221"/>
                </a:lnTo>
                <a:lnTo>
                  <a:pt x="2301398" y="74237"/>
                </a:lnTo>
                <a:close/>
              </a:path>
              <a:path w="2388870" h="2216150">
                <a:moveTo>
                  <a:pt x="2388439" y="0"/>
                </a:moveTo>
                <a:lnTo>
                  <a:pt x="2252144" y="39809"/>
                </a:lnTo>
                <a:lnTo>
                  <a:pt x="2292088" y="82873"/>
                </a:lnTo>
                <a:lnTo>
                  <a:pt x="2301398" y="74237"/>
                </a:lnTo>
                <a:lnTo>
                  <a:pt x="2360553" y="74237"/>
                </a:lnTo>
                <a:lnTo>
                  <a:pt x="2388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80757" y="4895596"/>
            <a:ext cx="260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solidFill>
                  <a:srgbClr val="FF00FF"/>
                </a:solidFill>
                <a:latin typeface="Calibri Light"/>
                <a:cs typeface="Calibri Light"/>
              </a:rPr>
              <a:t>b</a:t>
            </a:r>
            <a:r>
              <a:rPr sz="1800" b="0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800" baseline="-13888">
              <a:latin typeface="Calibri Light"/>
              <a:cs typeface="Calibri Ligh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34197" y="3866827"/>
            <a:ext cx="2221245" cy="621598"/>
            <a:chOff x="8234197" y="3866827"/>
            <a:chExt cx="2221245" cy="621598"/>
          </a:xfrm>
        </p:grpSpPr>
        <p:sp>
          <p:nvSpPr>
            <p:cNvPr id="30" name="object 30"/>
            <p:cNvSpPr/>
            <p:nvPr/>
          </p:nvSpPr>
          <p:spPr>
            <a:xfrm>
              <a:off x="9156232" y="4110990"/>
              <a:ext cx="1299210" cy="127000"/>
            </a:xfrm>
            <a:custGeom>
              <a:avLst/>
              <a:gdLst/>
              <a:ahLst/>
              <a:cxnLst/>
              <a:rect l="l" t="t" r="r" b="b"/>
              <a:pathLst>
                <a:path w="1299209" h="127000">
                  <a:moveTo>
                    <a:pt x="1172116" y="0"/>
                  </a:moveTo>
                  <a:lnTo>
                    <a:pt x="1171916" y="58737"/>
                  </a:lnTo>
                  <a:lnTo>
                    <a:pt x="1184616" y="58780"/>
                  </a:lnTo>
                  <a:lnTo>
                    <a:pt x="1184584" y="68305"/>
                  </a:lnTo>
                  <a:lnTo>
                    <a:pt x="1171884" y="68305"/>
                  </a:lnTo>
                  <a:lnTo>
                    <a:pt x="1171685" y="127000"/>
                  </a:lnTo>
                  <a:lnTo>
                    <a:pt x="1290075" y="68305"/>
                  </a:lnTo>
                  <a:lnTo>
                    <a:pt x="1184584" y="68305"/>
                  </a:lnTo>
                  <a:lnTo>
                    <a:pt x="1290161" y="68262"/>
                  </a:lnTo>
                  <a:lnTo>
                    <a:pt x="1298900" y="63930"/>
                  </a:lnTo>
                  <a:lnTo>
                    <a:pt x="1172116" y="0"/>
                  </a:lnTo>
                  <a:close/>
                </a:path>
                <a:path w="1299209" h="127000">
                  <a:moveTo>
                    <a:pt x="1171916" y="58737"/>
                  </a:moveTo>
                  <a:lnTo>
                    <a:pt x="1171884" y="68262"/>
                  </a:lnTo>
                  <a:lnTo>
                    <a:pt x="1184584" y="68305"/>
                  </a:lnTo>
                  <a:lnTo>
                    <a:pt x="1184616" y="58780"/>
                  </a:lnTo>
                  <a:lnTo>
                    <a:pt x="1171916" y="58737"/>
                  </a:lnTo>
                  <a:close/>
                </a:path>
                <a:path w="1299209" h="127000">
                  <a:moveTo>
                    <a:pt x="33" y="54767"/>
                  </a:moveTo>
                  <a:lnTo>
                    <a:pt x="0" y="64292"/>
                  </a:lnTo>
                  <a:lnTo>
                    <a:pt x="1171884" y="68262"/>
                  </a:lnTo>
                  <a:lnTo>
                    <a:pt x="1171916" y="58737"/>
                  </a:lnTo>
                  <a:lnTo>
                    <a:pt x="33" y="54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15666" y="3973412"/>
              <a:ext cx="434975" cy="373380"/>
            </a:xfrm>
            <a:custGeom>
              <a:avLst/>
              <a:gdLst/>
              <a:ahLst/>
              <a:cxnLst/>
              <a:rect l="l" t="t" r="r" b="b"/>
              <a:pathLst>
                <a:path w="434975" h="373379">
                  <a:moveTo>
                    <a:pt x="434883" y="0"/>
                  </a:moveTo>
                  <a:lnTo>
                    <a:pt x="380332" y="3803"/>
                  </a:lnTo>
                  <a:lnTo>
                    <a:pt x="326087" y="18051"/>
                  </a:lnTo>
                  <a:lnTo>
                    <a:pt x="276963" y="43119"/>
                  </a:lnTo>
                  <a:lnTo>
                    <a:pt x="237779" y="79384"/>
                  </a:lnTo>
                  <a:lnTo>
                    <a:pt x="209291" y="146151"/>
                  </a:lnTo>
                  <a:lnTo>
                    <a:pt x="199191" y="220401"/>
                  </a:lnTo>
                  <a:lnTo>
                    <a:pt x="197545" y="256597"/>
                  </a:lnTo>
                  <a:lnTo>
                    <a:pt x="195138" y="274211"/>
                  </a:lnTo>
                  <a:lnTo>
                    <a:pt x="188762" y="290383"/>
                  </a:lnTo>
                  <a:lnTo>
                    <a:pt x="154017" y="328151"/>
                  </a:lnTo>
                  <a:lnTo>
                    <a:pt x="106876" y="353753"/>
                  </a:lnTo>
                  <a:lnTo>
                    <a:pt x="53487" y="368300"/>
                  </a:lnTo>
                  <a:lnTo>
                    <a:pt x="0" y="372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4197" y="3866827"/>
              <a:ext cx="800594" cy="62159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133556" y="3705859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z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45524" y="5943091"/>
            <a:ext cx="105600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0" spc="-5" dirty="0">
                <a:latin typeface="Calibri Light"/>
                <a:cs typeface="Calibri Light"/>
              </a:rPr>
              <a:t>Multiply</a:t>
            </a:r>
            <a:r>
              <a:rPr sz="1800" b="0" spc="-6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by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weights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5566" y="560476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10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923288"/>
            <a:ext cx="1569720" cy="10332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88325" y="1977644"/>
            <a:ext cx="99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S</a:t>
            </a:r>
            <a:r>
              <a:rPr sz="2400" b="0" spc="-5" dirty="0">
                <a:latin typeface="Calibri Light"/>
                <a:cs typeface="Calibri Light"/>
              </a:rPr>
              <a:t>i</a:t>
            </a:r>
            <a:r>
              <a:rPr sz="2400" b="0" dirty="0">
                <a:latin typeface="Calibri Light"/>
                <a:cs typeface="Calibri Light"/>
              </a:rPr>
              <a:t>gm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spc="-10" dirty="0">
                <a:latin typeface="Calibri Light"/>
                <a:cs typeface="Calibri Light"/>
              </a:rPr>
              <a:t>i</a:t>
            </a:r>
            <a:r>
              <a:rPr sz="2400" b="0" dirty="0">
                <a:latin typeface="Calibri Light"/>
                <a:cs typeface="Calibri Light"/>
              </a:rPr>
              <a:t>d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6879" y="2548127"/>
            <a:ext cx="2676144" cy="457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88326" y="3650995"/>
            <a:ext cx="58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0" dirty="0">
                <a:latin typeface="Calibri Light"/>
                <a:cs typeface="Calibri Light"/>
              </a:rPr>
              <a:t>t</a:t>
            </a:r>
            <a:r>
              <a:rPr sz="2400" b="0" spc="-10" dirty="0">
                <a:latin typeface="Calibri Light"/>
                <a:cs typeface="Calibri Light"/>
              </a:rPr>
              <a:t>a</a:t>
            </a:r>
            <a:r>
              <a:rPr sz="2400" b="0" dirty="0">
                <a:latin typeface="Calibri Light"/>
                <a:cs typeface="Calibri Light"/>
              </a:rPr>
              <a:t>nh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7714" y="3650995"/>
            <a:ext cx="88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0" dirty="0">
                <a:latin typeface="Calibri Light"/>
                <a:cs typeface="Calibri Light"/>
              </a:rPr>
              <a:t>t</a:t>
            </a:r>
            <a:r>
              <a:rPr sz="2400" b="0" spc="-10" dirty="0">
                <a:latin typeface="Calibri Light"/>
                <a:cs typeface="Calibri Light"/>
              </a:rPr>
              <a:t>a</a:t>
            </a:r>
            <a:r>
              <a:rPr sz="2400" b="0" dirty="0">
                <a:latin typeface="Calibri Light"/>
                <a:cs typeface="Calibri Light"/>
              </a:rPr>
              <a:t>nh</a:t>
            </a:r>
            <a:r>
              <a:rPr sz="2400" b="0" spc="-10" dirty="0">
                <a:latin typeface="Calibri Light"/>
                <a:cs typeface="Calibri Light"/>
              </a:rPr>
              <a:t>(</a:t>
            </a: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dirty="0">
                <a:latin typeface="Calibri Light"/>
                <a:cs typeface="Calibri Light"/>
              </a:rPr>
              <a:t>)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808" y="3112007"/>
            <a:ext cx="1569719" cy="990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88325" y="4787900"/>
            <a:ext cx="64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0" dirty="0">
                <a:latin typeface="Calibri Light"/>
                <a:cs typeface="Calibri Light"/>
              </a:rPr>
              <a:t>R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55" dirty="0">
                <a:latin typeface="Calibri Light"/>
                <a:cs typeface="Calibri Light"/>
              </a:rPr>
              <a:t>L</a:t>
            </a:r>
            <a:r>
              <a:rPr sz="2400" b="0" dirty="0">
                <a:latin typeface="Calibri Light"/>
                <a:cs typeface="Calibri Light"/>
              </a:rPr>
              <a:t>U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2849" y="4787900"/>
            <a:ext cx="1070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m</a:t>
            </a:r>
            <a:r>
              <a:rPr sz="2400" b="0" spc="-30" dirty="0">
                <a:latin typeface="Calibri Light"/>
                <a:cs typeface="Calibri Light"/>
              </a:rPr>
              <a:t>a</a:t>
            </a: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spc="-10" dirty="0">
                <a:latin typeface="Calibri Light"/>
                <a:cs typeface="Calibri Light"/>
              </a:rPr>
              <a:t>(0</a:t>
            </a:r>
            <a:r>
              <a:rPr sz="2400" b="0" dirty="0">
                <a:latin typeface="Calibri Light"/>
                <a:cs typeface="Calibri Light"/>
              </a:rPr>
              <a:t>,</a:t>
            </a:r>
            <a:r>
              <a:rPr sz="2400" b="0" spc="-5" dirty="0">
                <a:latin typeface="Calibri Light"/>
                <a:cs typeface="Calibri Light"/>
              </a:rPr>
              <a:t>x</a:t>
            </a:r>
            <a:r>
              <a:rPr sz="2400" b="0" dirty="0">
                <a:latin typeface="Calibri Light"/>
                <a:cs typeface="Calibri Light"/>
              </a:rPr>
              <a:t>)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5903" y="4291584"/>
            <a:ext cx="1560576" cy="10424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07680" y="1783079"/>
            <a:ext cx="2127504" cy="134416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03549" y="3269996"/>
            <a:ext cx="958215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 Light"/>
                <a:cs typeface="Calibri Light"/>
              </a:rPr>
              <a:t>M</a:t>
            </a:r>
            <a:r>
              <a:rPr sz="2400" b="0" spc="-30" dirty="0">
                <a:latin typeface="Calibri Light"/>
                <a:cs typeface="Calibri Light"/>
              </a:rPr>
              <a:t>a</a:t>
            </a:r>
            <a:r>
              <a:rPr sz="2400" b="0" spc="-75" dirty="0">
                <a:latin typeface="Calibri Light"/>
                <a:cs typeface="Calibri Light"/>
              </a:rPr>
              <a:t>x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dirty="0">
                <a:latin typeface="Calibri Light"/>
                <a:cs typeface="Calibri Light"/>
              </a:rPr>
              <a:t>ut</a:t>
            </a:r>
            <a:endParaRPr sz="2400">
              <a:latin typeface="Calibri Light"/>
              <a:cs typeface="Calibri Light"/>
            </a:endParaRPr>
          </a:p>
          <a:p>
            <a:pPr marL="148590">
              <a:lnSpc>
                <a:spcPct val="100000"/>
              </a:lnSpc>
              <a:spcBef>
                <a:spcPts val="1895"/>
              </a:spcBef>
            </a:pPr>
            <a:r>
              <a:rPr sz="2400" b="0" spc="-20" dirty="0">
                <a:latin typeface="Calibri Light"/>
                <a:cs typeface="Calibri Light"/>
              </a:rPr>
              <a:t>ELU</a:t>
            </a:r>
            <a:endParaRPr sz="2400">
              <a:latin typeface="Calibri Light"/>
              <a:cs typeface="Calibri Ligh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16823" y="3337559"/>
            <a:ext cx="2474976" cy="3291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65592" y="3791711"/>
            <a:ext cx="2170176" cy="42062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803549" y="1736852"/>
            <a:ext cx="14941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/>
              <a:t>Leaky </a:t>
            </a:r>
            <a:r>
              <a:rPr sz="2400" spc="-30" dirty="0"/>
              <a:t>ReLU </a:t>
            </a:r>
            <a:r>
              <a:rPr sz="2400" spc="-25" dirty="0"/>
              <a:t> </a:t>
            </a:r>
            <a:r>
              <a:rPr sz="2400" spc="-10" dirty="0"/>
              <a:t>max(0.1x,</a:t>
            </a:r>
            <a:r>
              <a:rPr sz="2400" spc="-85" dirty="0"/>
              <a:t> </a:t>
            </a:r>
            <a:r>
              <a:rPr sz="2400" spc="-5" dirty="0"/>
              <a:t>x)</a:t>
            </a:r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10264329" y="6705092"/>
            <a:ext cx="1848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0" dirty="0">
                <a:latin typeface="Calibri Light"/>
                <a:cs typeface="Calibri Light"/>
              </a:rPr>
              <a:t>From</a:t>
            </a:r>
            <a:r>
              <a:rPr sz="1200" b="0" spc="-15" dirty="0">
                <a:latin typeface="Calibri Light"/>
                <a:cs typeface="Calibri Light"/>
              </a:rPr>
              <a:t> Feifei</a:t>
            </a:r>
            <a:r>
              <a:rPr sz="1200" b="0" spc="-10" dirty="0">
                <a:latin typeface="Calibri Light"/>
                <a:cs typeface="Calibri Light"/>
              </a:rPr>
              <a:t> </a:t>
            </a:r>
            <a:r>
              <a:rPr sz="1200" b="0" spc="-5" dirty="0">
                <a:latin typeface="Calibri Light"/>
                <a:cs typeface="Calibri Light"/>
              </a:rPr>
              <a:t>Li</a:t>
            </a:r>
            <a:r>
              <a:rPr sz="1200" b="0" spc="-10" dirty="0">
                <a:latin typeface="Calibri Light"/>
                <a:cs typeface="Calibri Light"/>
              </a:rPr>
              <a:t> </a:t>
            </a:r>
            <a:r>
              <a:rPr sz="1200" b="0" spc="-15" dirty="0">
                <a:latin typeface="Calibri Light"/>
                <a:cs typeface="Calibri Light"/>
              </a:rPr>
              <a:t>Stanford</a:t>
            </a:r>
            <a:r>
              <a:rPr sz="1200" b="0" spc="-5" dirty="0">
                <a:latin typeface="Calibri Light"/>
                <a:cs typeface="Calibri Light"/>
              </a:rPr>
              <a:t> Cousre</a:t>
            </a:r>
            <a:endParaRPr sz="1200">
              <a:latin typeface="Calibri Light"/>
              <a:cs typeface="Calibri Ligh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58000" y="4517135"/>
            <a:ext cx="4066032" cy="205130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477000" y="124178"/>
            <a:ext cx="0" cy="6734175"/>
          </a:xfrm>
          <a:custGeom>
            <a:avLst/>
            <a:gdLst/>
            <a:ahLst/>
            <a:cxnLst/>
            <a:rect l="l" t="t" r="r" b="b"/>
            <a:pathLst>
              <a:path h="6734175">
                <a:moveTo>
                  <a:pt x="0" y="0"/>
                </a:moveTo>
                <a:lnTo>
                  <a:pt x="0" y="6733822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0832" y="5132033"/>
            <a:ext cx="4463415" cy="1610995"/>
          </a:xfrm>
          <a:custGeom>
            <a:avLst/>
            <a:gdLst/>
            <a:ahLst/>
            <a:cxnLst/>
            <a:rect l="l" t="t" r="r" b="b"/>
            <a:pathLst>
              <a:path w="4463415" h="1610995">
                <a:moveTo>
                  <a:pt x="0" y="0"/>
                </a:moveTo>
                <a:lnTo>
                  <a:pt x="4463200" y="0"/>
                </a:lnTo>
                <a:lnTo>
                  <a:pt x="4463200" y="1610400"/>
                </a:lnTo>
                <a:lnTo>
                  <a:pt x="0" y="1610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95971" y="5622035"/>
            <a:ext cx="52959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00"/>
              </a:spcBef>
            </a:pPr>
            <a:r>
              <a:rPr sz="3000" b="0" spc="-22" baseline="-16666" dirty="0">
                <a:latin typeface="Calibri Light"/>
                <a:cs typeface="Calibri Light"/>
              </a:rPr>
              <a:t>e</a:t>
            </a:r>
            <a:r>
              <a:rPr sz="1300" b="0" spc="-15" dirty="0">
                <a:latin typeface="Calibri Light"/>
                <a:cs typeface="Calibri Light"/>
              </a:rPr>
              <a:t>z</a:t>
            </a:r>
            <a:endParaRPr sz="1300">
              <a:latin typeface="Calibri Light"/>
              <a:cs typeface="Calibri Light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1500" b="0" dirty="0">
                <a:latin typeface="Calibri Light"/>
                <a:cs typeface="Calibri Light"/>
              </a:rPr>
              <a:t>1</a:t>
            </a:r>
            <a:r>
              <a:rPr sz="1500" b="0" spc="-35" dirty="0">
                <a:latin typeface="Calibri Light"/>
                <a:cs typeface="Calibri Light"/>
              </a:rPr>
              <a:t> </a:t>
            </a:r>
            <a:r>
              <a:rPr sz="1500" b="0" dirty="0">
                <a:latin typeface="Calibri Light"/>
                <a:cs typeface="Calibri Light"/>
              </a:rPr>
              <a:t>+</a:t>
            </a:r>
            <a:r>
              <a:rPr sz="1500" b="0" spc="-35" dirty="0">
                <a:latin typeface="Calibri Light"/>
                <a:cs typeface="Calibri Light"/>
              </a:rPr>
              <a:t> </a:t>
            </a:r>
            <a:r>
              <a:rPr sz="2000" b="0" spc="-15" dirty="0">
                <a:latin typeface="Calibri Light"/>
                <a:cs typeface="Calibri Light"/>
              </a:rPr>
              <a:t>e</a:t>
            </a:r>
            <a:r>
              <a:rPr sz="1950" b="0" spc="-22" baseline="25641" dirty="0">
                <a:latin typeface="Calibri Light"/>
                <a:cs typeface="Calibri Light"/>
              </a:rPr>
              <a:t>z</a:t>
            </a:r>
            <a:endParaRPr sz="1950" baseline="25641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4325" y="0"/>
            <a:ext cx="2003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Bias</a:t>
            </a:r>
            <a:r>
              <a:rPr sz="3600" spc="-85" dirty="0"/>
              <a:t> </a:t>
            </a:r>
            <a:r>
              <a:rPr sz="3600" spc="-70" dirty="0"/>
              <a:t>Term?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994066" y="1292199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1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4066" y="2306293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5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2</a:t>
            </a:r>
            <a:endParaRPr sz="1800" baseline="-13888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4066" y="3372123"/>
            <a:ext cx="621665" cy="62166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1800" b="0" spc="-5" dirty="0">
                <a:latin typeface="Calibri Light"/>
                <a:cs typeface="Calibri Light"/>
              </a:rPr>
              <a:t>x</a:t>
            </a:r>
            <a:r>
              <a:rPr sz="1800" b="0" spc="-7" baseline="-13888" dirty="0">
                <a:latin typeface="Calibri Light"/>
                <a:cs typeface="Calibri Light"/>
              </a:rPr>
              <a:t>3</a:t>
            </a:r>
            <a:endParaRPr sz="1800" baseline="-13888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79778" y="1598621"/>
            <a:ext cx="6448425" cy="3562350"/>
            <a:chOff x="1979778" y="1598621"/>
            <a:chExt cx="6448425" cy="3562350"/>
          </a:xfrm>
        </p:grpSpPr>
        <p:sp>
          <p:nvSpPr>
            <p:cNvPr id="9" name="object 9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460000" y="0"/>
                  </a:moveTo>
                  <a:lnTo>
                    <a:pt x="412968" y="2374"/>
                  </a:lnTo>
                  <a:lnTo>
                    <a:pt x="367294" y="9345"/>
                  </a:lnTo>
                  <a:lnTo>
                    <a:pt x="323210" y="20680"/>
                  </a:lnTo>
                  <a:lnTo>
                    <a:pt x="280947" y="36149"/>
                  </a:lnTo>
                  <a:lnTo>
                    <a:pt x="240737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1" y="134731"/>
                  </a:lnTo>
                  <a:lnTo>
                    <a:pt x="105041" y="167397"/>
                  </a:lnTo>
                  <a:lnTo>
                    <a:pt x="78560" y="202809"/>
                  </a:lnTo>
                  <a:lnTo>
                    <a:pt x="55519" y="240737"/>
                  </a:lnTo>
                  <a:lnTo>
                    <a:pt x="36149" y="280947"/>
                  </a:lnTo>
                  <a:lnTo>
                    <a:pt x="20680" y="323210"/>
                  </a:lnTo>
                  <a:lnTo>
                    <a:pt x="9345" y="367294"/>
                  </a:lnTo>
                  <a:lnTo>
                    <a:pt x="2374" y="412968"/>
                  </a:lnTo>
                  <a:lnTo>
                    <a:pt x="0" y="460000"/>
                  </a:lnTo>
                  <a:lnTo>
                    <a:pt x="2374" y="507032"/>
                  </a:lnTo>
                  <a:lnTo>
                    <a:pt x="9345" y="552706"/>
                  </a:lnTo>
                  <a:lnTo>
                    <a:pt x="20680" y="596790"/>
                  </a:lnTo>
                  <a:lnTo>
                    <a:pt x="36149" y="639053"/>
                  </a:lnTo>
                  <a:lnTo>
                    <a:pt x="55519" y="679263"/>
                  </a:lnTo>
                  <a:lnTo>
                    <a:pt x="78560" y="717190"/>
                  </a:lnTo>
                  <a:lnTo>
                    <a:pt x="105041" y="752603"/>
                  </a:lnTo>
                  <a:lnTo>
                    <a:pt x="134731" y="785269"/>
                  </a:lnTo>
                  <a:lnTo>
                    <a:pt x="167397" y="814958"/>
                  </a:lnTo>
                  <a:lnTo>
                    <a:pt x="202809" y="841439"/>
                  </a:lnTo>
                  <a:lnTo>
                    <a:pt x="240737" y="864481"/>
                  </a:lnTo>
                  <a:lnTo>
                    <a:pt x="280947" y="883851"/>
                  </a:lnTo>
                  <a:lnTo>
                    <a:pt x="323210" y="899319"/>
                  </a:lnTo>
                  <a:lnTo>
                    <a:pt x="367294" y="910655"/>
                  </a:lnTo>
                  <a:lnTo>
                    <a:pt x="412968" y="917625"/>
                  </a:lnTo>
                  <a:lnTo>
                    <a:pt x="460000" y="920000"/>
                  </a:lnTo>
                  <a:lnTo>
                    <a:pt x="507032" y="917625"/>
                  </a:lnTo>
                  <a:lnTo>
                    <a:pt x="552706" y="910655"/>
                  </a:lnTo>
                  <a:lnTo>
                    <a:pt x="596790" y="899319"/>
                  </a:lnTo>
                  <a:lnTo>
                    <a:pt x="639053" y="883851"/>
                  </a:lnTo>
                  <a:lnTo>
                    <a:pt x="679263" y="864481"/>
                  </a:lnTo>
                  <a:lnTo>
                    <a:pt x="717190" y="841439"/>
                  </a:lnTo>
                  <a:lnTo>
                    <a:pt x="752603" y="814958"/>
                  </a:lnTo>
                  <a:lnTo>
                    <a:pt x="785269" y="785269"/>
                  </a:lnTo>
                  <a:lnTo>
                    <a:pt x="814958" y="752603"/>
                  </a:lnTo>
                  <a:lnTo>
                    <a:pt x="841439" y="717190"/>
                  </a:lnTo>
                  <a:lnTo>
                    <a:pt x="864481" y="679263"/>
                  </a:lnTo>
                  <a:lnTo>
                    <a:pt x="883851" y="639053"/>
                  </a:lnTo>
                  <a:lnTo>
                    <a:pt x="899319" y="596790"/>
                  </a:lnTo>
                  <a:lnTo>
                    <a:pt x="910655" y="552706"/>
                  </a:lnTo>
                  <a:lnTo>
                    <a:pt x="917625" y="507032"/>
                  </a:lnTo>
                  <a:lnTo>
                    <a:pt x="920000" y="460000"/>
                  </a:lnTo>
                  <a:lnTo>
                    <a:pt x="917625" y="412968"/>
                  </a:lnTo>
                  <a:lnTo>
                    <a:pt x="910655" y="367294"/>
                  </a:lnTo>
                  <a:lnTo>
                    <a:pt x="899319" y="323210"/>
                  </a:lnTo>
                  <a:lnTo>
                    <a:pt x="883851" y="280947"/>
                  </a:lnTo>
                  <a:lnTo>
                    <a:pt x="864481" y="240737"/>
                  </a:lnTo>
                  <a:lnTo>
                    <a:pt x="841439" y="202809"/>
                  </a:lnTo>
                  <a:lnTo>
                    <a:pt x="814958" y="167397"/>
                  </a:lnTo>
                  <a:lnTo>
                    <a:pt x="785269" y="134731"/>
                  </a:lnTo>
                  <a:lnTo>
                    <a:pt x="752603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3" y="36149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3723" y="1598624"/>
              <a:ext cx="2387600" cy="2089150"/>
            </a:xfrm>
            <a:custGeom>
              <a:avLst/>
              <a:gdLst/>
              <a:ahLst/>
              <a:cxnLst/>
              <a:rect l="l" t="t" r="r" b="b"/>
              <a:pathLst>
                <a:path w="2387600" h="2089150">
                  <a:moveTo>
                    <a:pt x="2387142" y="1024699"/>
                  </a:moveTo>
                  <a:lnTo>
                    <a:pt x="2352751" y="984199"/>
                  </a:lnTo>
                  <a:lnTo>
                    <a:pt x="2295347" y="916444"/>
                  </a:lnTo>
                  <a:lnTo>
                    <a:pt x="2273439" y="967651"/>
                  </a:lnTo>
                  <a:lnTo>
                    <a:pt x="2260308" y="961034"/>
                  </a:lnTo>
                  <a:lnTo>
                    <a:pt x="2260295" y="965339"/>
                  </a:lnTo>
                  <a:lnTo>
                    <a:pt x="3810" y="0"/>
                  </a:lnTo>
                  <a:lnTo>
                    <a:pt x="63" y="8763"/>
                  </a:lnTo>
                  <a:lnTo>
                    <a:pt x="2260269" y="975690"/>
                  </a:lnTo>
                  <a:lnTo>
                    <a:pt x="2260206" y="998588"/>
                  </a:lnTo>
                  <a:lnTo>
                    <a:pt x="2251672" y="1018527"/>
                  </a:lnTo>
                  <a:lnTo>
                    <a:pt x="2245296" y="1018235"/>
                  </a:lnTo>
                  <a:lnTo>
                    <a:pt x="2245957" y="1019746"/>
                  </a:lnTo>
                  <a:lnTo>
                    <a:pt x="1955" y="1013714"/>
                  </a:lnTo>
                  <a:lnTo>
                    <a:pt x="1930" y="1023239"/>
                  </a:lnTo>
                  <a:lnTo>
                    <a:pt x="2247074" y="1029271"/>
                  </a:lnTo>
                  <a:lnTo>
                    <a:pt x="2245398" y="1033208"/>
                  </a:lnTo>
                  <a:lnTo>
                    <a:pt x="2251773" y="1032840"/>
                  </a:lnTo>
                  <a:lnTo>
                    <a:pt x="2260054" y="1051496"/>
                  </a:lnTo>
                  <a:lnTo>
                    <a:pt x="2259990" y="1075969"/>
                  </a:lnTo>
                  <a:lnTo>
                    <a:pt x="0" y="2079955"/>
                  </a:lnTo>
                  <a:lnTo>
                    <a:pt x="3873" y="2088654"/>
                  </a:lnTo>
                  <a:lnTo>
                    <a:pt x="2259965" y="1086421"/>
                  </a:lnTo>
                  <a:lnTo>
                    <a:pt x="2259965" y="1088034"/>
                  </a:lnTo>
                  <a:lnTo>
                    <a:pt x="2273338" y="1081392"/>
                  </a:lnTo>
                  <a:lnTo>
                    <a:pt x="2296858" y="1134300"/>
                  </a:lnTo>
                  <a:lnTo>
                    <a:pt x="2352497" y="1066749"/>
                  </a:lnTo>
                  <a:lnTo>
                    <a:pt x="2386888" y="1025004"/>
                  </a:lnTo>
                  <a:lnTo>
                    <a:pt x="2387142" y="1024877"/>
                  </a:lnTo>
                  <a:lnTo>
                    <a:pt x="2387104" y="102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460000" y="0"/>
                  </a:moveTo>
                  <a:lnTo>
                    <a:pt x="412967" y="2374"/>
                  </a:lnTo>
                  <a:lnTo>
                    <a:pt x="367293" y="9345"/>
                  </a:lnTo>
                  <a:lnTo>
                    <a:pt x="323209" y="20680"/>
                  </a:lnTo>
                  <a:lnTo>
                    <a:pt x="280947" y="36148"/>
                  </a:lnTo>
                  <a:lnTo>
                    <a:pt x="240736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0" y="134730"/>
                  </a:lnTo>
                  <a:lnTo>
                    <a:pt x="105041" y="167396"/>
                  </a:lnTo>
                  <a:lnTo>
                    <a:pt x="78560" y="202809"/>
                  </a:lnTo>
                  <a:lnTo>
                    <a:pt x="55519" y="240736"/>
                  </a:lnTo>
                  <a:lnTo>
                    <a:pt x="36148" y="280946"/>
                  </a:lnTo>
                  <a:lnTo>
                    <a:pt x="20680" y="323209"/>
                  </a:lnTo>
                  <a:lnTo>
                    <a:pt x="9345" y="367293"/>
                  </a:lnTo>
                  <a:lnTo>
                    <a:pt x="2374" y="412966"/>
                  </a:lnTo>
                  <a:lnTo>
                    <a:pt x="0" y="459999"/>
                  </a:lnTo>
                  <a:lnTo>
                    <a:pt x="2374" y="507031"/>
                  </a:lnTo>
                  <a:lnTo>
                    <a:pt x="9345" y="552705"/>
                  </a:lnTo>
                  <a:lnTo>
                    <a:pt x="20680" y="596788"/>
                  </a:lnTo>
                  <a:lnTo>
                    <a:pt x="36148" y="639051"/>
                  </a:lnTo>
                  <a:lnTo>
                    <a:pt x="55519" y="679262"/>
                  </a:lnTo>
                  <a:lnTo>
                    <a:pt x="78560" y="717189"/>
                  </a:lnTo>
                  <a:lnTo>
                    <a:pt x="105041" y="752601"/>
                  </a:lnTo>
                  <a:lnTo>
                    <a:pt x="134730" y="785268"/>
                  </a:lnTo>
                  <a:lnTo>
                    <a:pt x="167397" y="814957"/>
                  </a:lnTo>
                  <a:lnTo>
                    <a:pt x="202809" y="841438"/>
                  </a:lnTo>
                  <a:lnTo>
                    <a:pt x="240736" y="864479"/>
                  </a:lnTo>
                  <a:lnTo>
                    <a:pt x="280947" y="883850"/>
                  </a:lnTo>
                  <a:lnTo>
                    <a:pt x="323209" y="899318"/>
                  </a:lnTo>
                  <a:lnTo>
                    <a:pt x="367293" y="910653"/>
                  </a:lnTo>
                  <a:lnTo>
                    <a:pt x="412967" y="917624"/>
                  </a:lnTo>
                  <a:lnTo>
                    <a:pt x="460000" y="919999"/>
                  </a:lnTo>
                  <a:lnTo>
                    <a:pt x="507032" y="917624"/>
                  </a:lnTo>
                  <a:lnTo>
                    <a:pt x="552706" y="910653"/>
                  </a:lnTo>
                  <a:lnTo>
                    <a:pt x="596790" y="899318"/>
                  </a:lnTo>
                  <a:lnTo>
                    <a:pt x="639052" y="883850"/>
                  </a:lnTo>
                  <a:lnTo>
                    <a:pt x="679263" y="864479"/>
                  </a:lnTo>
                  <a:lnTo>
                    <a:pt x="717190" y="841438"/>
                  </a:lnTo>
                  <a:lnTo>
                    <a:pt x="752602" y="814957"/>
                  </a:lnTo>
                  <a:lnTo>
                    <a:pt x="785268" y="785268"/>
                  </a:lnTo>
                  <a:lnTo>
                    <a:pt x="814958" y="752601"/>
                  </a:lnTo>
                  <a:lnTo>
                    <a:pt x="841438" y="717189"/>
                  </a:lnTo>
                  <a:lnTo>
                    <a:pt x="864480" y="679262"/>
                  </a:lnTo>
                  <a:lnTo>
                    <a:pt x="883850" y="639051"/>
                  </a:lnTo>
                  <a:lnTo>
                    <a:pt x="899318" y="596788"/>
                  </a:lnTo>
                  <a:lnTo>
                    <a:pt x="910653" y="552705"/>
                  </a:lnTo>
                  <a:lnTo>
                    <a:pt x="917624" y="507031"/>
                  </a:lnTo>
                  <a:lnTo>
                    <a:pt x="919999" y="459999"/>
                  </a:lnTo>
                  <a:lnTo>
                    <a:pt x="917624" y="412966"/>
                  </a:lnTo>
                  <a:lnTo>
                    <a:pt x="910653" y="367293"/>
                  </a:lnTo>
                  <a:lnTo>
                    <a:pt x="899318" y="323209"/>
                  </a:lnTo>
                  <a:lnTo>
                    <a:pt x="883850" y="280946"/>
                  </a:lnTo>
                  <a:lnTo>
                    <a:pt x="864480" y="240736"/>
                  </a:lnTo>
                  <a:lnTo>
                    <a:pt x="841438" y="202809"/>
                  </a:lnTo>
                  <a:lnTo>
                    <a:pt x="814958" y="167396"/>
                  </a:lnTo>
                  <a:lnTo>
                    <a:pt x="785268" y="134730"/>
                  </a:lnTo>
                  <a:lnTo>
                    <a:pt x="752602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2" y="36148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0859" y="2562174"/>
              <a:ext cx="1577340" cy="127000"/>
            </a:xfrm>
            <a:custGeom>
              <a:avLst/>
              <a:gdLst/>
              <a:ahLst/>
              <a:cxnLst/>
              <a:rect l="l" t="t" r="r" b="b"/>
              <a:pathLst>
                <a:path w="1577340" h="127000">
                  <a:moveTo>
                    <a:pt x="1450200" y="68262"/>
                  </a:moveTo>
                  <a:lnTo>
                    <a:pt x="1450111" y="127000"/>
                  </a:lnTo>
                  <a:lnTo>
                    <a:pt x="1567995" y="68281"/>
                  </a:lnTo>
                  <a:lnTo>
                    <a:pt x="1462902" y="68281"/>
                  </a:lnTo>
                  <a:lnTo>
                    <a:pt x="1450200" y="68262"/>
                  </a:lnTo>
                  <a:close/>
                </a:path>
                <a:path w="1577340" h="127000">
                  <a:moveTo>
                    <a:pt x="1450215" y="58737"/>
                  </a:moveTo>
                  <a:lnTo>
                    <a:pt x="1450200" y="68262"/>
                  </a:lnTo>
                  <a:lnTo>
                    <a:pt x="1462902" y="68281"/>
                  </a:lnTo>
                  <a:lnTo>
                    <a:pt x="1462918" y="58756"/>
                  </a:lnTo>
                  <a:lnTo>
                    <a:pt x="1450215" y="58737"/>
                  </a:lnTo>
                  <a:close/>
                </a:path>
                <a:path w="1577340" h="127000">
                  <a:moveTo>
                    <a:pt x="1450304" y="0"/>
                  </a:moveTo>
                  <a:lnTo>
                    <a:pt x="1450215" y="58737"/>
                  </a:lnTo>
                  <a:lnTo>
                    <a:pt x="1462918" y="58756"/>
                  </a:lnTo>
                  <a:lnTo>
                    <a:pt x="1462902" y="68281"/>
                  </a:lnTo>
                  <a:lnTo>
                    <a:pt x="1567995" y="68281"/>
                  </a:lnTo>
                  <a:lnTo>
                    <a:pt x="1577207" y="63693"/>
                  </a:lnTo>
                  <a:lnTo>
                    <a:pt x="1450304" y="0"/>
                  </a:lnTo>
                  <a:close/>
                </a:path>
                <a:path w="1577340" h="127000">
                  <a:moveTo>
                    <a:pt x="15" y="56530"/>
                  </a:moveTo>
                  <a:lnTo>
                    <a:pt x="0" y="66055"/>
                  </a:lnTo>
                  <a:lnTo>
                    <a:pt x="1450200" y="68262"/>
                  </a:lnTo>
                  <a:lnTo>
                    <a:pt x="1450215" y="58737"/>
                  </a:lnTo>
                  <a:lnTo>
                    <a:pt x="15" y="5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4066" y="4524940"/>
              <a:ext cx="621665" cy="621665"/>
            </a:xfrm>
            <a:custGeom>
              <a:avLst/>
              <a:gdLst/>
              <a:ahLst/>
              <a:cxnLst/>
              <a:rect l="l" t="t" r="r" b="b"/>
              <a:pathLst>
                <a:path w="621664" h="621664">
                  <a:moveTo>
                    <a:pt x="0" y="0"/>
                  </a:moveTo>
                  <a:lnTo>
                    <a:pt x="621600" y="0"/>
                  </a:lnTo>
                  <a:lnTo>
                    <a:pt x="621600" y="621600"/>
                  </a:lnTo>
                  <a:lnTo>
                    <a:pt x="0" y="621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77073" y="4672076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+1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12428" y="2409508"/>
            <a:ext cx="7232650" cy="2430145"/>
            <a:chOff x="2612428" y="2409508"/>
            <a:chExt cx="7232650" cy="2430145"/>
          </a:xfrm>
        </p:grpSpPr>
        <p:sp>
          <p:nvSpPr>
            <p:cNvPr id="18" name="object 18"/>
            <p:cNvSpPr/>
            <p:nvPr/>
          </p:nvSpPr>
          <p:spPr>
            <a:xfrm>
              <a:off x="2612428" y="2566187"/>
              <a:ext cx="7232650" cy="2273300"/>
            </a:xfrm>
            <a:custGeom>
              <a:avLst/>
              <a:gdLst/>
              <a:ahLst/>
              <a:cxnLst/>
              <a:rect l="l" t="t" r="r" b="b"/>
              <a:pathLst>
                <a:path w="7232650" h="2273300">
                  <a:moveTo>
                    <a:pt x="2388438" y="57162"/>
                  </a:moveTo>
                  <a:lnTo>
                    <a:pt x="2252141" y="96964"/>
                  </a:lnTo>
                  <a:lnTo>
                    <a:pt x="2292083" y="140030"/>
                  </a:lnTo>
                  <a:lnTo>
                    <a:pt x="0" y="2266061"/>
                  </a:lnTo>
                  <a:lnTo>
                    <a:pt x="6477" y="2273046"/>
                  </a:lnTo>
                  <a:lnTo>
                    <a:pt x="2298560" y="147015"/>
                  </a:lnTo>
                  <a:lnTo>
                    <a:pt x="2338501" y="190080"/>
                  </a:lnTo>
                  <a:lnTo>
                    <a:pt x="2360549" y="131394"/>
                  </a:lnTo>
                  <a:lnTo>
                    <a:pt x="2388438" y="57162"/>
                  </a:lnTo>
                  <a:close/>
                </a:path>
                <a:path w="7232650" h="2273300">
                  <a:moveTo>
                    <a:pt x="7223150" y="68300"/>
                  </a:moveTo>
                  <a:lnTo>
                    <a:pt x="7117715" y="68300"/>
                  </a:lnTo>
                  <a:lnTo>
                    <a:pt x="7105015" y="68300"/>
                  </a:lnTo>
                  <a:lnTo>
                    <a:pt x="7104837" y="126987"/>
                  </a:lnTo>
                  <a:lnTo>
                    <a:pt x="7223150" y="68300"/>
                  </a:lnTo>
                  <a:close/>
                </a:path>
                <a:path w="7232650" h="2273300">
                  <a:moveTo>
                    <a:pt x="7232028" y="63881"/>
                  </a:moveTo>
                  <a:lnTo>
                    <a:pt x="7105231" y="0"/>
                  </a:lnTo>
                  <a:lnTo>
                    <a:pt x="7105053" y="58737"/>
                  </a:lnTo>
                  <a:lnTo>
                    <a:pt x="5805652" y="54724"/>
                  </a:lnTo>
                  <a:lnTo>
                    <a:pt x="5805614" y="64249"/>
                  </a:lnTo>
                  <a:lnTo>
                    <a:pt x="7105015" y="68262"/>
                  </a:lnTo>
                  <a:lnTo>
                    <a:pt x="7117715" y="68300"/>
                  </a:lnTo>
                  <a:lnTo>
                    <a:pt x="7223226" y="68262"/>
                  </a:lnTo>
                  <a:lnTo>
                    <a:pt x="7232028" y="63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04999" y="2428558"/>
              <a:ext cx="434975" cy="373380"/>
            </a:xfrm>
            <a:custGeom>
              <a:avLst/>
              <a:gdLst/>
              <a:ahLst/>
              <a:cxnLst/>
              <a:rect l="l" t="t" r="r" b="b"/>
              <a:pathLst>
                <a:path w="434975" h="373380">
                  <a:moveTo>
                    <a:pt x="434883" y="0"/>
                  </a:moveTo>
                  <a:lnTo>
                    <a:pt x="380332" y="3803"/>
                  </a:lnTo>
                  <a:lnTo>
                    <a:pt x="326087" y="18051"/>
                  </a:lnTo>
                  <a:lnTo>
                    <a:pt x="276963" y="43119"/>
                  </a:lnTo>
                  <a:lnTo>
                    <a:pt x="237779" y="79384"/>
                  </a:lnTo>
                  <a:lnTo>
                    <a:pt x="209291" y="146151"/>
                  </a:lnTo>
                  <a:lnTo>
                    <a:pt x="199191" y="220401"/>
                  </a:lnTo>
                  <a:lnTo>
                    <a:pt x="197545" y="256597"/>
                  </a:lnTo>
                  <a:lnTo>
                    <a:pt x="195138" y="274211"/>
                  </a:lnTo>
                  <a:lnTo>
                    <a:pt x="188762" y="290383"/>
                  </a:lnTo>
                  <a:lnTo>
                    <a:pt x="154017" y="328151"/>
                  </a:lnTo>
                  <a:lnTo>
                    <a:pt x="106876" y="353753"/>
                  </a:lnTo>
                  <a:lnTo>
                    <a:pt x="53487" y="368300"/>
                  </a:lnTo>
                  <a:lnTo>
                    <a:pt x="0" y="372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22888" y="2163571"/>
            <a:ext cx="11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0008" y="5272532"/>
            <a:ext cx="2179320" cy="9398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2400" b="0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2400" b="0" spc="-20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=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spc="-5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spc="-7" baseline="23148" dirty="0">
                <a:solidFill>
                  <a:srgbClr val="FF00FF"/>
                </a:solidFill>
                <a:latin typeface="Calibri Light"/>
                <a:cs typeface="Calibri Light"/>
              </a:rPr>
              <a:t>T</a:t>
            </a:r>
            <a:r>
              <a:rPr sz="1800" b="0" spc="-15" baseline="23148" dirty="0">
                <a:solidFill>
                  <a:srgbClr val="FF00FF"/>
                </a:solidFill>
                <a:latin typeface="Calibri Light"/>
                <a:cs typeface="Calibri Light"/>
              </a:rPr>
              <a:t> </a:t>
            </a:r>
            <a:r>
              <a:rPr sz="1650" b="0" baseline="25252" dirty="0">
                <a:latin typeface="Calibri Light"/>
                <a:cs typeface="Calibri Light"/>
              </a:rPr>
              <a:t>.</a:t>
            </a:r>
            <a:r>
              <a:rPr sz="1650" b="0" spc="-44" baseline="25252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x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+</a:t>
            </a:r>
            <a:r>
              <a:rPr sz="1800" b="0" spc="-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b</a:t>
            </a:r>
            <a:endParaRPr sz="1800">
              <a:latin typeface="Calibri Light"/>
              <a:cs typeface="Calibri Light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  <a:tabLst>
                <a:tab pos="1988820" algn="l"/>
              </a:tabLst>
            </a:pPr>
            <a:r>
              <a:rPr sz="2400" b="0" dirty="0">
                <a:latin typeface="Calibri Light"/>
                <a:cs typeface="Calibri Light"/>
              </a:rPr>
              <a:t>y = </a:t>
            </a:r>
            <a:r>
              <a:rPr sz="2400" b="0" spc="-5" dirty="0">
                <a:latin typeface="Calibri Light"/>
                <a:cs typeface="Calibri Light"/>
              </a:rPr>
              <a:t>sigmoid(</a:t>
            </a:r>
            <a:r>
              <a:rPr sz="2400" b="0" spc="-5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2400" b="0" spc="-5" dirty="0">
                <a:latin typeface="Calibri Light"/>
                <a:cs typeface="Calibri Light"/>
              </a:rPr>
              <a:t>)	</a:t>
            </a:r>
            <a:r>
              <a:rPr sz="2400" b="0" dirty="0">
                <a:latin typeface="Calibri Light"/>
                <a:cs typeface="Calibri Light"/>
              </a:rPr>
              <a:t>=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67446" y="63637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898989"/>
                </a:solidFill>
                <a:latin typeface="Calibri Light"/>
                <a:cs typeface="Calibri Light"/>
              </a:rPr>
              <a:t>11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50683" y="6139148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4325" y="2678683"/>
            <a:ext cx="692785" cy="92201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b="0" spc="-5" dirty="0">
                <a:latin typeface="Calibri Light"/>
                <a:cs typeface="Calibri Light"/>
              </a:rPr>
              <a:t>Input</a:t>
            </a:r>
            <a:r>
              <a:rPr sz="1800" b="0" spc="-8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x</a:t>
            </a:r>
            <a:endParaRPr sz="2400">
              <a:latin typeface="Calibri Light"/>
              <a:cs typeface="Calibri Light"/>
            </a:endParaRPr>
          </a:p>
          <a:p>
            <a:pPr marL="201295">
              <a:lnSpc>
                <a:spcPct val="100000"/>
              </a:lnSpc>
              <a:spcBef>
                <a:spcPts val="865"/>
              </a:spcBef>
            </a:pPr>
            <a:r>
              <a:rPr sz="1800" b="0" dirty="0">
                <a:solidFill>
                  <a:srgbClr val="434343"/>
                </a:solidFill>
                <a:latin typeface="Calibri Light"/>
                <a:cs typeface="Calibri Light"/>
              </a:rPr>
              <a:t>p</a:t>
            </a:r>
            <a:r>
              <a:rPr sz="1800" b="0" spc="-4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34343"/>
                </a:solidFill>
                <a:latin typeface="Calibri Light"/>
                <a:cs typeface="Calibri Light"/>
              </a:rPr>
              <a:t>=</a:t>
            </a:r>
            <a:r>
              <a:rPr sz="1800" b="0" spc="-4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434343"/>
                </a:solidFill>
                <a:latin typeface="Calibri Light"/>
                <a:cs typeface="Calibri Light"/>
              </a:rPr>
              <a:t>3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1574" y="1486915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0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1591" y="2066035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0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1574" y="2593340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0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4374" y="3310635"/>
            <a:ext cx="260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0" baseline="-17361" dirty="0">
                <a:solidFill>
                  <a:srgbClr val="FF00FF"/>
                </a:solidFill>
                <a:latin typeface="Calibri Light"/>
                <a:cs typeface="Calibri Light"/>
              </a:rPr>
              <a:t>b</a:t>
            </a:r>
            <a:r>
              <a:rPr sz="1200" b="0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2313" y="2247900"/>
            <a:ext cx="886460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 Light"/>
                <a:cs typeface="Calibri Light"/>
              </a:rPr>
              <a:t>Σ</a:t>
            </a:r>
            <a:endParaRPr sz="3200" dirty="0">
              <a:latin typeface="Calibri Light"/>
              <a:cs typeface="Calibri Light"/>
            </a:endParaRPr>
          </a:p>
          <a:p>
            <a:pPr marL="41910" marR="5080" indent="-29845">
              <a:lnSpc>
                <a:spcPts val="2110"/>
              </a:lnSpc>
              <a:spcBef>
                <a:spcPts val="3404"/>
              </a:spcBef>
            </a:pPr>
            <a:r>
              <a:rPr sz="1800" b="0" spc="-5" dirty="0">
                <a:latin typeface="Calibri Light"/>
                <a:cs typeface="Calibri Light"/>
              </a:rPr>
              <a:t>S</a:t>
            </a:r>
            <a:r>
              <a:rPr sz="1800" b="0" dirty="0">
                <a:latin typeface="Calibri Light"/>
                <a:cs typeface="Calibri Light"/>
              </a:rPr>
              <a:t>um</a:t>
            </a:r>
            <a:r>
              <a:rPr lang="en-US" sz="1800" b="0" dirty="0">
                <a:latin typeface="Calibri Light"/>
                <a:cs typeface="Calibri Light"/>
              </a:rPr>
              <a:t>m</a:t>
            </a:r>
            <a:r>
              <a:rPr sz="1800" b="0" dirty="0">
                <a:latin typeface="Calibri Light"/>
                <a:cs typeface="Calibri Light"/>
              </a:rPr>
              <a:t>ing  </a:t>
            </a:r>
            <a:r>
              <a:rPr sz="1800" b="0" spc="-5" dirty="0">
                <a:latin typeface="Calibri Light"/>
                <a:cs typeface="Calibri Light"/>
              </a:rPr>
              <a:t>Function</a:t>
            </a: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10407" y="3151123"/>
            <a:ext cx="82867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35560">
              <a:lnSpc>
                <a:spcPts val="2110"/>
              </a:lnSpc>
              <a:spcBef>
                <a:spcPts val="210"/>
              </a:spcBef>
            </a:pPr>
            <a:r>
              <a:rPr sz="1800" b="0" spc="-5" dirty="0">
                <a:latin typeface="Calibri Light"/>
                <a:cs typeface="Calibri Light"/>
              </a:rPr>
              <a:t>Sigmoid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F</a:t>
            </a:r>
            <a:r>
              <a:rPr sz="1800" b="0" dirty="0">
                <a:latin typeface="Calibri Light"/>
                <a:cs typeface="Calibri Light"/>
              </a:rPr>
              <a:t>un</a:t>
            </a:r>
            <a:r>
              <a:rPr sz="1800" b="0" spc="-5" dirty="0">
                <a:latin typeface="Calibri Light"/>
                <a:cs typeface="Calibri Light"/>
              </a:rPr>
              <a:t>c</a:t>
            </a:r>
            <a:r>
              <a:rPr sz="1800" b="0" spc="-10" dirty="0">
                <a:latin typeface="Calibri Light"/>
                <a:cs typeface="Calibri Light"/>
              </a:rPr>
              <a:t>t</a:t>
            </a:r>
            <a:r>
              <a:rPr sz="1800" b="0" dirty="0">
                <a:latin typeface="Calibri Light"/>
                <a:cs typeface="Calibri Light"/>
              </a:rPr>
              <a:t>i</a:t>
            </a:r>
            <a:r>
              <a:rPr sz="1800" b="0" spc="-5" dirty="0">
                <a:latin typeface="Calibri Light"/>
                <a:cs typeface="Calibri Light"/>
              </a:rPr>
              <a:t>o</a:t>
            </a:r>
            <a:r>
              <a:rPr sz="1800" b="0" dirty="0">
                <a:latin typeface="Calibri Light"/>
                <a:cs typeface="Calibri Light"/>
              </a:rPr>
              <a:t>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13794" y="4281932"/>
            <a:ext cx="105600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72085" marR="5080" indent="-160020">
              <a:lnSpc>
                <a:spcPts val="2090"/>
              </a:lnSpc>
              <a:spcBef>
                <a:spcPts val="225"/>
              </a:spcBef>
            </a:pPr>
            <a:r>
              <a:rPr sz="1800" b="0" spc="-5" dirty="0">
                <a:latin typeface="Calibri Light"/>
                <a:cs typeface="Calibri Light"/>
              </a:rPr>
              <a:t>Multiply</a:t>
            </a:r>
            <a:r>
              <a:rPr sz="1800" b="0" spc="-6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by </a:t>
            </a:r>
            <a:r>
              <a:rPr sz="1800" b="0" spc="-39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weights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23191" y="2425700"/>
            <a:ext cx="135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 Light"/>
                <a:cs typeface="Calibri Light"/>
              </a:rPr>
              <a:t>ŷ</a:t>
            </a:r>
            <a:r>
              <a:rPr sz="1800" b="0" spc="-3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=</a:t>
            </a:r>
            <a:r>
              <a:rPr sz="1800" b="0" spc="-25" dirty="0">
                <a:latin typeface="Calibri Light"/>
                <a:cs typeface="Calibri Light"/>
              </a:rPr>
              <a:t> </a:t>
            </a:r>
            <a:r>
              <a:rPr sz="1800" b="0" spc="-5" dirty="0">
                <a:latin typeface="Calibri Light"/>
                <a:cs typeface="Calibri Light"/>
              </a:rPr>
              <a:t>P(Y=1|x,</a:t>
            </a:r>
            <a:r>
              <a:rPr sz="1800" b="0" spc="-5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800" b="0" spc="-5" dirty="0">
                <a:latin typeface="Calibri Light"/>
                <a:cs typeface="Calibri Light"/>
              </a:rPr>
              <a:t>)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2357</Words>
  <Application>Microsoft Office PowerPoint</Application>
  <PresentationFormat>Widescreen</PresentationFormat>
  <Paragraphs>529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MS PGothic</vt:lpstr>
      <vt:lpstr>Yu Gothic Light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Ubuntu</vt:lpstr>
      <vt:lpstr>Wingdings</vt:lpstr>
      <vt:lpstr>Office Theme</vt:lpstr>
      <vt:lpstr>Basic Neural Network Models</vt:lpstr>
      <vt:lpstr>e0  x</vt:lpstr>
      <vt:lpstr>ReWrite Logistic Regression as two stages:</vt:lpstr>
      <vt:lpstr>One “Neuron”: Expanded Logistic Regression</vt:lpstr>
      <vt:lpstr>E.g., Many Possible Nonlinearity Functions (aka transfer or activation functions)</vt:lpstr>
      <vt:lpstr>DNN Basics</vt:lpstr>
      <vt:lpstr>History  Perceptron: 1-Neuron Unit with Step</vt:lpstr>
      <vt:lpstr>Leaky ReLU  max(0.1x, x)</vt:lpstr>
      <vt:lpstr>Bias Term?</vt:lpstr>
      <vt:lpstr>Without/ with  Bias Term</vt:lpstr>
      <vt:lpstr>Roadmap: DNN Basics</vt:lpstr>
      <vt:lpstr>Neuron Representation</vt:lpstr>
      <vt:lpstr>Multi-Layer Perceptron (MLP)- (Feed-Forward NN)</vt:lpstr>
      <vt:lpstr>Multi-Layer Perceptron (MLP)- (Feed-Forward NN)</vt:lpstr>
      <vt:lpstr>Bias</vt:lpstr>
      <vt:lpstr>PowerPoint Presentation</vt:lpstr>
      <vt:lpstr>PowerPoint Presentation</vt:lpstr>
      <vt:lpstr>PowerPoint Presentation</vt:lpstr>
      <vt:lpstr>“Deep” Neural Networks (i.e. many hidden layers)</vt:lpstr>
      <vt:lpstr>E.g., SSE loss on Multi-Layer Perceptron (MLP) for Regression</vt:lpstr>
      <vt:lpstr>e.g., Cross-Entropy loss for Multi-Layer Perceptron (MLP) for Binary Classification</vt:lpstr>
      <vt:lpstr>e.g., Cross-Entropy loss for Multi-Layer Perceptron (MLP) for Binary Classification</vt:lpstr>
      <vt:lpstr>Binary Classification  Multi-Class Classification</vt:lpstr>
      <vt:lpstr>PowerPoint Presentation</vt:lpstr>
      <vt:lpstr>PowerPoint Presentation</vt:lpstr>
      <vt:lpstr>PowerPoint Presentation</vt:lpstr>
      <vt:lpstr>PowerPoint Presentation</vt:lpstr>
      <vt:lpstr>Summary Recap: Multi-Class Classification Loss Cross Entropy Loss</vt:lpstr>
      <vt:lpstr>Conclusion: Logistic: a special case of softmax for two classes</vt:lpstr>
      <vt:lpstr>e.g., “Block View” of Logistic Regression</vt:lpstr>
      <vt:lpstr>e.g., “Block View” of multi-class NN</vt:lpstr>
      <vt:lpstr>PowerPoint Presentation</vt:lpstr>
      <vt:lpstr>PowerPoint Presentation</vt:lpstr>
      <vt:lpstr>Training Neural Networks by Backpropagation - to  jointly optimize all parameters</vt:lpstr>
      <vt:lpstr>Non-linearities: The starting points</vt:lpstr>
      <vt:lpstr>Non-linearities: The new world order</vt:lpstr>
      <vt:lpstr>Parameter Initialization</vt:lpstr>
      <vt:lpstr>Optimizers</vt:lpstr>
      <vt:lpstr>Learning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Neural Network Models</dc:title>
  <cp:lastModifiedBy>Dr. Nouhad Rizk</cp:lastModifiedBy>
  <cp:revision>14</cp:revision>
  <dcterms:created xsi:type="dcterms:W3CDTF">2021-08-04T16:48:38Z</dcterms:created>
  <dcterms:modified xsi:type="dcterms:W3CDTF">2021-08-06T01:59:16Z</dcterms:modified>
</cp:coreProperties>
</file>