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2" r:id="rId2"/>
    <p:sldId id="262" r:id="rId3"/>
    <p:sldId id="334" r:id="rId4"/>
    <p:sldId id="335" r:id="rId5"/>
    <p:sldId id="336" r:id="rId6"/>
    <p:sldId id="337" r:id="rId7"/>
    <p:sldId id="338" r:id="rId8"/>
    <p:sldId id="339" r:id="rId9"/>
    <p:sldId id="341" r:id="rId10"/>
    <p:sldId id="342" r:id="rId11"/>
    <p:sldId id="340" r:id="rId12"/>
    <p:sldId id="343" r:id="rId13"/>
    <p:sldId id="345" r:id="rId14"/>
    <p:sldId id="346" r:id="rId15"/>
    <p:sldId id="348" r:id="rId16"/>
    <p:sldId id="349" r:id="rId17"/>
    <p:sldId id="347" r:id="rId18"/>
    <p:sldId id="350" r:id="rId19"/>
    <p:sldId id="351" r:id="rId20"/>
    <p:sldId id="352" r:id="rId21"/>
    <p:sldId id="344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19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0756" y="534582"/>
            <a:ext cx="8956886" cy="49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A87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A87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A87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0756" y="487306"/>
            <a:ext cx="6331584" cy="544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A87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3898" y="2102547"/>
            <a:ext cx="7582534" cy="2077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5356" y="6971093"/>
            <a:ext cx="282575" cy="25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138EBC-6FF5-4047-831A-03120568F03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505200" y="2667000"/>
            <a:ext cx="7040880" cy="846386"/>
          </a:xfrm>
        </p:spPr>
        <p:txBody>
          <a:bodyPr/>
          <a:lstStyle/>
          <a:p>
            <a:r>
              <a:rPr lang="en-US" sz="5500" spc="5" dirty="0">
                <a:solidFill>
                  <a:srgbClr val="3A87FF"/>
                </a:solidFill>
                <a:latin typeface="Calibri"/>
                <a:ea typeface="+mj-ea"/>
                <a:cs typeface="Calibri"/>
              </a:rPr>
              <a:t>PROBLEM</a:t>
            </a:r>
            <a:r>
              <a:rPr lang="en-US" sz="5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65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756" y="487306"/>
            <a:ext cx="775504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The gradient of the function g(</a:t>
            </a:r>
            <a:r>
              <a:rPr lang="en-US" spc="5" dirty="0" err="1"/>
              <a:t>x,y</a:t>
            </a:r>
            <a:r>
              <a:rPr lang="en-US" spc="5" dirty="0"/>
              <a:t>) = 2x+y⁸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99956" y="1396714"/>
            <a:ext cx="8483600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marR="0" lvl="0" indent="-36703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429895" algn="l"/>
                <a:tab pos="430530" algn="l"/>
              </a:tabLst>
              <a:defRPr/>
            </a:pPr>
            <a:r>
              <a:rPr lang="en-US" sz="4800" b="0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harter"/>
              </a:rPr>
              <a:t>is a horizontal vector, composed of the two partials: </a:t>
            </a:r>
          </a:p>
          <a:p>
            <a:pPr marL="62865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0000"/>
              </a:buClr>
              <a:buSzTx/>
              <a:tabLst>
                <a:tab pos="429895" algn="l"/>
                <a:tab pos="43053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harter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3E24-0612-B3C1-CD85-7CBBC236961D}"/>
              </a:ext>
            </a:extLst>
          </p:cNvPr>
          <p:cNvSpPr txBox="1"/>
          <p:nvPr/>
        </p:nvSpPr>
        <p:spPr>
          <a:xfrm>
            <a:off x="1524000" y="5007722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gradient of the function in the x-direction,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56D99-E83C-8C84-22E2-36C489812222}"/>
              </a:ext>
            </a:extLst>
          </p:cNvPr>
          <p:cNvSpPr txBox="1"/>
          <p:nvPr/>
        </p:nvSpPr>
        <p:spPr>
          <a:xfrm>
            <a:off x="4114800" y="5869927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gradient of the function in the y-direction,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3B218C-7513-3A02-43E7-07AAB1749C43}"/>
              </a:ext>
            </a:extLst>
          </p:cNvPr>
          <p:cNvCxnSpPr/>
          <p:nvPr/>
        </p:nvCxnSpPr>
        <p:spPr>
          <a:xfrm flipV="1">
            <a:off x="2819400" y="42672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F6A286-31A1-9961-5F00-E6888A124B60}"/>
              </a:ext>
            </a:extLst>
          </p:cNvPr>
          <p:cNvCxnSpPr/>
          <p:nvPr/>
        </p:nvCxnSpPr>
        <p:spPr>
          <a:xfrm flipH="1" flipV="1">
            <a:off x="6248400" y="4456486"/>
            <a:ext cx="838200" cy="125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33A0F1-0648-7261-8E2C-FAE634B06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41549"/>
            <a:ext cx="8991600" cy="11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6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500" dirty="0">
                <a:latin typeface="Calibri"/>
                <a:cs typeface="Calibri"/>
              </a:rPr>
              <a:t>11</a:t>
            </a:fld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756" y="487306"/>
            <a:ext cx="7755044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pc="5" dirty="0"/>
              <a:t>Gradient of a Vector Function</a:t>
            </a:r>
            <a:br>
              <a:rPr lang="en-US" spc="5" dirty="0"/>
            </a:br>
            <a:r>
              <a:rPr lang="en-US" spc="5" dirty="0"/>
              <a:t> :Jacobian Matrix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4666422"/>
            <a:ext cx="8483600" cy="3105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A neural network with just one layer </a:t>
            </a: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dirty="0">
                <a:solidFill>
                  <a:srgbClr val="292929"/>
                </a:solidFill>
                <a:latin typeface="charter"/>
              </a:rPr>
              <a:t>A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loss function (Mean Squared Error (MSE))</a:t>
            </a: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One neuron,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harter"/>
              </a:rPr>
              <a:t>nuerous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weights 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w₁, w₂, w₃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…, a bias 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b</a:t>
            </a: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i="1" dirty="0">
                <a:solidFill>
                  <a:srgbClr val="292929"/>
                </a:solidFill>
                <a:latin typeface="charter"/>
              </a:rPr>
              <a:t>A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harter"/>
              </a:rPr>
              <a:t>ReLU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activation</a:t>
            </a: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endParaRPr lang="en-US" sz="2800" dirty="0">
              <a:solidFill>
                <a:srgbClr val="292929"/>
              </a:solidFill>
              <a:latin typeface="charter"/>
            </a:endParaRP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endParaRPr lang="en-US" sz="28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3E4A1-9C7F-D6B2-F7BB-2965C99E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31" y="2133600"/>
            <a:ext cx="73628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500" dirty="0">
                <a:latin typeface="Calibri"/>
                <a:cs typeface="Calibri"/>
              </a:rPr>
              <a:t>12</a:t>
            </a:fld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580"/>
            <a:ext cx="775504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pc="5" dirty="0"/>
              <a:t>Gradient of the identity function f(x) =x</a:t>
            </a:r>
            <a:endParaRPr spc="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EC7-0341-2575-D1AE-1AB9C2E1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99844"/>
            <a:ext cx="3305175" cy="194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BB2F8-060E-27E3-1E9C-847CCD6A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31044"/>
            <a:ext cx="9315450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C66C69-4899-DA7A-B3C2-D00ACB0D5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795796"/>
            <a:ext cx="3057525" cy="981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2C3D3E-F612-EA2B-344F-9C9A447EB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314" y="4115328"/>
            <a:ext cx="7019925" cy="33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9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500" dirty="0">
                <a:latin typeface="Calibri"/>
                <a:cs typeface="Calibri"/>
              </a:rPr>
              <a:t>13</a:t>
            </a:fld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756" y="487306"/>
            <a:ext cx="470704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pc="5" dirty="0"/>
              <a:t>Gradient of vector sum</a:t>
            </a:r>
            <a:endParaRPr spc="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5F160-339C-8D45-02CD-0B79C251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617" y="442082"/>
            <a:ext cx="1647825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DBF2E-3660-D5C1-BD3B-1BF9AB81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1828800"/>
            <a:ext cx="4964935" cy="99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C7E6D5-7031-1D52-E2D9-4098C7E72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883191"/>
            <a:ext cx="7835892" cy="990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C55FD7-6722-ECED-135D-45A2F7AB977E}"/>
              </a:ext>
            </a:extLst>
          </p:cNvPr>
          <p:cNvSpPr txBox="1"/>
          <p:nvPr/>
        </p:nvSpPr>
        <p:spPr>
          <a:xfrm>
            <a:off x="914400" y="2889209"/>
            <a:ext cx="838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since the partial derivative of a function with respect to a variable that’s not in the function is zero, it can be further simplified as: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088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58DA20-06C2-1DDD-23EA-AB856B97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12643"/>
            <a:ext cx="3590925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06738-DCF3-0D94-4E90-0FA5858F7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53275"/>
            <a:ext cx="6662737" cy="200025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F6D3B966-AA2A-D3E3-3B78-FF6011AEFB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756" y="487306"/>
            <a:ext cx="470704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pc="5" dirty="0"/>
              <a:t>Vector chain rule</a:t>
            </a:r>
            <a:endParaRPr spc="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57930-745A-DD89-7DD2-ED8AC8DB0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858104"/>
            <a:ext cx="1704975" cy="140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5266C7-72A2-1AF5-FC9D-B12ABADE30BB}"/>
              </a:ext>
            </a:extLst>
          </p:cNvPr>
          <p:cNvSpPr txBox="1"/>
          <p:nvPr/>
        </p:nvSpPr>
        <p:spPr>
          <a:xfrm>
            <a:off x="1676400" y="50292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Since, each function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f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matches with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exactly 1 function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7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72B5-F584-A2B8-206D-522ED5DB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39760"/>
            <a:ext cx="6331584" cy="1046440"/>
          </a:xfrm>
        </p:spPr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ohne"/>
              </a:rPr>
              <a:t>What is the Gradient of A Neuron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?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AD90D-AEF5-3910-D279-09104C4E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86200"/>
            <a:ext cx="4552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3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47F73F-81AC-2D9E-6B0A-21518ED9C203}"/>
              </a:ext>
            </a:extLst>
          </p:cNvPr>
          <p:cNvSpPr txBox="1"/>
          <p:nvPr/>
        </p:nvSpPr>
        <p:spPr>
          <a:xfrm>
            <a:off x="1600200" y="762000"/>
            <a:ext cx="762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let 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f(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)=</a:t>
            </a:r>
            <a:r>
              <a:rPr lang="en-US" sz="2800" b="1" i="0" dirty="0" err="1">
                <a:solidFill>
                  <a:srgbClr val="292929"/>
                </a:solidFill>
                <a:effectLst/>
                <a:latin typeface="charter"/>
              </a:rPr>
              <a:t>w∙x</a:t>
            </a:r>
            <a:r>
              <a:rPr lang="en-US" sz="2800" b="0" i="1" dirty="0" err="1">
                <a:solidFill>
                  <a:srgbClr val="292929"/>
                </a:solidFill>
                <a:effectLst/>
                <a:latin typeface="charter"/>
              </a:rPr>
              <a:t>+b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, 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and 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g(x)=max(0,x)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then </a:t>
            </a:r>
          </a:p>
          <a:p>
            <a:endParaRPr lang="en-US" sz="2800" dirty="0">
              <a:solidFill>
                <a:srgbClr val="292929"/>
              </a:solidFill>
              <a:latin typeface="charter"/>
            </a:endParaRPr>
          </a:p>
          <a:p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neuron(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)=g(f(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))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. (Apply activation function)</a:t>
            </a:r>
          </a:p>
          <a:p>
            <a:endParaRPr lang="en-US" sz="28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800" dirty="0">
                <a:solidFill>
                  <a:srgbClr val="292929"/>
                </a:solidFill>
                <a:latin typeface="charter"/>
                <a:sym typeface="Wingdings" panose="05000000000000000000" pitchFamily="2" charset="2"/>
              </a:rPr>
              <a:t>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use the vector chain rule to find the derivative of this composition of functions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9447C-3F57-0976-DDB1-B7FD611F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448" y="4800600"/>
            <a:ext cx="4267200" cy="83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116BF-8F81-A967-432E-8FBA80C71068}"/>
              </a:ext>
            </a:extLst>
          </p:cNvPr>
          <p:cNvSpPr txBox="1"/>
          <p:nvPr/>
        </p:nvSpPr>
        <p:spPr>
          <a:xfrm>
            <a:off x="1905000" y="6538225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0" i="1" dirty="0">
                <a:solidFill>
                  <a:srgbClr val="FF0000"/>
                </a:solidFill>
                <a:effectLst/>
                <a:latin typeface="charter"/>
              </a:rPr>
              <a:t>z=f(</a:t>
            </a:r>
            <a:r>
              <a:rPr lang="pl-PL" sz="2400" b="1" i="0" dirty="0">
                <a:solidFill>
                  <a:srgbClr val="FF0000"/>
                </a:solidFill>
                <a:effectLst/>
                <a:latin typeface="charter"/>
              </a:rPr>
              <a:t>x</a:t>
            </a:r>
            <a:r>
              <a:rPr lang="pl-PL" sz="2400" b="0" i="1" dirty="0">
                <a:solidFill>
                  <a:srgbClr val="FF0000"/>
                </a:solidFill>
                <a:effectLst/>
                <a:latin typeface="charter"/>
              </a:rPr>
              <a:t>)=</a:t>
            </a:r>
            <a:r>
              <a:rPr lang="pl-PL" sz="2400" b="1" i="0" dirty="0">
                <a:solidFill>
                  <a:srgbClr val="FF0000"/>
                </a:solidFill>
                <a:effectLst/>
                <a:latin typeface="charter"/>
              </a:rPr>
              <a:t>w∙x</a:t>
            </a:r>
            <a:r>
              <a:rPr lang="pl-PL" sz="2400" b="0" i="1" dirty="0">
                <a:solidFill>
                  <a:srgbClr val="FF0000"/>
                </a:solidFill>
                <a:effectLst/>
                <a:latin typeface="charter"/>
              </a:rPr>
              <a:t>+b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5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500" dirty="0">
                <a:latin typeface="Calibri"/>
                <a:cs typeface="Calibri"/>
              </a:rPr>
              <a:t>17</a:t>
            </a:fld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518" y="487306"/>
            <a:ext cx="7831244" cy="7337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pc="5" dirty="0"/>
              <a:t>What is the partial derivative of z with respect to w? (v=w .x  and u=sum(v)</a:t>
            </a:r>
            <a:br>
              <a:rPr lang="en-US" spc="5" dirty="0"/>
            </a:br>
            <a:br>
              <a:rPr lang="en-US" spc="5" dirty="0"/>
            </a:br>
            <a:r>
              <a:rPr lang="en-US" spc="5" dirty="0"/>
              <a:t>1- derivative of </a:t>
            </a:r>
            <a:r>
              <a:rPr lang="en-US" spc="5" dirty="0" err="1"/>
              <a:t>wx</a:t>
            </a: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r>
              <a:rPr lang="en-US" spc="5" dirty="0"/>
              <a:t>2- derivative of b</a:t>
            </a:r>
            <a:br>
              <a:rPr lang="en-US" spc="5" dirty="0"/>
            </a:br>
            <a:r>
              <a:rPr lang="en-US" spc="5" dirty="0"/>
              <a:t> </a:t>
            </a:r>
            <a:endParaRPr spc="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3AB3F-C34F-6304-B9B6-904602E9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3" y="2819400"/>
            <a:ext cx="4410075" cy="59055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8F86299-C944-8D9F-5CE0-B6B2C666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57" y="3276600"/>
            <a:ext cx="48863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A0192-DECC-8142-60B1-80F5F606E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57" y="4577255"/>
            <a:ext cx="4181475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B8901-7E1C-ED0B-3C8C-E507C8165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18" y="5522002"/>
            <a:ext cx="59340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7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500" dirty="0">
                <a:latin typeface="Calibri"/>
                <a:cs typeface="Calibri"/>
              </a:rPr>
              <a:t>18</a:t>
            </a:fld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518" y="487306"/>
            <a:ext cx="7831244" cy="7337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pc="5" dirty="0"/>
              <a:t>What is the partial derivative of z with respect to w? (v=w .x  and u=sum(v)</a:t>
            </a:r>
            <a:br>
              <a:rPr lang="en-US" spc="5" dirty="0"/>
            </a:br>
            <a:br>
              <a:rPr lang="en-US" spc="5" dirty="0"/>
            </a:br>
            <a:r>
              <a:rPr lang="en-US" spc="5" dirty="0"/>
              <a:t>1- derivative of </a:t>
            </a:r>
            <a:r>
              <a:rPr lang="en-US" spc="5" dirty="0" err="1"/>
              <a:t>wx</a:t>
            </a: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r>
              <a:rPr lang="en-US" spc="5" dirty="0"/>
              <a:t>2- derivative of b</a:t>
            </a:r>
            <a:br>
              <a:rPr lang="en-US" spc="5" dirty="0"/>
            </a:br>
            <a:r>
              <a:rPr lang="en-US" spc="5" dirty="0"/>
              <a:t> </a:t>
            </a:r>
            <a:endParaRPr spc="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3AB3F-C34F-6304-B9B6-904602E9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3" y="2819400"/>
            <a:ext cx="4410075" cy="59055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8F86299-C944-8D9F-5CE0-B6B2C666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57" y="3276600"/>
            <a:ext cx="48863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A0192-DECC-8142-60B1-80F5F606E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57" y="4577255"/>
            <a:ext cx="4181475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B8901-7E1C-ED0B-3C8C-E507C8165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18" y="5522002"/>
            <a:ext cx="59340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3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500" dirty="0">
                <a:latin typeface="Calibri"/>
                <a:cs typeface="Calibri"/>
              </a:rPr>
              <a:t>19</a:t>
            </a:fld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518" y="487306"/>
            <a:ext cx="7831244" cy="7337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pc="5" dirty="0"/>
              <a:t>What is the partial derivative of z with respect to w? (v=w .x  and u=sum(v)</a:t>
            </a:r>
            <a:br>
              <a:rPr lang="en-US" spc="5" dirty="0"/>
            </a:br>
            <a:br>
              <a:rPr lang="en-US" spc="5" dirty="0"/>
            </a:br>
            <a:r>
              <a:rPr lang="en-US" spc="5" dirty="0"/>
              <a:t>1- derivative of </a:t>
            </a:r>
            <a:r>
              <a:rPr lang="en-US" spc="5" dirty="0" err="1"/>
              <a:t>wx</a:t>
            </a: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br>
              <a:rPr lang="en-US" spc="5" dirty="0"/>
            </a:br>
            <a:r>
              <a:rPr lang="en-US" spc="5" dirty="0"/>
              <a:t>2- derivative of b</a:t>
            </a:r>
            <a:br>
              <a:rPr lang="en-US" spc="5" dirty="0"/>
            </a:br>
            <a:r>
              <a:rPr lang="en-US" spc="5" dirty="0"/>
              <a:t> </a:t>
            </a:r>
            <a:endParaRPr spc="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3AB3F-C34F-6304-B9B6-904602E9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3" y="2819400"/>
            <a:ext cx="4410075" cy="59055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8F86299-C944-8D9F-5CE0-B6B2C666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57" y="3276600"/>
            <a:ext cx="48863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A0192-DECC-8142-60B1-80F5F606E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57" y="4577255"/>
            <a:ext cx="4181475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B8901-7E1C-ED0B-3C8C-E507C8165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18" y="5522002"/>
            <a:ext cx="59340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500" dirty="0">
                <a:latin typeface="Calibri"/>
                <a:cs typeface="Calibri"/>
              </a:rPr>
              <a:t>2</a:t>
            </a:fld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756" y="487306"/>
            <a:ext cx="637159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Definition 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99956" y="1396714"/>
            <a:ext cx="8483600" cy="353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A neural network with just one layer </a:t>
            </a: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dirty="0">
                <a:solidFill>
                  <a:srgbClr val="292929"/>
                </a:solidFill>
                <a:latin typeface="charter"/>
              </a:rPr>
              <a:t>A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loss function (Mean Squared Error (MSE))</a:t>
            </a: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One neuron, numerous weights 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w₁, w₂, w₃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…, a bias 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b</a:t>
            </a: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i="1" dirty="0">
                <a:solidFill>
                  <a:srgbClr val="292929"/>
                </a:solidFill>
                <a:latin typeface="charter"/>
              </a:rPr>
              <a:t>A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harter"/>
              </a:rPr>
              <a:t>ReLU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activation</a:t>
            </a: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endParaRPr lang="en-US" sz="2800" dirty="0">
              <a:solidFill>
                <a:srgbClr val="292929"/>
              </a:solidFill>
              <a:latin typeface="charter"/>
            </a:endParaRP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endParaRPr lang="en-US" sz="28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b="0" i="0" dirty="0">
                <a:solidFill>
                  <a:srgbClr val="FF0000"/>
                </a:solidFill>
                <a:effectLst/>
                <a:latin typeface="charter"/>
              </a:rPr>
              <a:t>Knowing our network and our loss function, how can we tweak the weights and biases to minimize the loss?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500" dirty="0">
                <a:latin typeface="Calibri"/>
                <a:cs typeface="Calibri"/>
              </a:rPr>
              <a:t>20</a:t>
            </a:fld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518" y="487306"/>
            <a:ext cx="7831244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pc="5" dirty="0"/>
              <a:t>What is the partial derivative of z </a:t>
            </a:r>
            <a:br>
              <a:rPr lang="en-US" spc="5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z= 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u+b</a:t>
            </a:r>
            <a:endParaRPr spc="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D1637-1EF8-50C2-F535-67851D5F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2" y="2514600"/>
            <a:ext cx="657225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0F770C-03EF-6A17-3EB2-EE779F3B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31" y="4191000"/>
            <a:ext cx="80200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500" dirty="0">
                <a:latin typeface="Calibri"/>
                <a:cs typeface="Calibri"/>
              </a:rPr>
              <a:t>21</a:t>
            </a:fld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930" y="611826"/>
            <a:ext cx="8183669" cy="210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pc="5" dirty="0"/>
              <a:t>What is the partial derivative of neuron(z) with respect to z?</a:t>
            </a:r>
            <a:br>
              <a:rPr lang="en-US" spc="5" dirty="0"/>
            </a:br>
            <a:br>
              <a:rPr lang="en-US" dirty="0"/>
            </a:br>
            <a:endParaRPr spc="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5AA1C-83EB-C126-A29C-E7CFE77659AD}"/>
              </a:ext>
            </a:extLst>
          </p:cNvPr>
          <p:cNvSpPr txBox="1"/>
          <p:nvPr/>
        </p:nvSpPr>
        <p:spPr>
          <a:xfrm>
            <a:off x="1143000" y="2209800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1" dirty="0">
                <a:solidFill>
                  <a:srgbClr val="FF0000"/>
                </a:solidFill>
                <a:effectLst/>
                <a:latin typeface="charter"/>
              </a:rPr>
              <a:t>Neuron(z)=max(0,z)=max(0, sum(</a:t>
            </a:r>
            <a:r>
              <a:rPr lang="pl-PL" b="1" i="0" dirty="0">
                <a:solidFill>
                  <a:srgbClr val="FF0000"/>
                </a:solidFill>
                <a:effectLst/>
                <a:latin typeface="charter"/>
              </a:rPr>
              <a:t>w</a:t>
            </a:r>
            <a:r>
              <a:rPr lang="pl-PL" b="0" i="0" dirty="0">
                <a:solidFill>
                  <a:srgbClr val="FF0000"/>
                </a:solidFill>
                <a:effectLst/>
                <a:latin typeface="charter"/>
              </a:rPr>
              <a:t>⊗</a:t>
            </a:r>
            <a:r>
              <a:rPr lang="pl-PL" b="1" i="0" dirty="0">
                <a:solidFill>
                  <a:srgbClr val="FF0000"/>
                </a:solidFill>
                <a:effectLst/>
                <a:latin typeface="charter"/>
              </a:rPr>
              <a:t>x</a:t>
            </a:r>
            <a:r>
              <a:rPr lang="pl-PL" b="0" i="1" dirty="0">
                <a:solidFill>
                  <a:srgbClr val="FF0000"/>
                </a:solidFill>
                <a:effectLst/>
                <a:latin typeface="charter"/>
              </a:rPr>
              <a:t>)+b).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ECF246-20C8-F7D2-B8A7-297DDC1F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579132"/>
            <a:ext cx="4791075" cy="123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CB513-B16B-6EA8-DE13-426B41F65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27338"/>
            <a:ext cx="426720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532367-2D6B-A9A2-32D9-B21678974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5194138"/>
            <a:ext cx="4200525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88093-DD37-32B0-F86A-023CD15C4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253" y="6473173"/>
            <a:ext cx="3743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83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5448-97DA-02FA-3BC0-70978AA6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56" y="487306"/>
            <a:ext cx="8288444" cy="1569660"/>
          </a:xfrm>
        </p:spPr>
        <p:txBody>
          <a:bodyPr/>
          <a:lstStyle/>
          <a:p>
            <a:r>
              <a:rPr lang="en-US" spc="5" dirty="0"/>
              <a:t>What is the partial derivative of neuron(z) with respect to b?</a:t>
            </a:r>
            <a:br>
              <a:rPr lang="en-US" spc="5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9C1EC-017D-637A-5B14-6A1E6A94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4914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98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AF7-73E2-60B5-B46E-94A54EDB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56" y="487306"/>
            <a:ext cx="6331584" cy="1046440"/>
          </a:xfrm>
        </p:spPr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hne"/>
              </a:rPr>
              <a:t>Gradient of Loss Function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5EDC0-BA16-7709-CA43-465C0696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7620000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4AD118-C835-C6FA-7326-8D42EE24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743200"/>
            <a:ext cx="5429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4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E7C61E-B65A-9CEE-3F09-1DF5D526B586}"/>
              </a:ext>
            </a:extLst>
          </p:cNvPr>
          <p:cNvSpPr txBox="1"/>
          <p:nvPr/>
        </p:nvSpPr>
        <p:spPr>
          <a:xfrm>
            <a:off x="838200" y="609600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hne"/>
              </a:rPr>
              <a:t>Gradient With Respect to Weights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BA7B5-DF8E-4E2C-6D3A-12CBCDD8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4724400" cy="10191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B98EFD-4676-52B8-8594-816D6282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24" y="3395662"/>
            <a:ext cx="8724900" cy="98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EF01E-F094-5FD4-281D-77784BFF4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46005"/>
            <a:ext cx="5425910" cy="1676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A8ADA-743F-4A83-3E60-2C3B86168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148608"/>
            <a:ext cx="2876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80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67A989-996E-A254-5857-8CD8CC7D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6" y="152400"/>
            <a:ext cx="2871465" cy="8535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0BE940-9B60-48D2-7470-1B267BFE7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56" y="1600200"/>
            <a:ext cx="8382000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1B1B8-0016-8153-9CED-6DBB77B6E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794561"/>
            <a:ext cx="4533900" cy="110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682540-FCDB-271A-5A56-8BCA237D4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72000"/>
            <a:ext cx="7553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D4BB32-FE2A-671A-AFBF-8254A428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7486650" cy="1990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716C9A-D5C7-E369-2337-FC5F0896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62262"/>
            <a:ext cx="6572250" cy="2047875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0ADE569C-E8C0-D0E0-FB13-CF8414F20FBD}"/>
              </a:ext>
            </a:extLst>
          </p:cNvPr>
          <p:cNvSpPr txBox="1">
            <a:spLocks/>
          </p:cNvSpPr>
          <p:nvPr/>
        </p:nvSpPr>
        <p:spPr>
          <a:xfrm>
            <a:off x="609600" y="186945"/>
            <a:ext cx="7848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b="1" kern="0" spc="5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This is the derivative of the loss function </a:t>
            </a:r>
          </a:p>
        </p:txBody>
      </p:sp>
    </p:spTree>
    <p:extLst>
      <p:ext uri="{BB962C8B-B14F-4D97-AF65-F5344CB8AC3E}">
        <p14:creationId xmlns:p14="http://schemas.microsoft.com/office/powerpoint/2010/main" val="406643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16C9A-D5C7-E369-2337-FC5F0896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78" y="979605"/>
            <a:ext cx="6572250" cy="2047875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0ADE569C-E8C0-D0E0-FB13-CF8414F20FBD}"/>
              </a:ext>
            </a:extLst>
          </p:cNvPr>
          <p:cNvSpPr txBox="1">
            <a:spLocks/>
          </p:cNvSpPr>
          <p:nvPr/>
        </p:nvSpPr>
        <p:spPr>
          <a:xfrm>
            <a:off x="609600" y="186945"/>
            <a:ext cx="7848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b="1" kern="0" spc="5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What does it mean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31E64-3911-E412-19CA-B0F263180E7F}"/>
              </a:ext>
            </a:extLst>
          </p:cNvPr>
          <p:cNvSpPr txBox="1"/>
          <p:nvPr/>
        </p:nvSpPr>
        <p:spPr>
          <a:xfrm>
            <a:off x="990600" y="3920359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ei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=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w∙x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+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b-y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can be interpreted as an error term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0DB89-96E6-E805-9A92-38B06E089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336831"/>
            <a:ext cx="2419350" cy="110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7F8BB0-1C8D-8ECD-DFE2-4E3CAFECB595}"/>
              </a:ext>
            </a:extLst>
          </p:cNvPr>
          <p:cNvSpPr txBox="1"/>
          <p:nvPr/>
        </p:nvSpPr>
        <p:spPr>
          <a:xfrm>
            <a:off x="1143000" y="5410200"/>
            <a:ext cx="7848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The derivative represents the slope (how much we must move our weights by in order to minimize our error)</a:t>
            </a: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If our neural network has just begun training, and has a very low accuracy, the error will be high and thus the derivative will be large as well. Therefore, we will have to take a big step in order to minimize our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73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5885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DD5F8-BB27-4832-03B3-D5D7887F3230}"/>
              </a:ext>
            </a:extLst>
          </p:cNvPr>
          <p:cNvSpPr txBox="1"/>
          <p:nvPr/>
        </p:nvSpPr>
        <p:spPr>
          <a:xfrm>
            <a:off x="691514" y="4038544"/>
            <a:ext cx="5996221" cy="1988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0" i="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j-lt"/>
                <a:ea typeface="+mj-ea"/>
                <a:cs typeface="+mj-cs"/>
              </a:rPr>
              <a:t>Subtract  current weights with the derivative in order to get one step closer to minimizing the loss function</a:t>
            </a:r>
            <a:endParaRPr lang="en-US" sz="3300" kern="1200">
              <a:solidFill>
                <a:schemeClr val="tx1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2E4FEBDD-B5CE-E0F9-DC94-A74E8A05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1" y="1425049"/>
            <a:ext cx="5076349" cy="1531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088D9-A09A-A65D-CB26-8E0FEFC8B0FA}"/>
              </a:ext>
            </a:extLst>
          </p:cNvPr>
          <p:cNvSpPr txBox="1"/>
          <p:nvPr/>
        </p:nvSpPr>
        <p:spPr>
          <a:xfrm>
            <a:off x="2286000" y="6106232"/>
            <a:ext cx="624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η represents the learning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rate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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The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larger the learning rate, the bigger the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E7C61E-B65A-9CEE-3F09-1DF5D526B586}"/>
              </a:ext>
            </a:extLst>
          </p:cNvPr>
          <p:cNvSpPr txBox="1"/>
          <p:nvPr/>
        </p:nvSpPr>
        <p:spPr>
          <a:xfrm>
            <a:off x="838200" y="609600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hne"/>
              </a:rPr>
              <a:t>Gradient With Respect to bias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EF01E-F094-5FD4-281D-77784BFF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6005"/>
            <a:ext cx="5425910" cy="16765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D7F63A-FC94-9B55-13E8-998FEE864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03" y="1905000"/>
            <a:ext cx="32861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47B85D-428E-8A00-78A9-BF8B851F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376613"/>
            <a:ext cx="80105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21FB0F-A4AC-88CF-5FD3-4ECA41A83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03" y="5092601"/>
            <a:ext cx="27527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898A5F-E276-1F86-009F-C9A80883BF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063" y="5238750"/>
            <a:ext cx="2047875" cy="108585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6439500-798A-F788-24A6-8538CEDAF486}"/>
              </a:ext>
            </a:extLst>
          </p:cNvPr>
          <p:cNvSpPr/>
          <p:nvPr/>
        </p:nvSpPr>
        <p:spPr>
          <a:xfrm>
            <a:off x="3886200" y="6324600"/>
            <a:ext cx="2590800" cy="468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367C4-077A-527B-1609-726E6F811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6563" y="6559034"/>
            <a:ext cx="22479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7A0A-1D26-9F75-727B-34941EE5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56" y="487306"/>
            <a:ext cx="8288444" cy="1046440"/>
          </a:xfrm>
        </p:spPr>
        <p:txBody>
          <a:bodyPr/>
          <a:lstStyle/>
          <a:p>
            <a:r>
              <a:rPr lang="en-US" dirty="0"/>
              <a:t>Minimize the loss Using gradient Descent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2CD7A5-70A0-D223-AE14-D55DA9EFF2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23706" y="1787525"/>
            <a:ext cx="6161826" cy="51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12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1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500" dirty="0">
                <a:latin typeface="Calibri"/>
                <a:cs typeface="Calibri"/>
              </a:rPr>
              <a:t>4</a:t>
            </a:fld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756" y="487306"/>
            <a:ext cx="843280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1- What is the Loss (cost) Function …(MSE) 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99956" y="1396714"/>
            <a:ext cx="84836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MSE squares the difference between every network output (o) and true label (y), and takes the average</a:t>
            </a:r>
            <a:endParaRPr lang="en-US" sz="2800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2885D-A02B-A462-3588-92A9C3A5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728912"/>
            <a:ext cx="88868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6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500" dirty="0">
                <a:latin typeface="Calibri"/>
                <a:cs typeface="Calibri"/>
              </a:rPr>
              <a:t>5</a:t>
            </a:fld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756" y="487306"/>
            <a:ext cx="859324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2- What is the activation function used? 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99956" y="1396714"/>
            <a:ext cx="8483600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A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harter"/>
              </a:rPr>
              <a:t>ReLU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is simply a function that converts any negative values to 0. Let’s rename that as the 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max(0,z)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 function, which returns z if z is positive and 0 if z is negative.</a:t>
            </a: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activation(</a:t>
            </a:r>
            <a:r>
              <a:rPr lang="en-US" sz="2800" b="1" i="1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) = max(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0, 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charter"/>
              </a:rPr>
              <a:t>w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 ∙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 + 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b)</a:t>
            </a:r>
            <a:endParaRPr lang="en-US" sz="2800" dirty="0">
              <a:solidFill>
                <a:srgbClr val="292929"/>
              </a:solidFill>
              <a:latin typeface="charter"/>
            </a:endParaRP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b="0" i="1" dirty="0">
                <a:solidFill>
                  <a:srgbClr val="FF0000"/>
                </a:solidFill>
                <a:effectLst/>
                <a:latin typeface="charter"/>
              </a:rPr>
              <a:t>activation(</a:t>
            </a:r>
            <a:r>
              <a:rPr lang="en-US" sz="2800" b="1" i="1" dirty="0">
                <a:solidFill>
                  <a:srgbClr val="FF0000"/>
                </a:solidFill>
                <a:effectLst/>
                <a:latin typeface="charter"/>
              </a:rPr>
              <a:t>z</a:t>
            </a:r>
            <a:r>
              <a:rPr lang="en-US" sz="2800" b="0" i="1" dirty="0">
                <a:solidFill>
                  <a:srgbClr val="FF0000"/>
                </a:solidFill>
                <a:effectLst/>
                <a:latin typeface="charter"/>
              </a:rPr>
              <a:t>) = max(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harter"/>
              </a:rPr>
              <a:t>0, 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charter"/>
              </a:rPr>
              <a:t>z</a:t>
            </a:r>
            <a:r>
              <a:rPr lang="en-US" sz="2800" b="0" i="1" dirty="0">
                <a:solidFill>
                  <a:srgbClr val="FF0000"/>
                </a:solidFill>
                <a:effectLst/>
                <a:latin typeface="charter"/>
              </a:rPr>
              <a:t>)</a:t>
            </a:r>
            <a:endParaRPr lang="en-US" sz="2800" dirty="0">
              <a:solidFill>
                <a:srgbClr val="FF0000"/>
              </a:solidFill>
              <a:latin typeface="char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B334C-CD22-5625-4BB8-030FECB7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75" y="3623781"/>
            <a:ext cx="6253162" cy="387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2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500" dirty="0">
                <a:latin typeface="Calibri"/>
                <a:cs typeface="Calibri"/>
              </a:rPr>
              <a:t>6</a:t>
            </a:fld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756" y="487306"/>
            <a:ext cx="813604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>
                <a:sym typeface="Wingdings" panose="05000000000000000000" pitchFamily="2" charset="2"/>
              </a:rPr>
              <a:t>T</a:t>
            </a:r>
            <a:r>
              <a:rPr lang="en-US" spc="5" dirty="0"/>
              <a:t>he loss function</a:t>
            </a:r>
            <a:endParaRPr spc="5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C9938A-1F8E-3270-F101-940898DDF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45867"/>
            <a:ext cx="9144000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75D72-6E31-3DA2-B0DB-295DFAB25346}"/>
              </a:ext>
            </a:extLst>
          </p:cNvPr>
          <p:cNvSpPr txBox="1"/>
          <p:nvPr/>
        </p:nvSpPr>
        <p:spPr>
          <a:xfrm>
            <a:off x="2286000" y="5276360"/>
            <a:ext cx="50292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b="1" spc="5" dirty="0">
                <a:solidFill>
                  <a:srgbClr val="FF0000"/>
                </a:solidFill>
                <a:latin typeface="Calibri"/>
                <a:ea typeface="+mj-ea"/>
                <a:cs typeface="Calibri"/>
              </a:rPr>
              <a:t>What is the slope of the loss function?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91343-8008-A326-E00B-CE70E009E129}"/>
              </a:ext>
            </a:extLst>
          </p:cNvPr>
          <p:cNvSpPr txBox="1"/>
          <p:nvPr/>
        </p:nvSpPr>
        <p:spPr>
          <a:xfrm>
            <a:off x="381000" y="3942663"/>
            <a:ext cx="299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Capital X (is a vector of input) </a:t>
            </a:r>
          </a:p>
        </p:txBody>
      </p:sp>
    </p:spTree>
    <p:extLst>
      <p:ext uri="{BB962C8B-B14F-4D97-AF65-F5344CB8AC3E}">
        <p14:creationId xmlns:p14="http://schemas.microsoft.com/office/powerpoint/2010/main" val="278893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500" dirty="0">
                <a:latin typeface="Calibri"/>
                <a:cs typeface="Calibri"/>
              </a:rPr>
              <a:t>7</a:t>
            </a:fld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756" y="487306"/>
            <a:ext cx="848360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Slope is the derivative of the loss function 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99956" y="1396714"/>
            <a:ext cx="8483600" cy="1744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With respect to  weights 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w₁, w₂, w₃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…, and bias 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b</a:t>
            </a: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endParaRPr lang="en-US" sz="28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r>
              <a:rPr lang="en-US" sz="2800" dirty="0">
                <a:solidFill>
                  <a:srgbClr val="292929"/>
                </a:solidFill>
                <a:latin typeface="charter"/>
              </a:rPr>
              <a:t>P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artial derivative  example for 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f(</a:t>
            </a:r>
            <a:r>
              <a:rPr lang="en-US" sz="2800" b="0" i="1" dirty="0" err="1">
                <a:solidFill>
                  <a:srgbClr val="292929"/>
                </a:solidFill>
                <a:effectLst/>
                <a:latin typeface="charter"/>
              </a:rPr>
              <a:t>x,y</a:t>
            </a:r>
            <a:r>
              <a:rPr lang="en-US" sz="2800" b="0" i="1" dirty="0">
                <a:solidFill>
                  <a:srgbClr val="292929"/>
                </a:solidFill>
                <a:effectLst/>
                <a:latin typeface="charter"/>
              </a:rPr>
              <a:t>) = 3x²y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marL="429895" indent="-36703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429895" algn="l"/>
                <a:tab pos="430530" algn="l"/>
              </a:tabLst>
            </a:pP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8F962-7034-59F4-FC7D-825740AF4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31" y="3173536"/>
            <a:ext cx="7696200" cy="112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0B284-9792-49A7-BFCB-0EC0F8E6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1" y="4776814"/>
            <a:ext cx="7924800" cy="118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9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5356" y="7105205"/>
            <a:ext cx="282575" cy="258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756" y="487306"/>
            <a:ext cx="775504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The gradient of the function f(</a:t>
            </a:r>
            <a:r>
              <a:rPr lang="en-US" spc="5" dirty="0" err="1"/>
              <a:t>x,y</a:t>
            </a:r>
            <a:r>
              <a:rPr lang="en-US" spc="5" dirty="0"/>
              <a:t>) = 3x²y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99956" y="1396714"/>
            <a:ext cx="8483600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marR="0" lvl="0" indent="-36703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429895" algn="l"/>
                <a:tab pos="430530" algn="l"/>
              </a:tabLst>
              <a:defRPr/>
            </a:pPr>
            <a:r>
              <a:rPr lang="en-US" sz="4800" b="0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harter"/>
              </a:rPr>
              <a:t>is a horizontal vector, composed of the two partials: </a:t>
            </a:r>
          </a:p>
          <a:p>
            <a:pPr marL="62865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0000"/>
              </a:buClr>
              <a:buSzTx/>
              <a:tabLst>
                <a:tab pos="429895" algn="l"/>
                <a:tab pos="43053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harte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579D6-F6B8-DFCA-D8F4-BE108166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6" y="3121723"/>
            <a:ext cx="8829675" cy="125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33E24-0612-B3C1-CD85-7CBBC236961D}"/>
              </a:ext>
            </a:extLst>
          </p:cNvPr>
          <p:cNvSpPr txBox="1"/>
          <p:nvPr/>
        </p:nvSpPr>
        <p:spPr>
          <a:xfrm>
            <a:off x="1524000" y="5007722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gradient of the function in the x-direction,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56D99-E83C-8C84-22E2-36C489812222}"/>
              </a:ext>
            </a:extLst>
          </p:cNvPr>
          <p:cNvSpPr txBox="1"/>
          <p:nvPr/>
        </p:nvSpPr>
        <p:spPr>
          <a:xfrm>
            <a:off x="4114800" y="5869927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gradient of the function in the y-direction,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3B218C-7513-3A02-43E7-07AAB1749C43}"/>
              </a:ext>
            </a:extLst>
          </p:cNvPr>
          <p:cNvCxnSpPr/>
          <p:nvPr/>
        </p:nvCxnSpPr>
        <p:spPr>
          <a:xfrm flipV="1">
            <a:off x="2819400" y="42672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F6A286-31A1-9961-5F00-E6888A124B60}"/>
              </a:ext>
            </a:extLst>
          </p:cNvPr>
          <p:cNvCxnSpPr/>
          <p:nvPr/>
        </p:nvCxnSpPr>
        <p:spPr>
          <a:xfrm flipH="1" flipV="1">
            <a:off x="6248400" y="4456486"/>
            <a:ext cx="838200" cy="125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1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96E2-74F9-7C2C-4BD7-4A76C226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752600"/>
            <a:ext cx="6331584" cy="1846659"/>
          </a:xfrm>
        </p:spPr>
        <p:txBody>
          <a:bodyPr/>
          <a:lstStyle/>
          <a:p>
            <a:r>
              <a:rPr lang="en-US" sz="4000" b="0" kern="1200" dirty="0">
                <a:solidFill>
                  <a:srgbClr val="FF0000"/>
                </a:solidFill>
                <a:latin typeface="charter"/>
                <a:ea typeface="+mn-ea"/>
                <a:cs typeface="+mn-cs"/>
              </a:rPr>
              <a:t>How can we compute the partial derivatives of vector equations?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E7A65-5AB0-8A59-358C-C98829E0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038600"/>
            <a:ext cx="8229600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3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882</Words>
  <Application>Microsoft Office PowerPoint</Application>
  <PresentationFormat>Custom</PresentationFormat>
  <Paragraphs>86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charter</vt:lpstr>
      <vt:lpstr>Courier New</vt:lpstr>
      <vt:lpstr>sohne</vt:lpstr>
      <vt:lpstr>Times New Roman</vt:lpstr>
      <vt:lpstr>Office Theme</vt:lpstr>
      <vt:lpstr>PowerPoint Presentation</vt:lpstr>
      <vt:lpstr>Definition </vt:lpstr>
      <vt:lpstr>Minimize the loss Using gradient Descent</vt:lpstr>
      <vt:lpstr>1- What is the Loss (cost) Function …(MSE) </vt:lpstr>
      <vt:lpstr>2- What is the activation function used? </vt:lpstr>
      <vt:lpstr>The loss function</vt:lpstr>
      <vt:lpstr>Slope is the derivative of the loss function </vt:lpstr>
      <vt:lpstr>The gradient of the function f(x,y) = 3x²y</vt:lpstr>
      <vt:lpstr>How can we compute the partial derivatives of vector equations?</vt:lpstr>
      <vt:lpstr>The gradient of the function g(x,y) = 2x+y⁸</vt:lpstr>
      <vt:lpstr>Gradient of a Vector Function  :Jacobian Matrix</vt:lpstr>
      <vt:lpstr>Gradient of the identity function f(x) =x</vt:lpstr>
      <vt:lpstr>Gradient of vector sum</vt:lpstr>
      <vt:lpstr>Vector chain rule</vt:lpstr>
      <vt:lpstr>What is the Gradient of A Neuron? </vt:lpstr>
      <vt:lpstr>PowerPoint Presentation</vt:lpstr>
      <vt:lpstr>What is the partial derivative of z with respect to w? (v=w .x  and u=sum(v)  1- derivative of wx         2- derivative of b  </vt:lpstr>
      <vt:lpstr>What is the partial derivative of z with respect to w? (v=w .x  and u=sum(v)  1- derivative of wx         2- derivative of b  </vt:lpstr>
      <vt:lpstr>What is the partial derivative of z with respect to w? (v=w .x  and u=sum(v)  1- derivative of wx         2- derivative of b  </vt:lpstr>
      <vt:lpstr>What is the partial derivative of z  z= u+b</vt:lpstr>
      <vt:lpstr>What is the partial derivative of neuron(z) with respect to z?  </vt:lpstr>
      <vt:lpstr>What is the partial derivative of neuron(z) with respect to b? </vt:lpstr>
      <vt:lpstr>Gradient of Loss Function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note on your experience</dc:title>
  <cp:lastModifiedBy>Dr. Nouhad Rizk</cp:lastModifiedBy>
  <cp:revision>8</cp:revision>
  <dcterms:created xsi:type="dcterms:W3CDTF">2021-08-04T23:36:30Z</dcterms:created>
  <dcterms:modified xsi:type="dcterms:W3CDTF">2022-08-27T20:26:05Z</dcterms:modified>
</cp:coreProperties>
</file>